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0"/>
  </p:notesMasterIdLst>
  <p:sldIdLst>
    <p:sldId id="293" r:id="rId2"/>
    <p:sldId id="294" r:id="rId3"/>
    <p:sldId id="295" r:id="rId4"/>
    <p:sldId id="296" r:id="rId5"/>
    <p:sldId id="297" r:id="rId6"/>
    <p:sldId id="326" r:id="rId7"/>
    <p:sldId id="325" r:id="rId8"/>
    <p:sldId id="330" r:id="rId9"/>
    <p:sldId id="32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28" r:id="rId26"/>
    <p:sldId id="313" r:id="rId27"/>
    <p:sldId id="314" r:id="rId28"/>
    <p:sldId id="315" r:id="rId29"/>
    <p:sldId id="316" r:id="rId30"/>
    <p:sldId id="329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FF99641-0D50-4A4B-8C08-81BF8D858444}" type="datetime1">
              <a:rPr lang="en-US"/>
              <a:pPr/>
              <a:t>2-Jul-2016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B46F616-11D5-46AC-BFA6-F6525B5B89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95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C896A353-335C-49B7-A726-4222815D6E22}" type="slidenum">
              <a:rPr lang="en-GB" sz="1200">
                <a:latin typeface="Calibri" pitchFamily="34" charset="0"/>
              </a:rPr>
              <a:pPr eaLnBrk="1" hangingPunct="1"/>
              <a:t>0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6137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2C589A57-8E5B-4313-9730-0D09493537B9}" type="slidenum">
              <a:rPr lang="en-GB" sz="1200">
                <a:latin typeface="Calibri" pitchFamily="34" charset="0"/>
              </a:rPr>
              <a:pPr eaLnBrk="1" hangingPunct="1"/>
              <a:t>9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9096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BB8A74DE-FC66-43E1-A551-8765823E44D1}" type="slidenum">
              <a:rPr lang="en-GB" sz="1200">
                <a:latin typeface="Calibri" pitchFamily="34" charset="0"/>
              </a:rPr>
              <a:pPr eaLnBrk="1" hangingPunct="1"/>
              <a:t>10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5658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01A86647-9A1F-4FF7-9C28-7468DCCD4887}" type="slidenum">
              <a:rPr lang="en-GB" sz="1200">
                <a:latin typeface="Calibri" pitchFamily="34" charset="0"/>
              </a:rPr>
              <a:pPr eaLnBrk="1" hangingPunct="1"/>
              <a:t>11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7957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66396B0B-E6E4-4C63-9EDD-F077DECBE276}" type="slidenum">
              <a:rPr lang="en-GB" sz="1200">
                <a:latin typeface="Calibri" pitchFamily="34" charset="0"/>
              </a:rPr>
              <a:pPr eaLnBrk="1" hangingPunct="1"/>
              <a:t>12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9851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DCC1C193-8CEB-46EB-9211-C88F87E55CCE}" type="slidenum">
              <a:rPr lang="en-GB" sz="1200">
                <a:latin typeface="Calibri" pitchFamily="34" charset="0"/>
              </a:rPr>
              <a:pPr eaLnBrk="1" hangingPunct="1"/>
              <a:t>13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565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FFFCDD13-F407-4E1A-8F1B-1970C762D088}" type="slidenum">
              <a:rPr lang="en-GB" sz="1200">
                <a:latin typeface="Calibri" pitchFamily="34" charset="0"/>
              </a:rPr>
              <a:pPr eaLnBrk="1" hangingPunct="1"/>
              <a:t>14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1223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6B19735E-5AD0-4BE4-908B-9DB5D1CBC97D}" type="slidenum">
              <a:rPr lang="en-GB" sz="1200">
                <a:latin typeface="Calibri" pitchFamily="34" charset="0"/>
              </a:rPr>
              <a:pPr eaLnBrk="1" hangingPunct="1"/>
              <a:t>15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8574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533FED06-A19E-4790-BC5F-B6E0E8FB24FC}" type="slidenum">
              <a:rPr lang="en-GB" sz="1200">
                <a:latin typeface="Calibri" pitchFamily="34" charset="0"/>
              </a:rPr>
              <a:pPr eaLnBrk="1" hangingPunct="1"/>
              <a:t>16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6548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62AB9A16-6BC2-4AC4-AA90-FDCD819C96E8}" type="slidenum">
              <a:rPr lang="en-GB" sz="1200">
                <a:latin typeface="Calibri" pitchFamily="34" charset="0"/>
              </a:rPr>
              <a:pPr eaLnBrk="1" hangingPunct="1"/>
              <a:t>17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48556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9CDF9CE1-1754-439D-AC7D-31E696C672DB}" type="slidenum">
              <a:rPr lang="en-GB" sz="1200">
                <a:latin typeface="Calibri" pitchFamily="34" charset="0"/>
              </a:rPr>
              <a:pPr eaLnBrk="1" hangingPunct="1"/>
              <a:t>18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5488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BC6F9695-F8E8-4214-8323-537D6FF8FD2D}" type="slidenum">
              <a:rPr lang="en-GB" sz="1200">
                <a:latin typeface="Calibri" pitchFamily="34" charset="0"/>
              </a:rPr>
              <a:pPr eaLnBrk="1" hangingPunct="1"/>
              <a:t>1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1048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4454E880-D968-4892-8E5F-506D6FBD0E98}" type="slidenum">
              <a:rPr lang="en-GB" sz="1200">
                <a:latin typeface="Calibri" pitchFamily="34" charset="0"/>
              </a:rPr>
              <a:pPr eaLnBrk="1" hangingPunct="1"/>
              <a:t>19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87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A10D8E5D-9E21-458F-98FC-089E1EE4C827}" type="slidenum">
              <a:rPr lang="en-GB" sz="1200">
                <a:latin typeface="Calibri" pitchFamily="34" charset="0"/>
              </a:rPr>
              <a:pPr eaLnBrk="1" hangingPunct="1"/>
              <a:t>20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5898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B9356CD4-6AF1-4A7E-932D-3BBF64C3F217}" type="slidenum">
              <a:rPr lang="en-GB" sz="1200">
                <a:latin typeface="Calibri" pitchFamily="34" charset="0"/>
              </a:rPr>
              <a:pPr eaLnBrk="1" hangingPunct="1"/>
              <a:t>21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0418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7D8FF1F4-0BC9-4965-BE69-74804EE4DC6E}" type="slidenum">
              <a:rPr lang="en-GB" sz="1200">
                <a:latin typeface="Calibri" pitchFamily="34" charset="0"/>
              </a:rPr>
              <a:pPr eaLnBrk="1" hangingPunct="1"/>
              <a:t>22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8102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2829BF7A-5906-42EF-8F0C-08476495A188}" type="slidenum">
              <a:rPr lang="en-GB" sz="1200">
                <a:latin typeface="Calibri" pitchFamily="34" charset="0"/>
              </a:rPr>
              <a:pPr eaLnBrk="1" hangingPunct="1"/>
              <a:t>23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62625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D82BBC97-101D-4F9E-A351-E9196E9FF3DC}" type="slidenum">
              <a:rPr lang="en-US" sz="1200">
                <a:latin typeface="Calibri" pitchFamily="34" charset="0"/>
              </a:rPr>
              <a:pPr eaLnBrk="1" hangingPunct="1"/>
              <a:t>24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3055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4CF697F5-5D5D-4D4C-8C9C-CD1BEA6E981E}" type="slidenum">
              <a:rPr lang="en-GB" sz="1200">
                <a:latin typeface="Calibri" pitchFamily="34" charset="0"/>
              </a:rPr>
              <a:pPr eaLnBrk="1" hangingPunct="1"/>
              <a:t>25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1601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ED431A11-7708-4E6C-A159-204EB1DA26E3}" type="slidenum">
              <a:rPr lang="en-GB" sz="1200">
                <a:latin typeface="Calibri" pitchFamily="34" charset="0"/>
              </a:rPr>
              <a:pPr eaLnBrk="1" hangingPunct="1"/>
              <a:t>26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7447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31FF19D6-2A87-44F0-90D0-C798D042D2DD}" type="slidenum">
              <a:rPr lang="en-GB" sz="1200">
                <a:latin typeface="Calibri" pitchFamily="34" charset="0"/>
              </a:rPr>
              <a:pPr eaLnBrk="1" hangingPunct="1"/>
              <a:t>27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59530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450EB83B-242B-4076-9A22-E6AA2A462368}" type="slidenum">
              <a:rPr lang="en-GB" sz="1200">
                <a:latin typeface="Calibri" pitchFamily="34" charset="0"/>
              </a:rPr>
              <a:pPr eaLnBrk="1" hangingPunct="1"/>
              <a:t>28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2335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DB7BB7F9-27A1-4C0B-BE4F-6DA55DE15EFE}" type="slidenum">
              <a:rPr lang="en-GB" sz="1200">
                <a:latin typeface="Calibri" pitchFamily="34" charset="0"/>
              </a:rPr>
              <a:pPr eaLnBrk="1" hangingPunct="1"/>
              <a:t>2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28452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18FEF117-4C34-4E58-8CC6-FB2F778A03F6}" type="slidenum">
              <a:rPr lang="en-US" sz="1200">
                <a:latin typeface="Calibri" pitchFamily="34" charset="0"/>
              </a:rPr>
              <a:pPr eaLnBrk="1" hangingPunct="1"/>
              <a:t>29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5688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DCF0BF6E-4E45-4C5D-925C-EEB2BC3F3882}" type="slidenum">
              <a:rPr lang="en-GB" sz="1200">
                <a:latin typeface="Calibri" pitchFamily="34" charset="0"/>
              </a:rPr>
              <a:pPr eaLnBrk="1" hangingPunct="1"/>
              <a:t>30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29517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695507E9-53AA-4040-976F-D474F2CDBDEF}" type="slidenum">
              <a:rPr lang="en-GB" sz="1200">
                <a:latin typeface="Calibri" pitchFamily="34" charset="0"/>
              </a:rPr>
              <a:pPr eaLnBrk="1" hangingPunct="1"/>
              <a:t>31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5360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07995413-941D-47CC-9FFF-50BF5CEFE4ED}" type="slidenum">
              <a:rPr lang="en-GB" sz="1200">
                <a:latin typeface="Calibri" pitchFamily="34" charset="0"/>
              </a:rPr>
              <a:pPr eaLnBrk="1" hangingPunct="1"/>
              <a:t>32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68321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DC82D611-3190-4AF2-91B4-C3396C4EBBB7}" type="slidenum">
              <a:rPr lang="en-GB" sz="1200">
                <a:latin typeface="Calibri" pitchFamily="34" charset="0"/>
              </a:rPr>
              <a:pPr eaLnBrk="1" hangingPunct="1"/>
              <a:t>33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81770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96752115-3D76-4A48-9CCF-B919336F8B0D}" type="slidenum">
              <a:rPr lang="en-GB" sz="1200">
                <a:latin typeface="Calibri" pitchFamily="34" charset="0"/>
              </a:rPr>
              <a:pPr eaLnBrk="1" hangingPunct="1"/>
              <a:t>34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59851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C62D4F3F-A0F1-4DFB-9A7D-F3D393B4F5B7}" type="slidenum">
              <a:rPr lang="en-GB" sz="1200">
                <a:latin typeface="Calibri" pitchFamily="34" charset="0"/>
              </a:rPr>
              <a:pPr eaLnBrk="1" hangingPunct="1"/>
              <a:t>35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65262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97626E55-B331-4065-BAD2-82D6B6238769}" type="slidenum">
              <a:rPr lang="en-GB" sz="1200">
                <a:latin typeface="Calibri" pitchFamily="34" charset="0"/>
              </a:rPr>
              <a:pPr eaLnBrk="1" hangingPunct="1"/>
              <a:t>36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0809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E7464054-C885-4A9E-B21B-E11B468CF6A6}" type="slidenum">
              <a:rPr lang="en-GB" sz="1200">
                <a:latin typeface="Calibri" pitchFamily="34" charset="0"/>
              </a:rPr>
              <a:pPr eaLnBrk="1" hangingPunct="1"/>
              <a:t>37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7802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8EF94132-1916-4BB6-8EB1-25C42095F04E}" type="slidenum">
              <a:rPr lang="en-GB" sz="1200">
                <a:latin typeface="Calibri" pitchFamily="34" charset="0"/>
              </a:rPr>
              <a:pPr eaLnBrk="1" hangingPunct="1"/>
              <a:t>3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2034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1FE27AAB-6200-4D39-8FEC-EC54C338F944}" type="slidenum">
              <a:rPr lang="en-GB" sz="1200">
                <a:latin typeface="Calibri" pitchFamily="34" charset="0"/>
              </a:rPr>
              <a:pPr eaLnBrk="1" hangingPunct="1"/>
              <a:t>4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112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7E855C29-8968-4E71-91D5-DCD1CCFE5BA4}" type="slidenum">
              <a:rPr lang="en-GB" sz="1200">
                <a:latin typeface="Calibri" pitchFamily="34" charset="0"/>
              </a:rPr>
              <a:pPr eaLnBrk="1" hangingPunct="1"/>
              <a:t>5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0822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4E6D155F-A5AA-44AC-A2EA-A2AC713FFD7B}" type="slidenum">
              <a:rPr lang="en-GB" sz="1200">
                <a:latin typeface="Calibri" pitchFamily="34" charset="0"/>
              </a:rPr>
              <a:pPr eaLnBrk="1" hangingPunct="1"/>
              <a:t>6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1962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EB617032-DDA9-46BF-89A0-4C45397B63B0}" type="slidenum">
              <a:rPr lang="en-GB" sz="1200">
                <a:latin typeface="Calibri" pitchFamily="34" charset="0"/>
              </a:rPr>
              <a:pPr algn="r" eaLnBrk="1" hangingPunct="1"/>
              <a:t>7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3544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4C8A0652-4138-4BCC-963C-7618646676F8}" type="slidenum">
              <a:rPr lang="en-US" sz="1200">
                <a:latin typeface="Calibri" pitchFamily="34" charset="0"/>
              </a:rPr>
              <a:pPr eaLnBrk="1" hangingPunct="1"/>
              <a:t>8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15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Imagen" descr="Imagen1.jp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 t="21951"/>
          <a:stretch>
            <a:fillRect/>
          </a:stretch>
        </p:blipFill>
        <p:spPr>
          <a:xfrm>
            <a:off x="6315" y="0"/>
            <a:ext cx="9131370" cy="6858000"/>
          </a:xfrm>
          <a:prstGeom prst="ellipse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80FCF6-DA67-488E-A285-3E4000F87F0D}" type="datetime1">
              <a:rPr lang="es-ES"/>
              <a:pPr/>
              <a:t>02/07/2016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3-</a:t>
            </a:r>
            <a:fld id="{569275F7-4354-4177-8A2D-CD9EDC89483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95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3C4449-0CFD-4C43-98DB-00335D819A58}" type="datetime1">
              <a:rPr lang="es-ES"/>
              <a:pPr/>
              <a:t>02/07/2016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009BE-5181-446A-A07A-15CC7630E0A1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77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F525DD-856B-4FD5-8B94-1C4FF38AC817}" type="datetime1">
              <a:rPr lang="es-ES"/>
              <a:pPr/>
              <a:t>02/07/2016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CC18EA-C864-4F11-8F51-5812C7B4A90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57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3FE251-205A-4375-9D67-B7B7B31CCAFF}" type="datetime1">
              <a:rPr lang="es-ES"/>
              <a:pPr/>
              <a:t>02/07/2016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3-</a:t>
            </a:r>
            <a:fld id="{4ED066FE-18BE-414B-A664-1144F71FCC1F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07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F8B08F-DF42-4AE8-ACD3-5E4ECF6DB86D}" type="datetime1">
              <a:rPr lang="es-ES"/>
              <a:pPr/>
              <a:t>02/07/2016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5823CF-DB8D-4BE9-9A69-EC36CE52C6C1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52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A2C335-998C-4DDF-B8BC-3159500A1F1F}" type="datetime1">
              <a:rPr lang="es-ES"/>
              <a:pPr/>
              <a:t>02/07/2016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3C6B7-B4E8-4C44-A947-92A0E69BC91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3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A711B1-240A-46AC-8FFD-73C98B08880B}" type="datetime1">
              <a:rPr lang="es-ES"/>
              <a:pPr/>
              <a:t>02/07/2016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F5D7D-366C-4217-A9A8-A31EC208642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21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BE1EF5-E3D7-490A-BB9D-D1E1553DD2A3}" type="datetime1">
              <a:rPr lang="es-ES"/>
              <a:pPr/>
              <a:t>02/07/2016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E2C8B-DF16-4353-B163-BAD269777D3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6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AAF4F7-F1D5-47D9-9F77-1B6538486FDA}" type="datetime1">
              <a:rPr lang="es-ES"/>
              <a:pPr/>
              <a:t>02/07/2016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B966E9-BBDB-438D-84DC-140CEE89574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6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2726F1-3829-430C-BF30-CACDD51A2373}" type="datetime1">
              <a:rPr lang="es-ES"/>
              <a:pPr/>
              <a:t>02/07/2016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C9590-F6A3-4EF7-8707-21A4C408D60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544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D1A5FE-893F-42A3-8432-F1748F53311E}" type="datetime1">
              <a:rPr lang="es-ES"/>
              <a:pPr/>
              <a:t>02/07/2016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77E5D-3082-44CD-BD30-5064591BF6E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05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8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034672F8-3008-4E4C-9FE3-F27DE5140D18}" type="datetime1">
              <a:rPr lang="es-ES"/>
              <a:pPr/>
              <a:t>02/07/2016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DD975006-FDEF-4096-903A-B23C9FA3FCB4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>
            <a:solidFill>
              <a:sysClr val="windowText" lastClr="000000"/>
            </a:solidFill>
            <a:prstDash val="solid"/>
          </a:ln>
          <a:solidFill>
            <a:srgbClr val="0070C0"/>
          </a:solidFill>
          <a:effectLst>
            <a:outerShdw blurRad="88000" dist="50800" dir="5040000" algn="tl">
              <a:schemeClr val="accent4">
                <a:tint val="80000"/>
                <a:satMod val="250000"/>
                <a:alpha val="45000"/>
              </a:schemeClr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73238"/>
            <a:ext cx="8958263" cy="1655762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Chapter 3</a:t>
            </a:r>
            <a:br>
              <a:rPr lang="en-US" smtClean="0">
                <a:ea typeface="+mj-ea"/>
                <a:cs typeface="+mj-cs"/>
              </a:rPr>
            </a:br>
            <a:r>
              <a:rPr lang="en-US" sz="4000" smtClean="0">
                <a:ea typeface="+mj-ea"/>
                <a:cs typeface="+mj-cs"/>
              </a:rPr>
              <a:t>Retailing in Electronic Commerce:</a:t>
            </a:r>
            <a:br>
              <a:rPr lang="en-US" sz="4000" smtClean="0">
                <a:ea typeface="+mj-ea"/>
                <a:cs typeface="+mj-cs"/>
              </a:rPr>
            </a:br>
            <a:r>
              <a:rPr lang="en-US" sz="4000" smtClean="0">
                <a:ea typeface="+mj-ea"/>
                <a:cs typeface="+mj-cs"/>
              </a:rPr>
              <a:t>Products and Services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INTERNET MARKETING 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AND ELECTRONIC RETAILING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500188"/>
            <a:ext cx="8229600" cy="4525962"/>
          </a:xfrm>
        </p:spPr>
        <p:txBody>
          <a:bodyPr/>
          <a:lstStyle/>
          <a:p>
            <a:pPr marL="514350" indent="-514350"/>
            <a:r>
              <a:rPr lang="en-US" b="1" smtClean="0">
                <a:ea typeface="ＭＳ Ｐゴシック" pitchFamily="34" charset="-128"/>
              </a:rPr>
              <a:t>CHARACTERISTICS AND ADVANTAGES OF SUCCESSFUL E-TAILING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Sound business thinking, visionary leadership, thorough competitive analysis and financial analysis, and the articulation of a well-thought-out EC strategy are essential.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Ensure appropriate infrastructure, particularly a stable and scalable technology infrastructure to support the online and physical aspects of EC business operations.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19BE0D21-D8AE-4BF9-8157-570BDCDC44AA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9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E-TAILING BUSINESS MODELS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229600" cy="4525962"/>
          </a:xfrm>
        </p:spPr>
        <p:txBody>
          <a:bodyPr/>
          <a:lstStyle/>
          <a:p>
            <a:pPr marL="514350" indent="-514350">
              <a:buFont typeface="Arial" charset="0"/>
              <a:buNone/>
            </a:pPr>
            <a:r>
              <a:rPr lang="en-US" sz="2400" b="1" dirty="0" smtClean="0">
                <a:ea typeface="ＭＳ Ｐゴシック" pitchFamily="34" charset="-128"/>
              </a:rPr>
              <a:t>5 CLASSIFICATIONS OF MODELS BY </a:t>
            </a:r>
            <a:r>
              <a:rPr lang="en-US" sz="2400" b="1" u="sng" dirty="0" smtClean="0">
                <a:ea typeface="ＭＳ Ｐゴシック" pitchFamily="34" charset="-128"/>
              </a:rPr>
              <a:t>DISTRIBUTION CHANNEL</a:t>
            </a:r>
          </a:p>
          <a:p>
            <a:pPr marL="514350" indent="-514350">
              <a:buFont typeface="Arial" charset="0"/>
              <a:buNone/>
            </a:pPr>
            <a:endParaRPr lang="en-US" sz="2400" b="1" u="sng" dirty="0" smtClean="0">
              <a:ea typeface="ＭＳ Ｐゴシック" pitchFamily="34" charset="-128"/>
            </a:endParaRPr>
          </a:p>
          <a:p>
            <a:pPr marL="914400" lvl="1" indent="-514350">
              <a:buFontTx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Direct marketing by mail-order retailers that go online</a:t>
            </a:r>
          </a:p>
          <a:p>
            <a:pPr marL="914400" lvl="1" indent="-514350">
              <a:buFontTx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Direct marketing by manufacturers</a:t>
            </a:r>
          </a:p>
          <a:p>
            <a:pPr marL="914400" lvl="1" indent="-514350">
              <a:buFontTx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Pure-play (virtual) e-</a:t>
            </a:r>
            <a:r>
              <a:rPr lang="en-US" dirty="0" err="1" smtClean="0">
                <a:ea typeface="ＭＳ Ｐゴシック" pitchFamily="34" charset="-128"/>
              </a:rPr>
              <a:t>tailers</a:t>
            </a:r>
            <a:endParaRPr lang="en-US" dirty="0" smtClean="0">
              <a:ea typeface="ＭＳ Ｐゴシック" pitchFamily="34" charset="-128"/>
            </a:endParaRPr>
          </a:p>
          <a:p>
            <a:pPr marL="914400" lvl="1" indent="-514350">
              <a:buFontTx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Click-and-mortar retailers</a:t>
            </a:r>
          </a:p>
          <a:p>
            <a:pPr marL="914400" lvl="1" indent="-514350">
              <a:buFontTx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Internet (online) malls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F432820F-C967-4177-AA25-BF09A582E6BC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10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" name="6-Point Star 2"/>
          <p:cNvSpPr/>
          <p:nvPr/>
        </p:nvSpPr>
        <p:spPr>
          <a:xfrm>
            <a:off x="423545" y="337518"/>
            <a:ext cx="1224136" cy="108012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E-TAILING BUSINESS MODELS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85875"/>
            <a:ext cx="8229600" cy="4525963"/>
          </a:xfrm>
        </p:spPr>
        <p:txBody>
          <a:bodyPr/>
          <a:lstStyle/>
          <a:p>
            <a:pPr lvl="1"/>
            <a:r>
              <a:rPr lang="en-US" b="1" smtClean="0">
                <a:ea typeface="ＭＳ Ｐゴシック" pitchFamily="34" charset="-128"/>
              </a:rPr>
              <a:t>direct marketing</a:t>
            </a:r>
          </a:p>
          <a:p>
            <a:pPr lvl="1">
              <a:buFontTx/>
              <a:buNone/>
            </a:pPr>
            <a:r>
              <a:rPr lang="en-US" smtClean="0">
                <a:ea typeface="ＭＳ Ｐゴシック" pitchFamily="34" charset="-128"/>
              </a:rPr>
              <a:t>	Broadly, marketing that takes place without intermediaries between manufacturers and buyers; in the context of this book, marketing done online between any seller and buyer.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direct marketing by Manufacturers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virtual (pure-play) e-tailers</a:t>
            </a:r>
          </a:p>
          <a:p>
            <a:pPr lvl="1">
              <a:buFontTx/>
              <a:buNone/>
            </a:pPr>
            <a:r>
              <a:rPr lang="en-US" smtClean="0">
                <a:ea typeface="ＭＳ Ｐゴシック" pitchFamily="34" charset="-128"/>
              </a:rPr>
              <a:t>	Firms that sell directly to consumers over the Internet without maintaining a physical sales channel.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7D9DD1C9-FF5B-4C77-93B8-5FADC9E9BC2E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11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E-TAILING BUSINESS MODELS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85875"/>
            <a:ext cx="8258175" cy="4840288"/>
          </a:xfrm>
        </p:spPr>
        <p:txBody>
          <a:bodyPr/>
          <a:lstStyle/>
          <a:p>
            <a:pPr lvl="1"/>
            <a:r>
              <a:rPr lang="en-US" sz="3000" b="1" smtClean="0">
                <a:ea typeface="ＭＳ Ｐゴシック" pitchFamily="34" charset="-128"/>
              </a:rPr>
              <a:t>click-and-mortar retailers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smtClean="0">
                <a:ea typeface="ＭＳ Ｐゴシック" pitchFamily="34" charset="-128"/>
              </a:rPr>
              <a:t>Brick-and-mortar retailers that offer a transactional Web site from which to conduct business.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smtClean="0">
                <a:ea typeface="ＭＳ Ｐゴシック" pitchFamily="34" charset="-128"/>
              </a:rPr>
              <a:t>brick-and-mortar retailers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smtClean="0">
                <a:ea typeface="ＭＳ Ｐゴシック" pitchFamily="34" charset="-128"/>
              </a:rPr>
              <a:t>Retailers who do business in the non-Internet, physical world in traditional brick-and-mortar stores.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smtClean="0">
                <a:ea typeface="ＭＳ Ｐゴシック" pitchFamily="34" charset="-128"/>
              </a:rPr>
              <a:t>Multi-channel business model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smtClean="0">
                <a:ea typeface="ＭＳ Ｐゴシック" pitchFamily="34" charset="-128"/>
              </a:rPr>
              <a:t>A business model where a company sells in multiple marketing channels simultaneously (e.g., both physical and online stores).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D0F24DD4-7CBA-41FE-80F4-D9E17FA9853A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12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E-TAILING BUSINESS MODELS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428750"/>
            <a:ext cx="8229600" cy="4525963"/>
          </a:xfrm>
        </p:spPr>
        <p:txBody>
          <a:bodyPr/>
          <a:lstStyle/>
          <a:p>
            <a:pPr marL="914400" lvl="1" indent="-514350"/>
            <a:r>
              <a:rPr lang="en-US" b="1" smtClean="0">
                <a:ea typeface="ＭＳ Ｐゴシック" pitchFamily="34" charset="-128"/>
              </a:rPr>
              <a:t>Retailing in Online Malls</a:t>
            </a:r>
          </a:p>
          <a:p>
            <a:pPr marL="1314450" lvl="2" indent="-514350"/>
            <a:r>
              <a:rPr lang="en-US" smtClean="0">
                <a:ea typeface="ＭＳ Ｐゴシック" pitchFamily="34" charset="-128"/>
              </a:rPr>
              <a:t>Referring Directories</a:t>
            </a:r>
          </a:p>
          <a:p>
            <a:pPr marL="1314450" lvl="2" indent="-514350"/>
            <a:r>
              <a:rPr lang="en-US" smtClean="0">
                <a:ea typeface="ＭＳ Ｐゴシック" pitchFamily="34" charset="-128"/>
              </a:rPr>
              <a:t>Malls with Shared Services (e.g. taobao’s tmall)</a:t>
            </a:r>
          </a:p>
          <a:p>
            <a:pPr marL="514350" indent="-514350"/>
            <a:r>
              <a:rPr lang="en-US" b="1" smtClean="0">
                <a:ea typeface="ＭＳ Ｐゴシック" pitchFamily="34" charset="-128"/>
              </a:rPr>
              <a:t>OTHER B2C MODELS AND SPECIAL RETAILING</a:t>
            </a:r>
          </a:p>
          <a:p>
            <a:pPr marL="914400" lvl="1" indent="-514350"/>
            <a:r>
              <a:rPr lang="en-US" b="1" smtClean="0">
                <a:ea typeface="ＭＳ Ｐゴシック" pitchFamily="34" charset="-128"/>
              </a:rPr>
              <a:t>Online Group Buying</a:t>
            </a:r>
          </a:p>
          <a:p>
            <a:pPr marL="514350" indent="-514350"/>
            <a:r>
              <a:rPr lang="en-US" b="1" smtClean="0">
                <a:ea typeface="ＭＳ Ｐゴシック" pitchFamily="34" charset="-128"/>
              </a:rPr>
              <a:t>B2C IN SOCIAL NETWORKS</a:t>
            </a:r>
          </a:p>
          <a:p>
            <a:pPr marL="914400" lvl="1" indent="-514350"/>
            <a:r>
              <a:rPr lang="en-US" b="1" smtClean="0">
                <a:ea typeface="ＭＳ Ｐゴシック" pitchFamily="34" charset="-128"/>
              </a:rPr>
              <a:t>Virtual Shopping in 3D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B889F55B-F4AB-4753-8260-DC3020542E08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13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TRAVEL AND TOURISM (HOSPITALITY) SERVICES ONLINE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/>
            <a:r>
              <a:rPr lang="en-US" b="1" dirty="0" smtClean="0">
                <a:ea typeface="ＭＳ Ｐゴシック" pitchFamily="34" charset="-128"/>
              </a:rPr>
              <a:t>Extra SERVICES PROVIDED</a:t>
            </a:r>
          </a:p>
          <a:p>
            <a:pPr marL="914400" lvl="1" indent="-514350"/>
            <a:r>
              <a:rPr lang="en-US" b="1" dirty="0" smtClean="0">
                <a:ea typeface="ＭＳ Ｐゴシック" pitchFamily="34" charset="-128"/>
              </a:rPr>
              <a:t>Travel tips, fare tracking, email alerts, online driving maps</a:t>
            </a:r>
          </a:p>
          <a:p>
            <a:pPr marL="514350" indent="-514350"/>
            <a:r>
              <a:rPr lang="en-US" b="1" dirty="0" smtClean="0">
                <a:ea typeface="ＭＳ Ｐゴシック" pitchFamily="34" charset="-128"/>
              </a:rPr>
              <a:t>SPECIAL SERVICES ONLINE </a:t>
            </a:r>
            <a:r>
              <a:rPr lang="en-US" sz="2400" b="1" dirty="0" smtClean="0">
                <a:ea typeface="ＭＳ Ｐゴシック" pitchFamily="34" charset="-128"/>
              </a:rPr>
              <a:t>(e.g. lastminute.com)</a:t>
            </a:r>
          </a:p>
          <a:p>
            <a:pPr marL="914400" lvl="1" indent="-514350"/>
            <a:r>
              <a:rPr lang="en-US" dirty="0" smtClean="0">
                <a:ea typeface="ＭＳ Ｐゴシック" pitchFamily="34" charset="-128"/>
              </a:rPr>
              <a:t>Wireless services or mobile check-in</a:t>
            </a:r>
          </a:p>
          <a:p>
            <a:pPr marL="914400" lvl="1" indent="-514350"/>
            <a:r>
              <a:rPr lang="en-US" dirty="0" smtClean="0">
                <a:ea typeface="ＭＳ Ｐゴシック" pitchFamily="34" charset="-128"/>
              </a:rPr>
              <a:t>Direct marketing</a:t>
            </a:r>
          </a:p>
          <a:p>
            <a:pPr marL="914400" lvl="1" indent="-514350"/>
            <a:r>
              <a:rPr lang="en-US" dirty="0" smtClean="0">
                <a:ea typeface="ＭＳ Ｐゴシック" pitchFamily="34" charset="-128"/>
              </a:rPr>
              <a:t>Alliances and consortia</a:t>
            </a:r>
          </a:p>
          <a:p>
            <a:pPr marL="914400" lvl="1" indent="-514350"/>
            <a:r>
              <a:rPr lang="en-US" b="1" dirty="0" smtClean="0">
                <a:ea typeface="ＭＳ Ｐゴシック" pitchFamily="34" charset="-128"/>
              </a:rPr>
              <a:t>Travel-Oriented Social Networks </a:t>
            </a:r>
            <a:r>
              <a:rPr lang="en-US" sz="2000" b="1" dirty="0" smtClean="0">
                <a:ea typeface="ＭＳ Ｐゴシック" pitchFamily="34" charset="-128"/>
              </a:rPr>
              <a:t>(e.g. wikitravel.org or wayn.com (where are you now))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A2119F20-CF13-47CF-BD45-2BDE641845B5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14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TRAVEL AND TOURISM (HOSPITALITY) SERVICES ONLINE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357313"/>
            <a:ext cx="8572500" cy="5000625"/>
          </a:xfrm>
        </p:spPr>
        <p:txBody>
          <a:bodyPr/>
          <a:lstStyle/>
          <a:p>
            <a:pPr marL="514350" indent="-514350"/>
            <a:r>
              <a:rPr lang="en-US" sz="2600" b="1" smtClean="0">
                <a:ea typeface="ＭＳ Ｐゴシック" pitchFamily="34" charset="-128"/>
              </a:rPr>
              <a:t>BENEFITS OF ONLINE TRAVEL SERVICES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Free information 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Accessible at any time from any place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Substantial discounts</a:t>
            </a:r>
          </a:p>
          <a:p>
            <a:pPr marL="514350" indent="-514350"/>
            <a:r>
              <a:rPr lang="en-US" sz="2600" b="1" smtClean="0">
                <a:ea typeface="ＭＳ Ｐゴシック" pitchFamily="34" charset="-128"/>
              </a:rPr>
              <a:t>LIMITATIONS OF ONLINE TRAVEL SERVICES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Many people do not use the Internet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The amount of time and the difficulty of using virtual travel agencies can be significant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Complex trips or those that require stopovers might not be available online</a:t>
            </a:r>
          </a:p>
          <a:p>
            <a:pPr marL="514350" indent="-514350"/>
            <a:r>
              <a:rPr lang="en-US" sz="2600" b="1" smtClean="0">
                <a:ea typeface="ＭＳ Ｐゴシック" pitchFamily="34" charset="-128"/>
              </a:rPr>
              <a:t>CORPORATE TRAVEL</a:t>
            </a:r>
          </a:p>
          <a:p>
            <a:pPr marL="514350" indent="-514350"/>
            <a:endParaRPr lang="en-US" b="1" smtClean="0">
              <a:ea typeface="ＭＳ Ｐゴシック" pitchFamily="34" charset="-128"/>
            </a:endParaRPr>
          </a:p>
          <a:p>
            <a:pPr marL="514350" indent="-514350"/>
            <a:endParaRPr lang="en-US" smtClean="0">
              <a:ea typeface="ＭＳ Ｐゴシック" pitchFamily="3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1F3F22F8-C5A9-4DDB-A697-C62BFDF0F56A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15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7E30785A-8216-4FF3-858C-6FE352EC3035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16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1673225"/>
            <a:ext cx="8789987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EMPLOYMENT PLACEMENT 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AND THE JOB MARKET ONLINE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/>
            <a:r>
              <a:rPr lang="en-US" smtClean="0">
                <a:ea typeface="ＭＳ Ｐゴシック" pitchFamily="34" charset="-128"/>
              </a:rPr>
              <a:t>Theses parties use the Internet job market:</a:t>
            </a:r>
          </a:p>
          <a:p>
            <a:pPr marL="914400" lvl="1" indent="-514350">
              <a:buFontTx/>
              <a:buAutoNum type="arabicPeriod"/>
            </a:pPr>
            <a:r>
              <a:rPr lang="en-US" smtClean="0">
                <a:ea typeface="ＭＳ Ｐゴシック" pitchFamily="34" charset="-128"/>
              </a:rPr>
              <a:t>Job seekers</a:t>
            </a:r>
          </a:p>
          <a:p>
            <a:pPr marL="914400" lvl="1" indent="-514350">
              <a:buFontTx/>
              <a:buAutoNum type="arabicPeriod"/>
            </a:pPr>
            <a:r>
              <a:rPr lang="en-US" smtClean="0">
                <a:ea typeface="ＭＳ Ｐゴシック" pitchFamily="34" charset="-128"/>
              </a:rPr>
              <a:t>Employers seeking employees</a:t>
            </a:r>
          </a:p>
          <a:p>
            <a:pPr marL="914400" lvl="1" indent="-514350">
              <a:buFontTx/>
              <a:buAutoNum type="arabicPeriod"/>
            </a:pPr>
            <a:r>
              <a:rPr lang="en-US" smtClean="0">
                <a:ea typeface="ＭＳ Ｐゴシック" pitchFamily="34" charset="-128"/>
              </a:rPr>
              <a:t>Classified ads</a:t>
            </a:r>
          </a:p>
          <a:p>
            <a:pPr marL="914400" lvl="1" indent="-514350">
              <a:buFontTx/>
              <a:buAutoNum type="arabicPeriod"/>
            </a:pPr>
            <a:r>
              <a:rPr lang="en-US" smtClean="0">
                <a:ea typeface="ＭＳ Ｐゴシック" pitchFamily="34" charset="-128"/>
              </a:rPr>
              <a:t>Job agencies</a:t>
            </a:r>
          </a:p>
          <a:p>
            <a:pPr marL="914400" lvl="1" indent="-514350">
              <a:buFontTx/>
              <a:buAutoNum type="arabicPeriod"/>
            </a:pPr>
            <a:r>
              <a:rPr lang="en-US" smtClean="0">
                <a:ea typeface="ＭＳ Ｐゴシック" pitchFamily="34" charset="-128"/>
              </a:rPr>
              <a:t>Government agencies and institutions</a:t>
            </a:r>
          </a:p>
          <a:p>
            <a:pPr marL="914400" lvl="1" indent="-514350"/>
            <a:r>
              <a:rPr lang="en-US" b="1" smtClean="0">
                <a:ea typeface="ＭＳ Ｐゴシック" pitchFamily="34" charset="-128"/>
              </a:rPr>
              <a:t>Online Job Markets on Social Networking</a:t>
            </a:r>
          </a:p>
          <a:p>
            <a:pPr marL="914400" lvl="1" indent="-514350"/>
            <a:r>
              <a:rPr lang="en-US" b="1" smtClean="0">
                <a:ea typeface="ＭＳ Ｐゴシック" pitchFamily="34" charset="-128"/>
              </a:rPr>
              <a:t>Global Online Portals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8FF58DA9-07AB-412B-85D1-0D42EA64DAE4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17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8E8BBDAB-26C2-490C-92C9-7CBEB9D2D6B5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18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28588"/>
            <a:ext cx="7092950" cy="621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LEARNING OBJECTIVES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z="2600" smtClean="0">
                <a:ea typeface="ＭＳ Ｐゴシック" pitchFamily="34" charset="-128"/>
              </a:rPr>
              <a:t>Describe electronic retailing (e-tailing) and its characteristics.</a:t>
            </a:r>
          </a:p>
          <a:p>
            <a:pPr marL="514350" indent="-514350">
              <a:buFontTx/>
              <a:buAutoNum type="arabicPeriod"/>
            </a:pPr>
            <a:r>
              <a:rPr lang="en-US" sz="2600" smtClean="0">
                <a:ea typeface="ＭＳ Ｐゴシック" pitchFamily="34" charset="-128"/>
              </a:rPr>
              <a:t>Define and describe the primary </a:t>
            </a:r>
          </a:p>
          <a:p>
            <a:pPr marL="514350" indent="-514350">
              <a:buFontTx/>
              <a:buNone/>
            </a:pPr>
            <a:r>
              <a:rPr lang="en-US" sz="2600" smtClean="0">
                <a:ea typeface="ＭＳ Ｐゴシック" pitchFamily="34" charset="-128"/>
              </a:rPr>
              <a:t>	e-tailing business models.</a:t>
            </a:r>
          </a:p>
          <a:p>
            <a:pPr marL="514350" indent="-514350">
              <a:buFontTx/>
              <a:buAutoNum type="arabicPeriod" startAt="3"/>
            </a:pPr>
            <a:r>
              <a:rPr lang="en-US" sz="2600" smtClean="0">
                <a:ea typeface="ＭＳ Ｐゴシック" pitchFamily="34" charset="-128"/>
              </a:rPr>
              <a:t>Describe how online travel and tourism services operate and their impact on the industry.</a:t>
            </a:r>
          </a:p>
          <a:p>
            <a:pPr marL="514350" indent="-514350">
              <a:buFontTx/>
              <a:buAutoNum type="arabicPeriod" startAt="3"/>
            </a:pPr>
            <a:r>
              <a:rPr lang="en-US" sz="2600" smtClean="0">
                <a:ea typeface="ＭＳ Ｐゴシック" pitchFamily="34" charset="-128"/>
              </a:rPr>
              <a:t>Discuss the online employment market, including its participants, benefits, and limitations.</a:t>
            </a:r>
          </a:p>
          <a:p>
            <a:pPr marL="514350" indent="-514350">
              <a:buFontTx/>
              <a:buAutoNum type="arabicPeriod" startAt="3"/>
            </a:pPr>
            <a:r>
              <a:rPr lang="en-US" sz="2600" smtClean="0">
                <a:ea typeface="ＭＳ Ｐゴシック" pitchFamily="34" charset="-128"/>
              </a:rPr>
              <a:t>Describe online real estate services.</a:t>
            </a:r>
          </a:p>
          <a:p>
            <a:pPr marL="514350" indent="-514350">
              <a:buFontTx/>
              <a:buAutoNum type="arabicPeriod" startAt="3"/>
            </a:pPr>
            <a:r>
              <a:rPr lang="en-US" sz="2600" smtClean="0">
                <a:ea typeface="ＭＳ Ｐゴシック" pitchFamily="34" charset="-128"/>
              </a:rPr>
              <a:t>Discuss online stock-trading  services.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A38B050B-4456-41A6-9ECF-BE6A62EB44EE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565E3553-9EC7-4510-8539-FC78D79B4895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19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1250950"/>
            <a:ext cx="8696325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REAL ESTATE, INSURANCE, 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AND STOCK TRADING ONLINE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/>
            <a:r>
              <a:rPr lang="en-US" b="1" smtClean="0">
                <a:ea typeface="ＭＳ Ｐゴシック" pitchFamily="34" charset="-128"/>
              </a:rPr>
              <a:t>REAL ESTATE ONLINE</a:t>
            </a:r>
          </a:p>
          <a:p>
            <a:pPr marL="914400" lvl="1" indent="-514350"/>
            <a:r>
              <a:rPr lang="en-US" b="1" smtClean="0">
                <a:ea typeface="ＭＳ Ｐゴシック" pitchFamily="34" charset="-128"/>
              </a:rPr>
              <a:t>Zillow, Craigslist, and Other Web 2.0 Real Estate Services</a:t>
            </a:r>
          </a:p>
          <a:p>
            <a:pPr marL="514350" indent="-514350"/>
            <a:r>
              <a:rPr lang="en-US" b="1" smtClean="0">
                <a:ea typeface="ＭＳ Ｐゴシック" pitchFamily="34" charset="-128"/>
              </a:rPr>
              <a:t>INSURANCE ONLINE</a:t>
            </a:r>
          </a:p>
          <a:p>
            <a:pPr marL="514350" indent="-514350"/>
            <a:r>
              <a:rPr lang="en-US" b="1" smtClean="0">
                <a:ea typeface="ＭＳ Ｐゴシック" pitchFamily="34" charset="-128"/>
              </a:rPr>
              <a:t>ONLINE STOCK TRADING</a:t>
            </a:r>
          </a:p>
          <a:p>
            <a:pPr marL="914400" lvl="1" indent="-514350"/>
            <a:r>
              <a:rPr lang="en-US" b="1" smtClean="0">
                <a:ea typeface="ＭＳ Ｐゴシック" pitchFamily="34" charset="-128"/>
              </a:rPr>
              <a:t>The Risk of Trading in an Online Stock Account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A21F317C-2C8C-4423-BCED-52DC7ED0946B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20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2C80660C-C96B-4C56-9AC9-8D8CAC1B1DAC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21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450850"/>
            <a:ext cx="8666162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BANKING AND 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PERSONAL FINANCE ONLINE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ea typeface="ＭＳ Ｐゴシック" pitchFamily="34" charset="-128"/>
              </a:rPr>
              <a:t>electronic (online) banking or </a:t>
            </a:r>
          </a:p>
          <a:p>
            <a:pPr>
              <a:buFontTx/>
              <a:buNone/>
            </a:pPr>
            <a:r>
              <a:rPr lang="en-US" b="1" smtClean="0">
                <a:ea typeface="ＭＳ Ｐゴシック" pitchFamily="34" charset="-128"/>
              </a:rPr>
              <a:t>	e-banking</a:t>
            </a:r>
          </a:p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	Various banking activities conducted from home or the road using an Internet connection; also known as cyberbanking, virtual banking, online banking, and home banking.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F99C2123-C086-4280-AD25-7A7919DFBA41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22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BANKING AND 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PERSONAL FINANCE ONLINE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/>
            <a:r>
              <a:rPr lang="en-US" b="1" smtClean="0">
                <a:ea typeface="ＭＳ Ｐゴシック" pitchFamily="34" charset="-128"/>
              </a:rPr>
              <a:t>HOME BANKING CAPABILITIES</a:t>
            </a:r>
          </a:p>
          <a:p>
            <a:pPr marL="514350" indent="-514350"/>
            <a:r>
              <a:rPr lang="en-US" b="1" smtClean="0">
                <a:ea typeface="ＭＳ Ｐゴシック" pitchFamily="34" charset="-128"/>
              </a:rPr>
              <a:t>VIRTUAL BANKS</a:t>
            </a:r>
          </a:p>
          <a:p>
            <a:pPr marL="514350" indent="-514350"/>
            <a:r>
              <a:rPr lang="en-US" b="1" smtClean="0">
                <a:ea typeface="ＭＳ Ｐゴシック" pitchFamily="34" charset="-128"/>
              </a:rPr>
              <a:t>INTERNATIONAL AND MULTIPLE-CURRENCY BANKING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B8D930B7-1E8E-4D22-BB9D-EBD210D11D6B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23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D6D45C78-242F-4E32-8696-EE9CE42FACEE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24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214313"/>
            <a:ext cx="6197600" cy="611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BANKING AND 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PERSONAL FINANCE ONLINE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/>
            <a:r>
              <a:rPr lang="en-US" b="1" smtClean="0">
                <a:ea typeface="ＭＳ Ｐゴシック" pitchFamily="34" charset="-128"/>
              </a:rPr>
              <a:t>ONLINE FINANCIAL TRANSACTION IMPLEMENTATION ISSUES</a:t>
            </a:r>
          </a:p>
          <a:p>
            <a:pPr marL="914400" lvl="1" indent="-514350"/>
            <a:r>
              <a:rPr lang="en-US" b="1" smtClean="0">
                <a:ea typeface="ＭＳ Ｐゴシック" pitchFamily="34" charset="-128"/>
              </a:rPr>
              <a:t>Securing Financial Transactions</a:t>
            </a:r>
          </a:p>
          <a:p>
            <a:pPr marL="914400" lvl="1" indent="-514350"/>
            <a:r>
              <a:rPr lang="en-US" b="1" smtClean="0">
                <a:ea typeface="ＭＳ Ｐゴシック" pitchFamily="34" charset="-128"/>
              </a:rPr>
              <a:t>Imaging Systems</a:t>
            </a:r>
          </a:p>
          <a:p>
            <a:pPr marL="914400" lvl="1" indent="-514350"/>
            <a:r>
              <a:rPr lang="en-US" b="1" smtClean="0">
                <a:ea typeface="ＭＳ Ｐゴシック" pitchFamily="34" charset="-128"/>
              </a:rPr>
              <a:t>Fees Online Versus Fees for Offline Services</a:t>
            </a:r>
          </a:p>
          <a:p>
            <a:pPr marL="914400" lvl="1" indent="-514350"/>
            <a:r>
              <a:rPr lang="en-US" b="1" smtClean="0">
                <a:ea typeface="ＭＳ Ｐゴシック" pitchFamily="34" charset="-128"/>
              </a:rPr>
              <a:t>Risks</a:t>
            </a:r>
          </a:p>
          <a:p>
            <a:pPr marL="514350" indent="-514350"/>
            <a:r>
              <a:rPr lang="en-US" b="1" smtClean="0">
                <a:ea typeface="ＭＳ Ｐゴシック" pitchFamily="34" charset="-128"/>
              </a:rPr>
              <a:t>ONLINE BILLING AND BILL PAYING</a:t>
            </a:r>
          </a:p>
          <a:p>
            <a:pPr marL="914400" lvl="1" indent="-514350"/>
            <a:r>
              <a:rPr lang="en-US" b="1" smtClean="0">
                <a:ea typeface="ＭＳ Ｐゴシック" pitchFamily="34" charset="-128"/>
              </a:rPr>
              <a:t>Taxes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4377D124-2762-4F70-9919-BFD3F30B14AF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25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8" y="260350"/>
            <a:ext cx="8970962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dirty="0" smtClean="0">
                <a:ea typeface="+mj-ea"/>
                <a:cs typeface="+mj-cs"/>
              </a:rPr>
              <a:t>ON-DEMAND DELIVERY OF PRODUCTS,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DIGITAL ITEMS, ENTERTAINMENT, AND GAMING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/>
            <a:r>
              <a:rPr lang="en-US" b="1" smtClean="0">
                <a:ea typeface="ＭＳ Ｐゴシック" pitchFamily="34" charset="-128"/>
              </a:rPr>
              <a:t>ON-DEMAND DELIVERY OF PRODUCTS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e-grocer</a:t>
            </a:r>
          </a:p>
          <a:p>
            <a:pPr lvl="1">
              <a:buFontTx/>
              <a:buNone/>
            </a:pPr>
            <a:r>
              <a:rPr lang="en-US" smtClean="0">
                <a:ea typeface="ＭＳ Ｐゴシック" pitchFamily="34" charset="-128"/>
              </a:rPr>
              <a:t>	A grocer that takes orders online and provides deliveries on a daily or other regular schedule or within a very short period of time.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on-demand delivery service</a:t>
            </a:r>
          </a:p>
          <a:p>
            <a:pPr lvl="1">
              <a:buFontTx/>
              <a:buNone/>
            </a:pPr>
            <a:r>
              <a:rPr lang="en-US" smtClean="0">
                <a:ea typeface="ＭＳ Ｐゴシック" pitchFamily="34" charset="-128"/>
              </a:rPr>
              <a:t>	Express delivery made fairly quickly after an online order is received.</a:t>
            </a:r>
            <a:endParaRPr lang="en-US" b="1" smtClean="0">
              <a:ea typeface="ＭＳ Ｐゴシック" pitchFamily="34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BC8E5300-AA79-4562-88E9-606DB3EABA27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26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55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CCBCFCA7-38F8-4DA3-9A20-D6C7791E823B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27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7587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2222500"/>
            <a:ext cx="8828087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8" y="260350"/>
            <a:ext cx="8970962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dirty="0" smtClean="0">
                <a:ea typeface="+mj-ea"/>
                <a:cs typeface="+mj-cs"/>
              </a:rPr>
              <a:t>ON-DEMAND DELIVERY OF PRODUCTS,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DIGITAL ITEMS, ENTERTAINMENT, AND GAMING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/>
            <a:r>
              <a:rPr lang="en-US" b="1" smtClean="0">
                <a:ea typeface="ＭＳ Ｐゴシック" pitchFamily="34" charset="-128"/>
              </a:rPr>
              <a:t>ONLINE ENTERTAINMENT</a:t>
            </a:r>
          </a:p>
          <a:p>
            <a:pPr marL="914400" lvl="1" indent="-514350"/>
            <a:r>
              <a:rPr lang="en-US" b="1" smtClean="0">
                <a:ea typeface="ＭＳ Ｐゴシック" pitchFamily="34" charset="-128"/>
              </a:rPr>
              <a:t>Adult Entertainment</a:t>
            </a:r>
          </a:p>
          <a:p>
            <a:pPr marL="914400" lvl="1" indent="-514350"/>
            <a:r>
              <a:rPr lang="en-US" b="1" smtClean="0">
                <a:ea typeface="ＭＳ Ｐゴシック" pitchFamily="34" charset="-128"/>
              </a:rPr>
              <a:t>Internet Gaming</a:t>
            </a:r>
          </a:p>
          <a:p>
            <a:pPr marL="914400" lvl="1" indent="-514350"/>
            <a:r>
              <a:rPr lang="en-US" b="1" smtClean="0">
                <a:ea typeface="ＭＳ Ｐゴシック" pitchFamily="34" charset="-128"/>
              </a:rPr>
              <a:t>Online Dating Services</a:t>
            </a:r>
          </a:p>
          <a:p>
            <a:pPr marL="914400" lvl="1" indent="-514350"/>
            <a:endParaRPr lang="en-US" b="1" smtClean="0">
              <a:ea typeface="ＭＳ Ｐゴシック" pitchFamily="34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56EFCDF4-BFF4-4AC7-A55A-23C0080BB07C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28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96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LEARNING OBJECTIVES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Tx/>
              <a:buAutoNum type="arabicPeriod" startAt="7"/>
            </a:pPr>
            <a:r>
              <a:rPr lang="en-US" sz="2600" smtClean="0">
                <a:ea typeface="ＭＳ Ｐゴシック" pitchFamily="34" charset="-128"/>
              </a:rPr>
              <a:t>Discuss cyberbanking and online personal finance.</a:t>
            </a:r>
          </a:p>
          <a:p>
            <a:pPr marL="514350" indent="-514350">
              <a:buFontTx/>
              <a:buAutoNum type="arabicPeriod" startAt="7"/>
            </a:pPr>
            <a:r>
              <a:rPr lang="en-US" sz="2600" smtClean="0">
                <a:ea typeface="ＭＳ Ｐゴシック" pitchFamily="34" charset="-128"/>
              </a:rPr>
              <a:t>Describe on-demand delivery of groceries and similar products/services.</a:t>
            </a:r>
          </a:p>
          <a:p>
            <a:pPr marL="514350" indent="-514350">
              <a:buFontTx/>
              <a:buAutoNum type="arabicPeriod" startAt="7"/>
            </a:pPr>
            <a:r>
              <a:rPr lang="en-US" sz="2600" smtClean="0">
                <a:ea typeface="ＭＳ Ｐゴシック" pitchFamily="34" charset="-128"/>
              </a:rPr>
              <a:t>Describe the delivery of digital products and online entertainment.</a:t>
            </a:r>
          </a:p>
          <a:p>
            <a:pPr marL="514350" indent="-514350">
              <a:buFontTx/>
              <a:buAutoNum type="arabicPeriod" startAt="7"/>
            </a:pPr>
            <a:r>
              <a:rPr lang="en-US" sz="2600" smtClean="0">
                <a:ea typeface="ＭＳ Ｐゴシック" pitchFamily="34" charset="-128"/>
              </a:rPr>
              <a:t>Discuss various online consumer aids, including comparison-shopping aids.</a:t>
            </a:r>
          </a:p>
          <a:p>
            <a:pPr marL="514350" indent="-514350">
              <a:buFontTx/>
              <a:buAutoNum type="arabicPeriod" startAt="7"/>
            </a:pPr>
            <a:r>
              <a:rPr lang="en-US" sz="2600" smtClean="0">
                <a:ea typeface="ＭＳ Ｐゴシック" pitchFamily="34" charset="-128"/>
              </a:rPr>
              <a:t>Describe disintermediation and other B2C strategic issues.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FA5CE91A-17E2-4FF7-B8D9-1DAD874DBBA2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D313587B-262C-496A-A827-B42CCE4104AB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29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716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803400"/>
            <a:ext cx="873125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8" y="260350"/>
            <a:ext cx="897096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800" smtClean="0">
                <a:ea typeface="+mj-ea"/>
                <a:cs typeface="+mj-cs"/>
              </a:rPr>
              <a:t>ONLINE PURCHASE-DECISION AIDS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ea typeface="ＭＳ Ｐゴシック" pitchFamily="34" charset="-128"/>
              </a:rPr>
              <a:t>shopping portals</a:t>
            </a:r>
          </a:p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	Gateways to e-storefronts and </a:t>
            </a:r>
          </a:p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	e-malls; may be comprehensive or niche oriented.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5A5D1800-8938-4A1E-8ACC-9FE950966985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30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737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8" y="260350"/>
            <a:ext cx="897096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800" smtClean="0">
                <a:ea typeface="+mj-ea"/>
                <a:cs typeface="+mj-cs"/>
              </a:rPr>
              <a:t>ONLINE PURCHASE-DECISION AIDS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ea typeface="ＭＳ Ｐゴシック" pitchFamily="34" charset="-128"/>
              </a:rPr>
              <a:t>shopping robots (shopping agents or shopbots)</a:t>
            </a:r>
          </a:p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	Tools that scout the Web on behalf of consumers who specify search criteria.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''Spy'' Services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Wireless Shopping Comparisons</a:t>
            </a:r>
            <a:endParaRPr lang="en-US" smtClean="0">
              <a:ea typeface="ＭＳ Ｐゴシック" pitchFamily="34" charset="-128"/>
            </a:endParaRPr>
          </a:p>
          <a:p>
            <a:endParaRPr lang="en-US" b="1" smtClean="0">
              <a:ea typeface="ＭＳ Ｐゴシック" pitchFamily="34" charset="-128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4D57B335-84E4-40AB-944F-0303F6DED0BB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31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757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8" y="260350"/>
            <a:ext cx="897096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800" smtClean="0">
                <a:ea typeface="+mj-ea"/>
                <a:cs typeface="+mj-cs"/>
              </a:rPr>
              <a:t>ONLINE PURCHASE-DECISION AIDS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/>
            <a:r>
              <a:rPr lang="en-US" b="1" dirty="0" smtClean="0">
                <a:ea typeface="ＭＳ Ｐゴシック" pitchFamily="34" charset="-128"/>
              </a:rPr>
              <a:t>BUSINESS RATINGS SITES </a:t>
            </a:r>
            <a:r>
              <a:rPr lang="en-US" sz="2000" b="1" dirty="0" smtClean="0">
                <a:ea typeface="ＭＳ Ｐゴシック" pitchFamily="34" charset="-128"/>
              </a:rPr>
              <a:t>(e.g. alexa.com)</a:t>
            </a:r>
          </a:p>
          <a:p>
            <a:pPr marL="514350" indent="-514350"/>
            <a:r>
              <a:rPr lang="en-US" b="1" dirty="0" smtClean="0">
                <a:ea typeface="ＭＳ Ｐゴシック" pitchFamily="34" charset="-128"/>
              </a:rPr>
              <a:t>TRUST VERIFICATION SITES </a:t>
            </a:r>
            <a:r>
              <a:rPr lang="en-US" sz="2000" b="1" dirty="0" smtClean="0">
                <a:ea typeface="ＭＳ Ｐゴシック" pitchFamily="34" charset="-128"/>
              </a:rPr>
              <a:t>(e.g. verisign.com, truste.com, secureassure.com)</a:t>
            </a:r>
          </a:p>
          <a:p>
            <a:pPr marL="914400" lvl="1" indent="-514350"/>
            <a:r>
              <a:rPr lang="en-US" b="1" dirty="0" smtClean="0">
                <a:ea typeface="ＭＳ Ｐゴシック" pitchFamily="34" charset="-128"/>
              </a:rPr>
              <a:t>Recommendations from Other Shoppers and Friends</a:t>
            </a:r>
          </a:p>
          <a:p>
            <a:pPr lvl="2"/>
            <a:r>
              <a:rPr lang="en-US" b="1" dirty="0" smtClean="0">
                <a:ea typeface="ＭＳ Ｐゴシック" pitchFamily="34" charset="-128"/>
              </a:rPr>
              <a:t>referral economy</a:t>
            </a:r>
          </a:p>
          <a:p>
            <a:pPr lvl="2"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	The effect upon sales of consumers receiving a referral or recommendation from other consumers.</a:t>
            </a:r>
          </a:p>
          <a:p>
            <a:pPr marL="514350" indent="-514350"/>
            <a:r>
              <a:rPr lang="en-US" b="1" dirty="0" smtClean="0">
                <a:ea typeface="ＭＳ Ｐゴシック" pitchFamily="34" charset="-128"/>
              </a:rPr>
              <a:t>OTHER SHOPPING TOOLS</a:t>
            </a: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D65D9121-53E8-40C9-B5E4-373EE8BC0CB1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32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778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8" y="260350"/>
            <a:ext cx="8970962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ISSUES IN E-TAILING 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AND LESSONS LEARNED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ea typeface="ＭＳ Ｐゴシック" pitchFamily="34" charset="-128"/>
              </a:rPr>
              <a:t>disintermediation</a:t>
            </a:r>
          </a:p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	The removal of organizations or business process layers responsible for certain intermediary steps in a given supply chain.</a:t>
            </a:r>
          </a:p>
          <a:p>
            <a:r>
              <a:rPr lang="en-US" b="1" smtClean="0">
                <a:ea typeface="ＭＳ Ｐゴシック" pitchFamily="34" charset="-128"/>
              </a:rPr>
              <a:t>reintermediation</a:t>
            </a:r>
          </a:p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	The process whereby intermediaries (either new ones or those that had been disintermediated) take on new intermediary roles.</a:t>
            </a:r>
            <a:endParaRPr lang="en-US" b="1" smtClean="0">
              <a:ea typeface="ＭＳ Ｐゴシック" pitchFamily="34" charset="-128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278B60CC-BD20-4A7E-9894-868A8B47BBEA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33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7987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D2F6DC30-6A9E-4FA8-AB4E-C709D3EE47BA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34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8192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819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234950"/>
            <a:ext cx="800100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8" y="260350"/>
            <a:ext cx="8970962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ISSUES IN E-TAILING 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AND LESSONS LEARNED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ea typeface="ＭＳ Ｐゴシック" pitchFamily="34" charset="-128"/>
              </a:rPr>
              <a:t>channel conflict</a:t>
            </a:r>
          </a:p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	Situation in which an online marketing channel upsets the traditional channels due to real or perceived damage from competition.</a:t>
            </a:r>
          </a:p>
          <a:p>
            <a:r>
              <a:rPr lang="en-US" b="1" smtClean="0">
                <a:ea typeface="ＭＳ Ｐゴシック" pitchFamily="34" charset="-128"/>
              </a:rPr>
              <a:t>DETERMINING THE RIGHT PRICE</a:t>
            </a:r>
          </a:p>
          <a:p>
            <a:r>
              <a:rPr lang="en-US" b="1" smtClean="0">
                <a:ea typeface="ＭＳ Ｐゴシック" pitchFamily="34" charset="-128"/>
              </a:rPr>
              <a:t>PRODUCT AND SERVICE CUSTOMIZATION AND PERSONALIZATION</a:t>
            </a:r>
          </a:p>
          <a:p>
            <a:r>
              <a:rPr lang="en-US" b="1" smtClean="0">
                <a:ea typeface="ＭＳ Ｐゴシック" pitchFamily="34" charset="-128"/>
              </a:rPr>
              <a:t>FRAUD AND OTHER ILLEGAL ACTIVITIES</a:t>
            </a:r>
          </a:p>
          <a:p>
            <a:endParaRPr lang="en-US" b="1" smtClean="0">
              <a:ea typeface="ＭＳ Ｐゴシック" pitchFamily="34" charset="-128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B6A0DDD7-65D1-47D6-B4F7-AD35A1AC7979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35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8397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8" y="260350"/>
            <a:ext cx="8970962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ISSUES IN E-TAILING 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AND LESSONS LEARNED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/>
            <a:r>
              <a:rPr lang="en-US" b="1" smtClean="0">
                <a:ea typeface="ＭＳ Ｐゴシック" pitchFamily="34" charset="-128"/>
              </a:rPr>
              <a:t>LESSONS LEARNED FROM FAILURES AND LACK OF SUCCESS</a:t>
            </a:r>
          </a:p>
          <a:p>
            <a:pPr marL="914400" lvl="1" indent="-514350"/>
            <a:r>
              <a:rPr lang="en-US" smtClean="0">
                <a:ea typeface="ＭＳ Ｐゴシック" pitchFamily="34" charset="-128"/>
              </a:rPr>
              <a:t>Speak with one voice</a:t>
            </a:r>
          </a:p>
          <a:p>
            <a:pPr marL="914400" lvl="1" indent="-514350"/>
            <a:r>
              <a:rPr lang="en-US" smtClean="0">
                <a:ea typeface="ＭＳ Ｐゴシック" pitchFamily="34" charset="-128"/>
              </a:rPr>
              <a:t>Leverage the multi-channels</a:t>
            </a:r>
          </a:p>
          <a:p>
            <a:pPr marL="914400" lvl="1" indent="-514350"/>
            <a:r>
              <a:rPr lang="en-US" smtClean="0">
                <a:ea typeface="ＭＳ Ｐゴシック" pitchFamily="34" charset="-128"/>
              </a:rPr>
              <a:t>Empower the customer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1157E2E1-1A21-419A-97CF-BE088BC11FAD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36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860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8" y="260350"/>
            <a:ext cx="897096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MANAGERIAL ISSUES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mtClean="0">
                <a:ea typeface="ＭＳ Ｐゴシック" pitchFamily="34" charset="-128"/>
              </a:rPr>
              <a:t>What are the limitations of </a:t>
            </a:r>
          </a:p>
          <a:p>
            <a:pPr marL="514350" indent="-514350">
              <a:buFontTx/>
              <a:buNone/>
            </a:pPr>
            <a:r>
              <a:rPr lang="en-US" smtClean="0">
                <a:ea typeface="ＭＳ Ｐゴシック" pitchFamily="34" charset="-128"/>
              </a:rPr>
              <a:t>	e-tailing?</a:t>
            </a:r>
          </a:p>
          <a:p>
            <a:pPr marL="514350" indent="-514350">
              <a:buFontTx/>
              <a:buAutoNum type="arabicPeriod" startAt="2"/>
            </a:pPr>
            <a:r>
              <a:rPr lang="en-US" smtClean="0">
                <a:ea typeface="ＭＳ Ｐゴシック" pitchFamily="34" charset="-128"/>
              </a:rPr>
              <a:t>How should we introduce wireless shopping?</a:t>
            </a:r>
          </a:p>
          <a:p>
            <a:pPr marL="514350" indent="-514350">
              <a:buFontTx/>
              <a:buAutoNum type="arabicPeriod" startAt="2"/>
            </a:pPr>
            <a:r>
              <a:rPr lang="en-US" smtClean="0">
                <a:ea typeface="ＭＳ Ｐゴシック" pitchFamily="34" charset="-128"/>
              </a:rPr>
              <a:t>Do we have ethics and privacy guidelines?</a:t>
            </a:r>
          </a:p>
          <a:p>
            <a:pPr marL="514350" indent="-514350">
              <a:buFontTx/>
              <a:buAutoNum type="arabicPeriod" startAt="2"/>
            </a:pPr>
            <a:r>
              <a:rPr lang="en-US" smtClean="0">
                <a:ea typeface="ＭＳ Ｐゴシック" pitchFamily="34" charset="-128"/>
              </a:rPr>
              <a:t>How will intermediaries act in cyberspace?</a:t>
            </a:r>
          </a:p>
          <a:p>
            <a:pPr marL="514350" indent="-514350">
              <a:buFontTx/>
              <a:buAutoNum type="arabicPeriod" startAt="2"/>
            </a:pPr>
            <a:r>
              <a:rPr lang="en-US" smtClean="0">
                <a:ea typeface="ＭＳ Ｐゴシック" pitchFamily="34" charset="-128"/>
              </a:rPr>
              <a:t>Should we try to capitalize on social networks?</a:t>
            </a:r>
          </a:p>
          <a:p>
            <a:pPr marL="514350" indent="-514350"/>
            <a:endParaRPr lang="en-US" b="1" smtClean="0">
              <a:ea typeface="ＭＳ Ｐゴシック" pitchFamily="34" charset="-128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84DBDF45-9761-489C-B569-F992BAC4A297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37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880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INTERNET MARKETING 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AND ELECTRONIC RETAILING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ea typeface="ＭＳ Ｐゴシック" pitchFamily="34" charset="-128"/>
              </a:rPr>
              <a:t>electronic retailing (e-tailing)</a:t>
            </a:r>
          </a:p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	Retailing conducted online, over the Internet. </a:t>
            </a:r>
          </a:p>
          <a:p>
            <a:r>
              <a:rPr lang="en-US" b="1" smtClean="0">
                <a:ea typeface="ＭＳ Ｐゴシック" pitchFamily="34" charset="-128"/>
              </a:rPr>
              <a:t>e-tailers</a:t>
            </a:r>
          </a:p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	Retailers who sell over the Internet.</a:t>
            </a:r>
          </a:p>
          <a:p>
            <a:r>
              <a:rPr lang="en-US" b="1" smtClean="0">
                <a:ea typeface="ＭＳ Ｐゴシック" pitchFamily="34" charset="-128"/>
              </a:rPr>
              <a:t>SIZE AND GROWTH OF THE B2C MARKET</a:t>
            </a:r>
          </a:p>
          <a:p>
            <a:pPr>
              <a:buFont typeface="Arial" charset="0"/>
              <a:buNone/>
            </a:pPr>
            <a:r>
              <a:rPr lang="en-US" smtClean="0">
                <a:ea typeface="ＭＳ Ｐゴシック" pitchFamily="34" charset="-128"/>
              </a:rPr>
              <a:t>		Growing exponentially or slowing down?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065DBBD8-EF35-462E-B00B-EB881D9812B8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3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D38C7868-809F-4C45-939A-288042E1E7EC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4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466725"/>
            <a:ext cx="8543925" cy="55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EDBD9CC6-5A6E-4BB0-B9CB-84C7DB5AC1B4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5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596900"/>
            <a:ext cx="852805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INTERNET MARKETING 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AND ELECTRONIC RETAILING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Arial" charset="0"/>
              <a:buNone/>
            </a:pPr>
            <a:r>
              <a:rPr lang="en-US" sz="2200" b="1" u="sng" dirty="0" smtClean="0">
                <a:ea typeface="ＭＳ Ｐゴシック" pitchFamily="34" charset="-128"/>
              </a:rPr>
              <a:t>7 Product Characteristics – facilitate higher sales volume by e-</a:t>
            </a:r>
            <a:r>
              <a:rPr lang="en-US" sz="2200" b="1" u="sng" dirty="0" err="1" smtClean="0">
                <a:ea typeface="ＭＳ Ｐゴシック" pitchFamily="34" charset="-128"/>
              </a:rPr>
              <a:t>tailers</a:t>
            </a:r>
            <a:r>
              <a:rPr lang="en-US" sz="2200" b="1" dirty="0" smtClean="0">
                <a:ea typeface="ＭＳ Ｐゴシック" pitchFamily="34" charset="-128"/>
              </a:rPr>
              <a:t> </a:t>
            </a:r>
          </a:p>
          <a:p>
            <a:pPr marL="533400" indent="-533400">
              <a:buFontTx/>
              <a:buAutoNum type="arabicPeriod"/>
            </a:pPr>
            <a:r>
              <a:rPr lang="en-US" sz="2200" dirty="0" smtClean="0">
                <a:ea typeface="ＭＳ Ｐゴシック" pitchFamily="34" charset="-128"/>
              </a:rPr>
              <a:t>High brand recognition (Nike, Sony, Dell </a:t>
            </a:r>
            <a:r>
              <a:rPr lang="en-US" sz="2200" dirty="0" err="1" smtClean="0">
                <a:ea typeface="ＭＳ Ｐゴシック" pitchFamily="34" charset="-128"/>
              </a:rPr>
              <a:t>etc</a:t>
            </a:r>
            <a:r>
              <a:rPr lang="en-US" sz="2200" dirty="0" smtClean="0">
                <a:ea typeface="ＭＳ Ｐゴシック" pitchFamily="34" charset="-128"/>
              </a:rPr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sz="2200" dirty="0" smtClean="0">
                <a:ea typeface="ＭＳ Ｐゴシック" pitchFamily="34" charset="-128"/>
              </a:rPr>
              <a:t>Digitized format (software, music, video)</a:t>
            </a:r>
          </a:p>
          <a:p>
            <a:pPr marL="533400" indent="-533400">
              <a:buFontTx/>
              <a:buAutoNum type="arabicPeriod"/>
            </a:pPr>
            <a:r>
              <a:rPr lang="en-US" sz="2200" dirty="0" smtClean="0">
                <a:ea typeface="ＭＳ Ｐゴシック" pitchFamily="34" charset="-128"/>
              </a:rPr>
              <a:t>Relatively inexpensive items (office stationery, vitamins)</a:t>
            </a:r>
          </a:p>
          <a:p>
            <a:pPr marL="533400" indent="-533400">
              <a:buFontTx/>
              <a:buAutoNum type="arabicPeriod"/>
            </a:pPr>
            <a:r>
              <a:rPr lang="en-US" sz="2200" dirty="0" smtClean="0">
                <a:ea typeface="ＭＳ Ｐゴシック" pitchFamily="34" charset="-128"/>
              </a:rPr>
              <a:t>Frequently purchased items (groceries, pet foods)</a:t>
            </a:r>
          </a:p>
          <a:p>
            <a:pPr marL="533400" indent="-533400">
              <a:buFontTx/>
              <a:buAutoNum type="arabicPeriod"/>
            </a:pPr>
            <a:r>
              <a:rPr lang="en-US" sz="2200" dirty="0" smtClean="0">
                <a:ea typeface="ＭＳ Ｐゴシック" pitchFamily="34" charset="-128"/>
              </a:rPr>
              <a:t>Commodities with standard specifications (books, CDs, airline tickets) that make physical inspection un-important</a:t>
            </a:r>
          </a:p>
          <a:p>
            <a:pPr marL="533400" indent="-533400">
              <a:buFontTx/>
              <a:buAutoNum type="arabicPeriod"/>
            </a:pPr>
            <a:r>
              <a:rPr lang="en-US" sz="2200" dirty="0" smtClean="0">
                <a:ea typeface="ＭＳ Ｐゴシック" pitchFamily="34" charset="-128"/>
              </a:rPr>
              <a:t>Well-known packaged items that cannot be opened in physical stores (foods, chocolate, vitamins) </a:t>
            </a:r>
          </a:p>
          <a:p>
            <a:pPr marL="533400" indent="-533400">
              <a:buFontTx/>
              <a:buAutoNum type="arabicPeriod"/>
            </a:pPr>
            <a:r>
              <a:rPr lang="en-US" sz="2200" dirty="0" smtClean="0">
                <a:ea typeface="ＭＳ Ｐゴシック" pitchFamily="34" charset="-128"/>
              </a:rPr>
              <a:t>Product guarantees by highly reliable vendors (amazon.com. Dell)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E026B953-FB34-4329-B836-22BA59E76847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6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s-E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6-Point Star 5"/>
          <p:cNvSpPr/>
          <p:nvPr/>
        </p:nvSpPr>
        <p:spPr>
          <a:xfrm>
            <a:off x="611560" y="306078"/>
            <a:ext cx="1224136" cy="108012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ln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a typeface="+mj-ea"/>
                <a:cs typeface="+mj-cs"/>
              </a:rPr>
              <a:t>INTERNET MARKETING </a:t>
            </a:r>
            <a:br>
              <a:rPr lang="en-US" sz="3600" dirty="0" smtClean="0">
                <a:ln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a typeface="+mj-ea"/>
                <a:cs typeface="+mj-cs"/>
              </a:rPr>
            </a:br>
            <a:r>
              <a:rPr lang="en-US" sz="3600" dirty="0" smtClean="0">
                <a:ln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a typeface="+mj-ea"/>
                <a:cs typeface="+mj-cs"/>
              </a:rPr>
              <a:t>AND ELECTRONIC RETAILING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 smtClean="0">
                <a:ea typeface="ＭＳ Ｐゴシック" pitchFamily="34" charset="-128"/>
              </a:rPr>
              <a:t>considered commerce</a:t>
            </a:r>
          </a:p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	Conducting e-commerce where the online channel of a business is integrated with the physical retail business as opposed to being a separate channel.</a:t>
            </a:r>
          </a:p>
        </p:txBody>
      </p:sp>
      <p:sp>
        <p:nvSpPr>
          <p:cNvPr id="92164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02D8088D-F406-4E87-A642-A1ACF800A7B0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algn="r" eaLnBrk="1" hangingPunct="1"/>
              <a:t>7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92165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3-</a:t>
            </a:r>
            <a:fld id="{E3A47E1F-5CD3-46CC-A549-2E6BA05C5378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8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522288"/>
            <a:ext cx="8518525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Words>1208</Words>
  <Application>Microsoft Office PowerPoint</Application>
  <PresentationFormat>On-screen Show (4:3)</PresentationFormat>
  <Paragraphs>277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ＭＳ Ｐゴシック</vt:lpstr>
      <vt:lpstr>Arial</vt:lpstr>
      <vt:lpstr>Calibri</vt:lpstr>
      <vt:lpstr>Wingdings</vt:lpstr>
      <vt:lpstr>Tema de Office</vt:lpstr>
      <vt:lpstr>Chapter 3 Retailing in Electronic Commerce: Products and Services</vt:lpstr>
      <vt:lpstr>LEARNING OBJECTIVES</vt:lpstr>
      <vt:lpstr>LEARNING OBJECTIVES</vt:lpstr>
      <vt:lpstr>INTERNET MARKETING  AND ELECTRONIC RETAILING</vt:lpstr>
      <vt:lpstr>PowerPoint Presentation</vt:lpstr>
      <vt:lpstr>PowerPoint Presentation</vt:lpstr>
      <vt:lpstr>INTERNET MARKETING  AND ELECTRONIC RETAILING</vt:lpstr>
      <vt:lpstr>INTERNET MARKETING  AND ELECTRONIC RETAILING</vt:lpstr>
      <vt:lpstr>PowerPoint Presentation</vt:lpstr>
      <vt:lpstr>INTERNET MARKETING  AND ELECTRONIC RETAILING</vt:lpstr>
      <vt:lpstr>E-TAILING BUSINESS MODELS</vt:lpstr>
      <vt:lpstr>E-TAILING BUSINESS MODELS</vt:lpstr>
      <vt:lpstr>E-TAILING BUSINESS MODELS</vt:lpstr>
      <vt:lpstr>E-TAILING BUSINESS MODELS</vt:lpstr>
      <vt:lpstr>TRAVEL AND TOURISM (HOSPITALITY) SERVICES ONLINE</vt:lpstr>
      <vt:lpstr>TRAVEL AND TOURISM (HOSPITALITY) SERVICES ONLINE</vt:lpstr>
      <vt:lpstr>PowerPoint Presentation</vt:lpstr>
      <vt:lpstr>EMPLOYMENT PLACEMENT  AND THE JOB MARKET ONLINE</vt:lpstr>
      <vt:lpstr>PowerPoint Presentation</vt:lpstr>
      <vt:lpstr>PowerPoint Presentation</vt:lpstr>
      <vt:lpstr>REAL ESTATE, INSURANCE,  AND STOCK TRADING ONLINE</vt:lpstr>
      <vt:lpstr>PowerPoint Presentation</vt:lpstr>
      <vt:lpstr>BANKING AND  PERSONAL FINANCE ONLINE</vt:lpstr>
      <vt:lpstr>BANKING AND  PERSONAL FINANCE ONLINE</vt:lpstr>
      <vt:lpstr>PowerPoint Presentation</vt:lpstr>
      <vt:lpstr>BANKING AND  PERSONAL FINANCE ONLINE</vt:lpstr>
      <vt:lpstr>ON-DEMAND DELIVERY OF PRODUCTS,  DIGITAL ITEMS, ENTERTAINMENT, AND GAMING</vt:lpstr>
      <vt:lpstr>PowerPoint Presentation</vt:lpstr>
      <vt:lpstr>ON-DEMAND DELIVERY OF PRODUCTS,  DIGITAL ITEMS, ENTERTAINMENT, AND GAMING</vt:lpstr>
      <vt:lpstr>PowerPoint Presentation</vt:lpstr>
      <vt:lpstr>ONLINE PURCHASE-DECISION AIDS</vt:lpstr>
      <vt:lpstr>ONLINE PURCHASE-DECISION AIDS</vt:lpstr>
      <vt:lpstr>ONLINE PURCHASE-DECISION AIDS</vt:lpstr>
      <vt:lpstr>ISSUES IN E-TAILING  AND LESSONS LEARNED</vt:lpstr>
      <vt:lpstr>PowerPoint Presentation</vt:lpstr>
      <vt:lpstr>ISSUES IN E-TAILING  AND LESSONS LEARNED</vt:lpstr>
      <vt:lpstr>ISSUES IN E-TAILING  AND LESSONS LEARNED</vt:lpstr>
      <vt:lpstr>MANAGERIAL ISSUES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Judy</dc:creator>
  <cp:lastModifiedBy>POON Chun Pong Steven</cp:lastModifiedBy>
  <cp:revision>66</cp:revision>
  <dcterms:created xsi:type="dcterms:W3CDTF">2009-05-25T19:22:03Z</dcterms:created>
  <dcterms:modified xsi:type="dcterms:W3CDTF">2016-07-02T08:49:06Z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TC300068721033</vt:lpwstr>
  </property>
</Properties>
</file>