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9D2A11C-C1F4-4730-B885-93C87C0E474E}" type="datetime1">
              <a:rPr lang="en-US"/>
              <a:pPr/>
              <a:t>2-Jul-2016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16839E-3D85-4D4D-BCF2-9F755E8F0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F65E57-4E9C-4241-9766-9715CA6B8DB6}" type="slidenum">
              <a:rPr lang="en-GB" sz="1200">
                <a:latin typeface="Calibri" charset="0"/>
              </a:rPr>
              <a:pPr eaLnBrk="1" hangingPunct="1"/>
              <a:t>0</a:t>
            </a:fld>
            <a:endParaRPr lang="en-GB" sz="1200">
              <a:latin typeface="Calibri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9633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562FEC-C3CD-4B06-A629-0FE728FB16B7}" type="slidenum">
              <a:rPr lang="en-GB" sz="1200">
                <a:latin typeface="Calibri" charset="0"/>
              </a:rPr>
              <a:pPr eaLnBrk="1" hangingPunct="1"/>
              <a:t>9</a:t>
            </a:fld>
            <a:endParaRPr lang="en-GB" sz="1200">
              <a:latin typeface="Calibri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791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6FB9A6-81A4-4BAD-91F7-4264B3434871}" type="slidenum">
              <a:rPr lang="en-GB" sz="1200">
                <a:latin typeface="Calibri" charset="0"/>
              </a:rPr>
              <a:pPr eaLnBrk="1" hangingPunct="1"/>
              <a:t>10</a:t>
            </a:fld>
            <a:endParaRPr lang="en-GB" sz="1200">
              <a:latin typeface="Calibri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726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5050E1-F9C8-408F-A646-BE12FEB39B20}" type="slidenum">
              <a:rPr lang="en-GB" sz="1200">
                <a:latin typeface="Calibri" charset="0"/>
              </a:rPr>
              <a:pPr eaLnBrk="1" hangingPunct="1"/>
              <a:t>11</a:t>
            </a:fld>
            <a:endParaRPr lang="en-GB" sz="120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7979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AF86E4-D99B-49C9-9884-317229E8C46F}" type="slidenum">
              <a:rPr lang="en-GB" sz="1200">
                <a:latin typeface="Calibri" charset="0"/>
              </a:rPr>
              <a:pPr eaLnBrk="1" hangingPunct="1"/>
              <a:t>12</a:t>
            </a:fld>
            <a:endParaRPr lang="en-GB" sz="1200">
              <a:latin typeface="Calibri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98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FDC877-1389-42D9-9C18-1478F6288F90}" type="slidenum">
              <a:rPr lang="en-GB" sz="1200">
                <a:latin typeface="Calibri" charset="0"/>
              </a:rPr>
              <a:pPr eaLnBrk="1" hangingPunct="1"/>
              <a:t>13</a:t>
            </a:fld>
            <a:endParaRPr lang="en-GB" sz="1200">
              <a:latin typeface="Calibri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60235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D56C3E-67E2-46E6-8AC7-22F0DD214958}" type="slidenum">
              <a:rPr lang="en-GB" sz="1200">
                <a:latin typeface="Calibri" charset="0"/>
              </a:rPr>
              <a:pPr eaLnBrk="1" hangingPunct="1"/>
              <a:t>14</a:t>
            </a:fld>
            <a:endParaRPr lang="en-GB" sz="1200">
              <a:latin typeface="Calibri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4559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177DEB4-36E2-4E99-A196-C9DE61841EE1}" type="slidenum">
              <a:rPr lang="en-GB" sz="1200">
                <a:latin typeface="Calibri" charset="0"/>
              </a:rPr>
              <a:pPr eaLnBrk="1" hangingPunct="1"/>
              <a:t>15</a:t>
            </a:fld>
            <a:endParaRPr lang="en-GB" sz="1200">
              <a:latin typeface="Calibri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1410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5BE6DD-EE73-4A78-BED7-5B1B24325423}" type="slidenum">
              <a:rPr lang="en-GB" sz="1200">
                <a:latin typeface="Calibri" charset="0"/>
              </a:rPr>
              <a:pPr eaLnBrk="1" hangingPunct="1"/>
              <a:t>16</a:t>
            </a:fld>
            <a:endParaRPr lang="en-GB" sz="1200">
              <a:latin typeface="Calibri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1378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17BF42-7CDC-40B0-9D9B-6B4144C097DD}" type="slidenum">
              <a:rPr lang="en-GB" sz="1200">
                <a:latin typeface="Calibri" charset="0"/>
              </a:rPr>
              <a:pPr eaLnBrk="1" hangingPunct="1"/>
              <a:t>17</a:t>
            </a:fld>
            <a:endParaRPr lang="en-GB" sz="1200">
              <a:latin typeface="Calibri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8284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2F9A0B-A26B-46D7-9029-A247D172E8FD}" type="slidenum">
              <a:rPr lang="en-GB" sz="1200">
                <a:latin typeface="Calibri" charset="0"/>
              </a:rPr>
              <a:pPr eaLnBrk="1" hangingPunct="1"/>
              <a:t>18</a:t>
            </a:fld>
            <a:endParaRPr lang="en-GB" sz="1200">
              <a:latin typeface="Calibri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2164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068C47-AD73-4FBF-946C-6387B489EE7B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35550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0AF1A1-0408-4B01-B303-C4CBE2595B46}" type="slidenum">
              <a:rPr lang="en-GB" sz="1200">
                <a:latin typeface="Calibri" charset="0"/>
              </a:rPr>
              <a:pPr eaLnBrk="1" hangingPunct="1"/>
              <a:t>19</a:t>
            </a:fld>
            <a:endParaRPr lang="en-GB" sz="1200">
              <a:latin typeface="Calibri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71377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9F3CFA-66F2-4C9A-AD7C-C65933C7EABB}" type="slidenum">
              <a:rPr lang="en-GB" sz="1200">
                <a:latin typeface="Calibri" charset="0"/>
              </a:rPr>
              <a:pPr eaLnBrk="1" hangingPunct="1"/>
              <a:t>20</a:t>
            </a:fld>
            <a:endParaRPr lang="en-GB" sz="1200">
              <a:latin typeface="Calibri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71094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269B8-1DA2-47EE-83D8-3B25E286CC7D}" type="slidenum">
              <a:rPr lang="en-GB" sz="1200">
                <a:latin typeface="Calibri" charset="0"/>
              </a:rPr>
              <a:pPr eaLnBrk="1" hangingPunct="1"/>
              <a:t>21</a:t>
            </a:fld>
            <a:endParaRPr lang="en-GB" sz="1200">
              <a:latin typeface="Calibri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7551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DDB4B72-07A3-4DEF-A81A-D6C1AF69B941}" type="slidenum">
              <a:rPr lang="en-GB" sz="1200">
                <a:latin typeface="Calibri" charset="0"/>
              </a:rPr>
              <a:pPr eaLnBrk="1" hangingPunct="1"/>
              <a:t>22</a:t>
            </a:fld>
            <a:endParaRPr lang="en-GB" sz="1200">
              <a:latin typeface="Calibri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18626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FDCD85-DB10-4A39-9D29-6AAA158E75C6}" type="slidenum">
              <a:rPr lang="en-GB" sz="1200">
                <a:latin typeface="Calibri" charset="0"/>
              </a:rPr>
              <a:pPr eaLnBrk="1" hangingPunct="1"/>
              <a:t>23</a:t>
            </a:fld>
            <a:endParaRPr lang="en-GB" sz="1200">
              <a:latin typeface="Calibri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8553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CB8543-DCE4-4B57-AE9F-2E78D52CBEB0}" type="slidenum">
              <a:rPr lang="en-GB" sz="1200">
                <a:latin typeface="Calibri" charset="0"/>
              </a:rPr>
              <a:pPr eaLnBrk="1" hangingPunct="1"/>
              <a:t>24</a:t>
            </a:fld>
            <a:endParaRPr lang="en-GB" sz="1200">
              <a:latin typeface="Calibri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39295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E73BCE-D498-42EB-8FCF-8627019EF4CF}" type="slidenum">
              <a:rPr lang="en-GB" sz="1200">
                <a:latin typeface="Calibri" charset="0"/>
              </a:rPr>
              <a:pPr eaLnBrk="1" hangingPunct="1"/>
              <a:t>25</a:t>
            </a:fld>
            <a:endParaRPr lang="en-GB" sz="1200">
              <a:latin typeface="Calibri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4928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E619B9-F387-4F11-A732-28FC3685E88F}" type="slidenum">
              <a:rPr lang="en-GB" sz="1200">
                <a:latin typeface="Calibri" charset="0"/>
              </a:rPr>
              <a:pPr eaLnBrk="1" hangingPunct="1"/>
              <a:t>26</a:t>
            </a:fld>
            <a:endParaRPr lang="en-GB" sz="1200">
              <a:latin typeface="Calibri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13080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B4B1C5-EC45-4154-8D96-7AD937075EBF}" type="slidenum">
              <a:rPr lang="en-GB" sz="1200">
                <a:latin typeface="Calibri" charset="0"/>
              </a:rPr>
              <a:pPr eaLnBrk="1" hangingPunct="1"/>
              <a:t>27</a:t>
            </a:fld>
            <a:endParaRPr lang="en-GB" sz="1200">
              <a:latin typeface="Calibri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81327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D7317C-6581-40BF-973F-4AF9AC023CA4}" type="slidenum">
              <a:rPr lang="en-GB" sz="1200">
                <a:latin typeface="Calibri" charset="0"/>
              </a:rPr>
              <a:pPr eaLnBrk="1" hangingPunct="1"/>
              <a:t>28</a:t>
            </a:fld>
            <a:endParaRPr lang="en-GB" sz="1200">
              <a:latin typeface="Calibri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9779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7D427E-DD45-4DF5-AE06-69DC5E21142F}" type="slidenum">
              <a:rPr lang="en-GB" sz="1200">
                <a:latin typeface="Calibri" charset="0"/>
              </a:rPr>
              <a:pPr eaLnBrk="1" hangingPunct="1"/>
              <a:t>2</a:t>
            </a:fld>
            <a:endParaRPr lang="en-GB" sz="1200">
              <a:latin typeface="Calibri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81891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252FC8-FC94-4B2B-BDFF-D2D2BB913DE3}" type="slidenum">
              <a:rPr lang="en-GB" sz="1200">
                <a:latin typeface="Calibri" charset="0"/>
              </a:rPr>
              <a:pPr eaLnBrk="1" hangingPunct="1"/>
              <a:t>29</a:t>
            </a:fld>
            <a:endParaRPr lang="en-GB" sz="1200">
              <a:latin typeface="Calibri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779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E62C00-4868-4A44-A539-72C6F8E62744}" type="slidenum">
              <a:rPr lang="en-GB" sz="1200">
                <a:latin typeface="Calibri" charset="0"/>
              </a:rPr>
              <a:pPr eaLnBrk="1" hangingPunct="1"/>
              <a:t>30</a:t>
            </a:fld>
            <a:endParaRPr lang="en-GB" sz="1200">
              <a:latin typeface="Calibri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12461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73A31-F86C-4D27-BC54-B1B2075DC61C}" type="slidenum">
              <a:rPr lang="en-GB" sz="1200">
                <a:latin typeface="Calibri" charset="0"/>
              </a:rPr>
              <a:pPr eaLnBrk="1" hangingPunct="1"/>
              <a:t>31</a:t>
            </a:fld>
            <a:endParaRPr lang="en-GB" sz="1200">
              <a:latin typeface="Calibri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91875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ACEFF2-C9D8-4C5B-95E8-8ADEC1B55A4F}" type="slidenum">
              <a:rPr lang="en-GB" sz="1200">
                <a:latin typeface="Calibri" charset="0"/>
              </a:rPr>
              <a:pPr eaLnBrk="1" hangingPunct="1"/>
              <a:t>32</a:t>
            </a:fld>
            <a:endParaRPr lang="en-GB" sz="1200">
              <a:latin typeface="Calibri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98640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D3B621-8368-4854-9917-7982090E9905}" type="slidenum">
              <a:rPr lang="en-GB" sz="1200">
                <a:latin typeface="Calibri" charset="0"/>
              </a:rPr>
              <a:pPr eaLnBrk="1" hangingPunct="1"/>
              <a:t>33</a:t>
            </a:fld>
            <a:endParaRPr lang="en-GB" sz="1200">
              <a:latin typeface="Calibri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47861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8220C0-A48D-4501-B2E9-D599785AB418}" type="slidenum">
              <a:rPr lang="en-GB" sz="1200">
                <a:latin typeface="Calibri" charset="0"/>
              </a:rPr>
              <a:pPr eaLnBrk="1" hangingPunct="1"/>
              <a:t>34</a:t>
            </a:fld>
            <a:endParaRPr lang="en-GB" sz="1200">
              <a:latin typeface="Calibri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28452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049C11-619E-4BC3-BCD8-F020FA003478}" type="slidenum">
              <a:rPr lang="en-GB" sz="1200">
                <a:latin typeface="Calibri" charset="0"/>
              </a:rPr>
              <a:pPr eaLnBrk="1" hangingPunct="1"/>
              <a:t>35</a:t>
            </a:fld>
            <a:endParaRPr lang="en-GB" sz="1200">
              <a:latin typeface="Calibri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67310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C2BC46-29FE-4D97-8B60-D74B81295B14}" type="slidenum">
              <a:rPr lang="en-GB" sz="1200">
                <a:latin typeface="Calibri" charset="0"/>
              </a:rPr>
              <a:pPr eaLnBrk="1" hangingPunct="1"/>
              <a:t>36</a:t>
            </a:fld>
            <a:endParaRPr lang="en-GB" sz="1200">
              <a:latin typeface="Calibri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09674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1F3562-7E21-4354-8461-9D63F74DF259}" type="slidenum">
              <a:rPr lang="en-GB" sz="1200">
                <a:latin typeface="Calibri" charset="0"/>
              </a:rPr>
              <a:pPr eaLnBrk="1" hangingPunct="1"/>
              <a:t>37</a:t>
            </a:fld>
            <a:endParaRPr lang="en-GB" sz="1200">
              <a:latin typeface="Calibri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6086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2B6F2A-DF34-49FC-BBF3-7332EB29FDE9}" type="slidenum">
              <a:rPr lang="en-GB" sz="1200">
                <a:latin typeface="Calibri" charset="0"/>
              </a:rPr>
              <a:pPr eaLnBrk="1" hangingPunct="1"/>
              <a:t>38</a:t>
            </a:fld>
            <a:endParaRPr lang="en-GB" sz="1200">
              <a:latin typeface="Calibri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4175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4AD6CBC-1048-42E7-9767-F66D2AD9CC4D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10685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6C3185-4763-4534-B01F-55125125D9BE}" type="slidenum">
              <a:rPr lang="en-GB" sz="1200">
                <a:latin typeface="Calibri" charset="0"/>
              </a:rPr>
              <a:pPr eaLnBrk="1" hangingPunct="1"/>
              <a:t>39</a:t>
            </a:fld>
            <a:endParaRPr lang="en-GB" sz="1200">
              <a:latin typeface="Calibri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69456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518770-8586-4AE4-9632-47D144EA378D}" type="slidenum">
              <a:rPr lang="en-GB" sz="1200">
                <a:latin typeface="Calibri" charset="0"/>
              </a:rPr>
              <a:pPr eaLnBrk="1" hangingPunct="1"/>
              <a:t>40</a:t>
            </a:fld>
            <a:endParaRPr lang="en-GB" sz="1200">
              <a:latin typeface="Calibri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1617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AA5245-026A-42E3-96A4-E9CB47D27091}" type="slidenum">
              <a:rPr lang="en-GB" sz="1200">
                <a:latin typeface="Calibri" charset="0"/>
              </a:rPr>
              <a:pPr eaLnBrk="1" hangingPunct="1"/>
              <a:t>4</a:t>
            </a:fld>
            <a:endParaRPr lang="en-GB" sz="120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5169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D0D648-34B7-43F1-A899-712A6CBEB412}" type="slidenum">
              <a:rPr lang="en-GB" sz="1200">
                <a:latin typeface="Calibri" charset="0"/>
              </a:rPr>
              <a:pPr eaLnBrk="1" hangingPunct="1"/>
              <a:t>5</a:t>
            </a:fld>
            <a:endParaRPr lang="en-GB" sz="120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5094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3AC840-2D2F-4D1E-BF20-75D4C258DC80}" type="slidenum">
              <a:rPr lang="en-GB" sz="1200">
                <a:latin typeface="Calibri" charset="0"/>
              </a:rPr>
              <a:pPr eaLnBrk="1" hangingPunct="1"/>
              <a:t>6</a:t>
            </a:fld>
            <a:endParaRPr lang="en-GB" sz="120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4352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11ECDC-3254-49A1-A263-36A9C26BC1C5}" type="slidenum">
              <a:rPr lang="en-GB" sz="1200">
                <a:latin typeface="Calibri" charset="0"/>
              </a:rPr>
              <a:pPr eaLnBrk="1" hangingPunct="1"/>
              <a:t>7</a:t>
            </a:fld>
            <a:endParaRPr lang="en-GB" sz="120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5095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D16DFA-80F9-4409-A5E3-EFA887A929BC}" type="slidenum">
              <a:rPr lang="en-GB" sz="1200">
                <a:latin typeface="Calibri" charset="0"/>
              </a:rPr>
              <a:pPr eaLnBrk="1" hangingPunct="1"/>
              <a:t>8</a:t>
            </a:fld>
            <a:endParaRPr lang="en-GB" sz="120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9066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B1578-86AD-4A9E-8B25-8D33A6803E9A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4-</a:t>
            </a:r>
            <a:fld id="{D5DDD415-F182-4BD6-8E3C-90EC5EED1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096009-ED55-4A2B-97B2-31C513636567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67F63-D96A-475C-BE4D-C271B21FD10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3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9C3C37-8956-4F4D-8F26-8FD8AC27901E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A8C87-4D3D-4035-AC24-975F3455066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7D945-D7D5-4DC8-A420-E0E03020ADC2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4-</a:t>
            </a:r>
            <a:fld id="{6DD03A47-1BA4-49C7-B0D4-29722374CA5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7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8E7F8-C160-4FBA-B437-0EEE26BF8EE1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8B916-8381-4525-8F14-9BB7D9CAB7E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9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C4D92-429E-4E6A-908D-09538B472303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C3892-7B64-47D0-8D3B-A767D162C3C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9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FA75B-8311-453B-ACE3-529EA78B5668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147BB-0B92-4EE5-80C1-B0AF23651DE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62880-F325-42CC-AAE7-093E97C32678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8AC6D-1FCF-402C-B1A3-C846E8DC43D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87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2E411F-F6D1-4725-96AF-92702BEAF4DB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2DED4-62B3-4F63-B99E-3D867ED82D5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86B71-43A2-442E-B7B3-95100A2595C7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6CB35-18CB-410E-AB4D-4C0133A64B1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1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FB0171-D009-4D8F-8D02-5A880E049254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99911-3059-4DBA-97DE-F31EA44E5E0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8C42268-92FE-4C6D-8BCF-DFC27EB2697D}" type="datetime1">
              <a:rPr lang="es-ES"/>
              <a:pPr/>
              <a:t>02/07/2016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85DB1B-A4C8-4279-A32A-1F6A28A0EF7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37" r:id="rId3"/>
    <p:sldLayoutId id="2147483736" r:id="rId4"/>
    <p:sldLayoutId id="2147483735" r:id="rId5"/>
    <p:sldLayoutId id="2147483734" r:id="rId6"/>
    <p:sldLayoutId id="2147483733" r:id="rId7"/>
    <p:sldLayoutId id="2147483732" r:id="rId8"/>
    <p:sldLayoutId id="2147483731" r:id="rId9"/>
    <p:sldLayoutId id="2147483730" r:id="rId10"/>
    <p:sldLayoutId id="214748372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165576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Chapter 4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Online Consumer Behavior, Market Research, and Advertisement</a:t>
            </a:r>
            <a:endParaRPr lang="en-US" sz="4000" smtClean="0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SATISFACTION, AND TRUST IN EC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SATISFACTION IN EC</a:t>
            </a:r>
          </a:p>
          <a:p>
            <a:r>
              <a:rPr lang="en-US" b="1" smtClean="0"/>
              <a:t>TRUST IN EC</a:t>
            </a:r>
          </a:p>
          <a:p>
            <a:pPr lvl="1"/>
            <a:r>
              <a:rPr lang="en-US" b="1" smtClean="0"/>
              <a:t>trust</a:t>
            </a:r>
          </a:p>
          <a:p>
            <a:pPr lvl="1">
              <a:buFontTx/>
              <a:buNone/>
            </a:pPr>
            <a:r>
              <a:rPr lang="en-US" smtClean="0"/>
              <a:t>	The psychological status of willingness to depend on another person or organization.</a:t>
            </a:r>
          </a:p>
          <a:p>
            <a:pPr lvl="1"/>
            <a:r>
              <a:rPr lang="en-US" b="1" smtClean="0"/>
              <a:t>EC Trust Models</a:t>
            </a: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ACB83BA-ED1A-4B46-9D93-8B02F95CC0D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METHODS FOR CONDUCTING MARKET RESEARCH ONLINE</a:t>
            </a:r>
          </a:p>
          <a:p>
            <a:r>
              <a:rPr lang="en-US" b="1" smtClean="0"/>
              <a:t>WHAT ARE MARKETERS LOOKING FOR IN EC MARKET RESEARCH?</a:t>
            </a:r>
          </a:p>
          <a:p>
            <a:r>
              <a:rPr lang="en-US" b="1" smtClean="0"/>
              <a:t>MARKET SEGMENTATION RESEARCH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420979E-6C4B-4192-8EAE-5EA946F0A28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D8400BB4-1723-4B1E-A6E1-71903FC8E0F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5750"/>
            <a:ext cx="6429375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251520" y="28575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FYP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229600" cy="4525962"/>
          </a:xfrm>
        </p:spPr>
        <p:txBody>
          <a:bodyPr/>
          <a:lstStyle/>
          <a:p>
            <a:r>
              <a:rPr lang="en-US" b="1" smtClean="0"/>
              <a:t>MARKET RESEARCH FOR ONE-TO-ONE</a:t>
            </a:r>
          </a:p>
          <a:p>
            <a:pPr lvl="1"/>
            <a:r>
              <a:rPr lang="en-US" b="1" smtClean="0"/>
              <a:t>Direct Solicitation of Information</a:t>
            </a:r>
          </a:p>
          <a:p>
            <a:pPr lvl="2"/>
            <a:r>
              <a:rPr lang="en-US" smtClean="0"/>
              <a:t>Implementing Web-Based Surveys</a:t>
            </a:r>
          </a:p>
          <a:p>
            <a:pPr lvl="2"/>
            <a:r>
              <a:rPr lang="en-US" smtClean="0"/>
              <a:t>Online Focus Groups</a:t>
            </a:r>
          </a:p>
          <a:p>
            <a:pPr lvl="2"/>
            <a:r>
              <a:rPr lang="en-US" smtClean="0"/>
              <a:t>Hearing Directly from Customers</a:t>
            </a:r>
          </a:p>
          <a:p>
            <a:pPr lvl="1"/>
            <a:r>
              <a:rPr lang="en-US" b="1" smtClean="0"/>
              <a:t>Data Collection in the Web 2.0 Environment</a:t>
            </a:r>
          </a:p>
          <a:p>
            <a:pPr lvl="2"/>
            <a:r>
              <a:rPr lang="en-US" smtClean="0"/>
              <a:t>Discussion forums, polling, blogging, chatting, live chat, chatterbots, collective wisdom for intelligence, find expertise, folksonomy, data in videos, photos, and other rich media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D193CD4F-6B2F-491E-8DA3-2EBB775D129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Observing Customers’ Movements Online</a:t>
            </a:r>
          </a:p>
          <a:p>
            <a:pPr lvl="2"/>
            <a:r>
              <a:rPr lang="en-US" b="1" smtClean="0"/>
              <a:t>transaction log</a:t>
            </a:r>
          </a:p>
          <a:p>
            <a:pPr lvl="2">
              <a:buFontTx/>
              <a:buNone/>
            </a:pPr>
            <a:r>
              <a:rPr lang="en-US" smtClean="0"/>
              <a:t>	A record of user activities at a company’s Web site.</a:t>
            </a:r>
          </a:p>
          <a:p>
            <a:pPr lvl="2"/>
            <a:r>
              <a:rPr lang="en-US" b="1" smtClean="0"/>
              <a:t>clickstream behavior</a:t>
            </a:r>
          </a:p>
          <a:p>
            <a:pPr lvl="2">
              <a:buFontTx/>
              <a:buNone/>
            </a:pPr>
            <a:r>
              <a:rPr lang="en-US" smtClean="0"/>
              <a:t>	Customer movements on the Internet.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5A216355-9388-4754-B667-CB40B6FE799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Cookies, Web Bugs, and Spyware</a:t>
            </a:r>
          </a:p>
          <a:p>
            <a:pPr lvl="2"/>
            <a:r>
              <a:rPr lang="en-US" b="1" smtClean="0"/>
              <a:t>Web bugs</a:t>
            </a:r>
          </a:p>
          <a:p>
            <a:pPr lvl="2">
              <a:buFontTx/>
              <a:buNone/>
            </a:pPr>
            <a:r>
              <a:rPr lang="en-US" smtClean="0"/>
              <a:t>	Tiny graphics files embedded in e-mail messages and in Web sites that transmit information about users and their movements to a Web server.</a:t>
            </a:r>
          </a:p>
          <a:p>
            <a:pPr lvl="2"/>
            <a:r>
              <a:rPr lang="en-US" b="1" smtClean="0"/>
              <a:t>spyware</a:t>
            </a:r>
          </a:p>
          <a:p>
            <a:pPr lvl="2">
              <a:buFontTx/>
              <a:buNone/>
            </a:pPr>
            <a:r>
              <a:rPr lang="en-US" smtClean="0"/>
              <a:t>	Software that gathers user information over an Internet connection without the user’s knowledge.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A8DC429-F722-4C66-9A9C-42E62640664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Analysis of B2C Clickstream Data</a:t>
            </a:r>
          </a:p>
          <a:p>
            <a:pPr lvl="2"/>
            <a:r>
              <a:rPr lang="en-US" b="1" smtClean="0"/>
              <a:t>clickstream data</a:t>
            </a:r>
          </a:p>
          <a:p>
            <a:pPr lvl="2">
              <a:buFontTx/>
              <a:buNone/>
            </a:pPr>
            <a:r>
              <a:rPr lang="en-US" smtClean="0"/>
              <a:t>	Data that occur inside the Web environment; they provide a trail of the user’s activities (the user’s clickstream behavior) in the Web site.</a:t>
            </a:r>
          </a:p>
          <a:p>
            <a:pPr lvl="2"/>
            <a:r>
              <a:rPr lang="en-US" b="1" smtClean="0"/>
              <a:t>Web mining</a:t>
            </a:r>
          </a:p>
          <a:p>
            <a:pPr lvl="2">
              <a:buFontTx/>
              <a:buNone/>
            </a:pPr>
            <a:r>
              <a:rPr lang="en-US" smtClean="0"/>
              <a:t>	The use of data mining techniques for discovering and extracting information from Web documents and Web usage.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4A7B99B0-FC08-41D9-A8C1-ECA67DE33BC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collaborative filtering</a:t>
            </a:r>
          </a:p>
          <a:p>
            <a:pPr lvl="1">
              <a:buFontTx/>
              <a:buNone/>
            </a:pPr>
            <a:r>
              <a:rPr lang="en-US" smtClean="0"/>
              <a:t>	A market research and personalization method that uses customer data to predict, based on formulas derived from behavioral sciences, what other products or services a customer may enjoy; predictions can be extended to other customers with similar profiles.</a:t>
            </a:r>
          </a:p>
          <a:p>
            <a:pPr lvl="2"/>
            <a:r>
              <a:rPr lang="en-US" b="1" smtClean="0"/>
              <a:t>Legal and Ethical Issues in Collaborative Filtering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24BC9E7-C6D5-4E2A-B75A-48A8226F4BA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MARKET RESEARCH FOR EC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LIMITATIONS OF ONLINE MARKET RESEARCH AND HOW TO OVERCOME THEM</a:t>
            </a:r>
          </a:p>
          <a:p>
            <a:pPr lvl="1"/>
            <a:r>
              <a:rPr lang="en-US" sz="1600" b="1" dirty="0" smtClean="0"/>
              <a:t>Too much data to analyze, accuracy of responses, sharing of computers, etc..</a:t>
            </a:r>
          </a:p>
          <a:p>
            <a:r>
              <a:rPr lang="en-US" b="1" dirty="0" smtClean="0"/>
              <a:t>BIOMETRIC MARKETING</a:t>
            </a:r>
          </a:p>
          <a:p>
            <a:pPr lvl="1"/>
            <a:r>
              <a:rPr lang="en-US" b="1" dirty="0" smtClean="0"/>
              <a:t>biometrics</a:t>
            </a:r>
          </a:p>
          <a:p>
            <a:pPr lvl="1">
              <a:buFontTx/>
              <a:buNone/>
            </a:pPr>
            <a:r>
              <a:rPr lang="en-US" dirty="0" smtClean="0"/>
              <a:t>	An individual’s unique physical or behavioral characteristics that can be used to identify an individual precisely (e.g. fingerprints).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65D67E29-2915-49DF-9FC6-DE2B5D271A1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smtClean="0">
                <a:ea typeface="+mj-ea"/>
                <a:cs typeface="+mj-cs"/>
              </a:rPr>
              <a:t>WEB ADVERTISING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OVERVIEW OF WEB ADVERTISING</a:t>
            </a:r>
          </a:p>
          <a:p>
            <a:pPr lvl="1"/>
            <a:r>
              <a:rPr lang="en-US" b="1" dirty="0" smtClean="0"/>
              <a:t>interactive marketing</a:t>
            </a:r>
          </a:p>
          <a:p>
            <a:pPr lvl="1">
              <a:buFontTx/>
              <a:buNone/>
            </a:pPr>
            <a:r>
              <a:rPr lang="en-US" dirty="0" smtClean="0"/>
              <a:t>	Online marketing, facilitated by the Internet, by which marketers and advertisers can interact directly with customers, and consumers can interact with advertisers/vendors.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FFA51878-EA46-4721-A543-3DEE90A195D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800" smtClean="0"/>
              <a:t>Understand the decision-making process of consumer purchasing online.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Describe how companies are building one-to-one relationships with customers.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Explain how personalization is accomplished online.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Discuss the issues of e-loyalty and e-trust in EC.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Describe consumer market research in EC.</a:t>
            </a:r>
          </a:p>
          <a:p>
            <a:pPr marL="457200" indent="-457200">
              <a:buFontTx/>
              <a:buAutoNum type="arabicPeriod"/>
            </a:pPr>
            <a:r>
              <a:rPr lang="en-US" sz="2800" smtClean="0"/>
              <a:t>Describe the objectives of Web advertising and its characteristics.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036A6B67-8B36-4C57-B6B9-461ADA62FDC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76ABC59D-CF2B-488E-8D10-E087364CE59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57188"/>
            <a:ext cx="74136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r>
              <a:rPr lang="en-US" b="1" smtClean="0"/>
              <a:t>SOME BASIC INTERNET ADVERTISING TERMINOLOGY</a:t>
            </a:r>
          </a:p>
          <a:p>
            <a:pPr lvl="1"/>
            <a:r>
              <a:rPr lang="en-US" b="1" smtClean="0"/>
              <a:t>ad views</a:t>
            </a:r>
          </a:p>
          <a:p>
            <a:pPr lvl="1">
              <a:buFontTx/>
              <a:buNone/>
            </a:pPr>
            <a:r>
              <a:rPr lang="en-US" smtClean="0"/>
              <a:t>	The number of times users call up a page that has a banner on it during a specific period; known as impressions or page views.</a:t>
            </a:r>
          </a:p>
          <a:p>
            <a:pPr lvl="1"/>
            <a:r>
              <a:rPr lang="en-US" b="1" smtClean="0"/>
              <a:t>button</a:t>
            </a:r>
          </a:p>
          <a:p>
            <a:pPr lvl="1">
              <a:buFontTx/>
              <a:buNone/>
            </a:pPr>
            <a:r>
              <a:rPr lang="en-US" smtClean="0"/>
              <a:t>	A small banner that is linked to a Web site. It can contain downloadable software.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05F374C-97A4-46CC-9F52-3FF1ED2EF88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643938" cy="4525963"/>
          </a:xfrm>
        </p:spPr>
        <p:txBody>
          <a:bodyPr/>
          <a:lstStyle/>
          <a:p>
            <a:pPr lvl="1"/>
            <a:r>
              <a:rPr lang="en-US" sz="2600" b="1" smtClean="0"/>
              <a:t>click (click-through or ad click)</a:t>
            </a:r>
          </a:p>
          <a:p>
            <a:pPr lvl="1">
              <a:buFontTx/>
              <a:buNone/>
            </a:pPr>
            <a:r>
              <a:rPr lang="en-US" sz="2600" smtClean="0"/>
              <a:t>	A count made each time a visitor clicks on an advertising banner to access the advertiser’s Web site.</a:t>
            </a:r>
          </a:p>
          <a:p>
            <a:pPr lvl="1"/>
            <a:r>
              <a:rPr lang="en-US" sz="2600" b="1" smtClean="0"/>
              <a:t>click-through rate</a:t>
            </a:r>
          </a:p>
          <a:p>
            <a:pPr lvl="1">
              <a:buFontTx/>
              <a:buNone/>
            </a:pPr>
            <a:r>
              <a:rPr lang="en-US" sz="2600" smtClean="0"/>
              <a:t>	The percentage of visitors who are exposed to a banner ad and click on it.</a:t>
            </a:r>
          </a:p>
          <a:p>
            <a:pPr lvl="1"/>
            <a:r>
              <a:rPr lang="en-US" sz="2600" b="1" smtClean="0"/>
              <a:t>click-through ratio</a:t>
            </a:r>
          </a:p>
          <a:p>
            <a:pPr lvl="1">
              <a:buFontTx/>
              <a:buNone/>
            </a:pPr>
            <a:r>
              <a:rPr lang="en-US" sz="2600" smtClean="0"/>
              <a:t>	The ratio between the number of clicks on a banner ad and the number of times it is seen by viewers; measures the success of a banner in attracting visitors to click on the ad.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F0CCDF99-F312-48CC-8FB7-5706A34729A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conversion rate</a:t>
            </a:r>
          </a:p>
          <a:p>
            <a:pPr lvl="1">
              <a:buFontTx/>
              <a:buNone/>
            </a:pPr>
            <a:r>
              <a:rPr lang="en-US" smtClean="0"/>
              <a:t>	The percentage of clickers who actually make a purchase.</a:t>
            </a:r>
          </a:p>
          <a:p>
            <a:pPr lvl="1"/>
            <a:r>
              <a:rPr lang="en-US" b="1" smtClean="0"/>
              <a:t>CPM (cost per thousand impressions)</a:t>
            </a:r>
          </a:p>
          <a:p>
            <a:pPr lvl="1">
              <a:buFontTx/>
              <a:buNone/>
            </a:pPr>
            <a:r>
              <a:rPr lang="en-US" smtClean="0"/>
              <a:t>	The fee an advertiser pays for each 1,000 times a page with a banner ad is shown.</a:t>
            </a:r>
          </a:p>
          <a:p>
            <a:pPr lvl="1"/>
            <a:r>
              <a:rPr lang="en-US" b="1" smtClean="0"/>
              <a:t>hit</a:t>
            </a:r>
          </a:p>
          <a:p>
            <a:pPr lvl="1">
              <a:buFontTx/>
              <a:buNone/>
            </a:pPr>
            <a:r>
              <a:rPr lang="en-US" smtClean="0"/>
              <a:t>	A request for data from a Web page or file.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2300EA26-CF75-4DC4-B8CD-032C51A80A4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page</a:t>
            </a:r>
          </a:p>
          <a:p>
            <a:pPr lvl="1">
              <a:buFontTx/>
              <a:buNone/>
            </a:pPr>
            <a:r>
              <a:rPr lang="en-US" smtClean="0"/>
              <a:t>	An HTML (Hypertext Markup Language) document that may contain text, images, and other online elements, such as Java applets and multimedia files. It can be generated statically or dynamically.</a:t>
            </a:r>
          </a:p>
          <a:p>
            <a:pPr lvl="1"/>
            <a:r>
              <a:rPr lang="en-US" b="1" smtClean="0"/>
              <a:t>stickiness</a:t>
            </a:r>
          </a:p>
          <a:p>
            <a:pPr lvl="1">
              <a:buFont typeface="Arial" charset="0"/>
              <a:buNone/>
            </a:pPr>
            <a:r>
              <a:rPr lang="en-US" smtClean="0"/>
              <a:t>	Characteristic that influences the average length of time a visitor stays in a site.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1DABD80-A094-42F2-917C-332D0B31B46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unique visits</a:t>
            </a:r>
          </a:p>
          <a:p>
            <a:pPr lvl="1">
              <a:buFontTx/>
              <a:buNone/>
            </a:pPr>
            <a:r>
              <a:rPr lang="en-US" smtClean="0"/>
              <a:t>	A count of the number of visitors entering a site, regardless of how many pages are viewed per visit.</a:t>
            </a:r>
          </a:p>
          <a:p>
            <a:pPr lvl="1"/>
            <a:r>
              <a:rPr lang="en-US" b="1" smtClean="0"/>
              <a:t>visit</a:t>
            </a:r>
          </a:p>
          <a:p>
            <a:pPr lvl="1">
              <a:buFontTx/>
              <a:buNone/>
            </a:pPr>
            <a:r>
              <a:rPr lang="en-US" smtClean="0"/>
              <a:t>	A series of requests during one navigation of a Web site; a pause of a certain length of time ends a visit.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25FED896-EDF9-4443-8E97-1DA0B540428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WEB ADVERTISING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smtClean="0"/>
              <a:t>Advertising Online and Its Advantages</a:t>
            </a:r>
          </a:p>
          <a:p>
            <a:pPr lvl="2"/>
            <a:r>
              <a:rPr lang="en-US" smtClean="0"/>
              <a:t>Cost</a:t>
            </a:r>
          </a:p>
          <a:p>
            <a:pPr lvl="2"/>
            <a:r>
              <a:rPr lang="en-US" smtClean="0"/>
              <a:t>Richness of format</a:t>
            </a:r>
          </a:p>
          <a:p>
            <a:pPr lvl="2"/>
            <a:r>
              <a:rPr lang="en-US" smtClean="0"/>
              <a:t>Personalization</a:t>
            </a:r>
          </a:p>
          <a:p>
            <a:pPr lvl="2"/>
            <a:r>
              <a:rPr lang="en-US" smtClean="0"/>
              <a:t>Timeliness</a:t>
            </a:r>
          </a:p>
          <a:p>
            <a:pPr lvl="2"/>
            <a:r>
              <a:rPr lang="en-US" smtClean="0"/>
              <a:t>Location-basis</a:t>
            </a:r>
          </a:p>
          <a:p>
            <a:pPr lvl="2"/>
            <a:r>
              <a:rPr lang="en-US" smtClean="0"/>
              <a:t>Linking</a:t>
            </a:r>
          </a:p>
          <a:p>
            <a:pPr lvl="2"/>
            <a:r>
              <a:rPr lang="en-US" smtClean="0"/>
              <a:t>Digital branding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6620C680-3188-4C51-BBCA-C5C2F1AD3BB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572500" cy="4525962"/>
          </a:xfrm>
        </p:spPr>
        <p:txBody>
          <a:bodyPr/>
          <a:lstStyle/>
          <a:p>
            <a:r>
              <a:rPr lang="en-US" b="1" smtClean="0"/>
              <a:t>BANNERS</a:t>
            </a:r>
          </a:p>
          <a:p>
            <a:pPr lvl="1"/>
            <a:r>
              <a:rPr lang="en-US" b="1" smtClean="0"/>
              <a:t>banner</a:t>
            </a:r>
          </a:p>
          <a:p>
            <a:pPr lvl="1">
              <a:buFontTx/>
              <a:buNone/>
            </a:pPr>
            <a:r>
              <a:rPr lang="en-US" smtClean="0"/>
              <a:t>	On a Web page, a graphic advertising display linked to the advertiser’s Web page.</a:t>
            </a:r>
          </a:p>
          <a:p>
            <a:pPr lvl="1"/>
            <a:r>
              <a:rPr lang="en-US" b="1" smtClean="0"/>
              <a:t>keyword banners</a:t>
            </a:r>
          </a:p>
          <a:p>
            <a:pPr lvl="1">
              <a:buFontTx/>
              <a:buNone/>
            </a:pPr>
            <a:r>
              <a:rPr lang="en-US" smtClean="0"/>
              <a:t>	Banner ads that appear when a predetermined word is queried from a search engine.</a:t>
            </a:r>
          </a:p>
          <a:p>
            <a:pPr lvl="1"/>
            <a:r>
              <a:rPr lang="en-US" b="1" smtClean="0"/>
              <a:t>random banners</a:t>
            </a:r>
          </a:p>
          <a:p>
            <a:pPr lvl="1">
              <a:buFontTx/>
              <a:buNone/>
            </a:pPr>
            <a:r>
              <a:rPr lang="en-US" smtClean="0"/>
              <a:t>	Banner ads that appear at random, not as the result of the user’s action.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E53EDCE6-664B-4C4F-9413-8DD398CCA2DE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358188" cy="4714875"/>
          </a:xfrm>
        </p:spPr>
        <p:txBody>
          <a:bodyPr/>
          <a:lstStyle/>
          <a:p>
            <a:pPr lvl="1"/>
            <a:r>
              <a:rPr lang="en-US" b="1" smtClean="0"/>
              <a:t>Benefits of Banner Ads</a:t>
            </a:r>
          </a:p>
          <a:p>
            <a:pPr lvl="2"/>
            <a:r>
              <a:rPr lang="en-US" smtClean="0"/>
              <a:t>The major benefit of banner ads is that, by clicking on them, users are directly transferred to the shopping page of an advertiser’s site. </a:t>
            </a:r>
          </a:p>
          <a:p>
            <a:pPr lvl="2"/>
            <a:r>
              <a:rPr lang="en-US" smtClean="0"/>
              <a:t>The ability to customize them for individual surfers or a market segment of surfers.</a:t>
            </a:r>
          </a:p>
          <a:p>
            <a:pPr lvl="1"/>
            <a:r>
              <a:rPr lang="en-US" b="1" smtClean="0"/>
              <a:t>Limitations of Banner Ads</a:t>
            </a:r>
          </a:p>
          <a:p>
            <a:pPr lvl="2"/>
            <a:r>
              <a:rPr lang="en-US" smtClean="0"/>
              <a:t>The major disadvantage of banners is their cost</a:t>
            </a:r>
          </a:p>
          <a:p>
            <a:pPr lvl="2"/>
            <a:r>
              <a:rPr lang="en-US" smtClean="0"/>
              <a:t>A limited amount of information can be placed on the banner</a:t>
            </a:r>
            <a:endParaRPr lang="en-US" b="1" smtClean="0"/>
          </a:p>
          <a:p>
            <a:pPr lvl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61F488BF-AC80-4BAF-9F88-09C04B9282A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715375" cy="4940300"/>
          </a:xfrm>
        </p:spPr>
        <p:txBody>
          <a:bodyPr/>
          <a:lstStyle/>
          <a:p>
            <a:r>
              <a:rPr lang="en-US" b="1" smtClean="0"/>
              <a:t>pop-up ad</a:t>
            </a:r>
          </a:p>
          <a:p>
            <a:pPr>
              <a:buFontTx/>
              <a:buNone/>
            </a:pPr>
            <a:r>
              <a:rPr lang="en-US" smtClean="0"/>
              <a:t>	An ad that appears in a separate window before, after, or during Internet surfing or when reading e-mail.</a:t>
            </a:r>
          </a:p>
          <a:p>
            <a:r>
              <a:rPr lang="en-US" b="1" smtClean="0"/>
              <a:t>pop-under ad</a:t>
            </a:r>
          </a:p>
          <a:p>
            <a:pPr>
              <a:buFontTx/>
              <a:buNone/>
            </a:pPr>
            <a:r>
              <a:rPr lang="en-US" smtClean="0"/>
              <a:t>	An ad that appears underneath the current browser window, so when the user closes the active window the ad is still on the screen.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B3AF776D-F968-4B9E-9D63-31641035B8A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7"/>
            </a:pPr>
            <a:r>
              <a:rPr lang="en-US" sz="2800" smtClean="0"/>
              <a:t>Describe the major advertising methods used on the Web.</a:t>
            </a:r>
          </a:p>
          <a:p>
            <a:pPr marL="457200" indent="-457200">
              <a:buFontTx/>
              <a:buAutoNum type="arabicPeriod" startAt="7"/>
            </a:pPr>
            <a:r>
              <a:rPr lang="en-US" sz="2800" smtClean="0"/>
              <a:t>Understand how advertising is done in social networks and the Web 2.0 environment.</a:t>
            </a:r>
          </a:p>
          <a:p>
            <a:pPr marL="457200" indent="-457200">
              <a:buFontTx/>
              <a:buAutoNum type="arabicPeriod" startAt="7"/>
            </a:pPr>
            <a:r>
              <a:rPr lang="en-US" sz="2800" smtClean="0"/>
              <a:t>Describe various online advertising strategies and types of promotions.</a:t>
            </a:r>
          </a:p>
          <a:p>
            <a:pPr marL="457200" indent="-457200">
              <a:buFontTx/>
              <a:buAutoNum type="arabicPeriod" startAt="7"/>
            </a:pPr>
            <a:r>
              <a:rPr lang="en-US" sz="2800" smtClean="0"/>
              <a:t>Describe permission marketing, ad management, localization, and other advertising-related issues.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4F099D2-CB64-4416-A9FB-3A5AB3B7A5A9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E-MAIL ADVERTISING</a:t>
            </a:r>
          </a:p>
          <a:p>
            <a:pPr lvl="1"/>
            <a:r>
              <a:rPr lang="en-US" smtClean="0"/>
              <a:t>E-Mail Hoaxes</a:t>
            </a:r>
          </a:p>
          <a:p>
            <a:pPr lvl="1"/>
            <a:r>
              <a:rPr lang="en-US" smtClean="0"/>
              <a:t>Fraud</a:t>
            </a:r>
          </a:p>
          <a:p>
            <a:pPr lvl="1"/>
            <a:r>
              <a:rPr lang="en-US" smtClean="0"/>
              <a:t>E-Mail Advertising Methods and Successes</a:t>
            </a:r>
          </a:p>
          <a:p>
            <a:r>
              <a:rPr lang="en-US" b="1" smtClean="0"/>
              <a:t>CLASSIFIED ADS</a:t>
            </a:r>
          </a:p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0138AAD3-146E-4ACF-80F4-5FEE2E3B414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572500" cy="4643438"/>
          </a:xfrm>
        </p:spPr>
        <p:txBody>
          <a:bodyPr/>
          <a:lstStyle/>
          <a:p>
            <a:r>
              <a:rPr lang="en-US" b="1" smtClean="0"/>
              <a:t>SEARCH ENGINE ADVERTISEMENT</a:t>
            </a:r>
          </a:p>
          <a:p>
            <a:pPr lvl="1"/>
            <a:r>
              <a:rPr lang="en-US" b="1" smtClean="0"/>
              <a:t>URL Listing</a:t>
            </a:r>
          </a:p>
          <a:p>
            <a:pPr lvl="1"/>
            <a:r>
              <a:rPr lang="en-US" b="1" smtClean="0"/>
              <a:t>Keyword Advertising</a:t>
            </a:r>
          </a:p>
          <a:p>
            <a:pPr lvl="1"/>
            <a:r>
              <a:rPr lang="en-US" b="1" smtClean="0"/>
              <a:t>search engine optimization (SEO)</a:t>
            </a:r>
          </a:p>
          <a:p>
            <a:pPr lvl="1">
              <a:buFontTx/>
              <a:buNone/>
            </a:pPr>
            <a:r>
              <a:rPr lang="en-US" smtClean="0"/>
              <a:t>	The craft of increasing site rank on search engines; the optimizer uses the ranking algorithm of the search engine (which may be different for different search engines) and best search phases, and tailors the ad accordingly.</a:t>
            </a:r>
          </a:p>
          <a:p>
            <a:pPr lvl="1"/>
            <a:r>
              <a:rPr lang="en-US" b="1" smtClean="0"/>
              <a:t>Google: The Online Advertising King</a:t>
            </a:r>
            <a:endParaRPr lang="en-US" smtClean="0"/>
          </a:p>
          <a:p>
            <a:pPr lvl="1"/>
            <a:endParaRPr lang="en-US" sz="720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6B34D8E-575C-4F2C-929A-94BC2D23D91B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smtClean="0">
                <a:ea typeface="+mj-ea"/>
                <a:cs typeface="+mj-cs"/>
              </a:rPr>
              <a:t>ONLINE ADVERTISING METHODS</a:t>
            </a:r>
            <a:endParaRPr lang="en-US" sz="3400" smtClean="0">
              <a:ea typeface="+mj-ea"/>
              <a:cs typeface="+mj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viral marketing</a:t>
            </a:r>
          </a:p>
          <a:p>
            <a:pPr>
              <a:buFontTx/>
              <a:buNone/>
            </a:pPr>
            <a:r>
              <a:rPr lang="en-US" smtClean="0"/>
              <a:t>	Word-of-mouth method by which customers promote a product or service by telling others about it.</a:t>
            </a:r>
          </a:p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F6E1376B-5D8B-4CAF-9DF5-1A0B3B577AB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ADVERTISING IN SOCIAL NETWORKS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THE WEB 2.0 ENVIRONMENT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social network advertising</a:t>
            </a:r>
          </a:p>
          <a:p>
            <a:pPr>
              <a:buFontTx/>
              <a:buNone/>
            </a:pPr>
            <a:r>
              <a:rPr lang="en-US" smtClean="0"/>
              <a:t>	Online advertising that focuses on social networking sites.</a:t>
            </a:r>
          </a:p>
          <a:p>
            <a:pPr lvl="1"/>
            <a:r>
              <a:rPr lang="en-US" b="1" smtClean="0"/>
              <a:t>Types of Social Network Advertising</a:t>
            </a:r>
          </a:p>
          <a:p>
            <a:pPr lvl="2"/>
            <a:r>
              <a:rPr lang="en-US" b="1" smtClean="0"/>
              <a:t>Direct advertising that is based on your network of friends</a:t>
            </a:r>
          </a:p>
          <a:p>
            <a:pPr lvl="2"/>
            <a:r>
              <a:rPr lang="en-US" b="1" smtClean="0"/>
              <a:t>Direct advertising placed on your social network site</a:t>
            </a:r>
          </a:p>
          <a:p>
            <a:pPr lvl="2"/>
            <a:r>
              <a:rPr lang="en-US" b="1" smtClean="0"/>
              <a:t>Indirect advertising by creating “groups” or “pages”</a:t>
            </a:r>
          </a:p>
          <a:p>
            <a:pPr lvl="1"/>
            <a:r>
              <a:rPr lang="en-US" b="1" smtClean="0"/>
              <a:t>Sponsored Reviews by Bloggers</a:t>
            </a: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ED3BB627-92C0-4B8D-94E9-DDE8617AF09A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ea typeface="+mj-ea"/>
                <a:cs typeface="+mj-cs"/>
              </a:rPr>
              <a:t>ADVERTISING IN SOCIAL NETWORKS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THE WEB 2.0 ENVIRONMENT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229600" cy="4525963"/>
          </a:xfrm>
        </p:spPr>
        <p:txBody>
          <a:bodyPr/>
          <a:lstStyle/>
          <a:p>
            <a:r>
              <a:rPr lang="en-US" b="1" smtClean="0"/>
              <a:t>ADVERTISING IN CHAT ROOMS AND FORUMS</a:t>
            </a:r>
          </a:p>
          <a:p>
            <a:r>
              <a:rPr lang="en-US" b="1" smtClean="0"/>
              <a:t>VIDEO ADS ON THE WEB AND IN SOCIAL NETWORKING</a:t>
            </a:r>
          </a:p>
          <a:p>
            <a:pPr lvl="1"/>
            <a:r>
              <a:rPr lang="en-US" b="1" smtClean="0"/>
              <a:t>Video Ads</a:t>
            </a:r>
          </a:p>
          <a:p>
            <a:pPr lvl="1"/>
            <a:r>
              <a:rPr lang="en-US" b="1" smtClean="0"/>
              <a:t>Tracking the Success of an Online Video Campaign</a:t>
            </a:r>
          </a:p>
          <a:p>
            <a:pPr lvl="2"/>
            <a:r>
              <a:rPr lang="en-US" b="1" smtClean="0"/>
              <a:t>Web video analytics</a:t>
            </a:r>
          </a:p>
          <a:p>
            <a:pPr lvl="2">
              <a:buFontTx/>
              <a:buNone/>
            </a:pPr>
            <a:r>
              <a:rPr lang="en-US" smtClean="0"/>
              <a:t>	A way of measuring what viewers do when they watch an online video.</a:t>
            </a:r>
          </a:p>
          <a:p>
            <a:r>
              <a:rPr lang="en-US" b="1" smtClean="0"/>
              <a:t>VIRAL MARKETING IN SOCIAL NETWORKS</a:t>
            </a: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9B02A153-8B67-4F84-853D-7FCAEB06A882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19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ADVERTISING STRATEGIES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affiliate marketing</a:t>
            </a:r>
          </a:p>
          <a:p>
            <a:pPr>
              <a:buFont typeface="Arial" charset="0"/>
              <a:buNone/>
            </a:pPr>
            <a:r>
              <a:rPr lang="en-US" smtClean="0"/>
              <a:t>	A marketing arrangement by which an organization refers consumers to the selling company’s Web site.</a:t>
            </a:r>
          </a:p>
          <a:p>
            <a:r>
              <a:rPr lang="en-US" b="1" smtClean="0"/>
              <a:t>ADS AS A COMMODITY (PAYING PEOPLE TO WATCH ADS) </a:t>
            </a:r>
          </a:p>
          <a:p>
            <a:r>
              <a:rPr lang="en-US" b="1" smtClean="0"/>
              <a:t>SELLING SPACE BY PIXELS</a:t>
            </a:r>
          </a:p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D1A936C-091D-4655-9DD5-A3950C21905F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ADVERTISING STRATEGIES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358187" cy="4525962"/>
          </a:xfrm>
        </p:spPr>
        <p:txBody>
          <a:bodyPr/>
          <a:lstStyle/>
          <a:p>
            <a:r>
              <a:rPr lang="en-US" b="1" smtClean="0"/>
              <a:t>PERSONALIZED ADS AND OTHER PERSONALIZATION</a:t>
            </a:r>
          </a:p>
          <a:p>
            <a:pPr lvl="1"/>
            <a:r>
              <a:rPr lang="en-US" b="1" smtClean="0"/>
              <a:t>Webcasting</a:t>
            </a:r>
          </a:p>
          <a:p>
            <a:pPr lvl="1">
              <a:buFontTx/>
              <a:buNone/>
            </a:pPr>
            <a:r>
              <a:rPr lang="en-US" smtClean="0"/>
              <a:t>	A free Internet news service that broadcasts personalized news and information, including seminars, in categories selected by the user.</a:t>
            </a:r>
          </a:p>
          <a:p>
            <a:r>
              <a:rPr lang="en-US" b="1" smtClean="0"/>
              <a:t>ONLINE EVENTS, PROMOTIONS, AND ATTRACTIONS</a:t>
            </a:r>
          </a:p>
          <a:p>
            <a:pPr lvl="1"/>
            <a:r>
              <a:rPr lang="en-US" b="1" smtClean="0"/>
              <a:t>Live Web Events</a:t>
            </a: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2D5FEF12-54F2-4AC4-B379-3D0480512D0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SPECIAL ADVERTISING TOPICS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PERMISSION ADVERTISING</a:t>
            </a:r>
          </a:p>
          <a:p>
            <a:pPr lvl="1"/>
            <a:r>
              <a:rPr lang="en-US" b="1" smtClean="0"/>
              <a:t>spamming</a:t>
            </a:r>
          </a:p>
          <a:p>
            <a:pPr lvl="1">
              <a:buFontTx/>
              <a:buNone/>
            </a:pPr>
            <a:r>
              <a:rPr lang="en-US" smtClean="0"/>
              <a:t>	Using e-mail to send unwanted ads (sometimes floods of ads).</a:t>
            </a:r>
          </a:p>
          <a:p>
            <a:pPr lvl="1"/>
            <a:r>
              <a:rPr lang="en-US" b="1" smtClean="0"/>
              <a:t>permission advertising (permission marketing)</a:t>
            </a:r>
          </a:p>
          <a:p>
            <a:pPr lvl="1">
              <a:buFontTx/>
              <a:buNone/>
            </a:pPr>
            <a:r>
              <a:rPr lang="en-US" smtClean="0"/>
              <a:t>	Advertising (marketing) strategy in which customers agree to accept advertising and marketing materials (known as “opt-in”).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3763C482-D794-4CF6-9565-84813B527DA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SPECIAL ADVERTISING TOPICS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ADVERTISEMENT AS A REVENUE MODEL</a:t>
            </a:r>
          </a:p>
          <a:p>
            <a:r>
              <a:rPr lang="en-US" b="1" smtClean="0"/>
              <a:t>MEASURING ONLINE ADVERTISING’S EFFECTIVENESS</a:t>
            </a:r>
          </a:p>
          <a:p>
            <a:r>
              <a:rPr lang="en-US" b="1" smtClean="0"/>
              <a:t>MOBILE MARKETING AND ADVERTISING</a:t>
            </a:r>
          </a:p>
          <a:p>
            <a:pPr lvl="1"/>
            <a:r>
              <a:rPr lang="en-US" b="1" smtClean="0"/>
              <a:t>mobile advertising (m-advertising)</a:t>
            </a:r>
          </a:p>
          <a:p>
            <a:pPr lvl="1">
              <a:buFontTx/>
              <a:buNone/>
            </a:pPr>
            <a:r>
              <a:rPr lang="en-US" smtClean="0"/>
              <a:t>	Ads sent to and presented on mobile devices.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B5D1B90C-7963-449E-A290-7FE2F0342037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SPECIAL ADVERTISING TOPICS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229600" cy="4525962"/>
          </a:xfrm>
        </p:spPr>
        <p:txBody>
          <a:bodyPr/>
          <a:lstStyle/>
          <a:p>
            <a:r>
              <a:rPr lang="en-US" b="1" smtClean="0"/>
              <a:t>AD CONTENT</a:t>
            </a:r>
          </a:p>
          <a:p>
            <a:r>
              <a:rPr lang="en-US" b="1" smtClean="0"/>
              <a:t>SOFTWARE AGENTS IN MARKETING AND ADVERTISING APPLICATIONS</a:t>
            </a:r>
          </a:p>
          <a:p>
            <a:r>
              <a:rPr lang="en-US" b="1" smtClean="0"/>
              <a:t>localization</a:t>
            </a:r>
          </a:p>
          <a:p>
            <a:pPr>
              <a:buFont typeface="Arial" charset="0"/>
              <a:buNone/>
            </a:pPr>
            <a:r>
              <a:rPr lang="en-US" smtClean="0"/>
              <a:t>	The process of converting media products developed in one environment (e.g. country) to a form culturally and linguistically acceptable in environments outside the original target market.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46C7DBC-137A-42E5-B18A-2CD63D51ED0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LEARNING ABOUT </a:t>
            </a:r>
            <a:br>
              <a:rPr lang="en-US" sz="3400" dirty="0" smtClean="0">
                <a:ea typeface="+mj-ea"/>
                <a:cs typeface="+mj-cs"/>
              </a:rPr>
            </a:br>
            <a:r>
              <a:rPr lang="en-US" sz="3400" dirty="0" smtClean="0">
                <a:ea typeface="+mj-ea"/>
                <a:cs typeface="+mj-cs"/>
              </a:rPr>
              <a:t>CONSUMER PURCHASING ONLINE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8501062" cy="4714875"/>
          </a:xfrm>
        </p:spPr>
        <p:txBody>
          <a:bodyPr/>
          <a:lstStyle/>
          <a:p>
            <a:r>
              <a:rPr lang="en-US" sz="2800" b="1" smtClean="0"/>
              <a:t>A GENERIC PURCHASING-DECISION MODEL</a:t>
            </a:r>
          </a:p>
          <a:p>
            <a:pPr lvl="1"/>
            <a:r>
              <a:rPr lang="en-US" sz="2400" b="1" smtClean="0"/>
              <a:t>Need identification</a:t>
            </a:r>
          </a:p>
          <a:p>
            <a:pPr lvl="1"/>
            <a:r>
              <a:rPr lang="en-US" sz="2400" b="1" smtClean="0"/>
              <a:t>Information search</a:t>
            </a:r>
          </a:p>
          <a:p>
            <a:pPr lvl="2"/>
            <a:r>
              <a:rPr lang="en-US" sz="2200" b="1" smtClean="0"/>
              <a:t>product brokering</a:t>
            </a:r>
          </a:p>
          <a:p>
            <a:pPr lvl="2">
              <a:buFontTx/>
              <a:buNone/>
            </a:pPr>
            <a:r>
              <a:rPr lang="en-US" sz="2200" smtClean="0"/>
              <a:t>	Deciding what product to buy.</a:t>
            </a:r>
          </a:p>
          <a:p>
            <a:pPr lvl="2"/>
            <a:r>
              <a:rPr lang="en-US" sz="2200" b="1" smtClean="0"/>
              <a:t>merchant brokering</a:t>
            </a:r>
          </a:p>
          <a:p>
            <a:pPr lvl="2">
              <a:buFontTx/>
              <a:buNone/>
            </a:pPr>
            <a:r>
              <a:rPr lang="en-US" sz="2200" smtClean="0"/>
              <a:t>	Deciding from whom (from what merchant) to buy products.</a:t>
            </a:r>
          </a:p>
          <a:p>
            <a:pPr lvl="1"/>
            <a:r>
              <a:rPr lang="en-US" sz="2400" b="1" smtClean="0"/>
              <a:t>Evaluation of alternatives</a:t>
            </a:r>
          </a:p>
          <a:p>
            <a:pPr lvl="1"/>
            <a:r>
              <a:rPr lang="en-US" sz="2400" b="1" smtClean="0"/>
              <a:t>Purchase decision and delivery</a:t>
            </a:r>
          </a:p>
          <a:p>
            <a:pPr lvl="1"/>
            <a:r>
              <a:rPr lang="en-US" sz="2400" b="1" smtClean="0"/>
              <a:t>Postpurchase behavior</a:t>
            </a:r>
            <a:endParaRPr lang="en-US" sz="24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A04B8C8-5949-4B2F-A980-BED70BB56744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3000" smtClean="0"/>
              <a:t>Do we understand our customers?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Who will conduct the market research?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Are customers satisfied with our Web site?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How can we use social networks for advertising?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How do we decide where to advertise?</a:t>
            </a:r>
          </a:p>
          <a:p>
            <a:pPr marL="514350" indent="-514350">
              <a:buFontTx/>
              <a:buAutoNum type="arabicPeriod"/>
            </a:pPr>
            <a:r>
              <a:rPr lang="en-US" sz="3000" smtClean="0"/>
              <a:t>What is our commitment to Web advertising, and how will we coordinate Web and traditional advertising?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19E74E71-01A7-4AD8-9B01-E8B790EF80A0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42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 startAt="7"/>
            </a:pPr>
            <a:r>
              <a:rPr lang="en-US" sz="3000" smtClean="0"/>
              <a:t>Should we integrate our Internet and non-Internet marketing campaigns?</a:t>
            </a:r>
          </a:p>
          <a:p>
            <a:pPr marL="514350" indent="-514350">
              <a:buFontTx/>
              <a:buAutoNum type="arabicPeriod" startAt="7"/>
            </a:pPr>
            <a:r>
              <a:rPr lang="en-US" sz="3000" smtClean="0"/>
              <a:t>What ethical issues should we consider?</a:t>
            </a:r>
          </a:p>
          <a:p>
            <a:pPr marL="514350" indent="-514350">
              <a:buFontTx/>
              <a:buAutoNum type="arabicPeriod" startAt="7"/>
            </a:pPr>
            <a:r>
              <a:rPr lang="en-US" sz="3000" smtClean="0"/>
              <a:t>Are any metrics available to guide advertisers?</a:t>
            </a:r>
          </a:p>
          <a:p>
            <a:pPr marL="514350" indent="-514350">
              <a:buFontTx/>
              <a:buAutoNum type="arabicPeriod" startAt="7"/>
            </a:pPr>
            <a:r>
              <a:rPr lang="en-US" sz="3000" smtClean="0"/>
              <a:t>Which Internet marketing/advertising channel should you use?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5D2D6B27-ECE1-4A5D-A189-5B24C1738B93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400" dirty="0" smtClean="0">
                <a:ea typeface="+mj-ea"/>
                <a:cs typeface="+mj-cs"/>
              </a:rPr>
              <a:t>LEARNING ABOUT </a:t>
            </a:r>
            <a:br>
              <a:rPr lang="en-US" sz="3400" dirty="0" smtClean="0">
                <a:ea typeface="+mj-ea"/>
                <a:cs typeface="+mj-cs"/>
              </a:rPr>
            </a:br>
            <a:r>
              <a:rPr lang="en-US" sz="3400" dirty="0" smtClean="0">
                <a:ea typeface="+mj-ea"/>
                <a:cs typeface="+mj-cs"/>
              </a:rPr>
              <a:t>CONSUMER PURCHASING ONLINE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229600" cy="4525962"/>
          </a:xfrm>
        </p:spPr>
        <p:txBody>
          <a:bodyPr/>
          <a:lstStyle/>
          <a:p>
            <a:r>
              <a:rPr lang="en-US" sz="2800" b="1" dirty="0" smtClean="0"/>
              <a:t>CUSTOMER DECISION SUPPORT IN WEB PURCHASING</a:t>
            </a:r>
          </a:p>
          <a:p>
            <a:r>
              <a:rPr lang="en-US" sz="2800" b="1" dirty="0" smtClean="0"/>
              <a:t>PLAYERS IN THE CONSUMER DECISION PROCESS</a:t>
            </a:r>
          </a:p>
          <a:p>
            <a:pPr lvl="1"/>
            <a:r>
              <a:rPr lang="en-US" sz="2400" dirty="0" smtClean="0"/>
              <a:t>Initiator</a:t>
            </a:r>
          </a:p>
          <a:p>
            <a:pPr lvl="1"/>
            <a:r>
              <a:rPr lang="en-US" sz="2400" dirty="0" smtClean="0"/>
              <a:t>Influencer</a:t>
            </a:r>
          </a:p>
          <a:p>
            <a:pPr lvl="1"/>
            <a:r>
              <a:rPr lang="en-US" sz="2400" dirty="0" smtClean="0"/>
              <a:t>Decider</a:t>
            </a:r>
          </a:p>
          <a:p>
            <a:pPr lvl="1"/>
            <a:r>
              <a:rPr lang="en-US" sz="2400" dirty="0" smtClean="0"/>
              <a:t>Buyer</a:t>
            </a:r>
          </a:p>
          <a:p>
            <a:pPr lvl="1"/>
            <a:r>
              <a:rPr lang="en-US" sz="2400" dirty="0" smtClean="0"/>
              <a:t>User</a:t>
            </a:r>
          </a:p>
          <a:p>
            <a:r>
              <a:rPr lang="en-US" sz="2800" b="1" dirty="0" smtClean="0"/>
              <a:t>ONE-TO-ONE MARKETING</a:t>
            </a:r>
            <a:endParaRPr lang="en-US" sz="28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013C4DFA-7549-4807-BBF4-75BA7FE3E771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683568" y="30003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5E946924-4357-49A5-8420-206047209A08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0013"/>
            <a:ext cx="82232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</a:t>
            </a:r>
            <a:br>
              <a:rPr lang="en-US" sz="3600" dirty="0" smtClean="0">
                <a:ea typeface="+mj-ea"/>
                <a:cs typeface="+mj-cs"/>
              </a:rPr>
            </a:br>
            <a:r>
              <a:rPr lang="en-US" sz="3600" dirty="0" smtClean="0">
                <a:ea typeface="+mj-ea"/>
                <a:cs typeface="+mj-cs"/>
              </a:rPr>
              <a:t>SATISFACTION, AND TRUST IN 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personalization</a:t>
            </a:r>
          </a:p>
          <a:p>
            <a:pPr>
              <a:buFontTx/>
              <a:buNone/>
            </a:pPr>
            <a:r>
              <a:rPr lang="en-US" smtClean="0"/>
              <a:t>	The matching of services, products, and advertising content with individual consumers and their preferences.</a:t>
            </a:r>
          </a:p>
          <a:p>
            <a:r>
              <a:rPr lang="en-US" b="1" smtClean="0"/>
              <a:t>user profile</a:t>
            </a:r>
          </a:p>
          <a:p>
            <a:pPr>
              <a:buFontTx/>
              <a:buNone/>
            </a:pPr>
            <a:r>
              <a:rPr lang="en-US" smtClean="0"/>
              <a:t>	The requirements, preferences, behaviors, and demographic traits of a particular customer.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E83E6785-C455-4E31-B6D4-5F6BAB7B7F06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SATISFACTION, AND TRUST IN EC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643937" cy="4525963"/>
          </a:xfrm>
        </p:spPr>
        <p:txBody>
          <a:bodyPr/>
          <a:lstStyle/>
          <a:p>
            <a:r>
              <a:rPr lang="en-US" smtClean="0"/>
              <a:t>The major strategies used to compile user profiles include:</a:t>
            </a:r>
            <a:endParaRPr lang="en-US" b="1" smtClean="0"/>
          </a:p>
          <a:p>
            <a:pPr lvl="1"/>
            <a:r>
              <a:rPr lang="en-US" b="1" smtClean="0"/>
              <a:t>Solicit information directly from the user</a:t>
            </a:r>
          </a:p>
          <a:p>
            <a:pPr lvl="1"/>
            <a:r>
              <a:rPr lang="en-US" b="1" smtClean="0"/>
              <a:t>Observe what people are doing online</a:t>
            </a:r>
          </a:p>
          <a:p>
            <a:pPr lvl="2"/>
            <a:r>
              <a:rPr lang="en-US" b="1" smtClean="0"/>
              <a:t>cookie</a:t>
            </a:r>
          </a:p>
          <a:p>
            <a:pPr lvl="2">
              <a:buFont typeface="Arial" charset="0"/>
              <a:buNone/>
            </a:pPr>
            <a:r>
              <a:rPr lang="en-US" smtClean="0"/>
              <a:t>	A data file that is placed on a user’s hard drive by a remote Web server, frequently without disclosure or the user’s consent, that collects information about the user’s activities at a site.</a:t>
            </a:r>
          </a:p>
          <a:p>
            <a:pPr lvl="1"/>
            <a:r>
              <a:rPr lang="en-US" b="1" smtClean="0"/>
              <a:t>Build from previous purchase patterns</a:t>
            </a:r>
          </a:p>
          <a:p>
            <a:pPr lvl="1"/>
            <a:r>
              <a:rPr lang="en-US" b="1" smtClean="0"/>
              <a:t>Perform marketing research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A1E38081-9BBA-4DCF-92E3-85AA8069D74C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84163"/>
            <a:ext cx="8291512" cy="720725"/>
          </a:xfrm>
        </p:spPr>
        <p:txBody>
          <a:bodyPr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dirty="0" smtClean="0">
                <a:ea typeface="+mj-ea"/>
                <a:cs typeface="+mj-cs"/>
              </a:rPr>
              <a:t>PERSONALIZATION, LOYALTY, SATISFACTION, AND TRUST IN EC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lvl="1"/>
            <a:r>
              <a:rPr lang="en-US" b="1" smtClean="0"/>
              <a:t>Make inferences</a:t>
            </a:r>
          </a:p>
          <a:p>
            <a:pPr lvl="2"/>
            <a:r>
              <a:rPr lang="en-US" b="1" smtClean="0"/>
              <a:t>behavioral targeting</a:t>
            </a:r>
          </a:p>
          <a:p>
            <a:pPr lvl="2">
              <a:buFontTx/>
              <a:buNone/>
            </a:pPr>
            <a:r>
              <a:rPr lang="en-US" smtClean="0"/>
              <a:t>	The use of information collected on an individual’s Internet browsing behavior to select which advertisements to display to that individual.</a:t>
            </a:r>
          </a:p>
          <a:p>
            <a:r>
              <a:rPr lang="en-US" b="1" smtClean="0"/>
              <a:t>CUSTOMER LOYALTY</a:t>
            </a:r>
          </a:p>
          <a:p>
            <a:pPr lvl="1"/>
            <a:r>
              <a:rPr lang="en-US" b="1" smtClean="0"/>
              <a:t>e-loyalty</a:t>
            </a:r>
          </a:p>
          <a:p>
            <a:pPr lvl="1">
              <a:buFontTx/>
              <a:buNone/>
            </a:pPr>
            <a:r>
              <a:rPr lang="en-US" smtClean="0"/>
              <a:t>	Customer loyalty to an e-tailer or loyalty programs delivered online or supported electronically.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charset="0"/>
              </a:rPr>
              <a:t>4-</a:t>
            </a:r>
            <a:fld id="{88BC2B13-72A6-43FA-B19C-9ADD3721E00D}" type="slidenum">
              <a:rPr lang="es-ES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1287</Words>
  <Application>Microsoft Office PowerPoint</Application>
  <PresentationFormat>On-screen Show (4:3)</PresentationFormat>
  <Paragraphs>356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ＭＳ Ｐゴシック</vt:lpstr>
      <vt:lpstr>Arial</vt:lpstr>
      <vt:lpstr>Calibri</vt:lpstr>
      <vt:lpstr>Tema de Office</vt:lpstr>
      <vt:lpstr>Chapter 4 Online Consumer Behavior, Market Research, and Advertisement</vt:lpstr>
      <vt:lpstr>LEARNING OBJECTIVES</vt:lpstr>
      <vt:lpstr>LEARNING OBJECTIVES</vt:lpstr>
      <vt:lpstr>LEARNING ABOUT  CONSUMER PURCHASING ONLINE</vt:lpstr>
      <vt:lpstr>LEARNING ABOUT  CONSUMER PURCHASING ONLINE</vt:lpstr>
      <vt:lpstr>PowerPoint Presentation</vt:lpstr>
      <vt:lpstr>PERSONALIZATION, LOYALTY,  SATISFACTION, AND TRUST IN EC</vt:lpstr>
      <vt:lpstr>PERSONALIZATION, LOYALTY, SATISFACTION, AND TRUST IN EC</vt:lpstr>
      <vt:lpstr>PERSONALIZATION, LOYALTY, SATISFACTION, AND TRUST IN EC</vt:lpstr>
      <vt:lpstr>PERSONALIZATION, LOYALTY, SATISFACTION, AND TRUST IN EC</vt:lpstr>
      <vt:lpstr>MARKET RESEARCH FOR EC</vt:lpstr>
      <vt:lpstr>PowerPoint Presentation</vt:lpstr>
      <vt:lpstr>MARKET RESEARCH FOR EC</vt:lpstr>
      <vt:lpstr>MARKET RESEARCH FOR EC</vt:lpstr>
      <vt:lpstr>MARKET RESEARCH FOR EC</vt:lpstr>
      <vt:lpstr>MARKET RESEARCH FOR EC</vt:lpstr>
      <vt:lpstr>MARKET RESEARCH FOR EC</vt:lpstr>
      <vt:lpstr>MARKET RESEARCH FOR EC</vt:lpstr>
      <vt:lpstr>WEB ADVERTISING</vt:lpstr>
      <vt:lpstr>PowerPoint Presentation</vt:lpstr>
      <vt:lpstr>WEB ADVERTISING</vt:lpstr>
      <vt:lpstr>WEB ADVERTISING</vt:lpstr>
      <vt:lpstr>WEB ADVERTISING</vt:lpstr>
      <vt:lpstr>WEB ADVERTISING</vt:lpstr>
      <vt:lpstr>WEB ADVERTISING</vt:lpstr>
      <vt:lpstr>WEB ADVERTISING</vt:lpstr>
      <vt:lpstr>ONLINE ADVERTISING METHODS</vt:lpstr>
      <vt:lpstr>ONLINE ADVERTISING METHODS</vt:lpstr>
      <vt:lpstr>ONLINE ADVERTISING METHODS</vt:lpstr>
      <vt:lpstr>ONLINE ADVERTISING METHODS</vt:lpstr>
      <vt:lpstr>ONLINE ADVERTISING METHODS</vt:lpstr>
      <vt:lpstr>ONLINE ADVERTISING METHODS</vt:lpstr>
      <vt:lpstr>ADVERTISING IN SOCIAL NETWORKS  AND THE WEB 2.0 ENVIRONMENT</vt:lpstr>
      <vt:lpstr>ADVERTISING IN SOCIAL NETWORKS  AND THE WEB 2.0 ENVIRONMENT</vt:lpstr>
      <vt:lpstr>ADVERTISING STRATEGIES</vt:lpstr>
      <vt:lpstr>ADVERTISING STRATEGIES</vt:lpstr>
      <vt:lpstr>SPECIAL ADVERTISING TOPICS</vt:lpstr>
      <vt:lpstr>SPECIAL ADVERTISING TOPICS</vt:lpstr>
      <vt:lpstr>SPECIAL ADVERTISING TOPICS</vt:lpstr>
      <vt:lpstr>MANAGERIAL ISSUES</vt:lpstr>
      <vt:lpstr>MANAGERIAL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Judy</dc:creator>
  <cp:lastModifiedBy>POON Chun Pong Steven</cp:lastModifiedBy>
  <cp:revision>68</cp:revision>
  <dcterms:created xsi:type="dcterms:W3CDTF">2009-05-25T19:22:03Z</dcterms:created>
  <dcterms:modified xsi:type="dcterms:W3CDTF">2016-07-02T09:02:33Z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