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833" r:id="rId2"/>
  </p:sldMasterIdLst>
  <p:notesMasterIdLst>
    <p:notesMasterId r:id="rId17"/>
  </p:notesMasterIdLst>
  <p:sldIdLst>
    <p:sldId id="256" r:id="rId3"/>
    <p:sldId id="391" r:id="rId4"/>
    <p:sldId id="394" r:id="rId5"/>
    <p:sldId id="396" r:id="rId6"/>
    <p:sldId id="400" r:id="rId7"/>
    <p:sldId id="398" r:id="rId8"/>
    <p:sldId id="399" r:id="rId9"/>
    <p:sldId id="395" r:id="rId10"/>
    <p:sldId id="401" r:id="rId11"/>
    <p:sldId id="402" r:id="rId12"/>
    <p:sldId id="403" r:id="rId13"/>
    <p:sldId id="404" r:id="rId14"/>
    <p:sldId id="406" r:id="rId15"/>
    <p:sldId id="405" r:id="rId16"/>
  </p:sldIdLst>
  <p:sldSz cx="12192000" cy="6858000"/>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C2DDC59D-3E77-4D65-9D5F-479FFE683EE3}">
          <p14:sldIdLst>
            <p14:sldId id="256"/>
          </p14:sldIdLst>
        </p14:section>
        <p14:section name="Untitled Section" id="{C3B806C8-520D-44A3-B6AC-637882EA1166}">
          <p14:sldIdLst>
            <p14:sldId id="391"/>
            <p14:sldId id="394"/>
            <p14:sldId id="396"/>
            <p14:sldId id="400"/>
            <p14:sldId id="398"/>
            <p14:sldId id="399"/>
            <p14:sldId id="395"/>
            <p14:sldId id="401"/>
            <p14:sldId id="402"/>
            <p14:sldId id="403"/>
            <p14:sldId id="404"/>
            <p14:sldId id="406"/>
            <p14:sldId id="40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0066FF"/>
    <a:srgbClr val="CCECFF"/>
    <a:srgbClr val="CCFFCC"/>
    <a:srgbClr val="FF9999"/>
    <a:srgbClr val="663300"/>
    <a:srgbClr val="FF7C8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6" autoAdjust="0"/>
  </p:normalViewPr>
  <p:slideViewPr>
    <p:cSldViewPr snapToGrid="0">
      <p:cViewPr varScale="1">
        <p:scale>
          <a:sx n="76" d="100"/>
          <a:sy n="76" d="100"/>
        </p:scale>
        <p:origin x="272" y="5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409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61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A3F3164-DA40-4556-91B9-4D66B1ABD1D9}" type="slidenum">
              <a:rPr lang="en-GB" altLang="en-US"/>
              <a:pPr>
                <a:defRPr/>
              </a:pPr>
              <a:t>‹#›</a:t>
            </a:fld>
            <a:endParaRPr lang="en-GB" altLang="en-US"/>
          </a:p>
        </p:txBody>
      </p:sp>
    </p:spTree>
    <p:extLst>
      <p:ext uri="{BB962C8B-B14F-4D97-AF65-F5344CB8AC3E}">
        <p14:creationId xmlns:p14="http://schemas.microsoft.com/office/powerpoint/2010/main" val="3918665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9C1D34-4619-47E9-9DC4-BC072C02132D}" type="slidenum">
              <a:rPr lang="en-GB" altLang="en-US" smtClean="0"/>
              <a:pPr>
                <a:spcBef>
                  <a:spcPct val="0"/>
                </a:spcBef>
              </a:pPr>
              <a:t>1</a:t>
            </a:fld>
            <a:endParaRPr lang="en-GB" altLang="en-US"/>
          </a:p>
        </p:txBody>
      </p:sp>
      <p:sp>
        <p:nvSpPr>
          <p:cNvPr id="8195" name="Rectangle 2"/>
          <p:cNvSpPr>
            <a:spLocks noGrp="1" noRot="1" noChangeAspect="1" noChangeArrowheads="1" noTextEdit="1"/>
          </p:cNvSpPr>
          <p:nvPr>
            <p:ph type="sldImg"/>
          </p:nvPr>
        </p:nvSpPr>
        <p:spPr>
          <a:xfrm>
            <a:off x="381000" y="685800"/>
            <a:ext cx="6096000" cy="3429000"/>
          </a:xfrm>
          <a:ln/>
        </p:spPr>
      </p:sp>
      <p:sp>
        <p:nvSpPr>
          <p:cNvPr id="8196" name="Rectangle 3"/>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24922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defTabSz="931863"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defTabSz="931863"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defTabSz="931863"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fld id="{2BE89DF7-E524-40AC-B563-C32CB0054EC6}" type="slidenum">
              <a:rPr lang="en-US" altLang="en-US" sz="1200"/>
              <a:pPr eaLnBrk="1" hangingPunct="1"/>
              <a:t>3</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70790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8A3F3164-DA40-4556-91B9-4D66B1ABD1D9}" type="slidenum">
              <a:rPr lang="en-GB" altLang="en-US" smtClean="0"/>
              <a:pPr>
                <a:defRPr/>
              </a:pPr>
              <a:t>5</a:t>
            </a:fld>
            <a:endParaRPr lang="en-GB" altLang="en-US"/>
          </a:p>
        </p:txBody>
      </p:sp>
    </p:spTree>
    <p:extLst>
      <p:ext uri="{BB962C8B-B14F-4D97-AF65-F5344CB8AC3E}">
        <p14:creationId xmlns:p14="http://schemas.microsoft.com/office/powerpoint/2010/main" val="3796723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8A3F3164-DA40-4556-91B9-4D66B1ABD1D9}" type="slidenum">
              <a:rPr lang="en-GB" altLang="en-US" smtClean="0"/>
              <a:pPr>
                <a:defRPr/>
              </a:pPr>
              <a:t>6</a:t>
            </a:fld>
            <a:endParaRPr lang="en-GB" altLang="en-US"/>
          </a:p>
        </p:txBody>
      </p:sp>
    </p:spTree>
    <p:extLst>
      <p:ext uri="{BB962C8B-B14F-4D97-AF65-F5344CB8AC3E}">
        <p14:creationId xmlns:p14="http://schemas.microsoft.com/office/powerpoint/2010/main" val="1763894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8A3F3164-DA40-4556-91B9-4D66B1ABD1D9}" type="slidenum">
              <a:rPr lang="en-GB" altLang="en-US" smtClean="0"/>
              <a:pPr>
                <a:defRPr/>
              </a:pPr>
              <a:t>7</a:t>
            </a:fld>
            <a:endParaRPr lang="en-GB" altLang="en-US"/>
          </a:p>
        </p:txBody>
      </p:sp>
    </p:spTree>
    <p:extLst>
      <p:ext uri="{BB962C8B-B14F-4D97-AF65-F5344CB8AC3E}">
        <p14:creationId xmlns:p14="http://schemas.microsoft.com/office/powerpoint/2010/main" val="2540654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8A3F3164-DA40-4556-91B9-4D66B1ABD1D9}" type="slidenum">
              <a:rPr lang="en-GB" altLang="en-US" smtClean="0"/>
              <a:pPr>
                <a:defRPr/>
              </a:pPr>
              <a:t>8</a:t>
            </a:fld>
            <a:endParaRPr lang="en-GB" altLang="en-US"/>
          </a:p>
        </p:txBody>
      </p:sp>
    </p:spTree>
    <p:extLst>
      <p:ext uri="{BB962C8B-B14F-4D97-AF65-F5344CB8AC3E}">
        <p14:creationId xmlns:p14="http://schemas.microsoft.com/office/powerpoint/2010/main" val="4165940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8A3F3164-DA40-4556-91B9-4D66B1ABD1D9}" type="slidenum">
              <a:rPr lang="en-GB" altLang="en-US" smtClean="0"/>
              <a:pPr>
                <a:defRPr/>
              </a:pPr>
              <a:t>9</a:t>
            </a:fld>
            <a:endParaRPr lang="en-GB" altLang="en-US"/>
          </a:p>
        </p:txBody>
      </p:sp>
    </p:spTree>
    <p:extLst>
      <p:ext uri="{BB962C8B-B14F-4D97-AF65-F5344CB8AC3E}">
        <p14:creationId xmlns:p14="http://schemas.microsoft.com/office/powerpoint/2010/main" val="901088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8A3F3164-DA40-4556-91B9-4D66B1ABD1D9}" type="slidenum">
              <a:rPr lang="en-GB" altLang="en-US" smtClean="0"/>
              <a:pPr>
                <a:defRPr/>
              </a:pPr>
              <a:t>10</a:t>
            </a:fld>
            <a:endParaRPr lang="en-GB" altLang="en-US"/>
          </a:p>
        </p:txBody>
      </p:sp>
    </p:spTree>
    <p:extLst>
      <p:ext uri="{BB962C8B-B14F-4D97-AF65-F5344CB8AC3E}">
        <p14:creationId xmlns:p14="http://schemas.microsoft.com/office/powerpoint/2010/main" val="374512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8A3F3164-DA40-4556-91B9-4D66B1ABD1D9}" type="slidenum">
              <a:rPr lang="en-GB" altLang="en-US" smtClean="0"/>
              <a:pPr>
                <a:defRPr/>
              </a:pPr>
              <a:t>11</a:t>
            </a:fld>
            <a:endParaRPr lang="en-GB" altLang="en-US"/>
          </a:p>
        </p:txBody>
      </p:sp>
    </p:spTree>
    <p:extLst>
      <p:ext uri="{BB962C8B-B14F-4D97-AF65-F5344CB8AC3E}">
        <p14:creationId xmlns:p14="http://schemas.microsoft.com/office/powerpoint/2010/main" val="340679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7213600" y="3810000"/>
            <a:ext cx="49784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flipV="1">
            <a:off x="7213600" y="3897314"/>
            <a:ext cx="49784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7213600" y="4114801"/>
            <a:ext cx="49784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flipV="1">
            <a:off x="7213601" y="4164013"/>
            <a:ext cx="2620433"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flipV="1">
            <a:off x="7213601" y="4198939"/>
            <a:ext cx="2620433"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1" name="Rounded Rectangle 10"/>
          <p:cNvSpPr/>
          <p:nvPr/>
        </p:nvSpPr>
        <p:spPr bwMode="white">
          <a:xfrm>
            <a:off x="7213601" y="3962400"/>
            <a:ext cx="4085167"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2" name="Rounded Rectangle 11"/>
          <p:cNvSpPr/>
          <p:nvPr/>
        </p:nvSpPr>
        <p:spPr bwMode="white">
          <a:xfrm>
            <a:off x="9836151" y="4060826"/>
            <a:ext cx="21336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ctangle 12"/>
          <p:cNvSpPr/>
          <p:nvPr/>
        </p:nvSpPr>
        <p:spPr>
          <a:xfrm>
            <a:off x="0" y="3649664"/>
            <a:ext cx="12192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Rectangle 13"/>
          <p:cNvSpPr/>
          <p:nvPr/>
        </p:nvSpPr>
        <p:spPr>
          <a:xfrm>
            <a:off x="0" y="3675064"/>
            <a:ext cx="12192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Rectangle 14"/>
          <p:cNvSpPr/>
          <p:nvPr/>
        </p:nvSpPr>
        <p:spPr>
          <a:xfrm flipV="1">
            <a:off x="8551333" y="3643313"/>
            <a:ext cx="3640667"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6" name="Rectangle 15"/>
          <p:cNvSpPr/>
          <p:nvPr/>
        </p:nvSpPr>
        <p:spPr>
          <a:xfrm>
            <a:off x="0" y="0"/>
            <a:ext cx="12192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7" name="Date Placeholder 27"/>
          <p:cNvSpPr>
            <a:spLocks noGrp="1"/>
          </p:cNvSpPr>
          <p:nvPr>
            <p:ph type="dt" sz="half" idx="10"/>
          </p:nvPr>
        </p:nvSpPr>
        <p:spPr>
          <a:xfrm>
            <a:off x="8940800" y="4206875"/>
            <a:ext cx="1280584" cy="457200"/>
          </a:xfrm>
        </p:spPr>
        <p:txBody>
          <a:bodyPr/>
          <a:lstStyle>
            <a:lvl1pPr>
              <a:defRPr/>
            </a:lvl1pPr>
          </a:lstStyle>
          <a:p>
            <a:pPr>
              <a:defRPr/>
            </a:pPr>
            <a:endParaRPr lang="en-GB"/>
          </a:p>
        </p:txBody>
      </p:sp>
      <p:sp>
        <p:nvSpPr>
          <p:cNvPr id="18" name="Footer Placeholder 16"/>
          <p:cNvSpPr>
            <a:spLocks noGrp="1"/>
          </p:cNvSpPr>
          <p:nvPr>
            <p:ph type="ftr" sz="quarter" idx="11"/>
          </p:nvPr>
        </p:nvSpPr>
        <p:spPr>
          <a:xfrm>
            <a:off x="7213600" y="4205288"/>
            <a:ext cx="1727200" cy="457200"/>
          </a:xfrm>
        </p:spPr>
        <p:txBody>
          <a:bodyPr/>
          <a:lstStyle>
            <a:lvl1pPr>
              <a:defRPr/>
            </a:lvl1pPr>
          </a:lstStyle>
          <a:p>
            <a:pPr>
              <a:defRPr/>
            </a:pPr>
            <a:endParaRPr lang="en-GB"/>
          </a:p>
        </p:txBody>
      </p:sp>
      <p:sp>
        <p:nvSpPr>
          <p:cNvPr id="19" name="Slide Number Placeholder 28"/>
          <p:cNvSpPr>
            <a:spLocks noGrp="1"/>
          </p:cNvSpPr>
          <p:nvPr>
            <p:ph type="sldNum" sz="quarter" idx="12"/>
          </p:nvPr>
        </p:nvSpPr>
        <p:spPr>
          <a:xfrm>
            <a:off x="11093451" y="1589"/>
            <a:ext cx="996949" cy="365125"/>
          </a:xfrm>
        </p:spPr>
        <p:txBody>
          <a:bodyPr/>
          <a:lstStyle>
            <a:lvl1pPr>
              <a:defRPr>
                <a:solidFill>
                  <a:schemeClr val="bg1"/>
                </a:solidFill>
              </a:defRPr>
            </a:lvl1pPr>
          </a:lstStyle>
          <a:p>
            <a:pPr>
              <a:defRPr/>
            </a:pPr>
            <a:fld id="{89984F28-EADE-46B2-8FA5-A9AED3B40B8B}" type="slidenum">
              <a:rPr lang="en-GB" altLang="en-US"/>
              <a:pPr>
                <a:defRPr/>
              </a:pPr>
              <a:t>‹#›</a:t>
            </a:fld>
            <a:endParaRPr lang="en-GB" altLang="en-US"/>
          </a:p>
        </p:txBody>
      </p:sp>
    </p:spTree>
    <p:extLst>
      <p:ext uri="{BB962C8B-B14F-4D97-AF65-F5344CB8AC3E}">
        <p14:creationId xmlns:p14="http://schemas.microsoft.com/office/powerpoint/2010/main" val="415048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FB8C5454-905A-48A5-BB26-95700DCEB42E}" type="slidenum">
              <a:rPr lang="en-GB" altLang="en-US"/>
              <a:pPr>
                <a:defRPr/>
              </a:pPr>
              <a:t>‹#›</a:t>
            </a:fld>
            <a:endParaRPr lang="en-GB" altLang="en-US"/>
          </a:p>
        </p:txBody>
      </p:sp>
    </p:spTree>
    <p:extLst>
      <p:ext uri="{BB962C8B-B14F-4D97-AF65-F5344CB8AC3E}">
        <p14:creationId xmlns:p14="http://schemas.microsoft.com/office/powerpoint/2010/main" val="247177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C2FA6D7B-C52B-4AA6-84DE-6AA5341CC5BF}" type="slidenum">
              <a:rPr lang="en-GB" altLang="en-US"/>
              <a:pPr>
                <a:defRPr/>
              </a:pPr>
              <a:t>‹#›</a:t>
            </a:fld>
            <a:endParaRPr lang="en-GB" altLang="en-US"/>
          </a:p>
        </p:txBody>
      </p:sp>
    </p:spTree>
    <p:extLst>
      <p:ext uri="{BB962C8B-B14F-4D97-AF65-F5344CB8AC3E}">
        <p14:creationId xmlns:p14="http://schemas.microsoft.com/office/powerpoint/2010/main" val="375206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2/02/2024</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873263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2/02/2024</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2043825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2/02/2024</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11825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2/02/2024</a:t>
            </a:fld>
            <a:endParaRPr lang="en-AU"/>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85256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2/02/2024</a:t>
            </a:fld>
            <a:endParaRPr lang="en-AU"/>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AU"/>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428202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2/02/2024</a:t>
            </a:fld>
            <a:endParaRPr lang="en-AU"/>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AU"/>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597426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2/02/2024</a:t>
            </a:fld>
            <a:endParaRPr lang="en-AU"/>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191193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2/02/2024</a:t>
            </a:fld>
            <a:endParaRPr lang="en-AU"/>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10205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6575"/>
            <a:ext cx="10972800" cy="1066800"/>
          </a:xfrm>
        </p:spPr>
        <p:txBody>
          <a:bodyPr/>
          <a:lstStyle/>
          <a:p>
            <a:r>
              <a:rPr lang="en-US" dirty="0"/>
              <a:t>Click to edit Master title style</a:t>
            </a:r>
          </a:p>
        </p:txBody>
      </p:sp>
      <p:sp>
        <p:nvSpPr>
          <p:cNvPr id="3" name="Content Placeholder 2"/>
          <p:cNvSpPr>
            <a:spLocks noGrp="1"/>
          </p:cNvSpPr>
          <p:nvPr>
            <p:ph idx="1"/>
          </p:nvPr>
        </p:nvSpPr>
        <p:spPr>
          <a:xfrm>
            <a:off x="609600" y="1771650"/>
            <a:ext cx="10972800" cy="4324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2"/>
          <p:cNvSpPr>
            <a:spLocks noGrp="1"/>
          </p:cNvSpPr>
          <p:nvPr>
            <p:ph type="sldNum" sz="quarter" idx="12"/>
          </p:nvPr>
        </p:nvSpPr>
        <p:spPr/>
        <p:txBody>
          <a:bodyPr/>
          <a:lstStyle>
            <a:lvl1pPr>
              <a:defRPr/>
            </a:lvl1pPr>
          </a:lstStyle>
          <a:p>
            <a:pPr>
              <a:defRPr/>
            </a:pPr>
            <a:fld id="{7CFCA37F-2E4D-400E-AF36-FC46BDB17292}" type="slidenum">
              <a:rPr lang="en-GB" altLang="en-US"/>
              <a:pPr>
                <a:defRPr/>
              </a:pPr>
              <a:t>‹#›</a:t>
            </a:fld>
            <a:endParaRPr lang="en-GB" altLang="en-US"/>
          </a:p>
        </p:txBody>
      </p:sp>
    </p:spTree>
    <p:extLst>
      <p:ext uri="{BB962C8B-B14F-4D97-AF65-F5344CB8AC3E}">
        <p14:creationId xmlns:p14="http://schemas.microsoft.com/office/powerpoint/2010/main" val="3888318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2/02/2024</a:t>
            </a:fld>
            <a:endParaRPr lang="en-AU"/>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2736166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2/02/2024</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315443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C0FE331-D8FE-40CA-B14E-7A620C3479A1}" type="datetimeFigureOut">
              <a:rPr lang="en-AU" smtClean="0"/>
              <a:t>2/02/2024</a:t>
            </a:fld>
            <a:endParaRPr lang="en-AU"/>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CD44DC8-2DE8-4ED4-8D5C-80B35912A1BB}" type="slidenum">
              <a:rPr lang="en-AU" smtClean="0"/>
              <a:t>‹#›</a:t>
            </a:fld>
            <a:endParaRPr lang="en-AU"/>
          </a:p>
        </p:txBody>
      </p:sp>
    </p:spTree>
    <p:extLst>
      <p:ext uri="{BB962C8B-B14F-4D97-AF65-F5344CB8AC3E}">
        <p14:creationId xmlns:p14="http://schemas.microsoft.com/office/powerpoint/2010/main" val="359657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963084" y="3367088"/>
            <a:ext cx="103632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6E28F690-45DF-48D6-8254-5B5E1EDA745C}" type="slidenum">
              <a:rPr lang="en-GB" altLang="en-US"/>
              <a:pPr>
                <a:defRPr/>
              </a:pPr>
              <a:t>‹#›</a:t>
            </a:fld>
            <a:endParaRPr lang="en-GB" altLang="en-US"/>
          </a:p>
        </p:txBody>
      </p:sp>
    </p:spTree>
    <p:extLst>
      <p:ext uri="{BB962C8B-B14F-4D97-AF65-F5344CB8AC3E}">
        <p14:creationId xmlns:p14="http://schemas.microsoft.com/office/powerpoint/2010/main" val="291549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F3C7440B-B191-404F-9425-411D50424934}" type="slidenum">
              <a:rPr lang="en-GB" altLang="en-US"/>
              <a:pPr>
                <a:defRPr/>
              </a:pPr>
              <a:t>‹#›</a:t>
            </a:fld>
            <a:endParaRPr lang="en-GB" altLang="en-US"/>
          </a:p>
        </p:txBody>
      </p:sp>
    </p:spTree>
    <p:extLst>
      <p:ext uri="{BB962C8B-B14F-4D97-AF65-F5344CB8AC3E}">
        <p14:creationId xmlns:p14="http://schemas.microsoft.com/office/powerpoint/2010/main" val="172169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p:txBody>
          <a:bodyPr rtlCol="0"/>
          <a:lstStyle>
            <a:lvl1pPr>
              <a:defRPr/>
            </a:lvl1pPr>
          </a:lstStyle>
          <a:p>
            <a:pPr>
              <a:defRPr/>
            </a:pPr>
            <a:endParaRPr lang="en-GB"/>
          </a:p>
        </p:txBody>
      </p:sp>
      <p:sp>
        <p:nvSpPr>
          <p:cNvPr id="8" name="Slide Number Placeholder 26"/>
          <p:cNvSpPr>
            <a:spLocks noGrp="1"/>
          </p:cNvSpPr>
          <p:nvPr>
            <p:ph type="sldNum" sz="quarter" idx="11"/>
          </p:nvPr>
        </p:nvSpPr>
        <p:spPr/>
        <p:txBody>
          <a:bodyPr/>
          <a:lstStyle>
            <a:lvl1pPr>
              <a:defRPr/>
            </a:lvl1pPr>
          </a:lstStyle>
          <a:p>
            <a:pPr>
              <a:defRPr/>
            </a:pPr>
            <a:fld id="{8CBDE913-46F0-43CF-A0B7-E705FEB610AC}" type="slidenum">
              <a:rPr lang="en-GB" altLang="en-US"/>
              <a:pPr>
                <a:defRPr/>
              </a:pPr>
              <a:t>‹#›</a:t>
            </a:fld>
            <a:endParaRPr lang="en-GB" altLang="en-US"/>
          </a:p>
        </p:txBody>
      </p:sp>
      <p:sp>
        <p:nvSpPr>
          <p:cNvPr id="9" name="Footer Placeholder 27"/>
          <p:cNvSpPr>
            <a:spLocks noGrp="1"/>
          </p:cNvSpPr>
          <p:nvPr>
            <p:ph type="ftr" sz="quarter" idx="12"/>
          </p:nvPr>
        </p:nvSpPr>
        <p:spPr/>
        <p:txBody>
          <a:bodyPr rtlCol="0"/>
          <a:lstStyle>
            <a:lvl1pPr>
              <a:defRPr/>
            </a:lvl1pPr>
          </a:lstStyle>
          <a:p>
            <a:pPr>
              <a:defRPr/>
            </a:pPr>
            <a:endParaRPr lang="en-GB"/>
          </a:p>
        </p:txBody>
      </p:sp>
    </p:spTree>
    <p:extLst>
      <p:ext uri="{BB962C8B-B14F-4D97-AF65-F5344CB8AC3E}">
        <p14:creationId xmlns:p14="http://schemas.microsoft.com/office/powerpoint/2010/main" val="283048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lstStyle>
            <a:lvl1pPr>
              <a:defRPr sz="4000">
                <a:solidFill>
                  <a:schemeClr val="tx2"/>
                </a:solidFill>
              </a:defRPr>
            </a:lvl1pPr>
          </a:lstStyle>
          <a:p>
            <a:r>
              <a:rPr lang="en-US"/>
              <a:t>Click to edit Master title style</a:t>
            </a:r>
          </a:p>
        </p:txBody>
      </p:sp>
      <p:sp>
        <p:nvSpPr>
          <p:cNvPr id="3" name="Date Placeholder 2"/>
          <p:cNvSpPr>
            <a:spLocks noGrp="1"/>
          </p:cNvSpPr>
          <p:nvPr>
            <p:ph type="dt" sz="half" idx="10"/>
          </p:nvPr>
        </p:nvSpPr>
        <p:spPr>
          <a:xfrm>
            <a:off x="8777818" y="612775"/>
            <a:ext cx="1276349" cy="457200"/>
          </a:xfrm>
        </p:spPr>
        <p:txBody>
          <a:bodyPr/>
          <a:lstStyle>
            <a:lvl1pPr>
              <a:defRPr/>
            </a:lvl1pPr>
          </a:lstStyle>
          <a:p>
            <a:pPr>
              <a:defRPr/>
            </a:pPr>
            <a:endParaRPr lang="en-GB"/>
          </a:p>
        </p:txBody>
      </p:sp>
      <p:sp>
        <p:nvSpPr>
          <p:cNvPr id="4" name="Footer Placeholder 3"/>
          <p:cNvSpPr>
            <a:spLocks noGrp="1"/>
          </p:cNvSpPr>
          <p:nvPr>
            <p:ph type="ftr" sz="quarter" idx="11"/>
          </p:nvPr>
        </p:nvSpPr>
        <p:spPr/>
        <p:txBody>
          <a:bodyPr/>
          <a:lstStyle>
            <a:lvl1pPr>
              <a:defRPr/>
            </a:lvl1pPr>
          </a:lstStyle>
          <a:p>
            <a:pPr>
              <a:defRPr/>
            </a:pPr>
            <a:endParaRPr lang="en-GB"/>
          </a:p>
        </p:txBody>
      </p:sp>
      <p:sp>
        <p:nvSpPr>
          <p:cNvPr id="5" name="Slide Number Placeholder 4"/>
          <p:cNvSpPr>
            <a:spLocks noGrp="1"/>
          </p:cNvSpPr>
          <p:nvPr>
            <p:ph type="sldNum" sz="quarter" idx="12"/>
          </p:nvPr>
        </p:nvSpPr>
        <p:spPr/>
        <p:txBody>
          <a:bodyPr/>
          <a:lstStyle>
            <a:lvl1pPr>
              <a:defRPr/>
            </a:lvl1pPr>
          </a:lstStyle>
          <a:p>
            <a:pPr>
              <a:defRPr/>
            </a:pPr>
            <a:fld id="{0DE89158-E525-4172-BCE0-9F32A63DCEFF}" type="slidenum">
              <a:rPr lang="en-GB" altLang="en-US"/>
              <a:pPr>
                <a:defRPr/>
              </a:pPr>
              <a:t>‹#›</a:t>
            </a:fld>
            <a:endParaRPr lang="en-GB" altLang="en-US"/>
          </a:p>
        </p:txBody>
      </p:sp>
    </p:spTree>
    <p:extLst>
      <p:ext uri="{BB962C8B-B14F-4D97-AF65-F5344CB8AC3E}">
        <p14:creationId xmlns:p14="http://schemas.microsoft.com/office/powerpoint/2010/main" val="194715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22"/>
          <p:cNvSpPr>
            <a:spLocks noGrp="1"/>
          </p:cNvSpPr>
          <p:nvPr>
            <p:ph type="sldNum" sz="quarter" idx="12"/>
          </p:nvPr>
        </p:nvSpPr>
        <p:spPr/>
        <p:txBody>
          <a:bodyPr/>
          <a:lstStyle>
            <a:lvl1pPr>
              <a:defRPr/>
            </a:lvl1pPr>
          </a:lstStyle>
          <a:p>
            <a:pPr>
              <a:defRPr/>
            </a:pPr>
            <a:fld id="{8086CDBE-D487-49CA-B2F4-D44AC39FFDF5}" type="slidenum">
              <a:rPr lang="en-GB" altLang="en-US"/>
              <a:pPr>
                <a:defRPr/>
              </a:pPr>
              <a:t>‹#›</a:t>
            </a:fld>
            <a:endParaRPr lang="en-GB" altLang="en-US"/>
          </a:p>
        </p:txBody>
      </p:sp>
    </p:spTree>
    <p:extLst>
      <p:ext uri="{BB962C8B-B14F-4D97-AF65-F5344CB8AC3E}">
        <p14:creationId xmlns:p14="http://schemas.microsoft.com/office/powerpoint/2010/main" val="188288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DDB617AD-EEF0-4945-97A3-6E9402E2F3F6}" type="slidenum">
              <a:rPr lang="en-GB" altLang="en-US"/>
              <a:pPr>
                <a:defRPr/>
              </a:pPr>
              <a:t>‹#›</a:t>
            </a:fld>
            <a:endParaRPr lang="en-GB" altLang="en-US"/>
          </a:p>
        </p:txBody>
      </p:sp>
    </p:spTree>
    <p:extLst>
      <p:ext uri="{BB962C8B-B14F-4D97-AF65-F5344CB8AC3E}">
        <p14:creationId xmlns:p14="http://schemas.microsoft.com/office/powerpoint/2010/main" val="286138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117924" y="3274309"/>
            <a:ext cx="34544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62E34FA1-E2D1-44BE-8EBD-BE4D8806C0C7}" type="slidenum">
              <a:rPr lang="en-GB" altLang="en-US"/>
              <a:pPr>
                <a:defRPr/>
              </a:pPr>
              <a:t>‹#›</a:t>
            </a:fld>
            <a:endParaRPr lang="en-GB" altLang="en-US"/>
          </a:p>
        </p:txBody>
      </p:sp>
    </p:spTree>
    <p:extLst>
      <p:ext uri="{BB962C8B-B14F-4D97-AF65-F5344CB8AC3E}">
        <p14:creationId xmlns:p14="http://schemas.microsoft.com/office/powerpoint/2010/main" val="336537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p:cNvSpPr/>
          <p:nvPr/>
        </p:nvSpPr>
        <p:spPr>
          <a:xfrm>
            <a:off x="0" y="366714"/>
            <a:ext cx="12192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9" name="Rectangle 28"/>
          <p:cNvSpPr/>
          <p:nvPr/>
        </p:nvSpPr>
        <p:spPr>
          <a:xfrm>
            <a:off x="0" y="0"/>
            <a:ext cx="12192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0" name="Rectangle 29"/>
          <p:cNvSpPr/>
          <p:nvPr/>
        </p:nvSpPr>
        <p:spPr>
          <a:xfrm>
            <a:off x="0" y="307976"/>
            <a:ext cx="12192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1" name="Rectangle 30"/>
          <p:cNvSpPr/>
          <p:nvPr/>
        </p:nvSpPr>
        <p:spPr>
          <a:xfrm flipV="1">
            <a:off x="7213600" y="360364"/>
            <a:ext cx="49784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2" name="Rectangle 31"/>
          <p:cNvSpPr/>
          <p:nvPr/>
        </p:nvSpPr>
        <p:spPr>
          <a:xfrm flipV="1">
            <a:off x="7213600" y="439739"/>
            <a:ext cx="49784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3" name="Rounded Rectangle 32"/>
          <p:cNvSpPr/>
          <p:nvPr/>
        </p:nvSpPr>
        <p:spPr bwMode="white">
          <a:xfrm>
            <a:off x="7209367" y="496889"/>
            <a:ext cx="4085167"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4" name="Rounded Rectangle 33"/>
          <p:cNvSpPr/>
          <p:nvPr/>
        </p:nvSpPr>
        <p:spPr bwMode="white">
          <a:xfrm>
            <a:off x="9831917"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5" name="Rectangle 34"/>
          <p:cNvSpPr/>
          <p:nvPr/>
        </p:nvSpPr>
        <p:spPr bwMode="invGray">
          <a:xfrm>
            <a:off x="12113684" y="-1588"/>
            <a:ext cx="762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6" name="Rectangle 35"/>
          <p:cNvSpPr/>
          <p:nvPr/>
        </p:nvSpPr>
        <p:spPr bwMode="invGray">
          <a:xfrm>
            <a:off x="12058651" y="-1588"/>
            <a:ext cx="3810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7" name="Rectangle 36"/>
          <p:cNvSpPr/>
          <p:nvPr/>
        </p:nvSpPr>
        <p:spPr bwMode="invGray">
          <a:xfrm>
            <a:off x="12033251" y="-1588"/>
            <a:ext cx="12700"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8" name="Rectangle 37"/>
          <p:cNvSpPr/>
          <p:nvPr/>
        </p:nvSpPr>
        <p:spPr bwMode="invGray">
          <a:xfrm>
            <a:off x="11967633" y="-1588"/>
            <a:ext cx="35984"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9" name="Rectangle 38"/>
          <p:cNvSpPr/>
          <p:nvPr/>
        </p:nvSpPr>
        <p:spPr bwMode="invGray">
          <a:xfrm>
            <a:off x="11887201" y="0"/>
            <a:ext cx="74084"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0" name="Rectangle 39"/>
          <p:cNvSpPr/>
          <p:nvPr/>
        </p:nvSpPr>
        <p:spPr bwMode="invGray">
          <a:xfrm>
            <a:off x="11832167" y="0"/>
            <a:ext cx="10584"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039" name="Title Placeholder 21"/>
          <p:cNvSpPr>
            <a:spLocks noGrp="1"/>
          </p:cNvSpPr>
          <p:nvPr>
            <p:ph type="title"/>
          </p:nvPr>
        </p:nvSpPr>
        <p:spPr bwMode="auto">
          <a:xfrm>
            <a:off x="609600" y="1143000"/>
            <a:ext cx="10972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 name="Text Placeholder 12"/>
          <p:cNvSpPr>
            <a:spLocks noGrp="1"/>
          </p:cNvSpPr>
          <p:nvPr>
            <p:ph type="body" idx="1"/>
          </p:nvPr>
        </p:nvSpPr>
        <p:spPr bwMode="auto">
          <a:xfrm>
            <a:off x="609600" y="2249488"/>
            <a:ext cx="109728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782051" y="612775"/>
            <a:ext cx="1276349" cy="457200"/>
          </a:xfrm>
          <a:prstGeom prst="rect">
            <a:avLst/>
          </a:prstGeom>
        </p:spPr>
        <p:txBody>
          <a:bodyPr vert="horz"/>
          <a:lstStyle>
            <a:lvl1pPr algn="l" eaLnBrk="1" latinLnBrk="0" hangingPunct="1">
              <a:defRPr kumimoji="0" sz="800">
                <a:solidFill>
                  <a:schemeClr val="accent2"/>
                </a:solidFill>
                <a:latin typeface="Arial" charset="0"/>
              </a:defRPr>
            </a:lvl1pPr>
          </a:lstStyle>
          <a:p>
            <a:pPr>
              <a:defRPr/>
            </a:pPr>
            <a:endParaRPr lang="en-GB"/>
          </a:p>
        </p:txBody>
      </p:sp>
      <p:sp>
        <p:nvSpPr>
          <p:cNvPr id="3" name="Footer Placeholder 2"/>
          <p:cNvSpPr>
            <a:spLocks noGrp="1"/>
          </p:cNvSpPr>
          <p:nvPr>
            <p:ph type="ftr" sz="quarter" idx="3"/>
          </p:nvPr>
        </p:nvSpPr>
        <p:spPr>
          <a:xfrm>
            <a:off x="7010401" y="612775"/>
            <a:ext cx="1767417" cy="457200"/>
          </a:xfrm>
          <a:prstGeom prst="rect">
            <a:avLst/>
          </a:prstGeom>
        </p:spPr>
        <p:txBody>
          <a:bodyPr vert="horz"/>
          <a:lstStyle>
            <a:lvl1pPr algn="r" eaLnBrk="1" latinLnBrk="0" hangingPunct="1">
              <a:defRPr kumimoji="0" sz="800">
                <a:solidFill>
                  <a:schemeClr val="accent2"/>
                </a:solidFill>
                <a:latin typeface="Arial" charset="0"/>
              </a:defRPr>
            </a:lvl1pPr>
          </a:lstStyle>
          <a:p>
            <a:pPr>
              <a:defRPr/>
            </a:pPr>
            <a:endParaRPr lang="en-GB"/>
          </a:p>
        </p:txBody>
      </p:sp>
      <p:sp>
        <p:nvSpPr>
          <p:cNvPr id="23" name="Slide Number Placeholder 22"/>
          <p:cNvSpPr>
            <a:spLocks noGrp="1"/>
          </p:cNvSpPr>
          <p:nvPr>
            <p:ph type="sldNum" sz="quarter" idx="4"/>
          </p:nvPr>
        </p:nvSpPr>
        <p:spPr>
          <a:xfrm>
            <a:off x="10898717" y="1588"/>
            <a:ext cx="1016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a:solidFill>
                  <a:srgbClr val="FFFFFF"/>
                </a:solidFill>
              </a:defRPr>
            </a:lvl1pPr>
          </a:lstStyle>
          <a:p>
            <a:pPr>
              <a:defRPr/>
            </a:pPr>
            <a:fld id="{EB427375-7D14-402A-9ED4-EAAAD1E3C129}"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829" r:id="rId1"/>
    <p:sldLayoutId id="2147483821" r:id="rId2"/>
    <p:sldLayoutId id="2147483822" r:id="rId3"/>
    <p:sldLayoutId id="2147483823" r:id="rId4"/>
    <p:sldLayoutId id="2147483830" r:id="rId5"/>
    <p:sldLayoutId id="2147483831" r:id="rId6"/>
    <p:sldLayoutId id="2147483824" r:id="rId7"/>
    <p:sldLayoutId id="2147483825" r:id="rId8"/>
    <p:sldLayoutId id="2147483826" r:id="rId9"/>
    <p:sldLayoutId id="2147483827" r:id="rId10"/>
    <p:sldLayoutId id="2147483828"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Lst>
  </p:timing>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anose="020B0603020202020204" pitchFamily="34" charset="0"/>
        </a:defRPr>
      </a:lvl2pPr>
      <a:lvl3pPr algn="l" rtl="0" eaLnBrk="0" fontAlgn="base" hangingPunct="0">
        <a:spcBef>
          <a:spcPct val="0"/>
        </a:spcBef>
        <a:spcAft>
          <a:spcPct val="0"/>
        </a:spcAft>
        <a:defRPr sz="4000">
          <a:solidFill>
            <a:schemeClr val="tx2"/>
          </a:solidFill>
          <a:latin typeface="Trebuchet MS" panose="020B0603020202020204" pitchFamily="34" charset="0"/>
        </a:defRPr>
      </a:lvl3pPr>
      <a:lvl4pPr algn="l" rtl="0" eaLnBrk="0" fontAlgn="base" hangingPunct="0">
        <a:spcBef>
          <a:spcPct val="0"/>
        </a:spcBef>
        <a:spcAft>
          <a:spcPct val="0"/>
        </a:spcAft>
        <a:defRPr sz="4000">
          <a:solidFill>
            <a:schemeClr val="tx2"/>
          </a:solidFill>
          <a:latin typeface="Trebuchet MS" panose="020B0603020202020204" pitchFamily="34" charset="0"/>
        </a:defRPr>
      </a:lvl4pPr>
      <a:lvl5pPr algn="l" rtl="0" eaLnBrk="0" fontAlgn="base" hangingPunct="0">
        <a:spcBef>
          <a:spcPct val="0"/>
        </a:spcBef>
        <a:spcAft>
          <a:spcPct val="0"/>
        </a:spcAft>
        <a:defRPr sz="4000">
          <a:solidFill>
            <a:schemeClr val="tx2"/>
          </a:solidFill>
          <a:latin typeface="Trebuchet MS" panose="020B0603020202020204" pitchFamily="34" charset="0"/>
        </a:defRPr>
      </a:lvl5pPr>
      <a:lvl6pPr marL="457200" algn="l" rtl="0" fontAlgn="base">
        <a:spcBef>
          <a:spcPct val="0"/>
        </a:spcBef>
        <a:spcAft>
          <a:spcPct val="0"/>
        </a:spcAft>
        <a:defRPr sz="4000">
          <a:solidFill>
            <a:schemeClr val="tx2"/>
          </a:solidFill>
          <a:latin typeface="Trebuchet MS" panose="020B0603020202020204" pitchFamily="34" charset="0"/>
        </a:defRPr>
      </a:lvl6pPr>
      <a:lvl7pPr marL="914400" algn="l" rtl="0" fontAlgn="base">
        <a:spcBef>
          <a:spcPct val="0"/>
        </a:spcBef>
        <a:spcAft>
          <a:spcPct val="0"/>
        </a:spcAft>
        <a:defRPr sz="4000">
          <a:solidFill>
            <a:schemeClr val="tx2"/>
          </a:solidFill>
          <a:latin typeface="Trebuchet MS" panose="020B0603020202020204" pitchFamily="34" charset="0"/>
        </a:defRPr>
      </a:lvl7pPr>
      <a:lvl8pPr marL="1371600" algn="l" rtl="0" fontAlgn="base">
        <a:spcBef>
          <a:spcPct val="0"/>
        </a:spcBef>
        <a:spcAft>
          <a:spcPct val="0"/>
        </a:spcAft>
        <a:defRPr sz="4000">
          <a:solidFill>
            <a:schemeClr val="tx2"/>
          </a:solidFill>
          <a:latin typeface="Trebuchet MS" panose="020B0603020202020204" pitchFamily="34" charset="0"/>
        </a:defRPr>
      </a:lvl8pPr>
      <a:lvl9pPr marL="1828800" algn="l" rtl="0" fontAlgn="base">
        <a:spcBef>
          <a:spcPct val="0"/>
        </a:spcBef>
        <a:spcAft>
          <a:spcPct val="0"/>
        </a:spcAft>
        <a:defRPr sz="4000">
          <a:solidFill>
            <a:schemeClr val="tx2"/>
          </a:solidFill>
          <a:latin typeface="Trebuchet MS" panose="020B0603020202020204" pitchFamily="34" charset="0"/>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34002"/>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838200" y="13453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420060054"/>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73019" y="552018"/>
            <a:ext cx="9880745" cy="1470025"/>
          </a:xfrm>
        </p:spPr>
        <p:txBody>
          <a:bodyPr>
            <a:noAutofit/>
          </a:bodyPr>
          <a:lstStyle/>
          <a:p>
            <a:pPr eaLnBrk="1" fontAlgn="auto" hangingPunct="1">
              <a:spcAft>
                <a:spcPts val="0"/>
              </a:spcAft>
              <a:defRPr/>
            </a:pPr>
            <a:r>
              <a:rPr lang="en-GB" sz="5400" dirty="0">
                <a:solidFill>
                  <a:srgbClr val="FFFF00"/>
                </a:solidFill>
                <a:effectLst>
                  <a:outerShdw blurRad="38100" dist="38100" dir="2700000" algn="tl">
                    <a:srgbClr val="000000">
                      <a:alpha val="43137"/>
                    </a:srgbClr>
                  </a:outerShdw>
                </a:effectLst>
                <a:latin typeface="Impact" pitchFamily="34" charset="0"/>
              </a:rPr>
              <a:t>1.1  Newton’s Law of Gravitation</a:t>
            </a:r>
            <a:br>
              <a:rPr lang="en-GB" sz="5400" dirty="0">
                <a:solidFill>
                  <a:srgbClr val="FFFF00"/>
                </a:solidFill>
                <a:effectLst>
                  <a:outerShdw blurRad="38100" dist="38100" dir="2700000" algn="tl">
                    <a:srgbClr val="000000">
                      <a:alpha val="43137"/>
                    </a:srgbClr>
                  </a:outerShdw>
                </a:effectLst>
                <a:latin typeface="Impact" pitchFamily="34" charset="0"/>
              </a:rPr>
            </a:br>
            <a:r>
              <a:rPr lang="en-GB" sz="5400" dirty="0">
                <a:effectLst>
                  <a:outerShdw blurRad="38100" dist="38100" dir="2700000" algn="tl">
                    <a:srgbClr val="000000">
                      <a:alpha val="43137"/>
                    </a:srgbClr>
                  </a:outerShdw>
                </a:effectLst>
                <a:latin typeface="Impact" pitchFamily="34" charset="0"/>
              </a:rPr>
              <a:t>PART 2 – Apparent Weight</a:t>
            </a:r>
          </a:p>
        </p:txBody>
      </p:sp>
      <p:pic>
        <p:nvPicPr>
          <p:cNvPr id="1026" name="Picture 2" descr="Image result for vomit comet&quot;">
            <a:extLst>
              <a:ext uri="{FF2B5EF4-FFF2-40B4-BE49-F238E27FC236}">
                <a16:creationId xmlns:a16="http://schemas.microsoft.com/office/drawing/2014/main" id="{868FF510-1A42-41BE-ABD4-6B67A157E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841" y="2251303"/>
            <a:ext cx="5232923" cy="43580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eight&quot;">
            <a:extLst>
              <a:ext uri="{FF2B5EF4-FFF2-40B4-BE49-F238E27FC236}">
                <a16:creationId xmlns:a16="http://schemas.microsoft.com/office/drawing/2014/main" id="{449E3124-FAC0-43FB-8A48-2F427BED9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3391" y="2614274"/>
            <a:ext cx="5458242" cy="363210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948652">
            <a:off x="10294390" y="5249838"/>
            <a:ext cx="1735993" cy="11684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471E-EB44-4688-9088-48E249860A42}"/>
              </a:ext>
            </a:extLst>
          </p:cNvPr>
          <p:cNvSpPr>
            <a:spLocks noGrp="1"/>
          </p:cNvSpPr>
          <p:nvPr>
            <p:ph type="title"/>
          </p:nvPr>
        </p:nvSpPr>
        <p:spPr/>
        <p:txBody>
          <a:bodyPr/>
          <a:lstStyle/>
          <a:p>
            <a:r>
              <a:rPr lang="en-AU" dirty="0">
                <a:solidFill>
                  <a:srgbClr val="008000"/>
                </a:solidFill>
              </a:rPr>
              <a:t>Testing</a:t>
            </a:r>
            <a:r>
              <a:rPr lang="en-AU" dirty="0"/>
              <a:t> your understanding</a:t>
            </a:r>
          </a:p>
        </p:txBody>
      </p:sp>
      <p:sp>
        <p:nvSpPr>
          <p:cNvPr id="3" name="Content Placeholder 2">
            <a:extLst>
              <a:ext uri="{FF2B5EF4-FFF2-40B4-BE49-F238E27FC236}">
                <a16:creationId xmlns:a16="http://schemas.microsoft.com/office/drawing/2014/main" id="{0338EF14-768D-4DAE-A6C0-9537673BC9AD}"/>
              </a:ext>
            </a:extLst>
          </p:cNvPr>
          <p:cNvSpPr>
            <a:spLocks noGrp="1"/>
          </p:cNvSpPr>
          <p:nvPr>
            <p:ph idx="1"/>
          </p:nvPr>
        </p:nvSpPr>
        <p:spPr>
          <a:xfrm>
            <a:off x="638128" y="1593056"/>
            <a:ext cx="11439618" cy="1335088"/>
          </a:xfrm>
        </p:spPr>
        <p:txBody>
          <a:bodyPr/>
          <a:lstStyle/>
          <a:p>
            <a:pPr>
              <a:spcBef>
                <a:spcPct val="50000"/>
              </a:spcBef>
              <a:defRPr/>
            </a:pPr>
            <a:r>
              <a:rPr lang="en-CA" dirty="0">
                <a:cs typeface="Arial" charset="0"/>
              </a:rPr>
              <a:t>A 50 kg mass is put onto a scale in an elevator.  In which elevator will the scale have the greatest reading?</a:t>
            </a:r>
          </a:p>
        </p:txBody>
      </p:sp>
      <p:sp>
        <p:nvSpPr>
          <p:cNvPr id="47" name="TextBox 41">
            <a:extLst>
              <a:ext uri="{FF2B5EF4-FFF2-40B4-BE49-F238E27FC236}">
                <a16:creationId xmlns:a16="http://schemas.microsoft.com/office/drawing/2014/main" id="{E4C3E015-E090-4ABA-916D-966F2537266C}"/>
              </a:ext>
            </a:extLst>
          </p:cNvPr>
          <p:cNvSpPr txBox="1">
            <a:spLocks noChangeArrowheads="1"/>
          </p:cNvSpPr>
          <p:nvPr/>
        </p:nvSpPr>
        <p:spPr bwMode="auto">
          <a:xfrm>
            <a:off x="8426353" y="3332848"/>
            <a:ext cx="365139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8000"/>
              </a:buClr>
              <a:buFontTx/>
              <a:buAutoNum type="alphaUcPeriod" startAt="4"/>
            </a:pPr>
            <a:r>
              <a:rPr lang="en-CA" altLang="en-US" sz="2000" dirty="0"/>
              <a:t>The scale will have the same reading in all three elevators</a:t>
            </a:r>
          </a:p>
          <a:p>
            <a:pPr eaLnBrk="1" hangingPunct="1">
              <a:buFontTx/>
              <a:buAutoNum type="alphaUcPeriod" startAt="4"/>
            </a:pPr>
            <a:endParaRPr lang="en-CA" altLang="en-US" sz="2000" dirty="0"/>
          </a:p>
          <a:p>
            <a:pPr eaLnBrk="1" hangingPunct="1">
              <a:buClr>
                <a:srgbClr val="008000"/>
              </a:buClr>
              <a:buFontTx/>
              <a:buAutoNum type="alphaUcPeriod" startAt="4"/>
            </a:pPr>
            <a:r>
              <a:rPr lang="en-CA" altLang="en-US" sz="2000" dirty="0"/>
              <a:t>Cannot determine without initial velocities</a:t>
            </a:r>
          </a:p>
        </p:txBody>
      </p:sp>
      <p:grpSp>
        <p:nvGrpSpPr>
          <p:cNvPr id="48" name="Group 38">
            <a:extLst>
              <a:ext uri="{FF2B5EF4-FFF2-40B4-BE49-F238E27FC236}">
                <a16:creationId xmlns:a16="http://schemas.microsoft.com/office/drawing/2014/main" id="{69954E47-18DA-4DF0-B903-813F0D12FC26}"/>
              </a:ext>
            </a:extLst>
          </p:cNvPr>
          <p:cNvGrpSpPr>
            <a:grpSpLocks/>
          </p:cNvGrpSpPr>
          <p:nvPr/>
        </p:nvGrpSpPr>
        <p:grpSpPr bwMode="auto">
          <a:xfrm>
            <a:off x="896938" y="3457575"/>
            <a:ext cx="1912937" cy="1843088"/>
            <a:chOff x="4058636" y="3143250"/>
            <a:chExt cx="1913538" cy="1843467"/>
          </a:xfrm>
        </p:grpSpPr>
        <p:sp>
          <p:nvSpPr>
            <p:cNvPr id="49" name="Rectangle 48">
              <a:extLst>
                <a:ext uri="{FF2B5EF4-FFF2-40B4-BE49-F238E27FC236}">
                  <a16:creationId xmlns:a16="http://schemas.microsoft.com/office/drawing/2014/main" id="{7143EF0B-0148-41D6-A551-055451160B24}"/>
                </a:ext>
              </a:extLst>
            </p:cNvPr>
            <p:cNvSpPr/>
            <p:nvPr/>
          </p:nvSpPr>
          <p:spPr>
            <a:xfrm>
              <a:off x="4590615" y="3429059"/>
              <a:ext cx="1067135" cy="1133708"/>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600"/>
            </a:p>
          </p:txBody>
        </p:sp>
        <p:grpSp>
          <p:nvGrpSpPr>
            <p:cNvPr id="50" name="Group 20">
              <a:extLst>
                <a:ext uri="{FF2B5EF4-FFF2-40B4-BE49-F238E27FC236}">
                  <a16:creationId xmlns:a16="http://schemas.microsoft.com/office/drawing/2014/main" id="{FC6F1A44-32BD-45A6-B283-616C5B4EDD44}"/>
                </a:ext>
              </a:extLst>
            </p:cNvPr>
            <p:cNvGrpSpPr>
              <a:grpSpLocks/>
            </p:cNvGrpSpPr>
            <p:nvPr/>
          </p:nvGrpSpPr>
          <p:grpSpPr bwMode="auto">
            <a:xfrm>
              <a:off x="4876800" y="4114694"/>
              <a:ext cx="476250" cy="419054"/>
              <a:chOff x="3581400" y="5057669"/>
              <a:chExt cx="476250" cy="419054"/>
            </a:xfrm>
          </p:grpSpPr>
          <p:sp>
            <p:nvSpPr>
              <p:cNvPr id="53" name="Trapezoid 52">
                <a:extLst>
                  <a:ext uri="{FF2B5EF4-FFF2-40B4-BE49-F238E27FC236}">
                    <a16:creationId xmlns:a16="http://schemas.microsoft.com/office/drawing/2014/main" id="{3E658ED1-E31B-4DC9-BB09-6BE6D2C8E274}"/>
                  </a:ext>
                </a:extLst>
              </p:cNvPr>
              <p:cNvSpPr/>
              <p:nvPr/>
            </p:nvSpPr>
            <p:spPr>
              <a:xfrm>
                <a:off x="3581055" y="5057975"/>
                <a:ext cx="476400" cy="419186"/>
              </a:xfrm>
              <a:prstGeom prst="trapezoid">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600"/>
              </a:p>
            </p:txBody>
          </p:sp>
          <p:sp>
            <p:nvSpPr>
              <p:cNvPr id="54" name="TextBox 19">
                <a:extLst>
                  <a:ext uri="{FF2B5EF4-FFF2-40B4-BE49-F238E27FC236}">
                    <a16:creationId xmlns:a16="http://schemas.microsoft.com/office/drawing/2014/main" id="{FEE141BF-EAFC-4CF2-B996-58513CCAA1AD}"/>
                  </a:ext>
                </a:extLst>
              </p:cNvPr>
              <p:cNvSpPr txBox="1">
                <a:spLocks noChangeArrowheads="1"/>
              </p:cNvSpPr>
              <p:nvPr/>
            </p:nvSpPr>
            <p:spPr bwMode="auto">
              <a:xfrm>
                <a:off x="3629025" y="5133975"/>
                <a:ext cx="419100" cy="33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600" b="1">
                    <a:solidFill>
                      <a:schemeClr val="bg1"/>
                    </a:solidFill>
                  </a:rPr>
                  <a:t>50</a:t>
                </a:r>
              </a:p>
            </p:txBody>
          </p:sp>
        </p:grpSp>
        <p:sp>
          <p:nvSpPr>
            <p:cNvPr id="51" name="TextBox 21">
              <a:extLst>
                <a:ext uri="{FF2B5EF4-FFF2-40B4-BE49-F238E27FC236}">
                  <a16:creationId xmlns:a16="http://schemas.microsoft.com/office/drawing/2014/main" id="{4EA6B602-D8FF-4C6F-8C81-F431049304AB}"/>
                </a:ext>
              </a:extLst>
            </p:cNvPr>
            <p:cNvSpPr txBox="1">
              <a:spLocks noChangeArrowheads="1"/>
            </p:cNvSpPr>
            <p:nvPr/>
          </p:nvSpPr>
          <p:spPr bwMode="auto">
            <a:xfrm flipH="1">
              <a:off x="4703443" y="4648200"/>
              <a:ext cx="1268731" cy="33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600" b="1"/>
                <a:t>a</a:t>
              </a:r>
              <a:r>
                <a:rPr lang="en-CA" altLang="en-US" sz="1600"/>
                <a:t> = 0 m/s</a:t>
              </a:r>
              <a:r>
                <a:rPr lang="en-CA" altLang="en-US" sz="1600" baseline="30000"/>
                <a:t>2</a:t>
              </a:r>
            </a:p>
          </p:txBody>
        </p:sp>
        <p:sp>
          <p:nvSpPr>
            <p:cNvPr id="52" name="TextBox 35">
              <a:extLst>
                <a:ext uri="{FF2B5EF4-FFF2-40B4-BE49-F238E27FC236}">
                  <a16:creationId xmlns:a16="http://schemas.microsoft.com/office/drawing/2014/main" id="{734D9816-FFAE-476E-9D59-385083D5CD69}"/>
                </a:ext>
              </a:extLst>
            </p:cNvPr>
            <p:cNvSpPr txBox="1">
              <a:spLocks noChangeArrowheads="1"/>
            </p:cNvSpPr>
            <p:nvPr/>
          </p:nvSpPr>
          <p:spPr bwMode="auto">
            <a:xfrm>
              <a:off x="4058636" y="3143250"/>
              <a:ext cx="865789" cy="5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2800" b="1" dirty="0">
                  <a:solidFill>
                    <a:srgbClr val="008000"/>
                  </a:solidFill>
                  <a:latin typeface="+mn-lt"/>
                  <a:cs typeface="+mn-cs"/>
                </a:rPr>
                <a:t>A.</a:t>
              </a:r>
            </a:p>
          </p:txBody>
        </p:sp>
      </p:grpSp>
      <p:grpSp>
        <p:nvGrpSpPr>
          <p:cNvPr id="55" name="Group 39">
            <a:extLst>
              <a:ext uri="{FF2B5EF4-FFF2-40B4-BE49-F238E27FC236}">
                <a16:creationId xmlns:a16="http://schemas.microsoft.com/office/drawing/2014/main" id="{B91CAD92-BE3A-4258-9D2A-BF0F7AD995AE}"/>
              </a:ext>
            </a:extLst>
          </p:cNvPr>
          <p:cNvGrpSpPr>
            <a:grpSpLocks/>
          </p:cNvGrpSpPr>
          <p:nvPr/>
        </p:nvGrpSpPr>
        <p:grpSpPr bwMode="auto">
          <a:xfrm>
            <a:off x="3333752" y="3059113"/>
            <a:ext cx="2447925" cy="1817687"/>
            <a:chOff x="6105685" y="2743994"/>
            <a:chExt cx="2447764" cy="1818480"/>
          </a:xfrm>
        </p:grpSpPr>
        <p:sp>
          <p:nvSpPr>
            <p:cNvPr id="56" name="Rectangle 55">
              <a:extLst>
                <a:ext uri="{FF2B5EF4-FFF2-40B4-BE49-F238E27FC236}">
                  <a16:creationId xmlns:a16="http://schemas.microsoft.com/office/drawing/2014/main" id="{EFAB7E95-395E-49D2-9A88-13E0AA18DF30}"/>
                </a:ext>
              </a:extLst>
            </p:cNvPr>
            <p:cNvSpPr/>
            <p:nvPr/>
          </p:nvSpPr>
          <p:spPr>
            <a:xfrm>
              <a:off x="6705720" y="3428505"/>
              <a:ext cx="1066730" cy="1133969"/>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600"/>
            </a:p>
          </p:txBody>
        </p:sp>
        <p:grpSp>
          <p:nvGrpSpPr>
            <p:cNvPr id="57" name="Group 23">
              <a:extLst>
                <a:ext uri="{FF2B5EF4-FFF2-40B4-BE49-F238E27FC236}">
                  <a16:creationId xmlns:a16="http://schemas.microsoft.com/office/drawing/2014/main" id="{6222E413-BD6B-4CBD-84FF-1AD7A4AD0E8C}"/>
                </a:ext>
              </a:extLst>
            </p:cNvPr>
            <p:cNvGrpSpPr>
              <a:grpSpLocks/>
            </p:cNvGrpSpPr>
            <p:nvPr/>
          </p:nvGrpSpPr>
          <p:grpSpPr bwMode="auto">
            <a:xfrm>
              <a:off x="6991350" y="4114604"/>
              <a:ext cx="476250" cy="419283"/>
              <a:chOff x="3581400" y="5057579"/>
              <a:chExt cx="476250" cy="419283"/>
            </a:xfrm>
          </p:grpSpPr>
          <p:sp>
            <p:nvSpPr>
              <p:cNvPr id="61" name="Trapezoid 60">
                <a:extLst>
                  <a:ext uri="{FF2B5EF4-FFF2-40B4-BE49-F238E27FC236}">
                    <a16:creationId xmlns:a16="http://schemas.microsoft.com/office/drawing/2014/main" id="{E6CFA8D4-3050-445A-88C2-FEB1B4BC132C}"/>
                  </a:ext>
                </a:extLst>
              </p:cNvPr>
              <p:cNvSpPr/>
              <p:nvPr/>
            </p:nvSpPr>
            <p:spPr>
              <a:xfrm>
                <a:off x="3581501" y="5057579"/>
                <a:ext cx="476219" cy="419283"/>
              </a:xfrm>
              <a:prstGeom prst="trapezoid">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600"/>
              </a:p>
            </p:txBody>
          </p:sp>
          <p:sp>
            <p:nvSpPr>
              <p:cNvPr id="62" name="TextBox 25">
                <a:extLst>
                  <a:ext uri="{FF2B5EF4-FFF2-40B4-BE49-F238E27FC236}">
                    <a16:creationId xmlns:a16="http://schemas.microsoft.com/office/drawing/2014/main" id="{7AA30334-FACD-4015-AD98-D400785138A5}"/>
                  </a:ext>
                </a:extLst>
              </p:cNvPr>
              <p:cNvSpPr txBox="1">
                <a:spLocks noChangeArrowheads="1"/>
              </p:cNvSpPr>
              <p:nvPr/>
            </p:nvSpPr>
            <p:spPr bwMode="auto">
              <a:xfrm>
                <a:off x="3629025" y="5133975"/>
                <a:ext cx="419100" cy="33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600" b="1">
                    <a:solidFill>
                      <a:schemeClr val="bg1"/>
                    </a:solidFill>
                  </a:rPr>
                  <a:t>50</a:t>
                </a:r>
              </a:p>
            </p:txBody>
          </p:sp>
        </p:grpSp>
        <p:sp>
          <p:nvSpPr>
            <p:cNvPr id="58" name="TextBox 26">
              <a:extLst>
                <a:ext uri="{FF2B5EF4-FFF2-40B4-BE49-F238E27FC236}">
                  <a16:creationId xmlns:a16="http://schemas.microsoft.com/office/drawing/2014/main" id="{05A01543-CC31-4031-998D-42A3BBFCE669}"/>
                </a:ext>
              </a:extLst>
            </p:cNvPr>
            <p:cNvSpPr txBox="1">
              <a:spLocks noChangeArrowheads="1"/>
            </p:cNvSpPr>
            <p:nvPr/>
          </p:nvSpPr>
          <p:spPr bwMode="auto">
            <a:xfrm flipH="1">
              <a:off x="7284718" y="2990850"/>
              <a:ext cx="1268731" cy="33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600" b="1"/>
                <a:t>a</a:t>
              </a:r>
              <a:r>
                <a:rPr lang="en-CA" altLang="en-US" sz="1600"/>
                <a:t> = 2 m/s</a:t>
              </a:r>
              <a:r>
                <a:rPr lang="en-CA" altLang="en-US" sz="1600" baseline="30000"/>
                <a:t>2</a:t>
              </a:r>
            </a:p>
          </p:txBody>
        </p:sp>
        <p:cxnSp>
          <p:nvCxnSpPr>
            <p:cNvPr id="59" name="Straight Arrow Connector 58">
              <a:extLst>
                <a:ext uri="{FF2B5EF4-FFF2-40B4-BE49-F238E27FC236}">
                  <a16:creationId xmlns:a16="http://schemas.microsoft.com/office/drawing/2014/main" id="{BCDED79F-8F0A-4F4F-AF36-1AD12298F732}"/>
                </a:ext>
              </a:extLst>
            </p:cNvPr>
            <p:cNvCxnSpPr>
              <a:stCxn id="56" idx="0"/>
            </p:cNvCxnSpPr>
            <p:nvPr/>
          </p:nvCxnSpPr>
          <p:spPr>
            <a:xfrm rot="5400000" flipH="1" flipV="1">
              <a:off x="6896830" y="3086250"/>
              <a:ext cx="686099"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TextBox 36">
              <a:extLst>
                <a:ext uri="{FF2B5EF4-FFF2-40B4-BE49-F238E27FC236}">
                  <a16:creationId xmlns:a16="http://schemas.microsoft.com/office/drawing/2014/main" id="{C87B5F99-2A17-4FD5-B7F6-429D64DB17E0}"/>
                </a:ext>
              </a:extLst>
            </p:cNvPr>
            <p:cNvSpPr txBox="1">
              <a:spLocks noChangeArrowheads="1"/>
            </p:cNvSpPr>
            <p:nvPr/>
          </p:nvSpPr>
          <p:spPr bwMode="auto">
            <a:xfrm>
              <a:off x="6105685" y="3143250"/>
              <a:ext cx="710216" cy="523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2800" b="1" dirty="0">
                  <a:solidFill>
                    <a:srgbClr val="008000"/>
                  </a:solidFill>
                  <a:latin typeface="+mn-lt"/>
                  <a:cs typeface="+mn-cs"/>
                </a:rPr>
                <a:t>B.</a:t>
              </a:r>
            </a:p>
          </p:txBody>
        </p:sp>
      </p:grpSp>
      <p:grpSp>
        <p:nvGrpSpPr>
          <p:cNvPr id="63" name="Group 40">
            <a:extLst>
              <a:ext uri="{FF2B5EF4-FFF2-40B4-BE49-F238E27FC236}">
                <a16:creationId xmlns:a16="http://schemas.microsoft.com/office/drawing/2014/main" id="{D5B7B6F8-CC92-4BD1-841A-996E8B4CBC8D}"/>
              </a:ext>
            </a:extLst>
          </p:cNvPr>
          <p:cNvGrpSpPr>
            <a:grpSpLocks/>
          </p:cNvGrpSpPr>
          <p:nvPr/>
        </p:nvGrpSpPr>
        <p:grpSpPr bwMode="auto">
          <a:xfrm>
            <a:off x="5930900" y="3457575"/>
            <a:ext cx="2508250" cy="2106613"/>
            <a:chOff x="720724" y="3143250"/>
            <a:chExt cx="2508250" cy="2105819"/>
          </a:xfrm>
        </p:grpSpPr>
        <p:sp>
          <p:nvSpPr>
            <p:cNvPr id="64" name="Rectangle 63">
              <a:extLst>
                <a:ext uri="{FF2B5EF4-FFF2-40B4-BE49-F238E27FC236}">
                  <a16:creationId xmlns:a16="http://schemas.microsoft.com/office/drawing/2014/main" id="{AE7910EC-34AB-47CB-940E-CB1F8CF81C2F}"/>
                </a:ext>
              </a:extLst>
            </p:cNvPr>
            <p:cNvSpPr/>
            <p:nvPr/>
          </p:nvSpPr>
          <p:spPr>
            <a:xfrm>
              <a:off x="1371599" y="3438414"/>
              <a:ext cx="1066800" cy="1133048"/>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600"/>
            </a:p>
          </p:txBody>
        </p:sp>
        <p:grpSp>
          <p:nvGrpSpPr>
            <p:cNvPr id="65" name="Group 30">
              <a:extLst>
                <a:ext uri="{FF2B5EF4-FFF2-40B4-BE49-F238E27FC236}">
                  <a16:creationId xmlns:a16="http://schemas.microsoft.com/office/drawing/2014/main" id="{55A43A15-8C14-4182-87D6-43F91392AFDA}"/>
                </a:ext>
              </a:extLst>
            </p:cNvPr>
            <p:cNvGrpSpPr>
              <a:grpSpLocks/>
            </p:cNvGrpSpPr>
            <p:nvPr/>
          </p:nvGrpSpPr>
          <p:grpSpPr bwMode="auto">
            <a:xfrm>
              <a:off x="1657350" y="4123955"/>
              <a:ext cx="476250" cy="418942"/>
              <a:chOff x="3581400" y="5057405"/>
              <a:chExt cx="476250" cy="418942"/>
            </a:xfrm>
          </p:grpSpPr>
          <p:sp>
            <p:nvSpPr>
              <p:cNvPr id="69" name="Trapezoid 68">
                <a:extLst>
                  <a:ext uri="{FF2B5EF4-FFF2-40B4-BE49-F238E27FC236}">
                    <a16:creationId xmlns:a16="http://schemas.microsoft.com/office/drawing/2014/main" id="{E6F6D0D8-193F-4A7C-969B-CE3B1DF825DF}"/>
                  </a:ext>
                </a:extLst>
              </p:cNvPr>
              <p:cNvSpPr/>
              <p:nvPr/>
            </p:nvSpPr>
            <p:spPr>
              <a:xfrm>
                <a:off x="3581399" y="5057405"/>
                <a:ext cx="476250" cy="418942"/>
              </a:xfrm>
              <a:prstGeom prst="trapezoid">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600"/>
              </a:p>
            </p:txBody>
          </p:sp>
          <p:sp>
            <p:nvSpPr>
              <p:cNvPr id="70" name="TextBox 32">
                <a:extLst>
                  <a:ext uri="{FF2B5EF4-FFF2-40B4-BE49-F238E27FC236}">
                    <a16:creationId xmlns:a16="http://schemas.microsoft.com/office/drawing/2014/main" id="{6ADF0A21-8199-412B-BD93-03216B1ADAA1}"/>
                  </a:ext>
                </a:extLst>
              </p:cNvPr>
              <p:cNvSpPr txBox="1">
                <a:spLocks noChangeArrowheads="1"/>
              </p:cNvSpPr>
              <p:nvPr/>
            </p:nvSpPr>
            <p:spPr bwMode="auto">
              <a:xfrm>
                <a:off x="3629025" y="5133975"/>
                <a:ext cx="419100"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600" b="1">
                    <a:solidFill>
                      <a:schemeClr val="bg1"/>
                    </a:solidFill>
                  </a:rPr>
                  <a:t>50</a:t>
                </a:r>
              </a:p>
            </p:txBody>
          </p:sp>
        </p:grpSp>
        <p:sp>
          <p:nvSpPr>
            <p:cNvPr id="66" name="TextBox 33">
              <a:extLst>
                <a:ext uri="{FF2B5EF4-FFF2-40B4-BE49-F238E27FC236}">
                  <a16:creationId xmlns:a16="http://schemas.microsoft.com/office/drawing/2014/main" id="{23A8325A-F6CD-4D95-A326-771B1512B83E}"/>
                </a:ext>
              </a:extLst>
            </p:cNvPr>
            <p:cNvSpPr txBox="1">
              <a:spLocks noChangeArrowheads="1"/>
            </p:cNvSpPr>
            <p:nvPr/>
          </p:nvSpPr>
          <p:spPr bwMode="auto">
            <a:xfrm flipH="1">
              <a:off x="1960243" y="4676775"/>
              <a:ext cx="1268731"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600" b="1"/>
                <a:t>a</a:t>
              </a:r>
              <a:r>
                <a:rPr lang="en-CA" altLang="en-US" sz="1600"/>
                <a:t> = -2 m/s</a:t>
              </a:r>
              <a:r>
                <a:rPr lang="en-CA" altLang="en-US" sz="1600" baseline="30000"/>
                <a:t>2</a:t>
              </a:r>
            </a:p>
          </p:txBody>
        </p:sp>
        <p:cxnSp>
          <p:nvCxnSpPr>
            <p:cNvPr id="67" name="Straight Arrow Connector 66">
              <a:extLst>
                <a:ext uri="{FF2B5EF4-FFF2-40B4-BE49-F238E27FC236}">
                  <a16:creationId xmlns:a16="http://schemas.microsoft.com/office/drawing/2014/main" id="{FA245351-74C4-42C4-B69C-828905FFDF7A}"/>
                </a:ext>
              </a:extLst>
            </p:cNvPr>
            <p:cNvCxnSpPr/>
            <p:nvPr/>
          </p:nvCxnSpPr>
          <p:spPr>
            <a:xfrm rot="5400000">
              <a:off x="1543972" y="4905504"/>
              <a:ext cx="685542"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37">
              <a:extLst>
                <a:ext uri="{FF2B5EF4-FFF2-40B4-BE49-F238E27FC236}">
                  <a16:creationId xmlns:a16="http://schemas.microsoft.com/office/drawing/2014/main" id="{B856E113-5ADC-4CC7-BE44-DA95A93B80B7}"/>
                </a:ext>
              </a:extLst>
            </p:cNvPr>
            <p:cNvSpPr txBox="1">
              <a:spLocks noChangeArrowheads="1"/>
            </p:cNvSpPr>
            <p:nvPr/>
          </p:nvSpPr>
          <p:spPr bwMode="auto">
            <a:xfrm>
              <a:off x="720724" y="3143250"/>
              <a:ext cx="650875" cy="523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2800" b="1" dirty="0">
                  <a:solidFill>
                    <a:srgbClr val="008000"/>
                  </a:solidFill>
                  <a:latin typeface="+mn-lt"/>
                  <a:cs typeface="+mn-cs"/>
                </a:rPr>
                <a:t>C.</a:t>
              </a:r>
            </a:p>
          </p:txBody>
        </p:sp>
      </p:grpSp>
      <p:sp>
        <p:nvSpPr>
          <p:cNvPr id="4" name="Oval 3">
            <a:extLst>
              <a:ext uri="{FF2B5EF4-FFF2-40B4-BE49-F238E27FC236}">
                <a16:creationId xmlns:a16="http://schemas.microsoft.com/office/drawing/2014/main" id="{B2D7F1D2-631F-4DCA-0241-A304E0515589}"/>
              </a:ext>
            </a:extLst>
          </p:cNvPr>
          <p:cNvSpPr/>
          <p:nvPr/>
        </p:nvSpPr>
        <p:spPr>
          <a:xfrm>
            <a:off x="2777163" y="3059113"/>
            <a:ext cx="3580774" cy="2218531"/>
          </a:xfrm>
          <a:prstGeom prst="ellipse">
            <a:avLst/>
          </a:prstGeom>
          <a:noFill/>
          <a:ln w="762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5622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471E-EB44-4688-9088-48E249860A42}"/>
              </a:ext>
            </a:extLst>
          </p:cNvPr>
          <p:cNvSpPr>
            <a:spLocks noGrp="1"/>
          </p:cNvSpPr>
          <p:nvPr>
            <p:ph type="title"/>
          </p:nvPr>
        </p:nvSpPr>
        <p:spPr/>
        <p:txBody>
          <a:bodyPr/>
          <a:lstStyle/>
          <a:p>
            <a:r>
              <a:rPr lang="en-AU" dirty="0">
                <a:solidFill>
                  <a:srgbClr val="008000"/>
                </a:solidFill>
              </a:rPr>
              <a:t>Testing</a:t>
            </a:r>
            <a:r>
              <a:rPr lang="en-AU" dirty="0"/>
              <a:t> your understanding</a:t>
            </a:r>
          </a:p>
        </p:txBody>
      </p:sp>
      <p:sp>
        <p:nvSpPr>
          <p:cNvPr id="3" name="Content Placeholder 2">
            <a:extLst>
              <a:ext uri="{FF2B5EF4-FFF2-40B4-BE49-F238E27FC236}">
                <a16:creationId xmlns:a16="http://schemas.microsoft.com/office/drawing/2014/main" id="{0338EF14-768D-4DAE-A6C0-9537673BC9AD}"/>
              </a:ext>
            </a:extLst>
          </p:cNvPr>
          <p:cNvSpPr>
            <a:spLocks noGrp="1"/>
          </p:cNvSpPr>
          <p:nvPr>
            <p:ph idx="1"/>
          </p:nvPr>
        </p:nvSpPr>
        <p:spPr>
          <a:xfrm>
            <a:off x="638128" y="1593056"/>
            <a:ext cx="7431815" cy="1103722"/>
          </a:xfrm>
        </p:spPr>
        <p:txBody>
          <a:bodyPr/>
          <a:lstStyle/>
          <a:p>
            <a:pPr>
              <a:spcBef>
                <a:spcPct val="50000"/>
              </a:spcBef>
              <a:defRPr/>
            </a:pPr>
            <a:r>
              <a:rPr lang="en-CA" dirty="0">
                <a:cs typeface="Arial" charset="0"/>
              </a:rPr>
              <a:t>Rank the elevators from the largest scale reading to the smallest scale reading. In this question, down is negative.. </a:t>
            </a:r>
          </a:p>
        </p:txBody>
      </p:sp>
      <p:grpSp>
        <p:nvGrpSpPr>
          <p:cNvPr id="28" name="Group 75">
            <a:extLst>
              <a:ext uri="{FF2B5EF4-FFF2-40B4-BE49-F238E27FC236}">
                <a16:creationId xmlns:a16="http://schemas.microsoft.com/office/drawing/2014/main" id="{35B327A9-61BA-4CF8-9341-EAC4DEA3C611}"/>
              </a:ext>
            </a:extLst>
          </p:cNvPr>
          <p:cNvGrpSpPr>
            <a:grpSpLocks/>
          </p:cNvGrpSpPr>
          <p:nvPr/>
        </p:nvGrpSpPr>
        <p:grpSpPr bwMode="auto">
          <a:xfrm>
            <a:off x="638128" y="3309257"/>
            <a:ext cx="10842171" cy="3255514"/>
            <a:chOff x="3139" y="3169846"/>
            <a:chExt cx="8845709" cy="2523108"/>
          </a:xfrm>
        </p:grpSpPr>
        <p:sp>
          <p:nvSpPr>
            <p:cNvPr id="29" name="Rectangle 28">
              <a:extLst>
                <a:ext uri="{FF2B5EF4-FFF2-40B4-BE49-F238E27FC236}">
                  <a16:creationId xmlns:a16="http://schemas.microsoft.com/office/drawing/2014/main" id="{91E494A2-FCBD-4C07-AFAE-08472569C82C}"/>
                </a:ext>
              </a:extLst>
            </p:cNvPr>
            <p:cNvSpPr/>
            <p:nvPr/>
          </p:nvSpPr>
          <p:spPr>
            <a:xfrm>
              <a:off x="4075149" y="3489036"/>
              <a:ext cx="1066819" cy="113384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nvGrpSpPr>
            <p:cNvPr id="30" name="Group 23">
              <a:extLst>
                <a:ext uri="{FF2B5EF4-FFF2-40B4-BE49-F238E27FC236}">
                  <a16:creationId xmlns:a16="http://schemas.microsoft.com/office/drawing/2014/main" id="{08D7F20A-5250-43DA-ABAF-514A55B4EB2D}"/>
                </a:ext>
              </a:extLst>
            </p:cNvPr>
            <p:cNvGrpSpPr>
              <a:grpSpLocks/>
            </p:cNvGrpSpPr>
            <p:nvPr/>
          </p:nvGrpSpPr>
          <p:grpSpPr bwMode="auto">
            <a:xfrm>
              <a:off x="4360882" y="4179085"/>
              <a:ext cx="476250" cy="419100"/>
              <a:chOff x="3581400" y="5057775"/>
              <a:chExt cx="476250" cy="419100"/>
            </a:xfrm>
          </p:grpSpPr>
          <p:sp>
            <p:nvSpPr>
              <p:cNvPr id="89" name="Trapezoid 88">
                <a:extLst>
                  <a:ext uri="{FF2B5EF4-FFF2-40B4-BE49-F238E27FC236}">
                    <a16:creationId xmlns:a16="http://schemas.microsoft.com/office/drawing/2014/main" id="{46E84701-F959-42CE-AEF2-9A328308B1B4}"/>
                  </a:ext>
                </a:extLst>
              </p:cNvPr>
              <p:cNvSpPr/>
              <p:nvPr/>
            </p:nvSpPr>
            <p:spPr>
              <a:xfrm>
                <a:off x="3581422" y="5058511"/>
                <a:ext cx="476259" cy="417647"/>
              </a:xfrm>
              <a:prstGeom prst="trapezoid">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90" name="TextBox 25">
                <a:extLst>
                  <a:ext uri="{FF2B5EF4-FFF2-40B4-BE49-F238E27FC236}">
                    <a16:creationId xmlns:a16="http://schemas.microsoft.com/office/drawing/2014/main" id="{51030B44-6624-4EFC-B363-B858FA1397C7}"/>
                  </a:ext>
                </a:extLst>
              </p:cNvPr>
              <p:cNvSpPr txBox="1">
                <a:spLocks noChangeArrowheads="1"/>
              </p:cNvSpPr>
              <p:nvPr/>
            </p:nvSpPr>
            <p:spPr bwMode="auto">
              <a:xfrm>
                <a:off x="3629025" y="5133975"/>
                <a:ext cx="41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400" b="1">
                    <a:solidFill>
                      <a:schemeClr val="bg1"/>
                    </a:solidFill>
                  </a:rPr>
                  <a:t>50</a:t>
                </a:r>
              </a:p>
            </p:txBody>
          </p:sp>
        </p:grpSp>
        <p:sp>
          <p:nvSpPr>
            <p:cNvPr id="31" name="TextBox 36">
              <a:extLst>
                <a:ext uri="{FF2B5EF4-FFF2-40B4-BE49-F238E27FC236}">
                  <a16:creationId xmlns:a16="http://schemas.microsoft.com/office/drawing/2014/main" id="{E5D1C837-9460-45DA-8397-01A9E9A05851}"/>
                </a:ext>
              </a:extLst>
            </p:cNvPr>
            <p:cNvSpPr txBox="1">
              <a:spLocks noChangeArrowheads="1"/>
            </p:cNvSpPr>
            <p:nvPr/>
          </p:nvSpPr>
          <p:spPr bwMode="auto">
            <a:xfrm>
              <a:off x="3589357" y="3207535"/>
              <a:ext cx="419100" cy="31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2000" b="1" dirty="0">
                  <a:solidFill>
                    <a:srgbClr val="008000"/>
                  </a:solidFill>
                </a:rPr>
                <a:t>3.</a:t>
              </a:r>
            </a:p>
          </p:txBody>
        </p:sp>
        <p:sp>
          <p:nvSpPr>
            <p:cNvPr id="32" name="Rectangle 31">
              <a:extLst>
                <a:ext uri="{FF2B5EF4-FFF2-40B4-BE49-F238E27FC236}">
                  <a16:creationId xmlns:a16="http://schemas.microsoft.com/office/drawing/2014/main" id="{4A1B898E-8DB7-4729-A552-475DCF20A622}"/>
                </a:ext>
              </a:extLst>
            </p:cNvPr>
            <p:cNvSpPr/>
            <p:nvPr/>
          </p:nvSpPr>
          <p:spPr>
            <a:xfrm>
              <a:off x="5932558" y="3474744"/>
              <a:ext cx="1066819" cy="113384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nvGrpSpPr>
            <p:cNvPr id="33" name="Group 30">
              <a:extLst>
                <a:ext uri="{FF2B5EF4-FFF2-40B4-BE49-F238E27FC236}">
                  <a16:creationId xmlns:a16="http://schemas.microsoft.com/office/drawing/2014/main" id="{58D0E5AD-F88A-4075-B016-EF8201CE6FBB}"/>
                </a:ext>
              </a:extLst>
            </p:cNvPr>
            <p:cNvGrpSpPr>
              <a:grpSpLocks/>
            </p:cNvGrpSpPr>
            <p:nvPr/>
          </p:nvGrpSpPr>
          <p:grpSpPr bwMode="auto">
            <a:xfrm>
              <a:off x="6218250" y="4185480"/>
              <a:ext cx="476250" cy="419100"/>
              <a:chOff x="3581400" y="5057775"/>
              <a:chExt cx="476250" cy="419100"/>
            </a:xfrm>
          </p:grpSpPr>
          <p:sp>
            <p:nvSpPr>
              <p:cNvPr id="87" name="Trapezoid 86">
                <a:extLst>
                  <a:ext uri="{FF2B5EF4-FFF2-40B4-BE49-F238E27FC236}">
                    <a16:creationId xmlns:a16="http://schemas.microsoft.com/office/drawing/2014/main" id="{E5CE17F7-F492-4627-A1F9-C7E22A257FF6}"/>
                  </a:ext>
                </a:extLst>
              </p:cNvPr>
              <p:cNvSpPr/>
              <p:nvPr/>
            </p:nvSpPr>
            <p:spPr>
              <a:xfrm>
                <a:off x="3581463" y="5058468"/>
                <a:ext cx="476259" cy="417647"/>
              </a:xfrm>
              <a:prstGeom prst="trapezoid">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8" name="TextBox 32">
                <a:extLst>
                  <a:ext uri="{FF2B5EF4-FFF2-40B4-BE49-F238E27FC236}">
                    <a16:creationId xmlns:a16="http://schemas.microsoft.com/office/drawing/2014/main" id="{C9AD7022-1DF3-413A-BA31-DDC30DA40865}"/>
                  </a:ext>
                </a:extLst>
              </p:cNvPr>
              <p:cNvSpPr txBox="1">
                <a:spLocks noChangeArrowheads="1"/>
              </p:cNvSpPr>
              <p:nvPr/>
            </p:nvSpPr>
            <p:spPr bwMode="auto">
              <a:xfrm>
                <a:off x="3629025" y="5133975"/>
                <a:ext cx="41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400" b="1">
                    <a:solidFill>
                      <a:schemeClr val="bg1"/>
                    </a:solidFill>
                  </a:rPr>
                  <a:t>50</a:t>
                </a:r>
              </a:p>
            </p:txBody>
          </p:sp>
        </p:grpSp>
        <p:sp>
          <p:nvSpPr>
            <p:cNvPr id="34" name="TextBox 33">
              <a:extLst>
                <a:ext uri="{FF2B5EF4-FFF2-40B4-BE49-F238E27FC236}">
                  <a16:creationId xmlns:a16="http://schemas.microsoft.com/office/drawing/2014/main" id="{3353230E-A81F-497C-95AC-E804653316D0}"/>
                </a:ext>
              </a:extLst>
            </p:cNvPr>
            <p:cNvSpPr txBox="1">
              <a:spLocks noChangeArrowheads="1"/>
            </p:cNvSpPr>
            <p:nvPr/>
          </p:nvSpPr>
          <p:spPr bwMode="auto">
            <a:xfrm flipH="1">
              <a:off x="5846559" y="4737930"/>
              <a:ext cx="1268731" cy="715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b="1" dirty="0"/>
                <a:t>v</a:t>
              </a:r>
              <a:r>
                <a:rPr lang="en-CA" altLang="en-US" dirty="0"/>
                <a:t> = -2 m/s</a:t>
              </a:r>
            </a:p>
            <a:p>
              <a:pPr eaLnBrk="1" hangingPunct="1"/>
              <a:endParaRPr lang="en-CA" altLang="en-US" dirty="0"/>
            </a:p>
            <a:p>
              <a:pPr eaLnBrk="1" hangingPunct="1"/>
              <a:r>
                <a:rPr lang="en-CA" altLang="en-US" b="1" dirty="0"/>
                <a:t>a</a:t>
              </a:r>
              <a:r>
                <a:rPr lang="en-CA" altLang="en-US" dirty="0"/>
                <a:t> = -5 m/s</a:t>
              </a:r>
              <a:r>
                <a:rPr lang="en-CA" altLang="en-US" baseline="30000" dirty="0"/>
                <a:t>2</a:t>
              </a:r>
              <a:endParaRPr lang="en-CA" altLang="en-US" dirty="0"/>
            </a:p>
          </p:txBody>
        </p:sp>
        <p:sp>
          <p:nvSpPr>
            <p:cNvPr id="35" name="TextBox 37">
              <a:extLst>
                <a:ext uri="{FF2B5EF4-FFF2-40B4-BE49-F238E27FC236}">
                  <a16:creationId xmlns:a16="http://schemas.microsoft.com/office/drawing/2014/main" id="{37CFD4E6-2F1C-4008-AB71-0FCCFC9B80E9}"/>
                </a:ext>
              </a:extLst>
            </p:cNvPr>
            <p:cNvSpPr txBox="1">
              <a:spLocks noChangeArrowheads="1"/>
            </p:cNvSpPr>
            <p:nvPr/>
          </p:nvSpPr>
          <p:spPr bwMode="auto">
            <a:xfrm>
              <a:off x="5484825" y="3204405"/>
              <a:ext cx="419100" cy="31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2000" b="1" dirty="0">
                  <a:solidFill>
                    <a:srgbClr val="008000"/>
                  </a:solidFill>
                </a:rPr>
                <a:t>4.</a:t>
              </a:r>
            </a:p>
          </p:txBody>
        </p:sp>
        <p:sp>
          <p:nvSpPr>
            <p:cNvPr id="36" name="Rectangle 35">
              <a:extLst>
                <a:ext uri="{FF2B5EF4-FFF2-40B4-BE49-F238E27FC236}">
                  <a16:creationId xmlns:a16="http://schemas.microsoft.com/office/drawing/2014/main" id="{43E062DF-CEA2-40DD-A171-6E4B81A9A0CD}"/>
                </a:ext>
              </a:extLst>
            </p:cNvPr>
            <p:cNvSpPr/>
            <p:nvPr/>
          </p:nvSpPr>
          <p:spPr>
            <a:xfrm>
              <a:off x="7680427" y="3460452"/>
              <a:ext cx="1066819" cy="113384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nvGrpSpPr>
            <p:cNvPr id="37" name="Group 30">
              <a:extLst>
                <a:ext uri="{FF2B5EF4-FFF2-40B4-BE49-F238E27FC236}">
                  <a16:creationId xmlns:a16="http://schemas.microsoft.com/office/drawing/2014/main" id="{4835A268-7CD6-44CC-909B-AFE586DA4F94}"/>
                </a:ext>
              </a:extLst>
            </p:cNvPr>
            <p:cNvGrpSpPr>
              <a:grpSpLocks/>
            </p:cNvGrpSpPr>
            <p:nvPr/>
          </p:nvGrpSpPr>
          <p:grpSpPr bwMode="auto">
            <a:xfrm>
              <a:off x="7966144" y="4150921"/>
              <a:ext cx="476250" cy="419100"/>
              <a:chOff x="3581400" y="5057775"/>
              <a:chExt cx="476250" cy="419100"/>
            </a:xfrm>
          </p:grpSpPr>
          <p:sp>
            <p:nvSpPr>
              <p:cNvPr id="85" name="Trapezoid 84">
                <a:extLst>
                  <a:ext uri="{FF2B5EF4-FFF2-40B4-BE49-F238E27FC236}">
                    <a16:creationId xmlns:a16="http://schemas.microsoft.com/office/drawing/2014/main" id="{5BF4CAB3-5402-4A07-9493-ED09066C220C}"/>
                  </a:ext>
                </a:extLst>
              </p:cNvPr>
              <p:cNvSpPr/>
              <p:nvPr/>
            </p:nvSpPr>
            <p:spPr>
              <a:xfrm>
                <a:off x="3581438" y="5058091"/>
                <a:ext cx="476259" cy="419235"/>
              </a:xfrm>
              <a:prstGeom prst="trapezoid">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6" name="TextBox 46">
                <a:extLst>
                  <a:ext uri="{FF2B5EF4-FFF2-40B4-BE49-F238E27FC236}">
                    <a16:creationId xmlns:a16="http://schemas.microsoft.com/office/drawing/2014/main" id="{E7B191E3-8A58-4020-93C7-F50D890C1064}"/>
                  </a:ext>
                </a:extLst>
              </p:cNvPr>
              <p:cNvSpPr txBox="1">
                <a:spLocks noChangeArrowheads="1"/>
              </p:cNvSpPr>
              <p:nvPr/>
            </p:nvSpPr>
            <p:spPr bwMode="auto">
              <a:xfrm>
                <a:off x="3629025" y="5133975"/>
                <a:ext cx="41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400" b="1">
                    <a:solidFill>
                      <a:schemeClr val="bg1"/>
                    </a:solidFill>
                  </a:rPr>
                  <a:t>50</a:t>
                </a:r>
              </a:p>
            </p:txBody>
          </p:sp>
        </p:grpSp>
        <p:sp>
          <p:nvSpPr>
            <p:cNvPr id="38" name="TextBox 42">
              <a:extLst>
                <a:ext uri="{FF2B5EF4-FFF2-40B4-BE49-F238E27FC236}">
                  <a16:creationId xmlns:a16="http://schemas.microsoft.com/office/drawing/2014/main" id="{7D4C7B76-684B-4FB8-891A-04F1ECF6A430}"/>
                </a:ext>
              </a:extLst>
            </p:cNvPr>
            <p:cNvSpPr txBox="1">
              <a:spLocks noChangeArrowheads="1"/>
            </p:cNvSpPr>
            <p:nvPr/>
          </p:nvSpPr>
          <p:spPr bwMode="auto">
            <a:xfrm flipH="1">
              <a:off x="7580117" y="4727795"/>
              <a:ext cx="1268731" cy="715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b="1" dirty="0"/>
                <a:t>v </a:t>
              </a:r>
              <a:r>
                <a:rPr lang="en-CA" altLang="en-US" dirty="0"/>
                <a:t>= -10 m/s</a:t>
              </a:r>
            </a:p>
            <a:p>
              <a:pPr eaLnBrk="1" hangingPunct="1"/>
              <a:endParaRPr lang="en-CA" altLang="en-US" dirty="0"/>
            </a:p>
            <a:p>
              <a:pPr eaLnBrk="1" hangingPunct="1"/>
              <a:r>
                <a:rPr lang="en-CA" altLang="en-US" b="1" dirty="0"/>
                <a:t>a</a:t>
              </a:r>
              <a:r>
                <a:rPr lang="en-CA" altLang="en-US" dirty="0"/>
                <a:t> = 5 m/s</a:t>
              </a:r>
              <a:r>
                <a:rPr lang="en-CA" altLang="en-US" baseline="30000" dirty="0"/>
                <a:t>2</a:t>
              </a:r>
              <a:endParaRPr lang="en-CA" altLang="en-US" dirty="0"/>
            </a:p>
          </p:txBody>
        </p:sp>
        <p:sp>
          <p:nvSpPr>
            <p:cNvPr id="39" name="TextBox 44">
              <a:extLst>
                <a:ext uri="{FF2B5EF4-FFF2-40B4-BE49-F238E27FC236}">
                  <a16:creationId xmlns:a16="http://schemas.microsoft.com/office/drawing/2014/main" id="{E9CB8052-B935-43DA-BF0C-317AB0950779}"/>
                </a:ext>
              </a:extLst>
            </p:cNvPr>
            <p:cNvSpPr txBox="1">
              <a:spLocks noChangeArrowheads="1"/>
            </p:cNvSpPr>
            <p:nvPr/>
          </p:nvSpPr>
          <p:spPr bwMode="auto">
            <a:xfrm>
              <a:off x="7232719" y="3169846"/>
              <a:ext cx="419100" cy="31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2000" b="1" dirty="0">
                  <a:solidFill>
                    <a:srgbClr val="008000"/>
                  </a:solidFill>
                </a:rPr>
                <a:t>5.</a:t>
              </a:r>
            </a:p>
          </p:txBody>
        </p:sp>
        <p:sp>
          <p:nvSpPr>
            <p:cNvPr id="40" name="Rectangle 39">
              <a:extLst>
                <a:ext uri="{FF2B5EF4-FFF2-40B4-BE49-F238E27FC236}">
                  <a16:creationId xmlns:a16="http://schemas.microsoft.com/office/drawing/2014/main" id="{35BF9986-4CC5-4B33-8648-9FC8443749D6}"/>
                </a:ext>
              </a:extLst>
            </p:cNvPr>
            <p:cNvSpPr/>
            <p:nvPr/>
          </p:nvSpPr>
          <p:spPr>
            <a:xfrm>
              <a:off x="2212979" y="3519208"/>
              <a:ext cx="1066819" cy="113384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nvGrpSpPr>
            <p:cNvPr id="41" name="Group 23">
              <a:extLst>
                <a:ext uri="{FF2B5EF4-FFF2-40B4-BE49-F238E27FC236}">
                  <a16:creationId xmlns:a16="http://schemas.microsoft.com/office/drawing/2014/main" id="{8A4D9B60-770A-4A4E-A984-9C603771AE03}"/>
                </a:ext>
              </a:extLst>
            </p:cNvPr>
            <p:cNvGrpSpPr>
              <a:grpSpLocks/>
            </p:cNvGrpSpPr>
            <p:nvPr/>
          </p:nvGrpSpPr>
          <p:grpSpPr bwMode="auto">
            <a:xfrm>
              <a:off x="2498719" y="4209843"/>
              <a:ext cx="476250" cy="419100"/>
              <a:chOff x="3581400" y="5057775"/>
              <a:chExt cx="476250" cy="419100"/>
            </a:xfrm>
          </p:grpSpPr>
          <p:sp>
            <p:nvSpPr>
              <p:cNvPr id="83" name="Trapezoid 82">
                <a:extLst>
                  <a:ext uri="{FF2B5EF4-FFF2-40B4-BE49-F238E27FC236}">
                    <a16:creationId xmlns:a16="http://schemas.microsoft.com/office/drawing/2014/main" id="{0B97CE36-9BE2-43AD-A5DA-5B49405C1368}"/>
                  </a:ext>
                </a:extLst>
              </p:cNvPr>
              <p:cNvSpPr/>
              <p:nvPr/>
            </p:nvSpPr>
            <p:spPr>
              <a:xfrm>
                <a:off x="3581415" y="5057925"/>
                <a:ext cx="476259" cy="419235"/>
              </a:xfrm>
              <a:prstGeom prst="trapezoid">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4" name="TextBox 54">
                <a:extLst>
                  <a:ext uri="{FF2B5EF4-FFF2-40B4-BE49-F238E27FC236}">
                    <a16:creationId xmlns:a16="http://schemas.microsoft.com/office/drawing/2014/main" id="{88CAF761-5F5A-4960-81EF-19B9A4725201}"/>
                  </a:ext>
                </a:extLst>
              </p:cNvPr>
              <p:cNvSpPr txBox="1">
                <a:spLocks noChangeArrowheads="1"/>
              </p:cNvSpPr>
              <p:nvPr/>
            </p:nvSpPr>
            <p:spPr bwMode="auto">
              <a:xfrm>
                <a:off x="3629025" y="5133975"/>
                <a:ext cx="41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400" b="1">
                    <a:solidFill>
                      <a:schemeClr val="bg1"/>
                    </a:solidFill>
                  </a:rPr>
                  <a:t>50</a:t>
                </a:r>
              </a:p>
            </p:txBody>
          </p:sp>
        </p:grpSp>
        <p:sp>
          <p:nvSpPr>
            <p:cNvPr id="43" name="TextBox 52">
              <a:extLst>
                <a:ext uri="{FF2B5EF4-FFF2-40B4-BE49-F238E27FC236}">
                  <a16:creationId xmlns:a16="http://schemas.microsoft.com/office/drawing/2014/main" id="{8FED5AE4-AC23-45B0-9507-D010B4D82587}"/>
                </a:ext>
              </a:extLst>
            </p:cNvPr>
            <p:cNvSpPr txBox="1">
              <a:spLocks noChangeArrowheads="1"/>
            </p:cNvSpPr>
            <p:nvPr/>
          </p:nvSpPr>
          <p:spPr bwMode="auto">
            <a:xfrm>
              <a:off x="1727194" y="3238293"/>
              <a:ext cx="419100" cy="31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2000" b="1" dirty="0">
                  <a:solidFill>
                    <a:srgbClr val="008000"/>
                  </a:solidFill>
                </a:rPr>
                <a:t>2.</a:t>
              </a:r>
            </a:p>
          </p:txBody>
        </p:sp>
        <p:sp>
          <p:nvSpPr>
            <p:cNvPr id="44" name="Rectangle 43">
              <a:extLst>
                <a:ext uri="{FF2B5EF4-FFF2-40B4-BE49-F238E27FC236}">
                  <a16:creationId xmlns:a16="http://schemas.microsoft.com/office/drawing/2014/main" id="{B17A98E9-BFE7-49CE-9E35-DF520591FBBB}"/>
                </a:ext>
              </a:extLst>
            </p:cNvPr>
            <p:cNvSpPr/>
            <p:nvPr/>
          </p:nvSpPr>
          <p:spPr>
            <a:xfrm>
              <a:off x="488923" y="3535089"/>
              <a:ext cx="1066819" cy="113384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grpSp>
          <p:nvGrpSpPr>
            <p:cNvPr id="45" name="Group 20">
              <a:extLst>
                <a:ext uri="{FF2B5EF4-FFF2-40B4-BE49-F238E27FC236}">
                  <a16:creationId xmlns:a16="http://schemas.microsoft.com/office/drawing/2014/main" id="{59B2651C-F312-4847-A53E-233CEA36B12A}"/>
                </a:ext>
              </a:extLst>
            </p:cNvPr>
            <p:cNvGrpSpPr>
              <a:grpSpLocks/>
            </p:cNvGrpSpPr>
            <p:nvPr/>
          </p:nvGrpSpPr>
          <p:grpSpPr bwMode="auto">
            <a:xfrm>
              <a:off x="774664" y="4236058"/>
              <a:ext cx="476250" cy="419100"/>
              <a:chOff x="3581400" y="5057775"/>
              <a:chExt cx="476250" cy="419100"/>
            </a:xfrm>
          </p:grpSpPr>
          <p:sp>
            <p:nvSpPr>
              <p:cNvPr id="81" name="Trapezoid 80">
                <a:extLst>
                  <a:ext uri="{FF2B5EF4-FFF2-40B4-BE49-F238E27FC236}">
                    <a16:creationId xmlns:a16="http://schemas.microsoft.com/office/drawing/2014/main" id="{29568242-6FD1-4C52-9585-FE3FBF3DC207}"/>
                  </a:ext>
                </a:extLst>
              </p:cNvPr>
              <p:cNvSpPr/>
              <p:nvPr/>
            </p:nvSpPr>
            <p:spPr>
              <a:xfrm>
                <a:off x="3581414" y="5057118"/>
                <a:ext cx="476259" cy="419235"/>
              </a:xfrm>
              <a:prstGeom prst="trapezoid">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2" name="TextBox 61">
                <a:extLst>
                  <a:ext uri="{FF2B5EF4-FFF2-40B4-BE49-F238E27FC236}">
                    <a16:creationId xmlns:a16="http://schemas.microsoft.com/office/drawing/2014/main" id="{A30C87E6-3DF4-44D2-A824-AB6E8593BE55}"/>
                  </a:ext>
                </a:extLst>
              </p:cNvPr>
              <p:cNvSpPr txBox="1">
                <a:spLocks noChangeArrowheads="1"/>
              </p:cNvSpPr>
              <p:nvPr/>
            </p:nvSpPr>
            <p:spPr bwMode="auto">
              <a:xfrm>
                <a:off x="3629025" y="5133975"/>
                <a:ext cx="419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400" b="1">
                    <a:solidFill>
                      <a:schemeClr val="bg1"/>
                    </a:solidFill>
                  </a:rPr>
                  <a:t>50</a:t>
                </a:r>
              </a:p>
            </p:txBody>
          </p:sp>
        </p:grpSp>
        <p:sp>
          <p:nvSpPr>
            <p:cNvPr id="46" name="TextBox 58">
              <a:extLst>
                <a:ext uri="{FF2B5EF4-FFF2-40B4-BE49-F238E27FC236}">
                  <a16:creationId xmlns:a16="http://schemas.microsoft.com/office/drawing/2014/main" id="{1310F1D2-4563-432C-9B39-F49E7DB6BA95}"/>
                </a:ext>
              </a:extLst>
            </p:cNvPr>
            <p:cNvSpPr txBox="1">
              <a:spLocks noChangeArrowheads="1"/>
            </p:cNvSpPr>
            <p:nvPr/>
          </p:nvSpPr>
          <p:spPr bwMode="auto">
            <a:xfrm flipH="1">
              <a:off x="512819" y="4769458"/>
              <a:ext cx="1268731" cy="92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b="1"/>
                <a:t>v</a:t>
              </a:r>
              <a:r>
                <a:rPr lang="en-CA" altLang="en-US"/>
                <a:t> = 0 m/s</a:t>
              </a:r>
            </a:p>
            <a:p>
              <a:pPr eaLnBrk="1" hangingPunct="1"/>
              <a:endParaRPr lang="en-CA" altLang="en-US"/>
            </a:p>
            <a:p>
              <a:pPr eaLnBrk="1" hangingPunct="1"/>
              <a:r>
                <a:rPr lang="en-CA" altLang="en-US" b="1"/>
                <a:t>a</a:t>
              </a:r>
              <a:r>
                <a:rPr lang="en-CA" altLang="en-US"/>
                <a:t> = 0 m/s</a:t>
              </a:r>
              <a:r>
                <a:rPr lang="en-CA" altLang="en-US" baseline="30000"/>
                <a:t>2</a:t>
              </a:r>
              <a:endParaRPr lang="en-CA" altLang="en-US"/>
            </a:p>
          </p:txBody>
        </p:sp>
        <p:sp>
          <p:nvSpPr>
            <p:cNvPr id="71" name="TextBox 59">
              <a:extLst>
                <a:ext uri="{FF2B5EF4-FFF2-40B4-BE49-F238E27FC236}">
                  <a16:creationId xmlns:a16="http://schemas.microsoft.com/office/drawing/2014/main" id="{14AD3A87-BB95-4519-BD29-EE0C0C6A80FE}"/>
                </a:ext>
              </a:extLst>
            </p:cNvPr>
            <p:cNvSpPr txBox="1">
              <a:spLocks noChangeArrowheads="1"/>
            </p:cNvSpPr>
            <p:nvPr/>
          </p:nvSpPr>
          <p:spPr bwMode="auto">
            <a:xfrm>
              <a:off x="3139" y="3264508"/>
              <a:ext cx="419100" cy="31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2000" b="1" dirty="0">
                  <a:solidFill>
                    <a:srgbClr val="008000"/>
                  </a:solidFill>
                </a:rPr>
                <a:t>1.</a:t>
              </a:r>
            </a:p>
          </p:txBody>
        </p:sp>
        <p:sp>
          <p:nvSpPr>
            <p:cNvPr id="72" name="TextBox 63">
              <a:extLst>
                <a:ext uri="{FF2B5EF4-FFF2-40B4-BE49-F238E27FC236}">
                  <a16:creationId xmlns:a16="http://schemas.microsoft.com/office/drawing/2014/main" id="{94F3C739-4FC2-4784-9DDC-DF6EBDEAC002}"/>
                </a:ext>
              </a:extLst>
            </p:cNvPr>
            <p:cNvSpPr txBox="1">
              <a:spLocks noChangeArrowheads="1"/>
            </p:cNvSpPr>
            <p:nvPr/>
          </p:nvSpPr>
          <p:spPr bwMode="auto">
            <a:xfrm>
              <a:off x="3936065" y="4769458"/>
              <a:ext cx="1343022" cy="92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b="1" dirty="0"/>
                <a:t>v </a:t>
              </a:r>
              <a:r>
                <a:rPr lang="en-CA" altLang="en-US" dirty="0"/>
                <a:t>= 2 m/s</a:t>
              </a:r>
            </a:p>
            <a:p>
              <a:pPr eaLnBrk="1" hangingPunct="1"/>
              <a:endParaRPr lang="en-CA" altLang="en-US" dirty="0"/>
            </a:p>
            <a:p>
              <a:pPr eaLnBrk="1" hangingPunct="1"/>
              <a:r>
                <a:rPr lang="en-CA" altLang="en-US" b="1" dirty="0"/>
                <a:t>a </a:t>
              </a:r>
              <a:r>
                <a:rPr lang="en-CA" altLang="en-US" dirty="0"/>
                <a:t>= 2 m/s</a:t>
              </a:r>
              <a:r>
                <a:rPr lang="en-CA" altLang="en-US" baseline="30000" dirty="0"/>
                <a:t>2</a:t>
              </a:r>
              <a:endParaRPr lang="en-CA" altLang="en-US" dirty="0"/>
            </a:p>
          </p:txBody>
        </p:sp>
        <p:sp>
          <p:nvSpPr>
            <p:cNvPr id="73" name="TextBox 65">
              <a:extLst>
                <a:ext uri="{FF2B5EF4-FFF2-40B4-BE49-F238E27FC236}">
                  <a16:creationId xmlns:a16="http://schemas.microsoft.com/office/drawing/2014/main" id="{AF9BA1C3-2537-44B4-B2E4-C37200F34AF3}"/>
                </a:ext>
              </a:extLst>
            </p:cNvPr>
            <p:cNvSpPr txBox="1">
              <a:spLocks noChangeArrowheads="1"/>
            </p:cNvSpPr>
            <p:nvPr/>
          </p:nvSpPr>
          <p:spPr bwMode="auto">
            <a:xfrm flipH="1">
              <a:off x="2126407" y="4774464"/>
              <a:ext cx="1268731" cy="715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b="1" dirty="0"/>
                <a:t>v</a:t>
              </a:r>
              <a:r>
                <a:rPr lang="en-CA" altLang="en-US" dirty="0"/>
                <a:t> = 10 m/s</a:t>
              </a:r>
            </a:p>
            <a:p>
              <a:pPr eaLnBrk="1" hangingPunct="1"/>
              <a:endParaRPr lang="en-CA" altLang="en-US" dirty="0"/>
            </a:p>
            <a:p>
              <a:pPr eaLnBrk="1" hangingPunct="1"/>
              <a:r>
                <a:rPr lang="en-CA" altLang="en-US" b="1" dirty="0"/>
                <a:t>a</a:t>
              </a:r>
              <a:r>
                <a:rPr lang="en-CA" altLang="en-US" dirty="0"/>
                <a:t> = -2 m/s</a:t>
              </a:r>
              <a:r>
                <a:rPr lang="en-CA" altLang="en-US" baseline="30000" dirty="0"/>
                <a:t>2</a:t>
              </a:r>
              <a:endParaRPr lang="en-CA" altLang="en-US" dirty="0"/>
            </a:p>
          </p:txBody>
        </p:sp>
      </p:grpSp>
      <p:sp>
        <p:nvSpPr>
          <p:cNvPr id="4" name="TextBox 3">
            <a:extLst>
              <a:ext uri="{FF2B5EF4-FFF2-40B4-BE49-F238E27FC236}">
                <a16:creationId xmlns:a16="http://schemas.microsoft.com/office/drawing/2014/main" id="{A0BAE760-40D5-4098-B209-B5CDBED4D3AD}"/>
              </a:ext>
            </a:extLst>
          </p:cNvPr>
          <p:cNvSpPr txBox="1"/>
          <p:nvPr/>
        </p:nvSpPr>
        <p:spPr>
          <a:xfrm>
            <a:off x="6846116" y="6238079"/>
            <a:ext cx="3842719" cy="584775"/>
          </a:xfrm>
          <a:prstGeom prst="rect">
            <a:avLst/>
          </a:prstGeom>
          <a:noFill/>
        </p:spPr>
        <p:txBody>
          <a:bodyPr wrap="none" rtlCol="0">
            <a:spAutoFit/>
          </a:bodyPr>
          <a:lstStyle/>
          <a:p>
            <a:r>
              <a:rPr lang="en-AU" sz="3200" b="1" dirty="0">
                <a:solidFill>
                  <a:srgbClr val="008000"/>
                </a:solidFill>
                <a:cs typeface="Arial" panose="020B0604020202020204" pitchFamily="34" charset="0"/>
              </a:rPr>
              <a:t>5 </a:t>
            </a:r>
            <a:r>
              <a:rPr lang="en-AU" sz="3200" b="1" dirty="0">
                <a:solidFill>
                  <a:srgbClr val="008000"/>
                </a:solidFill>
                <a:cs typeface="Arial" panose="020B0604020202020204" pitchFamily="34" charset="0"/>
                <a:sym typeface="Wingdings" panose="05000000000000000000" pitchFamily="2" charset="2"/>
              </a:rPr>
              <a:t></a:t>
            </a:r>
            <a:r>
              <a:rPr lang="en-AU" sz="3200" b="1" dirty="0">
                <a:solidFill>
                  <a:srgbClr val="008000"/>
                </a:solidFill>
                <a:cs typeface="Arial" panose="020B0604020202020204" pitchFamily="34" charset="0"/>
              </a:rPr>
              <a:t> 3</a:t>
            </a:r>
            <a:r>
              <a:rPr lang="en-AU" sz="3200" b="1" dirty="0">
                <a:solidFill>
                  <a:srgbClr val="008000"/>
                </a:solidFill>
                <a:cs typeface="Arial" panose="020B0604020202020204" pitchFamily="34" charset="0"/>
                <a:sym typeface="Wingdings" panose="05000000000000000000" pitchFamily="2" charset="2"/>
              </a:rPr>
              <a:t> </a:t>
            </a:r>
            <a:r>
              <a:rPr lang="en-AU" sz="3200" b="1" dirty="0">
                <a:solidFill>
                  <a:srgbClr val="008000"/>
                </a:solidFill>
                <a:cs typeface="Arial" panose="020B0604020202020204" pitchFamily="34" charset="0"/>
              </a:rPr>
              <a:t> 1</a:t>
            </a:r>
            <a:r>
              <a:rPr lang="en-AU" sz="3200" b="1" dirty="0">
                <a:solidFill>
                  <a:srgbClr val="008000"/>
                </a:solidFill>
                <a:cs typeface="Arial" panose="020B0604020202020204" pitchFamily="34" charset="0"/>
                <a:sym typeface="Wingdings" panose="05000000000000000000" pitchFamily="2" charset="2"/>
              </a:rPr>
              <a:t> </a:t>
            </a:r>
            <a:r>
              <a:rPr lang="en-AU" sz="3200" b="1" dirty="0">
                <a:solidFill>
                  <a:srgbClr val="008000"/>
                </a:solidFill>
                <a:cs typeface="Arial" panose="020B0604020202020204" pitchFamily="34" charset="0"/>
              </a:rPr>
              <a:t> 2</a:t>
            </a:r>
            <a:r>
              <a:rPr lang="en-AU" sz="3200" b="1" dirty="0">
                <a:solidFill>
                  <a:srgbClr val="008000"/>
                </a:solidFill>
                <a:cs typeface="Arial" panose="020B0604020202020204" pitchFamily="34" charset="0"/>
                <a:sym typeface="Wingdings" panose="05000000000000000000" pitchFamily="2" charset="2"/>
              </a:rPr>
              <a:t> </a:t>
            </a:r>
            <a:r>
              <a:rPr lang="en-AU" sz="3200" b="1" dirty="0">
                <a:solidFill>
                  <a:srgbClr val="008000"/>
                </a:solidFill>
                <a:cs typeface="Arial" panose="020B0604020202020204" pitchFamily="34" charset="0"/>
              </a:rPr>
              <a:t> 4</a:t>
            </a:r>
          </a:p>
        </p:txBody>
      </p:sp>
    </p:spTree>
    <p:extLst>
      <p:ext uri="{BB962C8B-B14F-4D97-AF65-F5344CB8AC3E}">
        <p14:creationId xmlns:p14="http://schemas.microsoft.com/office/powerpoint/2010/main" val="335590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Practice Problems and Calculations</a:t>
            </a:r>
          </a:p>
        </p:txBody>
      </p:sp>
      <p:sp>
        <p:nvSpPr>
          <p:cNvPr id="3" name="Content Placeholder 2"/>
          <p:cNvSpPr>
            <a:spLocks noGrp="1"/>
          </p:cNvSpPr>
          <p:nvPr>
            <p:ph idx="1"/>
          </p:nvPr>
        </p:nvSpPr>
        <p:spPr>
          <a:xfrm>
            <a:off x="609600" y="1771650"/>
            <a:ext cx="10253472" cy="4324350"/>
          </a:xfrm>
        </p:spPr>
        <p:txBody>
          <a:bodyPr/>
          <a:lstStyle/>
          <a:p>
            <a:pPr marL="623887" indent="-514350">
              <a:buFont typeface="+mj-lt"/>
              <a:buAutoNum type="arabicPeriod"/>
            </a:pPr>
            <a:r>
              <a:rPr lang="en-US" dirty="0"/>
              <a:t> Construct the Free body diagram for a person in an elevator:</a:t>
            </a:r>
          </a:p>
          <a:p>
            <a:pPr marL="623887" indent="-514350">
              <a:buFont typeface="+mj-lt"/>
              <a:buAutoNum type="arabicPeriod"/>
            </a:pPr>
            <a:endParaRPr lang="en-US" dirty="0"/>
          </a:p>
          <a:p>
            <a:pPr marL="623887" indent="-514350">
              <a:buFont typeface="+mj-lt"/>
              <a:buAutoNum type="arabicPeriod"/>
            </a:pPr>
            <a:r>
              <a:rPr lang="en-US" dirty="0"/>
              <a:t>Will the normal force always balance the gravitational force?  Explain. </a:t>
            </a:r>
          </a:p>
          <a:p>
            <a:pPr marL="623887" indent="-514350">
              <a:buFont typeface="+mj-lt"/>
              <a:buAutoNum type="arabicPeriod"/>
            </a:pPr>
            <a:endParaRPr lang="en-US" dirty="0"/>
          </a:p>
          <a:p>
            <a:pPr marL="623887" indent="-514350">
              <a:buFont typeface="+mj-lt"/>
              <a:buAutoNum type="arabicPeriod"/>
            </a:pPr>
            <a:endParaRPr lang="en-US" dirty="0"/>
          </a:p>
          <a:p>
            <a:pPr marL="623887" indent="-514350">
              <a:buFont typeface="+mj-lt"/>
              <a:buAutoNum type="arabicPeriod"/>
            </a:pPr>
            <a:r>
              <a:rPr lang="en-US" dirty="0"/>
              <a:t>“Expand” Newton’s Second Law (</a:t>
            </a:r>
            <a:r>
              <a:rPr lang="en-US" dirty="0">
                <a:latin typeface="Cambria Math" panose="02040503050406030204" pitchFamily="18" charset="0"/>
                <a:ea typeface="Cambria Math" panose="02040503050406030204" pitchFamily="18" charset="0"/>
              </a:rPr>
              <a:t>𝛴</a:t>
            </a:r>
            <a:r>
              <a:rPr lang="en-US" dirty="0"/>
              <a:t>F=ma) based on the FBD you made.  Remember that up is the positive direction!</a:t>
            </a:r>
            <a:endParaRPr lang="en-AU" dirty="0"/>
          </a:p>
          <a:p>
            <a:pPr marL="623887" indent="-514350">
              <a:buFont typeface="+mj-lt"/>
              <a:buAutoNum type="arabicPeriod"/>
            </a:pPr>
            <a:endParaRPr lang="en-US" dirty="0"/>
          </a:p>
          <a:p>
            <a:pPr marL="623887" indent="-514350">
              <a:buFont typeface="+mj-lt"/>
              <a:buAutoNum type="arabicPeriod"/>
            </a:pPr>
            <a:endParaRPr lang="en-US" dirty="0"/>
          </a:p>
          <a:p>
            <a:pPr marL="109537" indent="0">
              <a:buNone/>
            </a:pPr>
            <a:endParaRPr lang="en-US" dirty="0"/>
          </a:p>
          <a:p>
            <a:pPr marL="623887" indent="-514350">
              <a:buFont typeface="+mj-lt"/>
              <a:buAutoNum type="arabicPeriod"/>
            </a:pPr>
            <a:endParaRPr lang="en-US" dirty="0"/>
          </a:p>
          <a:p>
            <a:pPr marL="623887" indent="-514350">
              <a:buFont typeface="+mj-lt"/>
              <a:buAutoNum type="arabicPeriod"/>
            </a:pPr>
            <a:endParaRPr lang="en-US" dirty="0"/>
          </a:p>
        </p:txBody>
      </p:sp>
      <p:pic>
        <p:nvPicPr>
          <p:cNvPr id="4" name="Picture 3"/>
          <p:cNvPicPr/>
          <p:nvPr/>
        </p:nvPicPr>
        <p:blipFill rotWithShape="1">
          <a:blip r:embed="rId2"/>
          <a:srcRect l="52309" t="52515" r="40062" b="22107"/>
          <a:stretch/>
        </p:blipFill>
        <p:spPr bwMode="auto">
          <a:xfrm>
            <a:off x="10052304" y="1504364"/>
            <a:ext cx="1621535" cy="2261489"/>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4468705" y="3688560"/>
            <a:ext cx="5874507" cy="1200329"/>
          </a:xfrm>
          <a:prstGeom prst="rect">
            <a:avLst/>
          </a:prstGeom>
        </p:spPr>
        <p:txBody>
          <a:bodyPr wrap="square">
            <a:spAutoFit/>
          </a:bodyPr>
          <a:lstStyle/>
          <a:p>
            <a:pPr marL="109537" indent="0">
              <a:buNone/>
            </a:pPr>
            <a:r>
              <a:rPr lang="en-US" sz="3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NO – NOT IF THE ELEVATOR IS ACCELERATING!</a:t>
            </a:r>
            <a:endParaRPr lang="en-AU" sz="36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853415" y="5920623"/>
            <a:ext cx="6655348" cy="687304"/>
          </a:xfrm>
          <a:prstGeom prst="rect">
            <a:avLst/>
          </a:prstGeom>
        </p:spPr>
        <p:txBody>
          <a:bodyPr wrap="none">
            <a:spAutoFit/>
          </a:bodyPr>
          <a:lstStyle/>
          <a:p>
            <a:pPr algn="ctr">
              <a:lnSpc>
                <a:spcPct val="115000"/>
              </a:lnSpc>
              <a:spcAft>
                <a:spcPts val="1000"/>
              </a:spcAft>
            </a:pPr>
            <a:r>
              <a:rPr lang="en-US" sz="3600" dirty="0">
                <a:solidFill>
                  <a:srgbClr val="FF0000"/>
                </a:solidFill>
                <a:latin typeface="Symbol" panose="05050102010706020507" pitchFamily="18" charset="2"/>
                <a:ea typeface="Calibri" panose="020F0502020204030204" pitchFamily="34" charset="0"/>
                <a:cs typeface="Times New Roman" panose="02020603050405020304" pitchFamily="18" charset="0"/>
              </a:rPr>
              <a:t>S</a:t>
            </a:r>
            <a:r>
              <a:rPr lang="en-US" sz="3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 = ma        becomes  F</a:t>
            </a:r>
            <a:r>
              <a:rPr lang="en-US" sz="36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N</a:t>
            </a:r>
            <a:r>
              <a:rPr lang="en-US" sz="3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t>
            </a:r>
            <a:r>
              <a:rPr lang="en-US" sz="36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F</a:t>
            </a:r>
            <a:r>
              <a:rPr lang="en-US" sz="3600" baseline="-25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g</a:t>
            </a:r>
            <a:r>
              <a:rPr lang="en-US" sz="3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 ma</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42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Practice Calculations</a:t>
            </a:r>
          </a:p>
        </p:txBody>
      </p:sp>
      <p:sp>
        <p:nvSpPr>
          <p:cNvPr id="3" name="Content Placeholder 2"/>
          <p:cNvSpPr>
            <a:spLocks noGrp="1"/>
          </p:cNvSpPr>
          <p:nvPr>
            <p:ph idx="1"/>
          </p:nvPr>
        </p:nvSpPr>
        <p:spPr/>
        <p:txBody>
          <a:bodyPr/>
          <a:lstStyle/>
          <a:p>
            <a:pPr marL="623887" indent="-514350">
              <a:buFont typeface="+mj-lt"/>
              <a:buAutoNum type="arabicPeriod" startAt="4"/>
            </a:pPr>
            <a:r>
              <a:rPr lang="en-US" dirty="0"/>
              <a:t>Determine the person’s apparent weight or how heavy they feel (the size of the normal force on them) in each of the following situations:</a:t>
            </a:r>
            <a:endParaRPr lang="en-AU" dirty="0"/>
          </a:p>
          <a:p>
            <a:pPr marL="623887" lvl="0" indent="-514350">
              <a:spcAft>
                <a:spcPts val="600"/>
              </a:spcAft>
              <a:buFont typeface="+mj-lt"/>
              <a:buAutoNum type="alphaLcParenR"/>
            </a:pPr>
            <a:r>
              <a:rPr lang="en-US" sz="2000" dirty="0"/>
              <a:t>A 50kg person in an elevator that is accelerating </a:t>
            </a:r>
            <a:r>
              <a:rPr lang="en-US" sz="2000" u="sng" dirty="0"/>
              <a:t>downward</a:t>
            </a:r>
            <a:r>
              <a:rPr lang="en-US" sz="2000" dirty="0"/>
              <a:t> at a rate of 0.75 ms</a:t>
            </a:r>
            <a:r>
              <a:rPr lang="en-US" sz="2000" baseline="30000" dirty="0"/>
              <a:t>-2 </a:t>
            </a:r>
          </a:p>
          <a:p>
            <a:pPr marL="623887" lvl="0" indent="-514350">
              <a:spcAft>
                <a:spcPts val="600"/>
              </a:spcAft>
              <a:buFont typeface="+mj-lt"/>
              <a:buAutoNum type="alphaLcParenR"/>
            </a:pPr>
            <a:r>
              <a:rPr lang="en-US" sz="2000" dirty="0"/>
              <a:t>A 50 kg person riding an elevator that is moving down at a constant 1.5 ms</a:t>
            </a:r>
            <a:r>
              <a:rPr lang="en-US" sz="2000" baseline="30000" dirty="0"/>
              <a:t>-1</a:t>
            </a:r>
            <a:r>
              <a:rPr lang="en-US" sz="2000" dirty="0"/>
              <a:t>. 	</a:t>
            </a:r>
            <a:endParaRPr lang="en-AU" sz="2000" dirty="0"/>
          </a:p>
          <a:p>
            <a:pPr marL="623887" lvl="0" indent="-514350">
              <a:spcAft>
                <a:spcPts val="600"/>
              </a:spcAft>
              <a:buFont typeface="+mj-lt"/>
              <a:buAutoNum type="alphaLcParenR"/>
            </a:pPr>
            <a:r>
              <a:rPr lang="en-US" sz="2000" dirty="0"/>
              <a:t>A 50kg person riding an elevator that is accelerating upward at 2.0 ms</a:t>
            </a:r>
            <a:r>
              <a:rPr lang="en-US" sz="2000" baseline="30000" dirty="0"/>
              <a:t>-2</a:t>
            </a:r>
            <a:r>
              <a:rPr lang="en-US" sz="2000" dirty="0"/>
              <a:t>. </a:t>
            </a:r>
          </a:p>
          <a:p>
            <a:pPr marL="623887" lvl="0" indent="-514350">
              <a:spcAft>
                <a:spcPts val="600"/>
              </a:spcAft>
              <a:buFont typeface="+mj-lt"/>
              <a:buAutoNum type="alphaLcParenR"/>
            </a:pPr>
            <a:r>
              <a:rPr lang="en-US" sz="2000" dirty="0"/>
              <a:t>A 100kg person rides in an elevator that is moving up and gaining 1.5 ms</a:t>
            </a:r>
            <a:r>
              <a:rPr lang="en-US" sz="2000" baseline="30000" dirty="0"/>
              <a:t>-1</a:t>
            </a:r>
            <a:r>
              <a:rPr lang="en-US" sz="2000" dirty="0"/>
              <a:t> each second.    </a:t>
            </a:r>
            <a:endParaRPr lang="en-AU" sz="2000" dirty="0"/>
          </a:p>
          <a:p>
            <a:pPr marL="623887" lvl="0" indent="-514350">
              <a:spcAft>
                <a:spcPts val="600"/>
              </a:spcAft>
              <a:buFont typeface="+mj-lt"/>
              <a:buAutoNum type="alphaLcParenR"/>
            </a:pPr>
            <a:r>
              <a:rPr lang="en-US" sz="2000" dirty="0"/>
              <a:t>A 100 kg person riding in an elevator that is moving upward at a constant 3.0 ms</a:t>
            </a:r>
            <a:r>
              <a:rPr lang="en-US" sz="2000" baseline="30000" dirty="0"/>
              <a:t>-1</a:t>
            </a:r>
            <a:r>
              <a:rPr lang="en-US" sz="2000" dirty="0"/>
              <a:t>.    </a:t>
            </a:r>
            <a:endParaRPr lang="en-AU" sz="2000" dirty="0"/>
          </a:p>
          <a:p>
            <a:pPr marL="623887" lvl="0" indent="-514350">
              <a:spcAft>
                <a:spcPts val="600"/>
              </a:spcAft>
              <a:buFont typeface="+mj-lt"/>
              <a:buAutoNum type="alphaLcParenR"/>
            </a:pPr>
            <a:r>
              <a:rPr lang="en-US" sz="2000" dirty="0"/>
              <a:t>A 100kg person riding an elevator that is moving upward but slowing by 0.5 ms</a:t>
            </a:r>
            <a:r>
              <a:rPr lang="en-US" sz="2000" baseline="30000" dirty="0"/>
              <a:t>-1</a:t>
            </a:r>
            <a:r>
              <a:rPr lang="en-US" sz="2000" dirty="0"/>
              <a:t> each second.    </a:t>
            </a:r>
            <a:endParaRPr lang="en-AU" dirty="0"/>
          </a:p>
          <a:p>
            <a:pPr marL="623887" indent="-514350">
              <a:buFont typeface="+mj-lt"/>
              <a:buAutoNum type="arabicPeriod"/>
            </a:pPr>
            <a:endParaRPr lang="en-US" dirty="0"/>
          </a:p>
          <a:p>
            <a:pPr marL="623887" indent="-514350">
              <a:buFont typeface="+mj-lt"/>
              <a:buAutoNum type="arabicPeriod"/>
            </a:pPr>
            <a:endParaRPr lang="en-US" dirty="0"/>
          </a:p>
        </p:txBody>
      </p:sp>
    </p:spTree>
    <p:extLst>
      <p:ext uri="{BB962C8B-B14F-4D97-AF65-F5344CB8AC3E}">
        <p14:creationId xmlns:p14="http://schemas.microsoft.com/office/powerpoint/2010/main" val="1148726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Practice Calculations</a:t>
            </a:r>
          </a:p>
        </p:txBody>
      </p:sp>
      <p:sp>
        <p:nvSpPr>
          <p:cNvPr id="3" name="Content Placeholder 2"/>
          <p:cNvSpPr>
            <a:spLocks noGrp="1"/>
          </p:cNvSpPr>
          <p:nvPr>
            <p:ph idx="1"/>
          </p:nvPr>
        </p:nvSpPr>
        <p:spPr/>
        <p:txBody>
          <a:bodyPr/>
          <a:lstStyle/>
          <a:p>
            <a:pPr marL="623887" indent="-514350">
              <a:buFont typeface="+mj-lt"/>
              <a:buAutoNum type="arabicPeriod" startAt="4"/>
            </a:pPr>
            <a:r>
              <a:rPr lang="en-US" dirty="0"/>
              <a:t>Determine the person’s apparent weight or how heavy they feel (the size of the normal force on them) in each of the following situations:</a:t>
            </a:r>
            <a:endParaRPr lang="en-AU" dirty="0"/>
          </a:p>
          <a:p>
            <a:pPr marL="623887" lvl="0" indent="-514350">
              <a:buFont typeface="+mj-lt"/>
              <a:buAutoNum type="alphaLcParenR"/>
            </a:pPr>
            <a:r>
              <a:rPr lang="en-US" sz="2000" dirty="0"/>
              <a:t>A 50kg person in an elevator that is accelerating </a:t>
            </a:r>
            <a:r>
              <a:rPr lang="en-US" sz="2000" u="sng" dirty="0"/>
              <a:t>downward</a:t>
            </a:r>
            <a:r>
              <a:rPr lang="en-US" sz="2000" dirty="0"/>
              <a:t> at a rate of 0.75m/s/s.   </a:t>
            </a:r>
            <a:r>
              <a:rPr lang="en-US" sz="2000" b="1" dirty="0">
                <a:solidFill>
                  <a:srgbClr val="FF0000"/>
                </a:solidFill>
              </a:rPr>
              <a:t>452.5N</a:t>
            </a:r>
            <a:endParaRPr lang="en-AU" sz="2000" b="1" dirty="0">
              <a:solidFill>
                <a:srgbClr val="FF0000"/>
              </a:solidFill>
            </a:endParaRPr>
          </a:p>
          <a:p>
            <a:pPr marL="623887" lvl="0" indent="-514350">
              <a:buFont typeface="+mj-lt"/>
              <a:buAutoNum type="alphaLcParenR"/>
            </a:pPr>
            <a:r>
              <a:rPr lang="en-US" sz="2000" dirty="0"/>
              <a:t>A 50 kg person riding an elevator that is moving down at a constant 1.5m/s.   </a:t>
            </a:r>
            <a:r>
              <a:rPr lang="en-US" sz="2000" b="1" dirty="0">
                <a:solidFill>
                  <a:srgbClr val="FF0000"/>
                </a:solidFill>
              </a:rPr>
              <a:t>490N</a:t>
            </a:r>
            <a:r>
              <a:rPr lang="en-US" sz="2000" dirty="0"/>
              <a:t>	</a:t>
            </a:r>
            <a:endParaRPr lang="en-AU" sz="2000" dirty="0"/>
          </a:p>
          <a:p>
            <a:pPr marL="623887" indent="-514350">
              <a:buFont typeface="+mj-lt"/>
              <a:buAutoNum type="alphaLcParenR"/>
            </a:pPr>
            <a:r>
              <a:rPr lang="en-US" sz="2000" dirty="0"/>
              <a:t>A 50kg person riding an elevator that is accelerating upward at 2.0m/s/s.    </a:t>
            </a:r>
            <a:r>
              <a:rPr lang="en-US" sz="2000" b="1" dirty="0">
                <a:solidFill>
                  <a:srgbClr val="FF0000"/>
                </a:solidFill>
              </a:rPr>
              <a:t>590N</a:t>
            </a:r>
            <a:endParaRPr lang="en-AU" sz="2000" b="1" dirty="0">
              <a:solidFill>
                <a:srgbClr val="FF0000"/>
              </a:solidFill>
            </a:endParaRPr>
          </a:p>
          <a:p>
            <a:pPr marL="623887" indent="-514350">
              <a:buFont typeface="+mj-lt"/>
              <a:buAutoNum type="alphaLcParenR"/>
            </a:pPr>
            <a:r>
              <a:rPr lang="en-US" sz="2000" dirty="0"/>
              <a:t>A 100kg person rides in an elevator that is moving up and gaining 1.5m/s each second.    </a:t>
            </a:r>
            <a:r>
              <a:rPr lang="en-US" sz="2000" b="1" dirty="0">
                <a:solidFill>
                  <a:srgbClr val="FF0000"/>
                </a:solidFill>
              </a:rPr>
              <a:t>1130N</a:t>
            </a:r>
            <a:endParaRPr lang="en-AU" sz="2000" b="1" dirty="0">
              <a:solidFill>
                <a:srgbClr val="FF0000"/>
              </a:solidFill>
            </a:endParaRPr>
          </a:p>
          <a:p>
            <a:pPr marL="623887" indent="-514350">
              <a:buFont typeface="+mj-lt"/>
              <a:buAutoNum type="alphaLcParenR"/>
            </a:pPr>
            <a:r>
              <a:rPr lang="en-US" sz="2000" dirty="0"/>
              <a:t>A 100 kg person riding in an elevator that is moving upward at a constant 3.0m/s.    </a:t>
            </a:r>
            <a:r>
              <a:rPr lang="en-US" sz="2000" b="1" dirty="0">
                <a:solidFill>
                  <a:srgbClr val="FF0000"/>
                </a:solidFill>
              </a:rPr>
              <a:t>980N</a:t>
            </a:r>
            <a:endParaRPr lang="en-AU" sz="2000" b="1" dirty="0">
              <a:solidFill>
                <a:srgbClr val="FF0000"/>
              </a:solidFill>
            </a:endParaRPr>
          </a:p>
          <a:p>
            <a:pPr marL="623887" indent="-514350">
              <a:buFont typeface="+mj-lt"/>
              <a:buAutoNum type="alphaLcParenR"/>
            </a:pPr>
            <a:r>
              <a:rPr lang="en-US" sz="2000" dirty="0"/>
              <a:t>A 100kg person riding an elevator that is moving upward, but slowing by 0.5m/s each second.    </a:t>
            </a:r>
            <a:r>
              <a:rPr lang="en-US" sz="2000" b="1" dirty="0">
                <a:solidFill>
                  <a:srgbClr val="FF0000"/>
                </a:solidFill>
              </a:rPr>
              <a:t>930N</a:t>
            </a:r>
            <a:endParaRPr lang="en-AU" sz="2000" b="1" dirty="0">
              <a:solidFill>
                <a:srgbClr val="FF0000"/>
              </a:solidFill>
            </a:endParaRPr>
          </a:p>
          <a:p>
            <a:pPr marL="623887" indent="-514350">
              <a:buFont typeface="+mj-lt"/>
              <a:buAutoNum type="alphaLcParenR"/>
            </a:pPr>
            <a:endParaRPr lang="en-AU" dirty="0"/>
          </a:p>
          <a:p>
            <a:pPr marL="623887" indent="-514350">
              <a:buFont typeface="+mj-lt"/>
              <a:buAutoNum type="alphaLcParenR"/>
            </a:pPr>
            <a:endParaRPr lang="en-AU" dirty="0"/>
          </a:p>
          <a:p>
            <a:pPr marL="623887" indent="-514350">
              <a:buFont typeface="+mj-lt"/>
              <a:buAutoNum type="alphaLcParenR"/>
            </a:pPr>
            <a:endParaRPr lang="en-US" dirty="0"/>
          </a:p>
          <a:p>
            <a:pPr marL="623887" indent="-514350">
              <a:buFont typeface="+mj-lt"/>
              <a:buAutoNum type="alphaLcParenR"/>
            </a:pPr>
            <a:endParaRPr lang="en-US" dirty="0"/>
          </a:p>
        </p:txBody>
      </p:sp>
    </p:spTree>
    <p:extLst>
      <p:ext uri="{BB962C8B-B14F-4D97-AF65-F5344CB8AC3E}">
        <p14:creationId xmlns:p14="http://schemas.microsoft.com/office/powerpoint/2010/main" val="54882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0" y="2969442"/>
            <a:ext cx="6731000" cy="3048000"/>
          </a:xfrm>
        </p:spPr>
        <p:txBody>
          <a:bodyPr/>
          <a:lstStyle/>
          <a:p>
            <a:pPr>
              <a:lnSpc>
                <a:spcPct val="150000"/>
              </a:lnSpc>
            </a:pPr>
            <a:r>
              <a:rPr lang="en-AU" sz="3200" b="1" dirty="0">
                <a:solidFill>
                  <a:srgbClr val="FF0000"/>
                </a:solidFill>
              </a:rPr>
              <a:t>Apparent weight </a:t>
            </a:r>
            <a:r>
              <a:rPr lang="en-AU" sz="3200" dirty="0"/>
              <a:t>and </a:t>
            </a:r>
          </a:p>
          <a:p>
            <a:pPr>
              <a:lnSpc>
                <a:spcPct val="150000"/>
              </a:lnSpc>
            </a:pPr>
            <a:r>
              <a:rPr lang="en-AU" sz="3200" b="1" dirty="0"/>
              <a:t>Changes in apparent weight due to </a:t>
            </a:r>
            <a:r>
              <a:rPr lang="en-AU" sz="3200" b="1" dirty="0">
                <a:solidFill>
                  <a:srgbClr val="FF0000"/>
                </a:solidFill>
              </a:rPr>
              <a:t>vertical</a:t>
            </a:r>
            <a:r>
              <a:rPr lang="en-AU" sz="3200" b="1" dirty="0">
                <a:solidFill>
                  <a:srgbClr val="008000"/>
                </a:solidFill>
              </a:rPr>
              <a:t> </a:t>
            </a:r>
            <a:r>
              <a:rPr lang="en-AU" sz="3200" b="1" dirty="0">
                <a:solidFill>
                  <a:srgbClr val="FF0000"/>
                </a:solidFill>
              </a:rPr>
              <a:t>acceleration</a:t>
            </a:r>
          </a:p>
        </p:txBody>
      </p:sp>
      <p:pic>
        <p:nvPicPr>
          <p:cNvPr id="2" name="Picture 1"/>
          <p:cNvPicPr>
            <a:picLocks noChangeAspect="1"/>
          </p:cNvPicPr>
          <p:nvPr/>
        </p:nvPicPr>
        <p:blipFill rotWithShape="1">
          <a:blip r:embed="rId2"/>
          <a:srcRect l="5734" t="751" r="12159" b="11161"/>
          <a:stretch/>
        </p:blipFill>
        <p:spPr>
          <a:xfrm>
            <a:off x="290302" y="469900"/>
            <a:ext cx="3983183" cy="1905000"/>
          </a:xfrm>
          <a:prstGeom prst="rect">
            <a:avLst/>
          </a:prstGeom>
        </p:spPr>
      </p:pic>
    </p:spTree>
    <p:extLst>
      <p:ext uri="{BB962C8B-B14F-4D97-AF65-F5344CB8AC3E}">
        <p14:creationId xmlns:p14="http://schemas.microsoft.com/office/powerpoint/2010/main" val="108739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a:t>Perception of Weight</a:t>
            </a:r>
            <a:endParaRPr lang="en-GB" altLang="en-US" dirty="0"/>
          </a:p>
        </p:txBody>
      </p:sp>
      <p:sp>
        <p:nvSpPr>
          <p:cNvPr id="25603" name="Rectangle 3"/>
          <p:cNvSpPr>
            <a:spLocks noGrp="1" noChangeArrowheads="1"/>
          </p:cNvSpPr>
          <p:nvPr>
            <p:ph type="body" idx="1"/>
          </p:nvPr>
        </p:nvSpPr>
        <p:spPr>
          <a:xfrm>
            <a:off x="397163" y="1511300"/>
            <a:ext cx="8571345" cy="5003800"/>
          </a:xfrm>
        </p:spPr>
        <p:txBody>
          <a:bodyPr/>
          <a:lstStyle/>
          <a:p>
            <a:pPr marL="200025" indent="-200025" eaLnBrk="1" hangingPunct="1">
              <a:spcBef>
                <a:spcPts val="600"/>
              </a:spcBef>
              <a:spcAft>
                <a:spcPts val="600"/>
              </a:spcAft>
            </a:pPr>
            <a:r>
              <a:rPr lang="en-AU" altLang="en-US" sz="2400" dirty="0"/>
              <a:t>Our weight is a force which pushes down on other objects. </a:t>
            </a:r>
            <a:endParaRPr lang="en-GB" altLang="en-US" sz="2400" dirty="0"/>
          </a:p>
          <a:p>
            <a:pPr marL="200025" indent="-200025" eaLnBrk="1" hangingPunct="1">
              <a:spcBef>
                <a:spcPts val="600"/>
              </a:spcBef>
              <a:spcAft>
                <a:spcPts val="600"/>
              </a:spcAft>
            </a:pPr>
            <a:r>
              <a:rPr lang="en-AU" altLang="en-US" sz="2400" dirty="0"/>
              <a:t>Because our weight force does not actually push on us directly, we do not actually feel that force. </a:t>
            </a:r>
          </a:p>
          <a:p>
            <a:pPr marL="200025" indent="-200025" eaLnBrk="1" hangingPunct="1">
              <a:spcBef>
                <a:spcPts val="600"/>
              </a:spcBef>
              <a:spcAft>
                <a:spcPts val="600"/>
              </a:spcAft>
            </a:pPr>
            <a:r>
              <a:rPr lang="en-AU" altLang="en-US" sz="2400" dirty="0"/>
              <a:t>What we do feel is the </a:t>
            </a:r>
            <a:r>
              <a:rPr lang="en-AU" altLang="en-US" sz="2400" b="1" dirty="0">
                <a:solidFill>
                  <a:srgbClr val="FF0000"/>
                </a:solidFill>
              </a:rPr>
              <a:t>reaction</a:t>
            </a:r>
            <a:r>
              <a:rPr lang="en-AU" altLang="en-US" sz="2400" dirty="0"/>
              <a:t> of the other objects (e.g. ground) pushing back on us.  (Newton’s 3</a:t>
            </a:r>
            <a:r>
              <a:rPr lang="en-AU" altLang="en-US" sz="2400" baseline="30000" dirty="0"/>
              <a:t>rd</a:t>
            </a:r>
            <a:r>
              <a:rPr lang="en-AU" altLang="en-US" sz="2400" dirty="0"/>
              <a:t> Law).</a:t>
            </a:r>
          </a:p>
          <a:p>
            <a:pPr marL="200025" indent="-200025" eaLnBrk="1" hangingPunct="1">
              <a:spcBef>
                <a:spcPts val="600"/>
              </a:spcBef>
              <a:spcAft>
                <a:spcPts val="600"/>
              </a:spcAft>
            </a:pPr>
            <a:r>
              <a:rPr lang="en-AU" altLang="en-US" sz="2400" dirty="0"/>
              <a:t>This force is what we perceive as our apparent weight. </a:t>
            </a:r>
          </a:p>
          <a:p>
            <a:pPr marL="200025" indent="-200025" eaLnBrk="1" hangingPunct="1">
              <a:spcBef>
                <a:spcPts val="600"/>
              </a:spcBef>
              <a:spcAft>
                <a:spcPts val="600"/>
              </a:spcAft>
            </a:pPr>
            <a:r>
              <a:rPr lang="en-AU" altLang="en-US" sz="2400" dirty="0"/>
              <a:t>If we are not accelerating, then </a:t>
            </a:r>
            <a:r>
              <a:rPr lang="en-AU" altLang="en-US" sz="2400" b="1" dirty="0">
                <a:solidFill>
                  <a:srgbClr val="0070C0"/>
                </a:solidFill>
              </a:rPr>
              <a:t>NET</a:t>
            </a:r>
            <a:r>
              <a:rPr lang="en-AU" altLang="en-US" sz="2400" dirty="0"/>
              <a:t> </a:t>
            </a:r>
            <a:r>
              <a:rPr lang="en-AU" altLang="en-US" sz="2400" b="1" dirty="0">
                <a:solidFill>
                  <a:srgbClr val="0070C0"/>
                </a:solidFill>
              </a:rPr>
              <a:t>force</a:t>
            </a:r>
            <a:r>
              <a:rPr lang="en-AU" altLang="en-US" sz="2400" dirty="0"/>
              <a:t> must be equal to </a:t>
            </a:r>
            <a:r>
              <a:rPr lang="en-AU" altLang="en-US" sz="2400" b="1" dirty="0">
                <a:solidFill>
                  <a:srgbClr val="0070C0"/>
                </a:solidFill>
              </a:rPr>
              <a:t>ZERO. (Newton’s 1</a:t>
            </a:r>
            <a:r>
              <a:rPr lang="en-AU" altLang="en-US" sz="2400" b="1" baseline="30000" dirty="0">
                <a:solidFill>
                  <a:srgbClr val="0070C0"/>
                </a:solidFill>
              </a:rPr>
              <a:t>st</a:t>
            </a:r>
            <a:r>
              <a:rPr lang="en-AU" altLang="en-US" sz="2400" b="1" dirty="0">
                <a:solidFill>
                  <a:srgbClr val="0070C0"/>
                </a:solidFill>
              </a:rPr>
              <a:t> Law)</a:t>
            </a:r>
          </a:p>
          <a:p>
            <a:pPr marL="200025" indent="-200025" eaLnBrk="1" hangingPunct="1">
              <a:spcBef>
                <a:spcPts val="600"/>
              </a:spcBef>
              <a:spcAft>
                <a:spcPts val="600"/>
              </a:spcAft>
            </a:pPr>
            <a:r>
              <a:rPr lang="en-AU" altLang="en-US" sz="2400" dirty="0"/>
              <a:t>This means that the reaction force (or “normal” force) from the ground onto us must be the same as our weight force. </a:t>
            </a:r>
          </a:p>
          <a:p>
            <a:pPr marL="200025" indent="-200025" eaLnBrk="1" hangingPunct="1">
              <a:spcBef>
                <a:spcPts val="600"/>
              </a:spcBef>
              <a:spcAft>
                <a:spcPts val="600"/>
              </a:spcAft>
            </a:pPr>
            <a:r>
              <a:rPr lang="en-AU" altLang="en-US" sz="2400" dirty="0"/>
              <a:t>Thus our </a:t>
            </a:r>
            <a:r>
              <a:rPr lang="en-AU" altLang="en-US" sz="2400" b="1" dirty="0"/>
              <a:t>apparent weight </a:t>
            </a:r>
            <a:r>
              <a:rPr lang="en-AU" altLang="en-US" sz="2400" dirty="0"/>
              <a:t>is </a:t>
            </a:r>
            <a:r>
              <a:rPr lang="en-AU" altLang="en-US" sz="2400" b="1" dirty="0">
                <a:solidFill>
                  <a:srgbClr val="FF0000"/>
                </a:solidFill>
              </a:rPr>
              <a:t>equal</a:t>
            </a:r>
            <a:r>
              <a:rPr lang="en-AU" altLang="en-US" sz="2400" dirty="0"/>
              <a:t> to our </a:t>
            </a:r>
            <a:r>
              <a:rPr lang="en-AU" altLang="en-US" sz="2400" b="1" dirty="0"/>
              <a:t>actual weight</a:t>
            </a:r>
            <a:r>
              <a:rPr lang="en-AU" altLang="en-US" sz="2400" dirty="0"/>
              <a:t>.</a:t>
            </a:r>
          </a:p>
          <a:p>
            <a:pPr marL="0" eaLnBrk="1" hangingPunct="1">
              <a:buFontTx/>
              <a:buNone/>
            </a:pPr>
            <a:endParaRPr lang="en-AU" altLang="en-US" dirty="0"/>
          </a:p>
          <a:p>
            <a:pPr eaLnBrk="1" hangingPunct="1">
              <a:buFontTx/>
              <a:buNone/>
            </a:pPr>
            <a:endParaRPr lang="en-AU" altLang="en-US" dirty="0"/>
          </a:p>
        </p:txBody>
      </p:sp>
      <p:sp>
        <p:nvSpPr>
          <p:cNvPr id="4" name="AutoShape 4" descr="Michael Faraday's original induction coil made in 1831. This is an iron ring, around which are wound two insulated coils of copper wire on each side. Passing a current through one wire induces a voltage in the other by a process called mutual inductance. This coil is now on display at the Royal Institution, Lond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2050" name="Picture 2" descr="Image result for elevator forces&quot;">
            <a:extLst>
              <a:ext uri="{FF2B5EF4-FFF2-40B4-BE49-F238E27FC236}">
                <a16:creationId xmlns:a16="http://schemas.microsoft.com/office/drawing/2014/main" id="{2736FE52-DCB9-40E1-B7BD-EAB7958774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6" r="18777" b="1"/>
          <a:stretch/>
        </p:blipFill>
        <p:spPr bwMode="auto">
          <a:xfrm>
            <a:off x="8706510" y="565849"/>
            <a:ext cx="3356181" cy="575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35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57F41-DEB7-430B-A2EE-118139319773}"/>
              </a:ext>
            </a:extLst>
          </p:cNvPr>
          <p:cNvSpPr>
            <a:spLocks noGrp="1"/>
          </p:cNvSpPr>
          <p:nvPr>
            <p:ph type="title"/>
          </p:nvPr>
        </p:nvSpPr>
        <p:spPr>
          <a:xfrm>
            <a:off x="609600" y="280543"/>
            <a:ext cx="10972800" cy="1066800"/>
          </a:xfrm>
        </p:spPr>
        <p:txBody>
          <a:bodyPr/>
          <a:lstStyle/>
          <a:p>
            <a:r>
              <a:rPr lang="en-AU" dirty="0"/>
              <a:t>I can </a:t>
            </a:r>
            <a:r>
              <a:rPr lang="en-AU" dirty="0" err="1"/>
              <a:t>haz</a:t>
            </a:r>
            <a:r>
              <a:rPr lang="en-AU" dirty="0"/>
              <a:t> weightless?</a:t>
            </a:r>
          </a:p>
        </p:txBody>
      </p:sp>
      <p:sp>
        <p:nvSpPr>
          <p:cNvPr id="3" name="Content Placeholder 2">
            <a:extLst>
              <a:ext uri="{FF2B5EF4-FFF2-40B4-BE49-F238E27FC236}">
                <a16:creationId xmlns:a16="http://schemas.microsoft.com/office/drawing/2014/main" id="{0EE9CC30-6646-460C-B632-58234CFAF424}"/>
              </a:ext>
            </a:extLst>
          </p:cNvPr>
          <p:cNvSpPr>
            <a:spLocks noGrp="1"/>
          </p:cNvSpPr>
          <p:nvPr>
            <p:ph idx="1"/>
          </p:nvPr>
        </p:nvSpPr>
        <p:spPr>
          <a:xfrm>
            <a:off x="0" y="5132832"/>
            <a:ext cx="6096000" cy="1024128"/>
          </a:xfrm>
        </p:spPr>
        <p:txBody>
          <a:bodyPr/>
          <a:lstStyle/>
          <a:p>
            <a:pPr marL="109537" indent="0">
              <a:buNone/>
            </a:pPr>
            <a:r>
              <a:rPr lang="en-AU" sz="2400" dirty="0"/>
              <a:t>Sir Richard Branson and his crew are not actually in space in this picture. They are in a jet aeroplane. So why does it appear that they are weightless?</a:t>
            </a:r>
          </a:p>
        </p:txBody>
      </p:sp>
      <p:pic>
        <p:nvPicPr>
          <p:cNvPr id="4098" name="Picture 2" descr="Photograph of Astronauts Aboard the Space Shuttle Endeavour. Two astronauts are seen, along with apples, oranges and pears, “floating” inside the shuttle.">
            <a:extLst>
              <a:ext uri="{FF2B5EF4-FFF2-40B4-BE49-F238E27FC236}">
                <a16:creationId xmlns:a16="http://schemas.microsoft.com/office/drawing/2014/main" id="{F84BC846-875B-4FAA-9901-5E32722AD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994" y="152526"/>
            <a:ext cx="5493176" cy="36433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vomet comet&quot;">
            <a:extLst>
              <a:ext uri="{FF2B5EF4-FFF2-40B4-BE49-F238E27FC236}">
                <a16:creationId xmlns:a16="http://schemas.microsoft.com/office/drawing/2014/main" id="{1A2A1E94-F7CC-4E5B-93E1-870E9154C7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008" y="1347343"/>
            <a:ext cx="5830992" cy="364331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EE9CC30-6646-460C-B632-58234CFAF424}"/>
              </a:ext>
            </a:extLst>
          </p:cNvPr>
          <p:cNvSpPr txBox="1">
            <a:spLocks/>
          </p:cNvSpPr>
          <p:nvPr/>
        </p:nvSpPr>
        <p:spPr bwMode="auto">
          <a:xfrm>
            <a:off x="6358128" y="3966531"/>
            <a:ext cx="5700042" cy="102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537" indent="0">
              <a:buFont typeface="Georgia" panose="02040502050405020303" pitchFamily="18" charset="0"/>
              <a:buNone/>
            </a:pPr>
            <a:r>
              <a:rPr lang="en-AU" sz="2400" dirty="0"/>
              <a:t>These astronauts are on the international space station. It orbits at an altitude of 400 km. </a:t>
            </a:r>
          </a:p>
          <a:p>
            <a:pPr marL="109537" indent="0">
              <a:buFont typeface="Georgia" panose="02040502050405020303" pitchFamily="18" charset="0"/>
              <a:buNone/>
            </a:pPr>
            <a:r>
              <a:rPr lang="en-AU" sz="2400" b="1" dirty="0">
                <a:solidFill>
                  <a:srgbClr val="008000"/>
                </a:solidFill>
              </a:rPr>
              <a:t>Use Newtons Law of Gravitation to calculate the value for the gravitational field strength on the ISS. </a:t>
            </a:r>
          </a:p>
        </p:txBody>
      </p:sp>
    </p:spTree>
    <p:extLst>
      <p:ext uri="{BB962C8B-B14F-4D97-AF65-F5344CB8AC3E}">
        <p14:creationId xmlns:p14="http://schemas.microsoft.com/office/powerpoint/2010/main" val="66468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471E-EB44-4688-9088-48E249860A42}"/>
              </a:ext>
            </a:extLst>
          </p:cNvPr>
          <p:cNvSpPr>
            <a:spLocks noGrp="1"/>
          </p:cNvSpPr>
          <p:nvPr>
            <p:ph type="title"/>
          </p:nvPr>
        </p:nvSpPr>
        <p:spPr/>
        <p:txBody>
          <a:bodyPr/>
          <a:lstStyle/>
          <a:p>
            <a:r>
              <a:rPr lang="en-AU" dirty="0"/>
              <a:t>Apparent Weight and Acceleration</a:t>
            </a:r>
          </a:p>
        </p:txBody>
      </p:sp>
      <p:sp>
        <p:nvSpPr>
          <p:cNvPr id="3" name="Content Placeholder 2">
            <a:extLst>
              <a:ext uri="{FF2B5EF4-FFF2-40B4-BE49-F238E27FC236}">
                <a16:creationId xmlns:a16="http://schemas.microsoft.com/office/drawing/2014/main" id="{0338EF14-768D-4DAE-A6C0-9537673BC9AD}"/>
              </a:ext>
            </a:extLst>
          </p:cNvPr>
          <p:cNvSpPr>
            <a:spLocks noGrp="1"/>
          </p:cNvSpPr>
          <p:nvPr>
            <p:ph idx="1"/>
          </p:nvPr>
        </p:nvSpPr>
        <p:spPr>
          <a:xfrm>
            <a:off x="599982" y="1687512"/>
            <a:ext cx="7347006" cy="4324350"/>
          </a:xfrm>
        </p:spPr>
        <p:txBody>
          <a:bodyPr/>
          <a:lstStyle/>
          <a:p>
            <a:r>
              <a:rPr lang="en-AU" dirty="0"/>
              <a:t>As described earlier, a person in a lift at rest or moving with a constant velocity has a </a:t>
            </a:r>
            <a:r>
              <a:rPr lang="en-AU" b="1" dirty="0">
                <a:solidFill>
                  <a:srgbClr val="008000"/>
                </a:solidFill>
              </a:rPr>
              <a:t>net force of zero </a:t>
            </a:r>
            <a:r>
              <a:rPr lang="en-AU" dirty="0"/>
              <a:t>on them. (Newtons first law). </a:t>
            </a:r>
          </a:p>
          <a:p>
            <a:r>
              <a:rPr lang="en-AU" dirty="0"/>
              <a:t>This means the </a:t>
            </a:r>
            <a:r>
              <a:rPr lang="en-AU" b="1" dirty="0">
                <a:solidFill>
                  <a:srgbClr val="FF0000"/>
                </a:solidFill>
              </a:rPr>
              <a:t>Normal force</a:t>
            </a:r>
            <a:r>
              <a:rPr lang="en-AU" dirty="0"/>
              <a:t> is equal to the </a:t>
            </a:r>
            <a:r>
              <a:rPr lang="en-AU" b="1" dirty="0">
                <a:solidFill>
                  <a:srgbClr val="0070C0"/>
                </a:solidFill>
              </a:rPr>
              <a:t>Weight force</a:t>
            </a:r>
          </a:p>
          <a:p>
            <a:pPr marL="200025" indent="-200025" eaLnBrk="1" hangingPunct="1">
              <a:spcBef>
                <a:spcPts val="600"/>
              </a:spcBef>
              <a:spcAft>
                <a:spcPts val="600"/>
              </a:spcAft>
            </a:pPr>
            <a:r>
              <a:rPr lang="en-AU" altLang="en-US" dirty="0"/>
              <a:t>Thus the persons </a:t>
            </a:r>
            <a:r>
              <a:rPr lang="en-AU" altLang="en-US" b="1" dirty="0"/>
              <a:t>apparent weight </a:t>
            </a:r>
            <a:r>
              <a:rPr lang="en-AU" altLang="en-US" b="1" dirty="0">
                <a:solidFill>
                  <a:srgbClr val="FF0000"/>
                </a:solidFill>
              </a:rPr>
              <a:t>(F</a:t>
            </a:r>
            <a:r>
              <a:rPr lang="en-AU" altLang="en-US" b="1" baseline="-25000" dirty="0">
                <a:solidFill>
                  <a:srgbClr val="FF0000"/>
                </a:solidFill>
              </a:rPr>
              <a:t>N</a:t>
            </a:r>
            <a:r>
              <a:rPr lang="en-AU" altLang="en-US" b="1" dirty="0">
                <a:solidFill>
                  <a:srgbClr val="FF0000"/>
                </a:solidFill>
              </a:rPr>
              <a:t>) </a:t>
            </a:r>
            <a:r>
              <a:rPr lang="en-AU" altLang="en-US" dirty="0"/>
              <a:t>is </a:t>
            </a:r>
            <a:r>
              <a:rPr lang="en-AU" altLang="en-US" b="1" dirty="0">
                <a:solidFill>
                  <a:srgbClr val="FF0000"/>
                </a:solidFill>
              </a:rPr>
              <a:t>equal</a:t>
            </a:r>
            <a:r>
              <a:rPr lang="en-AU" altLang="en-US" dirty="0"/>
              <a:t> to their </a:t>
            </a:r>
            <a:r>
              <a:rPr lang="en-AU" altLang="en-US" b="1" dirty="0"/>
              <a:t>actual weight</a:t>
            </a:r>
            <a:r>
              <a:rPr lang="en-AU" altLang="en-US" dirty="0"/>
              <a:t>. </a:t>
            </a:r>
            <a:r>
              <a:rPr lang="en-AU" altLang="en-US" b="1" dirty="0">
                <a:solidFill>
                  <a:srgbClr val="0066FF"/>
                </a:solidFill>
              </a:rPr>
              <a:t>(F</a:t>
            </a:r>
            <a:r>
              <a:rPr lang="en-AU" altLang="en-US" b="1" baseline="-25000" dirty="0">
                <a:solidFill>
                  <a:srgbClr val="0066FF"/>
                </a:solidFill>
              </a:rPr>
              <a:t>W</a:t>
            </a:r>
            <a:r>
              <a:rPr lang="en-AU" altLang="en-US" b="1" dirty="0">
                <a:solidFill>
                  <a:srgbClr val="0066FF"/>
                </a:solidFill>
              </a:rPr>
              <a:t>)</a:t>
            </a:r>
            <a:r>
              <a:rPr lang="en-AU" altLang="en-US" dirty="0">
                <a:solidFill>
                  <a:srgbClr val="0066FF"/>
                </a:solidFill>
              </a:rPr>
              <a:t> </a:t>
            </a:r>
          </a:p>
        </p:txBody>
      </p:sp>
      <p:pic>
        <p:nvPicPr>
          <p:cNvPr id="3074" name="Picture 2" descr="Acceleration and Weight. This cartoon has four sections. Beginning at left, the first section is labeled “Normal weight”. In it a person stands on a scale in an elevator at rest. The scale reads the person’s weight in arbitrary units. The next section, labeled “Lighter than normal”, shows the elevator moving downward, and the scale now reads a smaller value for the person’s weight. The next section, labeled “Heavier than normal”, shows the elevator moving upward, and the scale now reads a larger value for the person’s weight. The final section at right, labeled “No apparent weight”, shows the elevator in free-fall. In it the person and the scale are now “floating” within the elevator and the scale is blank.">
            <a:extLst>
              <a:ext uri="{FF2B5EF4-FFF2-40B4-BE49-F238E27FC236}">
                <a16:creationId xmlns:a16="http://schemas.microsoft.com/office/drawing/2014/main" id="{C20981EC-3BEF-40DE-9D39-EB968DB5A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75242" b="-3242"/>
          <a:stretch/>
        </p:blipFill>
        <p:spPr bwMode="auto">
          <a:xfrm>
            <a:off x="9957191" y="778862"/>
            <a:ext cx="2163909" cy="642293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9406299" y="4257088"/>
            <a:ext cx="12192" cy="987552"/>
          </a:xfrm>
          <a:prstGeom prst="straightConnector1">
            <a:avLst/>
          </a:prstGeom>
          <a:ln w="5715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418491" y="3306112"/>
            <a:ext cx="0" cy="9509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08688" y="5959825"/>
            <a:ext cx="471604" cy="369332"/>
          </a:xfrm>
          <a:prstGeom prst="rect">
            <a:avLst/>
          </a:prstGeom>
          <a:noFill/>
        </p:spPr>
        <p:txBody>
          <a:bodyPr wrap="none" rtlCol="0">
            <a:spAutoFit/>
          </a:bodyPr>
          <a:lstStyle/>
          <a:p>
            <a:r>
              <a:rPr lang="en-AU" b="1" dirty="0">
                <a:solidFill>
                  <a:srgbClr val="0066FF"/>
                </a:solidFill>
              </a:rPr>
              <a:t>F</a:t>
            </a:r>
            <a:r>
              <a:rPr lang="en-AU" b="1" baseline="-25000" dirty="0">
                <a:solidFill>
                  <a:srgbClr val="0066FF"/>
                </a:solidFill>
              </a:rPr>
              <a:t>W</a:t>
            </a:r>
          </a:p>
        </p:txBody>
      </p:sp>
      <p:sp>
        <p:nvSpPr>
          <p:cNvPr id="12" name="TextBox 11"/>
          <p:cNvSpPr txBox="1"/>
          <p:nvPr/>
        </p:nvSpPr>
        <p:spPr>
          <a:xfrm>
            <a:off x="8578395" y="3620997"/>
            <a:ext cx="436338" cy="369332"/>
          </a:xfrm>
          <a:prstGeom prst="rect">
            <a:avLst/>
          </a:prstGeom>
          <a:noFill/>
        </p:spPr>
        <p:txBody>
          <a:bodyPr wrap="none" rtlCol="0">
            <a:spAutoFit/>
          </a:bodyPr>
          <a:lstStyle/>
          <a:p>
            <a:r>
              <a:rPr lang="en-AU" b="1" dirty="0">
                <a:solidFill>
                  <a:srgbClr val="FF0000"/>
                </a:solidFill>
              </a:rPr>
              <a:t>F</a:t>
            </a:r>
            <a:r>
              <a:rPr lang="en-AU" b="1" baseline="-25000" dirty="0">
                <a:solidFill>
                  <a:srgbClr val="FF0000"/>
                </a:solidFill>
              </a:rPr>
              <a:t>N</a:t>
            </a:r>
          </a:p>
        </p:txBody>
      </p:sp>
      <p:cxnSp>
        <p:nvCxnSpPr>
          <p:cNvPr id="13" name="Straight Arrow Connector 12"/>
          <p:cNvCxnSpPr/>
          <p:nvPr/>
        </p:nvCxnSpPr>
        <p:spPr>
          <a:xfrm flipV="1">
            <a:off x="7623558" y="5727579"/>
            <a:ext cx="0" cy="9509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9105653" y="5729167"/>
            <a:ext cx="12192" cy="987552"/>
          </a:xfrm>
          <a:prstGeom prst="straightConnector1">
            <a:avLst/>
          </a:prstGeom>
          <a:ln w="57150">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46989" y="6007952"/>
            <a:ext cx="319318" cy="369332"/>
          </a:xfrm>
          <a:prstGeom prst="rect">
            <a:avLst/>
          </a:prstGeom>
          <a:noFill/>
        </p:spPr>
        <p:txBody>
          <a:bodyPr wrap="none" rtlCol="0">
            <a:spAutoFit/>
          </a:bodyPr>
          <a:lstStyle/>
          <a:p>
            <a:r>
              <a:rPr lang="en-AU" b="1" dirty="0"/>
              <a:t>+</a:t>
            </a:r>
            <a:endParaRPr lang="en-AU" b="1" baseline="-25000" dirty="0"/>
          </a:p>
        </p:txBody>
      </p:sp>
      <p:sp>
        <p:nvSpPr>
          <p:cNvPr id="17" name="TextBox 16"/>
          <p:cNvSpPr txBox="1"/>
          <p:nvPr/>
        </p:nvSpPr>
        <p:spPr>
          <a:xfrm>
            <a:off x="9418490" y="5959825"/>
            <a:ext cx="1744098" cy="369332"/>
          </a:xfrm>
          <a:prstGeom prst="rect">
            <a:avLst/>
          </a:prstGeom>
          <a:noFill/>
        </p:spPr>
        <p:txBody>
          <a:bodyPr wrap="square" rtlCol="0">
            <a:spAutoFit/>
          </a:bodyPr>
          <a:lstStyle/>
          <a:p>
            <a:r>
              <a:rPr lang="en-AU" b="1" dirty="0"/>
              <a:t>=   0 </a:t>
            </a:r>
            <a:endParaRPr lang="en-AU" b="1" baseline="-25000" dirty="0"/>
          </a:p>
        </p:txBody>
      </p:sp>
      <p:sp>
        <p:nvSpPr>
          <p:cNvPr id="18" name="TextBox 17"/>
          <p:cNvSpPr txBox="1"/>
          <p:nvPr/>
        </p:nvSpPr>
        <p:spPr>
          <a:xfrm>
            <a:off x="8560762" y="4442215"/>
            <a:ext cx="471604" cy="369332"/>
          </a:xfrm>
          <a:prstGeom prst="rect">
            <a:avLst/>
          </a:prstGeom>
          <a:noFill/>
        </p:spPr>
        <p:txBody>
          <a:bodyPr wrap="none" rtlCol="0">
            <a:spAutoFit/>
          </a:bodyPr>
          <a:lstStyle/>
          <a:p>
            <a:r>
              <a:rPr lang="en-AU" b="1" dirty="0">
                <a:solidFill>
                  <a:srgbClr val="0066FF"/>
                </a:solidFill>
              </a:rPr>
              <a:t>F</a:t>
            </a:r>
            <a:r>
              <a:rPr lang="en-AU" b="1" baseline="-25000" dirty="0">
                <a:solidFill>
                  <a:srgbClr val="0066FF"/>
                </a:solidFill>
              </a:rPr>
              <a:t>W</a:t>
            </a:r>
          </a:p>
        </p:txBody>
      </p:sp>
      <p:sp>
        <p:nvSpPr>
          <p:cNvPr id="20" name="TextBox 19"/>
          <p:cNvSpPr txBox="1"/>
          <p:nvPr/>
        </p:nvSpPr>
        <p:spPr>
          <a:xfrm>
            <a:off x="6974722" y="5993850"/>
            <a:ext cx="436338" cy="369332"/>
          </a:xfrm>
          <a:prstGeom prst="rect">
            <a:avLst/>
          </a:prstGeom>
          <a:noFill/>
        </p:spPr>
        <p:txBody>
          <a:bodyPr wrap="none" rtlCol="0">
            <a:spAutoFit/>
          </a:bodyPr>
          <a:lstStyle/>
          <a:p>
            <a:r>
              <a:rPr lang="en-AU" b="1" dirty="0">
                <a:solidFill>
                  <a:srgbClr val="FF0000"/>
                </a:solidFill>
              </a:rPr>
              <a:t>F</a:t>
            </a:r>
            <a:r>
              <a:rPr lang="en-AU" b="1" baseline="-25000" dirty="0">
                <a:solidFill>
                  <a:srgbClr val="FF0000"/>
                </a:solidFill>
              </a:rPr>
              <a:t>N</a:t>
            </a:r>
          </a:p>
        </p:txBody>
      </p:sp>
      <p:sp>
        <p:nvSpPr>
          <p:cNvPr id="11" name="TextBox 10"/>
          <p:cNvSpPr txBox="1"/>
          <p:nvPr/>
        </p:nvSpPr>
        <p:spPr>
          <a:xfrm>
            <a:off x="10084946" y="536575"/>
            <a:ext cx="2336800" cy="984885"/>
          </a:xfrm>
          <a:prstGeom prst="rect">
            <a:avLst/>
          </a:prstGeom>
          <a:noFill/>
        </p:spPr>
        <p:txBody>
          <a:bodyPr wrap="square" rtlCol="0">
            <a:spAutoFit/>
          </a:bodyPr>
          <a:lstStyle/>
          <a:p>
            <a:pPr algn="ctr"/>
            <a:r>
              <a:rPr lang="en-AU" sz="2000" b="1" dirty="0">
                <a:solidFill>
                  <a:srgbClr val="008000"/>
                </a:solidFill>
                <a:latin typeface="+mn-lt"/>
              </a:rPr>
              <a:t>At REST </a:t>
            </a:r>
          </a:p>
          <a:p>
            <a:pPr algn="ctr"/>
            <a:r>
              <a:rPr lang="en-AU" u="sng" dirty="0"/>
              <a:t>or </a:t>
            </a:r>
          </a:p>
          <a:p>
            <a:pPr algn="ctr"/>
            <a:r>
              <a:rPr lang="en-AU" sz="2000" b="1" dirty="0">
                <a:solidFill>
                  <a:srgbClr val="008000"/>
                </a:solidFill>
                <a:latin typeface="+mn-lt"/>
              </a:rPr>
              <a:t>Uniform velocity</a:t>
            </a:r>
          </a:p>
        </p:txBody>
      </p:sp>
    </p:spTree>
    <p:extLst>
      <p:ext uri="{BB962C8B-B14F-4D97-AF65-F5344CB8AC3E}">
        <p14:creationId xmlns:p14="http://schemas.microsoft.com/office/powerpoint/2010/main" val="349135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P spid="17" grpId="0"/>
      <p:bldP spid="18"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471E-EB44-4688-9088-48E249860A42}"/>
              </a:ext>
            </a:extLst>
          </p:cNvPr>
          <p:cNvSpPr>
            <a:spLocks noGrp="1"/>
          </p:cNvSpPr>
          <p:nvPr>
            <p:ph type="title"/>
          </p:nvPr>
        </p:nvSpPr>
        <p:spPr/>
        <p:txBody>
          <a:bodyPr/>
          <a:lstStyle/>
          <a:p>
            <a:r>
              <a:rPr lang="en-AU" dirty="0"/>
              <a:t>Apparent Weight and Acceleration</a:t>
            </a:r>
          </a:p>
        </p:txBody>
      </p:sp>
      <p:sp>
        <p:nvSpPr>
          <p:cNvPr id="3" name="Content Placeholder 2">
            <a:extLst>
              <a:ext uri="{FF2B5EF4-FFF2-40B4-BE49-F238E27FC236}">
                <a16:creationId xmlns:a16="http://schemas.microsoft.com/office/drawing/2014/main" id="{0338EF14-768D-4DAE-A6C0-9537673BC9AD}"/>
              </a:ext>
            </a:extLst>
          </p:cNvPr>
          <p:cNvSpPr>
            <a:spLocks noGrp="1"/>
          </p:cNvSpPr>
          <p:nvPr>
            <p:ph idx="1"/>
          </p:nvPr>
        </p:nvSpPr>
        <p:spPr>
          <a:xfrm>
            <a:off x="599982" y="1687512"/>
            <a:ext cx="7347006" cy="4324350"/>
          </a:xfrm>
        </p:spPr>
        <p:txBody>
          <a:bodyPr/>
          <a:lstStyle/>
          <a:p>
            <a:pPr marL="271463"/>
            <a:r>
              <a:rPr lang="en-AU" dirty="0"/>
              <a:t>If the lift is accelerating upwards, there must be an </a:t>
            </a:r>
            <a:r>
              <a:rPr lang="en-AU" b="1" dirty="0">
                <a:solidFill>
                  <a:srgbClr val="008000"/>
                </a:solidFill>
              </a:rPr>
              <a:t>upward</a:t>
            </a:r>
            <a:r>
              <a:rPr lang="en-AU" dirty="0"/>
              <a:t> </a:t>
            </a:r>
            <a:r>
              <a:rPr lang="en-AU" b="1" dirty="0">
                <a:solidFill>
                  <a:srgbClr val="7030A0"/>
                </a:solidFill>
              </a:rPr>
              <a:t>net force </a:t>
            </a:r>
            <a:r>
              <a:rPr lang="en-AU" dirty="0"/>
              <a:t>on them. (Newtons second law). </a:t>
            </a:r>
          </a:p>
          <a:p>
            <a:pPr marL="271463"/>
            <a:r>
              <a:rPr lang="en-AU" dirty="0"/>
              <a:t>This means the </a:t>
            </a:r>
            <a:r>
              <a:rPr lang="en-AU" b="1" dirty="0">
                <a:solidFill>
                  <a:srgbClr val="FF0000"/>
                </a:solidFill>
              </a:rPr>
              <a:t>Normal force</a:t>
            </a:r>
            <a:r>
              <a:rPr lang="en-AU" dirty="0"/>
              <a:t> must be </a:t>
            </a:r>
            <a:r>
              <a:rPr lang="en-AU" b="1" dirty="0">
                <a:solidFill>
                  <a:srgbClr val="008000"/>
                </a:solidFill>
              </a:rPr>
              <a:t>greater</a:t>
            </a:r>
            <a:r>
              <a:rPr lang="en-AU" dirty="0"/>
              <a:t> than the </a:t>
            </a:r>
            <a:r>
              <a:rPr lang="en-AU" b="1" dirty="0">
                <a:solidFill>
                  <a:srgbClr val="0070C0"/>
                </a:solidFill>
              </a:rPr>
              <a:t>Weight force</a:t>
            </a:r>
          </a:p>
          <a:p>
            <a:pPr marL="200025" indent="-200025" eaLnBrk="1" hangingPunct="1">
              <a:spcBef>
                <a:spcPts val="600"/>
              </a:spcBef>
              <a:spcAft>
                <a:spcPts val="600"/>
              </a:spcAft>
            </a:pPr>
            <a:r>
              <a:rPr lang="en-AU" altLang="en-US" dirty="0"/>
              <a:t>Thus the persons </a:t>
            </a:r>
            <a:r>
              <a:rPr lang="en-AU" altLang="en-US" b="1" dirty="0"/>
              <a:t>apparent weight </a:t>
            </a:r>
            <a:r>
              <a:rPr lang="en-AU" altLang="en-US" b="1" dirty="0">
                <a:solidFill>
                  <a:srgbClr val="FF0000"/>
                </a:solidFill>
              </a:rPr>
              <a:t>(F</a:t>
            </a:r>
            <a:r>
              <a:rPr lang="en-AU" altLang="en-US" b="1" baseline="-25000" dirty="0">
                <a:solidFill>
                  <a:srgbClr val="FF0000"/>
                </a:solidFill>
              </a:rPr>
              <a:t>N</a:t>
            </a:r>
            <a:r>
              <a:rPr lang="en-AU" altLang="en-US" b="1" dirty="0">
                <a:solidFill>
                  <a:srgbClr val="FF0000"/>
                </a:solidFill>
              </a:rPr>
              <a:t>) </a:t>
            </a:r>
            <a:r>
              <a:rPr lang="en-AU" altLang="en-US" dirty="0"/>
              <a:t>is </a:t>
            </a:r>
            <a:r>
              <a:rPr lang="en-AU" altLang="en-US" b="1" dirty="0">
                <a:solidFill>
                  <a:srgbClr val="008000"/>
                </a:solidFill>
              </a:rPr>
              <a:t>greater</a:t>
            </a:r>
            <a:r>
              <a:rPr lang="en-AU" altLang="en-US" dirty="0"/>
              <a:t> than their </a:t>
            </a:r>
            <a:r>
              <a:rPr lang="en-AU" altLang="en-US" b="1" dirty="0"/>
              <a:t>actual weight</a:t>
            </a:r>
            <a:r>
              <a:rPr lang="en-AU" altLang="en-US" dirty="0"/>
              <a:t>. </a:t>
            </a:r>
            <a:r>
              <a:rPr lang="en-AU" altLang="en-US" b="1" dirty="0">
                <a:solidFill>
                  <a:srgbClr val="0066FF"/>
                </a:solidFill>
              </a:rPr>
              <a:t>(F</a:t>
            </a:r>
            <a:r>
              <a:rPr lang="en-AU" altLang="en-US" b="1" baseline="-25000" dirty="0">
                <a:solidFill>
                  <a:srgbClr val="0066FF"/>
                </a:solidFill>
              </a:rPr>
              <a:t>W</a:t>
            </a:r>
            <a:r>
              <a:rPr lang="en-AU" altLang="en-US" b="1" dirty="0">
                <a:solidFill>
                  <a:srgbClr val="0066FF"/>
                </a:solidFill>
              </a:rPr>
              <a:t>)</a:t>
            </a:r>
            <a:r>
              <a:rPr lang="en-AU" altLang="en-US" dirty="0">
                <a:solidFill>
                  <a:srgbClr val="0066FF"/>
                </a:solidFill>
              </a:rPr>
              <a:t> </a:t>
            </a:r>
          </a:p>
        </p:txBody>
      </p:sp>
      <p:cxnSp>
        <p:nvCxnSpPr>
          <p:cNvPr id="5" name="Straight Arrow Connector 4"/>
          <p:cNvCxnSpPr/>
          <p:nvPr/>
        </p:nvCxnSpPr>
        <p:spPr>
          <a:xfrm flipH="1">
            <a:off x="9406299" y="4257088"/>
            <a:ext cx="12192" cy="987552"/>
          </a:xfrm>
          <a:prstGeom prst="straightConnector1">
            <a:avLst/>
          </a:prstGeom>
          <a:ln w="5715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9418490" y="2794000"/>
            <a:ext cx="1" cy="14630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08688" y="5959825"/>
            <a:ext cx="471604" cy="369332"/>
          </a:xfrm>
          <a:prstGeom prst="rect">
            <a:avLst/>
          </a:prstGeom>
          <a:noFill/>
        </p:spPr>
        <p:txBody>
          <a:bodyPr wrap="none" rtlCol="0">
            <a:spAutoFit/>
          </a:bodyPr>
          <a:lstStyle/>
          <a:p>
            <a:r>
              <a:rPr lang="en-AU" b="1" dirty="0">
                <a:solidFill>
                  <a:srgbClr val="0066FF"/>
                </a:solidFill>
              </a:rPr>
              <a:t>F</a:t>
            </a:r>
            <a:r>
              <a:rPr lang="en-AU" b="1" baseline="-25000" dirty="0">
                <a:solidFill>
                  <a:srgbClr val="0066FF"/>
                </a:solidFill>
              </a:rPr>
              <a:t>W</a:t>
            </a:r>
          </a:p>
        </p:txBody>
      </p:sp>
      <p:sp>
        <p:nvSpPr>
          <p:cNvPr id="12" name="TextBox 11"/>
          <p:cNvSpPr txBox="1"/>
          <p:nvPr/>
        </p:nvSpPr>
        <p:spPr>
          <a:xfrm>
            <a:off x="8578395" y="3620997"/>
            <a:ext cx="436338" cy="369332"/>
          </a:xfrm>
          <a:prstGeom prst="rect">
            <a:avLst/>
          </a:prstGeom>
          <a:noFill/>
        </p:spPr>
        <p:txBody>
          <a:bodyPr wrap="none" rtlCol="0">
            <a:spAutoFit/>
          </a:bodyPr>
          <a:lstStyle/>
          <a:p>
            <a:r>
              <a:rPr lang="en-AU" b="1" dirty="0">
                <a:solidFill>
                  <a:srgbClr val="FF0000"/>
                </a:solidFill>
              </a:rPr>
              <a:t>F</a:t>
            </a:r>
            <a:r>
              <a:rPr lang="en-AU" b="1" baseline="-25000" dirty="0">
                <a:solidFill>
                  <a:srgbClr val="FF0000"/>
                </a:solidFill>
              </a:rPr>
              <a:t>N</a:t>
            </a:r>
          </a:p>
        </p:txBody>
      </p:sp>
      <p:cxnSp>
        <p:nvCxnSpPr>
          <p:cNvPr id="13" name="Straight Arrow Connector 12"/>
          <p:cNvCxnSpPr/>
          <p:nvPr/>
        </p:nvCxnSpPr>
        <p:spPr>
          <a:xfrm flipH="1" flipV="1">
            <a:off x="7620000" y="5244640"/>
            <a:ext cx="3558" cy="14339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9105653" y="5729167"/>
            <a:ext cx="12192" cy="987552"/>
          </a:xfrm>
          <a:prstGeom prst="straightConnector1">
            <a:avLst/>
          </a:prstGeom>
          <a:ln w="57150">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46989" y="6007952"/>
            <a:ext cx="319318" cy="369332"/>
          </a:xfrm>
          <a:prstGeom prst="rect">
            <a:avLst/>
          </a:prstGeom>
          <a:noFill/>
        </p:spPr>
        <p:txBody>
          <a:bodyPr wrap="none" rtlCol="0">
            <a:spAutoFit/>
          </a:bodyPr>
          <a:lstStyle/>
          <a:p>
            <a:r>
              <a:rPr lang="en-AU" b="1" dirty="0"/>
              <a:t>+</a:t>
            </a:r>
            <a:endParaRPr lang="en-AU" b="1" baseline="-25000" dirty="0"/>
          </a:p>
        </p:txBody>
      </p:sp>
      <p:sp>
        <p:nvSpPr>
          <p:cNvPr id="17" name="TextBox 16"/>
          <p:cNvSpPr txBox="1"/>
          <p:nvPr/>
        </p:nvSpPr>
        <p:spPr>
          <a:xfrm>
            <a:off x="9418490" y="5959825"/>
            <a:ext cx="1744098" cy="369332"/>
          </a:xfrm>
          <a:prstGeom prst="rect">
            <a:avLst/>
          </a:prstGeom>
          <a:noFill/>
        </p:spPr>
        <p:txBody>
          <a:bodyPr wrap="square" rtlCol="0">
            <a:spAutoFit/>
          </a:bodyPr>
          <a:lstStyle/>
          <a:p>
            <a:r>
              <a:rPr lang="en-AU" b="1" dirty="0"/>
              <a:t>=</a:t>
            </a:r>
            <a:endParaRPr lang="en-AU" b="1" baseline="-25000" dirty="0"/>
          </a:p>
        </p:txBody>
      </p:sp>
      <p:sp>
        <p:nvSpPr>
          <p:cNvPr id="18" name="TextBox 17"/>
          <p:cNvSpPr txBox="1"/>
          <p:nvPr/>
        </p:nvSpPr>
        <p:spPr>
          <a:xfrm>
            <a:off x="8560762" y="4442215"/>
            <a:ext cx="471604" cy="369332"/>
          </a:xfrm>
          <a:prstGeom prst="rect">
            <a:avLst/>
          </a:prstGeom>
          <a:noFill/>
        </p:spPr>
        <p:txBody>
          <a:bodyPr wrap="none" rtlCol="0">
            <a:spAutoFit/>
          </a:bodyPr>
          <a:lstStyle/>
          <a:p>
            <a:r>
              <a:rPr lang="en-AU" b="1" dirty="0">
                <a:solidFill>
                  <a:srgbClr val="0066FF"/>
                </a:solidFill>
              </a:rPr>
              <a:t>F</a:t>
            </a:r>
            <a:r>
              <a:rPr lang="en-AU" b="1" baseline="-25000" dirty="0">
                <a:solidFill>
                  <a:srgbClr val="0066FF"/>
                </a:solidFill>
              </a:rPr>
              <a:t>W</a:t>
            </a:r>
          </a:p>
        </p:txBody>
      </p:sp>
      <p:sp>
        <p:nvSpPr>
          <p:cNvPr id="20" name="TextBox 19"/>
          <p:cNvSpPr txBox="1"/>
          <p:nvPr/>
        </p:nvSpPr>
        <p:spPr>
          <a:xfrm>
            <a:off x="6974722" y="5993850"/>
            <a:ext cx="436338" cy="369332"/>
          </a:xfrm>
          <a:prstGeom prst="rect">
            <a:avLst/>
          </a:prstGeom>
          <a:noFill/>
        </p:spPr>
        <p:txBody>
          <a:bodyPr wrap="none" rtlCol="0">
            <a:spAutoFit/>
          </a:bodyPr>
          <a:lstStyle/>
          <a:p>
            <a:r>
              <a:rPr lang="en-AU" b="1" dirty="0">
                <a:solidFill>
                  <a:srgbClr val="FF0000"/>
                </a:solidFill>
              </a:rPr>
              <a:t>F</a:t>
            </a:r>
            <a:r>
              <a:rPr lang="en-AU" b="1" baseline="-25000" dirty="0">
                <a:solidFill>
                  <a:srgbClr val="FF0000"/>
                </a:solidFill>
              </a:rPr>
              <a:t>N</a:t>
            </a:r>
          </a:p>
        </p:txBody>
      </p:sp>
      <p:sp>
        <p:nvSpPr>
          <p:cNvPr id="11" name="TextBox 10"/>
          <p:cNvSpPr txBox="1"/>
          <p:nvPr/>
        </p:nvSpPr>
        <p:spPr>
          <a:xfrm>
            <a:off x="9855200" y="651992"/>
            <a:ext cx="2336800" cy="707886"/>
          </a:xfrm>
          <a:prstGeom prst="rect">
            <a:avLst/>
          </a:prstGeom>
          <a:noFill/>
        </p:spPr>
        <p:txBody>
          <a:bodyPr wrap="square" rtlCol="0">
            <a:spAutoFit/>
          </a:bodyPr>
          <a:lstStyle/>
          <a:p>
            <a:pPr algn="ctr"/>
            <a:r>
              <a:rPr lang="en-AU" sz="2000" b="1" dirty="0">
                <a:solidFill>
                  <a:srgbClr val="008000"/>
                </a:solidFill>
                <a:latin typeface="+mn-lt"/>
              </a:rPr>
              <a:t>Accelerating upwards</a:t>
            </a:r>
          </a:p>
        </p:txBody>
      </p:sp>
      <p:cxnSp>
        <p:nvCxnSpPr>
          <p:cNvPr id="19" name="Straight Arrow Connector 18"/>
          <p:cNvCxnSpPr/>
          <p:nvPr/>
        </p:nvCxnSpPr>
        <p:spPr>
          <a:xfrm flipV="1">
            <a:off x="9957191" y="5244641"/>
            <a:ext cx="0" cy="48452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 descr="Acceleration and Weight. This cartoon has four sections. Beginning at left, the first section is labeled “Normal weight”. In it a person stands on a scale in an elevator at rest. The scale reads the person’s weight in arbitrary units. The next section, labeled “Lighter than normal”, shows the elevator moving downward, and the scale now reads a smaller value for the person’s weight. The next section, labeled “Heavier than normal”, shows the elevator moving upward, and the scale now reads a larger value for the person’s weight. The final section at right, labeled “No apparent weight”, shows the elevator in free-fall. In it the person and the scale are now “floating” within the elevator and the scale is blank.">
            <a:extLst>
              <a:ext uri="{FF2B5EF4-FFF2-40B4-BE49-F238E27FC236}">
                <a16:creationId xmlns:a16="http://schemas.microsoft.com/office/drawing/2014/main" id="{C20981EC-3BEF-40DE-9D39-EB968DB5A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55" t="-2821" r="24832" b="1"/>
          <a:stretch/>
        </p:blipFill>
        <p:spPr bwMode="auto">
          <a:xfrm>
            <a:off x="10074690" y="1171304"/>
            <a:ext cx="1988265" cy="586449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10054737" y="5359835"/>
            <a:ext cx="550151" cy="400110"/>
          </a:xfrm>
          <a:prstGeom prst="rect">
            <a:avLst/>
          </a:prstGeom>
          <a:noFill/>
        </p:spPr>
        <p:txBody>
          <a:bodyPr wrap="none" rtlCol="0">
            <a:spAutoFit/>
          </a:bodyPr>
          <a:lstStyle/>
          <a:p>
            <a:r>
              <a:rPr lang="en-AU" sz="2000" b="1" dirty="0">
                <a:solidFill>
                  <a:srgbClr val="7030A0"/>
                </a:solidFill>
                <a:latin typeface="Cambria Math" panose="02040503050406030204" pitchFamily="18" charset="0"/>
                <a:ea typeface="Cambria Math" panose="02040503050406030204" pitchFamily="18" charset="0"/>
              </a:rPr>
              <a:t>𝛴 </a:t>
            </a:r>
            <a:r>
              <a:rPr lang="en-AU" sz="2000" b="1" dirty="0">
                <a:solidFill>
                  <a:srgbClr val="7030A0"/>
                </a:solidFill>
              </a:rPr>
              <a:t>F</a:t>
            </a:r>
            <a:endParaRPr lang="en-AU" sz="2000" b="1" baseline="-25000" dirty="0">
              <a:solidFill>
                <a:srgbClr val="7030A0"/>
              </a:solidFill>
            </a:endParaRPr>
          </a:p>
        </p:txBody>
      </p:sp>
    </p:spTree>
    <p:extLst>
      <p:ext uri="{BB962C8B-B14F-4D97-AF65-F5344CB8AC3E}">
        <p14:creationId xmlns:p14="http://schemas.microsoft.com/office/powerpoint/2010/main" val="147813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P spid="17" grpId="0"/>
      <p:bldP spid="18"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471E-EB44-4688-9088-48E249860A42}"/>
              </a:ext>
            </a:extLst>
          </p:cNvPr>
          <p:cNvSpPr>
            <a:spLocks noGrp="1"/>
          </p:cNvSpPr>
          <p:nvPr>
            <p:ph type="title"/>
          </p:nvPr>
        </p:nvSpPr>
        <p:spPr/>
        <p:txBody>
          <a:bodyPr/>
          <a:lstStyle/>
          <a:p>
            <a:r>
              <a:rPr lang="en-AU" dirty="0"/>
              <a:t>Apparent Weight and Acceleration</a:t>
            </a:r>
          </a:p>
        </p:txBody>
      </p:sp>
      <p:sp>
        <p:nvSpPr>
          <p:cNvPr id="3" name="Content Placeholder 2">
            <a:extLst>
              <a:ext uri="{FF2B5EF4-FFF2-40B4-BE49-F238E27FC236}">
                <a16:creationId xmlns:a16="http://schemas.microsoft.com/office/drawing/2014/main" id="{0338EF14-768D-4DAE-A6C0-9537673BC9AD}"/>
              </a:ext>
            </a:extLst>
          </p:cNvPr>
          <p:cNvSpPr>
            <a:spLocks noGrp="1"/>
          </p:cNvSpPr>
          <p:nvPr>
            <p:ph idx="1"/>
          </p:nvPr>
        </p:nvSpPr>
        <p:spPr>
          <a:xfrm>
            <a:off x="599982" y="1687512"/>
            <a:ext cx="7347006" cy="4324350"/>
          </a:xfrm>
        </p:spPr>
        <p:txBody>
          <a:bodyPr/>
          <a:lstStyle/>
          <a:p>
            <a:pPr marL="271463"/>
            <a:r>
              <a:rPr lang="en-AU" dirty="0"/>
              <a:t>If the lift is accelerating downwards, there must be a </a:t>
            </a:r>
            <a:r>
              <a:rPr lang="en-AU" b="1" dirty="0">
                <a:solidFill>
                  <a:srgbClr val="008000"/>
                </a:solidFill>
              </a:rPr>
              <a:t>downward</a:t>
            </a:r>
            <a:r>
              <a:rPr lang="en-AU" dirty="0"/>
              <a:t> </a:t>
            </a:r>
            <a:r>
              <a:rPr lang="en-AU" b="1" dirty="0">
                <a:solidFill>
                  <a:srgbClr val="7030A0"/>
                </a:solidFill>
              </a:rPr>
              <a:t>net force </a:t>
            </a:r>
            <a:r>
              <a:rPr lang="en-AU" dirty="0"/>
              <a:t>on them. (Newtons second law). </a:t>
            </a:r>
          </a:p>
          <a:p>
            <a:pPr marL="271463"/>
            <a:r>
              <a:rPr lang="en-AU" dirty="0"/>
              <a:t>This means the </a:t>
            </a:r>
            <a:r>
              <a:rPr lang="en-AU" b="1" dirty="0">
                <a:solidFill>
                  <a:srgbClr val="FF0000"/>
                </a:solidFill>
              </a:rPr>
              <a:t>Normal force</a:t>
            </a:r>
            <a:r>
              <a:rPr lang="en-AU" dirty="0"/>
              <a:t> must be </a:t>
            </a:r>
            <a:r>
              <a:rPr lang="en-AU" b="1" dirty="0">
                <a:solidFill>
                  <a:srgbClr val="008000"/>
                </a:solidFill>
              </a:rPr>
              <a:t>less</a:t>
            </a:r>
            <a:r>
              <a:rPr lang="en-AU" dirty="0"/>
              <a:t> than the </a:t>
            </a:r>
            <a:r>
              <a:rPr lang="en-AU" b="1" dirty="0">
                <a:solidFill>
                  <a:srgbClr val="0070C0"/>
                </a:solidFill>
              </a:rPr>
              <a:t>Weight force</a:t>
            </a:r>
          </a:p>
          <a:p>
            <a:pPr marL="200025" indent="-200025" eaLnBrk="1" hangingPunct="1">
              <a:spcBef>
                <a:spcPts val="600"/>
              </a:spcBef>
              <a:spcAft>
                <a:spcPts val="600"/>
              </a:spcAft>
            </a:pPr>
            <a:r>
              <a:rPr lang="en-AU" altLang="en-US" dirty="0"/>
              <a:t>Thus the persons </a:t>
            </a:r>
            <a:r>
              <a:rPr lang="en-AU" altLang="en-US" b="1" dirty="0"/>
              <a:t>apparent weight </a:t>
            </a:r>
            <a:r>
              <a:rPr lang="en-AU" altLang="en-US" b="1" dirty="0">
                <a:solidFill>
                  <a:srgbClr val="FF0000"/>
                </a:solidFill>
              </a:rPr>
              <a:t>(F</a:t>
            </a:r>
            <a:r>
              <a:rPr lang="en-AU" altLang="en-US" b="1" baseline="-25000" dirty="0">
                <a:solidFill>
                  <a:srgbClr val="FF0000"/>
                </a:solidFill>
              </a:rPr>
              <a:t>N</a:t>
            </a:r>
            <a:r>
              <a:rPr lang="en-AU" altLang="en-US" b="1" dirty="0">
                <a:solidFill>
                  <a:srgbClr val="FF0000"/>
                </a:solidFill>
              </a:rPr>
              <a:t>) </a:t>
            </a:r>
            <a:r>
              <a:rPr lang="en-AU" altLang="en-US" dirty="0"/>
              <a:t>is </a:t>
            </a:r>
            <a:r>
              <a:rPr lang="en-AU" altLang="en-US" b="1" dirty="0">
                <a:solidFill>
                  <a:srgbClr val="008000"/>
                </a:solidFill>
              </a:rPr>
              <a:t>less</a:t>
            </a:r>
            <a:r>
              <a:rPr lang="en-AU" altLang="en-US" dirty="0"/>
              <a:t> than their </a:t>
            </a:r>
            <a:r>
              <a:rPr lang="en-AU" altLang="en-US" b="1" dirty="0"/>
              <a:t>actual weight</a:t>
            </a:r>
            <a:r>
              <a:rPr lang="en-AU" altLang="en-US" dirty="0"/>
              <a:t>. </a:t>
            </a:r>
            <a:r>
              <a:rPr lang="en-AU" altLang="en-US" b="1" dirty="0">
                <a:solidFill>
                  <a:srgbClr val="0066FF"/>
                </a:solidFill>
              </a:rPr>
              <a:t>(F</a:t>
            </a:r>
            <a:r>
              <a:rPr lang="en-AU" altLang="en-US" b="1" baseline="-25000" dirty="0">
                <a:solidFill>
                  <a:srgbClr val="0066FF"/>
                </a:solidFill>
              </a:rPr>
              <a:t>W</a:t>
            </a:r>
            <a:r>
              <a:rPr lang="en-AU" altLang="en-US" b="1" dirty="0">
                <a:solidFill>
                  <a:srgbClr val="0066FF"/>
                </a:solidFill>
              </a:rPr>
              <a:t>)</a:t>
            </a:r>
            <a:r>
              <a:rPr lang="en-AU" altLang="en-US" dirty="0">
                <a:solidFill>
                  <a:srgbClr val="0066FF"/>
                </a:solidFill>
              </a:rPr>
              <a:t> </a:t>
            </a:r>
          </a:p>
        </p:txBody>
      </p:sp>
      <p:cxnSp>
        <p:nvCxnSpPr>
          <p:cNvPr id="5" name="Straight Arrow Connector 4"/>
          <p:cNvCxnSpPr/>
          <p:nvPr/>
        </p:nvCxnSpPr>
        <p:spPr>
          <a:xfrm flipH="1">
            <a:off x="9406299" y="4257088"/>
            <a:ext cx="12192" cy="987552"/>
          </a:xfrm>
          <a:prstGeom prst="straightConnector1">
            <a:avLst/>
          </a:prstGeom>
          <a:ln w="57150">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9418490" y="3620997"/>
            <a:ext cx="2" cy="6360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35258" y="5696065"/>
            <a:ext cx="471604" cy="369332"/>
          </a:xfrm>
          <a:prstGeom prst="rect">
            <a:avLst/>
          </a:prstGeom>
          <a:noFill/>
        </p:spPr>
        <p:txBody>
          <a:bodyPr wrap="none" rtlCol="0">
            <a:spAutoFit/>
          </a:bodyPr>
          <a:lstStyle/>
          <a:p>
            <a:r>
              <a:rPr lang="en-AU" b="1" dirty="0">
                <a:solidFill>
                  <a:srgbClr val="0066FF"/>
                </a:solidFill>
              </a:rPr>
              <a:t>F</a:t>
            </a:r>
            <a:r>
              <a:rPr lang="en-AU" b="1" baseline="-25000" dirty="0">
                <a:solidFill>
                  <a:srgbClr val="0066FF"/>
                </a:solidFill>
              </a:rPr>
              <a:t>W</a:t>
            </a:r>
          </a:p>
        </p:txBody>
      </p:sp>
      <p:sp>
        <p:nvSpPr>
          <p:cNvPr id="12" name="TextBox 11"/>
          <p:cNvSpPr txBox="1"/>
          <p:nvPr/>
        </p:nvSpPr>
        <p:spPr>
          <a:xfrm>
            <a:off x="8578395" y="3620997"/>
            <a:ext cx="436338" cy="369332"/>
          </a:xfrm>
          <a:prstGeom prst="rect">
            <a:avLst/>
          </a:prstGeom>
          <a:noFill/>
        </p:spPr>
        <p:txBody>
          <a:bodyPr wrap="none" rtlCol="0">
            <a:spAutoFit/>
          </a:bodyPr>
          <a:lstStyle/>
          <a:p>
            <a:r>
              <a:rPr lang="en-AU" b="1" dirty="0">
                <a:solidFill>
                  <a:srgbClr val="FF0000"/>
                </a:solidFill>
              </a:rPr>
              <a:t>F</a:t>
            </a:r>
            <a:r>
              <a:rPr lang="en-AU" b="1" baseline="-25000" dirty="0">
                <a:solidFill>
                  <a:srgbClr val="FF0000"/>
                </a:solidFill>
              </a:rPr>
              <a:t>N</a:t>
            </a:r>
          </a:p>
        </p:txBody>
      </p:sp>
      <p:cxnSp>
        <p:nvCxnSpPr>
          <p:cNvPr id="13" name="Straight Arrow Connector 12"/>
          <p:cNvCxnSpPr/>
          <p:nvPr/>
        </p:nvCxnSpPr>
        <p:spPr>
          <a:xfrm flipH="1" flipV="1">
            <a:off x="7714135" y="5646397"/>
            <a:ext cx="3788" cy="46866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25047" y="5652444"/>
            <a:ext cx="0" cy="850048"/>
          </a:xfrm>
          <a:prstGeom prst="straightConnector1">
            <a:avLst/>
          </a:prstGeom>
          <a:ln w="57150">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76976" y="5652444"/>
            <a:ext cx="319318" cy="369332"/>
          </a:xfrm>
          <a:prstGeom prst="rect">
            <a:avLst/>
          </a:prstGeom>
          <a:noFill/>
        </p:spPr>
        <p:txBody>
          <a:bodyPr wrap="none" rtlCol="0">
            <a:spAutoFit/>
          </a:bodyPr>
          <a:lstStyle/>
          <a:p>
            <a:r>
              <a:rPr lang="en-AU" b="1" dirty="0"/>
              <a:t>+</a:t>
            </a:r>
            <a:endParaRPr lang="en-AU" b="1" baseline="-25000" dirty="0"/>
          </a:p>
        </p:txBody>
      </p:sp>
      <p:sp>
        <p:nvSpPr>
          <p:cNvPr id="17" name="TextBox 16"/>
          <p:cNvSpPr txBox="1"/>
          <p:nvPr/>
        </p:nvSpPr>
        <p:spPr>
          <a:xfrm>
            <a:off x="9448477" y="5604317"/>
            <a:ext cx="1744098" cy="369332"/>
          </a:xfrm>
          <a:prstGeom prst="rect">
            <a:avLst/>
          </a:prstGeom>
          <a:noFill/>
        </p:spPr>
        <p:txBody>
          <a:bodyPr wrap="square" rtlCol="0">
            <a:spAutoFit/>
          </a:bodyPr>
          <a:lstStyle/>
          <a:p>
            <a:r>
              <a:rPr lang="en-AU" b="1" dirty="0"/>
              <a:t>=</a:t>
            </a:r>
            <a:endParaRPr lang="en-AU" b="1" baseline="-25000" dirty="0"/>
          </a:p>
        </p:txBody>
      </p:sp>
      <p:sp>
        <p:nvSpPr>
          <p:cNvPr id="18" name="TextBox 17"/>
          <p:cNvSpPr txBox="1"/>
          <p:nvPr/>
        </p:nvSpPr>
        <p:spPr>
          <a:xfrm>
            <a:off x="8560762" y="4442215"/>
            <a:ext cx="471604" cy="369332"/>
          </a:xfrm>
          <a:prstGeom prst="rect">
            <a:avLst/>
          </a:prstGeom>
          <a:noFill/>
        </p:spPr>
        <p:txBody>
          <a:bodyPr wrap="none" rtlCol="0">
            <a:spAutoFit/>
          </a:bodyPr>
          <a:lstStyle/>
          <a:p>
            <a:r>
              <a:rPr lang="en-AU" b="1" dirty="0">
                <a:solidFill>
                  <a:srgbClr val="0066FF"/>
                </a:solidFill>
              </a:rPr>
              <a:t>F</a:t>
            </a:r>
            <a:r>
              <a:rPr lang="en-AU" b="1" baseline="-25000" dirty="0">
                <a:solidFill>
                  <a:srgbClr val="0066FF"/>
                </a:solidFill>
              </a:rPr>
              <a:t>W</a:t>
            </a:r>
          </a:p>
        </p:txBody>
      </p:sp>
      <p:sp>
        <p:nvSpPr>
          <p:cNvPr id="20" name="TextBox 19"/>
          <p:cNvSpPr txBox="1"/>
          <p:nvPr/>
        </p:nvSpPr>
        <p:spPr>
          <a:xfrm>
            <a:off x="7136871" y="5627830"/>
            <a:ext cx="436338" cy="369332"/>
          </a:xfrm>
          <a:prstGeom prst="rect">
            <a:avLst/>
          </a:prstGeom>
          <a:noFill/>
        </p:spPr>
        <p:txBody>
          <a:bodyPr wrap="none" rtlCol="0">
            <a:spAutoFit/>
          </a:bodyPr>
          <a:lstStyle/>
          <a:p>
            <a:r>
              <a:rPr lang="en-AU" b="1" dirty="0">
                <a:solidFill>
                  <a:srgbClr val="FF0000"/>
                </a:solidFill>
              </a:rPr>
              <a:t>F</a:t>
            </a:r>
            <a:r>
              <a:rPr lang="en-AU" b="1" baseline="-25000" dirty="0">
                <a:solidFill>
                  <a:srgbClr val="FF0000"/>
                </a:solidFill>
              </a:rPr>
              <a:t>N</a:t>
            </a:r>
          </a:p>
        </p:txBody>
      </p:sp>
      <p:cxnSp>
        <p:nvCxnSpPr>
          <p:cNvPr id="19" name="Straight Arrow Connector 18"/>
          <p:cNvCxnSpPr/>
          <p:nvPr/>
        </p:nvCxnSpPr>
        <p:spPr>
          <a:xfrm flipV="1">
            <a:off x="9885187" y="5973649"/>
            <a:ext cx="0" cy="484526"/>
          </a:xfrm>
          <a:prstGeom prst="straightConnector1">
            <a:avLst/>
          </a:prstGeom>
          <a:ln w="571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23" name="Picture 2" descr="Acceleration and Weight. This cartoon has four sections. Beginning at left, the first section is labeled “Normal weight”. In it a person stands on a scale in an elevator at rest. The scale reads the person’s weight in arbitrary units. The next section, labeled “Lighter than normal”, shows the elevator moving downward, and the scale now reads a smaller value for the person’s weight. The next section, labeled “Heavier than normal”, shows the elevator moving upward, and the scale now reads a larger value for the person’s weight. The final section at right, labeled “No apparent weight”, shows the elevator in free-fall. In it the person and the scale are now “floating” within the elevator and the scale is blank.">
            <a:extLst>
              <a:ext uri="{FF2B5EF4-FFF2-40B4-BE49-F238E27FC236}">
                <a16:creationId xmlns:a16="http://schemas.microsoft.com/office/drawing/2014/main" id="{C20981EC-3BEF-40DE-9D39-EB968DB5A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497" t="482" r="50429"/>
          <a:stretch/>
        </p:blipFill>
        <p:spPr bwMode="auto">
          <a:xfrm>
            <a:off x="10006762" y="884830"/>
            <a:ext cx="2114338" cy="597317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9855200" y="651992"/>
            <a:ext cx="2336800" cy="707886"/>
          </a:xfrm>
          <a:prstGeom prst="rect">
            <a:avLst/>
          </a:prstGeom>
          <a:noFill/>
        </p:spPr>
        <p:txBody>
          <a:bodyPr wrap="square" rtlCol="0">
            <a:spAutoFit/>
          </a:bodyPr>
          <a:lstStyle/>
          <a:p>
            <a:pPr algn="ctr"/>
            <a:r>
              <a:rPr lang="en-AU" sz="2000" b="1" dirty="0">
                <a:solidFill>
                  <a:srgbClr val="008000"/>
                </a:solidFill>
                <a:latin typeface="+mn-lt"/>
              </a:rPr>
              <a:t>Accelerating downwards</a:t>
            </a:r>
          </a:p>
        </p:txBody>
      </p:sp>
      <p:sp>
        <p:nvSpPr>
          <p:cNvPr id="22" name="TextBox 21"/>
          <p:cNvSpPr txBox="1"/>
          <p:nvPr/>
        </p:nvSpPr>
        <p:spPr>
          <a:xfrm>
            <a:off x="10045450" y="5969744"/>
            <a:ext cx="550151" cy="400110"/>
          </a:xfrm>
          <a:prstGeom prst="rect">
            <a:avLst/>
          </a:prstGeom>
          <a:noFill/>
        </p:spPr>
        <p:txBody>
          <a:bodyPr wrap="none" rtlCol="0">
            <a:spAutoFit/>
          </a:bodyPr>
          <a:lstStyle/>
          <a:p>
            <a:r>
              <a:rPr lang="en-AU" sz="2000" b="1" dirty="0">
                <a:solidFill>
                  <a:srgbClr val="7030A0"/>
                </a:solidFill>
                <a:latin typeface="Cambria Math" panose="02040503050406030204" pitchFamily="18" charset="0"/>
                <a:ea typeface="Cambria Math" panose="02040503050406030204" pitchFamily="18" charset="0"/>
              </a:rPr>
              <a:t>𝛴 </a:t>
            </a:r>
            <a:r>
              <a:rPr lang="en-AU" sz="2000" b="1" dirty="0">
                <a:solidFill>
                  <a:srgbClr val="7030A0"/>
                </a:solidFill>
              </a:rPr>
              <a:t>F</a:t>
            </a:r>
            <a:endParaRPr lang="en-AU" sz="2000" b="1" baseline="-25000" dirty="0">
              <a:solidFill>
                <a:srgbClr val="7030A0"/>
              </a:solidFill>
            </a:endParaRPr>
          </a:p>
        </p:txBody>
      </p:sp>
    </p:spTree>
    <p:extLst>
      <p:ext uri="{BB962C8B-B14F-4D97-AF65-F5344CB8AC3E}">
        <p14:creationId xmlns:p14="http://schemas.microsoft.com/office/powerpoint/2010/main" val="97677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P spid="17" grpId="0"/>
      <p:bldP spid="18"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 name="Picture 2" descr="Acceleration and Weight. This cartoon has four sections. Beginning at left, the first section is labeled “Normal weight”. In it a person stands on a scale in an elevator at rest. The scale reads the person’s weight in arbitrary units. The next section, labeled “Lighter than normal”, shows the elevator moving downward, and the scale now reads a smaller value for the person’s weight. The next section, labeled “Heavier than normal”, shows the elevator moving upward, and the scale now reads a larger value for the person’s weight. The final section at right, labeled “No apparent weight”, shows the elevator in free-fall. In it the person and the scale are now “floating” within the elevator and the scale is blank.">
            <a:extLst>
              <a:ext uri="{FF2B5EF4-FFF2-40B4-BE49-F238E27FC236}">
                <a16:creationId xmlns:a16="http://schemas.microsoft.com/office/drawing/2014/main" id="{C20981EC-3BEF-40DE-9D39-EB968DB5A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103" t="-2270"/>
          <a:stretch/>
        </p:blipFill>
        <p:spPr bwMode="auto">
          <a:xfrm>
            <a:off x="10248433" y="854293"/>
            <a:ext cx="1919333" cy="56117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5F471E-EB44-4688-9088-48E249860A42}"/>
              </a:ext>
            </a:extLst>
          </p:cNvPr>
          <p:cNvSpPr>
            <a:spLocks noGrp="1"/>
          </p:cNvSpPr>
          <p:nvPr>
            <p:ph type="title"/>
          </p:nvPr>
        </p:nvSpPr>
        <p:spPr/>
        <p:txBody>
          <a:bodyPr/>
          <a:lstStyle/>
          <a:p>
            <a:r>
              <a:rPr lang="en-AU" dirty="0"/>
              <a:t>Apparent Weight and Acceleration</a:t>
            </a:r>
          </a:p>
        </p:txBody>
      </p:sp>
      <p:sp>
        <p:nvSpPr>
          <p:cNvPr id="3" name="Content Placeholder 2">
            <a:extLst>
              <a:ext uri="{FF2B5EF4-FFF2-40B4-BE49-F238E27FC236}">
                <a16:creationId xmlns:a16="http://schemas.microsoft.com/office/drawing/2014/main" id="{0338EF14-768D-4DAE-A6C0-9537673BC9AD}"/>
              </a:ext>
            </a:extLst>
          </p:cNvPr>
          <p:cNvSpPr>
            <a:spLocks noGrp="1"/>
          </p:cNvSpPr>
          <p:nvPr>
            <p:ph idx="1"/>
          </p:nvPr>
        </p:nvSpPr>
        <p:spPr>
          <a:xfrm>
            <a:off x="599982" y="1687512"/>
            <a:ext cx="7347006" cy="4324350"/>
          </a:xfrm>
        </p:spPr>
        <p:txBody>
          <a:bodyPr/>
          <a:lstStyle/>
          <a:p>
            <a:r>
              <a:rPr lang="en-AU" dirty="0"/>
              <a:t>If the lift cable snaps, the person will be in free fall falling at the same rate as the elevator. </a:t>
            </a:r>
          </a:p>
          <a:p>
            <a:r>
              <a:rPr lang="en-AU" dirty="0"/>
              <a:t>The lift will not push on them, and their weight will be the only force on them, thus </a:t>
            </a:r>
            <a:r>
              <a:rPr lang="en-AU" b="1" dirty="0">
                <a:solidFill>
                  <a:srgbClr val="008000"/>
                </a:solidFill>
              </a:rPr>
              <a:t>net force </a:t>
            </a:r>
            <a:r>
              <a:rPr lang="en-AU" dirty="0"/>
              <a:t>is equal to  </a:t>
            </a:r>
            <a:r>
              <a:rPr lang="en-AU" b="1" dirty="0">
                <a:solidFill>
                  <a:srgbClr val="0070C0"/>
                </a:solidFill>
              </a:rPr>
              <a:t>Weight force</a:t>
            </a:r>
          </a:p>
          <a:p>
            <a:r>
              <a:rPr lang="en-AU" dirty="0"/>
              <a:t>This means the </a:t>
            </a:r>
            <a:r>
              <a:rPr lang="en-AU" b="1" dirty="0">
                <a:solidFill>
                  <a:srgbClr val="FF0000"/>
                </a:solidFill>
              </a:rPr>
              <a:t>Normal force</a:t>
            </a:r>
            <a:r>
              <a:rPr lang="en-AU" dirty="0"/>
              <a:t> will be equal to </a:t>
            </a:r>
            <a:r>
              <a:rPr lang="en-AU"/>
              <a:t>zero.</a:t>
            </a:r>
          </a:p>
          <a:p>
            <a:r>
              <a:rPr lang="en-AU" altLang="en-US"/>
              <a:t>Thus </a:t>
            </a:r>
            <a:r>
              <a:rPr lang="en-AU" altLang="en-US" dirty="0"/>
              <a:t>the persons </a:t>
            </a:r>
            <a:r>
              <a:rPr lang="en-AU" altLang="en-US" b="1" dirty="0"/>
              <a:t>apparent weight </a:t>
            </a:r>
            <a:r>
              <a:rPr lang="en-AU" altLang="en-US" b="1" dirty="0">
                <a:solidFill>
                  <a:srgbClr val="FF0000"/>
                </a:solidFill>
              </a:rPr>
              <a:t>(F</a:t>
            </a:r>
            <a:r>
              <a:rPr lang="en-AU" altLang="en-US" b="1" baseline="-25000" dirty="0">
                <a:solidFill>
                  <a:srgbClr val="FF0000"/>
                </a:solidFill>
              </a:rPr>
              <a:t>N</a:t>
            </a:r>
            <a:r>
              <a:rPr lang="en-AU" altLang="en-US" b="1" dirty="0">
                <a:solidFill>
                  <a:srgbClr val="FF0000"/>
                </a:solidFill>
              </a:rPr>
              <a:t>) </a:t>
            </a:r>
            <a:r>
              <a:rPr lang="en-AU" altLang="en-US" dirty="0"/>
              <a:t>is </a:t>
            </a:r>
            <a:r>
              <a:rPr lang="en-AU" altLang="en-US" b="1" dirty="0">
                <a:solidFill>
                  <a:srgbClr val="FF0000"/>
                </a:solidFill>
              </a:rPr>
              <a:t>ZERO! </a:t>
            </a:r>
          </a:p>
          <a:p>
            <a:r>
              <a:rPr lang="en-AU" altLang="en-US" b="1" dirty="0">
                <a:solidFill>
                  <a:srgbClr val="008000"/>
                </a:solidFill>
              </a:rPr>
              <a:t>This is apparent weightlessness.</a:t>
            </a:r>
          </a:p>
        </p:txBody>
      </p:sp>
      <p:cxnSp>
        <p:nvCxnSpPr>
          <p:cNvPr id="5" name="Straight Arrow Connector 4"/>
          <p:cNvCxnSpPr/>
          <p:nvPr/>
        </p:nvCxnSpPr>
        <p:spPr>
          <a:xfrm flipH="1">
            <a:off x="9494905" y="5184188"/>
            <a:ext cx="12192" cy="987552"/>
          </a:xfrm>
          <a:prstGeom prst="straightConnector1">
            <a:avLst/>
          </a:prstGeom>
          <a:ln w="57150">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507097" y="1819024"/>
            <a:ext cx="471604" cy="369332"/>
          </a:xfrm>
          <a:prstGeom prst="rect">
            <a:avLst/>
          </a:prstGeom>
          <a:noFill/>
        </p:spPr>
        <p:txBody>
          <a:bodyPr wrap="none" rtlCol="0">
            <a:spAutoFit/>
          </a:bodyPr>
          <a:lstStyle/>
          <a:p>
            <a:r>
              <a:rPr lang="en-AU" b="1" dirty="0">
                <a:solidFill>
                  <a:srgbClr val="0066FF"/>
                </a:solidFill>
              </a:rPr>
              <a:t>F</a:t>
            </a:r>
            <a:r>
              <a:rPr lang="en-AU" b="1" baseline="-25000" dirty="0">
                <a:solidFill>
                  <a:srgbClr val="0066FF"/>
                </a:solidFill>
              </a:rPr>
              <a:t>W</a:t>
            </a:r>
          </a:p>
        </p:txBody>
      </p:sp>
      <p:cxnSp>
        <p:nvCxnSpPr>
          <p:cNvPr id="14" name="Straight Arrow Connector 13"/>
          <p:cNvCxnSpPr/>
          <p:nvPr/>
        </p:nvCxnSpPr>
        <p:spPr>
          <a:xfrm flipH="1">
            <a:off x="10104062" y="1588366"/>
            <a:ext cx="12192" cy="987552"/>
          </a:xfrm>
          <a:prstGeom prst="straightConnector1">
            <a:avLst/>
          </a:prstGeom>
          <a:ln w="57150">
            <a:solidFill>
              <a:srgbClr val="0066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711235" y="1758430"/>
            <a:ext cx="810240" cy="523220"/>
          </a:xfrm>
          <a:prstGeom prst="rect">
            <a:avLst/>
          </a:prstGeom>
          <a:noFill/>
        </p:spPr>
        <p:txBody>
          <a:bodyPr wrap="square" rtlCol="0">
            <a:spAutoFit/>
          </a:bodyPr>
          <a:lstStyle/>
          <a:p>
            <a:r>
              <a:rPr lang="en-AU" sz="2800" b="1" dirty="0">
                <a:solidFill>
                  <a:srgbClr val="FF0000"/>
                </a:solidFill>
              </a:rPr>
              <a:t>0</a:t>
            </a:r>
            <a:r>
              <a:rPr lang="en-AU" b="1" dirty="0"/>
              <a:t>  +</a:t>
            </a:r>
            <a:endParaRPr lang="en-AU" b="1" baseline="-25000" dirty="0"/>
          </a:p>
        </p:txBody>
      </p:sp>
      <p:sp>
        <p:nvSpPr>
          <p:cNvPr id="17" name="TextBox 16"/>
          <p:cNvSpPr txBox="1"/>
          <p:nvPr/>
        </p:nvSpPr>
        <p:spPr>
          <a:xfrm>
            <a:off x="10391677" y="1798332"/>
            <a:ext cx="1744098" cy="369332"/>
          </a:xfrm>
          <a:prstGeom prst="rect">
            <a:avLst/>
          </a:prstGeom>
          <a:noFill/>
        </p:spPr>
        <p:txBody>
          <a:bodyPr wrap="square" rtlCol="0">
            <a:spAutoFit/>
          </a:bodyPr>
          <a:lstStyle/>
          <a:p>
            <a:r>
              <a:rPr lang="en-AU" b="1" dirty="0"/>
              <a:t>=    </a:t>
            </a:r>
            <a:endParaRPr lang="en-AU" b="1" baseline="-25000" dirty="0"/>
          </a:p>
        </p:txBody>
      </p:sp>
      <p:sp>
        <p:nvSpPr>
          <p:cNvPr id="18" name="TextBox 17"/>
          <p:cNvSpPr txBox="1"/>
          <p:nvPr/>
        </p:nvSpPr>
        <p:spPr>
          <a:xfrm>
            <a:off x="8689848" y="5493298"/>
            <a:ext cx="471604" cy="369332"/>
          </a:xfrm>
          <a:prstGeom prst="rect">
            <a:avLst/>
          </a:prstGeom>
          <a:noFill/>
        </p:spPr>
        <p:txBody>
          <a:bodyPr wrap="none" rtlCol="0">
            <a:spAutoFit/>
          </a:bodyPr>
          <a:lstStyle/>
          <a:p>
            <a:r>
              <a:rPr lang="en-AU" b="1" dirty="0">
                <a:solidFill>
                  <a:srgbClr val="0066FF"/>
                </a:solidFill>
              </a:rPr>
              <a:t>F</a:t>
            </a:r>
            <a:r>
              <a:rPr lang="en-AU" b="1" baseline="-25000" dirty="0">
                <a:solidFill>
                  <a:srgbClr val="0066FF"/>
                </a:solidFill>
              </a:rPr>
              <a:t>W</a:t>
            </a:r>
          </a:p>
        </p:txBody>
      </p:sp>
      <p:sp>
        <p:nvSpPr>
          <p:cNvPr id="20" name="TextBox 19"/>
          <p:cNvSpPr txBox="1"/>
          <p:nvPr/>
        </p:nvSpPr>
        <p:spPr>
          <a:xfrm>
            <a:off x="8133338" y="1833664"/>
            <a:ext cx="436338" cy="369332"/>
          </a:xfrm>
          <a:prstGeom prst="rect">
            <a:avLst/>
          </a:prstGeom>
          <a:noFill/>
        </p:spPr>
        <p:txBody>
          <a:bodyPr wrap="none" rtlCol="0">
            <a:spAutoFit/>
          </a:bodyPr>
          <a:lstStyle/>
          <a:p>
            <a:r>
              <a:rPr lang="en-AU" b="1" dirty="0">
                <a:solidFill>
                  <a:srgbClr val="FF0000"/>
                </a:solidFill>
              </a:rPr>
              <a:t>F</a:t>
            </a:r>
            <a:r>
              <a:rPr lang="en-AU" b="1" baseline="-25000" dirty="0">
                <a:solidFill>
                  <a:srgbClr val="FF0000"/>
                </a:solidFill>
              </a:rPr>
              <a:t>N</a:t>
            </a:r>
          </a:p>
        </p:txBody>
      </p:sp>
      <p:sp>
        <p:nvSpPr>
          <p:cNvPr id="11" name="TextBox 10"/>
          <p:cNvSpPr txBox="1"/>
          <p:nvPr/>
        </p:nvSpPr>
        <p:spPr>
          <a:xfrm>
            <a:off x="9994188" y="532800"/>
            <a:ext cx="2336800" cy="400110"/>
          </a:xfrm>
          <a:prstGeom prst="rect">
            <a:avLst/>
          </a:prstGeom>
          <a:noFill/>
        </p:spPr>
        <p:txBody>
          <a:bodyPr wrap="square" rtlCol="0">
            <a:spAutoFit/>
          </a:bodyPr>
          <a:lstStyle/>
          <a:p>
            <a:pPr algn="ctr"/>
            <a:r>
              <a:rPr lang="en-AU" sz="2000" b="1" dirty="0">
                <a:solidFill>
                  <a:srgbClr val="008000"/>
                </a:solidFill>
                <a:latin typeface="+mn-lt"/>
              </a:rPr>
              <a:t>Free Fall</a:t>
            </a:r>
          </a:p>
        </p:txBody>
      </p:sp>
      <p:cxnSp>
        <p:nvCxnSpPr>
          <p:cNvPr id="23" name="Straight Arrow Connector 22"/>
          <p:cNvCxnSpPr/>
          <p:nvPr/>
        </p:nvCxnSpPr>
        <p:spPr>
          <a:xfrm flipH="1" flipV="1">
            <a:off x="10863076" y="1586779"/>
            <a:ext cx="754" cy="989139"/>
          </a:xfrm>
          <a:prstGeom prst="straightConnector1">
            <a:avLst/>
          </a:prstGeom>
          <a:ln w="571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981892" y="1881540"/>
            <a:ext cx="550151" cy="400110"/>
          </a:xfrm>
          <a:prstGeom prst="rect">
            <a:avLst/>
          </a:prstGeom>
          <a:noFill/>
        </p:spPr>
        <p:txBody>
          <a:bodyPr wrap="none" rtlCol="0">
            <a:spAutoFit/>
          </a:bodyPr>
          <a:lstStyle/>
          <a:p>
            <a:r>
              <a:rPr lang="en-AU" sz="2000" b="1" dirty="0">
                <a:solidFill>
                  <a:srgbClr val="7030A0"/>
                </a:solidFill>
                <a:latin typeface="Cambria Math" panose="02040503050406030204" pitchFamily="18" charset="0"/>
                <a:ea typeface="Cambria Math" panose="02040503050406030204" pitchFamily="18" charset="0"/>
              </a:rPr>
              <a:t>𝛴 </a:t>
            </a:r>
            <a:r>
              <a:rPr lang="en-AU" sz="2000" b="1" dirty="0">
                <a:solidFill>
                  <a:srgbClr val="7030A0"/>
                </a:solidFill>
              </a:rPr>
              <a:t>F</a:t>
            </a:r>
            <a:endParaRPr lang="en-AU" sz="2000" b="1" baseline="-25000" dirty="0">
              <a:solidFill>
                <a:srgbClr val="7030A0"/>
              </a:solidFill>
            </a:endParaRPr>
          </a:p>
        </p:txBody>
      </p:sp>
    </p:spTree>
    <p:extLst>
      <p:ext uri="{BB962C8B-B14F-4D97-AF65-F5344CB8AC3E}">
        <p14:creationId xmlns:p14="http://schemas.microsoft.com/office/powerpoint/2010/main" val="244311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7" grpId="0"/>
      <p:bldP spid="18" grpId="0"/>
      <p:bldP spid="20"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471E-EB44-4688-9088-48E249860A42}"/>
              </a:ext>
            </a:extLst>
          </p:cNvPr>
          <p:cNvSpPr>
            <a:spLocks noGrp="1"/>
          </p:cNvSpPr>
          <p:nvPr>
            <p:ph type="title"/>
          </p:nvPr>
        </p:nvSpPr>
        <p:spPr/>
        <p:txBody>
          <a:bodyPr/>
          <a:lstStyle/>
          <a:p>
            <a:r>
              <a:rPr lang="en-AU" dirty="0">
                <a:solidFill>
                  <a:srgbClr val="008000"/>
                </a:solidFill>
              </a:rPr>
              <a:t>Testing</a:t>
            </a:r>
            <a:r>
              <a:rPr lang="en-AU" dirty="0"/>
              <a:t> your understanding</a:t>
            </a:r>
          </a:p>
        </p:txBody>
      </p:sp>
      <p:sp>
        <p:nvSpPr>
          <p:cNvPr id="3" name="Content Placeholder 2">
            <a:extLst>
              <a:ext uri="{FF2B5EF4-FFF2-40B4-BE49-F238E27FC236}">
                <a16:creationId xmlns:a16="http://schemas.microsoft.com/office/drawing/2014/main" id="{0338EF14-768D-4DAE-A6C0-9537673BC9AD}"/>
              </a:ext>
            </a:extLst>
          </p:cNvPr>
          <p:cNvSpPr>
            <a:spLocks noGrp="1"/>
          </p:cNvSpPr>
          <p:nvPr>
            <p:ph idx="1"/>
          </p:nvPr>
        </p:nvSpPr>
        <p:spPr>
          <a:xfrm>
            <a:off x="638128" y="1593056"/>
            <a:ext cx="11439618" cy="1335088"/>
          </a:xfrm>
        </p:spPr>
        <p:txBody>
          <a:bodyPr/>
          <a:lstStyle/>
          <a:p>
            <a:pPr>
              <a:spcBef>
                <a:spcPct val="50000"/>
              </a:spcBef>
              <a:defRPr/>
            </a:pPr>
            <a:r>
              <a:rPr lang="en-CA" dirty="0">
                <a:cs typeface="Arial" charset="0"/>
              </a:rPr>
              <a:t>A 50 kg mass is put onto a scale in an elevator moving at constant velocity.  In which elevator will the scale have the greatest reading?</a:t>
            </a:r>
          </a:p>
        </p:txBody>
      </p:sp>
      <p:grpSp>
        <p:nvGrpSpPr>
          <p:cNvPr id="19" name="Group 38">
            <a:extLst>
              <a:ext uri="{FF2B5EF4-FFF2-40B4-BE49-F238E27FC236}">
                <a16:creationId xmlns:a16="http://schemas.microsoft.com/office/drawing/2014/main" id="{F695D3F2-58D6-47E5-A300-5B736E96659C}"/>
              </a:ext>
            </a:extLst>
          </p:cNvPr>
          <p:cNvGrpSpPr>
            <a:grpSpLocks/>
          </p:cNvGrpSpPr>
          <p:nvPr/>
        </p:nvGrpSpPr>
        <p:grpSpPr bwMode="auto">
          <a:xfrm>
            <a:off x="973824" y="3036471"/>
            <a:ext cx="1931300" cy="1846678"/>
            <a:chOff x="4040267" y="3139659"/>
            <a:chExt cx="1931907" cy="1847058"/>
          </a:xfrm>
        </p:grpSpPr>
        <p:sp>
          <p:nvSpPr>
            <p:cNvPr id="21" name="Rectangle 20">
              <a:extLst>
                <a:ext uri="{FF2B5EF4-FFF2-40B4-BE49-F238E27FC236}">
                  <a16:creationId xmlns:a16="http://schemas.microsoft.com/office/drawing/2014/main" id="{1F3E843C-FA92-47D8-BE1D-6229F4C50C32}"/>
                </a:ext>
              </a:extLst>
            </p:cNvPr>
            <p:cNvSpPr/>
            <p:nvPr/>
          </p:nvSpPr>
          <p:spPr>
            <a:xfrm>
              <a:off x="4590615" y="3429059"/>
              <a:ext cx="1067135" cy="1133708"/>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600"/>
            </a:p>
          </p:txBody>
        </p:sp>
        <p:grpSp>
          <p:nvGrpSpPr>
            <p:cNvPr id="25" name="Group 20">
              <a:extLst>
                <a:ext uri="{FF2B5EF4-FFF2-40B4-BE49-F238E27FC236}">
                  <a16:creationId xmlns:a16="http://schemas.microsoft.com/office/drawing/2014/main" id="{F753A0F7-3CFF-4F32-A201-7D7A8C5141E2}"/>
                </a:ext>
              </a:extLst>
            </p:cNvPr>
            <p:cNvGrpSpPr>
              <a:grpSpLocks/>
            </p:cNvGrpSpPr>
            <p:nvPr/>
          </p:nvGrpSpPr>
          <p:grpSpPr bwMode="auto">
            <a:xfrm>
              <a:off x="4876800" y="4114694"/>
              <a:ext cx="476250" cy="419054"/>
              <a:chOff x="3581400" y="5057669"/>
              <a:chExt cx="476250" cy="419054"/>
            </a:xfrm>
          </p:grpSpPr>
          <p:sp>
            <p:nvSpPr>
              <p:cNvPr id="28" name="Trapezoid 27">
                <a:extLst>
                  <a:ext uri="{FF2B5EF4-FFF2-40B4-BE49-F238E27FC236}">
                    <a16:creationId xmlns:a16="http://schemas.microsoft.com/office/drawing/2014/main" id="{B5886871-8492-4D92-B7F0-1C87DB4BE1CE}"/>
                  </a:ext>
                </a:extLst>
              </p:cNvPr>
              <p:cNvSpPr/>
              <p:nvPr/>
            </p:nvSpPr>
            <p:spPr>
              <a:xfrm>
                <a:off x="3581055" y="5057975"/>
                <a:ext cx="476400" cy="419186"/>
              </a:xfrm>
              <a:prstGeom prst="trapezoid">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600"/>
              </a:p>
            </p:txBody>
          </p:sp>
          <p:sp>
            <p:nvSpPr>
              <p:cNvPr id="29" name="TextBox 19">
                <a:extLst>
                  <a:ext uri="{FF2B5EF4-FFF2-40B4-BE49-F238E27FC236}">
                    <a16:creationId xmlns:a16="http://schemas.microsoft.com/office/drawing/2014/main" id="{C4AFADC8-1524-4BAA-A44B-80711FDBB29C}"/>
                  </a:ext>
                </a:extLst>
              </p:cNvPr>
              <p:cNvSpPr txBox="1">
                <a:spLocks noChangeArrowheads="1"/>
              </p:cNvSpPr>
              <p:nvPr/>
            </p:nvSpPr>
            <p:spPr bwMode="auto">
              <a:xfrm>
                <a:off x="3629025" y="5133975"/>
                <a:ext cx="419100" cy="33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600" b="1">
                    <a:solidFill>
                      <a:schemeClr val="bg1"/>
                    </a:solidFill>
                  </a:rPr>
                  <a:t>50</a:t>
                </a:r>
              </a:p>
            </p:txBody>
          </p:sp>
        </p:grpSp>
        <p:sp>
          <p:nvSpPr>
            <p:cNvPr id="26" name="TextBox 21">
              <a:extLst>
                <a:ext uri="{FF2B5EF4-FFF2-40B4-BE49-F238E27FC236}">
                  <a16:creationId xmlns:a16="http://schemas.microsoft.com/office/drawing/2014/main" id="{7ECA2A48-D2FD-4AB0-8267-28C29212DD01}"/>
                </a:ext>
              </a:extLst>
            </p:cNvPr>
            <p:cNvSpPr txBox="1">
              <a:spLocks noChangeArrowheads="1"/>
            </p:cNvSpPr>
            <p:nvPr/>
          </p:nvSpPr>
          <p:spPr bwMode="auto">
            <a:xfrm flipH="1">
              <a:off x="4703443" y="4648200"/>
              <a:ext cx="1268731" cy="33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600" b="1"/>
                <a:t>v</a:t>
              </a:r>
              <a:r>
                <a:rPr lang="en-CA" altLang="en-US" sz="1600"/>
                <a:t> = 0 m/s</a:t>
              </a:r>
            </a:p>
          </p:txBody>
        </p:sp>
        <p:sp>
          <p:nvSpPr>
            <p:cNvPr id="27" name="TextBox 35">
              <a:extLst>
                <a:ext uri="{FF2B5EF4-FFF2-40B4-BE49-F238E27FC236}">
                  <a16:creationId xmlns:a16="http://schemas.microsoft.com/office/drawing/2014/main" id="{4E6A5EBF-B2C8-461D-B734-4D1D595A3254}"/>
                </a:ext>
              </a:extLst>
            </p:cNvPr>
            <p:cNvSpPr txBox="1">
              <a:spLocks noChangeArrowheads="1"/>
            </p:cNvSpPr>
            <p:nvPr/>
          </p:nvSpPr>
          <p:spPr bwMode="auto">
            <a:xfrm>
              <a:off x="4040267" y="3139659"/>
              <a:ext cx="600075" cy="5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2800" b="1" dirty="0">
                  <a:solidFill>
                    <a:srgbClr val="008000"/>
                  </a:solidFill>
                  <a:latin typeface="+mn-lt"/>
                  <a:cs typeface="+mn-cs"/>
                </a:rPr>
                <a:t>A.</a:t>
              </a:r>
            </a:p>
          </p:txBody>
        </p:sp>
      </p:grpSp>
      <p:grpSp>
        <p:nvGrpSpPr>
          <p:cNvPr id="30" name="Group 39">
            <a:extLst>
              <a:ext uri="{FF2B5EF4-FFF2-40B4-BE49-F238E27FC236}">
                <a16:creationId xmlns:a16="http://schemas.microsoft.com/office/drawing/2014/main" id="{B8C3A972-85C4-4F95-97E1-84C97AA7C197}"/>
              </a:ext>
            </a:extLst>
          </p:cNvPr>
          <p:cNvGrpSpPr>
            <a:grpSpLocks/>
          </p:cNvGrpSpPr>
          <p:nvPr/>
        </p:nvGrpSpPr>
        <p:grpSpPr bwMode="auto">
          <a:xfrm>
            <a:off x="3503213" y="2641600"/>
            <a:ext cx="2373713" cy="1817687"/>
            <a:chOff x="6179892" y="2743994"/>
            <a:chExt cx="2373557" cy="1818480"/>
          </a:xfrm>
        </p:grpSpPr>
        <p:sp>
          <p:nvSpPr>
            <p:cNvPr id="31" name="Rectangle 30">
              <a:extLst>
                <a:ext uri="{FF2B5EF4-FFF2-40B4-BE49-F238E27FC236}">
                  <a16:creationId xmlns:a16="http://schemas.microsoft.com/office/drawing/2014/main" id="{67B854F0-C996-49ED-93F4-29DA9A4F6CBD}"/>
                </a:ext>
              </a:extLst>
            </p:cNvPr>
            <p:cNvSpPr/>
            <p:nvPr/>
          </p:nvSpPr>
          <p:spPr>
            <a:xfrm>
              <a:off x="6705720" y="3428505"/>
              <a:ext cx="1066730" cy="1133969"/>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600"/>
            </a:p>
          </p:txBody>
        </p:sp>
        <p:grpSp>
          <p:nvGrpSpPr>
            <p:cNvPr id="32" name="Group 23">
              <a:extLst>
                <a:ext uri="{FF2B5EF4-FFF2-40B4-BE49-F238E27FC236}">
                  <a16:creationId xmlns:a16="http://schemas.microsoft.com/office/drawing/2014/main" id="{F0A1FBDC-7764-4AAD-A0A1-6C3DDBF10695}"/>
                </a:ext>
              </a:extLst>
            </p:cNvPr>
            <p:cNvGrpSpPr>
              <a:grpSpLocks/>
            </p:cNvGrpSpPr>
            <p:nvPr/>
          </p:nvGrpSpPr>
          <p:grpSpPr bwMode="auto">
            <a:xfrm>
              <a:off x="6991350" y="4114604"/>
              <a:ext cx="476250" cy="419283"/>
              <a:chOff x="3581400" y="5057579"/>
              <a:chExt cx="476250" cy="419283"/>
            </a:xfrm>
          </p:grpSpPr>
          <p:sp>
            <p:nvSpPr>
              <p:cNvPr id="36" name="Trapezoid 35">
                <a:extLst>
                  <a:ext uri="{FF2B5EF4-FFF2-40B4-BE49-F238E27FC236}">
                    <a16:creationId xmlns:a16="http://schemas.microsoft.com/office/drawing/2014/main" id="{2EFA3106-9547-4EEA-8676-CBF3F6CA774C}"/>
                  </a:ext>
                </a:extLst>
              </p:cNvPr>
              <p:cNvSpPr/>
              <p:nvPr/>
            </p:nvSpPr>
            <p:spPr>
              <a:xfrm>
                <a:off x="3581501" y="5057579"/>
                <a:ext cx="476219" cy="419283"/>
              </a:xfrm>
              <a:prstGeom prst="trapezoid">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600"/>
              </a:p>
            </p:txBody>
          </p:sp>
          <p:sp>
            <p:nvSpPr>
              <p:cNvPr id="37" name="TextBox 25">
                <a:extLst>
                  <a:ext uri="{FF2B5EF4-FFF2-40B4-BE49-F238E27FC236}">
                    <a16:creationId xmlns:a16="http://schemas.microsoft.com/office/drawing/2014/main" id="{484CACB9-58FA-4C47-82E9-DE9F913E9BB4}"/>
                  </a:ext>
                </a:extLst>
              </p:cNvPr>
              <p:cNvSpPr txBox="1">
                <a:spLocks noChangeArrowheads="1"/>
              </p:cNvSpPr>
              <p:nvPr/>
            </p:nvSpPr>
            <p:spPr bwMode="auto">
              <a:xfrm>
                <a:off x="3629025" y="5133975"/>
                <a:ext cx="419100" cy="33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600" b="1">
                    <a:solidFill>
                      <a:schemeClr val="bg1"/>
                    </a:solidFill>
                  </a:rPr>
                  <a:t>50</a:t>
                </a:r>
              </a:p>
            </p:txBody>
          </p:sp>
        </p:grpSp>
        <p:sp>
          <p:nvSpPr>
            <p:cNvPr id="33" name="TextBox 26">
              <a:extLst>
                <a:ext uri="{FF2B5EF4-FFF2-40B4-BE49-F238E27FC236}">
                  <a16:creationId xmlns:a16="http://schemas.microsoft.com/office/drawing/2014/main" id="{10EEFC87-EEEA-4CCA-9C9E-99F123A30652}"/>
                </a:ext>
              </a:extLst>
            </p:cNvPr>
            <p:cNvSpPr txBox="1">
              <a:spLocks noChangeArrowheads="1"/>
            </p:cNvSpPr>
            <p:nvPr/>
          </p:nvSpPr>
          <p:spPr bwMode="auto">
            <a:xfrm flipH="1">
              <a:off x="7284718" y="2990850"/>
              <a:ext cx="1268731" cy="33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600" b="1"/>
                <a:t>v</a:t>
              </a:r>
              <a:r>
                <a:rPr lang="en-CA" altLang="en-US" sz="1600"/>
                <a:t> = 2 m/s</a:t>
              </a:r>
            </a:p>
          </p:txBody>
        </p:sp>
        <p:cxnSp>
          <p:nvCxnSpPr>
            <p:cNvPr id="34" name="Straight Arrow Connector 33">
              <a:extLst>
                <a:ext uri="{FF2B5EF4-FFF2-40B4-BE49-F238E27FC236}">
                  <a16:creationId xmlns:a16="http://schemas.microsoft.com/office/drawing/2014/main" id="{31BA8114-7BF4-4148-A183-DDF0038326DF}"/>
                </a:ext>
              </a:extLst>
            </p:cNvPr>
            <p:cNvCxnSpPr>
              <a:stCxn id="31" idx="0"/>
            </p:cNvCxnSpPr>
            <p:nvPr/>
          </p:nvCxnSpPr>
          <p:spPr>
            <a:xfrm rot="5400000" flipH="1" flipV="1">
              <a:off x="6896830" y="3086250"/>
              <a:ext cx="686099"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6">
              <a:extLst>
                <a:ext uri="{FF2B5EF4-FFF2-40B4-BE49-F238E27FC236}">
                  <a16:creationId xmlns:a16="http://schemas.microsoft.com/office/drawing/2014/main" id="{EF2BB9CA-94F9-4D47-B534-7C836C42CB5B}"/>
                </a:ext>
              </a:extLst>
            </p:cNvPr>
            <p:cNvSpPr txBox="1">
              <a:spLocks noChangeArrowheads="1"/>
            </p:cNvSpPr>
            <p:nvPr/>
          </p:nvSpPr>
          <p:spPr bwMode="auto">
            <a:xfrm>
              <a:off x="6179892" y="3117304"/>
              <a:ext cx="709565" cy="523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2800" b="1" dirty="0">
                  <a:solidFill>
                    <a:srgbClr val="008000"/>
                  </a:solidFill>
                  <a:latin typeface="+mn-lt"/>
                  <a:cs typeface="+mn-cs"/>
                </a:rPr>
                <a:t>B.</a:t>
              </a:r>
            </a:p>
          </p:txBody>
        </p:sp>
      </p:grpSp>
      <p:grpSp>
        <p:nvGrpSpPr>
          <p:cNvPr id="38" name="Group 40">
            <a:extLst>
              <a:ext uri="{FF2B5EF4-FFF2-40B4-BE49-F238E27FC236}">
                <a16:creationId xmlns:a16="http://schemas.microsoft.com/office/drawing/2014/main" id="{3D8B37A9-7F55-4269-A322-43192093FB4A}"/>
              </a:ext>
            </a:extLst>
          </p:cNvPr>
          <p:cNvGrpSpPr>
            <a:grpSpLocks/>
          </p:cNvGrpSpPr>
          <p:nvPr/>
        </p:nvGrpSpPr>
        <p:grpSpPr bwMode="auto">
          <a:xfrm>
            <a:off x="6219825" y="3026847"/>
            <a:ext cx="2314575" cy="2119828"/>
            <a:chOff x="914399" y="3130040"/>
            <a:chExt cx="2314575" cy="2119029"/>
          </a:xfrm>
        </p:grpSpPr>
        <p:sp>
          <p:nvSpPr>
            <p:cNvPr id="39" name="Rectangle 38">
              <a:extLst>
                <a:ext uri="{FF2B5EF4-FFF2-40B4-BE49-F238E27FC236}">
                  <a16:creationId xmlns:a16="http://schemas.microsoft.com/office/drawing/2014/main" id="{AED3CC35-B31E-4F1E-9F86-85D10D6FD9B2}"/>
                </a:ext>
              </a:extLst>
            </p:cNvPr>
            <p:cNvSpPr/>
            <p:nvPr/>
          </p:nvSpPr>
          <p:spPr>
            <a:xfrm>
              <a:off x="1371599" y="3438414"/>
              <a:ext cx="1066800" cy="1133048"/>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600"/>
            </a:p>
          </p:txBody>
        </p:sp>
        <p:grpSp>
          <p:nvGrpSpPr>
            <p:cNvPr id="40" name="Group 30">
              <a:extLst>
                <a:ext uri="{FF2B5EF4-FFF2-40B4-BE49-F238E27FC236}">
                  <a16:creationId xmlns:a16="http://schemas.microsoft.com/office/drawing/2014/main" id="{63BC2F2C-A5EC-4D0F-8E9C-F520AF9E5759}"/>
                </a:ext>
              </a:extLst>
            </p:cNvPr>
            <p:cNvGrpSpPr>
              <a:grpSpLocks/>
            </p:cNvGrpSpPr>
            <p:nvPr/>
          </p:nvGrpSpPr>
          <p:grpSpPr bwMode="auto">
            <a:xfrm>
              <a:off x="1657350" y="4123955"/>
              <a:ext cx="476250" cy="418942"/>
              <a:chOff x="3581400" y="5057405"/>
              <a:chExt cx="476250" cy="418942"/>
            </a:xfrm>
          </p:grpSpPr>
          <p:sp>
            <p:nvSpPr>
              <p:cNvPr id="44" name="Trapezoid 43">
                <a:extLst>
                  <a:ext uri="{FF2B5EF4-FFF2-40B4-BE49-F238E27FC236}">
                    <a16:creationId xmlns:a16="http://schemas.microsoft.com/office/drawing/2014/main" id="{F1362BBE-D43C-4A8A-87B8-8BF1947A41B8}"/>
                  </a:ext>
                </a:extLst>
              </p:cNvPr>
              <p:cNvSpPr/>
              <p:nvPr/>
            </p:nvSpPr>
            <p:spPr>
              <a:xfrm>
                <a:off x="3581399" y="5057405"/>
                <a:ext cx="476250" cy="418942"/>
              </a:xfrm>
              <a:prstGeom prst="trapezoid">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600"/>
              </a:p>
            </p:txBody>
          </p:sp>
          <p:sp>
            <p:nvSpPr>
              <p:cNvPr id="45" name="TextBox 32">
                <a:extLst>
                  <a:ext uri="{FF2B5EF4-FFF2-40B4-BE49-F238E27FC236}">
                    <a16:creationId xmlns:a16="http://schemas.microsoft.com/office/drawing/2014/main" id="{8BFC995C-B2BC-4173-ACAE-503BFD04A7A0}"/>
                  </a:ext>
                </a:extLst>
              </p:cNvPr>
              <p:cNvSpPr txBox="1">
                <a:spLocks noChangeArrowheads="1"/>
              </p:cNvSpPr>
              <p:nvPr/>
            </p:nvSpPr>
            <p:spPr bwMode="auto">
              <a:xfrm>
                <a:off x="3629025" y="5133975"/>
                <a:ext cx="419100"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600" b="1" dirty="0">
                    <a:solidFill>
                      <a:schemeClr val="bg1"/>
                    </a:solidFill>
                  </a:rPr>
                  <a:t>50</a:t>
                </a:r>
              </a:p>
            </p:txBody>
          </p:sp>
        </p:grpSp>
        <p:sp>
          <p:nvSpPr>
            <p:cNvPr id="41" name="TextBox 33">
              <a:extLst>
                <a:ext uri="{FF2B5EF4-FFF2-40B4-BE49-F238E27FC236}">
                  <a16:creationId xmlns:a16="http://schemas.microsoft.com/office/drawing/2014/main" id="{A312D8F5-5793-4879-870A-2A9190CCA7FE}"/>
                </a:ext>
              </a:extLst>
            </p:cNvPr>
            <p:cNvSpPr txBox="1">
              <a:spLocks noChangeArrowheads="1"/>
            </p:cNvSpPr>
            <p:nvPr/>
          </p:nvSpPr>
          <p:spPr bwMode="auto">
            <a:xfrm flipH="1">
              <a:off x="1960243" y="4676775"/>
              <a:ext cx="1268731" cy="33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1600" b="1"/>
                <a:t>v</a:t>
              </a:r>
              <a:r>
                <a:rPr lang="en-CA" altLang="en-US" sz="1600"/>
                <a:t> = 2 m/s</a:t>
              </a:r>
            </a:p>
          </p:txBody>
        </p:sp>
        <p:cxnSp>
          <p:nvCxnSpPr>
            <p:cNvPr id="42" name="Straight Arrow Connector 41">
              <a:extLst>
                <a:ext uri="{FF2B5EF4-FFF2-40B4-BE49-F238E27FC236}">
                  <a16:creationId xmlns:a16="http://schemas.microsoft.com/office/drawing/2014/main" id="{7A9027B2-CA17-4585-BF0E-5E21E8BE8A6B}"/>
                </a:ext>
              </a:extLst>
            </p:cNvPr>
            <p:cNvCxnSpPr/>
            <p:nvPr/>
          </p:nvCxnSpPr>
          <p:spPr>
            <a:xfrm rot="5400000">
              <a:off x="1543972" y="4905504"/>
              <a:ext cx="685542"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37">
              <a:extLst>
                <a:ext uri="{FF2B5EF4-FFF2-40B4-BE49-F238E27FC236}">
                  <a16:creationId xmlns:a16="http://schemas.microsoft.com/office/drawing/2014/main" id="{61CD2A76-25E4-49EF-AD3E-297DE8E7F205}"/>
                </a:ext>
              </a:extLst>
            </p:cNvPr>
            <p:cNvSpPr txBox="1">
              <a:spLocks noChangeArrowheads="1"/>
            </p:cNvSpPr>
            <p:nvPr/>
          </p:nvSpPr>
          <p:spPr bwMode="auto">
            <a:xfrm>
              <a:off x="914399" y="3130040"/>
              <a:ext cx="576913" cy="523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2800" b="1" dirty="0">
                  <a:solidFill>
                    <a:srgbClr val="008000"/>
                  </a:solidFill>
                  <a:latin typeface="+mn-lt"/>
                  <a:cs typeface="+mn-cs"/>
                </a:rPr>
                <a:t>C.</a:t>
              </a:r>
            </a:p>
          </p:txBody>
        </p:sp>
      </p:grpSp>
      <p:sp>
        <p:nvSpPr>
          <p:cNvPr id="46" name="TextBox 41">
            <a:extLst>
              <a:ext uri="{FF2B5EF4-FFF2-40B4-BE49-F238E27FC236}">
                <a16:creationId xmlns:a16="http://schemas.microsoft.com/office/drawing/2014/main" id="{B58D7307-0D01-4649-9B94-C68F217E8CD8}"/>
              </a:ext>
            </a:extLst>
          </p:cNvPr>
          <p:cNvSpPr txBox="1">
            <a:spLocks noChangeArrowheads="1"/>
          </p:cNvSpPr>
          <p:nvPr/>
        </p:nvSpPr>
        <p:spPr bwMode="auto">
          <a:xfrm>
            <a:off x="8534400" y="3092392"/>
            <a:ext cx="2997994"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CA" altLang="en-US" sz="2800" b="1" dirty="0">
                <a:solidFill>
                  <a:srgbClr val="008000"/>
                </a:solidFill>
                <a:latin typeface="+mn-lt"/>
                <a:cs typeface="+mn-cs"/>
              </a:rPr>
              <a:t>D.  </a:t>
            </a:r>
            <a:r>
              <a:rPr lang="en-CA" altLang="en-US" sz="2000" dirty="0"/>
              <a:t>The scale will have the same reading in all three elevators</a:t>
            </a:r>
          </a:p>
        </p:txBody>
      </p:sp>
      <p:sp>
        <p:nvSpPr>
          <p:cNvPr id="4" name="Oval 3">
            <a:extLst>
              <a:ext uri="{FF2B5EF4-FFF2-40B4-BE49-F238E27FC236}">
                <a16:creationId xmlns:a16="http://schemas.microsoft.com/office/drawing/2014/main" id="{95C3480E-360D-C77B-06E1-08706AAB7AC6}"/>
              </a:ext>
            </a:extLst>
          </p:cNvPr>
          <p:cNvSpPr/>
          <p:nvPr/>
        </p:nvSpPr>
        <p:spPr>
          <a:xfrm>
            <a:off x="8201025" y="2627158"/>
            <a:ext cx="3580774" cy="2218531"/>
          </a:xfrm>
          <a:prstGeom prst="ellipse">
            <a:avLst/>
          </a:prstGeom>
          <a:noFill/>
          <a:ln w="762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0045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ustom 2">
      <a:majorFont>
        <a:latin typeface="Impact"/>
        <a:ea typeface=""/>
        <a:cs typeface=""/>
      </a:majorFont>
      <a:minorFont>
        <a:latin typeface="Arial"/>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3300</TotalTime>
  <Words>1143</Words>
  <Application>Microsoft Office PowerPoint</Application>
  <PresentationFormat>Widescreen</PresentationFormat>
  <Paragraphs>158</Paragraphs>
  <Slides>14</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Arial</vt:lpstr>
      <vt:lpstr>Calibri</vt:lpstr>
      <vt:lpstr>Calibri Light</vt:lpstr>
      <vt:lpstr>Cambria Math</vt:lpstr>
      <vt:lpstr>Georgia</vt:lpstr>
      <vt:lpstr>Impact</vt:lpstr>
      <vt:lpstr>Symbol</vt:lpstr>
      <vt:lpstr>Times New Roman</vt:lpstr>
      <vt:lpstr>Trebuchet MS</vt:lpstr>
      <vt:lpstr>Wingdings 2</vt:lpstr>
      <vt:lpstr>Urban</vt:lpstr>
      <vt:lpstr>Custom Design</vt:lpstr>
      <vt:lpstr>1.1  Newton’s Law of Gravitation PART 2 – Apparent Weight</vt:lpstr>
      <vt:lpstr>PowerPoint Presentation</vt:lpstr>
      <vt:lpstr>Perception of Weight</vt:lpstr>
      <vt:lpstr>I can haz weightless?</vt:lpstr>
      <vt:lpstr>Apparent Weight and Acceleration</vt:lpstr>
      <vt:lpstr>Apparent Weight and Acceleration</vt:lpstr>
      <vt:lpstr>Apparent Weight and Acceleration</vt:lpstr>
      <vt:lpstr>Apparent Weight and Acceleration</vt:lpstr>
      <vt:lpstr>Testing your understanding</vt:lpstr>
      <vt:lpstr>Testing your understanding</vt:lpstr>
      <vt:lpstr>Testing your understanding</vt:lpstr>
      <vt:lpstr>Practice Problems and Calculations</vt:lpstr>
      <vt:lpstr>Practice Calculations</vt:lpstr>
      <vt:lpstr>Practice Calculations</vt:lpstr>
    </vt:vector>
  </TitlesOfParts>
  <Company>St Georges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 Georges College</dc:creator>
  <cp:lastModifiedBy>RANDALL Samuel [Woodvale Secondary College]</cp:lastModifiedBy>
  <cp:revision>283</cp:revision>
  <dcterms:created xsi:type="dcterms:W3CDTF">2008-08-15T17:24:00Z</dcterms:created>
  <dcterms:modified xsi:type="dcterms:W3CDTF">2024-02-02T01:40:18Z</dcterms:modified>
</cp:coreProperties>
</file>