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7" r:id="rId2"/>
    <p:sldId id="350" r:id="rId3"/>
    <p:sldId id="361" r:id="rId4"/>
    <p:sldId id="449" r:id="rId5"/>
    <p:sldId id="450" r:id="rId6"/>
    <p:sldId id="363" r:id="rId7"/>
    <p:sldId id="362" r:id="rId8"/>
    <p:sldId id="448" r:id="rId9"/>
    <p:sldId id="446" r:id="rId10"/>
  </p:sldIdLst>
  <p:sldSz cx="12192000" cy="6858000"/>
  <p:notesSz cx="99060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6600"/>
    <a:srgbClr val="FFFF66"/>
    <a:srgbClr val="FFFFCC"/>
    <a:srgbClr val="FF99C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7" d="100"/>
          <a:sy n="77" d="100"/>
        </p:scale>
        <p:origin x="11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0225" y="0"/>
            <a:ext cx="4294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0225" y="6453188"/>
            <a:ext cx="4294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D67235-1A55-4970-946C-37BF740C6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953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0225" y="0"/>
            <a:ext cx="4294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09588"/>
            <a:ext cx="45275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3227388"/>
            <a:ext cx="7924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0225" y="6453188"/>
            <a:ext cx="4294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D0AA41-0A3C-4199-A718-60680982A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00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5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1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6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74B623-39E6-4D82-8E2F-A59553DD1D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547D9-4258-4A40-9DAD-0BAF0E9DA5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02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0D4E5-6570-45EA-BA9E-A5A33B198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15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BE65A-D6ED-4B4E-A051-150EF9990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5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D9CF2-C490-4F08-A4F5-EFF4B9FCC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04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E899-DBBB-401D-9E75-6B8D819E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6DD4-9C74-4C71-B1F0-3A85C5B4D1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A8AB4F98-962E-4795-A9EF-60744221B2AD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E710-FC0D-41C9-AA2F-998201BF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9558-8FE3-44B2-A38C-ACC2C51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C855A-ED73-49EE-8709-47461912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D9F113C-CBDE-4D10-BCF2-222A61AD0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BB9-1168-4C75-8717-E17DD3FFE3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0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08E13-8D77-42EA-846E-8CF9D8C00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04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4D6DA-101C-4BD3-868A-10864BAF9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1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2909F-3A99-4D11-ACBE-E6A39B948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82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FF6E3-58C8-4BD9-BCF8-79D627383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EEE5C-52EB-4C22-BA95-ECFED0E97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14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B8D3-7703-4C06-B3E4-24FDCD6AA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4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6E073-0F0C-4404-B453-20AE9F16C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8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370689-B811-492B-885D-E8F585EAB7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2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7893" y="607614"/>
            <a:ext cx="3361677" cy="1200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200" kern="1200" dirty="0">
                <a:solidFill>
                  <a:srgbClr val="FFFFFF"/>
                </a:solidFill>
              </a:rPr>
              <a:t>Today’s lesson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1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3999" y="1804956"/>
            <a:ext cx="3509284" cy="1022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kern="1200" dirty="0">
                <a:solidFill>
                  <a:schemeClr val="bg1"/>
                </a:solidFill>
                <a:latin typeface="Impact" panose="020B0806030902050204" pitchFamily="34" charset="0"/>
              </a:rPr>
              <a:t>1.30 Work Done in a Gravitational Field</a:t>
            </a:r>
          </a:p>
        </p:txBody>
      </p:sp>
      <p:pic>
        <p:nvPicPr>
          <p:cNvPr id="2" name="Picture 2" descr="Image result for work done meme">
            <a:extLst>
              <a:ext uri="{FF2B5EF4-FFF2-40B4-BE49-F238E27FC236}">
                <a16:creationId xmlns:a16="http://schemas.microsoft.com/office/drawing/2014/main" id="{3E4C553F-4B27-4635-8264-F4EA9D07B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" r="4007" b="1"/>
          <a:stretch/>
        </p:blipFill>
        <p:spPr bwMode="auto">
          <a:xfrm>
            <a:off x="466344" y="450221"/>
            <a:ext cx="7205515" cy="59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4594" y="4843002"/>
            <a:ext cx="1351062" cy="1568472"/>
          </a:xfrm>
          <a:prstGeom prst="rect">
            <a:avLst/>
          </a:prstGeom>
          <a:solidFill>
            <a:srgbClr val="514737"/>
          </a:solidFill>
          <a:ln w="25400">
            <a:solidFill>
              <a:srgbClr val="514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Year 11 Concept of WORK. </a:t>
            </a:r>
            <a:b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</a:br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 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962023"/>
            <a:ext cx="10009112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Work is done whenever an objects ENERGY changes.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Total Work done is equal to the change in energy. (J)</a:t>
            </a:r>
          </a:p>
        </p:txBody>
      </p:sp>
      <p:pic>
        <p:nvPicPr>
          <p:cNvPr id="3" name="Picture 2" descr="A picture containing dog, indoor, sitting, brown&#10;&#10;Description automatically generated">
            <a:extLst>
              <a:ext uri="{FF2B5EF4-FFF2-40B4-BE49-F238E27FC236}">
                <a16:creationId xmlns:a16="http://schemas.microsoft.com/office/drawing/2014/main" id="{5ADE535E-30A3-49FF-B1CE-D08D0628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701068"/>
            <a:ext cx="4280133" cy="3038259"/>
          </a:xfrm>
          <a:prstGeom prst="rect">
            <a:avLst/>
          </a:prstGeom>
        </p:spPr>
      </p:pic>
      <p:pic>
        <p:nvPicPr>
          <p:cNvPr id="9" name="Picture 8" descr="A kitten with blue eyes&#10;&#10;Description automatically generated with medium confidence">
            <a:extLst>
              <a:ext uri="{FF2B5EF4-FFF2-40B4-BE49-F238E27FC236}">
                <a16:creationId xmlns:a16="http://schemas.microsoft.com/office/drawing/2014/main" id="{8D5611FE-D85E-4AA8-AED3-84A30B6BA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45" y="5088849"/>
            <a:ext cx="1574309" cy="1820295"/>
          </a:xfrm>
          <a:prstGeom prst="rect">
            <a:avLst/>
          </a:prstGeom>
        </p:spPr>
      </p:pic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2136463"/>
            <a:ext cx="4032448" cy="1724585"/>
          </a:xfrm>
          <a:prstGeom prst="wedgeRoundRectCallout">
            <a:avLst>
              <a:gd name="adj1" fmla="val -100647"/>
              <a:gd name="adj2" fmla="val 80011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If you lift a cat high into the air, </a:t>
            </a:r>
            <a:r>
              <a:rPr lang="en-AU" altLang="en-US" sz="2400" b="1" dirty="0">
                <a:solidFill>
                  <a:schemeClr val="tx2"/>
                </a:solidFill>
              </a:rPr>
              <a:t>WORK</a:t>
            </a:r>
            <a:r>
              <a:rPr lang="en-AU" altLang="en-US" sz="2400" dirty="0">
                <a:solidFill>
                  <a:schemeClr val="tx2"/>
                </a:solidFill>
              </a:rPr>
              <a:t> is done because its Gravitational Potential increases.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4CD5A3-7152-4969-B632-0D45545D1B86}"/>
                  </a:ext>
                </a:extLst>
              </p:cNvPr>
              <p:cNvSpPr/>
              <p:nvPr/>
            </p:nvSpPr>
            <p:spPr>
              <a:xfrm>
                <a:off x="4151784" y="4311738"/>
                <a:ext cx="439248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4CD5A3-7152-4969-B632-0D45545D1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4311738"/>
                <a:ext cx="4392488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56EA41-6361-45F3-9687-1767464B17BF}"/>
                  </a:ext>
                </a:extLst>
              </p:cNvPr>
              <p:cNvSpPr txBox="1"/>
              <p:nvPr/>
            </p:nvSpPr>
            <p:spPr>
              <a:xfrm>
                <a:off x="9048328" y="5505098"/>
                <a:ext cx="2222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56EA41-6361-45F3-9687-1767464B1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5505098"/>
                <a:ext cx="222285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1DC3C-4BD7-480A-9296-F40D7106027B}"/>
                  </a:ext>
                </a:extLst>
              </p:cNvPr>
              <p:cNvSpPr txBox="1"/>
              <p:nvPr/>
            </p:nvSpPr>
            <p:spPr>
              <a:xfrm>
                <a:off x="7180816" y="180882"/>
                <a:ext cx="6183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1DC3C-4BD7-480A-9296-F40D7106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16" y="180882"/>
                <a:ext cx="6183296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FBB98-3EF5-404F-B677-F674B81CBEB4}"/>
                  </a:ext>
                </a:extLst>
              </p:cNvPr>
              <p:cNvSpPr/>
              <p:nvPr/>
            </p:nvSpPr>
            <p:spPr>
              <a:xfrm>
                <a:off x="3909119" y="4910948"/>
                <a:ext cx="4968552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FBB98-3EF5-404F-B677-F674B81C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19" y="4910948"/>
                <a:ext cx="4968552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01C63-C3F5-4AC2-8616-A10B638BF5FB}"/>
                  </a:ext>
                </a:extLst>
              </p:cNvPr>
              <p:cNvSpPr/>
              <p:nvPr/>
            </p:nvSpPr>
            <p:spPr>
              <a:xfrm>
                <a:off x="3818386" y="5578125"/>
                <a:ext cx="4968552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01C63-C3F5-4AC2-8616-A10B638BF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86" y="5578125"/>
                <a:ext cx="4968552" cy="53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00703 -0.742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3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2" grpId="0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Year 11 Concept of WORK. </a:t>
            </a:r>
            <a:b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</a:br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 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962023"/>
            <a:ext cx="10009112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Work is done whenever an objects ENERGY changes.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Total Work done is equal to the change in energy. (J)</a:t>
            </a:r>
          </a:p>
        </p:txBody>
      </p:sp>
      <p:pic>
        <p:nvPicPr>
          <p:cNvPr id="3" name="Picture 2" descr="A picture containing dog, indoor, sitting, brown&#10;&#10;Description automatically generated">
            <a:extLst>
              <a:ext uri="{FF2B5EF4-FFF2-40B4-BE49-F238E27FC236}">
                <a16:creationId xmlns:a16="http://schemas.microsoft.com/office/drawing/2014/main" id="{5ADE535E-30A3-49FF-B1CE-D08D0628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701068"/>
            <a:ext cx="4280133" cy="3038259"/>
          </a:xfrm>
          <a:prstGeom prst="rect">
            <a:avLst/>
          </a:prstGeom>
        </p:spPr>
      </p:pic>
      <p:pic>
        <p:nvPicPr>
          <p:cNvPr id="9" name="Picture 8" descr="A kitten with blue eyes&#10;&#10;Description automatically generated with medium confidence">
            <a:extLst>
              <a:ext uri="{FF2B5EF4-FFF2-40B4-BE49-F238E27FC236}">
                <a16:creationId xmlns:a16="http://schemas.microsoft.com/office/drawing/2014/main" id="{8D5611FE-D85E-4AA8-AED3-84A30B6BA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45" y="-243408"/>
            <a:ext cx="1574309" cy="1820295"/>
          </a:xfrm>
          <a:prstGeom prst="rect">
            <a:avLst/>
          </a:prstGeom>
        </p:spPr>
      </p:pic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2085605"/>
            <a:ext cx="4968552" cy="1621193"/>
          </a:xfrm>
          <a:prstGeom prst="wedgeRoundRectCallout">
            <a:avLst>
              <a:gd name="adj1" fmla="val -40901"/>
              <a:gd name="adj2" fmla="val 8108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If you </a:t>
            </a:r>
            <a:r>
              <a:rPr lang="en-AU" altLang="en-US" sz="2400" b="1" dirty="0">
                <a:solidFill>
                  <a:schemeClr val="tx2"/>
                </a:solidFill>
              </a:rPr>
              <a:t>DROP</a:t>
            </a:r>
            <a:r>
              <a:rPr lang="en-AU" altLang="en-US" sz="2400" dirty="0">
                <a:solidFill>
                  <a:schemeClr val="tx2"/>
                </a:solidFill>
              </a:rPr>
              <a:t> the cat,  </a:t>
            </a:r>
            <a:r>
              <a:rPr lang="en-AU" altLang="en-US" sz="2400" b="1" dirty="0">
                <a:solidFill>
                  <a:schemeClr val="tx2"/>
                </a:solidFill>
              </a:rPr>
              <a:t>WORK</a:t>
            </a:r>
            <a:r>
              <a:rPr lang="en-AU" altLang="en-US" sz="2400" dirty="0">
                <a:solidFill>
                  <a:schemeClr val="tx2"/>
                </a:solidFill>
              </a:rPr>
              <a:t> is done because its Gravitational Potential decreases and Kinetic Energy increases. 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4CD5A3-7152-4969-B632-0D45545D1B86}"/>
                  </a:ext>
                </a:extLst>
              </p:cNvPr>
              <p:cNvSpPr/>
              <p:nvPr/>
            </p:nvSpPr>
            <p:spPr>
              <a:xfrm>
                <a:off x="4151784" y="4260783"/>
                <a:ext cx="439248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4CD5A3-7152-4969-B632-0D45545D1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4260783"/>
                <a:ext cx="4392488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56EA41-6361-45F3-9687-1767464B17BF}"/>
                  </a:ext>
                </a:extLst>
              </p:cNvPr>
              <p:cNvSpPr txBox="1"/>
              <p:nvPr/>
            </p:nvSpPr>
            <p:spPr>
              <a:xfrm>
                <a:off x="9048328" y="5505098"/>
                <a:ext cx="2222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56EA41-6361-45F3-9687-1767464B1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5505098"/>
                <a:ext cx="222285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1DC3C-4BD7-480A-9296-F40D7106027B}"/>
                  </a:ext>
                </a:extLst>
              </p:cNvPr>
              <p:cNvSpPr txBox="1"/>
              <p:nvPr/>
            </p:nvSpPr>
            <p:spPr>
              <a:xfrm>
                <a:off x="7180816" y="180882"/>
                <a:ext cx="6183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alt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1DC3C-4BD7-480A-9296-F40D7106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16" y="180882"/>
                <a:ext cx="6183296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FBB98-3EF5-404F-B677-F674B81CBEB4}"/>
                  </a:ext>
                </a:extLst>
              </p:cNvPr>
              <p:cNvSpPr/>
              <p:nvPr/>
            </p:nvSpPr>
            <p:spPr>
              <a:xfrm>
                <a:off x="3909119" y="4910948"/>
                <a:ext cx="4968552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FBB98-3EF5-404F-B677-F674B81C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19" y="4910948"/>
                <a:ext cx="4968552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01C63-C3F5-4AC2-8616-A10B638BF5FB}"/>
                  </a:ext>
                </a:extLst>
              </p:cNvPr>
              <p:cNvSpPr/>
              <p:nvPr/>
            </p:nvSpPr>
            <p:spPr>
              <a:xfrm>
                <a:off x="3818386" y="5578125"/>
                <a:ext cx="4968552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01C63-C3F5-4AC2-8616-A10B638BF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86" y="5578125"/>
                <a:ext cx="4968552" cy="53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69B7779-4765-4A22-892C-EFB429FAD817}"/>
              </a:ext>
            </a:extLst>
          </p:cNvPr>
          <p:cNvSpPr txBox="1"/>
          <p:nvPr/>
        </p:nvSpPr>
        <p:spPr>
          <a:xfrm>
            <a:off x="9372364" y="2486339"/>
            <a:ext cx="2700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0000"/>
                </a:solidFill>
              </a:rPr>
              <a:t>Energy is NOT a Vector Quantity. </a:t>
            </a:r>
          </a:p>
          <a:p>
            <a:pPr algn="ctr"/>
            <a:endParaRPr lang="en-AU" sz="2400" b="1" dirty="0">
              <a:solidFill>
                <a:srgbClr val="FF0000"/>
              </a:solidFill>
            </a:endParaRPr>
          </a:p>
          <a:p>
            <a:pPr algn="ctr"/>
            <a:r>
              <a:rPr lang="en-AU" sz="2400" b="1" dirty="0">
                <a:solidFill>
                  <a:srgbClr val="FF0000"/>
                </a:solidFill>
              </a:rPr>
              <a:t>The work done in either direction is the same.</a:t>
            </a:r>
          </a:p>
        </p:txBody>
      </p:sp>
    </p:spTree>
    <p:extLst>
      <p:ext uri="{BB962C8B-B14F-4D97-AF65-F5344CB8AC3E}">
        <p14:creationId xmlns:p14="http://schemas.microsoft.com/office/powerpoint/2010/main" val="31021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2" grpId="0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76708" y="-52416"/>
            <a:ext cx="12745416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Potential Energy in a Non-Constant Gravitational Field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351" y="908720"/>
            <a:ext cx="1192864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Height isn’t the only thing that changes, when something is lifted higher in a gravitational field.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FBB98-3EF5-404F-B677-F674B81CBEB4}"/>
                  </a:ext>
                </a:extLst>
              </p:cNvPr>
              <p:cNvSpPr/>
              <p:nvPr/>
            </p:nvSpPr>
            <p:spPr>
              <a:xfrm>
                <a:off x="2331852" y="4177308"/>
                <a:ext cx="6048672" cy="1003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altLang="en-US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altLang="en-US" sz="3200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0FBB98-3EF5-404F-B677-F674B81C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852" y="4177308"/>
                <a:ext cx="6048672" cy="1003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dog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9F29935C-50D8-4AA3-8368-851E08AFB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512" y="2420888"/>
            <a:ext cx="5032271" cy="5345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CA4B6C-1412-425C-A9F3-665BC18E413B}"/>
                  </a:ext>
                </a:extLst>
              </p:cNvPr>
              <p:cNvSpPr/>
              <p:nvPr/>
            </p:nvSpPr>
            <p:spPr>
              <a:xfrm>
                <a:off x="9624392" y="2105023"/>
                <a:ext cx="2567608" cy="136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alt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altLang="en-US" sz="3200" b="0" i="1" baseline="-25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3200" dirty="0"/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GB" altLang="en-US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CA4B6C-1412-425C-A9F3-665BC18E4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2105023"/>
                <a:ext cx="2567608" cy="1365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A3F0EB-74AE-435F-952A-579DBB691048}"/>
                  </a:ext>
                </a:extLst>
              </p:cNvPr>
              <p:cNvSpPr/>
              <p:nvPr/>
            </p:nvSpPr>
            <p:spPr>
              <a:xfrm>
                <a:off x="2794396" y="3414103"/>
                <a:ext cx="439248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alt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A3F0EB-74AE-435F-952A-579DBB691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96" y="3414103"/>
                <a:ext cx="4392488" cy="53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E8FD1E-9BA9-496E-A9A4-7844D0381CC2}"/>
              </a:ext>
            </a:extLst>
          </p:cNvPr>
          <p:cNvSpPr txBox="1"/>
          <p:nvPr/>
        </p:nvSpPr>
        <p:spPr>
          <a:xfrm>
            <a:off x="8551143" y="3337824"/>
            <a:ext cx="208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0D2FD987-F83C-4805-A650-878E59B9F4B3}"/>
              </a:ext>
            </a:extLst>
          </p:cNvPr>
          <p:cNvSpPr/>
          <p:nvPr/>
        </p:nvSpPr>
        <p:spPr>
          <a:xfrm>
            <a:off x="6960096" y="3465409"/>
            <a:ext cx="4812043" cy="1030721"/>
          </a:xfrm>
          <a:prstGeom prst="leftArrow">
            <a:avLst>
              <a:gd name="adj1" fmla="val 61699"/>
              <a:gd name="adj2" fmla="val 50000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b="1" dirty="0">
              <a:solidFill>
                <a:srgbClr val="FF0000"/>
              </a:solidFill>
            </a:endParaRPr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Assumes g is constant, </a:t>
            </a:r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but it is NOT</a:t>
            </a:r>
          </a:p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CCCF1-04EA-4433-800C-7919E22203E6}"/>
              </a:ext>
            </a:extLst>
          </p:cNvPr>
          <p:cNvSpPr txBox="1"/>
          <p:nvPr/>
        </p:nvSpPr>
        <p:spPr>
          <a:xfrm>
            <a:off x="8015967" y="4510130"/>
            <a:ext cx="392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00B050"/>
                </a:solidFill>
              </a:rPr>
              <a:t>g</a:t>
            </a:r>
            <a:r>
              <a:rPr lang="en-AU" sz="2400" b="1" dirty="0">
                <a:solidFill>
                  <a:srgbClr val="FF0000"/>
                </a:solidFill>
              </a:rPr>
              <a:t> decreases with altitude which means, eventually it will become ZERO.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033004"/>
            <a:ext cx="9145016" cy="1055363"/>
          </a:xfrm>
          <a:prstGeom prst="wedgeRoundRectCallout">
            <a:avLst>
              <a:gd name="adj1" fmla="val -28988"/>
              <a:gd name="adj2" fmla="val 9168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Gravitational Field Strength decreases with distance from the Earth. This means Potential Energy must also be changing.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4B2D4F-A550-43B7-B437-D1C5BB19E67E}"/>
                  </a:ext>
                </a:extLst>
              </p:cNvPr>
              <p:cNvSpPr/>
              <p:nvPr/>
            </p:nvSpPr>
            <p:spPr>
              <a:xfrm>
                <a:off x="2027548" y="5454991"/>
                <a:ext cx="6048672" cy="922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altLang="en-US" sz="3200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4B2D4F-A550-43B7-B437-D1C5BB19E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5454991"/>
                <a:ext cx="6048672" cy="922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8" grpId="0"/>
      <p:bldP spid="2" grpId="0" animBg="1"/>
      <p:bldP spid="18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76708" y="-52416"/>
            <a:ext cx="12745416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Potential Energy in a Non-Constant Gravitational Field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351" y="908720"/>
            <a:ext cx="1192864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This poses a problem for us as the law of conservation of energy states that total energy remains constant.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8FD1E-9BA9-496E-A9A4-7844D0381CC2}"/>
              </a:ext>
            </a:extLst>
          </p:cNvPr>
          <p:cNvSpPr txBox="1"/>
          <p:nvPr/>
        </p:nvSpPr>
        <p:spPr>
          <a:xfrm>
            <a:off x="8551143" y="3337824"/>
            <a:ext cx="208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46" y="2051720"/>
            <a:ext cx="8173523" cy="3703028"/>
          </a:xfrm>
          <a:prstGeom prst="wedgeRoundRectCallout">
            <a:avLst>
              <a:gd name="adj1" fmla="val -62116"/>
              <a:gd name="adj2" fmla="val -17407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Imagine a rocket being launched into space from the Earth. It Ends up with </a:t>
            </a:r>
            <a:r>
              <a:rPr lang="en-AU" altLang="en-US" sz="2400" dirty="0">
                <a:solidFill>
                  <a:srgbClr val="0000FF"/>
                </a:solidFill>
              </a:rPr>
              <a:t>zero PE </a:t>
            </a:r>
            <a:r>
              <a:rPr lang="en-AU" altLang="en-US" sz="2400" dirty="0">
                <a:solidFill>
                  <a:schemeClr val="tx2"/>
                </a:solidFill>
              </a:rPr>
              <a:t>because  </a:t>
            </a:r>
            <a:r>
              <a:rPr lang="en-AU" altLang="en-US" sz="2400" dirty="0">
                <a:solidFill>
                  <a:srgbClr val="0000FF"/>
                </a:solidFill>
              </a:rPr>
              <a:t>g=0.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We know we had to </a:t>
            </a:r>
            <a:r>
              <a:rPr lang="en-AU" altLang="en-US" sz="2400" dirty="0">
                <a:solidFill>
                  <a:srgbClr val="FF0000"/>
                </a:solidFill>
              </a:rPr>
              <a:t>provide it with energy</a:t>
            </a:r>
            <a:r>
              <a:rPr lang="en-AU" altLang="en-US" sz="2400" dirty="0">
                <a:solidFill>
                  <a:schemeClr val="tx2"/>
                </a:solidFill>
              </a:rPr>
              <a:t>, so how can its energy decrease?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Because potential energy is relative, we solve this apparent conundrum by stating that </a:t>
            </a:r>
            <a:r>
              <a:rPr lang="en-AU" altLang="en-US" sz="2400" dirty="0" err="1">
                <a:solidFill>
                  <a:srgbClr val="0000FF"/>
                </a:solidFill>
              </a:rPr>
              <a:t>GPE</a:t>
            </a:r>
            <a:r>
              <a:rPr lang="en-AU" altLang="en-US" sz="2400" dirty="0">
                <a:solidFill>
                  <a:srgbClr val="0000FF"/>
                </a:solidFill>
              </a:rPr>
              <a:t> is </a:t>
            </a:r>
            <a:r>
              <a:rPr lang="en-AU" altLang="en-US" sz="2400" dirty="0">
                <a:solidFill>
                  <a:srgbClr val="FF0000"/>
                </a:solidFill>
              </a:rPr>
              <a:t>negative</a:t>
            </a:r>
            <a:r>
              <a:rPr lang="en-AU" altLang="en-US" sz="2400" dirty="0">
                <a:solidFill>
                  <a:srgbClr val="0000FF"/>
                </a:solidFill>
              </a:rPr>
              <a:t> at the Earths surface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pic>
        <p:nvPicPr>
          <p:cNvPr id="6" name="Picture 5" descr="A space shuttle in space&#10;&#10;Description automatically generated with medium confidence">
            <a:extLst>
              <a:ext uri="{FF2B5EF4-FFF2-40B4-BE49-F238E27FC236}">
                <a16:creationId xmlns:a16="http://schemas.microsoft.com/office/drawing/2014/main" id="{FF787D8F-95F2-4D8E-BBD9-E8B3FF919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187" y="1954082"/>
            <a:ext cx="5250447" cy="4903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BCBEE0-1561-4A55-B46C-34258E6FF16F}"/>
                  </a:ext>
                </a:extLst>
              </p:cNvPr>
              <p:cNvSpPr/>
              <p:nvPr/>
            </p:nvSpPr>
            <p:spPr>
              <a:xfrm>
                <a:off x="4943872" y="5849360"/>
                <a:ext cx="6048672" cy="922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altLang="en-US" sz="3200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BCBEE0-1561-4A55-B46C-34258E6FF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5849360"/>
                <a:ext cx="6048672" cy="922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801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Work in a Non-Constant Gravitational Field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351" y="908720"/>
            <a:ext cx="1192864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WORK is defined as the change in energy or the energy that is transferred to an object.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A3F0EB-74AE-435F-952A-579DBB691048}"/>
                  </a:ext>
                </a:extLst>
              </p:cNvPr>
              <p:cNvSpPr/>
              <p:nvPr/>
            </p:nvSpPr>
            <p:spPr>
              <a:xfrm>
                <a:off x="4511824" y="2186809"/>
                <a:ext cx="439248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alt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A3F0EB-74AE-435F-952A-579DBB691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2186809"/>
                <a:ext cx="4392488" cy="535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mammal, orange, domestic cat&#10;&#10;Description automatically generated">
            <a:extLst>
              <a:ext uri="{FF2B5EF4-FFF2-40B4-BE49-F238E27FC236}">
                <a16:creationId xmlns:a16="http://schemas.microsoft.com/office/drawing/2014/main" id="{C2E2BB49-8A11-4B7F-9EC2-D35D44875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38" y="3171701"/>
            <a:ext cx="4067175" cy="4762500"/>
          </a:xfrm>
          <a:prstGeom prst="rect">
            <a:avLst/>
          </a:prstGeom>
        </p:spPr>
      </p:pic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033005"/>
            <a:ext cx="3380903" cy="970580"/>
          </a:xfrm>
          <a:prstGeom prst="wedgeRoundRectCallout">
            <a:avLst>
              <a:gd name="adj1" fmla="val -26893"/>
              <a:gd name="adj2" fmla="val 10311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tx2"/>
                </a:solidFill>
              </a:rPr>
              <a:t>I’m not a big fan of work. 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30961D-37CC-443D-854A-70D4171287ED}"/>
                  </a:ext>
                </a:extLst>
              </p:cNvPr>
              <p:cNvSpPr/>
              <p:nvPr/>
            </p:nvSpPr>
            <p:spPr>
              <a:xfrm>
                <a:off x="4307201" y="3070058"/>
                <a:ext cx="439248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30961D-37CC-443D-854A-70D41712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01" y="3070058"/>
                <a:ext cx="4392488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683684-BA02-47A9-80DF-349ADB92F075}"/>
                  </a:ext>
                </a:extLst>
              </p:cNvPr>
              <p:cNvSpPr/>
              <p:nvPr/>
            </p:nvSpPr>
            <p:spPr>
              <a:xfrm>
                <a:off x="4307201" y="3813789"/>
                <a:ext cx="439248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683684-BA02-47A9-80DF-349ADB92F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01" y="3813789"/>
                <a:ext cx="4392488" cy="53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31F6D0-115A-4A0E-9CB4-65348B9249DE}"/>
                  </a:ext>
                </a:extLst>
              </p:cNvPr>
              <p:cNvSpPr txBox="1"/>
              <p:nvPr/>
            </p:nvSpPr>
            <p:spPr>
              <a:xfrm>
                <a:off x="4151784" y="4599703"/>
                <a:ext cx="6517108" cy="109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alt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AU" alt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alt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31F6D0-115A-4A0E-9CB4-65348B9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4599703"/>
                <a:ext cx="6517108" cy="10980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A7073F-7070-427C-A66B-81D6B3D1B597}"/>
                  </a:ext>
                </a:extLst>
              </p:cNvPr>
              <p:cNvSpPr txBox="1"/>
              <p:nvPr/>
            </p:nvSpPr>
            <p:spPr>
              <a:xfrm>
                <a:off x="4129759" y="5704177"/>
                <a:ext cx="6517108" cy="109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alt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A7073F-7070-427C-A66B-81D6B3D1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59" y="5704177"/>
                <a:ext cx="6517108" cy="10980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Left 20">
            <a:extLst>
              <a:ext uri="{FF2B5EF4-FFF2-40B4-BE49-F238E27FC236}">
                <a16:creationId xmlns:a16="http://schemas.microsoft.com/office/drawing/2014/main" id="{0B511890-A4CD-4549-8A38-F28273B8BD26}"/>
              </a:ext>
            </a:extLst>
          </p:cNvPr>
          <p:cNvSpPr/>
          <p:nvPr/>
        </p:nvSpPr>
        <p:spPr>
          <a:xfrm>
            <a:off x="9355611" y="4926774"/>
            <a:ext cx="2626561" cy="1931226"/>
          </a:xfrm>
          <a:prstGeom prst="leftArrow">
            <a:avLst>
              <a:gd name="adj1" fmla="val 61699"/>
              <a:gd name="adj2" fmla="val 50000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chemeClr val="bg1"/>
                </a:solidFill>
              </a:rPr>
              <a:t>PE 2 will reduce to zero at altitude</a:t>
            </a:r>
            <a:endParaRPr lang="en-AU" sz="1800" b="1" dirty="0">
              <a:solidFill>
                <a:schemeClr val="bg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4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5" grpId="0"/>
      <p:bldP spid="17" grpId="0"/>
      <p:bldP spid="19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801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Work in a Non-Constant Gravitational Field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351" y="908720"/>
            <a:ext cx="1192864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Gravitational force decreases with distance from the Earths </a:t>
            </a:r>
            <a:r>
              <a:rPr lang="en-US" altLang="en-US" dirty="0" err="1"/>
              <a:t>centre</a:t>
            </a:r>
            <a:r>
              <a:rPr lang="en-US" altLang="en-US" dirty="0"/>
              <a:t> as shown in the graph.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Work done can also be calculated by using this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CA4B6C-1412-425C-A9F3-665BC18E413B}"/>
                  </a:ext>
                </a:extLst>
              </p:cNvPr>
              <p:cNvSpPr/>
              <p:nvPr/>
            </p:nvSpPr>
            <p:spPr>
              <a:xfrm>
                <a:off x="2351584" y="2644426"/>
                <a:ext cx="4364334" cy="136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6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AU" altLang="en-US" sz="6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altLang="en-US" sz="6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altLang="en-US" sz="6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AU" altLang="en-US" sz="6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altLang="en-US" sz="6000" dirty="0"/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GB" altLang="en-US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CA4B6C-1412-425C-A9F3-665BC18E4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644426"/>
                <a:ext cx="4364334" cy="1366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B9C3DF-0375-46A4-A034-29538738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60" y="2724129"/>
            <a:ext cx="4264286" cy="4096840"/>
          </a:xfrm>
          <a:prstGeom prst="rect">
            <a:avLst/>
          </a:prstGeom>
        </p:spPr>
      </p:pic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1E19221-53B1-4984-86F5-510E6D9B32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45" y="3083752"/>
            <a:ext cx="3522649" cy="3762923"/>
          </a:xfrm>
          <a:prstGeom prst="rect">
            <a:avLst/>
          </a:prstGeom>
        </p:spPr>
      </p:pic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010954"/>
            <a:ext cx="4680520" cy="2442382"/>
          </a:xfrm>
          <a:prstGeom prst="wedgeRoundRectCallout">
            <a:avLst>
              <a:gd name="adj1" fmla="val -68660"/>
              <a:gd name="adj2" fmla="val -3215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chemeClr val="tx2"/>
                </a:solidFill>
              </a:rPr>
              <a:t>Work done whilst moving between altitudes  must therefore be equal to the change in area under the graph!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24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801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Impact" panose="020B0806030902050204" pitchFamily="34" charset="0"/>
              </a:rPr>
              <a:t>Escape Velocity</a:t>
            </a:r>
            <a:endParaRPr lang="en-GB" alt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E4B20520-6495-4E0B-8DA8-88EBD20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032265"/>
            <a:ext cx="11233248" cy="1836828"/>
          </a:xfrm>
          <a:prstGeom prst="wedgeRoundRectCallout">
            <a:avLst>
              <a:gd name="adj1" fmla="val 33326"/>
              <a:gd name="adj2" fmla="val 9844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AU" sz="2400" dirty="0"/>
              <a:t>Escape </a:t>
            </a:r>
            <a:r>
              <a:rPr lang="en-AU" sz="2400" b="1" dirty="0"/>
              <a:t>velocity is the minimum velocity of an object required to overcome the gravitational pull of the planet that object is on to escape into space</a:t>
            </a:r>
            <a:r>
              <a:rPr lang="en-AU" sz="2400" dirty="0"/>
              <a:t>. </a:t>
            </a:r>
          </a:p>
          <a:p>
            <a:pPr eaLnBrk="1" hangingPunct="1">
              <a:buFontTx/>
              <a:buNone/>
            </a:pPr>
            <a:r>
              <a:rPr lang="en-AU" sz="2400" dirty="0"/>
              <a:t>A larger planet has more mass and requires a much greater escape velocity than a smaller planet with less mass.</a:t>
            </a:r>
            <a:endParaRPr lang="en-US" altLang="en-US" sz="2400" dirty="0"/>
          </a:p>
        </p:txBody>
      </p:sp>
      <p:pic>
        <p:nvPicPr>
          <p:cNvPr id="3" name="Picture 2" descr="Circle&#10;&#10;Description automatically generated with medium confidence">
            <a:extLst>
              <a:ext uri="{FF2B5EF4-FFF2-40B4-BE49-F238E27FC236}">
                <a16:creationId xmlns:a16="http://schemas.microsoft.com/office/drawing/2014/main" id="{6FAB8E93-B166-4F96-9153-E2CCFF5A1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31" y="3421360"/>
            <a:ext cx="3342669" cy="3436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FAB61C-A106-4373-A9B0-F642E75E70D6}"/>
                  </a:ext>
                </a:extLst>
              </p:cNvPr>
              <p:cNvSpPr/>
              <p:nvPr/>
            </p:nvSpPr>
            <p:spPr>
              <a:xfrm>
                <a:off x="-733098" y="3055276"/>
                <a:ext cx="8208912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</m:e>
                      </m:d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FAB61C-A106-4373-A9B0-F642E75E7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3098" y="3055276"/>
                <a:ext cx="8208912" cy="53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AF5EE2-B5B6-4CF0-8D66-63D3F9B97E31}"/>
                  </a:ext>
                </a:extLst>
              </p:cNvPr>
              <p:cNvSpPr/>
              <p:nvPr/>
            </p:nvSpPr>
            <p:spPr>
              <a:xfrm>
                <a:off x="-475936" y="3616360"/>
                <a:ext cx="8437895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AU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200" b="0" i="1" smtClean="0">
                              <a:latin typeface="Cambria Math" panose="02040503050406030204" pitchFamily="18" charset="0"/>
                            </a:rPr>
                            <m:t>𝑆𝑢𝑟𝑓𝑎𝑐𝑒</m:t>
                          </m:r>
                        </m:e>
                      </m:d>
                      <m:r>
                        <a:rPr lang="en-AU" altLang="en-US" sz="3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altLang="en-US" sz="32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altLang="en-US" sz="3200" i="1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AU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200" b="0" i="1" smtClean="0">
                              <a:latin typeface="Cambria Math" panose="02040503050406030204" pitchFamily="18" charset="0"/>
                            </a:rPr>
                            <m:t>𝑆𝑝𝑎𝑐𝑒</m:t>
                          </m:r>
                        </m:e>
                      </m:d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AF5EE2-B5B6-4CF0-8D66-63D3F9B97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936" y="3616360"/>
                <a:ext cx="8437895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42FFCC-97CB-4E28-96C6-182F7A111A6F}"/>
                  </a:ext>
                </a:extLst>
              </p:cNvPr>
              <p:cNvSpPr/>
              <p:nvPr/>
            </p:nvSpPr>
            <p:spPr>
              <a:xfrm>
                <a:off x="-1176808" y="4513271"/>
                <a:ext cx="8437895" cy="997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alt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AU" alt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42FFCC-97CB-4E28-96C6-182F7A111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6808" y="4513271"/>
                <a:ext cx="8437895" cy="9975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6788C-41BB-45B5-9380-21ACFE51C1B1}"/>
              </a:ext>
            </a:extLst>
          </p:cNvPr>
          <p:cNvCxnSpPr/>
          <p:nvPr/>
        </p:nvCxnSpPr>
        <p:spPr>
          <a:xfrm flipV="1">
            <a:off x="1362680" y="5821393"/>
            <a:ext cx="288032" cy="6989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F19385-9D15-4646-9EB3-ED34039FDF6D}"/>
              </a:ext>
            </a:extLst>
          </p:cNvPr>
          <p:cNvCxnSpPr/>
          <p:nvPr/>
        </p:nvCxnSpPr>
        <p:spPr>
          <a:xfrm flipV="1">
            <a:off x="3598996" y="5620300"/>
            <a:ext cx="288032" cy="6989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AFD7AA-EBBA-4A3C-856F-6ADF6B46A7FF}"/>
                  </a:ext>
                </a:extLst>
              </p:cNvPr>
              <p:cNvSpPr/>
              <p:nvPr/>
            </p:nvSpPr>
            <p:spPr>
              <a:xfrm>
                <a:off x="-1680864" y="5672112"/>
                <a:ext cx="8437895" cy="997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AU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alt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alt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AFD7AA-EBBA-4A3C-856F-6ADF6B46A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0864" y="5672112"/>
                <a:ext cx="8437895" cy="9975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6975D-442C-4170-8E62-338A3BC5B67A}"/>
                  </a:ext>
                </a:extLst>
              </p:cNvPr>
              <p:cNvSpPr/>
              <p:nvPr/>
            </p:nvSpPr>
            <p:spPr>
              <a:xfrm>
                <a:off x="2855640" y="4445562"/>
                <a:ext cx="8437895" cy="997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alt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alt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6975D-442C-4170-8E62-338A3BC5B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4445562"/>
                <a:ext cx="8437895" cy="9975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DD29B9-F873-49E6-8633-DED664462822}"/>
                  </a:ext>
                </a:extLst>
              </p:cNvPr>
              <p:cNvSpPr/>
              <p:nvPr/>
            </p:nvSpPr>
            <p:spPr>
              <a:xfrm>
                <a:off x="2855639" y="5489995"/>
                <a:ext cx="8437895" cy="140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alt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alt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alt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AU" alt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altLang="en-US" sz="3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DD29B9-F873-49E6-8633-DED664462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39" y="5489995"/>
                <a:ext cx="8437895" cy="14018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11" grpId="0"/>
      <p:bldP spid="12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44" name="Picture 4">
            <a:extLst>
              <a:ext uri="{FF2B5EF4-FFF2-40B4-BE49-F238E27FC236}">
                <a16:creationId xmlns:a16="http://schemas.microsoft.com/office/drawing/2014/main" id="{C40F241A-5FC0-45C0-B898-8458450F9B10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0" r="3101" b="2002"/>
          <a:stretch/>
        </p:blipFill>
        <p:spPr>
          <a:xfrm>
            <a:off x="7536160" y="1534219"/>
            <a:ext cx="4176464" cy="4853728"/>
          </a:xfrm>
        </p:spPr>
      </p:pic>
      <p:sp>
        <p:nvSpPr>
          <p:cNvPr id="829445" name="Rectangle 5">
            <a:extLst>
              <a:ext uri="{FF2B5EF4-FFF2-40B4-BE49-F238E27FC236}">
                <a16:creationId xmlns:a16="http://schemas.microsoft.com/office/drawing/2014/main" id="{7F028129-A2E8-45D5-B9CC-661878ABC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68" y="116632"/>
            <a:ext cx="10015264" cy="14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70C0"/>
                </a:solidFill>
                <a:latin typeface="Impact" panose="020B0806030902050204" pitchFamily="34" charset="0"/>
              </a:rPr>
              <a:t>Typical Escape Velocities in our Solar System</a:t>
            </a:r>
            <a:endParaRPr lang="en-US" altLang="en-US" sz="4000" b="1" dirty="0">
              <a:solidFill>
                <a:schemeClr val="accent2"/>
              </a:solidFill>
            </a:endParaRPr>
          </a:p>
        </p:txBody>
      </p:sp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C1D06267-07FB-4C0A-B325-C2C17051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38248"/>
            <a:ext cx="4176464" cy="5612124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C8090DC9-3CA9-4C3B-93EF-A3D30A28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884" y="2548307"/>
            <a:ext cx="2088232" cy="1412775"/>
          </a:xfrm>
          <a:prstGeom prst="wedgeRoundRectCallout">
            <a:avLst>
              <a:gd name="adj1" fmla="val -134951"/>
              <a:gd name="adj2" fmla="val -3934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chemeClr val="tx2"/>
                </a:solidFill>
              </a:rPr>
              <a:t>My name is Groot!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587</Words>
  <Application>Microsoft Office PowerPoint</Application>
  <PresentationFormat>Widescreen</PresentationFormat>
  <Paragraphs>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Impact</vt:lpstr>
      <vt:lpstr>Times New Roman</vt:lpstr>
      <vt:lpstr>Default Design</vt:lpstr>
      <vt:lpstr>Today’s lesson</vt:lpstr>
      <vt:lpstr>Year 11 Concept of WORK.   </vt:lpstr>
      <vt:lpstr>Year 11 Concept of WORK.   </vt:lpstr>
      <vt:lpstr>Potential Energy in a Non-Constant Gravitational Field</vt:lpstr>
      <vt:lpstr>Potential Energy in a Non-Constant Gravitational Field</vt:lpstr>
      <vt:lpstr>Work in a Non-Constant Gravitational Field</vt:lpstr>
      <vt:lpstr>Work in a Non-Constant Gravitational Field</vt:lpstr>
      <vt:lpstr>Escape Velocity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lesson</dc:title>
  <dc:creator>CARTER Darin [Woodvale Secondary College]</dc:creator>
  <cp:lastModifiedBy>RANDALL Samuel [Woodvale Secondary College]</cp:lastModifiedBy>
  <cp:revision>24</cp:revision>
  <dcterms:created xsi:type="dcterms:W3CDTF">2021-02-05T02:14:47Z</dcterms:created>
  <dcterms:modified xsi:type="dcterms:W3CDTF">2024-02-05T00:29:06Z</dcterms:modified>
</cp:coreProperties>
</file>