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38"/>
  </p:notesMasterIdLst>
  <p:sldIdLst>
    <p:sldId id="256" r:id="rId3"/>
    <p:sldId id="351" r:id="rId4"/>
    <p:sldId id="391" r:id="rId5"/>
    <p:sldId id="394" r:id="rId6"/>
    <p:sldId id="373" r:id="rId7"/>
    <p:sldId id="374" r:id="rId8"/>
    <p:sldId id="392" r:id="rId9"/>
    <p:sldId id="414" r:id="rId10"/>
    <p:sldId id="396" r:id="rId11"/>
    <p:sldId id="375" r:id="rId12"/>
    <p:sldId id="397" r:id="rId13"/>
    <p:sldId id="398" r:id="rId14"/>
    <p:sldId id="405" r:id="rId15"/>
    <p:sldId id="406" r:id="rId16"/>
    <p:sldId id="407" r:id="rId17"/>
    <p:sldId id="408" r:id="rId18"/>
    <p:sldId id="409" r:id="rId19"/>
    <p:sldId id="401" r:id="rId20"/>
    <p:sldId id="421" r:id="rId21"/>
    <p:sldId id="422" r:id="rId22"/>
    <p:sldId id="423" r:id="rId23"/>
    <p:sldId id="424" r:id="rId24"/>
    <p:sldId id="425" r:id="rId25"/>
    <p:sldId id="400" r:id="rId26"/>
    <p:sldId id="378" r:id="rId27"/>
    <p:sldId id="418" r:id="rId28"/>
    <p:sldId id="419" r:id="rId29"/>
    <p:sldId id="420" r:id="rId30"/>
    <p:sldId id="427" r:id="rId31"/>
    <p:sldId id="428" r:id="rId32"/>
    <p:sldId id="429" r:id="rId33"/>
    <p:sldId id="416" r:id="rId34"/>
    <p:sldId id="415" r:id="rId35"/>
    <p:sldId id="402" r:id="rId36"/>
    <p:sldId id="417" r:id="rId3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51"/>
            <p14:sldId id="391"/>
            <p14:sldId id="394"/>
            <p14:sldId id="373"/>
            <p14:sldId id="374"/>
            <p14:sldId id="392"/>
            <p14:sldId id="414"/>
            <p14:sldId id="396"/>
            <p14:sldId id="375"/>
            <p14:sldId id="397"/>
            <p14:sldId id="398"/>
            <p14:sldId id="405"/>
            <p14:sldId id="406"/>
            <p14:sldId id="407"/>
            <p14:sldId id="408"/>
            <p14:sldId id="409"/>
            <p14:sldId id="401"/>
            <p14:sldId id="421"/>
            <p14:sldId id="422"/>
            <p14:sldId id="423"/>
            <p14:sldId id="424"/>
            <p14:sldId id="425"/>
            <p14:sldId id="400"/>
            <p14:sldId id="378"/>
            <p14:sldId id="418"/>
            <p14:sldId id="419"/>
            <p14:sldId id="420"/>
            <p14:sldId id="427"/>
            <p14:sldId id="428"/>
            <p14:sldId id="429"/>
            <p14:sldId id="416"/>
            <p14:sldId id="415"/>
            <p14:sldId id="402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8000"/>
    <a:srgbClr val="FF0000"/>
    <a:srgbClr val="CCECFF"/>
    <a:srgbClr val="CCFFCC"/>
    <a:srgbClr val="FF9999"/>
    <a:srgbClr val="66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6" autoAdjust="0"/>
  </p:normalViewPr>
  <p:slideViewPr>
    <p:cSldViewPr snapToGrid="0">
      <p:cViewPr varScale="1">
        <p:scale>
          <a:sx n="79" d="100"/>
          <a:sy n="79" d="100"/>
        </p:scale>
        <p:origin x="96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3D6E7DF-CDD3-43DF-8782-6FCE5E4F934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961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540F19-BFC5-49FF-85D0-F4D0EFFBCC2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936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5786E9-5FFD-4627-9EE9-A29EE8DAA6C1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310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81EC81-674B-4914-9423-0E52D200BCCB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0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4C82D1-A9A7-498E-A201-CF54513ADBB1}" type="slidenum">
              <a:rPr lang="en-GB" altLang="en-US" smtClean="0"/>
              <a:pPr>
                <a:spcBef>
                  <a:spcPct val="0"/>
                </a:spcBef>
              </a:pPr>
              <a:t>24</a:t>
            </a:fld>
            <a:endParaRPr lang="en-GB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08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C2F8BC4-1EF6-429E-B9A0-78982BB6EC0E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3506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FD9B2-2665-4F78-9029-19A28F8C4AC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9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60D40-39B3-4C67-A661-AB963979837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43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6B23C-C849-4D75-A1F9-B9CE6F46ABA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6FBA8-C680-45B9-BB21-666E0608495F}" type="slidenum">
              <a:rPr lang="en-GB" altLang="en-US" smtClean="0"/>
              <a:pPr>
                <a:spcBef>
                  <a:spcPct val="0"/>
                </a:spcBef>
              </a:pPr>
              <a:t>32</a:t>
            </a:fld>
            <a:endParaRPr lang="en-GB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7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95D9419-85BF-495C-B3E1-2D8CE9E1FA5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901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6FBA8-C680-45B9-BB21-666E0608495F}" type="slidenum">
              <a:rPr lang="en-GB" altLang="en-US" smtClean="0"/>
              <a:pPr>
                <a:spcBef>
                  <a:spcPct val="0"/>
                </a:spcBef>
              </a:pPr>
              <a:t>33</a:t>
            </a:fld>
            <a:endParaRPr lang="en-GB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6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6FBA8-C680-45B9-BB21-666E0608495F}" type="slidenum">
              <a:rPr lang="en-GB" altLang="en-US" smtClean="0"/>
              <a:pPr>
                <a:spcBef>
                  <a:spcPct val="0"/>
                </a:spcBef>
              </a:pPr>
              <a:t>34</a:t>
            </a:fld>
            <a:endParaRPr lang="en-GB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57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6FBA8-C680-45B9-BB21-666E0608495F}" type="slidenum">
              <a:rPr lang="en-GB" altLang="en-US" smtClean="0"/>
              <a:pPr>
                <a:spcBef>
                  <a:spcPct val="0"/>
                </a:spcBef>
              </a:pPr>
              <a:t>35</a:t>
            </a:fld>
            <a:endParaRPr lang="en-GB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3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079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E89DF7-E524-40AC-B563-C32CB0054EC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16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BFF3A80-F289-43DC-A0CD-EBC3A79894B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646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BC8FD8-F2E5-4DF8-AB0B-8E81DCD18496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4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CD79ED-109E-4E13-831A-EB9144082A06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C6A0F0-1CBA-4EA6-B8C1-77A452248E1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19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04643B-8578-4020-AF65-D495905AAF2B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668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5/05/2016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019" y="552018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Interaction of Magnetic Fields </a:t>
            </a:r>
            <a:r>
              <a:rPr lang="en-GB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The Motor Effect – Part 1 </a:t>
            </a:r>
            <a:endParaRPr lang="en-GB" sz="5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1030" name="Picture 6" descr="http://www.bonaire.com.au/-/bonaire/lib/images/EvaporativeCutAw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" y="2485145"/>
            <a:ext cx="31813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exanblue-poolservice.com/images/jandy-pool-pump-mo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15" y="4322618"/>
            <a:ext cx="33337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xtremetech.com/wp-content/uploads/2013/04/redl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72" y="2225769"/>
            <a:ext cx="3222048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cx.images-amazon.com/images/I/713SpR4dxCL._SL1500_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1569"/>
          <a:stretch/>
        </p:blipFill>
        <p:spPr bwMode="auto">
          <a:xfrm>
            <a:off x="9879712" y="3998887"/>
            <a:ext cx="2312288" cy="28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5" descr="Force_on_a_current_carrying_wire_GCSE_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10" y="2184857"/>
            <a:ext cx="5683364" cy="468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930" y="1472885"/>
            <a:ext cx="9056957" cy="4324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 	In this example, which way will the wire be pushed? </a:t>
            </a:r>
            <a:endParaRPr lang="en-GB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651" y="638249"/>
            <a:ext cx="11344939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dirty="0" smtClean="0"/>
              <a:t>Sample Questions </a:t>
            </a:r>
            <a:r>
              <a:rPr lang="en-GB" alt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49751" y="2884527"/>
            <a:ext cx="429909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smtClean="0"/>
              <a:t>Current direction is …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FF0000"/>
                </a:solidFill>
              </a:rPr>
              <a:t>left to right.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Field is </a:t>
            </a:r>
          </a:p>
          <a:p>
            <a:pPr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down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Therefore FORCE is?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>
                <a:solidFill>
                  <a:srgbClr val="008000"/>
                </a:solidFill>
              </a:rPr>
              <a:t>into the page</a:t>
            </a:r>
            <a:endParaRPr lang="en-GB" altLang="en-US" b="1" dirty="0">
              <a:solidFill>
                <a:srgbClr val="008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037507" y="5557318"/>
            <a:ext cx="1195057" cy="4798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19688" y="5530730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46032" y="5517474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72780" y="5517474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91429" y="5069785"/>
            <a:ext cx="3092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3575" y="5914321"/>
            <a:ext cx="3092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4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0" y="1355799"/>
            <a:ext cx="10972800" cy="4324350"/>
          </a:xfrm>
        </p:spPr>
        <p:txBody>
          <a:bodyPr/>
          <a:lstStyle/>
          <a:p>
            <a:pPr marL="109537" indent="0">
              <a:buNone/>
            </a:pPr>
            <a:r>
              <a:rPr lang="en-AU" dirty="0" smtClean="0"/>
              <a:t>Which way will the wire move?</a:t>
            </a:r>
            <a:endParaRPr lang="en-AU" dirty="0"/>
          </a:p>
        </p:txBody>
      </p:sp>
      <p:pic>
        <p:nvPicPr>
          <p:cNvPr id="8194" name="Picture 2" descr="http://www.education.com/static/science-fair/current-carrying-wire-magnetic-field/magnetic-field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4" y="1767689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651" y="638249"/>
            <a:ext cx="11344939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dirty="0" smtClean="0"/>
              <a:t>Sample Question </a:t>
            </a:r>
            <a:r>
              <a:rPr lang="en-GB" alt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4597" y="3517974"/>
            <a:ext cx="393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72759" y="3836551"/>
            <a:ext cx="1195057" cy="479833"/>
          </a:xfrm>
          <a:prstGeom prst="rightArrow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30632" y="2073349"/>
            <a:ext cx="429909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 smtClean="0"/>
              <a:t>Current direction is …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 smtClean="0">
                <a:solidFill>
                  <a:srgbClr val="FF0000"/>
                </a:solidFill>
              </a:rPr>
              <a:t>OUT OF SCREEN.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Field is </a:t>
            </a:r>
          </a:p>
          <a:p>
            <a:pPr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down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Therefore FORCE is?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1" dirty="0">
                <a:solidFill>
                  <a:srgbClr val="008000"/>
                </a:solidFill>
              </a:rPr>
              <a:t>to the </a:t>
            </a:r>
            <a:r>
              <a:rPr lang="en-US" altLang="en-US" b="1" dirty="0" smtClean="0">
                <a:solidFill>
                  <a:srgbClr val="008000"/>
                </a:solidFill>
              </a:rPr>
              <a:t>right</a:t>
            </a:r>
            <a:endParaRPr lang="en-GB" altLang="en-US" b="1" dirty="0">
              <a:solidFill>
                <a:srgbClr val="008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77715" y="3992895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4059" y="3979639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30807" y="3979639"/>
            <a:ext cx="0" cy="4798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9883886">
            <a:off x="3631391" y="2734608"/>
            <a:ext cx="1071124" cy="479833"/>
          </a:xfrm>
          <a:prstGeom prst="rightArrow">
            <a:avLst>
              <a:gd name="adj1" fmla="val 50000"/>
              <a:gd name="adj2" fmla="val 556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0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30" y="1513591"/>
            <a:ext cx="10654710" cy="562535"/>
          </a:xfrm>
        </p:spPr>
        <p:txBody>
          <a:bodyPr/>
          <a:lstStyle/>
          <a:p>
            <a:pPr marL="109537" indent="0">
              <a:buNone/>
            </a:pPr>
            <a:r>
              <a:rPr lang="en-AU" dirty="0" smtClean="0"/>
              <a:t>Consider the fields of the </a:t>
            </a:r>
            <a:r>
              <a:rPr lang="en-AU" b="1" dirty="0" smtClean="0">
                <a:solidFill>
                  <a:srgbClr val="0070C0"/>
                </a:solidFill>
              </a:rPr>
              <a:t>magnet</a:t>
            </a:r>
            <a:r>
              <a:rPr lang="en-AU" dirty="0" smtClean="0"/>
              <a:t> and the </a:t>
            </a:r>
            <a:r>
              <a:rPr lang="en-AU" b="1" dirty="0" smtClean="0">
                <a:solidFill>
                  <a:srgbClr val="7030A0"/>
                </a:solidFill>
              </a:rPr>
              <a:t>wire</a:t>
            </a:r>
            <a:r>
              <a:rPr lang="en-AU" dirty="0" smtClean="0"/>
              <a:t> individually. </a:t>
            </a:r>
            <a:endParaRPr lang="en-A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2651" y="638249"/>
            <a:ext cx="11344939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dirty="0" smtClean="0">
                <a:solidFill>
                  <a:srgbClr val="7030A0"/>
                </a:solidFill>
              </a:rPr>
              <a:t>Why</a:t>
            </a:r>
            <a:r>
              <a:rPr lang="en-GB" altLang="en-US" dirty="0" smtClean="0"/>
              <a:t> does this </a:t>
            </a:r>
            <a:r>
              <a:rPr lang="en-GB" altLang="en-US" dirty="0">
                <a:solidFill>
                  <a:srgbClr val="FF0000"/>
                </a:solidFill>
              </a:rPr>
              <a:t>movement</a:t>
            </a:r>
            <a:r>
              <a:rPr lang="en-GB" altLang="en-US" dirty="0" smtClean="0"/>
              <a:t> occur?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2673" y="3271755"/>
            <a:ext cx="4612005" cy="587374"/>
            <a:chOff x="867913" y="2883292"/>
            <a:chExt cx="4612005" cy="587374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879276" y="2951554"/>
              <a:ext cx="438150" cy="438150"/>
              <a:chOff x="2392" y="2066"/>
              <a:chExt cx="276" cy="276"/>
            </a:xfrm>
          </p:grpSpPr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392" y="2066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439" y="2118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H="1">
                <a:off x="2443" y="2119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67913" y="2894404"/>
              <a:ext cx="1165225" cy="576262"/>
              <a:chOff x="450" y="1760"/>
              <a:chExt cx="734" cy="363"/>
            </a:xfrm>
          </p:grpSpPr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450" y="1760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821" y="1767"/>
                <a:ext cx="363" cy="35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892" y="1823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N</a:t>
                </a: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 flipH="1">
              <a:off x="4314693" y="2883292"/>
              <a:ext cx="1165225" cy="576262"/>
              <a:chOff x="649" y="2661"/>
              <a:chExt cx="734" cy="363"/>
            </a:xfrm>
          </p:grpSpPr>
          <p:sp>
            <p:nvSpPr>
              <p:cNvPr id="10" name="Rectangle 25"/>
              <p:cNvSpPr>
                <a:spLocks noChangeArrowheads="1"/>
              </p:cNvSpPr>
              <p:nvPr/>
            </p:nvSpPr>
            <p:spPr bwMode="auto">
              <a:xfrm flipH="1">
                <a:off x="649" y="2661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1020" y="2668"/>
                <a:ext cx="363" cy="35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1091" y="272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S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017894" y="3296593"/>
            <a:ext cx="2281558" cy="562536"/>
            <a:chOff x="2033134" y="2897018"/>
            <a:chExt cx="2281558" cy="562536"/>
          </a:xfrm>
        </p:grpSpPr>
        <p:grpSp>
          <p:nvGrpSpPr>
            <p:cNvPr id="32" name="Group 31"/>
            <p:cNvGrpSpPr/>
            <p:nvPr/>
          </p:nvGrpSpPr>
          <p:grpSpPr>
            <a:xfrm>
              <a:off x="2033134" y="2897018"/>
              <a:ext cx="2281558" cy="413311"/>
              <a:chOff x="2033134" y="2897018"/>
              <a:chExt cx="2281558" cy="413311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2033135" y="2897018"/>
                <a:ext cx="228155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033137" y="3173804"/>
                <a:ext cx="228155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033136" y="3034104"/>
                <a:ext cx="228155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033134" y="3310329"/>
                <a:ext cx="2281555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2033134" y="3459554"/>
              <a:ext cx="228155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504450" y="2997702"/>
            <a:ext cx="1131889" cy="1146591"/>
            <a:chOff x="3032437" y="4789240"/>
            <a:chExt cx="1131889" cy="1146591"/>
          </a:xfrm>
        </p:grpSpPr>
        <p:sp>
          <p:nvSpPr>
            <p:cNvPr id="26" name="Oval 25"/>
            <p:cNvSpPr/>
            <p:nvPr/>
          </p:nvSpPr>
          <p:spPr>
            <a:xfrm>
              <a:off x="3075332" y="4832531"/>
              <a:ext cx="1041083" cy="104254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3207253" y="4990323"/>
              <a:ext cx="777240" cy="736208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533143" y="4789240"/>
              <a:ext cx="199259" cy="958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3483547" y="5840006"/>
              <a:ext cx="199259" cy="958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4016784" y="5284171"/>
              <a:ext cx="199259" cy="958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ight Arrow 29"/>
            <p:cNvSpPr/>
            <p:nvPr/>
          </p:nvSpPr>
          <p:spPr>
            <a:xfrm rot="16200000">
              <a:off x="2980720" y="5291279"/>
              <a:ext cx="199259" cy="958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558994" y="3848018"/>
            <a:ext cx="2566417" cy="1769706"/>
            <a:chOff x="1558994" y="3848018"/>
            <a:chExt cx="2566417" cy="1769706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1558994" y="4579456"/>
              <a:ext cx="2566417" cy="103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7225" indent="-246063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2338" indent="-219075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13" indent="-200025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063" indent="-182563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 kern="1200">
                  <a:solidFill>
                    <a:srgbClr val="A04DA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537" indent="0">
                <a:buFont typeface="Georgia" panose="02040502050405020303" pitchFamily="18" charset="0"/>
                <a:buNone/>
              </a:pPr>
              <a:r>
                <a:rPr lang="en-AU" dirty="0" smtClean="0">
                  <a:solidFill>
                    <a:srgbClr val="FF0000"/>
                  </a:solidFill>
                </a:rPr>
                <a:t>Cancellation occurs here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499434" y="3848018"/>
              <a:ext cx="445565" cy="8535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04415" y="2165918"/>
            <a:ext cx="5040425" cy="1094725"/>
            <a:chOff x="3204415" y="2165918"/>
            <a:chExt cx="5040425" cy="1094725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 bwMode="auto">
            <a:xfrm>
              <a:off x="5231834" y="2165918"/>
              <a:ext cx="3013006" cy="103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57225" indent="-246063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22338" indent="-219075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179513" indent="-200025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389063" indent="-182563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 kern="1200">
                  <a:solidFill>
                    <a:srgbClr val="A04DA3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0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0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537" indent="0">
                <a:buFont typeface="Georgia" panose="02040502050405020303" pitchFamily="18" charset="0"/>
                <a:buNone/>
              </a:pPr>
              <a:r>
                <a:rPr lang="en-AU" b="1" dirty="0" smtClean="0">
                  <a:solidFill>
                    <a:srgbClr val="008000"/>
                  </a:solidFill>
                </a:rPr>
                <a:t>Reinforcement occurs here</a:t>
              </a:r>
              <a:endParaRPr lang="en-AU" b="1" dirty="0">
                <a:solidFill>
                  <a:srgbClr val="008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204415" y="2754902"/>
              <a:ext cx="2027419" cy="505741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 descr="Motor effect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81" y="3066230"/>
            <a:ext cx="4175759" cy="120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939091" y="4612556"/>
            <a:ext cx="7167428" cy="56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algn="ctr">
              <a:buFont typeface="Georgia" panose="02040502050405020303" pitchFamily="18" charset="0"/>
              <a:buNone/>
            </a:pPr>
            <a:r>
              <a:rPr lang="en-AU" dirty="0" smtClean="0"/>
              <a:t>The field is </a:t>
            </a:r>
            <a:r>
              <a:rPr lang="en-AU" dirty="0" smtClean="0">
                <a:solidFill>
                  <a:srgbClr val="FF0000"/>
                </a:solidFill>
              </a:rPr>
              <a:t>NOT balanced</a:t>
            </a:r>
            <a:r>
              <a:rPr lang="en-AU" dirty="0" smtClean="0"/>
              <a:t>.</a:t>
            </a:r>
          </a:p>
          <a:p>
            <a:pPr marL="109537" indent="0" algn="ctr">
              <a:buFont typeface="Georgia" panose="02040502050405020303" pitchFamily="18" charset="0"/>
              <a:buNone/>
            </a:pPr>
            <a:endParaRPr lang="en-AU" dirty="0" smtClean="0"/>
          </a:p>
          <a:p>
            <a:pPr marL="109537" indent="0" algn="ctr">
              <a:buFont typeface="Georgia" panose="02040502050405020303" pitchFamily="18" charset="0"/>
              <a:buNone/>
            </a:pPr>
            <a:r>
              <a:rPr lang="en-AU" dirty="0"/>
              <a:t>Natural systems tend to  adjust to achieve </a:t>
            </a:r>
            <a:r>
              <a:rPr lang="en-AU" dirty="0">
                <a:solidFill>
                  <a:srgbClr val="008000"/>
                </a:solidFill>
              </a:rPr>
              <a:t>equilibrium</a:t>
            </a:r>
            <a:r>
              <a:rPr lang="en-AU" dirty="0"/>
              <a:t>, and thus a </a:t>
            </a:r>
            <a:r>
              <a:rPr lang="en-AU" dirty="0">
                <a:solidFill>
                  <a:srgbClr val="0070C0"/>
                </a:solidFill>
              </a:rPr>
              <a:t>force</a:t>
            </a:r>
            <a:r>
              <a:rPr lang="en-AU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2567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Defining Magnetic Field </a:t>
            </a:r>
            <a:r>
              <a:rPr lang="en-US" altLang="en-US" dirty="0" smtClean="0">
                <a:solidFill>
                  <a:srgbClr val="0000FF"/>
                </a:solidFill>
              </a:rPr>
              <a:t>B</a:t>
            </a:r>
            <a:endParaRPr lang="en-GB" altLang="en-US" dirty="0" smtClean="0">
              <a:solidFill>
                <a:srgbClr val="0000FF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03" y="1684338"/>
            <a:ext cx="11742344" cy="4411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The size of the </a:t>
            </a:r>
            <a:r>
              <a:rPr lang="en-US" altLang="en-US" dirty="0" smtClean="0">
                <a:solidFill>
                  <a:srgbClr val="00B050"/>
                </a:solidFill>
              </a:rPr>
              <a:t>force (F) </a:t>
            </a:r>
            <a:r>
              <a:rPr lang="en-US" altLang="en-US" dirty="0" smtClean="0"/>
              <a:t>on a wire in a field depends on the size of the field (</a:t>
            </a:r>
            <a:r>
              <a:rPr lang="en-US" altLang="en-US" dirty="0" smtClean="0">
                <a:solidFill>
                  <a:srgbClr val="0000FF"/>
                </a:solidFill>
              </a:rPr>
              <a:t>B</a:t>
            </a:r>
            <a:r>
              <a:rPr lang="en-US" altLang="en-US" dirty="0" smtClean="0"/>
              <a:t>), the length of wire in the field (</a:t>
            </a:r>
            <a:r>
              <a:rPr lang="en-US" altLang="en-US" dirty="0" smtClean="0">
                <a:solidFill>
                  <a:srgbClr val="0000FF"/>
                </a:solidFill>
              </a:rPr>
              <a:t>L</a:t>
            </a:r>
            <a:r>
              <a:rPr lang="en-US" altLang="en-US" dirty="0" smtClean="0"/>
              <a:t>) and the </a:t>
            </a:r>
            <a:r>
              <a:rPr lang="en-US" altLang="en-US" dirty="0">
                <a:solidFill>
                  <a:srgbClr val="FF0000"/>
                </a:solidFill>
              </a:rPr>
              <a:t>current</a:t>
            </a:r>
            <a:r>
              <a:rPr lang="en-US" altLang="en-US" dirty="0" smtClean="0"/>
              <a:t> in the </a:t>
            </a:r>
            <a:r>
              <a:rPr lang="en-US" altLang="en-US" dirty="0"/>
              <a:t>wire</a:t>
            </a:r>
            <a:r>
              <a:rPr lang="en-US" altLang="en-US" dirty="0" smtClean="0">
                <a:solidFill>
                  <a:srgbClr val="FF0000"/>
                </a:solidFill>
              </a:rPr>
              <a:t> (I)</a:t>
            </a:r>
            <a:endParaRPr lang="en-GB" alt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fle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b="9089"/>
          <a:stretch/>
        </p:blipFill>
        <p:spPr bwMode="auto">
          <a:xfrm>
            <a:off x="4752495" y="3147277"/>
            <a:ext cx="3576518" cy="29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2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Magnetic Field </a:t>
            </a:r>
            <a:r>
              <a:rPr lang="en-US" altLang="en-US" smtClean="0">
                <a:solidFill>
                  <a:srgbClr val="0000FF"/>
                </a:solidFill>
              </a:rPr>
              <a:t>B</a:t>
            </a:r>
            <a:endParaRPr lang="en-GB" altLang="en-US" smtClean="0">
              <a:solidFill>
                <a:srgbClr val="0000FF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11975"/>
            <a:ext cx="3075160" cy="4324350"/>
          </a:xfrm>
        </p:spPr>
        <p:txBody>
          <a:bodyPr/>
          <a:lstStyle/>
          <a:p>
            <a:pPr marL="90488" indent="-3175" eaLnBrk="1" hangingPunct="1">
              <a:buFontTx/>
              <a:buNone/>
            </a:pPr>
            <a:r>
              <a:rPr lang="en-GB" altLang="en-US" dirty="0" smtClean="0"/>
              <a:t>Where the three quantities are at </a:t>
            </a:r>
            <a:r>
              <a:rPr lang="en-GB" altLang="en-US" b="1" dirty="0">
                <a:solidFill>
                  <a:srgbClr val="0070C0"/>
                </a:solidFill>
              </a:rPr>
              <a:t>right angles </a:t>
            </a:r>
            <a:r>
              <a:rPr lang="en-GB" altLang="en-US" dirty="0" smtClean="0"/>
              <a:t>to each other. Otherwise </a:t>
            </a:r>
            <a:r>
              <a:rPr lang="en-GB" altLang="en-US" b="1" dirty="0">
                <a:solidFill>
                  <a:srgbClr val="0070C0"/>
                </a:solidFill>
              </a:rPr>
              <a:t>components</a:t>
            </a:r>
            <a:r>
              <a:rPr lang="en-GB" altLang="en-US" dirty="0" smtClean="0">
                <a:solidFill>
                  <a:srgbClr val="0070C0"/>
                </a:solidFill>
              </a:rPr>
              <a:t> </a:t>
            </a:r>
            <a:r>
              <a:rPr lang="en-GB" altLang="en-US" dirty="0" smtClean="0"/>
              <a:t>must be used. </a:t>
            </a:r>
          </a:p>
        </p:txBody>
      </p:sp>
      <p:pic>
        <p:nvPicPr>
          <p:cNvPr id="5" name="Picture 4" descr="fle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b="9089"/>
          <a:stretch/>
        </p:blipFill>
        <p:spPr bwMode="auto">
          <a:xfrm>
            <a:off x="4752495" y="3147277"/>
            <a:ext cx="3576518" cy="29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70839" y="1728994"/>
            <a:ext cx="729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/>
              <a:t>In other words , 			</a:t>
            </a:r>
            <a:r>
              <a:rPr lang="en-US" altLang="en-US" sz="3600" b="1" dirty="0">
                <a:solidFill>
                  <a:srgbClr val="FF0000"/>
                </a:solidFill>
              </a:rPr>
              <a:t>F α </a:t>
            </a:r>
            <a:r>
              <a:rPr lang="en-US" altLang="en-US" sz="3600" b="1" dirty="0" err="1">
                <a:solidFill>
                  <a:srgbClr val="FF0000"/>
                </a:solidFill>
              </a:rPr>
              <a:t>BIL</a:t>
            </a:r>
            <a:endParaRPr lang="en-GB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Magnetic Field </a:t>
            </a:r>
            <a:r>
              <a:rPr lang="en-US" altLang="en-US" smtClean="0">
                <a:solidFill>
                  <a:srgbClr val="0000FF"/>
                </a:solidFill>
              </a:rPr>
              <a:t>B</a:t>
            </a:r>
            <a:endParaRPr lang="en-GB" altLang="en-US" smtClean="0">
              <a:solidFill>
                <a:srgbClr val="0000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9176" y="1544638"/>
            <a:ext cx="4789284" cy="4551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Magnetic field strength (B) is measured in Tesla (T).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	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rgbClr val="FF0000"/>
                </a:solidFill>
              </a:rPr>
              <a:t>define</a:t>
            </a:r>
            <a:r>
              <a:rPr lang="en-US" altLang="en-US" dirty="0" smtClean="0"/>
              <a:t> the Tesla as the magnetic field when …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 smtClean="0">
                <a:solidFill>
                  <a:srgbClr val="0070C0"/>
                </a:solidFill>
              </a:rPr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force on 1 m of wire carrying a current of 1 A is 1 N.</a:t>
            </a:r>
            <a:endParaRPr lang="en-GB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fle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b="9089"/>
          <a:stretch/>
        </p:blipFill>
        <p:spPr bwMode="auto">
          <a:xfrm>
            <a:off x="4752495" y="3147277"/>
            <a:ext cx="3576518" cy="29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3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50"/>
                </a:solidFill>
              </a:rPr>
              <a:t>Force</a:t>
            </a:r>
            <a:r>
              <a:rPr lang="en-US" altLang="en-US" dirty="0" smtClean="0"/>
              <a:t> on a current in a field</a:t>
            </a:r>
            <a:endParaRPr lang="en-GB" altLang="en-US" dirty="0" smtClean="0">
              <a:solidFill>
                <a:srgbClr val="0000FF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38" y="1816242"/>
            <a:ext cx="4336609" cy="4551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	Thus the force on a length L of wire carrying a current I in a magnetic field B is given by 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</a:rPr>
              <a:t>	</a:t>
            </a:r>
            <a:r>
              <a:rPr lang="en-US" altLang="en-US" b="1" dirty="0" smtClean="0">
                <a:solidFill>
                  <a:srgbClr val="008000"/>
                </a:solidFill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</a:rPr>
              <a:t> = </a:t>
            </a:r>
            <a:r>
              <a:rPr lang="en-US" altLang="en-US" b="1" dirty="0" err="1">
                <a:solidFill>
                  <a:srgbClr val="002060"/>
                </a:solidFill>
              </a:rPr>
              <a:t>B</a:t>
            </a:r>
            <a:r>
              <a:rPr lang="en-US" altLang="en-US" b="1" dirty="0" err="1">
                <a:solidFill>
                  <a:srgbClr val="FF0000"/>
                </a:solidFill>
              </a:rPr>
              <a:t>I</a:t>
            </a:r>
            <a:r>
              <a:rPr lang="en-US" altLang="en-US" dirty="0" err="1" smtClean="0">
                <a:solidFill>
                  <a:srgbClr val="7030A0"/>
                </a:solidFill>
              </a:rPr>
              <a:t>L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sinθ</a:t>
            </a:r>
            <a:r>
              <a:rPr lang="en-US" altLang="en-US" dirty="0" smtClean="0"/>
              <a:t> 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	where </a:t>
            </a:r>
            <a:r>
              <a:rPr lang="en-US" altLang="en-US" dirty="0" smtClean="0">
                <a:solidFill>
                  <a:srgbClr val="FF0000"/>
                </a:solidFill>
              </a:rPr>
              <a:t>θ</a:t>
            </a:r>
            <a:r>
              <a:rPr lang="en-US" altLang="en-US" dirty="0" smtClean="0"/>
              <a:t> is the </a:t>
            </a:r>
            <a:r>
              <a:rPr lang="en-US" altLang="en-US" b="1" dirty="0">
                <a:solidFill>
                  <a:srgbClr val="7030A0"/>
                </a:solidFill>
              </a:rPr>
              <a:t>angle</a:t>
            </a:r>
            <a:r>
              <a:rPr lang="en-US" altLang="en-US" dirty="0" smtClean="0"/>
              <a:t> between the </a:t>
            </a:r>
            <a:r>
              <a:rPr lang="en-US" altLang="en-US" b="1" dirty="0">
                <a:solidFill>
                  <a:srgbClr val="FF0000"/>
                </a:solidFill>
              </a:rPr>
              <a:t>current</a:t>
            </a:r>
            <a:r>
              <a:rPr lang="en-US" altLang="en-US" dirty="0" smtClean="0"/>
              <a:t> and the </a:t>
            </a:r>
            <a:r>
              <a:rPr lang="en-US" altLang="en-US" b="1" dirty="0">
                <a:solidFill>
                  <a:srgbClr val="0066FF"/>
                </a:solidFill>
              </a:rPr>
              <a:t>magnetic field</a:t>
            </a:r>
            <a:r>
              <a:rPr lang="en-US" altLang="en-US" dirty="0" smtClean="0">
                <a:solidFill>
                  <a:srgbClr val="0066FF"/>
                </a:solidFill>
              </a:rPr>
              <a:t>.</a:t>
            </a:r>
            <a:endParaRPr lang="en-GB" altLang="en-US" dirty="0" smtClean="0">
              <a:solidFill>
                <a:srgbClr val="0066FF"/>
              </a:solidFill>
            </a:endParaRPr>
          </a:p>
        </p:txBody>
      </p:sp>
      <p:pic>
        <p:nvPicPr>
          <p:cNvPr id="5" name="Picture 4" descr="fle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b="9089"/>
          <a:stretch/>
        </p:blipFill>
        <p:spPr bwMode="auto">
          <a:xfrm>
            <a:off x="4752495" y="3147277"/>
            <a:ext cx="3576518" cy="29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40024" y="2052160"/>
            <a:ext cx="2796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008000"/>
                </a:solidFill>
              </a:rPr>
              <a:t>F</a:t>
            </a:r>
            <a:r>
              <a:rPr lang="en-US" altLang="en-US" sz="3600" dirty="0">
                <a:solidFill>
                  <a:srgbClr val="FF0000"/>
                </a:solidFill>
              </a:rPr>
              <a:t> = </a:t>
            </a:r>
            <a:r>
              <a:rPr lang="en-US" altLang="en-US" sz="3600" b="1" dirty="0" err="1">
                <a:solidFill>
                  <a:srgbClr val="002060"/>
                </a:solidFill>
              </a:rPr>
              <a:t>B</a:t>
            </a:r>
            <a:r>
              <a:rPr lang="en-US" altLang="en-US" sz="3600" b="1" dirty="0" err="1">
                <a:solidFill>
                  <a:srgbClr val="FF0000"/>
                </a:solidFill>
              </a:rPr>
              <a:t>I</a:t>
            </a:r>
            <a:r>
              <a:rPr lang="en-US" altLang="en-US" sz="3600" dirty="0" err="1">
                <a:solidFill>
                  <a:srgbClr val="7030A0"/>
                </a:solidFill>
              </a:rPr>
              <a:t>L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 err="1">
                <a:solidFill>
                  <a:srgbClr val="FF0000"/>
                </a:solidFill>
              </a:rPr>
              <a:t>sinθ</a:t>
            </a:r>
            <a:r>
              <a:rPr lang="en-US" altLang="en-US" sz="3600" dirty="0"/>
              <a:t> </a:t>
            </a:r>
            <a:endParaRPr lang="en-AU" sz="3600" dirty="0"/>
          </a:p>
        </p:txBody>
      </p:sp>
      <p:sp>
        <p:nvSpPr>
          <p:cNvPr id="3" name="Rectangle 2"/>
          <p:cNvSpPr/>
          <p:nvPr/>
        </p:nvSpPr>
        <p:spPr>
          <a:xfrm>
            <a:off x="8736726" y="3301725"/>
            <a:ext cx="3268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rgbClr val="008000"/>
                </a:solidFill>
              </a:rPr>
              <a:t>What </a:t>
            </a:r>
            <a:r>
              <a:rPr lang="en-US" altLang="en-US" sz="2000" b="1" dirty="0">
                <a:solidFill>
                  <a:srgbClr val="7030A0"/>
                </a:solidFill>
                <a:latin typeface="+mn-lt"/>
              </a:rPr>
              <a:t>angle</a:t>
            </a:r>
            <a:r>
              <a:rPr lang="en-US" altLang="en-US" sz="2000" dirty="0" smtClean="0">
                <a:solidFill>
                  <a:srgbClr val="008000"/>
                </a:solidFill>
              </a:rPr>
              <a:t> is between the</a:t>
            </a:r>
            <a:r>
              <a:rPr lang="en-US" altLang="en-US" sz="2000" dirty="0">
                <a:solidFill>
                  <a:srgbClr val="008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current</a:t>
            </a:r>
            <a:r>
              <a:rPr lang="en-US" altLang="en-US" sz="2000" dirty="0">
                <a:solidFill>
                  <a:srgbClr val="008000"/>
                </a:solidFill>
              </a:rPr>
              <a:t> and the </a:t>
            </a:r>
            <a:r>
              <a:rPr lang="en-US" altLang="en-US" sz="2000" b="1" dirty="0">
                <a:solidFill>
                  <a:srgbClr val="0066FF"/>
                </a:solidFill>
                <a:latin typeface="+mn-lt"/>
              </a:rPr>
              <a:t>magnetic field </a:t>
            </a:r>
            <a:r>
              <a:rPr lang="en-US" altLang="en-US" sz="2000" dirty="0" smtClean="0">
                <a:solidFill>
                  <a:srgbClr val="008000"/>
                </a:solidFill>
              </a:rPr>
              <a:t>in this example? </a:t>
            </a:r>
            <a:endParaRPr lang="en-AU" sz="2000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36727" y="4828289"/>
            <a:ext cx="3268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What is the </a:t>
            </a:r>
            <a:r>
              <a:rPr lang="en-US" altLang="en-US" sz="2000" b="1" dirty="0" smtClean="0"/>
              <a:t>sin of 90⁰ ?</a:t>
            </a:r>
            <a:endParaRPr lang="en-AU" sz="2000" dirty="0"/>
          </a:p>
        </p:txBody>
      </p:sp>
      <p:sp>
        <p:nvSpPr>
          <p:cNvPr id="8" name="Rectangle 7"/>
          <p:cNvSpPr/>
          <p:nvPr/>
        </p:nvSpPr>
        <p:spPr>
          <a:xfrm>
            <a:off x="8736725" y="5695890"/>
            <a:ext cx="3268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What does this tell us about the forces created by the motor effect?</a:t>
            </a:r>
            <a:endParaRPr lang="en-A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Use of the </a:t>
            </a:r>
            <a:r>
              <a:rPr lang="en-AU" dirty="0" smtClean="0">
                <a:solidFill>
                  <a:srgbClr val="0070C0"/>
                </a:solidFill>
              </a:rPr>
              <a:t>Motor Effect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607" y="1911193"/>
            <a:ext cx="6655023" cy="4267199"/>
          </a:xfrm>
        </p:spPr>
        <p:txBody>
          <a:bodyPr/>
          <a:lstStyle/>
          <a:p>
            <a:r>
              <a:rPr lang="en-AU" dirty="0" smtClean="0"/>
              <a:t>Countless household items all make use of the </a:t>
            </a:r>
            <a:r>
              <a:rPr lang="en-AU" b="1" dirty="0" smtClean="0">
                <a:solidFill>
                  <a:srgbClr val="FF0000"/>
                </a:solidFill>
              </a:rPr>
              <a:t>Motor Effect</a:t>
            </a:r>
            <a:r>
              <a:rPr lang="en-AU" dirty="0" smtClean="0"/>
              <a:t>. </a:t>
            </a:r>
          </a:p>
          <a:p>
            <a:pPr marL="109537" indent="0">
              <a:buNone/>
            </a:pPr>
            <a:endParaRPr lang="en-AU" dirty="0" smtClean="0"/>
          </a:p>
          <a:p>
            <a:r>
              <a:rPr lang="en-AU" dirty="0" smtClean="0"/>
              <a:t>They all rely on the </a:t>
            </a:r>
            <a:r>
              <a:rPr lang="en-AU" b="1" dirty="0" smtClean="0">
                <a:solidFill>
                  <a:srgbClr val="0070C0"/>
                </a:solidFill>
              </a:rPr>
              <a:t>interaction</a:t>
            </a:r>
            <a:r>
              <a:rPr lang="en-AU" dirty="0" smtClean="0"/>
              <a:t> of a two </a:t>
            </a:r>
            <a:r>
              <a:rPr lang="en-AU" b="1" dirty="0">
                <a:solidFill>
                  <a:srgbClr val="FF0000"/>
                </a:solidFill>
              </a:rPr>
              <a:t>magnetic fields</a:t>
            </a:r>
            <a:r>
              <a:rPr lang="en-AU" dirty="0" smtClean="0"/>
              <a:t>, </a:t>
            </a:r>
          </a:p>
          <a:p>
            <a:r>
              <a:rPr lang="en-AU" dirty="0" smtClean="0"/>
              <a:t>one </a:t>
            </a:r>
            <a:r>
              <a:rPr lang="en-AU" b="1" dirty="0"/>
              <a:t>(</a:t>
            </a:r>
            <a:r>
              <a:rPr lang="en-AU" b="1" dirty="0" smtClean="0"/>
              <a:t>or both) </a:t>
            </a:r>
            <a:r>
              <a:rPr lang="en-AU" dirty="0" smtClean="0"/>
              <a:t>of which are produced by the flow of electrical current.</a:t>
            </a:r>
            <a:endParaRPr lang="en-AU" dirty="0"/>
          </a:p>
        </p:txBody>
      </p:sp>
      <p:pic>
        <p:nvPicPr>
          <p:cNvPr id="4" name="Picture 6" descr="http://www.bonaire.com.au/-/bonaire/lib/images/EvaporativeCutA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9" y="1747856"/>
            <a:ext cx="2392372" cy="19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texanblue-poolservice.com/images/jandy-pool-pump-mo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214"/>
            <a:ext cx="2766383" cy="16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extremetech.com/wp-content/uploads/2013/04/redl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407" y="936616"/>
            <a:ext cx="2535110" cy="32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ecx.images-amazon.com/images/I/713SpR4dxCL._SL1500_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1569"/>
          <a:stretch/>
        </p:blipFill>
        <p:spPr bwMode="auto">
          <a:xfrm>
            <a:off x="9823010" y="4236219"/>
            <a:ext cx="2055730" cy="254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23" y="491922"/>
            <a:ext cx="8229600" cy="6810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Model </a:t>
            </a:r>
            <a:r>
              <a:rPr lang="en-GB" dirty="0" smtClean="0">
                <a:solidFill>
                  <a:srgbClr val="0070C0"/>
                </a:solidFill>
              </a:rPr>
              <a:t>Electric Motor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23555" name="Picture 3" descr="p26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21" y="1412355"/>
            <a:ext cx="6669087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899" y="1671119"/>
            <a:ext cx="4651331" cy="4267199"/>
          </a:xfrm>
        </p:spPr>
        <p:txBody>
          <a:bodyPr/>
          <a:lstStyle/>
          <a:p>
            <a:r>
              <a:rPr lang="en-AU" dirty="0" smtClean="0"/>
              <a:t>Observe the </a:t>
            </a:r>
            <a:r>
              <a:rPr lang="en-AU" b="1" dirty="0">
                <a:solidFill>
                  <a:srgbClr val="FF0000"/>
                </a:solidFill>
              </a:rPr>
              <a:t>simplified</a:t>
            </a:r>
            <a:r>
              <a:rPr lang="en-AU" dirty="0" smtClean="0"/>
              <a:t> </a:t>
            </a:r>
            <a:r>
              <a:rPr lang="en-AU" b="1" dirty="0">
                <a:solidFill>
                  <a:srgbClr val="FF0000"/>
                </a:solidFill>
              </a:rPr>
              <a:t>model</a:t>
            </a:r>
            <a:r>
              <a:rPr lang="en-AU" dirty="0" smtClean="0"/>
              <a:t> of an electric motor you have been shown or provided with. </a:t>
            </a:r>
          </a:p>
          <a:p>
            <a:pPr marL="109537" indent="0">
              <a:buNone/>
            </a:pPr>
            <a:endParaRPr lang="en-AU" dirty="0" smtClean="0"/>
          </a:p>
          <a:p>
            <a:r>
              <a:rPr lang="en-AU" dirty="0" smtClean="0"/>
              <a:t>What </a:t>
            </a:r>
            <a:r>
              <a:rPr lang="en-AU" b="1" dirty="0">
                <a:solidFill>
                  <a:srgbClr val="FF0000"/>
                </a:solidFill>
              </a:rPr>
              <a:t>design features </a:t>
            </a:r>
            <a:r>
              <a:rPr lang="en-AU" dirty="0" smtClean="0"/>
              <a:t>do you notice?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1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1851026" y="1125538"/>
            <a:ext cx="880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The force on a conductor can be increased by forming a single turn coil</a:t>
            </a: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7440614" y="3043238"/>
            <a:ext cx="2325687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>
                <a:latin typeface="Trebuchet MS" panose="020B0603020202020204" pitchFamily="34" charset="0"/>
              </a:rPr>
              <a:t>Blue spot represents the central pivot point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>
              <a:latin typeface="Trebuchet MS" panose="020B0603020202020204" pitchFamily="34" charset="0"/>
            </a:endParaRPr>
          </a:p>
        </p:txBody>
      </p:sp>
      <p:grpSp>
        <p:nvGrpSpPr>
          <p:cNvPr id="20553" name="Group 73"/>
          <p:cNvGrpSpPr>
            <a:grpSpLocks/>
          </p:cNvGrpSpPr>
          <p:nvPr/>
        </p:nvGrpSpPr>
        <p:grpSpPr bwMode="auto">
          <a:xfrm>
            <a:off x="4148138" y="1684339"/>
            <a:ext cx="3338512" cy="3724275"/>
            <a:chOff x="1653" y="1061"/>
            <a:chExt cx="2103" cy="2346"/>
          </a:xfrm>
        </p:grpSpPr>
        <p:grpSp>
          <p:nvGrpSpPr>
            <p:cNvPr id="20524" name="Group 44"/>
            <p:cNvGrpSpPr>
              <a:grpSpLocks/>
            </p:cNvGrpSpPr>
            <p:nvPr/>
          </p:nvGrpSpPr>
          <p:grpSpPr bwMode="auto">
            <a:xfrm>
              <a:off x="2590" y="1641"/>
              <a:ext cx="242" cy="241"/>
              <a:chOff x="2608" y="2089"/>
              <a:chExt cx="242" cy="241"/>
            </a:xfrm>
          </p:grpSpPr>
          <p:sp>
            <p:nvSpPr>
              <p:cNvPr id="20488" name="Oval 8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20492" name="Group 12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20493" name="Line 13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049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grpSp>
          <p:nvGrpSpPr>
            <p:cNvPr id="20523" name="Group 43"/>
            <p:cNvGrpSpPr>
              <a:grpSpLocks/>
            </p:cNvGrpSpPr>
            <p:nvPr/>
          </p:nvGrpSpPr>
          <p:grpSpPr bwMode="auto">
            <a:xfrm>
              <a:off x="2590" y="2583"/>
              <a:ext cx="242" cy="241"/>
              <a:chOff x="5184" y="2025"/>
              <a:chExt cx="242" cy="241"/>
            </a:xfrm>
          </p:grpSpPr>
          <p:sp>
            <p:nvSpPr>
              <p:cNvPr id="20498" name="Oval 18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0500" name="Oval 20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457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2962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2467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>
              <a:off x="1972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30" name="Line 50"/>
            <p:cNvSpPr>
              <a:spLocks noChangeShapeType="1"/>
            </p:cNvSpPr>
            <p:nvPr/>
          </p:nvSpPr>
          <p:spPr bwMode="auto">
            <a:xfrm>
              <a:off x="2580" y="1783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2831" y="1783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532" name="Oval 52"/>
            <p:cNvSpPr>
              <a:spLocks noChangeArrowheads="1"/>
            </p:cNvSpPr>
            <p:nvPr/>
          </p:nvSpPr>
          <p:spPr bwMode="auto">
            <a:xfrm>
              <a:off x="2669" y="2189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H="1">
              <a:off x="2767" y="2197"/>
              <a:ext cx="989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0552" name="Group 72"/>
            <p:cNvGrpSpPr>
              <a:grpSpLocks/>
            </p:cNvGrpSpPr>
            <p:nvPr/>
          </p:nvGrpSpPr>
          <p:grpSpPr bwMode="auto">
            <a:xfrm>
              <a:off x="1653" y="1061"/>
              <a:ext cx="1989" cy="340"/>
              <a:chOff x="1653" y="1061"/>
              <a:chExt cx="1989" cy="340"/>
            </a:xfrm>
          </p:grpSpPr>
          <p:pic>
            <p:nvPicPr>
              <p:cNvPr id="20546" name="Picture 66" descr="north_bg_flat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47" name="Rectangle 67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20551" name="Group 71"/>
            <p:cNvGrpSpPr>
              <a:grpSpLocks/>
            </p:cNvGrpSpPr>
            <p:nvPr/>
          </p:nvGrpSpPr>
          <p:grpSpPr bwMode="auto">
            <a:xfrm>
              <a:off x="1776" y="3033"/>
              <a:ext cx="1902" cy="374"/>
              <a:chOff x="1776" y="3033"/>
              <a:chExt cx="1902" cy="374"/>
            </a:xfrm>
          </p:grpSpPr>
          <p:pic>
            <p:nvPicPr>
              <p:cNvPr id="20549" name="Picture 69" descr="south_bg_fla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50" name="Rectangle 70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How does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the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work</a:t>
            </a: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?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8021639" y="4435476"/>
            <a:ext cx="242887" cy="1527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6446839" y="4416426"/>
            <a:ext cx="223837" cy="1420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4" r="882"/>
          <a:stretch/>
        </p:blipFill>
        <p:spPr bwMode="auto">
          <a:xfrm>
            <a:off x="0" y="382749"/>
            <a:ext cx="5243804" cy="17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70C0"/>
                </a:solidFill>
              </a:rPr>
              <a:t>Electric</a:t>
            </a:r>
            <a:r>
              <a:rPr lang="en-AU" dirty="0" smtClean="0"/>
              <a:t> Fields</a:t>
            </a:r>
          </a:p>
          <a:p>
            <a:pPr marL="109537" indent="0">
              <a:buNone/>
            </a:pPr>
            <a:r>
              <a:rPr lang="en-AU" dirty="0" smtClean="0"/>
              <a:t> </a:t>
            </a:r>
          </a:p>
          <a:p>
            <a:r>
              <a:rPr lang="en-AU" b="1" dirty="0" smtClean="0">
                <a:solidFill>
                  <a:srgbClr val="008000"/>
                </a:solidFill>
              </a:rPr>
              <a:t>Forces</a:t>
            </a:r>
            <a:r>
              <a:rPr lang="en-AU" b="1" dirty="0" smtClean="0">
                <a:solidFill>
                  <a:srgbClr val="0070C0"/>
                </a:solidFill>
              </a:rPr>
              <a:t> </a:t>
            </a:r>
            <a:r>
              <a:rPr lang="en-AU" dirty="0"/>
              <a:t>in Fields</a:t>
            </a:r>
          </a:p>
          <a:p>
            <a:pPr marL="109537" indent="0">
              <a:buNone/>
            </a:pPr>
            <a:endParaRPr lang="en-AU" dirty="0" smtClean="0"/>
          </a:p>
          <a:p>
            <a:r>
              <a:rPr lang="en-AU" b="1" dirty="0">
                <a:solidFill>
                  <a:srgbClr val="FF0000"/>
                </a:solidFill>
              </a:rPr>
              <a:t>Magnetic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Fields</a:t>
            </a:r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b="1" dirty="0">
                <a:solidFill>
                  <a:srgbClr val="0070C0"/>
                </a:solidFill>
              </a:rPr>
              <a:t>link</a:t>
            </a:r>
            <a:r>
              <a:rPr lang="en-AU" dirty="0" smtClean="0"/>
              <a:t> between Electric Fields and Magnetism</a:t>
            </a:r>
          </a:p>
          <a:p>
            <a:pPr marL="109537" indent="0">
              <a:buNone/>
            </a:pPr>
            <a:endParaRPr lang="en-AU" dirty="0" smtClean="0"/>
          </a:p>
          <a:p>
            <a:r>
              <a:rPr lang="en-AU" dirty="0" smtClean="0"/>
              <a:t>Physics </a:t>
            </a:r>
            <a:r>
              <a:rPr lang="en-AU" b="1" dirty="0">
                <a:solidFill>
                  <a:srgbClr val="7030A0"/>
                </a:solidFill>
              </a:rPr>
              <a:t>“Gang Signs” </a:t>
            </a:r>
            <a:r>
              <a:rPr lang="en-AU" dirty="0" smtClean="0"/>
              <a:t>No 1 and 2.</a:t>
            </a:r>
          </a:p>
          <a:p>
            <a:endParaRPr lang="en-AU" dirty="0"/>
          </a:p>
        </p:txBody>
      </p:sp>
      <p:pic>
        <p:nvPicPr>
          <p:cNvPr id="1028" name="Picture 4" descr="http://www.gifmania.com/Gif-Animados-Tecnologia/Imagenes-Bolas-Plasma/Rayos-Plasma-8366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04" y="661993"/>
            <a:ext cx="1775452" cy="22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cience-centrum.ph/wp-content/uploads/2015/10/Van-De-Graf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600" y="846057"/>
            <a:ext cx="2575719" cy="32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teachengineering.org/collection/van_/lessons/van_cleanupmess_less/less3_head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03" y="2950941"/>
            <a:ext cx="1317282" cy="14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explorelearning.com/ELContent/gizmos/ELScience_Deliverable/ExplorationGuides/images/EL_MSPS_Magnetism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6" y="5050162"/>
            <a:ext cx="1707503" cy="17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4.bp.blogspot.com/_EObJM5duFU8/SOn8ii5KINI/AAAAAAAAC6Q/6_rBfwQaXbU/s400/Right-Hand-Grip-Rules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49" y="4851918"/>
            <a:ext cx="3168560" cy="17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87" name="Picture 59" descr="arrow_fade_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744788"/>
            <a:ext cx="1752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863726" y="1214438"/>
            <a:ext cx="880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The force on a conductor can be increased by forming a single turn coil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966913" y="1946275"/>
            <a:ext cx="1885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>
                <a:latin typeface="Trebuchet MS" panose="020B0603020202020204" pitchFamily="34" charset="0"/>
              </a:rPr>
              <a:t>Top conductor experiences force to left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>
              <a:latin typeface="Trebuchet MS" panose="020B0603020202020204" pitchFamily="34" charset="0"/>
            </a:endParaRPr>
          </a:p>
        </p:txBody>
      </p: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4281488" y="1903414"/>
            <a:ext cx="3338512" cy="3724275"/>
            <a:chOff x="1653" y="1061"/>
            <a:chExt cx="2103" cy="2346"/>
          </a:xfrm>
        </p:grpSpPr>
        <p:grpSp>
          <p:nvGrpSpPr>
            <p:cNvPr id="22562" name="Group 34"/>
            <p:cNvGrpSpPr>
              <a:grpSpLocks/>
            </p:cNvGrpSpPr>
            <p:nvPr/>
          </p:nvGrpSpPr>
          <p:grpSpPr bwMode="auto">
            <a:xfrm>
              <a:off x="2590" y="1641"/>
              <a:ext cx="242" cy="241"/>
              <a:chOff x="2608" y="2089"/>
              <a:chExt cx="242" cy="241"/>
            </a:xfrm>
          </p:grpSpPr>
          <p:sp>
            <p:nvSpPr>
              <p:cNvPr id="22563" name="Oval 35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22564" name="Group 36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22565" name="Line 37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256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grpSp>
          <p:nvGrpSpPr>
            <p:cNvPr id="22567" name="Group 39"/>
            <p:cNvGrpSpPr>
              <a:grpSpLocks/>
            </p:cNvGrpSpPr>
            <p:nvPr/>
          </p:nvGrpSpPr>
          <p:grpSpPr bwMode="auto">
            <a:xfrm>
              <a:off x="2590" y="2583"/>
              <a:ext cx="242" cy="241"/>
              <a:chOff x="5184" y="2025"/>
              <a:chExt cx="242" cy="241"/>
            </a:xfrm>
          </p:grpSpPr>
          <p:sp>
            <p:nvSpPr>
              <p:cNvPr id="22568" name="Oval 40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2569" name="Oval 41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3457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962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2467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1972" y="1469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580" y="1783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2831" y="1783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576" name="Oval 48"/>
            <p:cNvSpPr>
              <a:spLocks noChangeArrowheads="1"/>
            </p:cNvSpPr>
            <p:nvPr/>
          </p:nvSpPr>
          <p:spPr bwMode="auto">
            <a:xfrm>
              <a:off x="2669" y="2189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 flipH="1">
              <a:off x="2767" y="2197"/>
              <a:ext cx="989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2578" name="Group 50"/>
            <p:cNvGrpSpPr>
              <a:grpSpLocks/>
            </p:cNvGrpSpPr>
            <p:nvPr/>
          </p:nvGrpSpPr>
          <p:grpSpPr bwMode="auto">
            <a:xfrm>
              <a:off x="1653" y="1061"/>
              <a:ext cx="1989" cy="340"/>
              <a:chOff x="1653" y="1061"/>
              <a:chExt cx="1989" cy="340"/>
            </a:xfrm>
          </p:grpSpPr>
          <p:pic>
            <p:nvPicPr>
              <p:cNvPr id="22579" name="Picture 51" descr="north_bg_fla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580" name="Rectangle 52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22581" name="Group 53"/>
            <p:cNvGrpSpPr>
              <a:grpSpLocks/>
            </p:cNvGrpSpPr>
            <p:nvPr/>
          </p:nvGrpSpPr>
          <p:grpSpPr bwMode="auto">
            <a:xfrm>
              <a:off x="1776" y="3033"/>
              <a:ext cx="1902" cy="374"/>
              <a:chOff x="1776" y="3033"/>
              <a:chExt cx="1902" cy="374"/>
            </a:xfrm>
          </p:grpSpPr>
          <p:pic>
            <p:nvPicPr>
              <p:cNvPr id="22582" name="Picture 54" descr="south_bg_fla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583" name="Rectangle 55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4235450" y="286385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GB" altLang="en-US" sz="1600" b="1"/>
              <a:t>Force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How does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the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work</a:t>
            </a: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?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17" name="Picture 65" descr="arrow_fade_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744788"/>
            <a:ext cx="1752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863726" y="1176338"/>
            <a:ext cx="880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The force on a conductor can be increased by forming a single turn coil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1966914" y="1908175"/>
            <a:ext cx="2325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dirty="0">
                <a:latin typeface="Trebuchet MS" panose="020B0603020202020204" pitchFamily="34" charset="0"/>
              </a:rPr>
              <a:t>Top conductor experiences force to left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8145464" y="4710113"/>
            <a:ext cx="2325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>
                <a:latin typeface="Trebuchet MS" panose="020B0603020202020204" pitchFamily="34" charset="0"/>
              </a:rPr>
              <a:t>Bottom conductor experiences force to right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>
              <a:latin typeface="Trebuchet MS" panose="020B0603020202020204" pitchFamily="34" charset="0"/>
            </a:endParaRPr>
          </a:p>
        </p:txBody>
      </p:sp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5768976" y="2824164"/>
            <a:ext cx="384175" cy="382587"/>
            <a:chOff x="2608" y="2089"/>
            <a:chExt cx="242" cy="241"/>
          </a:xfrm>
        </p:grpSpPr>
        <p:sp>
          <p:nvSpPr>
            <p:cNvPr id="23590" name="Oval 38"/>
            <p:cNvSpPr>
              <a:spLocks noChangeArrowheads="1"/>
            </p:cNvSpPr>
            <p:nvPr/>
          </p:nvSpPr>
          <p:spPr bwMode="auto">
            <a:xfrm rot="5400000">
              <a:off x="2608" y="2089"/>
              <a:ext cx="241" cy="242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grpSp>
          <p:nvGrpSpPr>
            <p:cNvPr id="23591" name="Group 39"/>
            <p:cNvGrpSpPr>
              <a:grpSpLocks/>
            </p:cNvGrpSpPr>
            <p:nvPr/>
          </p:nvGrpSpPr>
          <p:grpSpPr bwMode="auto">
            <a:xfrm rot="5400000">
              <a:off x="2664" y="2146"/>
              <a:ext cx="135" cy="123"/>
              <a:chOff x="5839" y="2635"/>
              <a:chExt cx="110" cy="100"/>
            </a:xfrm>
          </p:grpSpPr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>
                <a:off x="5839" y="2635"/>
                <a:ext cx="110" cy="9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3593" name="Line 41"/>
              <p:cNvSpPr>
                <a:spLocks noChangeShapeType="1"/>
              </p:cNvSpPr>
              <p:nvPr/>
            </p:nvSpPr>
            <p:spPr bwMode="auto">
              <a:xfrm flipH="1">
                <a:off x="5839" y="2636"/>
                <a:ext cx="110" cy="9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5768976" y="4319589"/>
            <a:ext cx="384175" cy="382587"/>
            <a:chOff x="5184" y="2025"/>
            <a:chExt cx="242" cy="241"/>
          </a:xfrm>
        </p:grpSpPr>
        <p:sp>
          <p:nvSpPr>
            <p:cNvPr id="23595" name="Oval 43"/>
            <p:cNvSpPr>
              <a:spLocks noChangeArrowheads="1"/>
            </p:cNvSpPr>
            <p:nvPr/>
          </p:nvSpPr>
          <p:spPr bwMode="auto">
            <a:xfrm rot="16200000" flipH="1">
              <a:off x="5184" y="2025"/>
              <a:ext cx="241" cy="242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6" name="Oval 44"/>
            <p:cNvSpPr>
              <a:spLocks noChangeArrowheads="1"/>
            </p:cNvSpPr>
            <p:nvPr/>
          </p:nvSpPr>
          <p:spPr bwMode="auto">
            <a:xfrm>
              <a:off x="5252" y="2092"/>
              <a:ext cx="106" cy="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7145338" y="2551114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6359525" y="2551114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5573713" y="2551114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4787900" y="2551114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5753100" y="3049589"/>
            <a:ext cx="0" cy="1531937"/>
          </a:xfrm>
          <a:prstGeom prst="line">
            <a:avLst/>
          </a:prstGeom>
          <a:noFill/>
          <a:ln w="9525">
            <a:solidFill>
              <a:srgbClr val="DE5A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6151563" y="3049589"/>
            <a:ext cx="0" cy="1531937"/>
          </a:xfrm>
          <a:prstGeom prst="line">
            <a:avLst/>
          </a:prstGeom>
          <a:noFill/>
          <a:ln w="9525">
            <a:solidFill>
              <a:srgbClr val="DE5A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603" name="Oval 51"/>
          <p:cNvSpPr>
            <a:spLocks noChangeArrowheads="1"/>
          </p:cNvSpPr>
          <p:nvPr/>
        </p:nvSpPr>
        <p:spPr bwMode="auto">
          <a:xfrm>
            <a:off x="5894389" y="3694114"/>
            <a:ext cx="128587" cy="128587"/>
          </a:xfrm>
          <a:prstGeom prst="ellipse">
            <a:avLst/>
          </a:prstGeom>
          <a:solidFill>
            <a:srgbClr val="0356A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>
            <a:off x="6049964" y="3706813"/>
            <a:ext cx="1570037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443414" y="1903413"/>
            <a:ext cx="3157537" cy="539750"/>
            <a:chOff x="1653" y="1061"/>
            <a:chExt cx="1989" cy="340"/>
          </a:xfrm>
        </p:grpSpPr>
        <p:pic>
          <p:nvPicPr>
            <p:cNvPr id="23606" name="Picture 54" descr="north_bg_fla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1061"/>
              <a:ext cx="1989" cy="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07" name="Rectangle 55"/>
            <p:cNvSpPr>
              <a:spLocks noChangeArrowheads="1"/>
            </p:cNvSpPr>
            <p:nvPr/>
          </p:nvSpPr>
          <p:spPr bwMode="auto">
            <a:xfrm>
              <a:off x="2236" y="1115"/>
              <a:ext cx="91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North Pole</a:t>
              </a:r>
            </a:p>
          </p:txBody>
        </p:sp>
      </p:grpSp>
      <p:grpSp>
        <p:nvGrpSpPr>
          <p:cNvPr id="23608" name="Group 56"/>
          <p:cNvGrpSpPr>
            <a:grpSpLocks/>
          </p:cNvGrpSpPr>
          <p:nvPr/>
        </p:nvGrpSpPr>
        <p:grpSpPr bwMode="auto">
          <a:xfrm>
            <a:off x="4476751" y="5033964"/>
            <a:ext cx="3019425" cy="593725"/>
            <a:chOff x="1776" y="3033"/>
            <a:chExt cx="1902" cy="374"/>
          </a:xfrm>
        </p:grpSpPr>
        <p:pic>
          <p:nvPicPr>
            <p:cNvPr id="23609" name="Picture 57" descr="south_bg_fla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33"/>
              <a:ext cx="1902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2266" y="3107"/>
              <a:ext cx="91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South Pole</a:t>
              </a:r>
            </a:p>
          </p:txBody>
        </p:sp>
      </p:grp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4235450" y="286385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GB" altLang="en-US" sz="1600" b="1"/>
              <a:t>Force</a:t>
            </a:r>
          </a:p>
        </p:txBody>
      </p:sp>
      <p:grpSp>
        <p:nvGrpSpPr>
          <p:cNvPr id="23614" name="Group 62"/>
          <p:cNvGrpSpPr>
            <a:grpSpLocks/>
          </p:cNvGrpSpPr>
          <p:nvPr/>
        </p:nvGrpSpPr>
        <p:grpSpPr bwMode="auto">
          <a:xfrm>
            <a:off x="6391276" y="4222751"/>
            <a:ext cx="2036763" cy="587375"/>
            <a:chOff x="1122" y="1874"/>
            <a:chExt cx="1283" cy="370"/>
          </a:xfrm>
        </p:grpSpPr>
        <p:pic>
          <p:nvPicPr>
            <p:cNvPr id="23615" name="Picture 63" descr="pp_blue_arro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" y="1874"/>
              <a:ext cx="1283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16" name="Text Box 64"/>
            <p:cNvSpPr txBox="1">
              <a:spLocks noChangeArrowheads="1"/>
            </p:cNvSpPr>
            <p:nvPr/>
          </p:nvSpPr>
          <p:spPr bwMode="auto">
            <a:xfrm>
              <a:off x="1642" y="19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GB" altLang="en-US" sz="1600" b="1"/>
                <a:t>Force</a:t>
              </a:r>
            </a:p>
          </p:txBody>
        </p:sp>
      </p:grp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How does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the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work</a:t>
            </a: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?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3" name="Picture 67" descr="arrow_fade_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63813"/>
            <a:ext cx="1752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439988" y="1150938"/>
            <a:ext cx="82216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The force on a conductor can be increased by forming a single turn coil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1982788" y="5541964"/>
            <a:ext cx="77089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Combined action causes rotation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 b="1">
              <a:latin typeface="Trebuchet MS" panose="020B0603020202020204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1966914" y="1727200"/>
            <a:ext cx="2325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>
                <a:latin typeface="Trebuchet MS" panose="020B0603020202020204" pitchFamily="34" charset="0"/>
              </a:rPr>
              <a:t>Top conductor experiences force to left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>
              <a:latin typeface="Trebuchet MS" panose="020B0603020202020204" pitchFamily="34" charset="0"/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8145464" y="4529138"/>
            <a:ext cx="2325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>
                <a:latin typeface="Trebuchet MS" panose="020B0603020202020204" pitchFamily="34" charset="0"/>
              </a:rPr>
              <a:t>Bottom conductor experiences force to right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600">
              <a:latin typeface="Trebuchet MS" panose="020B0603020202020204" pitchFamily="34" charset="0"/>
            </a:endParaRPr>
          </a:p>
        </p:txBody>
      </p:sp>
      <p:grpSp>
        <p:nvGrpSpPr>
          <p:cNvPr id="24615" name="Group 39"/>
          <p:cNvGrpSpPr>
            <a:grpSpLocks/>
          </p:cNvGrpSpPr>
          <p:nvPr/>
        </p:nvGrpSpPr>
        <p:grpSpPr bwMode="auto">
          <a:xfrm>
            <a:off x="5768976" y="2643189"/>
            <a:ext cx="384175" cy="382587"/>
            <a:chOff x="2608" y="2089"/>
            <a:chExt cx="242" cy="241"/>
          </a:xfrm>
        </p:grpSpPr>
        <p:sp>
          <p:nvSpPr>
            <p:cNvPr id="24616" name="Oval 40"/>
            <p:cNvSpPr>
              <a:spLocks noChangeArrowheads="1"/>
            </p:cNvSpPr>
            <p:nvPr/>
          </p:nvSpPr>
          <p:spPr bwMode="auto">
            <a:xfrm rot="5400000">
              <a:off x="2608" y="2089"/>
              <a:ext cx="241" cy="242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grpSp>
          <p:nvGrpSpPr>
            <p:cNvPr id="24617" name="Group 41"/>
            <p:cNvGrpSpPr>
              <a:grpSpLocks/>
            </p:cNvGrpSpPr>
            <p:nvPr/>
          </p:nvGrpSpPr>
          <p:grpSpPr bwMode="auto">
            <a:xfrm rot="5400000">
              <a:off x="2664" y="2146"/>
              <a:ext cx="135" cy="123"/>
              <a:chOff x="5839" y="2635"/>
              <a:chExt cx="110" cy="100"/>
            </a:xfrm>
          </p:grpSpPr>
          <p:sp>
            <p:nvSpPr>
              <p:cNvPr id="24618" name="Line 42"/>
              <p:cNvSpPr>
                <a:spLocks noChangeShapeType="1"/>
              </p:cNvSpPr>
              <p:nvPr/>
            </p:nvSpPr>
            <p:spPr bwMode="auto">
              <a:xfrm>
                <a:off x="5839" y="2635"/>
                <a:ext cx="110" cy="9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4619" name="Line 43"/>
              <p:cNvSpPr>
                <a:spLocks noChangeShapeType="1"/>
              </p:cNvSpPr>
              <p:nvPr/>
            </p:nvSpPr>
            <p:spPr bwMode="auto">
              <a:xfrm flipH="1">
                <a:off x="5839" y="2636"/>
                <a:ext cx="110" cy="9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pSp>
        <p:nvGrpSpPr>
          <p:cNvPr id="24620" name="Group 44"/>
          <p:cNvGrpSpPr>
            <a:grpSpLocks/>
          </p:cNvGrpSpPr>
          <p:nvPr/>
        </p:nvGrpSpPr>
        <p:grpSpPr bwMode="auto">
          <a:xfrm>
            <a:off x="5768976" y="4138614"/>
            <a:ext cx="384175" cy="382587"/>
            <a:chOff x="5184" y="2025"/>
            <a:chExt cx="242" cy="241"/>
          </a:xfrm>
        </p:grpSpPr>
        <p:sp>
          <p:nvSpPr>
            <p:cNvPr id="24621" name="Oval 45"/>
            <p:cNvSpPr>
              <a:spLocks noChangeArrowheads="1"/>
            </p:cNvSpPr>
            <p:nvPr/>
          </p:nvSpPr>
          <p:spPr bwMode="auto">
            <a:xfrm rot="16200000" flipH="1">
              <a:off x="5184" y="2025"/>
              <a:ext cx="241" cy="242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4622" name="Oval 46"/>
            <p:cNvSpPr>
              <a:spLocks noChangeArrowheads="1"/>
            </p:cNvSpPr>
            <p:nvPr/>
          </p:nvSpPr>
          <p:spPr bwMode="auto">
            <a:xfrm>
              <a:off x="5252" y="2092"/>
              <a:ext cx="106" cy="1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4623" name="Line 47"/>
          <p:cNvSpPr>
            <a:spLocks noChangeShapeType="1"/>
          </p:cNvSpPr>
          <p:nvPr/>
        </p:nvSpPr>
        <p:spPr bwMode="auto">
          <a:xfrm>
            <a:off x="7145338" y="2370139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6359525" y="2370139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5573713" y="2370139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4787900" y="2370139"/>
            <a:ext cx="0" cy="2408237"/>
          </a:xfrm>
          <a:prstGeom prst="line">
            <a:avLst/>
          </a:prstGeom>
          <a:noFill/>
          <a:ln w="28575">
            <a:solidFill>
              <a:srgbClr val="20A709"/>
            </a:solidFill>
            <a:prstDash val="lg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>
            <a:off x="5753100" y="2868614"/>
            <a:ext cx="0" cy="1531937"/>
          </a:xfrm>
          <a:prstGeom prst="line">
            <a:avLst/>
          </a:prstGeom>
          <a:noFill/>
          <a:ln w="9525">
            <a:solidFill>
              <a:srgbClr val="DE5A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6151563" y="2868614"/>
            <a:ext cx="0" cy="1531937"/>
          </a:xfrm>
          <a:prstGeom prst="line">
            <a:avLst/>
          </a:prstGeom>
          <a:noFill/>
          <a:ln w="9525">
            <a:solidFill>
              <a:srgbClr val="DE5A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629" name="Oval 53"/>
          <p:cNvSpPr>
            <a:spLocks noChangeArrowheads="1"/>
          </p:cNvSpPr>
          <p:nvPr/>
        </p:nvSpPr>
        <p:spPr bwMode="auto">
          <a:xfrm>
            <a:off x="5894389" y="3513139"/>
            <a:ext cx="128587" cy="128587"/>
          </a:xfrm>
          <a:prstGeom prst="ellipse">
            <a:avLst/>
          </a:prstGeom>
          <a:solidFill>
            <a:srgbClr val="0356A1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 flipH="1">
            <a:off x="6049964" y="3525838"/>
            <a:ext cx="1570037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24631" name="Group 55"/>
          <p:cNvGrpSpPr>
            <a:grpSpLocks/>
          </p:cNvGrpSpPr>
          <p:nvPr/>
        </p:nvGrpSpPr>
        <p:grpSpPr bwMode="auto">
          <a:xfrm>
            <a:off x="4405314" y="1722438"/>
            <a:ext cx="3157537" cy="539750"/>
            <a:chOff x="1653" y="1061"/>
            <a:chExt cx="1989" cy="340"/>
          </a:xfrm>
        </p:grpSpPr>
        <p:pic>
          <p:nvPicPr>
            <p:cNvPr id="24632" name="Picture 56" descr="north_bg_fla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1061"/>
              <a:ext cx="1989" cy="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33" name="Rectangle 57"/>
            <p:cNvSpPr>
              <a:spLocks noChangeArrowheads="1"/>
            </p:cNvSpPr>
            <p:nvPr/>
          </p:nvSpPr>
          <p:spPr bwMode="auto">
            <a:xfrm>
              <a:off x="2236" y="1115"/>
              <a:ext cx="91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North Pole</a:t>
              </a:r>
            </a:p>
          </p:txBody>
        </p:sp>
      </p:grpSp>
      <p:grpSp>
        <p:nvGrpSpPr>
          <p:cNvPr id="24634" name="Group 58"/>
          <p:cNvGrpSpPr>
            <a:grpSpLocks/>
          </p:cNvGrpSpPr>
          <p:nvPr/>
        </p:nvGrpSpPr>
        <p:grpSpPr bwMode="auto">
          <a:xfrm>
            <a:off x="4476751" y="4852989"/>
            <a:ext cx="3019425" cy="593725"/>
            <a:chOff x="1776" y="3033"/>
            <a:chExt cx="1902" cy="374"/>
          </a:xfrm>
        </p:grpSpPr>
        <p:pic>
          <p:nvPicPr>
            <p:cNvPr id="24635" name="Picture 59" descr="south_bg_fla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33"/>
              <a:ext cx="1902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2266" y="3107"/>
              <a:ext cx="91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South Pole</a:t>
              </a:r>
            </a:p>
          </p:txBody>
        </p:sp>
      </p:grp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4235450" y="2682875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GB" altLang="en-US" sz="1600" b="1"/>
              <a:t>Force</a:t>
            </a:r>
          </a:p>
        </p:txBody>
      </p:sp>
      <p:grpSp>
        <p:nvGrpSpPr>
          <p:cNvPr id="24640" name="Group 64"/>
          <p:cNvGrpSpPr>
            <a:grpSpLocks/>
          </p:cNvGrpSpPr>
          <p:nvPr/>
        </p:nvGrpSpPr>
        <p:grpSpPr bwMode="auto">
          <a:xfrm>
            <a:off x="6391276" y="4041776"/>
            <a:ext cx="2036763" cy="587375"/>
            <a:chOff x="1122" y="1874"/>
            <a:chExt cx="1283" cy="370"/>
          </a:xfrm>
        </p:grpSpPr>
        <p:pic>
          <p:nvPicPr>
            <p:cNvPr id="24641" name="Picture 65" descr="pp_blue_arro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" y="1874"/>
              <a:ext cx="1283" cy="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42" name="Text Box 66"/>
            <p:cNvSpPr txBox="1">
              <a:spLocks noChangeArrowheads="1"/>
            </p:cNvSpPr>
            <p:nvPr/>
          </p:nvSpPr>
          <p:spPr bwMode="auto">
            <a:xfrm>
              <a:off x="1642" y="1948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GB" altLang="en-US" sz="1600" b="1"/>
                <a:t>Force</a:t>
              </a:r>
            </a:p>
          </p:txBody>
        </p:sp>
      </p:grp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How does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the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work</a:t>
            </a: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?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459038" y="1277938"/>
            <a:ext cx="75041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latin typeface="Trebuchet MS" panose="020B0603020202020204" pitchFamily="34" charset="0"/>
              </a:rPr>
              <a:t>Forces add up to a rotational force called Torque (T) in Newtons per metre</a:t>
            </a:r>
          </a:p>
        </p:txBody>
      </p:sp>
      <p:grpSp>
        <p:nvGrpSpPr>
          <p:cNvPr id="25651" name="Group 51"/>
          <p:cNvGrpSpPr>
            <a:grpSpLocks/>
          </p:cNvGrpSpPr>
          <p:nvPr/>
        </p:nvGrpSpPr>
        <p:grpSpPr bwMode="auto">
          <a:xfrm>
            <a:off x="4129088" y="1722439"/>
            <a:ext cx="3536950" cy="3724275"/>
            <a:chOff x="1641" y="1085"/>
            <a:chExt cx="2228" cy="2346"/>
          </a:xfrm>
        </p:grpSpPr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2598" y="1673"/>
              <a:ext cx="242" cy="241"/>
              <a:chOff x="2608" y="2089"/>
              <a:chExt cx="242" cy="241"/>
            </a:xfrm>
          </p:grpSpPr>
          <p:sp>
            <p:nvSpPr>
              <p:cNvPr id="25608" name="Oval 8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25609" name="Group 9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25610" name="Line 10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2561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grpSp>
          <p:nvGrpSpPr>
            <p:cNvPr id="25612" name="Group 12"/>
            <p:cNvGrpSpPr>
              <a:grpSpLocks/>
            </p:cNvGrpSpPr>
            <p:nvPr/>
          </p:nvGrpSpPr>
          <p:grpSpPr bwMode="auto">
            <a:xfrm>
              <a:off x="2598" y="2615"/>
              <a:ext cx="242" cy="241"/>
              <a:chOff x="5184" y="2025"/>
              <a:chExt cx="242" cy="241"/>
            </a:xfrm>
          </p:grpSpPr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5614" name="Oval 14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3465" y="1501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970" y="1501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2475" y="1501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980" y="1501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2588" y="1815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2839" y="1815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5624" name="Oval 24"/>
            <p:cNvSpPr>
              <a:spLocks noChangeArrowheads="1"/>
            </p:cNvSpPr>
            <p:nvPr/>
          </p:nvSpPr>
          <p:spPr bwMode="auto">
            <a:xfrm>
              <a:off x="2677" y="2221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1641" y="2039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T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3545" y="2055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latin typeface="Trebuchet MS" panose="020B0603020202020204" pitchFamily="34" charset="0"/>
                </a:rPr>
                <a:t>T</a:t>
              </a:r>
            </a:p>
          </p:txBody>
        </p:sp>
        <p:pic>
          <p:nvPicPr>
            <p:cNvPr id="25642" name="Picture 42" descr="pp_blue_arrow_curv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1671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44" name="Picture 44" descr="pp_blue_arrow_curv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1671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45" name="Group 45"/>
            <p:cNvGrpSpPr>
              <a:grpSpLocks/>
            </p:cNvGrpSpPr>
            <p:nvPr/>
          </p:nvGrpSpPr>
          <p:grpSpPr bwMode="auto">
            <a:xfrm>
              <a:off x="1737" y="1085"/>
              <a:ext cx="1989" cy="340"/>
              <a:chOff x="1653" y="1061"/>
              <a:chExt cx="1989" cy="340"/>
            </a:xfrm>
          </p:grpSpPr>
          <p:pic>
            <p:nvPicPr>
              <p:cNvPr id="25646" name="Picture 46" descr="north_bg_fla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47" name="Rectangle 47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25648" name="Group 48"/>
            <p:cNvGrpSpPr>
              <a:grpSpLocks/>
            </p:cNvGrpSpPr>
            <p:nvPr/>
          </p:nvGrpSpPr>
          <p:grpSpPr bwMode="auto">
            <a:xfrm>
              <a:off x="1800" y="3057"/>
              <a:ext cx="1902" cy="374"/>
              <a:chOff x="1776" y="3033"/>
              <a:chExt cx="1902" cy="374"/>
            </a:xfrm>
          </p:grpSpPr>
          <p:pic>
            <p:nvPicPr>
              <p:cNvPr id="25649" name="Picture 49" descr="south_bg_fla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50" name="Rectangle 50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How does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the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 </a:t>
            </a: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work</a:t>
            </a:r>
            <a:r>
              <a:rPr lang="en-GB" sz="3600" dirty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?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925763" y="986766"/>
            <a:ext cx="2832100" cy="2671763"/>
            <a:chOff x="906" y="136"/>
            <a:chExt cx="1811" cy="1683"/>
          </a:xfrm>
        </p:grpSpPr>
        <p:sp>
          <p:nvSpPr>
            <p:cNvPr id="21688" name="AutoShape 3"/>
            <p:cNvSpPr>
              <a:spLocks noChangeArrowheads="1"/>
            </p:cNvSpPr>
            <p:nvPr/>
          </p:nvSpPr>
          <p:spPr bwMode="auto">
            <a:xfrm>
              <a:off x="906" y="136"/>
              <a:ext cx="1811" cy="1683"/>
            </a:xfrm>
            <a:prstGeom prst="cube">
              <a:avLst>
                <a:gd name="adj" fmla="val 55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1689" name="Text Box 4"/>
            <p:cNvSpPr txBox="1">
              <a:spLocks noChangeArrowheads="1"/>
            </p:cNvSpPr>
            <p:nvPr/>
          </p:nvSpPr>
          <p:spPr bwMode="auto">
            <a:xfrm>
              <a:off x="1126" y="1119"/>
              <a:ext cx="64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6000"/>
                <a:t>N</a:t>
              </a:r>
            </a:p>
          </p:txBody>
        </p:sp>
      </p:grpSp>
      <p:grpSp>
        <p:nvGrpSpPr>
          <p:cNvPr id="21507" name="Group 5"/>
          <p:cNvGrpSpPr>
            <a:grpSpLocks/>
          </p:cNvGrpSpPr>
          <p:nvPr/>
        </p:nvGrpSpPr>
        <p:grpSpPr bwMode="auto">
          <a:xfrm>
            <a:off x="2192338" y="4460215"/>
            <a:ext cx="4119562" cy="2305050"/>
            <a:chOff x="421" y="2456"/>
            <a:chExt cx="2595" cy="1452"/>
          </a:xfrm>
        </p:grpSpPr>
        <p:sp>
          <p:nvSpPr>
            <p:cNvPr id="21677" name="Line 6"/>
            <p:cNvSpPr>
              <a:spLocks noChangeShapeType="1"/>
            </p:cNvSpPr>
            <p:nvPr/>
          </p:nvSpPr>
          <p:spPr bwMode="auto">
            <a:xfrm flipV="1">
              <a:off x="2537" y="2514"/>
              <a:ext cx="47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8" name="Line 7"/>
            <p:cNvSpPr>
              <a:spLocks noChangeShapeType="1"/>
            </p:cNvSpPr>
            <p:nvPr/>
          </p:nvSpPr>
          <p:spPr bwMode="auto">
            <a:xfrm flipH="1">
              <a:off x="421" y="3666"/>
              <a:ext cx="12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9" name="Rectangle 8"/>
            <p:cNvSpPr>
              <a:spLocks noChangeArrowheads="1"/>
            </p:cNvSpPr>
            <p:nvPr/>
          </p:nvSpPr>
          <p:spPr bwMode="auto">
            <a:xfrm>
              <a:off x="900" y="2463"/>
              <a:ext cx="420" cy="1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1680" name="Rectangle 9"/>
            <p:cNvSpPr>
              <a:spLocks noChangeArrowheads="1"/>
            </p:cNvSpPr>
            <p:nvPr/>
          </p:nvSpPr>
          <p:spPr bwMode="auto">
            <a:xfrm>
              <a:off x="2262" y="2456"/>
              <a:ext cx="393" cy="11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1681" name="Line 10"/>
            <p:cNvSpPr>
              <a:spLocks noChangeShapeType="1"/>
            </p:cNvSpPr>
            <p:nvPr/>
          </p:nvSpPr>
          <p:spPr bwMode="auto">
            <a:xfrm flipV="1">
              <a:off x="434" y="2498"/>
              <a:ext cx="1" cy="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2" name="Line 11"/>
            <p:cNvSpPr>
              <a:spLocks noChangeShapeType="1"/>
            </p:cNvSpPr>
            <p:nvPr/>
          </p:nvSpPr>
          <p:spPr bwMode="auto">
            <a:xfrm>
              <a:off x="428" y="2514"/>
              <a:ext cx="47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3" name="Line 12"/>
            <p:cNvSpPr>
              <a:spLocks noChangeShapeType="1"/>
            </p:cNvSpPr>
            <p:nvPr/>
          </p:nvSpPr>
          <p:spPr bwMode="auto">
            <a:xfrm>
              <a:off x="1871" y="3666"/>
              <a:ext cx="114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4" name="Line 13"/>
            <p:cNvSpPr>
              <a:spLocks noChangeShapeType="1"/>
            </p:cNvSpPr>
            <p:nvPr/>
          </p:nvSpPr>
          <p:spPr bwMode="auto">
            <a:xfrm>
              <a:off x="3010" y="2517"/>
              <a:ext cx="1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5" name="Line 14"/>
            <p:cNvSpPr>
              <a:spLocks noChangeShapeType="1"/>
            </p:cNvSpPr>
            <p:nvPr/>
          </p:nvSpPr>
          <p:spPr bwMode="auto">
            <a:xfrm>
              <a:off x="1852" y="3391"/>
              <a:ext cx="1" cy="5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86" name="Rectangle 15"/>
            <p:cNvSpPr>
              <a:spLocks noChangeArrowheads="1"/>
            </p:cNvSpPr>
            <p:nvPr/>
          </p:nvSpPr>
          <p:spPr bwMode="auto">
            <a:xfrm>
              <a:off x="1651" y="3565"/>
              <a:ext cx="91" cy="2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1687" name="Text Box 16"/>
            <p:cNvSpPr txBox="1">
              <a:spLocks noChangeArrowheads="1"/>
            </p:cNvSpPr>
            <p:nvPr/>
          </p:nvSpPr>
          <p:spPr bwMode="auto">
            <a:xfrm>
              <a:off x="1813" y="3333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400"/>
                <a:t>+</a:t>
              </a:r>
            </a:p>
          </p:txBody>
        </p:sp>
      </p:grpSp>
      <p:grpSp>
        <p:nvGrpSpPr>
          <p:cNvPr id="276497" name="Group 17"/>
          <p:cNvGrpSpPr>
            <a:grpSpLocks/>
          </p:cNvGrpSpPr>
          <p:nvPr/>
        </p:nvGrpSpPr>
        <p:grpSpPr bwMode="auto">
          <a:xfrm>
            <a:off x="3548064" y="1216954"/>
            <a:ext cx="4759325" cy="4048125"/>
            <a:chOff x="225" y="632"/>
            <a:chExt cx="2998" cy="2550"/>
          </a:xfrm>
        </p:grpSpPr>
        <p:sp>
          <p:nvSpPr>
            <p:cNvPr id="21657" name="Line 18"/>
            <p:cNvSpPr>
              <a:spLocks noChangeShapeType="1"/>
            </p:cNvSpPr>
            <p:nvPr/>
          </p:nvSpPr>
          <p:spPr bwMode="auto">
            <a:xfrm flipV="1">
              <a:off x="711" y="632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8" name="Line 19"/>
            <p:cNvSpPr>
              <a:spLocks noChangeShapeType="1"/>
            </p:cNvSpPr>
            <p:nvPr/>
          </p:nvSpPr>
          <p:spPr bwMode="auto">
            <a:xfrm>
              <a:off x="454" y="2700"/>
              <a:ext cx="1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9" name="Line 20"/>
            <p:cNvSpPr>
              <a:spLocks noChangeShapeType="1"/>
            </p:cNvSpPr>
            <p:nvPr/>
          </p:nvSpPr>
          <p:spPr bwMode="auto">
            <a:xfrm flipV="1">
              <a:off x="560" y="1988"/>
              <a:ext cx="848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0" name="Line 21"/>
            <p:cNvSpPr>
              <a:spLocks noChangeShapeType="1"/>
            </p:cNvSpPr>
            <p:nvPr/>
          </p:nvSpPr>
          <p:spPr bwMode="auto">
            <a:xfrm flipH="1" flipV="1">
              <a:off x="979" y="1990"/>
              <a:ext cx="432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1" name="Line 22"/>
            <p:cNvSpPr>
              <a:spLocks noChangeShapeType="1"/>
            </p:cNvSpPr>
            <p:nvPr/>
          </p:nvSpPr>
          <p:spPr bwMode="auto">
            <a:xfrm flipV="1">
              <a:off x="983" y="968"/>
              <a:ext cx="1262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2" name="Line 23"/>
            <p:cNvSpPr>
              <a:spLocks noChangeShapeType="1"/>
            </p:cNvSpPr>
            <p:nvPr/>
          </p:nvSpPr>
          <p:spPr bwMode="auto">
            <a:xfrm flipV="1">
              <a:off x="2227" y="967"/>
              <a:ext cx="99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3" name="Line 24"/>
            <p:cNvSpPr>
              <a:spLocks noChangeShapeType="1"/>
            </p:cNvSpPr>
            <p:nvPr/>
          </p:nvSpPr>
          <p:spPr bwMode="auto">
            <a:xfrm flipH="1">
              <a:off x="886" y="2716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4" name="Line 25"/>
            <p:cNvSpPr>
              <a:spLocks noChangeShapeType="1"/>
            </p:cNvSpPr>
            <p:nvPr/>
          </p:nvSpPr>
          <p:spPr bwMode="auto">
            <a:xfrm flipV="1">
              <a:off x="870" y="2009"/>
              <a:ext cx="814" cy="7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5" name="Line 26"/>
            <p:cNvSpPr>
              <a:spLocks noChangeShapeType="1"/>
            </p:cNvSpPr>
            <p:nvPr/>
          </p:nvSpPr>
          <p:spPr bwMode="auto">
            <a:xfrm>
              <a:off x="1677" y="2020"/>
              <a:ext cx="342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6" name="Line 27"/>
            <p:cNvSpPr>
              <a:spLocks noChangeShapeType="1"/>
            </p:cNvSpPr>
            <p:nvPr/>
          </p:nvSpPr>
          <p:spPr bwMode="auto">
            <a:xfrm flipV="1">
              <a:off x="2026" y="968"/>
              <a:ext cx="1197" cy="10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667" name="Group 28"/>
            <p:cNvGrpSpPr>
              <a:grpSpLocks/>
            </p:cNvGrpSpPr>
            <p:nvPr/>
          </p:nvGrpSpPr>
          <p:grpSpPr bwMode="auto">
            <a:xfrm>
              <a:off x="225" y="2269"/>
              <a:ext cx="1023" cy="913"/>
              <a:chOff x="1336" y="1835"/>
              <a:chExt cx="660" cy="674"/>
            </a:xfrm>
          </p:grpSpPr>
          <p:sp>
            <p:nvSpPr>
              <p:cNvPr id="21675" name="AutoShape 29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676" name="AutoShape 30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668" name="Line 31"/>
            <p:cNvSpPr>
              <a:spLocks noChangeShapeType="1"/>
            </p:cNvSpPr>
            <p:nvPr/>
          </p:nvSpPr>
          <p:spPr bwMode="auto">
            <a:xfrm flipV="1">
              <a:off x="1210" y="2258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69" name="Line 32"/>
            <p:cNvSpPr>
              <a:spLocks noChangeShapeType="1"/>
            </p:cNvSpPr>
            <p:nvPr/>
          </p:nvSpPr>
          <p:spPr bwMode="auto">
            <a:xfrm flipV="1">
              <a:off x="2174" y="1727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0" name="Line 33"/>
            <p:cNvSpPr>
              <a:spLocks noChangeShapeType="1"/>
            </p:cNvSpPr>
            <p:nvPr/>
          </p:nvSpPr>
          <p:spPr bwMode="auto">
            <a:xfrm flipH="1" flipV="1">
              <a:off x="2550" y="970"/>
              <a:ext cx="363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1" name="Line 34"/>
            <p:cNvSpPr>
              <a:spLocks noChangeShapeType="1"/>
            </p:cNvSpPr>
            <p:nvPr/>
          </p:nvSpPr>
          <p:spPr bwMode="auto">
            <a:xfrm flipH="1">
              <a:off x="1468" y="1429"/>
              <a:ext cx="214" cy="1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2" name="Line 35"/>
            <p:cNvSpPr>
              <a:spLocks noChangeShapeType="1"/>
            </p:cNvSpPr>
            <p:nvPr/>
          </p:nvSpPr>
          <p:spPr bwMode="auto">
            <a:xfrm flipH="1">
              <a:off x="1054" y="2105"/>
              <a:ext cx="201" cy="17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3" name="Line 36"/>
            <p:cNvSpPr>
              <a:spLocks noChangeShapeType="1"/>
            </p:cNvSpPr>
            <p:nvPr/>
          </p:nvSpPr>
          <p:spPr bwMode="auto">
            <a:xfrm flipV="1">
              <a:off x="1313" y="1094"/>
              <a:ext cx="0" cy="62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74" name="Line 37"/>
            <p:cNvSpPr>
              <a:spLocks noChangeShapeType="1"/>
            </p:cNvSpPr>
            <p:nvPr/>
          </p:nvSpPr>
          <p:spPr bwMode="auto">
            <a:xfrm>
              <a:off x="2472" y="1664"/>
              <a:ext cx="0" cy="62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6518" name="Group 38"/>
          <p:cNvGrpSpPr>
            <a:grpSpLocks/>
          </p:cNvGrpSpPr>
          <p:nvPr/>
        </p:nvGrpSpPr>
        <p:grpSpPr bwMode="auto">
          <a:xfrm>
            <a:off x="3551239" y="1209016"/>
            <a:ext cx="4759325" cy="4048125"/>
            <a:chOff x="2244" y="936"/>
            <a:chExt cx="2998" cy="2550"/>
          </a:xfrm>
        </p:grpSpPr>
        <p:sp>
          <p:nvSpPr>
            <p:cNvPr id="21637" name="Line 39"/>
            <p:cNvSpPr>
              <a:spLocks noChangeShapeType="1"/>
            </p:cNvSpPr>
            <p:nvPr/>
          </p:nvSpPr>
          <p:spPr bwMode="auto">
            <a:xfrm flipV="1">
              <a:off x="2730" y="936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8" name="Line 40"/>
            <p:cNvSpPr>
              <a:spLocks noChangeShapeType="1"/>
            </p:cNvSpPr>
            <p:nvPr/>
          </p:nvSpPr>
          <p:spPr bwMode="auto">
            <a:xfrm>
              <a:off x="2473" y="3004"/>
              <a:ext cx="1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9" name="Line 41"/>
            <p:cNvSpPr>
              <a:spLocks noChangeShapeType="1"/>
            </p:cNvSpPr>
            <p:nvPr/>
          </p:nvSpPr>
          <p:spPr bwMode="auto">
            <a:xfrm flipV="1">
              <a:off x="2579" y="2292"/>
              <a:ext cx="848" cy="7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0" name="Line 42"/>
            <p:cNvSpPr>
              <a:spLocks noChangeShapeType="1"/>
            </p:cNvSpPr>
            <p:nvPr/>
          </p:nvSpPr>
          <p:spPr bwMode="auto">
            <a:xfrm flipH="1" flipV="1">
              <a:off x="2998" y="2294"/>
              <a:ext cx="432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1" name="Line 43"/>
            <p:cNvSpPr>
              <a:spLocks noChangeShapeType="1"/>
            </p:cNvSpPr>
            <p:nvPr/>
          </p:nvSpPr>
          <p:spPr bwMode="auto">
            <a:xfrm flipV="1">
              <a:off x="3002" y="1272"/>
              <a:ext cx="1262" cy="10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2" name="Line 44"/>
            <p:cNvSpPr>
              <a:spLocks noChangeShapeType="1"/>
            </p:cNvSpPr>
            <p:nvPr/>
          </p:nvSpPr>
          <p:spPr bwMode="auto">
            <a:xfrm flipV="1">
              <a:off x="4246" y="1271"/>
              <a:ext cx="99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3" name="Line 45"/>
            <p:cNvSpPr>
              <a:spLocks noChangeShapeType="1"/>
            </p:cNvSpPr>
            <p:nvPr/>
          </p:nvSpPr>
          <p:spPr bwMode="auto">
            <a:xfrm flipH="1">
              <a:off x="2905" y="3020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4" name="Line 46"/>
            <p:cNvSpPr>
              <a:spLocks noChangeShapeType="1"/>
            </p:cNvSpPr>
            <p:nvPr/>
          </p:nvSpPr>
          <p:spPr bwMode="auto">
            <a:xfrm flipV="1">
              <a:off x="2889" y="2313"/>
              <a:ext cx="814" cy="7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5" name="Line 47"/>
            <p:cNvSpPr>
              <a:spLocks noChangeShapeType="1"/>
            </p:cNvSpPr>
            <p:nvPr/>
          </p:nvSpPr>
          <p:spPr bwMode="auto">
            <a:xfrm>
              <a:off x="3696" y="2324"/>
              <a:ext cx="342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6" name="Line 48"/>
            <p:cNvSpPr>
              <a:spLocks noChangeShapeType="1"/>
            </p:cNvSpPr>
            <p:nvPr/>
          </p:nvSpPr>
          <p:spPr bwMode="auto">
            <a:xfrm flipV="1">
              <a:off x="4045" y="1272"/>
              <a:ext cx="1197" cy="10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647" name="Group 49"/>
            <p:cNvGrpSpPr>
              <a:grpSpLocks/>
            </p:cNvGrpSpPr>
            <p:nvPr/>
          </p:nvGrpSpPr>
          <p:grpSpPr bwMode="auto">
            <a:xfrm>
              <a:off x="2244" y="2573"/>
              <a:ext cx="1023" cy="913"/>
              <a:chOff x="1336" y="1835"/>
              <a:chExt cx="660" cy="674"/>
            </a:xfrm>
          </p:grpSpPr>
          <p:sp>
            <p:nvSpPr>
              <p:cNvPr id="21655" name="AutoShape 50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656" name="AutoShape 51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648" name="Line 52"/>
            <p:cNvSpPr>
              <a:spLocks noChangeShapeType="1"/>
            </p:cNvSpPr>
            <p:nvPr/>
          </p:nvSpPr>
          <p:spPr bwMode="auto">
            <a:xfrm flipV="1">
              <a:off x="3229" y="2562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49" name="Line 53"/>
            <p:cNvSpPr>
              <a:spLocks noChangeShapeType="1"/>
            </p:cNvSpPr>
            <p:nvPr/>
          </p:nvSpPr>
          <p:spPr bwMode="auto">
            <a:xfrm flipV="1">
              <a:off x="4193" y="2031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0" name="Line 54"/>
            <p:cNvSpPr>
              <a:spLocks noChangeShapeType="1"/>
            </p:cNvSpPr>
            <p:nvPr/>
          </p:nvSpPr>
          <p:spPr bwMode="auto">
            <a:xfrm flipH="1" flipV="1">
              <a:off x="4569" y="1274"/>
              <a:ext cx="363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1" name="Line 55"/>
            <p:cNvSpPr>
              <a:spLocks noChangeShapeType="1"/>
            </p:cNvSpPr>
            <p:nvPr/>
          </p:nvSpPr>
          <p:spPr bwMode="auto">
            <a:xfrm flipH="1">
              <a:off x="3487" y="1733"/>
              <a:ext cx="214" cy="1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2" name="Line 56"/>
            <p:cNvSpPr>
              <a:spLocks noChangeShapeType="1"/>
            </p:cNvSpPr>
            <p:nvPr/>
          </p:nvSpPr>
          <p:spPr bwMode="auto">
            <a:xfrm flipH="1">
              <a:off x="3073" y="2409"/>
              <a:ext cx="201" cy="17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3" name="Line 57"/>
            <p:cNvSpPr>
              <a:spLocks noChangeShapeType="1"/>
            </p:cNvSpPr>
            <p:nvPr/>
          </p:nvSpPr>
          <p:spPr bwMode="auto">
            <a:xfrm flipV="1">
              <a:off x="3332" y="1398"/>
              <a:ext cx="0" cy="62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54" name="Line 58"/>
            <p:cNvSpPr>
              <a:spLocks noChangeShapeType="1"/>
            </p:cNvSpPr>
            <p:nvPr/>
          </p:nvSpPr>
          <p:spPr bwMode="auto">
            <a:xfrm>
              <a:off x="4491" y="1968"/>
              <a:ext cx="0" cy="621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6539" name="Group 59"/>
          <p:cNvGrpSpPr>
            <a:grpSpLocks/>
          </p:cNvGrpSpPr>
          <p:nvPr/>
        </p:nvGrpSpPr>
        <p:grpSpPr bwMode="auto">
          <a:xfrm>
            <a:off x="3640138" y="1064554"/>
            <a:ext cx="4475162" cy="4287837"/>
            <a:chOff x="1247" y="869"/>
            <a:chExt cx="2819" cy="2701"/>
          </a:xfrm>
        </p:grpSpPr>
        <p:sp>
          <p:nvSpPr>
            <p:cNvPr id="21624" name="Line 60"/>
            <p:cNvSpPr>
              <a:spLocks noChangeShapeType="1"/>
            </p:cNvSpPr>
            <p:nvPr/>
          </p:nvSpPr>
          <p:spPr bwMode="auto">
            <a:xfrm flipV="1">
              <a:off x="1678" y="965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5" name="Line 61"/>
            <p:cNvSpPr>
              <a:spLocks noChangeShapeType="1"/>
            </p:cNvSpPr>
            <p:nvPr/>
          </p:nvSpPr>
          <p:spPr bwMode="auto">
            <a:xfrm>
              <a:off x="1660" y="2755"/>
              <a:ext cx="3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6" name="Line 62"/>
            <p:cNvSpPr>
              <a:spLocks noChangeShapeType="1"/>
            </p:cNvSpPr>
            <p:nvPr/>
          </p:nvSpPr>
          <p:spPr bwMode="auto">
            <a:xfrm flipV="1">
              <a:off x="1658" y="2241"/>
              <a:ext cx="821" cy="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7" name="Line 63"/>
            <p:cNvSpPr>
              <a:spLocks noChangeShapeType="1"/>
            </p:cNvSpPr>
            <p:nvPr/>
          </p:nvSpPr>
          <p:spPr bwMode="auto">
            <a:xfrm flipH="1" flipV="1">
              <a:off x="2462" y="1907"/>
              <a:ext cx="8" cy="3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8" name="Line 64"/>
            <p:cNvSpPr>
              <a:spLocks noChangeShapeType="1"/>
            </p:cNvSpPr>
            <p:nvPr/>
          </p:nvSpPr>
          <p:spPr bwMode="auto">
            <a:xfrm flipV="1">
              <a:off x="2458" y="869"/>
              <a:ext cx="1274" cy="10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9" name="Line 65"/>
            <p:cNvSpPr>
              <a:spLocks noChangeShapeType="1"/>
            </p:cNvSpPr>
            <p:nvPr/>
          </p:nvSpPr>
          <p:spPr bwMode="auto">
            <a:xfrm flipH="1">
              <a:off x="3725" y="881"/>
              <a:ext cx="5" cy="7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0" name="Line 66"/>
            <p:cNvSpPr>
              <a:spLocks noChangeShapeType="1"/>
            </p:cNvSpPr>
            <p:nvPr/>
          </p:nvSpPr>
          <p:spPr bwMode="auto">
            <a:xfrm flipH="1" flipV="1">
              <a:off x="1712" y="3141"/>
              <a:ext cx="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1" name="Line 67"/>
            <p:cNvSpPr>
              <a:spLocks noChangeShapeType="1"/>
            </p:cNvSpPr>
            <p:nvPr/>
          </p:nvSpPr>
          <p:spPr bwMode="auto">
            <a:xfrm flipV="1">
              <a:off x="1721" y="2469"/>
              <a:ext cx="774" cy="6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2" name="Line 68"/>
            <p:cNvSpPr>
              <a:spLocks noChangeShapeType="1"/>
            </p:cNvSpPr>
            <p:nvPr/>
          </p:nvSpPr>
          <p:spPr bwMode="auto">
            <a:xfrm>
              <a:off x="2484" y="2477"/>
              <a:ext cx="18" cy="3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33" name="Line 69"/>
            <p:cNvSpPr>
              <a:spLocks noChangeShapeType="1"/>
            </p:cNvSpPr>
            <p:nvPr/>
          </p:nvSpPr>
          <p:spPr bwMode="auto">
            <a:xfrm flipV="1">
              <a:off x="2505" y="1633"/>
              <a:ext cx="1217" cy="1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634" name="Group 70"/>
            <p:cNvGrpSpPr>
              <a:grpSpLocks/>
            </p:cNvGrpSpPr>
            <p:nvPr/>
          </p:nvGrpSpPr>
          <p:grpSpPr bwMode="auto">
            <a:xfrm rot="5400000">
              <a:off x="1192" y="2602"/>
              <a:ext cx="1023" cy="913"/>
              <a:chOff x="1336" y="1835"/>
              <a:chExt cx="660" cy="674"/>
            </a:xfrm>
          </p:grpSpPr>
          <p:sp>
            <p:nvSpPr>
              <p:cNvPr id="21635" name="AutoShape 71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636" name="AutoShape 72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276553" name="Group 73"/>
          <p:cNvGrpSpPr>
            <a:grpSpLocks/>
          </p:cNvGrpSpPr>
          <p:nvPr/>
        </p:nvGrpSpPr>
        <p:grpSpPr bwMode="auto">
          <a:xfrm>
            <a:off x="3632201" y="1070904"/>
            <a:ext cx="4475163" cy="4287837"/>
            <a:chOff x="1111" y="532"/>
            <a:chExt cx="2819" cy="2701"/>
          </a:xfrm>
        </p:grpSpPr>
        <p:sp>
          <p:nvSpPr>
            <p:cNvPr id="21611" name="Line 74"/>
            <p:cNvSpPr>
              <a:spLocks noChangeShapeType="1"/>
            </p:cNvSpPr>
            <p:nvPr/>
          </p:nvSpPr>
          <p:spPr bwMode="auto">
            <a:xfrm flipV="1">
              <a:off x="1542" y="628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2" name="Line 75"/>
            <p:cNvSpPr>
              <a:spLocks noChangeShapeType="1"/>
            </p:cNvSpPr>
            <p:nvPr/>
          </p:nvSpPr>
          <p:spPr bwMode="auto">
            <a:xfrm>
              <a:off x="1524" y="2418"/>
              <a:ext cx="3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3" name="Line 76"/>
            <p:cNvSpPr>
              <a:spLocks noChangeShapeType="1"/>
            </p:cNvSpPr>
            <p:nvPr/>
          </p:nvSpPr>
          <p:spPr bwMode="auto">
            <a:xfrm flipV="1">
              <a:off x="1522" y="1904"/>
              <a:ext cx="821" cy="6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4" name="Line 77"/>
            <p:cNvSpPr>
              <a:spLocks noChangeShapeType="1"/>
            </p:cNvSpPr>
            <p:nvPr/>
          </p:nvSpPr>
          <p:spPr bwMode="auto">
            <a:xfrm flipH="1" flipV="1">
              <a:off x="2326" y="1570"/>
              <a:ext cx="8" cy="3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5" name="Line 78"/>
            <p:cNvSpPr>
              <a:spLocks noChangeShapeType="1"/>
            </p:cNvSpPr>
            <p:nvPr/>
          </p:nvSpPr>
          <p:spPr bwMode="auto">
            <a:xfrm flipV="1">
              <a:off x="2322" y="532"/>
              <a:ext cx="1274" cy="10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6" name="Line 79"/>
            <p:cNvSpPr>
              <a:spLocks noChangeShapeType="1"/>
            </p:cNvSpPr>
            <p:nvPr/>
          </p:nvSpPr>
          <p:spPr bwMode="auto">
            <a:xfrm flipH="1">
              <a:off x="3589" y="544"/>
              <a:ext cx="5" cy="7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7" name="Line 80"/>
            <p:cNvSpPr>
              <a:spLocks noChangeShapeType="1"/>
            </p:cNvSpPr>
            <p:nvPr/>
          </p:nvSpPr>
          <p:spPr bwMode="auto">
            <a:xfrm flipH="1" flipV="1">
              <a:off x="1576" y="2804"/>
              <a:ext cx="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8" name="Line 81"/>
            <p:cNvSpPr>
              <a:spLocks noChangeShapeType="1"/>
            </p:cNvSpPr>
            <p:nvPr/>
          </p:nvSpPr>
          <p:spPr bwMode="auto">
            <a:xfrm flipV="1">
              <a:off x="1585" y="2132"/>
              <a:ext cx="774" cy="6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19" name="Line 82"/>
            <p:cNvSpPr>
              <a:spLocks noChangeShapeType="1"/>
            </p:cNvSpPr>
            <p:nvPr/>
          </p:nvSpPr>
          <p:spPr bwMode="auto">
            <a:xfrm>
              <a:off x="2348" y="2140"/>
              <a:ext cx="18" cy="3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20" name="Line 83"/>
            <p:cNvSpPr>
              <a:spLocks noChangeShapeType="1"/>
            </p:cNvSpPr>
            <p:nvPr/>
          </p:nvSpPr>
          <p:spPr bwMode="auto">
            <a:xfrm flipV="1">
              <a:off x="2369" y="1296"/>
              <a:ext cx="1217" cy="1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621" name="Group 84"/>
            <p:cNvGrpSpPr>
              <a:grpSpLocks/>
            </p:cNvGrpSpPr>
            <p:nvPr/>
          </p:nvGrpSpPr>
          <p:grpSpPr bwMode="auto">
            <a:xfrm rot="5400000">
              <a:off x="1056" y="2265"/>
              <a:ext cx="1023" cy="913"/>
              <a:chOff x="1336" y="1835"/>
              <a:chExt cx="660" cy="674"/>
            </a:xfrm>
          </p:grpSpPr>
          <p:sp>
            <p:nvSpPr>
              <p:cNvPr id="21622" name="AutoShape 85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623" name="AutoShape 86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276567" name="Group 87"/>
          <p:cNvGrpSpPr>
            <a:grpSpLocks/>
          </p:cNvGrpSpPr>
          <p:nvPr/>
        </p:nvGrpSpPr>
        <p:grpSpPr bwMode="auto">
          <a:xfrm>
            <a:off x="3649663" y="1185204"/>
            <a:ext cx="4475162" cy="4173537"/>
            <a:chOff x="2689" y="1585"/>
            <a:chExt cx="2819" cy="2629"/>
          </a:xfrm>
        </p:grpSpPr>
        <p:sp>
          <p:nvSpPr>
            <p:cNvPr id="21591" name="Line 88"/>
            <p:cNvSpPr>
              <a:spLocks noChangeShapeType="1"/>
            </p:cNvSpPr>
            <p:nvPr/>
          </p:nvSpPr>
          <p:spPr bwMode="auto">
            <a:xfrm flipV="1">
              <a:off x="3120" y="1609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2" name="Line 89"/>
            <p:cNvSpPr>
              <a:spLocks noChangeShapeType="1"/>
            </p:cNvSpPr>
            <p:nvPr/>
          </p:nvSpPr>
          <p:spPr bwMode="auto">
            <a:xfrm>
              <a:off x="2927" y="3489"/>
              <a:ext cx="114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3" name="Line 90"/>
            <p:cNvSpPr>
              <a:spLocks noChangeShapeType="1"/>
            </p:cNvSpPr>
            <p:nvPr/>
          </p:nvSpPr>
          <p:spPr bwMode="auto">
            <a:xfrm flipV="1">
              <a:off x="3028" y="2885"/>
              <a:ext cx="893" cy="7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4" name="Line 91"/>
            <p:cNvSpPr>
              <a:spLocks noChangeShapeType="1"/>
            </p:cNvSpPr>
            <p:nvPr/>
          </p:nvSpPr>
          <p:spPr bwMode="auto">
            <a:xfrm flipH="1" flipV="1">
              <a:off x="3688" y="2623"/>
              <a:ext cx="224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5" name="Line 92"/>
            <p:cNvSpPr>
              <a:spLocks noChangeShapeType="1"/>
            </p:cNvSpPr>
            <p:nvPr/>
          </p:nvSpPr>
          <p:spPr bwMode="auto">
            <a:xfrm flipV="1">
              <a:off x="3688" y="1589"/>
              <a:ext cx="1262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6" name="Line 93"/>
            <p:cNvSpPr>
              <a:spLocks noChangeShapeType="1"/>
            </p:cNvSpPr>
            <p:nvPr/>
          </p:nvSpPr>
          <p:spPr bwMode="auto">
            <a:xfrm>
              <a:off x="4936" y="1589"/>
              <a:ext cx="527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7" name="Line 94"/>
            <p:cNvSpPr>
              <a:spLocks noChangeShapeType="1"/>
            </p:cNvSpPr>
            <p:nvPr/>
          </p:nvSpPr>
          <p:spPr bwMode="auto">
            <a:xfrm flipH="1" flipV="1">
              <a:off x="3190" y="3773"/>
              <a:ext cx="144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8" name="Line 95"/>
            <p:cNvSpPr>
              <a:spLocks noChangeShapeType="1"/>
            </p:cNvSpPr>
            <p:nvPr/>
          </p:nvSpPr>
          <p:spPr bwMode="auto">
            <a:xfrm flipV="1">
              <a:off x="3175" y="3029"/>
              <a:ext cx="858" cy="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99" name="Line 96"/>
            <p:cNvSpPr>
              <a:spLocks noChangeShapeType="1"/>
            </p:cNvSpPr>
            <p:nvPr/>
          </p:nvSpPr>
          <p:spPr bwMode="auto">
            <a:xfrm>
              <a:off x="4018" y="3029"/>
              <a:ext cx="1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0" name="Line 97"/>
            <p:cNvSpPr>
              <a:spLocks noChangeShapeType="1"/>
            </p:cNvSpPr>
            <p:nvPr/>
          </p:nvSpPr>
          <p:spPr bwMode="auto">
            <a:xfrm flipV="1">
              <a:off x="4191" y="2141"/>
              <a:ext cx="1273" cy="11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601" name="Group 98"/>
            <p:cNvGrpSpPr>
              <a:grpSpLocks/>
            </p:cNvGrpSpPr>
            <p:nvPr/>
          </p:nvGrpSpPr>
          <p:grpSpPr bwMode="auto">
            <a:xfrm rot="2995107">
              <a:off x="2634" y="3246"/>
              <a:ext cx="1023" cy="913"/>
              <a:chOff x="1336" y="1835"/>
              <a:chExt cx="660" cy="674"/>
            </a:xfrm>
          </p:grpSpPr>
          <p:sp>
            <p:nvSpPr>
              <p:cNvPr id="21609" name="AutoShape 99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610" name="AutoShape 100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602" name="Line 101"/>
            <p:cNvSpPr>
              <a:spLocks noChangeShapeType="1"/>
            </p:cNvSpPr>
            <p:nvPr/>
          </p:nvSpPr>
          <p:spPr bwMode="auto">
            <a:xfrm flipH="1">
              <a:off x="3987" y="2219"/>
              <a:ext cx="188" cy="15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3" name="Line 102"/>
            <p:cNvSpPr>
              <a:spLocks noChangeShapeType="1"/>
            </p:cNvSpPr>
            <p:nvPr/>
          </p:nvSpPr>
          <p:spPr bwMode="auto">
            <a:xfrm flipH="1" flipV="1">
              <a:off x="5089" y="1755"/>
              <a:ext cx="155" cy="16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4" name="Line 103"/>
            <p:cNvSpPr>
              <a:spLocks noChangeShapeType="1"/>
            </p:cNvSpPr>
            <p:nvPr/>
          </p:nvSpPr>
          <p:spPr bwMode="auto">
            <a:xfrm flipV="1">
              <a:off x="4434" y="2887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5" name="Line 104"/>
            <p:cNvSpPr>
              <a:spLocks noChangeShapeType="1"/>
            </p:cNvSpPr>
            <p:nvPr/>
          </p:nvSpPr>
          <p:spPr bwMode="auto">
            <a:xfrm flipV="1">
              <a:off x="3696" y="3171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6" name="Line 105"/>
            <p:cNvSpPr>
              <a:spLocks noChangeShapeType="1"/>
            </p:cNvSpPr>
            <p:nvPr/>
          </p:nvSpPr>
          <p:spPr bwMode="auto">
            <a:xfrm flipH="1">
              <a:off x="3501" y="3048"/>
              <a:ext cx="195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7" name="Line 106"/>
            <p:cNvSpPr>
              <a:spLocks noChangeShapeType="1"/>
            </p:cNvSpPr>
            <p:nvPr/>
          </p:nvSpPr>
          <p:spPr bwMode="auto">
            <a:xfrm>
              <a:off x="4724" y="2783"/>
              <a:ext cx="0" cy="615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608" name="Line 107"/>
            <p:cNvSpPr>
              <a:spLocks noChangeShapeType="1"/>
            </p:cNvSpPr>
            <p:nvPr/>
          </p:nvSpPr>
          <p:spPr bwMode="auto">
            <a:xfrm flipV="1">
              <a:off x="4181" y="1585"/>
              <a:ext cx="0" cy="615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6588" name="Group 108"/>
          <p:cNvGrpSpPr>
            <a:grpSpLocks/>
          </p:cNvGrpSpPr>
          <p:nvPr/>
        </p:nvGrpSpPr>
        <p:grpSpPr bwMode="auto">
          <a:xfrm>
            <a:off x="3636963" y="1167740"/>
            <a:ext cx="4475162" cy="4173538"/>
            <a:chOff x="1251" y="1078"/>
            <a:chExt cx="2819" cy="2629"/>
          </a:xfrm>
        </p:grpSpPr>
        <p:sp>
          <p:nvSpPr>
            <p:cNvPr id="21571" name="Line 109"/>
            <p:cNvSpPr>
              <a:spLocks noChangeShapeType="1"/>
            </p:cNvSpPr>
            <p:nvPr/>
          </p:nvSpPr>
          <p:spPr bwMode="auto">
            <a:xfrm flipV="1">
              <a:off x="1682" y="1102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2" name="Line 110"/>
            <p:cNvSpPr>
              <a:spLocks noChangeShapeType="1"/>
            </p:cNvSpPr>
            <p:nvPr/>
          </p:nvSpPr>
          <p:spPr bwMode="auto">
            <a:xfrm>
              <a:off x="1489" y="2982"/>
              <a:ext cx="114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3" name="Line 111"/>
            <p:cNvSpPr>
              <a:spLocks noChangeShapeType="1"/>
            </p:cNvSpPr>
            <p:nvPr/>
          </p:nvSpPr>
          <p:spPr bwMode="auto">
            <a:xfrm flipV="1">
              <a:off x="1590" y="2378"/>
              <a:ext cx="893" cy="7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4" name="Line 112"/>
            <p:cNvSpPr>
              <a:spLocks noChangeShapeType="1"/>
            </p:cNvSpPr>
            <p:nvPr/>
          </p:nvSpPr>
          <p:spPr bwMode="auto">
            <a:xfrm flipH="1" flipV="1">
              <a:off x="2250" y="2116"/>
              <a:ext cx="224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5" name="Line 113"/>
            <p:cNvSpPr>
              <a:spLocks noChangeShapeType="1"/>
            </p:cNvSpPr>
            <p:nvPr/>
          </p:nvSpPr>
          <p:spPr bwMode="auto">
            <a:xfrm flipV="1">
              <a:off x="2250" y="1082"/>
              <a:ext cx="1262" cy="10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6" name="Line 114"/>
            <p:cNvSpPr>
              <a:spLocks noChangeShapeType="1"/>
            </p:cNvSpPr>
            <p:nvPr/>
          </p:nvSpPr>
          <p:spPr bwMode="auto">
            <a:xfrm>
              <a:off x="3498" y="1082"/>
              <a:ext cx="527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7" name="Line 115"/>
            <p:cNvSpPr>
              <a:spLocks noChangeShapeType="1"/>
            </p:cNvSpPr>
            <p:nvPr/>
          </p:nvSpPr>
          <p:spPr bwMode="auto">
            <a:xfrm flipH="1" flipV="1">
              <a:off x="1752" y="3266"/>
              <a:ext cx="144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8" name="Line 116"/>
            <p:cNvSpPr>
              <a:spLocks noChangeShapeType="1"/>
            </p:cNvSpPr>
            <p:nvPr/>
          </p:nvSpPr>
          <p:spPr bwMode="auto">
            <a:xfrm flipV="1">
              <a:off x="1737" y="2522"/>
              <a:ext cx="858" cy="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79" name="Line 117"/>
            <p:cNvSpPr>
              <a:spLocks noChangeShapeType="1"/>
            </p:cNvSpPr>
            <p:nvPr/>
          </p:nvSpPr>
          <p:spPr bwMode="auto">
            <a:xfrm>
              <a:off x="2580" y="2522"/>
              <a:ext cx="1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0" name="Line 118"/>
            <p:cNvSpPr>
              <a:spLocks noChangeShapeType="1"/>
            </p:cNvSpPr>
            <p:nvPr/>
          </p:nvSpPr>
          <p:spPr bwMode="auto">
            <a:xfrm flipV="1">
              <a:off x="2753" y="1634"/>
              <a:ext cx="1273" cy="1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581" name="Group 119"/>
            <p:cNvGrpSpPr>
              <a:grpSpLocks/>
            </p:cNvGrpSpPr>
            <p:nvPr/>
          </p:nvGrpSpPr>
          <p:grpSpPr bwMode="auto">
            <a:xfrm rot="2995107">
              <a:off x="1196" y="2739"/>
              <a:ext cx="1023" cy="913"/>
              <a:chOff x="1336" y="1835"/>
              <a:chExt cx="660" cy="674"/>
            </a:xfrm>
          </p:grpSpPr>
          <p:sp>
            <p:nvSpPr>
              <p:cNvPr id="21589" name="AutoShape 120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590" name="AutoShape 121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582" name="Line 122"/>
            <p:cNvSpPr>
              <a:spLocks noChangeShapeType="1"/>
            </p:cNvSpPr>
            <p:nvPr/>
          </p:nvSpPr>
          <p:spPr bwMode="auto">
            <a:xfrm flipH="1">
              <a:off x="2549" y="1712"/>
              <a:ext cx="188" cy="15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3" name="Line 123"/>
            <p:cNvSpPr>
              <a:spLocks noChangeShapeType="1"/>
            </p:cNvSpPr>
            <p:nvPr/>
          </p:nvSpPr>
          <p:spPr bwMode="auto">
            <a:xfrm flipH="1" flipV="1">
              <a:off x="3651" y="1248"/>
              <a:ext cx="155" cy="16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4" name="Line 124"/>
            <p:cNvSpPr>
              <a:spLocks noChangeShapeType="1"/>
            </p:cNvSpPr>
            <p:nvPr/>
          </p:nvSpPr>
          <p:spPr bwMode="auto">
            <a:xfrm flipV="1">
              <a:off x="2996" y="2380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5" name="Line 125"/>
            <p:cNvSpPr>
              <a:spLocks noChangeShapeType="1"/>
            </p:cNvSpPr>
            <p:nvPr/>
          </p:nvSpPr>
          <p:spPr bwMode="auto">
            <a:xfrm flipV="1">
              <a:off x="2258" y="2664"/>
              <a:ext cx="194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6" name="Line 126"/>
            <p:cNvSpPr>
              <a:spLocks noChangeShapeType="1"/>
            </p:cNvSpPr>
            <p:nvPr/>
          </p:nvSpPr>
          <p:spPr bwMode="auto">
            <a:xfrm flipH="1">
              <a:off x="2063" y="2541"/>
              <a:ext cx="195" cy="1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7" name="Line 127"/>
            <p:cNvSpPr>
              <a:spLocks noChangeShapeType="1"/>
            </p:cNvSpPr>
            <p:nvPr/>
          </p:nvSpPr>
          <p:spPr bwMode="auto">
            <a:xfrm>
              <a:off x="3286" y="2276"/>
              <a:ext cx="0" cy="615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88" name="Line 128"/>
            <p:cNvSpPr>
              <a:spLocks noChangeShapeType="1"/>
            </p:cNvSpPr>
            <p:nvPr/>
          </p:nvSpPr>
          <p:spPr bwMode="auto">
            <a:xfrm flipV="1">
              <a:off x="2743" y="1078"/>
              <a:ext cx="0" cy="615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6609" name="Group 129"/>
          <p:cNvGrpSpPr>
            <a:grpSpLocks/>
          </p:cNvGrpSpPr>
          <p:nvPr/>
        </p:nvGrpSpPr>
        <p:grpSpPr bwMode="auto">
          <a:xfrm>
            <a:off x="3619501" y="1212190"/>
            <a:ext cx="4475163" cy="4135438"/>
            <a:chOff x="2690" y="1493"/>
            <a:chExt cx="2819" cy="2605"/>
          </a:xfrm>
        </p:grpSpPr>
        <p:sp>
          <p:nvSpPr>
            <p:cNvPr id="21553" name="Line 130"/>
            <p:cNvSpPr>
              <a:spLocks noChangeShapeType="1"/>
            </p:cNvSpPr>
            <p:nvPr/>
          </p:nvSpPr>
          <p:spPr bwMode="auto">
            <a:xfrm flipV="1">
              <a:off x="4226" y="2026"/>
              <a:ext cx="0" cy="70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4" name="Line 131"/>
            <p:cNvSpPr>
              <a:spLocks noChangeShapeType="1"/>
            </p:cNvSpPr>
            <p:nvPr/>
          </p:nvSpPr>
          <p:spPr bwMode="auto">
            <a:xfrm flipV="1">
              <a:off x="3121" y="1493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5" name="Line 132"/>
            <p:cNvSpPr>
              <a:spLocks noChangeShapeType="1"/>
            </p:cNvSpPr>
            <p:nvPr/>
          </p:nvSpPr>
          <p:spPr bwMode="auto">
            <a:xfrm flipH="1">
              <a:off x="3246" y="3342"/>
              <a:ext cx="78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6" name="Line 133"/>
            <p:cNvSpPr>
              <a:spLocks noChangeShapeType="1"/>
            </p:cNvSpPr>
            <p:nvPr/>
          </p:nvSpPr>
          <p:spPr bwMode="auto">
            <a:xfrm flipV="1">
              <a:off x="3267" y="2835"/>
              <a:ext cx="665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7" name="Line 134"/>
            <p:cNvSpPr>
              <a:spLocks noChangeShapeType="1"/>
            </p:cNvSpPr>
            <p:nvPr/>
          </p:nvSpPr>
          <p:spPr bwMode="auto">
            <a:xfrm flipV="1">
              <a:off x="3933" y="2679"/>
              <a:ext cx="10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8" name="Line 135"/>
            <p:cNvSpPr>
              <a:spLocks noChangeShapeType="1"/>
            </p:cNvSpPr>
            <p:nvPr/>
          </p:nvSpPr>
          <p:spPr bwMode="auto">
            <a:xfrm flipV="1">
              <a:off x="4033" y="1613"/>
              <a:ext cx="1230" cy="10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9" name="Line 136"/>
            <p:cNvSpPr>
              <a:spLocks noChangeShapeType="1"/>
            </p:cNvSpPr>
            <p:nvPr/>
          </p:nvSpPr>
          <p:spPr bwMode="auto">
            <a:xfrm flipH="1">
              <a:off x="4992" y="1625"/>
              <a:ext cx="257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0" name="Line 137"/>
            <p:cNvSpPr>
              <a:spLocks noChangeShapeType="1"/>
            </p:cNvSpPr>
            <p:nvPr/>
          </p:nvSpPr>
          <p:spPr bwMode="auto">
            <a:xfrm flipV="1">
              <a:off x="2975" y="3669"/>
              <a:ext cx="112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1" name="Line 138"/>
            <p:cNvSpPr>
              <a:spLocks noChangeShapeType="1"/>
            </p:cNvSpPr>
            <p:nvPr/>
          </p:nvSpPr>
          <p:spPr bwMode="auto">
            <a:xfrm flipV="1">
              <a:off x="3092" y="2969"/>
              <a:ext cx="774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2" name="Line 139"/>
            <p:cNvSpPr>
              <a:spLocks noChangeShapeType="1"/>
            </p:cNvSpPr>
            <p:nvPr/>
          </p:nvSpPr>
          <p:spPr bwMode="auto">
            <a:xfrm flipH="1">
              <a:off x="3761" y="2977"/>
              <a:ext cx="102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3" name="Line 140"/>
            <p:cNvSpPr>
              <a:spLocks noChangeShapeType="1"/>
            </p:cNvSpPr>
            <p:nvPr/>
          </p:nvSpPr>
          <p:spPr bwMode="auto">
            <a:xfrm flipV="1">
              <a:off x="3784" y="2053"/>
              <a:ext cx="1209" cy="10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564" name="Group 141"/>
            <p:cNvGrpSpPr>
              <a:grpSpLocks/>
            </p:cNvGrpSpPr>
            <p:nvPr/>
          </p:nvGrpSpPr>
          <p:grpSpPr bwMode="auto">
            <a:xfrm rot="7613757">
              <a:off x="2635" y="3130"/>
              <a:ext cx="1023" cy="913"/>
              <a:chOff x="1336" y="1835"/>
              <a:chExt cx="660" cy="674"/>
            </a:xfrm>
          </p:grpSpPr>
          <p:sp>
            <p:nvSpPr>
              <p:cNvPr id="21569" name="AutoShape 142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570" name="AutoShape 143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565" name="Line 144"/>
            <p:cNvSpPr>
              <a:spLocks noChangeShapeType="1"/>
            </p:cNvSpPr>
            <p:nvPr/>
          </p:nvSpPr>
          <p:spPr bwMode="auto">
            <a:xfrm flipH="1">
              <a:off x="5056" y="1781"/>
              <a:ext cx="103" cy="1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6" name="Line 145"/>
            <p:cNvSpPr>
              <a:spLocks noChangeShapeType="1"/>
            </p:cNvSpPr>
            <p:nvPr/>
          </p:nvSpPr>
          <p:spPr bwMode="auto">
            <a:xfrm flipH="1">
              <a:off x="4058" y="2699"/>
              <a:ext cx="219" cy="19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7" name="Line 146"/>
            <p:cNvSpPr>
              <a:spLocks noChangeShapeType="1"/>
            </p:cNvSpPr>
            <p:nvPr/>
          </p:nvSpPr>
          <p:spPr bwMode="auto">
            <a:xfrm flipV="1">
              <a:off x="4363" y="2227"/>
              <a:ext cx="188" cy="15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68" name="Line 147"/>
            <p:cNvSpPr>
              <a:spLocks noChangeShapeType="1"/>
            </p:cNvSpPr>
            <p:nvPr/>
          </p:nvSpPr>
          <p:spPr bwMode="auto">
            <a:xfrm>
              <a:off x="4582" y="2200"/>
              <a:ext cx="0" cy="70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6628" name="Group 148"/>
          <p:cNvGrpSpPr>
            <a:grpSpLocks/>
          </p:cNvGrpSpPr>
          <p:nvPr/>
        </p:nvGrpSpPr>
        <p:grpSpPr bwMode="auto">
          <a:xfrm>
            <a:off x="3649663" y="1224890"/>
            <a:ext cx="4475162" cy="4135438"/>
            <a:chOff x="2121" y="1020"/>
            <a:chExt cx="2819" cy="2605"/>
          </a:xfrm>
        </p:grpSpPr>
        <p:sp>
          <p:nvSpPr>
            <p:cNvPr id="21535" name="Line 149"/>
            <p:cNvSpPr>
              <a:spLocks noChangeShapeType="1"/>
            </p:cNvSpPr>
            <p:nvPr/>
          </p:nvSpPr>
          <p:spPr bwMode="auto">
            <a:xfrm flipV="1">
              <a:off x="3657" y="1553"/>
              <a:ext cx="0" cy="70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6" name="Line 150"/>
            <p:cNvSpPr>
              <a:spLocks noChangeShapeType="1"/>
            </p:cNvSpPr>
            <p:nvPr/>
          </p:nvSpPr>
          <p:spPr bwMode="auto">
            <a:xfrm flipV="1">
              <a:off x="2552" y="1020"/>
              <a:ext cx="2388" cy="2078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7" name="Line 151"/>
            <p:cNvSpPr>
              <a:spLocks noChangeShapeType="1"/>
            </p:cNvSpPr>
            <p:nvPr/>
          </p:nvSpPr>
          <p:spPr bwMode="auto">
            <a:xfrm flipH="1">
              <a:off x="2677" y="2869"/>
              <a:ext cx="78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8" name="Line 152"/>
            <p:cNvSpPr>
              <a:spLocks noChangeShapeType="1"/>
            </p:cNvSpPr>
            <p:nvPr/>
          </p:nvSpPr>
          <p:spPr bwMode="auto">
            <a:xfrm flipV="1">
              <a:off x="2698" y="2362"/>
              <a:ext cx="665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9" name="Line 153"/>
            <p:cNvSpPr>
              <a:spLocks noChangeShapeType="1"/>
            </p:cNvSpPr>
            <p:nvPr/>
          </p:nvSpPr>
          <p:spPr bwMode="auto">
            <a:xfrm flipV="1">
              <a:off x="3364" y="2206"/>
              <a:ext cx="10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0" name="Line 154"/>
            <p:cNvSpPr>
              <a:spLocks noChangeShapeType="1"/>
            </p:cNvSpPr>
            <p:nvPr/>
          </p:nvSpPr>
          <p:spPr bwMode="auto">
            <a:xfrm flipV="1">
              <a:off x="3464" y="1140"/>
              <a:ext cx="1230" cy="10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1" name="Line 155"/>
            <p:cNvSpPr>
              <a:spLocks noChangeShapeType="1"/>
            </p:cNvSpPr>
            <p:nvPr/>
          </p:nvSpPr>
          <p:spPr bwMode="auto">
            <a:xfrm flipH="1">
              <a:off x="4423" y="1152"/>
              <a:ext cx="257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2" name="Line 156"/>
            <p:cNvSpPr>
              <a:spLocks noChangeShapeType="1"/>
            </p:cNvSpPr>
            <p:nvPr/>
          </p:nvSpPr>
          <p:spPr bwMode="auto">
            <a:xfrm flipV="1">
              <a:off x="2406" y="3196"/>
              <a:ext cx="112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3" name="Line 157"/>
            <p:cNvSpPr>
              <a:spLocks noChangeShapeType="1"/>
            </p:cNvSpPr>
            <p:nvPr/>
          </p:nvSpPr>
          <p:spPr bwMode="auto">
            <a:xfrm flipV="1">
              <a:off x="2523" y="2496"/>
              <a:ext cx="774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4" name="Line 158"/>
            <p:cNvSpPr>
              <a:spLocks noChangeShapeType="1"/>
            </p:cNvSpPr>
            <p:nvPr/>
          </p:nvSpPr>
          <p:spPr bwMode="auto">
            <a:xfrm flipH="1">
              <a:off x="3192" y="2504"/>
              <a:ext cx="102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5" name="Line 159"/>
            <p:cNvSpPr>
              <a:spLocks noChangeShapeType="1"/>
            </p:cNvSpPr>
            <p:nvPr/>
          </p:nvSpPr>
          <p:spPr bwMode="auto">
            <a:xfrm flipV="1">
              <a:off x="3215" y="1580"/>
              <a:ext cx="1209" cy="10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21546" name="Group 160"/>
            <p:cNvGrpSpPr>
              <a:grpSpLocks/>
            </p:cNvGrpSpPr>
            <p:nvPr/>
          </p:nvGrpSpPr>
          <p:grpSpPr bwMode="auto">
            <a:xfrm rot="7613757">
              <a:off x="2066" y="2657"/>
              <a:ext cx="1023" cy="913"/>
              <a:chOff x="1336" y="1835"/>
              <a:chExt cx="660" cy="674"/>
            </a:xfrm>
          </p:grpSpPr>
          <p:sp>
            <p:nvSpPr>
              <p:cNvPr id="21551" name="AutoShape 161"/>
              <p:cNvSpPr>
                <a:spLocks noChangeArrowheads="1"/>
              </p:cNvSpPr>
              <p:nvPr/>
            </p:nvSpPr>
            <p:spPr bwMode="auto">
              <a:xfrm rot="-5400000">
                <a:off x="1281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21552" name="AutoShape 162"/>
              <p:cNvSpPr>
                <a:spLocks noChangeArrowheads="1"/>
              </p:cNvSpPr>
              <p:nvPr/>
            </p:nvSpPr>
            <p:spPr bwMode="auto">
              <a:xfrm rot="5400000" flipH="1">
                <a:off x="1378" y="1890"/>
                <a:ext cx="674" cy="5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21547" name="Line 163"/>
            <p:cNvSpPr>
              <a:spLocks noChangeShapeType="1"/>
            </p:cNvSpPr>
            <p:nvPr/>
          </p:nvSpPr>
          <p:spPr bwMode="auto">
            <a:xfrm flipH="1">
              <a:off x="4487" y="1308"/>
              <a:ext cx="103" cy="18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8" name="Line 164"/>
            <p:cNvSpPr>
              <a:spLocks noChangeShapeType="1"/>
            </p:cNvSpPr>
            <p:nvPr/>
          </p:nvSpPr>
          <p:spPr bwMode="auto">
            <a:xfrm flipH="1">
              <a:off x="3489" y="2226"/>
              <a:ext cx="219" cy="19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49" name="Line 165"/>
            <p:cNvSpPr>
              <a:spLocks noChangeShapeType="1"/>
            </p:cNvSpPr>
            <p:nvPr/>
          </p:nvSpPr>
          <p:spPr bwMode="auto">
            <a:xfrm flipV="1">
              <a:off x="3794" y="1754"/>
              <a:ext cx="188" cy="15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50" name="Line 166"/>
            <p:cNvSpPr>
              <a:spLocks noChangeShapeType="1"/>
            </p:cNvSpPr>
            <p:nvPr/>
          </p:nvSpPr>
          <p:spPr bwMode="auto">
            <a:xfrm>
              <a:off x="4013" y="1727"/>
              <a:ext cx="0" cy="706"/>
            </a:xfrm>
            <a:prstGeom prst="lin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1516" name="Group 167"/>
          <p:cNvGrpSpPr>
            <a:grpSpLocks/>
          </p:cNvGrpSpPr>
          <p:nvPr/>
        </p:nvGrpSpPr>
        <p:grpSpPr bwMode="auto">
          <a:xfrm>
            <a:off x="7359651" y="986766"/>
            <a:ext cx="2874963" cy="2671763"/>
            <a:chOff x="3533" y="136"/>
            <a:chExt cx="1811" cy="1683"/>
          </a:xfrm>
        </p:grpSpPr>
        <p:sp>
          <p:nvSpPr>
            <p:cNvPr id="21533" name="AutoShape 168"/>
            <p:cNvSpPr>
              <a:spLocks noChangeArrowheads="1"/>
            </p:cNvSpPr>
            <p:nvPr/>
          </p:nvSpPr>
          <p:spPr bwMode="auto">
            <a:xfrm>
              <a:off x="3533" y="136"/>
              <a:ext cx="1811" cy="1683"/>
            </a:xfrm>
            <a:prstGeom prst="cube">
              <a:avLst>
                <a:gd name="adj" fmla="val 55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21534" name="Text Box 169"/>
            <p:cNvSpPr txBox="1">
              <a:spLocks noChangeArrowheads="1"/>
            </p:cNvSpPr>
            <p:nvPr/>
          </p:nvSpPr>
          <p:spPr bwMode="auto">
            <a:xfrm>
              <a:off x="3760" y="1125"/>
              <a:ext cx="81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6000"/>
                <a:t>S</a:t>
              </a:r>
            </a:p>
          </p:txBody>
        </p:sp>
      </p:grpSp>
      <p:grpSp>
        <p:nvGrpSpPr>
          <p:cNvPr id="276650" name="Group 170"/>
          <p:cNvGrpSpPr>
            <a:grpSpLocks/>
          </p:cNvGrpSpPr>
          <p:nvPr/>
        </p:nvGrpSpPr>
        <p:grpSpPr bwMode="auto">
          <a:xfrm>
            <a:off x="2201864" y="4553879"/>
            <a:ext cx="4092575" cy="1831975"/>
            <a:chOff x="431" y="2510"/>
            <a:chExt cx="2578" cy="1154"/>
          </a:xfrm>
        </p:grpSpPr>
        <p:sp>
          <p:nvSpPr>
            <p:cNvPr id="21527" name="Line 171"/>
            <p:cNvSpPr>
              <a:spLocks noChangeShapeType="1"/>
            </p:cNvSpPr>
            <p:nvPr/>
          </p:nvSpPr>
          <p:spPr bwMode="auto">
            <a:xfrm>
              <a:off x="2264" y="3661"/>
              <a:ext cx="2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28" name="Line 172"/>
            <p:cNvSpPr>
              <a:spLocks noChangeShapeType="1"/>
            </p:cNvSpPr>
            <p:nvPr/>
          </p:nvSpPr>
          <p:spPr bwMode="auto">
            <a:xfrm>
              <a:off x="851" y="3664"/>
              <a:ext cx="2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29" name="Line 173"/>
            <p:cNvSpPr>
              <a:spLocks noChangeShapeType="1"/>
            </p:cNvSpPr>
            <p:nvPr/>
          </p:nvSpPr>
          <p:spPr bwMode="auto">
            <a:xfrm flipH="1" flipV="1">
              <a:off x="3003" y="2890"/>
              <a:ext cx="6" cy="26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0" name="Line 174"/>
            <p:cNvSpPr>
              <a:spLocks noChangeShapeType="1"/>
            </p:cNvSpPr>
            <p:nvPr/>
          </p:nvSpPr>
          <p:spPr bwMode="auto">
            <a:xfrm flipH="1">
              <a:off x="431" y="2920"/>
              <a:ext cx="6" cy="26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1" name="Line 175"/>
            <p:cNvSpPr>
              <a:spLocks noChangeShapeType="1"/>
            </p:cNvSpPr>
            <p:nvPr/>
          </p:nvSpPr>
          <p:spPr bwMode="auto">
            <a:xfrm flipH="1">
              <a:off x="2598" y="2519"/>
              <a:ext cx="2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532" name="Line 176"/>
            <p:cNvSpPr>
              <a:spLocks noChangeShapeType="1"/>
            </p:cNvSpPr>
            <p:nvPr/>
          </p:nvSpPr>
          <p:spPr bwMode="auto">
            <a:xfrm flipH="1">
              <a:off x="584" y="2510"/>
              <a:ext cx="2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76657" name="Text Box 177"/>
          <p:cNvSpPr txBox="1">
            <a:spLocks noChangeArrowheads="1"/>
          </p:cNvSpPr>
          <p:nvPr/>
        </p:nvSpPr>
        <p:spPr bwMode="auto">
          <a:xfrm>
            <a:off x="7015164" y="4215741"/>
            <a:ext cx="3216275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Brushes lose contact with the split ring commutator.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Current no longer flows through the motor coil.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The coil will continue to rotate clockwise due to its momentum.</a:t>
            </a:r>
          </a:p>
        </p:txBody>
      </p:sp>
      <p:sp>
        <p:nvSpPr>
          <p:cNvPr id="276658" name="Text Box 178"/>
          <p:cNvSpPr txBox="1">
            <a:spLocks noChangeArrowheads="1"/>
          </p:cNvSpPr>
          <p:nvPr/>
        </p:nvSpPr>
        <p:spPr bwMode="auto">
          <a:xfrm>
            <a:off x="7015164" y="4215741"/>
            <a:ext cx="32162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Brushes in contact with the split ring commutator.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Current flows through the motor coil.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Forces exert a clockwise turning effect on the coil</a:t>
            </a:r>
          </a:p>
        </p:txBody>
      </p:sp>
      <p:sp>
        <p:nvSpPr>
          <p:cNvPr id="276659" name="Text Box 179"/>
          <p:cNvSpPr txBox="1">
            <a:spLocks noChangeArrowheads="1"/>
          </p:cNvSpPr>
          <p:nvPr/>
        </p:nvSpPr>
        <p:spPr bwMode="auto">
          <a:xfrm>
            <a:off x="7015164" y="4215741"/>
            <a:ext cx="3216275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Brushes regain contact with the split ring commutator.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Current flows through the motor coil but in the opposite direction.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Forces exert a clockwise turning effect on the coil.</a:t>
            </a:r>
          </a:p>
        </p:txBody>
      </p:sp>
      <p:sp>
        <p:nvSpPr>
          <p:cNvPr id="276660" name="Text Box 180"/>
          <p:cNvSpPr txBox="1">
            <a:spLocks noChangeArrowheads="1"/>
          </p:cNvSpPr>
          <p:nvPr/>
        </p:nvSpPr>
        <p:spPr bwMode="auto">
          <a:xfrm>
            <a:off x="7015164" y="4215741"/>
            <a:ext cx="3216275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Brushes lose contact with the split ring commutator.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Current no longer flows through the motor coil.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The coil will continue to rotate clockwise due to its momentum.</a:t>
            </a:r>
          </a:p>
        </p:txBody>
      </p:sp>
      <p:sp>
        <p:nvSpPr>
          <p:cNvPr id="276661" name="Text Box 181"/>
          <p:cNvSpPr txBox="1">
            <a:spLocks noChangeArrowheads="1"/>
          </p:cNvSpPr>
          <p:nvPr/>
        </p:nvSpPr>
        <p:spPr bwMode="auto">
          <a:xfrm>
            <a:off x="7015164" y="4215741"/>
            <a:ext cx="3216275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Brushes regain contact with the split ring commutator.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Current flows through the motor coil but in the original direction.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/>
              <a:t>Forces exert a clockwise turning effect on the coil.</a:t>
            </a:r>
          </a:p>
        </p:txBody>
      </p:sp>
      <p:sp>
        <p:nvSpPr>
          <p:cNvPr id="21523" name="Text Box 182"/>
          <p:cNvSpPr txBox="1">
            <a:spLocks noChangeArrowheads="1"/>
          </p:cNvSpPr>
          <p:nvPr/>
        </p:nvSpPr>
        <p:spPr bwMode="auto">
          <a:xfrm>
            <a:off x="3113088" y="5355566"/>
            <a:ext cx="2741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9900"/>
                </a:solidFill>
              </a:rPr>
              <a:t>split-ring commutator</a:t>
            </a:r>
          </a:p>
        </p:txBody>
      </p:sp>
      <p:sp>
        <p:nvSpPr>
          <p:cNvPr id="21524" name="Text Box 183"/>
          <p:cNvSpPr txBox="1">
            <a:spLocks noChangeArrowheads="1"/>
          </p:cNvSpPr>
          <p:nvPr/>
        </p:nvSpPr>
        <p:spPr bwMode="auto">
          <a:xfrm>
            <a:off x="1722439" y="3693453"/>
            <a:ext cx="177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contact brush</a:t>
            </a:r>
          </a:p>
        </p:txBody>
      </p:sp>
      <p:sp>
        <p:nvSpPr>
          <p:cNvPr id="21525" name="Line 184"/>
          <p:cNvSpPr>
            <a:spLocks noChangeShapeType="1"/>
          </p:cNvSpPr>
          <p:nvPr/>
        </p:nvSpPr>
        <p:spPr bwMode="auto">
          <a:xfrm>
            <a:off x="3006725" y="4039528"/>
            <a:ext cx="20955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526" name="Text Box 185"/>
          <p:cNvSpPr txBox="1">
            <a:spLocks noChangeArrowheads="1"/>
          </p:cNvSpPr>
          <p:nvPr/>
        </p:nvSpPr>
        <p:spPr bwMode="auto">
          <a:xfrm>
            <a:off x="7615238" y="561315"/>
            <a:ext cx="1274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006600"/>
                </a:solidFill>
              </a:rPr>
              <a:t>rotation axis</a:t>
            </a:r>
          </a:p>
        </p:txBody>
      </p:sp>
      <p:sp>
        <p:nvSpPr>
          <p:cNvPr id="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23" y="491922"/>
            <a:ext cx="2275265" cy="261574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How does the</a:t>
            </a:r>
            <a:br>
              <a:rPr lang="en-GB" dirty="0" smtClean="0"/>
            </a:br>
            <a:r>
              <a:rPr lang="en-GB" dirty="0" smtClean="0">
                <a:solidFill>
                  <a:srgbClr val="0070C0"/>
                </a:solidFill>
              </a:rPr>
              <a:t>Electric motor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/>
              <a:t>work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390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70C0"/>
                </a:solidFill>
              </a:rPr>
              <a:t>D.C.Motor</a:t>
            </a:r>
            <a:r>
              <a:rPr lang="en-US" altLang="en-US" dirty="0" smtClean="0"/>
              <a:t> Fields Schematic</a:t>
            </a:r>
            <a:endParaRPr lang="en-GB" alt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pic>
        <p:nvPicPr>
          <p:cNvPr id="30724" name="Picture 5" descr="Running moto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8" y="1463832"/>
            <a:ext cx="6300684" cy="440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5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dcmotor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C56C-4D57-4141-A5F3-3FB0509CB67B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2050" name="Picture 2" descr="C:\hambley\weblogs\16\tiff\16f000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8" y="2027978"/>
            <a:ext cx="11064048" cy="41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51125" y="438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 sz="240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59933" y="716032"/>
            <a:ext cx="59731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Basics of a Electric Motor</a:t>
            </a:r>
          </a:p>
        </p:txBody>
      </p:sp>
    </p:spTree>
    <p:extLst>
      <p:ext uri="{BB962C8B-B14F-4D97-AF65-F5344CB8AC3E}">
        <p14:creationId xmlns:p14="http://schemas.microsoft.com/office/powerpoint/2010/main" val="24793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ECBD-60B0-4ADB-AE17-BE952DD1B7F3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074" name="Picture 2" descr="C:\hambley\weblogs\16\tiff\16f0010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06" y="1909717"/>
            <a:ext cx="6105525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00303" y="716032"/>
            <a:ext cx="50785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A Two Pole DC Motor</a:t>
            </a:r>
          </a:p>
        </p:txBody>
      </p:sp>
    </p:spTree>
    <p:extLst>
      <p:ext uri="{BB962C8B-B14F-4D97-AF65-F5344CB8AC3E}">
        <p14:creationId xmlns:p14="http://schemas.microsoft.com/office/powerpoint/2010/main" val="1940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56080" y="1382320"/>
            <a:ext cx="1767417" cy="457200"/>
          </a:xfrm>
        </p:spPr>
        <p:txBody>
          <a:bodyPr/>
          <a:lstStyle/>
          <a:p>
            <a:r>
              <a:rPr lang="en-US" altLang="en-US"/>
              <a:t>dcmotor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35DA-CE6A-49F3-B498-9E3592E7A488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4098" name="Picture 2" descr="C:\hambley\weblogs\16\tiff\16f001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418" y="1950646"/>
            <a:ext cx="4872037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57268" y="921945"/>
            <a:ext cx="52026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rgbClr val="FF0000"/>
                </a:solidFill>
              </a:rPr>
              <a:t>A Four Pole DC Motor</a:t>
            </a:r>
          </a:p>
        </p:txBody>
      </p:sp>
    </p:spTree>
    <p:extLst>
      <p:ext uri="{BB962C8B-B14F-4D97-AF65-F5344CB8AC3E}">
        <p14:creationId xmlns:p14="http://schemas.microsoft.com/office/powerpoint/2010/main" val="40279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34455" y="1940091"/>
            <a:ext cx="4833546" cy="356790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863726" y="1252538"/>
            <a:ext cx="88042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For a multi-turn coil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6448024" y="3455360"/>
            <a:ext cx="42132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rgbClr val="DE5A00"/>
                </a:solidFill>
                <a:latin typeface="Trebuchet MS" panose="020B0603020202020204" pitchFamily="34" charset="0"/>
              </a:rPr>
              <a:t>n</a:t>
            </a:r>
            <a:r>
              <a:rPr lang="en-GB" altLang="en-US" sz="2000" b="1" dirty="0">
                <a:solidFill>
                  <a:schemeClr val="hlink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= number of coil turns</a:t>
            </a:r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6095598" y="2294896"/>
            <a:ext cx="278923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Torque produced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rgbClr val="0356A1"/>
                </a:solidFill>
                <a:latin typeface="Trebuchet MS" panose="020B0603020202020204" pitchFamily="34" charset="0"/>
              </a:rPr>
              <a:t>T</a:t>
            </a:r>
            <a:r>
              <a:rPr lang="en-GB" altLang="en-US" sz="2000" b="1" dirty="0"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=  2</a:t>
            </a:r>
            <a:r>
              <a:rPr lang="en-GB" altLang="en-US" sz="2000" b="1" dirty="0"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rgbClr val="DE5A00"/>
                </a:solidFill>
                <a:latin typeface="Trebuchet MS" panose="020B0603020202020204" pitchFamily="34" charset="0"/>
              </a:rPr>
              <a:t>n</a:t>
            </a:r>
            <a:r>
              <a:rPr lang="en-GB" altLang="en-US" sz="2000" b="1" dirty="0"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rgbClr val="0356A1"/>
                </a:solidFill>
                <a:latin typeface="Trebuchet MS" panose="020B0603020202020204" pitchFamily="34" charset="0"/>
              </a:rPr>
              <a:t>F</a:t>
            </a:r>
            <a:r>
              <a:rPr lang="en-GB" altLang="en-US" sz="2000" b="1" dirty="0"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rgbClr val="F513E5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000" dirty="0">
                <a:latin typeface="Trebuchet MS" panose="020B0603020202020204" pitchFamily="34" charset="0"/>
              </a:rPr>
              <a:t> </a:t>
            </a:r>
            <a:endParaRPr lang="en-GB" altLang="en-US" sz="2000" b="1" dirty="0">
              <a:solidFill>
                <a:schemeClr val="hlink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b="1" dirty="0">
              <a:solidFill>
                <a:schemeClr val="hlink"/>
              </a:solidFill>
              <a:latin typeface="Trebuchet MS" panose="020B0603020202020204" pitchFamily="34" charset="0"/>
            </a:endParaRPr>
          </a:p>
        </p:txBody>
      </p:sp>
      <p:sp>
        <p:nvSpPr>
          <p:cNvPr id="38966" name="Rectangle 54"/>
          <p:cNvSpPr>
            <a:spLocks noChangeArrowheads="1"/>
          </p:cNvSpPr>
          <p:nvPr/>
        </p:nvSpPr>
        <p:spPr bwMode="auto">
          <a:xfrm>
            <a:off x="6448024" y="3955422"/>
            <a:ext cx="43719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rgbClr val="0356A1"/>
                </a:solidFill>
                <a:latin typeface="Trebuchet MS" panose="020B0603020202020204" pitchFamily="34" charset="0"/>
              </a:rPr>
              <a:t>F</a:t>
            </a:r>
            <a:r>
              <a:rPr lang="en-GB" altLang="en-US" sz="2000" b="1" dirty="0">
                <a:solidFill>
                  <a:schemeClr val="hlink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= force on single conductor</a:t>
            </a:r>
          </a:p>
        </p:txBody>
      </p:sp>
      <p:sp>
        <p:nvSpPr>
          <p:cNvPr id="38967" name="Rectangle 55"/>
          <p:cNvSpPr>
            <a:spLocks noChangeArrowheads="1"/>
          </p:cNvSpPr>
          <p:nvPr/>
        </p:nvSpPr>
        <p:spPr bwMode="auto">
          <a:xfrm>
            <a:off x="6448024" y="4426910"/>
            <a:ext cx="31400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solidFill>
                  <a:srgbClr val="F513E5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000" b="1" dirty="0">
                <a:solidFill>
                  <a:schemeClr val="hlink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= radius of coil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9041" name="Group 129"/>
          <p:cNvGrpSpPr>
            <a:grpSpLocks/>
          </p:cNvGrpSpPr>
          <p:nvPr/>
        </p:nvGrpSpPr>
        <p:grpSpPr bwMode="auto">
          <a:xfrm>
            <a:off x="1785938" y="1836739"/>
            <a:ext cx="3536950" cy="3724275"/>
            <a:chOff x="165" y="1157"/>
            <a:chExt cx="2228" cy="2346"/>
          </a:xfrm>
        </p:grpSpPr>
        <p:grpSp>
          <p:nvGrpSpPr>
            <p:cNvPr id="39015" name="Group 103"/>
            <p:cNvGrpSpPr>
              <a:grpSpLocks/>
            </p:cNvGrpSpPr>
            <p:nvPr/>
          </p:nvGrpSpPr>
          <p:grpSpPr bwMode="auto">
            <a:xfrm>
              <a:off x="1122" y="1745"/>
              <a:ext cx="242" cy="241"/>
              <a:chOff x="2608" y="2089"/>
              <a:chExt cx="242" cy="241"/>
            </a:xfrm>
          </p:grpSpPr>
          <p:sp>
            <p:nvSpPr>
              <p:cNvPr id="39016" name="Oval 104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2000"/>
              </a:p>
            </p:txBody>
          </p:sp>
          <p:grpSp>
            <p:nvGrpSpPr>
              <p:cNvPr id="39017" name="Group 105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39018" name="Line 106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2000"/>
                </a:p>
              </p:txBody>
            </p:sp>
            <p:sp>
              <p:nvSpPr>
                <p:cNvPr id="39019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 sz="2000"/>
                </a:p>
              </p:txBody>
            </p:sp>
          </p:grpSp>
        </p:grpSp>
        <p:grpSp>
          <p:nvGrpSpPr>
            <p:cNvPr id="39020" name="Group 108"/>
            <p:cNvGrpSpPr>
              <a:grpSpLocks/>
            </p:cNvGrpSpPr>
            <p:nvPr/>
          </p:nvGrpSpPr>
          <p:grpSpPr bwMode="auto">
            <a:xfrm>
              <a:off x="1122" y="2687"/>
              <a:ext cx="242" cy="241"/>
              <a:chOff x="5184" y="2025"/>
              <a:chExt cx="242" cy="241"/>
            </a:xfrm>
          </p:grpSpPr>
          <p:sp>
            <p:nvSpPr>
              <p:cNvPr id="39021" name="Oval 109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 sz="2000"/>
              </a:p>
            </p:txBody>
          </p:sp>
          <p:sp>
            <p:nvSpPr>
              <p:cNvPr id="39022" name="Oval 110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2000"/>
              </a:p>
            </p:txBody>
          </p:sp>
        </p:grpSp>
        <p:sp>
          <p:nvSpPr>
            <p:cNvPr id="39023" name="Line 111"/>
            <p:cNvSpPr>
              <a:spLocks noChangeShapeType="1"/>
            </p:cNvSpPr>
            <p:nvPr/>
          </p:nvSpPr>
          <p:spPr bwMode="auto">
            <a:xfrm>
              <a:off x="198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4" name="Line 112"/>
            <p:cNvSpPr>
              <a:spLocks noChangeShapeType="1"/>
            </p:cNvSpPr>
            <p:nvPr/>
          </p:nvSpPr>
          <p:spPr bwMode="auto">
            <a:xfrm>
              <a:off x="149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5" name="Line 113"/>
            <p:cNvSpPr>
              <a:spLocks noChangeShapeType="1"/>
            </p:cNvSpPr>
            <p:nvPr/>
          </p:nvSpPr>
          <p:spPr bwMode="auto">
            <a:xfrm>
              <a:off x="99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6" name="Line 114"/>
            <p:cNvSpPr>
              <a:spLocks noChangeShapeType="1"/>
            </p:cNvSpPr>
            <p:nvPr/>
          </p:nvSpPr>
          <p:spPr bwMode="auto">
            <a:xfrm>
              <a:off x="50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7" name="Line 115"/>
            <p:cNvSpPr>
              <a:spLocks noChangeShapeType="1"/>
            </p:cNvSpPr>
            <p:nvPr/>
          </p:nvSpPr>
          <p:spPr bwMode="auto">
            <a:xfrm>
              <a:off x="1112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8" name="Line 116"/>
            <p:cNvSpPr>
              <a:spLocks noChangeShapeType="1"/>
            </p:cNvSpPr>
            <p:nvPr/>
          </p:nvSpPr>
          <p:spPr bwMode="auto">
            <a:xfrm>
              <a:off x="1363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2000"/>
            </a:p>
          </p:txBody>
        </p:sp>
        <p:sp>
          <p:nvSpPr>
            <p:cNvPr id="39029" name="Oval 117"/>
            <p:cNvSpPr>
              <a:spLocks noChangeArrowheads="1"/>
            </p:cNvSpPr>
            <p:nvPr/>
          </p:nvSpPr>
          <p:spPr bwMode="auto">
            <a:xfrm>
              <a:off x="1201" y="2293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2000"/>
            </a:p>
          </p:txBody>
        </p:sp>
        <p:sp>
          <p:nvSpPr>
            <p:cNvPr id="39030" name="Rectangle 118"/>
            <p:cNvSpPr>
              <a:spLocks noChangeArrowheads="1"/>
            </p:cNvSpPr>
            <p:nvPr/>
          </p:nvSpPr>
          <p:spPr bwMode="auto">
            <a:xfrm>
              <a:off x="165" y="2111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8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sp>
          <p:nvSpPr>
            <p:cNvPr id="39031" name="Rectangle 119"/>
            <p:cNvSpPr>
              <a:spLocks noChangeArrowheads="1"/>
            </p:cNvSpPr>
            <p:nvPr/>
          </p:nvSpPr>
          <p:spPr bwMode="auto">
            <a:xfrm>
              <a:off x="2069" y="2127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8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pic>
          <p:nvPicPr>
            <p:cNvPr id="39032" name="Picture 120" descr="pp_blue_arrow_curv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851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033" name="Picture 121" descr="pp_blue_arrow_curv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" y="1743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034" name="Group 122"/>
            <p:cNvGrpSpPr>
              <a:grpSpLocks/>
            </p:cNvGrpSpPr>
            <p:nvPr/>
          </p:nvGrpSpPr>
          <p:grpSpPr bwMode="auto">
            <a:xfrm>
              <a:off x="261" y="1157"/>
              <a:ext cx="1989" cy="340"/>
              <a:chOff x="1653" y="1061"/>
              <a:chExt cx="1989" cy="340"/>
            </a:xfrm>
          </p:grpSpPr>
          <p:pic>
            <p:nvPicPr>
              <p:cNvPr id="39035" name="Picture 123" descr="north_bg_fla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036" name="Rectangle 124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8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39037" name="Group 125"/>
            <p:cNvGrpSpPr>
              <a:grpSpLocks/>
            </p:cNvGrpSpPr>
            <p:nvPr/>
          </p:nvGrpSpPr>
          <p:grpSpPr bwMode="auto">
            <a:xfrm>
              <a:off x="324" y="3129"/>
              <a:ext cx="1902" cy="374"/>
              <a:chOff x="1776" y="3033"/>
              <a:chExt cx="1902" cy="374"/>
            </a:xfrm>
          </p:grpSpPr>
          <p:pic>
            <p:nvPicPr>
              <p:cNvPr id="39038" name="Picture 126" descr="south_bg_fla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039" name="Rectangle 127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8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Calculations with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motors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667000"/>
            <a:ext cx="116459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Interaction between </a:t>
            </a:r>
            <a:r>
              <a:rPr lang="en-AU" b="1" dirty="0" smtClean="0">
                <a:solidFill>
                  <a:srgbClr val="FF0000"/>
                </a:solidFill>
              </a:rPr>
              <a:t>current carrying conductors </a:t>
            </a:r>
            <a:r>
              <a:rPr lang="en-AU" dirty="0" smtClean="0"/>
              <a:t>and a </a:t>
            </a:r>
            <a:r>
              <a:rPr lang="en-AU" b="1" dirty="0" smtClean="0">
                <a:solidFill>
                  <a:srgbClr val="0070C0"/>
                </a:solidFill>
              </a:rPr>
              <a:t>magnetic fields.</a:t>
            </a:r>
          </a:p>
          <a:p>
            <a:pPr>
              <a:lnSpc>
                <a:spcPct val="150000"/>
              </a:lnSpc>
            </a:pP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smtClean="0"/>
              <a:t>The </a:t>
            </a:r>
            <a:r>
              <a:rPr lang="en-AU" b="1" dirty="0">
                <a:solidFill>
                  <a:srgbClr val="FF0000"/>
                </a:solidFill>
              </a:rPr>
              <a:t>Motor</a:t>
            </a:r>
            <a:r>
              <a:rPr lang="en-AU" dirty="0" smtClean="0"/>
              <a:t> Effect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Two more Physics </a:t>
            </a:r>
            <a:r>
              <a:rPr lang="en-AU" b="1" dirty="0" smtClean="0">
                <a:solidFill>
                  <a:srgbClr val="008000"/>
                </a:solidFill>
              </a:rPr>
              <a:t>Gang Signs</a:t>
            </a:r>
          </a:p>
          <a:p>
            <a:pPr>
              <a:lnSpc>
                <a:spcPct val="150000"/>
              </a:lnSpc>
            </a:pPr>
            <a:r>
              <a:rPr lang="en-AU" dirty="0"/>
              <a:t>Electric</a:t>
            </a:r>
            <a:r>
              <a:rPr lang="en-AU" b="1" dirty="0" smtClean="0">
                <a:solidFill>
                  <a:srgbClr val="008000"/>
                </a:solidFill>
              </a:rPr>
              <a:t> </a:t>
            </a:r>
            <a:r>
              <a:rPr lang="en-AU" b="1" dirty="0">
                <a:solidFill>
                  <a:srgbClr val="FF0000"/>
                </a:solidFill>
              </a:rPr>
              <a:t>Motors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Motor Effect </a:t>
            </a:r>
            <a:r>
              <a:rPr lang="en-AU" b="1" dirty="0">
                <a:solidFill>
                  <a:srgbClr val="7030A0"/>
                </a:solidFill>
              </a:rPr>
              <a:t>Calculations</a:t>
            </a:r>
            <a:r>
              <a:rPr lang="en-AU" dirty="0" smtClean="0">
                <a:solidFill>
                  <a:srgbClr val="7030A0"/>
                </a:solidFill>
              </a:rPr>
              <a:t> </a:t>
            </a:r>
            <a:r>
              <a:rPr lang="en-AU" dirty="0" smtClean="0"/>
              <a:t>– </a:t>
            </a:r>
            <a:r>
              <a:rPr lang="en-AU" b="1" dirty="0">
                <a:solidFill>
                  <a:srgbClr val="008000"/>
                </a:solidFill>
              </a:rPr>
              <a:t>Force</a:t>
            </a:r>
            <a:r>
              <a:rPr lang="en-AU" dirty="0" smtClean="0"/>
              <a:t> and </a:t>
            </a:r>
            <a:r>
              <a:rPr lang="en-AU" b="1" dirty="0" smtClean="0">
                <a:solidFill>
                  <a:srgbClr val="0070C0"/>
                </a:solidFill>
              </a:rPr>
              <a:t>Torque</a:t>
            </a:r>
            <a:endParaRPr lang="en-AU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www.swapyournotes.com/images/editor_image/Image/VCEnet_physics/image12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34" y="783317"/>
            <a:ext cx="2501766" cy="18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oudetal.com/wp-content/uploads/2011/09/right-hand-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698" y="4191000"/>
            <a:ext cx="2469871" cy="228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524501" y="1686889"/>
            <a:ext cx="6235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altLang="en-US" sz="2000" b="1" dirty="0" smtClean="0"/>
              <a:t>Example</a:t>
            </a:r>
            <a:endParaRPr lang="en-GB" altLang="en-US" sz="2000" b="1" dirty="0"/>
          </a:p>
          <a:p>
            <a:pPr algn="l"/>
            <a:r>
              <a:rPr lang="en-GB" altLang="en-US" sz="2000" dirty="0"/>
              <a:t>A 100 turn coil has a radius of 0.1m and a length of 0.15m. It is placed at right angles in a magnetic field of flux density 0.08T and carries 12A, calculate  the force on each conductor and the total torque produced by the coil.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6901656" y="1080867"/>
            <a:ext cx="278923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Torque produced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0356A1"/>
                </a:solidFill>
                <a:latin typeface="Trebuchet MS" panose="020B0603020202020204" pitchFamily="34" charset="0"/>
              </a:rPr>
              <a:t>T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=  2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DE5A00"/>
                </a:solidFill>
                <a:latin typeface="Trebuchet MS" panose="020B0603020202020204" pitchFamily="34" charset="0"/>
              </a:rPr>
              <a:t>n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0356A1"/>
                </a:solidFill>
                <a:latin typeface="Trebuchet MS" panose="020B0603020202020204" pitchFamily="34" charset="0"/>
              </a:rPr>
              <a:t>F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F513E5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000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endParaRPr lang="en-GB" altLang="en-US" sz="2000" b="1" dirty="0">
              <a:ln>
                <a:solidFill>
                  <a:schemeClr val="tx1"/>
                </a:solidFill>
              </a:ln>
              <a:solidFill>
                <a:schemeClr val="hlink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800" b="1" dirty="0">
              <a:ln>
                <a:solidFill>
                  <a:schemeClr val="tx1"/>
                </a:solidFill>
              </a:ln>
              <a:solidFill>
                <a:schemeClr val="hlink"/>
              </a:solidFill>
              <a:latin typeface="Trebuchet MS" panose="020B0603020202020204" pitchFamily="34" charset="0"/>
            </a:endParaRP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1863726" y="1252538"/>
            <a:ext cx="36607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Trebuchet MS" panose="020B0603020202020204" pitchFamily="34" charset="0"/>
              </a:rPr>
              <a:t>For a multi-turn coil</a:t>
            </a:r>
          </a:p>
        </p:txBody>
      </p:sp>
      <p:grpSp>
        <p:nvGrpSpPr>
          <p:cNvPr id="44099" name="Group 67"/>
          <p:cNvGrpSpPr>
            <a:grpSpLocks/>
          </p:cNvGrpSpPr>
          <p:nvPr/>
        </p:nvGrpSpPr>
        <p:grpSpPr bwMode="auto">
          <a:xfrm>
            <a:off x="1785938" y="1836739"/>
            <a:ext cx="3536950" cy="3724275"/>
            <a:chOff x="165" y="1157"/>
            <a:chExt cx="2228" cy="2346"/>
          </a:xfrm>
        </p:grpSpPr>
        <p:grpSp>
          <p:nvGrpSpPr>
            <p:cNvPr id="44100" name="Group 68"/>
            <p:cNvGrpSpPr>
              <a:grpSpLocks/>
            </p:cNvGrpSpPr>
            <p:nvPr/>
          </p:nvGrpSpPr>
          <p:grpSpPr bwMode="auto">
            <a:xfrm>
              <a:off x="1122" y="1745"/>
              <a:ext cx="242" cy="241"/>
              <a:chOff x="2608" y="2089"/>
              <a:chExt cx="242" cy="241"/>
            </a:xfrm>
          </p:grpSpPr>
          <p:sp>
            <p:nvSpPr>
              <p:cNvPr id="44101" name="Oval 69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44102" name="Group 70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44103" name="Line 71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410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grpSp>
          <p:nvGrpSpPr>
            <p:cNvPr id="44105" name="Group 73"/>
            <p:cNvGrpSpPr>
              <a:grpSpLocks/>
            </p:cNvGrpSpPr>
            <p:nvPr/>
          </p:nvGrpSpPr>
          <p:grpSpPr bwMode="auto">
            <a:xfrm>
              <a:off x="1122" y="2687"/>
              <a:ext cx="242" cy="241"/>
              <a:chOff x="5184" y="2025"/>
              <a:chExt cx="242" cy="241"/>
            </a:xfrm>
          </p:grpSpPr>
          <p:sp>
            <p:nvSpPr>
              <p:cNvPr id="44106" name="Oval 74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107" name="Oval 75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4108" name="Line 76"/>
            <p:cNvSpPr>
              <a:spLocks noChangeShapeType="1"/>
            </p:cNvSpPr>
            <p:nvPr/>
          </p:nvSpPr>
          <p:spPr bwMode="auto">
            <a:xfrm>
              <a:off x="198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>
              <a:off x="149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99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>
              <a:off x="50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2" name="Line 80"/>
            <p:cNvSpPr>
              <a:spLocks noChangeShapeType="1"/>
            </p:cNvSpPr>
            <p:nvPr/>
          </p:nvSpPr>
          <p:spPr bwMode="auto">
            <a:xfrm>
              <a:off x="1112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3" name="Line 81"/>
            <p:cNvSpPr>
              <a:spLocks noChangeShapeType="1"/>
            </p:cNvSpPr>
            <p:nvPr/>
          </p:nvSpPr>
          <p:spPr bwMode="auto">
            <a:xfrm>
              <a:off x="1363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1201" y="2293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5" name="Rectangle 83"/>
            <p:cNvSpPr>
              <a:spLocks noChangeArrowheads="1"/>
            </p:cNvSpPr>
            <p:nvPr/>
          </p:nvSpPr>
          <p:spPr bwMode="auto">
            <a:xfrm>
              <a:off x="165" y="2111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sp>
          <p:nvSpPr>
            <p:cNvPr id="44116" name="Rectangle 84"/>
            <p:cNvSpPr>
              <a:spLocks noChangeArrowheads="1"/>
            </p:cNvSpPr>
            <p:nvPr/>
          </p:nvSpPr>
          <p:spPr bwMode="auto">
            <a:xfrm>
              <a:off x="2069" y="2127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pic>
          <p:nvPicPr>
            <p:cNvPr id="44117" name="Picture 85" descr="pp_blue_arrow_curv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851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18" name="Picture 86" descr="pp_blue_arrow_curv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" y="1743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119" name="Group 87"/>
            <p:cNvGrpSpPr>
              <a:grpSpLocks/>
            </p:cNvGrpSpPr>
            <p:nvPr/>
          </p:nvGrpSpPr>
          <p:grpSpPr bwMode="auto">
            <a:xfrm>
              <a:off x="261" y="1157"/>
              <a:ext cx="1989" cy="340"/>
              <a:chOff x="1653" y="1061"/>
              <a:chExt cx="1989" cy="340"/>
            </a:xfrm>
          </p:grpSpPr>
          <p:pic>
            <p:nvPicPr>
              <p:cNvPr id="44120" name="Picture 88" descr="north_bg_fla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21" name="Rectangle 89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44122" name="Group 90"/>
            <p:cNvGrpSpPr>
              <a:grpSpLocks/>
            </p:cNvGrpSpPr>
            <p:nvPr/>
          </p:nvGrpSpPr>
          <p:grpSpPr bwMode="auto">
            <a:xfrm>
              <a:off x="324" y="3129"/>
              <a:ext cx="1902" cy="374"/>
              <a:chOff x="1776" y="3033"/>
              <a:chExt cx="1902" cy="374"/>
            </a:xfrm>
          </p:grpSpPr>
          <p:pic>
            <p:nvPicPr>
              <p:cNvPr id="44123" name="Picture 91" descr="south_bg_fla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24" name="Rectangle 92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Calculations with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motors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524501" y="3896537"/>
            <a:ext cx="4833546" cy="237645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524501" y="1686889"/>
            <a:ext cx="6235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altLang="en-US" sz="2000" b="1" dirty="0" smtClean="0"/>
              <a:t>Example</a:t>
            </a:r>
            <a:endParaRPr lang="en-GB" altLang="en-US" sz="2000" b="1" dirty="0"/>
          </a:p>
          <a:p>
            <a:pPr algn="l"/>
            <a:r>
              <a:rPr lang="en-GB" altLang="en-US" sz="2000" dirty="0"/>
              <a:t>A 100 turn coil has a radius of 0.1m and a length of 0.15m. It is placed at right angles in a magnetic field of flux density 0.08T and carries 12A, calculate  the force on each conductor and the total torque produced by the coil.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6901656" y="1080867"/>
            <a:ext cx="2789238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Torque produced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0356A1"/>
                </a:solidFill>
                <a:latin typeface="Trebuchet MS" panose="020B0603020202020204" pitchFamily="34" charset="0"/>
              </a:rPr>
              <a:t>T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=  2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DE5A00"/>
                </a:solidFill>
                <a:latin typeface="Trebuchet MS" panose="020B0603020202020204" pitchFamily="34" charset="0"/>
              </a:rPr>
              <a:t>n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0356A1"/>
                </a:solidFill>
                <a:latin typeface="Trebuchet MS" panose="020B0603020202020204" pitchFamily="34" charset="0"/>
              </a:rPr>
              <a:t>F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r>
              <a:rPr lang="en-GB" altLang="en-US" sz="2000" b="1" dirty="0">
                <a:ln>
                  <a:solidFill>
                    <a:schemeClr val="tx1"/>
                  </a:solidFill>
                </a:ln>
                <a:solidFill>
                  <a:srgbClr val="F513E5"/>
                </a:solidFill>
                <a:latin typeface="Trebuchet MS" panose="020B0603020202020204" pitchFamily="34" charset="0"/>
              </a:rPr>
              <a:t>r</a:t>
            </a:r>
            <a:r>
              <a:rPr lang="en-GB" altLang="en-US" sz="2000" dirty="0">
                <a:ln>
                  <a:solidFill>
                    <a:schemeClr val="tx1"/>
                  </a:solidFill>
                </a:ln>
                <a:latin typeface="Trebuchet MS" panose="020B0603020202020204" pitchFamily="34" charset="0"/>
              </a:rPr>
              <a:t> </a:t>
            </a:r>
            <a:endParaRPr lang="en-GB" altLang="en-US" sz="2000" b="1" dirty="0">
              <a:ln>
                <a:solidFill>
                  <a:schemeClr val="tx1"/>
                </a:solidFill>
              </a:ln>
              <a:solidFill>
                <a:schemeClr val="hlink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800" b="1" dirty="0">
              <a:ln>
                <a:solidFill>
                  <a:schemeClr val="tx1"/>
                </a:solidFill>
              </a:ln>
              <a:solidFill>
                <a:schemeClr val="hlink"/>
              </a:solidFill>
              <a:latin typeface="Trebuchet MS" panose="020B0603020202020204" pitchFamily="34" charset="0"/>
            </a:endParaRP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5705475" y="4026711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 dirty="0">
                <a:solidFill>
                  <a:srgbClr val="0356A1"/>
                </a:solidFill>
              </a:rPr>
              <a:t>F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chemeClr val="bg1"/>
                </a:solidFill>
              </a:rPr>
              <a:t>=</a:t>
            </a:r>
            <a:r>
              <a:rPr lang="en-GB" altLang="en-US" sz="2000" b="1" dirty="0"/>
              <a:t>  B  </a:t>
            </a:r>
            <a:r>
              <a:rPr lang="en-GB" altLang="en-US" sz="2000" b="1" dirty="0">
                <a:solidFill>
                  <a:srgbClr val="DE5A00"/>
                </a:solidFill>
              </a:rPr>
              <a:t>I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rgbClr val="F513E5"/>
                </a:solidFill>
              </a:rPr>
              <a:t>L</a:t>
            </a:r>
            <a:r>
              <a:rPr lang="en-GB" altLang="en-US" sz="2000" b="1" dirty="0"/>
              <a:t>     </a:t>
            </a:r>
            <a:r>
              <a:rPr lang="en-GB" altLang="en-US" sz="2000" b="1" dirty="0">
                <a:solidFill>
                  <a:schemeClr val="bg1"/>
                </a:solidFill>
              </a:rPr>
              <a:t>=</a:t>
            </a:r>
            <a:r>
              <a:rPr lang="en-GB" altLang="en-US" sz="2000" b="1" dirty="0"/>
              <a:t>   0.08 </a:t>
            </a:r>
            <a:r>
              <a:rPr lang="en-GB" altLang="en-US" sz="2000" b="1" dirty="0">
                <a:solidFill>
                  <a:schemeClr val="bg1"/>
                </a:solidFill>
              </a:rPr>
              <a:t>x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DE5A00"/>
                </a:solidFill>
              </a:rPr>
              <a:t>12</a:t>
            </a:r>
            <a:r>
              <a:rPr lang="en-GB" altLang="en-US" sz="2000" b="1" dirty="0">
                <a:solidFill>
                  <a:srgbClr val="FF9900"/>
                </a:solidFill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</a:rPr>
              <a:t>x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F513E5"/>
                </a:solidFill>
              </a:rPr>
              <a:t>0.15</a:t>
            </a:r>
            <a:r>
              <a:rPr lang="en-GB" altLang="en-US" sz="2000" dirty="0"/>
              <a:t> </a:t>
            </a:r>
            <a:r>
              <a:rPr lang="en-GB" altLang="en-US" sz="2000" b="1" dirty="0"/>
              <a:t> 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5705476" y="4501374"/>
            <a:ext cx="4962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 dirty="0"/>
              <a:t>		 </a:t>
            </a:r>
            <a:r>
              <a:rPr lang="en-GB" altLang="en-US" sz="2000" b="1" dirty="0">
                <a:solidFill>
                  <a:schemeClr val="bg1"/>
                </a:solidFill>
              </a:rPr>
              <a:t>=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rgbClr val="FFFF00"/>
                </a:solidFill>
              </a:rPr>
              <a:t>0.144</a:t>
            </a:r>
            <a:r>
              <a:rPr lang="en-GB" altLang="en-US" sz="2000" b="1" dirty="0">
                <a:solidFill>
                  <a:schemeClr val="hlink"/>
                </a:solidFill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5705475" y="5014136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 dirty="0">
                <a:solidFill>
                  <a:srgbClr val="0356A1"/>
                </a:solidFill>
              </a:rPr>
              <a:t>T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chemeClr val="bg1"/>
                </a:solidFill>
              </a:rPr>
              <a:t>=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chemeClr val="bg1"/>
                </a:solidFill>
              </a:rPr>
              <a:t>2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DE5A00"/>
                </a:solidFill>
              </a:rPr>
              <a:t>n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0356A1"/>
                </a:solidFill>
              </a:rPr>
              <a:t>F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F513E5"/>
                </a:solidFill>
              </a:rPr>
              <a:t>r</a:t>
            </a:r>
            <a:r>
              <a:rPr lang="en-GB" altLang="en-US" sz="2000" b="1" dirty="0"/>
              <a:t>     </a:t>
            </a:r>
            <a:r>
              <a:rPr lang="en-GB" altLang="en-US" sz="2000" b="1" dirty="0">
                <a:solidFill>
                  <a:schemeClr val="bg1"/>
                </a:solidFill>
              </a:rPr>
              <a:t>= 2 x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DE5A00"/>
                </a:solidFill>
              </a:rPr>
              <a:t>100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chemeClr val="bg1"/>
                </a:solidFill>
              </a:rPr>
              <a:t>x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0356A1"/>
                </a:solidFill>
              </a:rPr>
              <a:t>0.144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chemeClr val="bg1"/>
                </a:solidFill>
              </a:rPr>
              <a:t>x</a:t>
            </a:r>
            <a:r>
              <a:rPr lang="en-GB" altLang="en-US" sz="2000" b="1" dirty="0"/>
              <a:t> </a:t>
            </a:r>
            <a:r>
              <a:rPr lang="en-GB" altLang="en-US" sz="2000" b="1" dirty="0">
                <a:solidFill>
                  <a:srgbClr val="20A709"/>
                </a:solidFill>
              </a:rPr>
              <a:t>0.1</a:t>
            </a:r>
            <a:r>
              <a:rPr lang="en-GB" altLang="en-US" sz="2000" b="1" dirty="0"/>
              <a:t> 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5730876" y="5595161"/>
            <a:ext cx="4962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 dirty="0"/>
              <a:t>		 </a:t>
            </a:r>
            <a:r>
              <a:rPr lang="en-GB" altLang="en-US" sz="2000" b="1" dirty="0">
                <a:solidFill>
                  <a:schemeClr val="bg1"/>
                </a:solidFill>
              </a:rPr>
              <a:t>=</a:t>
            </a:r>
            <a:r>
              <a:rPr lang="en-GB" altLang="en-US" sz="2000" b="1" dirty="0"/>
              <a:t>  </a:t>
            </a:r>
            <a:r>
              <a:rPr lang="en-GB" altLang="en-US" sz="2000" b="1" dirty="0">
                <a:solidFill>
                  <a:srgbClr val="FFFF00"/>
                </a:solidFill>
              </a:rPr>
              <a:t>2.88</a:t>
            </a:r>
            <a:r>
              <a:rPr lang="en-GB" altLang="en-US" sz="2000" b="1" dirty="0">
                <a:solidFill>
                  <a:schemeClr val="hlink"/>
                </a:solidFill>
              </a:rPr>
              <a:t> </a:t>
            </a:r>
            <a:r>
              <a:rPr lang="en-GB" altLang="en-US" sz="2000" b="1" dirty="0">
                <a:solidFill>
                  <a:schemeClr val="bg1"/>
                </a:solidFill>
              </a:rPr>
              <a:t>Nm</a:t>
            </a: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1863726" y="1252538"/>
            <a:ext cx="36607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17463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550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3488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1475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1600" b="1">
                <a:solidFill>
                  <a:schemeClr val="bg1"/>
                </a:solidFill>
                <a:latin typeface="Trebuchet MS" panose="020B0603020202020204" pitchFamily="34" charset="0"/>
              </a:rPr>
              <a:t>For a multi-turn coil</a:t>
            </a:r>
          </a:p>
        </p:txBody>
      </p:sp>
      <p:grpSp>
        <p:nvGrpSpPr>
          <p:cNvPr id="44099" name="Group 67"/>
          <p:cNvGrpSpPr>
            <a:grpSpLocks/>
          </p:cNvGrpSpPr>
          <p:nvPr/>
        </p:nvGrpSpPr>
        <p:grpSpPr bwMode="auto">
          <a:xfrm>
            <a:off x="1785938" y="1836739"/>
            <a:ext cx="3536950" cy="3724275"/>
            <a:chOff x="165" y="1157"/>
            <a:chExt cx="2228" cy="2346"/>
          </a:xfrm>
        </p:grpSpPr>
        <p:grpSp>
          <p:nvGrpSpPr>
            <p:cNvPr id="44100" name="Group 68"/>
            <p:cNvGrpSpPr>
              <a:grpSpLocks/>
            </p:cNvGrpSpPr>
            <p:nvPr/>
          </p:nvGrpSpPr>
          <p:grpSpPr bwMode="auto">
            <a:xfrm>
              <a:off x="1122" y="1745"/>
              <a:ext cx="242" cy="241"/>
              <a:chOff x="2608" y="2089"/>
              <a:chExt cx="242" cy="241"/>
            </a:xfrm>
          </p:grpSpPr>
          <p:sp>
            <p:nvSpPr>
              <p:cNvPr id="44101" name="Oval 69"/>
              <p:cNvSpPr>
                <a:spLocks noChangeArrowheads="1"/>
              </p:cNvSpPr>
              <p:nvPr/>
            </p:nvSpPr>
            <p:spPr bwMode="auto">
              <a:xfrm rot="5400000">
                <a:off x="2608" y="2089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44102" name="Group 70"/>
              <p:cNvGrpSpPr>
                <a:grpSpLocks/>
              </p:cNvGrpSpPr>
              <p:nvPr/>
            </p:nvGrpSpPr>
            <p:grpSpPr bwMode="auto">
              <a:xfrm rot="5400000">
                <a:off x="2664" y="2146"/>
                <a:ext cx="135" cy="123"/>
                <a:chOff x="5839" y="2635"/>
                <a:chExt cx="110" cy="100"/>
              </a:xfrm>
            </p:grpSpPr>
            <p:sp>
              <p:nvSpPr>
                <p:cNvPr id="44103" name="Line 71"/>
                <p:cNvSpPr>
                  <a:spLocks noChangeShapeType="1"/>
                </p:cNvSpPr>
                <p:nvPr/>
              </p:nvSpPr>
              <p:spPr bwMode="auto">
                <a:xfrm>
                  <a:off x="5839" y="2635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410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839" y="2636"/>
                  <a:ext cx="110" cy="99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</p:grpSp>
        <p:grpSp>
          <p:nvGrpSpPr>
            <p:cNvPr id="44105" name="Group 73"/>
            <p:cNvGrpSpPr>
              <a:grpSpLocks/>
            </p:cNvGrpSpPr>
            <p:nvPr/>
          </p:nvGrpSpPr>
          <p:grpSpPr bwMode="auto">
            <a:xfrm>
              <a:off x="1122" y="2687"/>
              <a:ext cx="242" cy="241"/>
              <a:chOff x="5184" y="2025"/>
              <a:chExt cx="242" cy="241"/>
            </a:xfrm>
          </p:grpSpPr>
          <p:sp>
            <p:nvSpPr>
              <p:cNvPr id="44106" name="Oval 74"/>
              <p:cNvSpPr>
                <a:spLocks noChangeArrowheads="1"/>
              </p:cNvSpPr>
              <p:nvPr/>
            </p:nvSpPr>
            <p:spPr bwMode="auto">
              <a:xfrm rot="16200000" flipH="1">
                <a:off x="5184" y="2025"/>
                <a:ext cx="241" cy="242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4107" name="Oval 75"/>
              <p:cNvSpPr>
                <a:spLocks noChangeArrowheads="1"/>
              </p:cNvSpPr>
              <p:nvPr/>
            </p:nvSpPr>
            <p:spPr bwMode="auto">
              <a:xfrm>
                <a:off x="5252" y="2092"/>
                <a:ext cx="106" cy="1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44108" name="Line 76"/>
            <p:cNvSpPr>
              <a:spLocks noChangeShapeType="1"/>
            </p:cNvSpPr>
            <p:nvPr/>
          </p:nvSpPr>
          <p:spPr bwMode="auto">
            <a:xfrm>
              <a:off x="198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>
              <a:off x="149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999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>
              <a:off x="504" y="1573"/>
              <a:ext cx="0" cy="1517"/>
            </a:xfrm>
            <a:prstGeom prst="line">
              <a:avLst/>
            </a:prstGeom>
            <a:noFill/>
            <a:ln w="28575">
              <a:solidFill>
                <a:srgbClr val="20A709"/>
              </a:solidFill>
              <a:prstDash val="lg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2" name="Line 80"/>
            <p:cNvSpPr>
              <a:spLocks noChangeShapeType="1"/>
            </p:cNvSpPr>
            <p:nvPr/>
          </p:nvSpPr>
          <p:spPr bwMode="auto">
            <a:xfrm>
              <a:off x="1112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3" name="Line 81"/>
            <p:cNvSpPr>
              <a:spLocks noChangeShapeType="1"/>
            </p:cNvSpPr>
            <p:nvPr/>
          </p:nvSpPr>
          <p:spPr bwMode="auto">
            <a:xfrm>
              <a:off x="1363" y="1887"/>
              <a:ext cx="0" cy="965"/>
            </a:xfrm>
            <a:prstGeom prst="line">
              <a:avLst/>
            </a:prstGeom>
            <a:noFill/>
            <a:ln w="9525">
              <a:solidFill>
                <a:srgbClr val="DE5A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114" name="Oval 82"/>
            <p:cNvSpPr>
              <a:spLocks noChangeArrowheads="1"/>
            </p:cNvSpPr>
            <p:nvPr/>
          </p:nvSpPr>
          <p:spPr bwMode="auto">
            <a:xfrm>
              <a:off x="1201" y="2293"/>
              <a:ext cx="81" cy="81"/>
            </a:xfrm>
            <a:prstGeom prst="ellipse">
              <a:avLst/>
            </a:prstGeom>
            <a:solidFill>
              <a:srgbClr val="0356A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5" name="Rectangle 83"/>
            <p:cNvSpPr>
              <a:spLocks noChangeArrowheads="1"/>
            </p:cNvSpPr>
            <p:nvPr/>
          </p:nvSpPr>
          <p:spPr bwMode="auto">
            <a:xfrm>
              <a:off x="165" y="2111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sp>
          <p:nvSpPr>
            <p:cNvPr id="44116" name="Rectangle 84"/>
            <p:cNvSpPr>
              <a:spLocks noChangeArrowheads="1"/>
            </p:cNvSpPr>
            <p:nvPr/>
          </p:nvSpPr>
          <p:spPr bwMode="auto">
            <a:xfrm>
              <a:off x="2069" y="2127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5725" indent="17463"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550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3488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41475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GB" altLang="en-US" sz="1600" b="1">
                  <a:solidFill>
                    <a:srgbClr val="0356A1"/>
                  </a:solidFill>
                  <a:latin typeface="Trebuchet MS" panose="020B0603020202020204" pitchFamily="34" charset="0"/>
                </a:rPr>
                <a:t>T</a:t>
              </a:r>
            </a:p>
          </p:txBody>
        </p:sp>
        <p:pic>
          <p:nvPicPr>
            <p:cNvPr id="44117" name="Picture 85" descr="pp_blue_arrow_curv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851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18" name="Picture 86" descr="pp_blue_arrow_curv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" y="1743"/>
              <a:ext cx="729" cy="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119" name="Group 87"/>
            <p:cNvGrpSpPr>
              <a:grpSpLocks/>
            </p:cNvGrpSpPr>
            <p:nvPr/>
          </p:nvGrpSpPr>
          <p:grpSpPr bwMode="auto">
            <a:xfrm>
              <a:off x="261" y="1157"/>
              <a:ext cx="1989" cy="340"/>
              <a:chOff x="1653" y="1061"/>
              <a:chExt cx="1989" cy="340"/>
            </a:xfrm>
          </p:grpSpPr>
          <p:pic>
            <p:nvPicPr>
              <p:cNvPr id="44120" name="Picture 88" descr="north_bg_flat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1061"/>
                <a:ext cx="1989" cy="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21" name="Rectangle 89"/>
              <p:cNvSpPr>
                <a:spLocks noChangeArrowheads="1"/>
              </p:cNvSpPr>
              <p:nvPr/>
            </p:nvSpPr>
            <p:spPr bwMode="auto">
              <a:xfrm>
                <a:off x="2236" y="1115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North Pole</a:t>
                </a:r>
              </a:p>
            </p:txBody>
          </p:sp>
        </p:grpSp>
        <p:grpSp>
          <p:nvGrpSpPr>
            <p:cNvPr id="44122" name="Group 90"/>
            <p:cNvGrpSpPr>
              <a:grpSpLocks/>
            </p:cNvGrpSpPr>
            <p:nvPr/>
          </p:nvGrpSpPr>
          <p:grpSpPr bwMode="auto">
            <a:xfrm>
              <a:off x="324" y="3129"/>
              <a:ext cx="1902" cy="374"/>
              <a:chOff x="1776" y="3033"/>
              <a:chExt cx="1902" cy="374"/>
            </a:xfrm>
          </p:grpSpPr>
          <p:pic>
            <p:nvPicPr>
              <p:cNvPr id="44123" name="Picture 91" descr="south_bg_fla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033"/>
                <a:ext cx="1902" cy="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24" name="Rectangle 92"/>
              <p:cNvSpPr>
                <a:spLocks noChangeArrowheads="1"/>
              </p:cNvSpPr>
              <p:nvPr/>
            </p:nvSpPr>
            <p:spPr bwMode="auto">
              <a:xfrm>
                <a:off x="2266" y="3107"/>
                <a:ext cx="91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5725" indent="17463"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2550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3488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41475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GB" altLang="en-US" sz="1600" b="1">
                    <a:latin typeface="Trebuchet MS" panose="020B0603020202020204" pitchFamily="34" charset="0"/>
                  </a:rPr>
                  <a:t>South Pole</a:t>
                </a:r>
              </a:p>
            </p:txBody>
          </p:sp>
        </p:grpSp>
      </p:grp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-48169" y="525101"/>
            <a:ext cx="6880635" cy="6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GB" sz="3600" dirty="0" smtClean="0">
                <a:solidFill>
                  <a:srgbClr val="323232"/>
                </a:solidFill>
                <a:latin typeface="Impact"/>
                <a:ea typeface="+mj-ea"/>
                <a:cs typeface="+mj-cs"/>
              </a:rPr>
              <a:t>Calculations with </a:t>
            </a:r>
            <a:r>
              <a:rPr lang="en-GB" sz="3600" dirty="0" smtClean="0">
                <a:solidFill>
                  <a:srgbClr val="0070C0"/>
                </a:solidFill>
                <a:latin typeface="Impact"/>
                <a:ea typeface="+mj-ea"/>
                <a:cs typeface="+mj-cs"/>
              </a:rPr>
              <a:t>Electric motors</a:t>
            </a:r>
            <a:endParaRPr lang="en-GB" altLang="en-US" sz="20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921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The loudspeaker</a:t>
            </a:r>
          </a:p>
        </p:txBody>
      </p:sp>
      <p:pic>
        <p:nvPicPr>
          <p:cNvPr id="1028" name="Picture 4" descr="http://www.tonmeister.ca/wordpress/wp-content/uploads/spkr_cross_se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6" y="3769123"/>
            <a:ext cx="4938205" cy="2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nowledge.sonicelectronix.com/wp-content/uploads/2011/08/inve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5" y="939900"/>
            <a:ext cx="3464850" cy="25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hoolphysics.co.uk/age11-14/Electricity%20and%20magnetism/Electromagnetism/text/Loudspeaker_1/images/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6788"/>
            <a:ext cx="56197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921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The loudspeaker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9887" y="966788"/>
            <a:ext cx="5846057" cy="541599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sound signal consists of an </a:t>
            </a:r>
            <a:r>
              <a:rPr lang="en-GB" altLang="en-US" sz="2800" b="1" dirty="0">
                <a:solidFill>
                  <a:srgbClr val="FF0000"/>
                </a:solidFill>
              </a:rPr>
              <a:t>alternating current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supplied by the amplifier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GB" alt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AC is determined by the sounds that need to be reproduced.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altLang="en-US" sz="2800" b="1" dirty="0">
                <a:solidFill>
                  <a:srgbClr val="FF0000"/>
                </a:solidFill>
              </a:rPr>
              <a:t>current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flows through the </a:t>
            </a:r>
            <a:r>
              <a:rPr lang="en-GB" altLang="en-US" sz="2800" b="1" dirty="0">
                <a:solidFill>
                  <a:srgbClr val="FF0000"/>
                </a:solidFill>
              </a:rPr>
              <a:t>coil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the loudspeaker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It becomes a </a:t>
            </a:r>
            <a:r>
              <a:rPr lang="en-GB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to the </a:t>
            </a:r>
            <a:r>
              <a:rPr lang="en-GB" altLang="en-US" sz="2800" b="1" dirty="0">
                <a:solidFill>
                  <a:srgbClr val="FF0000"/>
                </a:solidFill>
              </a:rPr>
              <a:t>motor effect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 magnetic field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produced by the coil results in an </a:t>
            </a:r>
            <a:r>
              <a:rPr lang="en-GB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outward force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it and the permanent magnet over which it sits.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4" descr="p25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18" y="966788"/>
            <a:ext cx="5592760" cy="466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9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921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The loudspeaker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9887" y="966788"/>
            <a:ext cx="5846057" cy="541599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the alternating current changes </a:t>
            </a:r>
            <a:r>
              <a:rPr lang="en-GB" alt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so does the direction of the force causing the coil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vibrate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step with the </a:t>
            </a:r>
            <a:r>
              <a:rPr lang="en-GB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alternating </a:t>
            </a:r>
            <a:r>
              <a:rPr lang="en-GB" altLang="en-US" sz="2800" b="1" dirty="0">
                <a:solidFill>
                  <a:srgbClr val="FF0000"/>
                </a:solidFill>
              </a:rPr>
              <a:t>current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8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vibrating coil moves the </a:t>
            </a:r>
            <a:r>
              <a:rPr lang="en-GB" altLang="en-US" sz="2800" b="1" dirty="0">
                <a:solidFill>
                  <a:srgbClr val="FF0000"/>
                </a:solidFill>
              </a:rPr>
              <a:t>diaphragm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(speaker cone)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causes air to vibrate and so produces a </a:t>
            </a:r>
            <a:r>
              <a:rPr lang="en-GB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wave</a:t>
            </a:r>
            <a:r>
              <a:rPr lang="en-GB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sound frequencies require different rates of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 change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current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4" descr="p25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18" y="966788"/>
            <a:ext cx="5592760" cy="466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knowledge.sonicelectronix.com/wp-content/uploads/2015/02/speakercrossovernet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2" y="3672592"/>
            <a:ext cx="5076825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921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/>
              <a:t>The loudspeaker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9943" y="1122825"/>
            <a:ext cx="5846057" cy="541599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Speakers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frequencies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altLang="en-US" sz="28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GB" alt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 those for low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because they need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change direction more often and </a:t>
            </a: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lower masses would mean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GB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inertia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overcome.</a:t>
            </a:r>
          </a:p>
        </p:txBody>
      </p:sp>
      <p:pic>
        <p:nvPicPr>
          <p:cNvPr id="2050" name="Picture 2" descr="https://s-media-cache-ak0.pinimg.com/736x/9f/d6/71/9fd6711d8fa41a53bc97e15d8991302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1908" r="1145" b="7276"/>
          <a:stretch/>
        </p:blipFill>
        <p:spPr bwMode="auto">
          <a:xfrm>
            <a:off x="8229045" y="86167"/>
            <a:ext cx="3810554" cy="262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sculpteure.files.wordpress.com/2013/05/dog-with-puppies-puppys-i-come-with-two-subwoofers-meme-joke-lol-lulz-funny-picture-caption_thum.jpg?w=48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6768" r="2970" b="4429"/>
          <a:stretch/>
        </p:blipFill>
        <p:spPr bwMode="auto">
          <a:xfrm>
            <a:off x="9059981" y="3177973"/>
            <a:ext cx="2979618" cy="35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9" y="104775"/>
            <a:ext cx="6677025" cy="6753225"/>
          </a:xfrm>
          <a:prstGeom prst="rect">
            <a:avLst/>
          </a:prstGeo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Motor</a:t>
            </a:r>
            <a:r>
              <a:rPr lang="en-US" altLang="en-US" dirty="0" smtClean="0"/>
              <a:t> Effect</a:t>
            </a:r>
            <a:endParaRPr lang="en-GB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4" y="1511300"/>
            <a:ext cx="6502400" cy="500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</a:rPr>
              <a:t>INTRO ACTIVITY: 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What happens when a </a:t>
            </a:r>
            <a:r>
              <a:rPr lang="en-US" altLang="en-US" b="1" dirty="0">
                <a:solidFill>
                  <a:srgbClr val="0070C0"/>
                </a:solidFill>
              </a:rPr>
              <a:t>current</a:t>
            </a:r>
            <a:r>
              <a:rPr lang="en-US" altLang="en-US" dirty="0" smtClean="0"/>
              <a:t> carrying wire is momentarily switched on whilst in a magnetic field?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What happens when the field is </a:t>
            </a:r>
            <a:r>
              <a:rPr lang="en-US" altLang="en-US" b="1" dirty="0">
                <a:solidFill>
                  <a:srgbClr val="0070C0"/>
                </a:solidFill>
              </a:rPr>
              <a:t>reversed</a:t>
            </a:r>
            <a:r>
              <a:rPr lang="en-US" altLang="en-US" dirty="0" smtClean="0"/>
              <a:t>?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None/>
            </a:pPr>
            <a:r>
              <a:rPr lang="en-US" altLang="en-US" dirty="0"/>
              <a:t>What happens when the </a:t>
            </a:r>
            <a:r>
              <a:rPr lang="en-US" altLang="en-US" b="1" dirty="0" smtClean="0">
                <a:solidFill>
                  <a:srgbClr val="0070C0"/>
                </a:solidFill>
              </a:rPr>
              <a:t>current</a:t>
            </a:r>
            <a:r>
              <a:rPr lang="en-US" altLang="en-US" dirty="0" smtClean="0"/>
              <a:t> is </a:t>
            </a:r>
            <a:r>
              <a:rPr lang="en-US" altLang="en-US" dirty="0"/>
              <a:t>reversed?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3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Motor</a:t>
            </a:r>
            <a:r>
              <a:rPr lang="en-US" altLang="en-US" dirty="0" smtClean="0"/>
              <a:t> Effect</a:t>
            </a:r>
            <a:endParaRPr lang="en-GB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39" y="1856711"/>
            <a:ext cx="6790661" cy="4324350"/>
          </a:xfrm>
        </p:spPr>
        <p:txBody>
          <a:bodyPr/>
          <a:lstStyle/>
          <a:p>
            <a:pPr marL="3175" indent="-3175" eaLnBrk="1" hangingPunct="1">
              <a:buFontTx/>
              <a:buNone/>
            </a:pPr>
            <a:r>
              <a:rPr lang="en-US" altLang="en-US" dirty="0" smtClean="0"/>
              <a:t>	When a current is placed in a magnetic field it will experience a force. This is called the </a:t>
            </a:r>
            <a:r>
              <a:rPr lang="en-US" altLang="en-US" b="1" dirty="0">
                <a:solidFill>
                  <a:srgbClr val="008000"/>
                </a:solidFill>
              </a:rPr>
              <a:t>motor effect</a:t>
            </a:r>
            <a:r>
              <a:rPr lang="en-US" altLang="en-US" dirty="0" smtClean="0"/>
              <a:t>.</a:t>
            </a:r>
          </a:p>
          <a:p>
            <a:pPr marL="3175" indent="-3175" eaLnBrk="1" hangingPunct="1">
              <a:buFontTx/>
              <a:buNone/>
            </a:pPr>
            <a:endParaRPr lang="en-US" altLang="en-US" dirty="0"/>
          </a:p>
          <a:p>
            <a:pPr marL="3175" indent="-3175" eaLnBrk="1" hangingPunct="1">
              <a:buFontTx/>
              <a:buNone/>
            </a:pPr>
            <a:r>
              <a:rPr lang="en-US" altLang="en-US" dirty="0" smtClean="0"/>
              <a:t>The direction of </a:t>
            </a:r>
            <a:r>
              <a:rPr lang="en-US" altLang="en-US" b="1" dirty="0" smtClean="0">
                <a:solidFill>
                  <a:srgbClr val="0070C0"/>
                </a:solidFill>
              </a:rPr>
              <a:t>movement is reversed </a:t>
            </a:r>
            <a:r>
              <a:rPr lang="en-US" altLang="en-US" dirty="0" smtClean="0"/>
              <a:t>if the </a:t>
            </a:r>
            <a:r>
              <a:rPr lang="en-US" altLang="en-US" b="1" dirty="0" smtClean="0">
                <a:solidFill>
                  <a:srgbClr val="008000"/>
                </a:solidFill>
              </a:rPr>
              <a:t>magnetic field direction </a:t>
            </a:r>
            <a:r>
              <a:rPr lang="en-US" altLang="en-US" dirty="0" smtClean="0"/>
              <a:t>is reversed </a:t>
            </a:r>
            <a:r>
              <a:rPr lang="en-US" altLang="en-US" u="sng" dirty="0" smtClean="0"/>
              <a:t>or</a:t>
            </a:r>
            <a:r>
              <a:rPr lang="en-US" altLang="en-US" dirty="0" smtClean="0"/>
              <a:t> the </a:t>
            </a:r>
            <a:r>
              <a:rPr lang="en-US" altLang="en-US" b="1" dirty="0" smtClean="0">
                <a:solidFill>
                  <a:srgbClr val="FF0000"/>
                </a:solidFill>
              </a:rPr>
              <a:t>direction of current </a:t>
            </a:r>
            <a:r>
              <a:rPr lang="en-US" altLang="en-US" dirty="0" smtClean="0"/>
              <a:t>is reversed.</a:t>
            </a:r>
          </a:p>
          <a:p>
            <a:pPr eaLnBrk="1" hangingPunct="1">
              <a:buFontTx/>
              <a:buNone/>
            </a:pPr>
            <a:endParaRPr lang="en-GB" altLang="en-US" dirty="0" smtClean="0"/>
          </a:p>
        </p:txBody>
      </p:sp>
      <p:pic>
        <p:nvPicPr>
          <p:cNvPr id="25604" name="Picture 4" descr="flemm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b="9089"/>
          <a:stretch/>
        </p:blipFill>
        <p:spPr bwMode="auto">
          <a:xfrm>
            <a:off x="7903101" y="1212112"/>
            <a:ext cx="3576518" cy="294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qph.is.quoracdn.net/main-qimg-cedf31d646b9ba8a15e62a0c9493b6f2?convert_to_webp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52" y="4388425"/>
            <a:ext cx="4534189" cy="22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Motor Effect – </a:t>
            </a:r>
            <a:r>
              <a:rPr lang="en-US" altLang="en-US" dirty="0" smtClean="0">
                <a:solidFill>
                  <a:srgbClr val="FF0000"/>
                </a:solidFill>
              </a:rPr>
              <a:t>A New Gang sign</a:t>
            </a:r>
            <a:endParaRPr lang="en-GB" altLang="en-US" dirty="0" smtClean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198" y="1864185"/>
            <a:ext cx="5070884" cy="4324350"/>
          </a:xfrm>
        </p:spPr>
        <p:txBody>
          <a:bodyPr/>
          <a:lstStyle/>
          <a:p>
            <a:pPr marL="90488" indent="-3175" eaLnBrk="1" hangingPunct="1">
              <a:buFontTx/>
              <a:buNone/>
            </a:pPr>
            <a:r>
              <a:rPr lang="en-US" altLang="en-US" dirty="0" smtClean="0"/>
              <a:t>	The direction of the </a:t>
            </a:r>
            <a:r>
              <a:rPr lang="en-US" altLang="en-US" b="1" dirty="0" smtClean="0">
                <a:solidFill>
                  <a:srgbClr val="7030A0"/>
                </a:solidFill>
              </a:rPr>
              <a:t>force </a:t>
            </a:r>
            <a:r>
              <a:rPr lang="en-US" altLang="en-US" dirty="0" smtClean="0"/>
              <a:t>on a current in a magnetic field is </a:t>
            </a:r>
            <a:r>
              <a:rPr lang="en-US" altLang="en-US" b="1" dirty="0" smtClean="0">
                <a:solidFill>
                  <a:srgbClr val="7030A0"/>
                </a:solidFill>
              </a:rPr>
              <a:t>predictable. </a:t>
            </a:r>
            <a:r>
              <a:rPr lang="en-US" altLang="en-US" dirty="0" smtClean="0"/>
              <a:t> </a:t>
            </a:r>
          </a:p>
          <a:p>
            <a:pPr marL="90488" indent="-3175" eaLnBrk="1" hangingPunct="1">
              <a:buFontTx/>
              <a:buNone/>
            </a:pPr>
            <a:endParaRPr lang="en-US" altLang="en-US" dirty="0"/>
          </a:p>
          <a:p>
            <a:pPr marL="90488" indent="-3175" eaLnBrk="1" hangingPunct="1">
              <a:buFontTx/>
              <a:buNone/>
            </a:pPr>
            <a:r>
              <a:rPr lang="en-US" altLang="en-US" dirty="0" smtClean="0"/>
              <a:t>It is given by the </a:t>
            </a:r>
          </a:p>
          <a:p>
            <a:pPr marL="90488" indent="-3175" eaLnBrk="1" hangingPunct="1">
              <a:buFontTx/>
              <a:buNone/>
            </a:pPr>
            <a:r>
              <a:rPr lang="en-US" altLang="en-US" b="1" dirty="0" smtClean="0">
                <a:solidFill>
                  <a:srgbClr val="00B050"/>
                </a:solidFill>
              </a:rPr>
              <a:t>right hand </a:t>
            </a:r>
            <a:r>
              <a:rPr lang="en-US" altLang="en-US" b="1" dirty="0">
                <a:solidFill>
                  <a:srgbClr val="00B050"/>
                </a:solidFill>
              </a:rPr>
              <a:t>“palm / slap rule” </a:t>
            </a:r>
            <a:endParaRPr lang="en-US" altLang="en-US" b="1" dirty="0" smtClean="0">
              <a:solidFill>
                <a:srgbClr val="00B050"/>
              </a:solidFill>
            </a:endParaRPr>
          </a:p>
          <a:p>
            <a:pPr marL="90488" indent="-3175" eaLnBrk="1" hangingPunct="1">
              <a:buFontTx/>
              <a:buNone/>
            </a:pPr>
            <a:r>
              <a:rPr lang="en-US" altLang="en-US" u="sng" dirty="0" smtClean="0"/>
              <a:t>or</a:t>
            </a:r>
            <a:r>
              <a:rPr lang="en-US" altLang="en-US" dirty="0" smtClean="0"/>
              <a:t> a variation of </a:t>
            </a:r>
            <a:r>
              <a:rPr lang="en-US" altLang="en-US" b="1" dirty="0" smtClean="0">
                <a:solidFill>
                  <a:srgbClr val="00B0F0"/>
                </a:solidFill>
              </a:rPr>
              <a:t>Fleming's </a:t>
            </a:r>
            <a:r>
              <a:rPr lang="en-US" altLang="en-US" b="1" dirty="0">
                <a:solidFill>
                  <a:srgbClr val="00B0F0"/>
                </a:solidFill>
              </a:rPr>
              <a:t>right hand finger rule.</a:t>
            </a:r>
            <a:endParaRPr lang="en-GB" altLang="en-US" b="1" dirty="0">
              <a:solidFill>
                <a:srgbClr val="00B0F0"/>
              </a:solidFill>
            </a:endParaRPr>
          </a:p>
        </p:txBody>
      </p:sp>
      <p:pic>
        <p:nvPicPr>
          <p:cNvPr id="8" name="Picture 2" descr="http://image.slidesharecdn.com/magnetismgrade10imagesremoved-111121043244-phpapp01/95/electromagnetism-13-728.jpg?cb=132850397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21629" r="1" b="22275"/>
          <a:stretch/>
        </p:blipFill>
        <p:spPr bwMode="auto">
          <a:xfrm>
            <a:off x="5275237" y="1590657"/>
            <a:ext cx="6630154" cy="291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://quarkology.com/12-physics/93-motors-generators/images/93A-pic-right-hand-palm%20r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965" y="4357252"/>
            <a:ext cx="33337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7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841109"/>
            <a:ext cx="2533650" cy="440055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Motor Effect – </a:t>
            </a:r>
            <a:r>
              <a:rPr lang="en-US" altLang="en-US" dirty="0">
                <a:solidFill>
                  <a:srgbClr val="FF0000"/>
                </a:solidFill>
              </a:rPr>
              <a:t>A New Gang sign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63" y="1983697"/>
            <a:ext cx="3734321" cy="205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3697"/>
            <a:ext cx="1876425" cy="430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49" y="1841109"/>
            <a:ext cx="29622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42" name="Group 2"/>
          <p:cNvGrpSpPr>
            <a:grpSpLocks/>
          </p:cNvGrpSpPr>
          <p:nvPr/>
        </p:nvGrpSpPr>
        <p:grpSpPr bwMode="auto">
          <a:xfrm>
            <a:off x="6015038" y="2527301"/>
            <a:ext cx="4652962" cy="701675"/>
            <a:chOff x="780" y="3474"/>
            <a:chExt cx="2931" cy="442"/>
          </a:xfrm>
        </p:grpSpPr>
        <p:grpSp>
          <p:nvGrpSpPr>
            <p:cNvPr id="11311" name="Group 3"/>
            <p:cNvGrpSpPr>
              <a:grpSpLocks/>
            </p:cNvGrpSpPr>
            <p:nvPr/>
          </p:nvGrpSpPr>
          <p:grpSpPr bwMode="auto">
            <a:xfrm>
              <a:off x="1018" y="3577"/>
              <a:ext cx="2355" cy="318"/>
              <a:chOff x="2405" y="2917"/>
              <a:chExt cx="2355" cy="318"/>
            </a:xfrm>
          </p:grpSpPr>
          <p:sp>
            <p:nvSpPr>
              <p:cNvPr id="11315" name="AutoShape 4"/>
              <p:cNvSpPr>
                <a:spLocks noChangeArrowheads="1"/>
              </p:cNvSpPr>
              <p:nvPr/>
            </p:nvSpPr>
            <p:spPr bwMode="auto">
              <a:xfrm rot="5400000" flipH="1">
                <a:off x="3512" y="1896"/>
                <a:ext cx="142" cy="2355"/>
              </a:xfrm>
              <a:prstGeom prst="can">
                <a:avLst>
                  <a:gd name="adj" fmla="val 102809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16" name="AutoShape 5"/>
              <p:cNvSpPr>
                <a:spLocks noChangeArrowheads="1"/>
              </p:cNvSpPr>
              <p:nvPr/>
            </p:nvSpPr>
            <p:spPr bwMode="auto">
              <a:xfrm rot="5400000">
                <a:off x="2691" y="2945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17" name="AutoShape 6"/>
              <p:cNvSpPr>
                <a:spLocks noChangeArrowheads="1"/>
              </p:cNvSpPr>
              <p:nvPr/>
            </p:nvSpPr>
            <p:spPr bwMode="auto">
              <a:xfrm rot="5400000">
                <a:off x="4247" y="2955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grpSp>
          <p:nvGrpSpPr>
            <p:cNvPr id="11312" name="Group 7"/>
            <p:cNvGrpSpPr>
              <a:grpSpLocks/>
            </p:cNvGrpSpPr>
            <p:nvPr/>
          </p:nvGrpSpPr>
          <p:grpSpPr bwMode="auto">
            <a:xfrm>
              <a:off x="780" y="3474"/>
              <a:ext cx="2931" cy="442"/>
              <a:chOff x="2829" y="3161"/>
              <a:chExt cx="2931" cy="442"/>
            </a:xfrm>
          </p:grpSpPr>
          <p:sp>
            <p:nvSpPr>
              <p:cNvPr id="11313" name="Text Box 8"/>
              <p:cNvSpPr txBox="1">
                <a:spLocks noChangeArrowheads="1"/>
              </p:cNvSpPr>
              <p:nvPr/>
            </p:nvSpPr>
            <p:spPr bwMode="auto">
              <a:xfrm>
                <a:off x="2829" y="3223"/>
                <a:ext cx="3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32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1314" name="Text Box 9"/>
              <p:cNvSpPr txBox="1">
                <a:spLocks noChangeArrowheads="1"/>
              </p:cNvSpPr>
              <p:nvPr/>
            </p:nvSpPr>
            <p:spPr bwMode="auto">
              <a:xfrm>
                <a:off x="5452" y="3161"/>
                <a:ext cx="30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4000" b="1">
                    <a:solidFill>
                      <a:schemeClr val="accent2"/>
                    </a:solidFill>
                  </a:rPr>
                  <a:t>-</a:t>
                </a:r>
              </a:p>
            </p:txBody>
          </p:sp>
        </p:grpSp>
      </p:grpSp>
      <p:sp>
        <p:nvSpPr>
          <p:cNvPr id="266250" name="AutoShape 10"/>
          <p:cNvSpPr>
            <a:spLocks noChangeArrowheads="1"/>
          </p:cNvSpPr>
          <p:nvPr/>
        </p:nvSpPr>
        <p:spPr bwMode="auto">
          <a:xfrm rot="5400000" flipH="1">
            <a:off x="8214520" y="1073945"/>
            <a:ext cx="225425" cy="3738563"/>
          </a:xfrm>
          <a:prstGeom prst="can">
            <a:avLst>
              <a:gd name="adj" fmla="val 102809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pSp>
        <p:nvGrpSpPr>
          <p:cNvPr id="266251" name="Group 11"/>
          <p:cNvGrpSpPr>
            <a:grpSpLocks/>
          </p:cNvGrpSpPr>
          <p:nvPr/>
        </p:nvGrpSpPr>
        <p:grpSpPr bwMode="auto">
          <a:xfrm>
            <a:off x="6062664" y="2525713"/>
            <a:ext cx="4605337" cy="701675"/>
            <a:chOff x="2646" y="3571"/>
            <a:chExt cx="2901" cy="442"/>
          </a:xfrm>
        </p:grpSpPr>
        <p:grpSp>
          <p:nvGrpSpPr>
            <p:cNvPr id="11304" name="Group 12"/>
            <p:cNvGrpSpPr>
              <a:grpSpLocks/>
            </p:cNvGrpSpPr>
            <p:nvPr/>
          </p:nvGrpSpPr>
          <p:grpSpPr bwMode="auto">
            <a:xfrm>
              <a:off x="2885" y="3682"/>
              <a:ext cx="2355" cy="318"/>
              <a:chOff x="2580" y="3755"/>
              <a:chExt cx="2355" cy="318"/>
            </a:xfrm>
          </p:grpSpPr>
          <p:sp>
            <p:nvSpPr>
              <p:cNvPr id="11308" name="AutoShape 13"/>
              <p:cNvSpPr>
                <a:spLocks noChangeArrowheads="1"/>
              </p:cNvSpPr>
              <p:nvPr/>
            </p:nvSpPr>
            <p:spPr bwMode="auto">
              <a:xfrm rot="5400000" flipH="1">
                <a:off x="3687" y="2734"/>
                <a:ext cx="142" cy="2355"/>
              </a:xfrm>
              <a:prstGeom prst="can">
                <a:avLst>
                  <a:gd name="adj" fmla="val 102809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09" name="AutoShape 14"/>
              <p:cNvSpPr>
                <a:spLocks noChangeArrowheads="1"/>
              </p:cNvSpPr>
              <p:nvPr/>
            </p:nvSpPr>
            <p:spPr bwMode="auto">
              <a:xfrm rot="16200000" flipH="1">
                <a:off x="2866" y="3783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10" name="AutoShape 15"/>
              <p:cNvSpPr>
                <a:spLocks noChangeArrowheads="1"/>
              </p:cNvSpPr>
              <p:nvPr/>
            </p:nvSpPr>
            <p:spPr bwMode="auto">
              <a:xfrm rot="16200000" flipH="1">
                <a:off x="4422" y="3793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sp>
          <p:nvSpPr>
            <p:cNvPr id="11306" name="Text Box 17"/>
            <p:cNvSpPr txBox="1">
              <a:spLocks noChangeArrowheads="1"/>
            </p:cNvSpPr>
            <p:nvPr/>
          </p:nvSpPr>
          <p:spPr bwMode="auto">
            <a:xfrm>
              <a:off x="5239" y="3641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32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307" name="Text Box 18"/>
            <p:cNvSpPr txBox="1">
              <a:spLocks noChangeArrowheads="1"/>
            </p:cNvSpPr>
            <p:nvPr/>
          </p:nvSpPr>
          <p:spPr bwMode="auto">
            <a:xfrm>
              <a:off x="2646" y="3571"/>
              <a:ext cx="3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4000" b="1">
                  <a:solidFill>
                    <a:schemeClr val="accent2"/>
                  </a:solidFill>
                </a:rPr>
                <a:t>-</a:t>
              </a:r>
            </a:p>
          </p:txBody>
        </p:sp>
      </p:grpSp>
      <p:grpSp>
        <p:nvGrpSpPr>
          <p:cNvPr id="266259" name="Group 19"/>
          <p:cNvGrpSpPr>
            <a:grpSpLocks/>
          </p:cNvGrpSpPr>
          <p:nvPr/>
        </p:nvGrpSpPr>
        <p:grpSpPr bwMode="auto">
          <a:xfrm>
            <a:off x="6110288" y="3540126"/>
            <a:ext cx="4557712" cy="701675"/>
            <a:chOff x="344" y="3374"/>
            <a:chExt cx="2871" cy="442"/>
          </a:xfrm>
        </p:grpSpPr>
        <p:grpSp>
          <p:nvGrpSpPr>
            <p:cNvPr id="11298" name="Group 20"/>
            <p:cNvGrpSpPr>
              <a:grpSpLocks/>
            </p:cNvGrpSpPr>
            <p:nvPr/>
          </p:nvGrpSpPr>
          <p:grpSpPr bwMode="auto">
            <a:xfrm>
              <a:off x="577" y="3474"/>
              <a:ext cx="2355" cy="318"/>
              <a:chOff x="2580" y="3755"/>
              <a:chExt cx="2355" cy="318"/>
            </a:xfrm>
          </p:grpSpPr>
          <p:sp>
            <p:nvSpPr>
              <p:cNvPr id="11301" name="AutoShape 21"/>
              <p:cNvSpPr>
                <a:spLocks noChangeArrowheads="1"/>
              </p:cNvSpPr>
              <p:nvPr/>
            </p:nvSpPr>
            <p:spPr bwMode="auto">
              <a:xfrm rot="5400000" flipH="1">
                <a:off x="3687" y="2734"/>
                <a:ext cx="142" cy="2355"/>
              </a:xfrm>
              <a:prstGeom prst="can">
                <a:avLst>
                  <a:gd name="adj" fmla="val 102809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02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2866" y="3783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303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4422" y="3793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2907" y="3439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32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300" name="Text Box 25"/>
            <p:cNvSpPr txBox="1">
              <a:spLocks noChangeArrowheads="1"/>
            </p:cNvSpPr>
            <p:nvPr/>
          </p:nvSpPr>
          <p:spPr bwMode="auto">
            <a:xfrm>
              <a:off x="344" y="3374"/>
              <a:ext cx="3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4000" b="1">
                  <a:solidFill>
                    <a:schemeClr val="accent2"/>
                  </a:solidFill>
                </a:rPr>
                <a:t>-</a:t>
              </a:r>
            </a:p>
          </p:txBody>
        </p:sp>
      </p:grpSp>
      <p:sp>
        <p:nvSpPr>
          <p:cNvPr id="266266" name="Rectangle 26"/>
          <p:cNvSpPr>
            <a:spLocks noGrp="1" noChangeArrowheads="1"/>
          </p:cNvSpPr>
          <p:nvPr>
            <p:ph type="title"/>
          </p:nvPr>
        </p:nvSpPr>
        <p:spPr>
          <a:xfrm>
            <a:off x="495968" y="587377"/>
            <a:ext cx="9761538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 -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7030A0"/>
                </a:solidFill>
              </a:rPr>
              <a:t>Using the new Physics “Gang Sign”</a:t>
            </a:r>
            <a:endParaRPr lang="en-GB" sz="4400" dirty="0">
              <a:solidFill>
                <a:srgbClr val="7030A0"/>
              </a:solidFill>
            </a:endParaRPr>
          </a:p>
        </p:txBody>
      </p:sp>
      <p:grpSp>
        <p:nvGrpSpPr>
          <p:cNvPr id="266268" name="Group 28"/>
          <p:cNvGrpSpPr>
            <a:grpSpLocks/>
          </p:cNvGrpSpPr>
          <p:nvPr/>
        </p:nvGrpSpPr>
        <p:grpSpPr bwMode="auto">
          <a:xfrm>
            <a:off x="8204201" y="1441451"/>
            <a:ext cx="1400175" cy="1241425"/>
            <a:chOff x="4208" y="924"/>
            <a:chExt cx="882" cy="782"/>
          </a:xfrm>
        </p:grpSpPr>
        <p:sp>
          <p:nvSpPr>
            <p:cNvPr id="11295" name="AutoShape 29"/>
            <p:cNvSpPr>
              <a:spLocks noChangeArrowheads="1"/>
            </p:cNvSpPr>
            <p:nvPr/>
          </p:nvSpPr>
          <p:spPr bwMode="auto">
            <a:xfrm>
              <a:off x="4411" y="924"/>
              <a:ext cx="679" cy="575"/>
            </a:xfrm>
            <a:prstGeom prst="cube">
              <a:avLst>
                <a:gd name="adj" fmla="val 3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1296" name="AutoShape 30"/>
            <p:cNvSpPr>
              <a:spLocks noChangeArrowheads="1"/>
            </p:cNvSpPr>
            <p:nvPr/>
          </p:nvSpPr>
          <p:spPr bwMode="auto">
            <a:xfrm>
              <a:off x="4208" y="1131"/>
              <a:ext cx="679" cy="575"/>
            </a:xfrm>
            <a:prstGeom prst="cube">
              <a:avLst>
                <a:gd name="adj" fmla="val 3704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1297" name="Text Box 31"/>
            <p:cNvSpPr txBox="1">
              <a:spLocks noChangeArrowheads="1"/>
            </p:cNvSpPr>
            <p:nvPr/>
          </p:nvSpPr>
          <p:spPr bwMode="auto">
            <a:xfrm>
              <a:off x="4444" y="110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400" b="1"/>
                <a:t>S</a:t>
              </a:r>
            </a:p>
          </p:txBody>
        </p:sp>
      </p:grpSp>
      <p:grpSp>
        <p:nvGrpSpPr>
          <p:cNvPr id="266272" name="Group 32"/>
          <p:cNvGrpSpPr>
            <a:grpSpLocks/>
          </p:cNvGrpSpPr>
          <p:nvPr/>
        </p:nvGrpSpPr>
        <p:grpSpPr bwMode="auto">
          <a:xfrm rot="457182">
            <a:off x="7212013" y="2271714"/>
            <a:ext cx="1612900" cy="1279525"/>
            <a:chOff x="3669" y="1461"/>
            <a:chExt cx="961" cy="544"/>
          </a:xfrm>
        </p:grpSpPr>
        <p:grpSp>
          <p:nvGrpSpPr>
            <p:cNvPr id="11286" name="Group 33"/>
            <p:cNvGrpSpPr>
              <a:grpSpLocks/>
            </p:cNvGrpSpPr>
            <p:nvPr/>
          </p:nvGrpSpPr>
          <p:grpSpPr bwMode="auto">
            <a:xfrm>
              <a:off x="3669" y="1461"/>
              <a:ext cx="570" cy="544"/>
              <a:chOff x="3669" y="1421"/>
              <a:chExt cx="570" cy="544"/>
            </a:xfrm>
          </p:grpSpPr>
          <p:sp>
            <p:nvSpPr>
              <p:cNvPr id="11293" name="Line 34"/>
              <p:cNvSpPr>
                <a:spLocks noChangeShapeType="1"/>
              </p:cNvSpPr>
              <p:nvPr/>
            </p:nvSpPr>
            <p:spPr bwMode="auto">
              <a:xfrm flipV="1">
                <a:off x="3669" y="1688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94" name="Line 35"/>
              <p:cNvSpPr>
                <a:spLocks noChangeShapeType="1"/>
              </p:cNvSpPr>
              <p:nvPr/>
            </p:nvSpPr>
            <p:spPr bwMode="auto">
              <a:xfrm flipV="1">
                <a:off x="3947" y="1421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1287" name="Group 36"/>
            <p:cNvGrpSpPr>
              <a:grpSpLocks/>
            </p:cNvGrpSpPr>
            <p:nvPr/>
          </p:nvGrpSpPr>
          <p:grpSpPr bwMode="auto">
            <a:xfrm>
              <a:off x="3865" y="1461"/>
              <a:ext cx="570" cy="544"/>
              <a:chOff x="3669" y="1421"/>
              <a:chExt cx="570" cy="544"/>
            </a:xfrm>
          </p:grpSpPr>
          <p:sp>
            <p:nvSpPr>
              <p:cNvPr id="11291" name="Line 37"/>
              <p:cNvSpPr>
                <a:spLocks noChangeShapeType="1"/>
              </p:cNvSpPr>
              <p:nvPr/>
            </p:nvSpPr>
            <p:spPr bwMode="auto">
              <a:xfrm flipV="1">
                <a:off x="3669" y="1688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92" name="Line 38"/>
              <p:cNvSpPr>
                <a:spLocks noChangeShapeType="1"/>
              </p:cNvSpPr>
              <p:nvPr/>
            </p:nvSpPr>
            <p:spPr bwMode="auto">
              <a:xfrm flipV="1">
                <a:off x="3947" y="1421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1288" name="Group 39"/>
            <p:cNvGrpSpPr>
              <a:grpSpLocks/>
            </p:cNvGrpSpPr>
            <p:nvPr/>
          </p:nvGrpSpPr>
          <p:grpSpPr bwMode="auto">
            <a:xfrm>
              <a:off x="4060" y="1461"/>
              <a:ext cx="570" cy="544"/>
              <a:chOff x="3669" y="1421"/>
              <a:chExt cx="570" cy="544"/>
            </a:xfrm>
          </p:grpSpPr>
          <p:sp>
            <p:nvSpPr>
              <p:cNvPr id="11289" name="Line 40"/>
              <p:cNvSpPr>
                <a:spLocks noChangeShapeType="1"/>
              </p:cNvSpPr>
              <p:nvPr/>
            </p:nvSpPr>
            <p:spPr bwMode="auto">
              <a:xfrm flipV="1">
                <a:off x="3669" y="1688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90" name="Line 41"/>
              <p:cNvSpPr>
                <a:spLocks noChangeShapeType="1"/>
              </p:cNvSpPr>
              <p:nvPr/>
            </p:nvSpPr>
            <p:spPr bwMode="auto">
              <a:xfrm flipV="1">
                <a:off x="3947" y="1421"/>
                <a:ext cx="292" cy="277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pSp>
        <p:nvGrpSpPr>
          <p:cNvPr id="266282" name="Group 42"/>
          <p:cNvGrpSpPr>
            <a:grpSpLocks/>
          </p:cNvGrpSpPr>
          <p:nvPr/>
        </p:nvGrpSpPr>
        <p:grpSpPr bwMode="auto">
          <a:xfrm>
            <a:off x="5818189" y="3338513"/>
            <a:ext cx="2084387" cy="1884362"/>
            <a:chOff x="1648" y="2821"/>
            <a:chExt cx="1313" cy="1187"/>
          </a:xfrm>
        </p:grpSpPr>
        <p:sp>
          <p:nvSpPr>
            <p:cNvPr id="11283" name="AutoShape 43"/>
            <p:cNvSpPr>
              <a:spLocks noChangeArrowheads="1"/>
            </p:cNvSpPr>
            <p:nvPr/>
          </p:nvSpPr>
          <p:spPr bwMode="auto">
            <a:xfrm>
              <a:off x="1951" y="2840"/>
              <a:ext cx="1010" cy="838"/>
            </a:xfrm>
            <a:prstGeom prst="cube">
              <a:avLst>
                <a:gd name="adj" fmla="val 3704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1284" name="AutoShape 44"/>
            <p:cNvSpPr>
              <a:spLocks noChangeArrowheads="1"/>
            </p:cNvSpPr>
            <p:nvPr/>
          </p:nvSpPr>
          <p:spPr bwMode="auto">
            <a:xfrm>
              <a:off x="1648" y="3149"/>
              <a:ext cx="1003" cy="859"/>
            </a:xfrm>
            <a:prstGeom prst="cube">
              <a:avLst>
                <a:gd name="adj" fmla="val 3577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1285" name="Text Box 45"/>
            <p:cNvSpPr txBox="1">
              <a:spLocks noChangeArrowheads="1"/>
            </p:cNvSpPr>
            <p:nvPr/>
          </p:nvSpPr>
          <p:spPr bwMode="auto">
            <a:xfrm>
              <a:off x="2327" y="2821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 b="1"/>
                <a:t>N</a:t>
              </a:r>
            </a:p>
          </p:txBody>
        </p:sp>
      </p:grpSp>
      <p:grpSp>
        <p:nvGrpSpPr>
          <p:cNvPr id="266286" name="Group 46"/>
          <p:cNvGrpSpPr>
            <a:grpSpLocks/>
          </p:cNvGrpSpPr>
          <p:nvPr/>
        </p:nvGrpSpPr>
        <p:grpSpPr bwMode="auto">
          <a:xfrm>
            <a:off x="5953126" y="1577976"/>
            <a:ext cx="4714875" cy="701675"/>
            <a:chOff x="1058" y="3411"/>
            <a:chExt cx="2970" cy="442"/>
          </a:xfrm>
        </p:grpSpPr>
        <p:grpSp>
          <p:nvGrpSpPr>
            <p:cNvPr id="11277" name="Group 47"/>
            <p:cNvGrpSpPr>
              <a:grpSpLocks/>
            </p:cNvGrpSpPr>
            <p:nvPr/>
          </p:nvGrpSpPr>
          <p:grpSpPr bwMode="auto">
            <a:xfrm>
              <a:off x="1358" y="3518"/>
              <a:ext cx="2355" cy="318"/>
              <a:chOff x="2405" y="2917"/>
              <a:chExt cx="2355" cy="318"/>
            </a:xfrm>
          </p:grpSpPr>
          <p:sp>
            <p:nvSpPr>
              <p:cNvPr id="11280" name="AutoShape 48"/>
              <p:cNvSpPr>
                <a:spLocks noChangeArrowheads="1"/>
              </p:cNvSpPr>
              <p:nvPr/>
            </p:nvSpPr>
            <p:spPr bwMode="auto">
              <a:xfrm rot="5400000" flipH="1">
                <a:off x="3512" y="1896"/>
                <a:ext cx="142" cy="2355"/>
              </a:xfrm>
              <a:prstGeom prst="can">
                <a:avLst>
                  <a:gd name="adj" fmla="val 102809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281" name="AutoShape 49"/>
              <p:cNvSpPr>
                <a:spLocks noChangeArrowheads="1"/>
              </p:cNvSpPr>
              <p:nvPr/>
            </p:nvSpPr>
            <p:spPr bwMode="auto">
              <a:xfrm rot="5400000">
                <a:off x="2691" y="2945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1282" name="AutoShape 50"/>
              <p:cNvSpPr>
                <a:spLocks noChangeArrowheads="1"/>
              </p:cNvSpPr>
              <p:nvPr/>
            </p:nvSpPr>
            <p:spPr bwMode="auto">
              <a:xfrm rot="5400000">
                <a:off x="4247" y="2955"/>
                <a:ext cx="308" cy="252"/>
              </a:xfrm>
              <a:prstGeom prst="triangle">
                <a:avLst>
                  <a:gd name="adj" fmla="val 5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sp>
          <p:nvSpPr>
            <p:cNvPr id="11278" name="Text Box 51"/>
            <p:cNvSpPr txBox="1">
              <a:spLocks noChangeArrowheads="1"/>
            </p:cNvSpPr>
            <p:nvPr/>
          </p:nvSpPr>
          <p:spPr bwMode="auto">
            <a:xfrm>
              <a:off x="1058" y="3465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32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9" name="Text Box 52"/>
            <p:cNvSpPr txBox="1">
              <a:spLocks noChangeArrowheads="1"/>
            </p:cNvSpPr>
            <p:nvPr/>
          </p:nvSpPr>
          <p:spPr bwMode="auto">
            <a:xfrm>
              <a:off x="3720" y="3411"/>
              <a:ext cx="3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4000" b="1">
                  <a:solidFill>
                    <a:schemeClr val="accent2"/>
                  </a:solidFill>
                </a:rPr>
                <a:t>-</a:t>
              </a:r>
            </a:p>
          </p:txBody>
        </p:sp>
      </p:grpSp>
      <p:pic>
        <p:nvPicPr>
          <p:cNvPr id="54" name="Picture 7" descr="http://quarkology.com/12-physics/93-motors-generators/images/93A-pic-right-hand-palm%20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9" y="1600995"/>
            <a:ext cx="2558508" cy="184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s://c1.staticflickr.com/5/4101/4763763690_4363542751_b_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 r="80390" b="56583"/>
          <a:stretch/>
        </p:blipFill>
        <p:spPr bwMode="auto">
          <a:xfrm>
            <a:off x="1098485" y="4187826"/>
            <a:ext cx="2237094" cy="175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0" grpId="0" animBg="1"/>
      <p:bldP spid="2662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651" y="638249"/>
            <a:ext cx="11344939" cy="7175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Sample Questions </a:t>
            </a:r>
            <a:r>
              <a:rPr lang="en-GB" altLang="en-US" dirty="0">
                <a:solidFill>
                  <a:srgbClr val="FF0000"/>
                </a:solidFill>
              </a:rPr>
              <a:t>1-4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321236" y="5238824"/>
            <a:ext cx="4503737" cy="438150"/>
            <a:chOff x="1179" y="2858"/>
            <a:chExt cx="2837" cy="276"/>
          </a:xfrm>
        </p:grpSpPr>
        <p:sp>
          <p:nvSpPr>
            <p:cNvPr id="17492" name="Text Box 4"/>
            <p:cNvSpPr txBox="1">
              <a:spLocks noChangeArrowheads="1"/>
            </p:cNvSpPr>
            <p:nvPr/>
          </p:nvSpPr>
          <p:spPr bwMode="auto">
            <a:xfrm>
              <a:off x="1179" y="2881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Note:</a:t>
              </a:r>
            </a:p>
          </p:txBody>
        </p:sp>
        <p:grpSp>
          <p:nvGrpSpPr>
            <p:cNvPr id="17493" name="Group 5"/>
            <p:cNvGrpSpPr>
              <a:grpSpLocks/>
            </p:cNvGrpSpPr>
            <p:nvPr/>
          </p:nvGrpSpPr>
          <p:grpSpPr bwMode="auto">
            <a:xfrm>
              <a:off x="1684" y="2858"/>
              <a:ext cx="276" cy="276"/>
              <a:chOff x="1941" y="2083"/>
              <a:chExt cx="276" cy="276"/>
            </a:xfrm>
          </p:grpSpPr>
          <p:sp>
            <p:nvSpPr>
              <p:cNvPr id="17495" name="Oval 6"/>
              <p:cNvSpPr>
                <a:spLocks noChangeArrowheads="1"/>
              </p:cNvSpPr>
              <p:nvPr/>
            </p:nvSpPr>
            <p:spPr bwMode="auto">
              <a:xfrm>
                <a:off x="1941" y="2083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96" name="Oval 7"/>
              <p:cNvSpPr>
                <a:spLocks noChangeArrowheads="1"/>
              </p:cNvSpPr>
              <p:nvPr/>
            </p:nvSpPr>
            <p:spPr bwMode="auto">
              <a:xfrm>
                <a:off x="2036" y="2182"/>
                <a:ext cx="87" cy="79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sp>
          <p:nvSpPr>
            <p:cNvPr id="17494" name="Text Box 8"/>
            <p:cNvSpPr txBox="1">
              <a:spLocks noChangeArrowheads="1"/>
            </p:cNvSpPr>
            <p:nvPr/>
          </p:nvSpPr>
          <p:spPr bwMode="auto">
            <a:xfrm>
              <a:off x="1933" y="2881"/>
              <a:ext cx="20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means current out of the page</a:t>
              </a:r>
            </a:p>
          </p:txBody>
        </p:sp>
      </p:grpSp>
      <p:grpSp>
        <p:nvGrpSpPr>
          <p:cNvPr id="17412" name="Group 9"/>
          <p:cNvGrpSpPr>
            <a:grpSpLocks/>
          </p:cNvGrpSpPr>
          <p:nvPr/>
        </p:nvGrpSpPr>
        <p:grpSpPr bwMode="auto">
          <a:xfrm>
            <a:off x="4124511" y="5764287"/>
            <a:ext cx="3475037" cy="438150"/>
            <a:chOff x="1685" y="3189"/>
            <a:chExt cx="2189" cy="276"/>
          </a:xfrm>
        </p:grpSpPr>
        <p:grpSp>
          <p:nvGrpSpPr>
            <p:cNvPr id="17487" name="Group 10"/>
            <p:cNvGrpSpPr>
              <a:grpSpLocks/>
            </p:cNvGrpSpPr>
            <p:nvPr/>
          </p:nvGrpSpPr>
          <p:grpSpPr bwMode="auto">
            <a:xfrm>
              <a:off x="1685" y="3189"/>
              <a:ext cx="276" cy="276"/>
              <a:chOff x="2392" y="2066"/>
              <a:chExt cx="276" cy="276"/>
            </a:xfrm>
          </p:grpSpPr>
          <p:sp>
            <p:nvSpPr>
              <p:cNvPr id="17489" name="Oval 11"/>
              <p:cNvSpPr>
                <a:spLocks noChangeArrowheads="1"/>
              </p:cNvSpPr>
              <p:nvPr/>
            </p:nvSpPr>
            <p:spPr bwMode="auto">
              <a:xfrm>
                <a:off x="2392" y="2066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90" name="Line 12"/>
              <p:cNvSpPr>
                <a:spLocks noChangeShapeType="1"/>
              </p:cNvSpPr>
              <p:nvPr/>
            </p:nvSpPr>
            <p:spPr bwMode="auto">
              <a:xfrm>
                <a:off x="2439" y="2118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91" name="Line 13"/>
              <p:cNvSpPr>
                <a:spLocks noChangeShapeType="1"/>
              </p:cNvSpPr>
              <p:nvPr/>
            </p:nvSpPr>
            <p:spPr bwMode="auto">
              <a:xfrm flipH="1">
                <a:off x="2443" y="2119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7488" name="Text Box 14"/>
            <p:cNvSpPr txBox="1">
              <a:spLocks noChangeArrowheads="1"/>
            </p:cNvSpPr>
            <p:nvPr/>
          </p:nvSpPr>
          <p:spPr bwMode="auto">
            <a:xfrm>
              <a:off x="1933" y="3211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means current into the page</a:t>
              </a:r>
            </a:p>
          </p:txBody>
        </p:sp>
      </p:grpSp>
      <p:grpSp>
        <p:nvGrpSpPr>
          <p:cNvPr id="17413" name="Group 15"/>
          <p:cNvGrpSpPr>
            <a:grpSpLocks/>
          </p:cNvGrpSpPr>
          <p:nvPr/>
        </p:nvGrpSpPr>
        <p:grpSpPr bwMode="auto">
          <a:xfrm>
            <a:off x="2224273" y="2319412"/>
            <a:ext cx="3362325" cy="576262"/>
            <a:chOff x="495" y="1343"/>
            <a:chExt cx="2118" cy="363"/>
          </a:xfrm>
        </p:grpSpPr>
        <p:grpSp>
          <p:nvGrpSpPr>
            <p:cNvPr id="17475" name="Group 16"/>
            <p:cNvGrpSpPr>
              <a:grpSpLocks/>
            </p:cNvGrpSpPr>
            <p:nvPr/>
          </p:nvGrpSpPr>
          <p:grpSpPr bwMode="auto">
            <a:xfrm>
              <a:off x="1426" y="1386"/>
              <a:ext cx="276" cy="276"/>
              <a:chOff x="2392" y="2066"/>
              <a:chExt cx="276" cy="276"/>
            </a:xfrm>
          </p:grpSpPr>
          <p:sp>
            <p:nvSpPr>
              <p:cNvPr id="17484" name="Oval 17"/>
              <p:cNvSpPr>
                <a:spLocks noChangeArrowheads="1"/>
              </p:cNvSpPr>
              <p:nvPr/>
            </p:nvSpPr>
            <p:spPr bwMode="auto">
              <a:xfrm>
                <a:off x="2392" y="2066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85" name="Line 18"/>
              <p:cNvSpPr>
                <a:spLocks noChangeShapeType="1"/>
              </p:cNvSpPr>
              <p:nvPr/>
            </p:nvSpPr>
            <p:spPr bwMode="auto">
              <a:xfrm>
                <a:off x="2439" y="2118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86" name="Line 19"/>
              <p:cNvSpPr>
                <a:spLocks noChangeShapeType="1"/>
              </p:cNvSpPr>
              <p:nvPr/>
            </p:nvSpPr>
            <p:spPr bwMode="auto">
              <a:xfrm flipH="1">
                <a:off x="2443" y="2119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7476" name="Group 20"/>
            <p:cNvGrpSpPr>
              <a:grpSpLocks/>
            </p:cNvGrpSpPr>
            <p:nvPr/>
          </p:nvGrpSpPr>
          <p:grpSpPr bwMode="auto">
            <a:xfrm>
              <a:off x="495" y="1343"/>
              <a:ext cx="734" cy="363"/>
              <a:chOff x="450" y="1760"/>
              <a:chExt cx="734" cy="363"/>
            </a:xfrm>
          </p:grpSpPr>
          <p:sp>
            <p:nvSpPr>
              <p:cNvPr id="17481" name="Rectangle 21"/>
              <p:cNvSpPr>
                <a:spLocks noChangeArrowheads="1"/>
              </p:cNvSpPr>
              <p:nvPr/>
            </p:nvSpPr>
            <p:spPr bwMode="auto">
              <a:xfrm>
                <a:off x="450" y="1760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82" name="Rectangle 22"/>
              <p:cNvSpPr>
                <a:spLocks noChangeArrowheads="1"/>
              </p:cNvSpPr>
              <p:nvPr/>
            </p:nvSpPr>
            <p:spPr bwMode="auto">
              <a:xfrm>
                <a:off x="821" y="1767"/>
                <a:ext cx="363" cy="35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83" name="Text Box 23"/>
              <p:cNvSpPr txBox="1">
                <a:spLocks noChangeArrowheads="1"/>
              </p:cNvSpPr>
              <p:nvPr/>
            </p:nvSpPr>
            <p:spPr bwMode="auto">
              <a:xfrm>
                <a:off x="892" y="1823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N</a:t>
                </a:r>
              </a:p>
            </p:txBody>
          </p:sp>
        </p:grpSp>
        <p:grpSp>
          <p:nvGrpSpPr>
            <p:cNvPr id="17477" name="Group 24"/>
            <p:cNvGrpSpPr>
              <a:grpSpLocks/>
            </p:cNvGrpSpPr>
            <p:nvPr/>
          </p:nvGrpSpPr>
          <p:grpSpPr bwMode="auto">
            <a:xfrm flipH="1">
              <a:off x="1879" y="1343"/>
              <a:ext cx="734" cy="363"/>
              <a:chOff x="649" y="2661"/>
              <a:chExt cx="734" cy="363"/>
            </a:xfrm>
          </p:grpSpPr>
          <p:sp>
            <p:nvSpPr>
              <p:cNvPr id="17478" name="Rectangle 25"/>
              <p:cNvSpPr>
                <a:spLocks noChangeArrowheads="1"/>
              </p:cNvSpPr>
              <p:nvPr/>
            </p:nvSpPr>
            <p:spPr bwMode="auto">
              <a:xfrm flipH="1">
                <a:off x="649" y="2661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79" name="Rectangle 26"/>
              <p:cNvSpPr>
                <a:spLocks noChangeArrowheads="1"/>
              </p:cNvSpPr>
              <p:nvPr/>
            </p:nvSpPr>
            <p:spPr bwMode="auto">
              <a:xfrm>
                <a:off x="1020" y="2668"/>
                <a:ext cx="363" cy="35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80" name="Text Box 27"/>
              <p:cNvSpPr txBox="1">
                <a:spLocks noChangeArrowheads="1"/>
              </p:cNvSpPr>
              <p:nvPr/>
            </p:nvSpPr>
            <p:spPr bwMode="auto">
              <a:xfrm>
                <a:off x="1091" y="272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S</a:t>
                </a:r>
              </a:p>
            </p:txBody>
          </p:sp>
        </p:grpSp>
      </p:grpSp>
      <p:grpSp>
        <p:nvGrpSpPr>
          <p:cNvPr id="17414" name="Group 28"/>
          <p:cNvGrpSpPr>
            <a:grpSpLocks/>
          </p:cNvGrpSpPr>
          <p:nvPr/>
        </p:nvGrpSpPr>
        <p:grpSpPr bwMode="auto">
          <a:xfrm>
            <a:off x="6496235" y="2319412"/>
            <a:ext cx="3371850" cy="969962"/>
            <a:chOff x="3186" y="1343"/>
            <a:chExt cx="2124" cy="611"/>
          </a:xfrm>
        </p:grpSpPr>
        <p:grpSp>
          <p:nvGrpSpPr>
            <p:cNvPr id="17465" name="Group 29"/>
            <p:cNvGrpSpPr>
              <a:grpSpLocks/>
            </p:cNvGrpSpPr>
            <p:nvPr/>
          </p:nvGrpSpPr>
          <p:grpSpPr bwMode="auto">
            <a:xfrm>
              <a:off x="3186" y="1343"/>
              <a:ext cx="734" cy="363"/>
              <a:chOff x="649" y="2661"/>
              <a:chExt cx="734" cy="363"/>
            </a:xfrm>
          </p:grpSpPr>
          <p:sp>
            <p:nvSpPr>
              <p:cNvPr id="17472" name="Rectangle 30"/>
              <p:cNvSpPr>
                <a:spLocks noChangeArrowheads="1"/>
              </p:cNvSpPr>
              <p:nvPr/>
            </p:nvSpPr>
            <p:spPr bwMode="auto">
              <a:xfrm>
                <a:off x="649" y="2661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73" name="Rectangle 31"/>
              <p:cNvSpPr>
                <a:spLocks noChangeArrowheads="1"/>
              </p:cNvSpPr>
              <p:nvPr/>
            </p:nvSpPr>
            <p:spPr bwMode="auto">
              <a:xfrm>
                <a:off x="1020" y="2668"/>
                <a:ext cx="363" cy="35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74" name="Text Box 32"/>
              <p:cNvSpPr txBox="1">
                <a:spLocks noChangeArrowheads="1"/>
              </p:cNvSpPr>
              <p:nvPr/>
            </p:nvSpPr>
            <p:spPr bwMode="auto">
              <a:xfrm>
                <a:off x="1091" y="272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S</a:t>
                </a:r>
              </a:p>
            </p:txBody>
          </p:sp>
        </p:grpSp>
        <p:grpSp>
          <p:nvGrpSpPr>
            <p:cNvPr id="17466" name="Group 33"/>
            <p:cNvGrpSpPr>
              <a:grpSpLocks/>
            </p:cNvGrpSpPr>
            <p:nvPr/>
          </p:nvGrpSpPr>
          <p:grpSpPr bwMode="auto">
            <a:xfrm flipH="1">
              <a:off x="4576" y="1343"/>
              <a:ext cx="734" cy="363"/>
              <a:chOff x="450" y="1760"/>
              <a:chExt cx="734" cy="363"/>
            </a:xfrm>
          </p:grpSpPr>
          <p:sp>
            <p:nvSpPr>
              <p:cNvPr id="17469" name="Rectangle 34"/>
              <p:cNvSpPr>
                <a:spLocks noChangeArrowheads="1"/>
              </p:cNvSpPr>
              <p:nvPr/>
            </p:nvSpPr>
            <p:spPr bwMode="auto">
              <a:xfrm flipH="1">
                <a:off x="450" y="1760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70" name="Rectangle 35"/>
              <p:cNvSpPr>
                <a:spLocks noChangeArrowheads="1"/>
              </p:cNvSpPr>
              <p:nvPr/>
            </p:nvSpPr>
            <p:spPr bwMode="auto">
              <a:xfrm>
                <a:off x="821" y="1767"/>
                <a:ext cx="363" cy="35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71" name="Text Box 36"/>
              <p:cNvSpPr txBox="1">
                <a:spLocks noChangeArrowheads="1"/>
              </p:cNvSpPr>
              <p:nvPr/>
            </p:nvSpPr>
            <p:spPr bwMode="auto">
              <a:xfrm>
                <a:off x="892" y="1823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N</a:t>
                </a:r>
              </a:p>
            </p:txBody>
          </p:sp>
        </p:grpSp>
        <p:sp>
          <p:nvSpPr>
            <p:cNvPr id="17467" name="Oval 37"/>
            <p:cNvSpPr>
              <a:spLocks noChangeArrowheads="1"/>
            </p:cNvSpPr>
            <p:nvPr/>
          </p:nvSpPr>
          <p:spPr bwMode="auto">
            <a:xfrm>
              <a:off x="4082" y="1386"/>
              <a:ext cx="276" cy="2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7468" name="Line 38"/>
            <p:cNvSpPr>
              <a:spLocks noChangeShapeType="1"/>
            </p:cNvSpPr>
            <p:nvPr/>
          </p:nvSpPr>
          <p:spPr bwMode="auto">
            <a:xfrm>
              <a:off x="4228" y="1663"/>
              <a:ext cx="0" cy="2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7415" name="Group 39"/>
          <p:cNvGrpSpPr>
            <a:grpSpLocks/>
          </p:cNvGrpSpPr>
          <p:nvPr/>
        </p:nvGrpSpPr>
        <p:grpSpPr bwMode="auto">
          <a:xfrm>
            <a:off x="5802498" y="4154562"/>
            <a:ext cx="4206875" cy="588962"/>
            <a:chOff x="2749" y="2622"/>
            <a:chExt cx="2650" cy="371"/>
          </a:xfrm>
        </p:grpSpPr>
        <p:sp>
          <p:nvSpPr>
            <p:cNvPr id="17449" name="Rectangle 40"/>
            <p:cNvSpPr>
              <a:spLocks noChangeArrowheads="1"/>
            </p:cNvSpPr>
            <p:nvPr/>
          </p:nvSpPr>
          <p:spPr bwMode="auto">
            <a:xfrm>
              <a:off x="3839" y="2746"/>
              <a:ext cx="472" cy="13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grpSp>
          <p:nvGrpSpPr>
            <p:cNvPr id="17450" name="Group 41"/>
            <p:cNvGrpSpPr>
              <a:grpSpLocks/>
            </p:cNvGrpSpPr>
            <p:nvPr/>
          </p:nvGrpSpPr>
          <p:grpSpPr bwMode="auto">
            <a:xfrm>
              <a:off x="4301" y="2674"/>
              <a:ext cx="276" cy="276"/>
              <a:chOff x="2392" y="2066"/>
              <a:chExt cx="276" cy="276"/>
            </a:xfrm>
          </p:grpSpPr>
          <p:sp>
            <p:nvSpPr>
              <p:cNvPr id="17462" name="Oval 42"/>
              <p:cNvSpPr>
                <a:spLocks noChangeArrowheads="1"/>
              </p:cNvSpPr>
              <p:nvPr/>
            </p:nvSpPr>
            <p:spPr bwMode="auto">
              <a:xfrm>
                <a:off x="2392" y="2066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63" name="Line 43"/>
              <p:cNvSpPr>
                <a:spLocks noChangeShapeType="1"/>
              </p:cNvSpPr>
              <p:nvPr/>
            </p:nvSpPr>
            <p:spPr bwMode="auto">
              <a:xfrm>
                <a:off x="2439" y="2118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464" name="Line 44"/>
              <p:cNvSpPr>
                <a:spLocks noChangeShapeType="1"/>
              </p:cNvSpPr>
              <p:nvPr/>
            </p:nvSpPr>
            <p:spPr bwMode="auto">
              <a:xfrm flipH="1">
                <a:off x="2443" y="2119"/>
                <a:ext cx="180" cy="17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17451" name="Group 45"/>
            <p:cNvGrpSpPr>
              <a:grpSpLocks/>
            </p:cNvGrpSpPr>
            <p:nvPr/>
          </p:nvGrpSpPr>
          <p:grpSpPr bwMode="auto">
            <a:xfrm>
              <a:off x="2749" y="2630"/>
              <a:ext cx="734" cy="363"/>
              <a:chOff x="450" y="1760"/>
              <a:chExt cx="734" cy="363"/>
            </a:xfrm>
          </p:grpSpPr>
          <p:sp>
            <p:nvSpPr>
              <p:cNvPr id="17459" name="Rectangle 46"/>
              <p:cNvSpPr>
                <a:spLocks noChangeArrowheads="1"/>
              </p:cNvSpPr>
              <p:nvPr/>
            </p:nvSpPr>
            <p:spPr bwMode="auto">
              <a:xfrm>
                <a:off x="450" y="1760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60" name="Rectangle 47"/>
              <p:cNvSpPr>
                <a:spLocks noChangeArrowheads="1"/>
              </p:cNvSpPr>
              <p:nvPr/>
            </p:nvSpPr>
            <p:spPr bwMode="auto">
              <a:xfrm>
                <a:off x="821" y="1767"/>
                <a:ext cx="363" cy="35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61" name="Text Box 48"/>
              <p:cNvSpPr txBox="1">
                <a:spLocks noChangeArrowheads="1"/>
              </p:cNvSpPr>
              <p:nvPr/>
            </p:nvSpPr>
            <p:spPr bwMode="auto">
              <a:xfrm>
                <a:off x="892" y="1823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N</a:t>
                </a:r>
              </a:p>
            </p:txBody>
          </p:sp>
        </p:grpSp>
        <p:grpSp>
          <p:nvGrpSpPr>
            <p:cNvPr id="17452" name="Group 49"/>
            <p:cNvGrpSpPr>
              <a:grpSpLocks/>
            </p:cNvGrpSpPr>
            <p:nvPr/>
          </p:nvGrpSpPr>
          <p:grpSpPr bwMode="auto">
            <a:xfrm flipH="1">
              <a:off x="4665" y="2622"/>
              <a:ext cx="734" cy="363"/>
              <a:chOff x="649" y="2661"/>
              <a:chExt cx="734" cy="363"/>
            </a:xfrm>
          </p:grpSpPr>
          <p:sp>
            <p:nvSpPr>
              <p:cNvPr id="17456" name="Rectangle 50"/>
              <p:cNvSpPr>
                <a:spLocks noChangeArrowheads="1"/>
              </p:cNvSpPr>
              <p:nvPr/>
            </p:nvSpPr>
            <p:spPr bwMode="auto">
              <a:xfrm flipH="1">
                <a:off x="649" y="2661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57" name="Rectangle 51"/>
              <p:cNvSpPr>
                <a:spLocks noChangeArrowheads="1"/>
              </p:cNvSpPr>
              <p:nvPr/>
            </p:nvSpPr>
            <p:spPr bwMode="auto">
              <a:xfrm>
                <a:off x="1020" y="2668"/>
                <a:ext cx="363" cy="35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58" name="Text Box 52"/>
              <p:cNvSpPr txBox="1">
                <a:spLocks noChangeArrowheads="1"/>
              </p:cNvSpPr>
              <p:nvPr/>
            </p:nvSpPr>
            <p:spPr bwMode="auto">
              <a:xfrm>
                <a:off x="1091" y="272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S</a:t>
                </a:r>
              </a:p>
            </p:txBody>
          </p:sp>
        </p:grpSp>
        <p:grpSp>
          <p:nvGrpSpPr>
            <p:cNvPr id="17453" name="Group 53"/>
            <p:cNvGrpSpPr>
              <a:grpSpLocks/>
            </p:cNvGrpSpPr>
            <p:nvPr/>
          </p:nvGrpSpPr>
          <p:grpSpPr bwMode="auto">
            <a:xfrm>
              <a:off x="3578" y="2670"/>
              <a:ext cx="276" cy="276"/>
              <a:chOff x="1941" y="2083"/>
              <a:chExt cx="276" cy="276"/>
            </a:xfrm>
          </p:grpSpPr>
          <p:sp>
            <p:nvSpPr>
              <p:cNvPr id="17454" name="Oval 54"/>
              <p:cNvSpPr>
                <a:spLocks noChangeArrowheads="1"/>
              </p:cNvSpPr>
              <p:nvPr/>
            </p:nvSpPr>
            <p:spPr bwMode="auto">
              <a:xfrm>
                <a:off x="1941" y="2083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55" name="Oval 55"/>
              <p:cNvSpPr>
                <a:spLocks noChangeArrowheads="1"/>
              </p:cNvSpPr>
              <p:nvPr/>
            </p:nvSpPr>
            <p:spPr bwMode="auto">
              <a:xfrm>
                <a:off x="2036" y="2182"/>
                <a:ext cx="87" cy="79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</p:grpSp>
      <p:sp>
        <p:nvSpPr>
          <p:cNvPr id="272440" name="Text Box 56"/>
          <p:cNvSpPr txBox="1">
            <a:spLocks noChangeArrowheads="1"/>
          </p:cNvSpPr>
          <p:nvPr/>
        </p:nvSpPr>
        <p:spPr bwMode="auto">
          <a:xfrm>
            <a:off x="2729098" y="1897137"/>
            <a:ext cx="2384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8000"/>
                </a:solidFill>
              </a:rPr>
              <a:t>Q1</a:t>
            </a:r>
            <a:r>
              <a:rPr lang="en-GB" altLang="en-US" b="1" dirty="0"/>
              <a:t>.</a:t>
            </a:r>
            <a:r>
              <a:rPr lang="en-GB" altLang="en-US" dirty="0"/>
              <a:t> Force direction ?</a:t>
            </a:r>
          </a:p>
        </p:txBody>
      </p:sp>
      <p:sp>
        <p:nvSpPr>
          <p:cNvPr id="272441" name="Text Box 57"/>
          <p:cNvSpPr txBox="1">
            <a:spLocks noChangeArrowheads="1"/>
          </p:cNvSpPr>
          <p:nvPr/>
        </p:nvSpPr>
        <p:spPr bwMode="auto">
          <a:xfrm>
            <a:off x="6934386" y="1898725"/>
            <a:ext cx="2446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8000"/>
                </a:solidFill>
              </a:rPr>
              <a:t>Q2</a:t>
            </a:r>
            <a:r>
              <a:rPr lang="en-GB" altLang="en-US" b="1" dirty="0"/>
              <a:t> </a:t>
            </a:r>
            <a:r>
              <a:rPr lang="en-GB" altLang="en-US" dirty="0"/>
              <a:t>Current direction ?</a:t>
            </a:r>
          </a:p>
        </p:txBody>
      </p:sp>
      <p:sp>
        <p:nvSpPr>
          <p:cNvPr id="272442" name="Text Box 58"/>
          <p:cNvSpPr txBox="1">
            <a:spLocks noChangeArrowheads="1"/>
          </p:cNvSpPr>
          <p:nvPr/>
        </p:nvSpPr>
        <p:spPr bwMode="auto">
          <a:xfrm>
            <a:off x="2702111" y="3430662"/>
            <a:ext cx="220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8000"/>
                </a:solidFill>
              </a:rPr>
              <a:t>Q3</a:t>
            </a:r>
            <a:r>
              <a:rPr lang="en-GB" altLang="en-US" dirty="0"/>
              <a:t> N and S poles ?</a:t>
            </a:r>
          </a:p>
        </p:txBody>
      </p:sp>
      <p:sp>
        <p:nvSpPr>
          <p:cNvPr id="272443" name="Text Box 59"/>
          <p:cNvSpPr txBox="1">
            <a:spLocks noChangeArrowheads="1"/>
          </p:cNvSpPr>
          <p:nvPr/>
        </p:nvSpPr>
        <p:spPr bwMode="auto">
          <a:xfrm>
            <a:off x="6788336" y="3686250"/>
            <a:ext cx="246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dirty="0">
                <a:solidFill>
                  <a:srgbClr val="008000"/>
                </a:solidFill>
              </a:rPr>
              <a:t>Q4</a:t>
            </a:r>
            <a:r>
              <a:rPr lang="en-GB" altLang="en-US" dirty="0"/>
              <a:t> Force directions ?</a:t>
            </a:r>
          </a:p>
        </p:txBody>
      </p:sp>
      <p:sp>
        <p:nvSpPr>
          <p:cNvPr id="272444" name="Line 60"/>
          <p:cNvSpPr>
            <a:spLocks noChangeShapeType="1"/>
          </p:cNvSpPr>
          <p:nvPr/>
        </p:nvSpPr>
        <p:spPr bwMode="auto">
          <a:xfrm>
            <a:off x="3913372" y="2841700"/>
            <a:ext cx="0" cy="461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17421" name="Group 61"/>
          <p:cNvGrpSpPr>
            <a:grpSpLocks/>
          </p:cNvGrpSpPr>
          <p:nvPr/>
        </p:nvGrpSpPr>
        <p:grpSpPr bwMode="auto">
          <a:xfrm>
            <a:off x="1976622" y="3775149"/>
            <a:ext cx="3365500" cy="958850"/>
            <a:chOff x="339" y="2383"/>
            <a:chExt cx="2120" cy="604"/>
          </a:xfrm>
        </p:grpSpPr>
        <p:grpSp>
          <p:nvGrpSpPr>
            <p:cNvPr id="17438" name="Group 62"/>
            <p:cNvGrpSpPr>
              <a:grpSpLocks/>
            </p:cNvGrpSpPr>
            <p:nvPr/>
          </p:nvGrpSpPr>
          <p:grpSpPr bwMode="auto">
            <a:xfrm>
              <a:off x="1274" y="2670"/>
              <a:ext cx="276" cy="276"/>
              <a:chOff x="1941" y="2083"/>
              <a:chExt cx="276" cy="276"/>
            </a:xfrm>
          </p:grpSpPr>
          <p:sp>
            <p:nvSpPr>
              <p:cNvPr id="17447" name="Oval 63"/>
              <p:cNvSpPr>
                <a:spLocks noChangeArrowheads="1"/>
              </p:cNvSpPr>
              <p:nvPr/>
            </p:nvSpPr>
            <p:spPr bwMode="auto">
              <a:xfrm>
                <a:off x="1941" y="2083"/>
                <a:ext cx="276" cy="2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48" name="Oval 64"/>
              <p:cNvSpPr>
                <a:spLocks noChangeArrowheads="1"/>
              </p:cNvSpPr>
              <p:nvPr/>
            </p:nvSpPr>
            <p:spPr bwMode="auto">
              <a:xfrm>
                <a:off x="2036" y="2182"/>
                <a:ext cx="87" cy="79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</p:grpSp>
        <p:sp>
          <p:nvSpPr>
            <p:cNvPr id="17439" name="Line 65"/>
            <p:cNvSpPr>
              <a:spLocks noChangeShapeType="1"/>
            </p:cNvSpPr>
            <p:nvPr/>
          </p:nvSpPr>
          <p:spPr bwMode="auto">
            <a:xfrm flipV="1">
              <a:off x="1419" y="2383"/>
              <a:ext cx="0" cy="2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7440" name="Group 66"/>
            <p:cNvGrpSpPr>
              <a:grpSpLocks/>
            </p:cNvGrpSpPr>
            <p:nvPr/>
          </p:nvGrpSpPr>
          <p:grpSpPr bwMode="auto">
            <a:xfrm>
              <a:off x="339" y="2619"/>
              <a:ext cx="2120" cy="368"/>
              <a:chOff x="332" y="2625"/>
              <a:chExt cx="2120" cy="368"/>
            </a:xfrm>
          </p:grpSpPr>
          <p:grpSp>
            <p:nvGrpSpPr>
              <p:cNvPr id="17441" name="Group 67"/>
              <p:cNvGrpSpPr>
                <a:grpSpLocks/>
              </p:cNvGrpSpPr>
              <p:nvPr/>
            </p:nvGrpSpPr>
            <p:grpSpPr bwMode="auto">
              <a:xfrm>
                <a:off x="332" y="2630"/>
                <a:ext cx="734" cy="363"/>
                <a:chOff x="1847" y="3634"/>
                <a:chExt cx="734" cy="363"/>
              </a:xfrm>
            </p:grpSpPr>
            <p:sp>
              <p:nvSpPr>
                <p:cNvPr id="17445" name="Rectangle 68"/>
                <p:cNvSpPr>
                  <a:spLocks noChangeArrowheads="1"/>
                </p:cNvSpPr>
                <p:nvPr/>
              </p:nvSpPr>
              <p:spPr bwMode="auto">
                <a:xfrm>
                  <a:off x="1847" y="3634"/>
                  <a:ext cx="734" cy="3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AU" altLang="en-US"/>
                </a:p>
              </p:txBody>
            </p:sp>
            <p:sp>
              <p:nvSpPr>
                <p:cNvPr id="17446" name="Rectangle 69"/>
                <p:cNvSpPr>
                  <a:spLocks noChangeArrowheads="1"/>
                </p:cNvSpPr>
                <p:nvPr/>
              </p:nvSpPr>
              <p:spPr bwMode="auto">
                <a:xfrm flipH="1">
                  <a:off x="1847" y="3641"/>
                  <a:ext cx="363" cy="3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AU" altLang="en-US"/>
                </a:p>
              </p:txBody>
            </p:sp>
          </p:grpSp>
          <p:grpSp>
            <p:nvGrpSpPr>
              <p:cNvPr id="17442" name="Group 70"/>
              <p:cNvGrpSpPr>
                <a:grpSpLocks/>
              </p:cNvGrpSpPr>
              <p:nvPr/>
            </p:nvGrpSpPr>
            <p:grpSpPr bwMode="auto">
              <a:xfrm>
                <a:off x="1718" y="2625"/>
                <a:ext cx="734" cy="363"/>
                <a:chOff x="1847" y="3634"/>
                <a:chExt cx="734" cy="363"/>
              </a:xfrm>
            </p:grpSpPr>
            <p:sp>
              <p:nvSpPr>
                <p:cNvPr id="17443" name="Rectangle 71"/>
                <p:cNvSpPr>
                  <a:spLocks noChangeArrowheads="1"/>
                </p:cNvSpPr>
                <p:nvPr/>
              </p:nvSpPr>
              <p:spPr bwMode="auto">
                <a:xfrm>
                  <a:off x="1847" y="3634"/>
                  <a:ext cx="734" cy="36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AU" altLang="en-US"/>
                </a:p>
              </p:txBody>
            </p:sp>
            <p:sp>
              <p:nvSpPr>
                <p:cNvPr id="17444" name="Rectangle 72"/>
                <p:cNvSpPr>
                  <a:spLocks noChangeArrowheads="1"/>
                </p:cNvSpPr>
                <p:nvPr/>
              </p:nvSpPr>
              <p:spPr bwMode="auto">
                <a:xfrm flipH="1">
                  <a:off x="1847" y="3641"/>
                  <a:ext cx="363" cy="35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AU" altLang="en-US"/>
                </a:p>
              </p:txBody>
            </p:sp>
          </p:grpSp>
        </p:grpSp>
      </p:grpSp>
      <p:grpSp>
        <p:nvGrpSpPr>
          <p:cNvPr id="272457" name="Group 73"/>
          <p:cNvGrpSpPr>
            <a:grpSpLocks/>
          </p:cNvGrpSpPr>
          <p:nvPr/>
        </p:nvGrpSpPr>
        <p:grpSpPr bwMode="auto">
          <a:xfrm>
            <a:off x="7910697" y="2384499"/>
            <a:ext cx="438150" cy="438150"/>
            <a:chOff x="1941" y="2083"/>
            <a:chExt cx="276" cy="276"/>
          </a:xfrm>
        </p:grpSpPr>
        <p:sp>
          <p:nvSpPr>
            <p:cNvPr id="17436" name="Oval 74"/>
            <p:cNvSpPr>
              <a:spLocks noChangeArrowheads="1"/>
            </p:cNvSpPr>
            <p:nvPr/>
          </p:nvSpPr>
          <p:spPr bwMode="auto">
            <a:xfrm>
              <a:off x="1941" y="2083"/>
              <a:ext cx="276" cy="2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17437" name="Oval 75"/>
            <p:cNvSpPr>
              <a:spLocks noChangeArrowheads="1"/>
            </p:cNvSpPr>
            <p:nvPr/>
          </p:nvSpPr>
          <p:spPr bwMode="auto">
            <a:xfrm>
              <a:off x="2036" y="2182"/>
              <a:ext cx="87" cy="79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</p:grpSp>
      <p:grpSp>
        <p:nvGrpSpPr>
          <p:cNvPr id="272460" name="Group 76"/>
          <p:cNvGrpSpPr>
            <a:grpSpLocks/>
          </p:cNvGrpSpPr>
          <p:nvPr/>
        </p:nvGrpSpPr>
        <p:grpSpPr bwMode="auto">
          <a:xfrm>
            <a:off x="7337611" y="3741812"/>
            <a:ext cx="1171575" cy="1416050"/>
            <a:chOff x="3716" y="2362"/>
            <a:chExt cx="738" cy="892"/>
          </a:xfrm>
        </p:grpSpPr>
        <p:sp>
          <p:nvSpPr>
            <p:cNvPr id="17434" name="Line 77"/>
            <p:cNvSpPr>
              <a:spLocks noChangeShapeType="1"/>
            </p:cNvSpPr>
            <p:nvPr/>
          </p:nvSpPr>
          <p:spPr bwMode="auto">
            <a:xfrm>
              <a:off x="4454" y="2963"/>
              <a:ext cx="0" cy="2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7435" name="Line 78"/>
            <p:cNvSpPr>
              <a:spLocks noChangeShapeType="1"/>
            </p:cNvSpPr>
            <p:nvPr/>
          </p:nvSpPr>
          <p:spPr bwMode="auto">
            <a:xfrm flipV="1">
              <a:off x="3716" y="2362"/>
              <a:ext cx="0" cy="29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72463" name="Group 79"/>
          <p:cNvGrpSpPr>
            <a:grpSpLocks/>
          </p:cNvGrpSpPr>
          <p:nvPr/>
        </p:nvGrpSpPr>
        <p:grpSpPr bwMode="auto">
          <a:xfrm>
            <a:off x="1979798" y="4146625"/>
            <a:ext cx="3362325" cy="576263"/>
            <a:chOff x="340" y="2637"/>
            <a:chExt cx="2118" cy="363"/>
          </a:xfrm>
        </p:grpSpPr>
        <p:grpSp>
          <p:nvGrpSpPr>
            <p:cNvPr id="17426" name="Group 80"/>
            <p:cNvGrpSpPr>
              <a:grpSpLocks/>
            </p:cNvGrpSpPr>
            <p:nvPr/>
          </p:nvGrpSpPr>
          <p:grpSpPr bwMode="auto">
            <a:xfrm>
              <a:off x="340" y="2637"/>
              <a:ext cx="734" cy="363"/>
              <a:chOff x="450" y="1760"/>
              <a:chExt cx="734" cy="363"/>
            </a:xfrm>
          </p:grpSpPr>
          <p:sp>
            <p:nvSpPr>
              <p:cNvPr id="17431" name="Rectangle 81"/>
              <p:cNvSpPr>
                <a:spLocks noChangeArrowheads="1"/>
              </p:cNvSpPr>
              <p:nvPr/>
            </p:nvSpPr>
            <p:spPr bwMode="auto">
              <a:xfrm>
                <a:off x="450" y="1760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32" name="Rectangle 82"/>
              <p:cNvSpPr>
                <a:spLocks noChangeArrowheads="1"/>
              </p:cNvSpPr>
              <p:nvPr/>
            </p:nvSpPr>
            <p:spPr bwMode="auto">
              <a:xfrm>
                <a:off x="821" y="1767"/>
                <a:ext cx="363" cy="35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33" name="Text Box 83"/>
              <p:cNvSpPr txBox="1">
                <a:spLocks noChangeArrowheads="1"/>
              </p:cNvSpPr>
              <p:nvPr/>
            </p:nvSpPr>
            <p:spPr bwMode="auto">
              <a:xfrm>
                <a:off x="892" y="1823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N</a:t>
                </a:r>
              </a:p>
            </p:txBody>
          </p:sp>
        </p:grpSp>
        <p:grpSp>
          <p:nvGrpSpPr>
            <p:cNvPr id="17427" name="Group 84"/>
            <p:cNvGrpSpPr>
              <a:grpSpLocks/>
            </p:cNvGrpSpPr>
            <p:nvPr/>
          </p:nvGrpSpPr>
          <p:grpSpPr bwMode="auto">
            <a:xfrm flipH="1">
              <a:off x="1724" y="2637"/>
              <a:ext cx="734" cy="363"/>
              <a:chOff x="649" y="2661"/>
              <a:chExt cx="734" cy="363"/>
            </a:xfrm>
          </p:grpSpPr>
          <p:sp>
            <p:nvSpPr>
              <p:cNvPr id="17428" name="Rectangle 85"/>
              <p:cNvSpPr>
                <a:spLocks noChangeArrowheads="1"/>
              </p:cNvSpPr>
              <p:nvPr/>
            </p:nvSpPr>
            <p:spPr bwMode="auto">
              <a:xfrm flipH="1">
                <a:off x="649" y="2661"/>
                <a:ext cx="734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29" name="Rectangle 86"/>
              <p:cNvSpPr>
                <a:spLocks noChangeArrowheads="1"/>
              </p:cNvSpPr>
              <p:nvPr/>
            </p:nvSpPr>
            <p:spPr bwMode="auto">
              <a:xfrm>
                <a:off x="1020" y="2668"/>
                <a:ext cx="363" cy="35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17430" name="Text Box 87"/>
              <p:cNvSpPr txBox="1">
                <a:spLocks noChangeArrowheads="1"/>
              </p:cNvSpPr>
              <p:nvPr/>
            </p:nvSpPr>
            <p:spPr bwMode="auto">
              <a:xfrm>
                <a:off x="1091" y="2724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b="1"/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3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40" grpId="0"/>
      <p:bldP spid="2724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2256</TotalTime>
  <Words>1167</Words>
  <Application>Microsoft Office PowerPoint</Application>
  <PresentationFormat>Widescreen</PresentationFormat>
  <Paragraphs>259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Impact</vt:lpstr>
      <vt:lpstr>Times New Roman</vt:lpstr>
      <vt:lpstr>Trebuchet MS</vt:lpstr>
      <vt:lpstr>Wingdings</vt:lpstr>
      <vt:lpstr>Wingdings 2</vt:lpstr>
      <vt:lpstr>Urban</vt:lpstr>
      <vt:lpstr>Custom Design</vt:lpstr>
      <vt:lpstr>The Interaction of Magnetic Fields The Motor Effect – Part 1 </vt:lpstr>
      <vt:lpstr>PowerPoint Presentation</vt:lpstr>
      <vt:lpstr>PowerPoint Presentation</vt:lpstr>
      <vt:lpstr>The Motor Effect</vt:lpstr>
      <vt:lpstr>The Motor Effect</vt:lpstr>
      <vt:lpstr>The Motor Effect – A New Gang sign</vt:lpstr>
      <vt:lpstr>The Motor Effect – A New Gang sign</vt:lpstr>
      <vt:lpstr>Example - Using the new Physics “Gang Sign”</vt:lpstr>
      <vt:lpstr>Sample Questions 1-4</vt:lpstr>
      <vt:lpstr>PowerPoint Presentation</vt:lpstr>
      <vt:lpstr>PowerPoint Presentation</vt:lpstr>
      <vt:lpstr>PowerPoint Presentation</vt:lpstr>
      <vt:lpstr>Defining Magnetic Field B</vt:lpstr>
      <vt:lpstr>Defining Magnetic Field B</vt:lpstr>
      <vt:lpstr>Defining Magnetic Field B</vt:lpstr>
      <vt:lpstr>Force on a current in a field</vt:lpstr>
      <vt:lpstr>Making Use of the Motor Effect</vt:lpstr>
      <vt:lpstr>Model Electric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the Electric motor work?</vt:lpstr>
      <vt:lpstr>D.C.Motor Fields 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loudspeaker</vt:lpstr>
      <vt:lpstr>The loudspeaker</vt:lpstr>
      <vt:lpstr>The loudspeaker</vt:lpstr>
      <vt:lpstr>The loudspeaker</vt:lpstr>
    </vt:vector>
  </TitlesOfParts>
  <Company>St Georges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Darin Carter</cp:lastModifiedBy>
  <cp:revision>201</cp:revision>
  <dcterms:created xsi:type="dcterms:W3CDTF">2008-08-15T17:24:00Z</dcterms:created>
  <dcterms:modified xsi:type="dcterms:W3CDTF">2016-05-04T23:00:07Z</dcterms:modified>
</cp:coreProperties>
</file>