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44"/>
  </p:notesMasterIdLst>
  <p:sldIdLst>
    <p:sldId id="256" r:id="rId3"/>
    <p:sldId id="391" r:id="rId4"/>
    <p:sldId id="394" r:id="rId5"/>
    <p:sldId id="397" r:id="rId6"/>
    <p:sldId id="398" r:id="rId7"/>
    <p:sldId id="400" r:id="rId8"/>
    <p:sldId id="463" r:id="rId9"/>
    <p:sldId id="464" r:id="rId10"/>
    <p:sldId id="465" r:id="rId11"/>
    <p:sldId id="466" r:id="rId12"/>
    <p:sldId id="467" r:id="rId13"/>
    <p:sldId id="468" r:id="rId14"/>
    <p:sldId id="513" r:id="rId15"/>
    <p:sldId id="514" r:id="rId16"/>
    <p:sldId id="469" r:id="rId17"/>
    <p:sldId id="470" r:id="rId18"/>
    <p:sldId id="425" r:id="rId19"/>
    <p:sldId id="471" r:id="rId20"/>
    <p:sldId id="472" r:id="rId21"/>
    <p:sldId id="426" r:id="rId22"/>
    <p:sldId id="427" r:id="rId23"/>
    <p:sldId id="428" r:id="rId24"/>
    <p:sldId id="515" r:id="rId25"/>
    <p:sldId id="516" r:id="rId26"/>
    <p:sldId id="517" r:id="rId27"/>
    <p:sldId id="518" r:id="rId28"/>
    <p:sldId id="410" r:id="rId29"/>
    <p:sldId id="411" r:id="rId30"/>
    <p:sldId id="412" r:id="rId31"/>
    <p:sldId id="413" r:id="rId32"/>
    <p:sldId id="414" r:id="rId33"/>
    <p:sldId id="416" r:id="rId34"/>
    <p:sldId id="433" r:id="rId35"/>
    <p:sldId id="434" r:id="rId36"/>
    <p:sldId id="435" r:id="rId37"/>
    <p:sldId id="436" r:id="rId38"/>
    <p:sldId id="395" r:id="rId39"/>
    <p:sldId id="521" r:id="rId40"/>
    <p:sldId id="520" r:id="rId41"/>
    <p:sldId id="522" r:id="rId42"/>
    <p:sldId id="519" r:id="rId43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91"/>
            <p14:sldId id="394"/>
            <p14:sldId id="397"/>
            <p14:sldId id="398"/>
            <p14:sldId id="400"/>
            <p14:sldId id="463"/>
            <p14:sldId id="464"/>
            <p14:sldId id="465"/>
            <p14:sldId id="466"/>
            <p14:sldId id="467"/>
            <p14:sldId id="468"/>
            <p14:sldId id="513"/>
            <p14:sldId id="514"/>
            <p14:sldId id="469"/>
            <p14:sldId id="470"/>
            <p14:sldId id="425"/>
            <p14:sldId id="471"/>
            <p14:sldId id="472"/>
            <p14:sldId id="426"/>
            <p14:sldId id="427"/>
            <p14:sldId id="428"/>
            <p14:sldId id="515"/>
            <p14:sldId id="516"/>
            <p14:sldId id="517"/>
            <p14:sldId id="518"/>
            <p14:sldId id="410"/>
            <p14:sldId id="411"/>
            <p14:sldId id="412"/>
            <p14:sldId id="413"/>
            <p14:sldId id="414"/>
            <p14:sldId id="416"/>
            <p14:sldId id="433"/>
            <p14:sldId id="434"/>
            <p14:sldId id="435"/>
            <p14:sldId id="436"/>
            <p14:sldId id="395"/>
            <p14:sldId id="521"/>
            <p14:sldId id="520"/>
            <p14:sldId id="522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CCECFF"/>
    <a:srgbClr val="CCFFCC"/>
    <a:srgbClr val="FF9999"/>
    <a:srgbClr val="66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6" autoAdjust="0"/>
  </p:normalViewPr>
  <p:slideViewPr>
    <p:cSldViewPr snapToGrid="0">
      <p:cViewPr varScale="1">
        <p:scale>
          <a:sx n="74" d="100"/>
          <a:sy n="74" d="100"/>
        </p:scale>
        <p:origin x="3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B73C57-25F3-4FD2-91CC-2C506E619D8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9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6E3C6A-255F-47C1-A321-FE66D7E44B4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1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EF4184-F2DF-422B-8E77-E2CE1A220B58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8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CAED38-54F6-4766-A2BA-AF46D5642BC8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6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79F262-E2F4-42E4-A488-FC24CF12656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92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BB15D-62E9-41F7-8DED-53B94B55475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8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6269A-B44D-4C4D-9872-1C84F80D57C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79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6269A-B44D-4C4D-9872-1C84F80D57C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62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6269A-B44D-4C4D-9872-1C84F80D57C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2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396AC7-2BF3-476E-9CA6-117C6258EFC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7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790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462984-367A-49CE-BFF6-5D88F25F2ED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409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CA501E-86B6-4A43-86E4-64FDC210E98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4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BB15D-62E9-41F7-8DED-53B94B554754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236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BB15D-62E9-41F7-8DED-53B94B55475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874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BB15D-62E9-41F7-8DED-53B94B554754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139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BB15D-62E9-41F7-8DED-53B94B554754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029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F40FC5-A5A7-49D0-9DDE-ACF75A6AEF8A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041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85066-C6B7-4D5D-B48F-04A5CF1F8CB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57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8B38FD-73AB-43C7-9EDA-6DB5008ABEA0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239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22643F-6EE0-4062-8BDA-53B29ED292F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0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831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4CF59A-5FCF-47B4-A9CD-337197BC188C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570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0292AF-9014-4457-9B36-0382CDD6427E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167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FB810F-C3EA-4C6A-81D4-BB9F2505B57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10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BDC43B-8D66-42D3-92C9-7C85D3FCD31D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543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34CC3E-E0A7-40DF-84EE-2DCADD2F38C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486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20757B-C26C-435F-AFB2-45A9588D3A7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39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85066-C6B7-4D5D-B48F-04A5CF1F8CBE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347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85066-C6B7-4D5D-B48F-04A5CF1F8CBE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860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85066-C6B7-4D5D-B48F-04A5CF1F8CB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04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6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AECA3E-EADC-4198-96A3-E1140E39C4F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5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EF83CB-B424-49E5-8A4C-3D528D29DD3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0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6619F7-B29A-4B52-A261-AC677D0DCDA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0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159EE2-A4D8-493A-870A-079C6810CF9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5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0D976E-CB8B-40A1-BDC8-22315FD414B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8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817B4-3BAC-4C93-A9AF-0E6F7E269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5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4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0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019" y="552018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Inducing </a:t>
            </a:r>
            <a:r>
              <a:rPr lang="en-GB" sz="5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e.m.f</a:t>
            </a: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and Current</a:t>
            </a:r>
            <a:b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</a:br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Generating Electricity </a:t>
            </a:r>
          </a:p>
        </p:txBody>
      </p:sp>
      <p:pic>
        <p:nvPicPr>
          <p:cNvPr id="7" name="Picture 7" descr="hoover_dam_g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20" y="2517849"/>
            <a:ext cx="507918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s-media-cache-ak0.pinimg.com/736x/69/c6/22/69c6220700b9b2b19978136ff38391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6" y="2671877"/>
            <a:ext cx="5965391" cy="384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5519738" y="5516563"/>
            <a:ext cx="0" cy="7921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</a:t>
            </a:r>
            <a:r>
              <a:rPr lang="en-GB" altLang="en-US" dirty="0">
                <a:solidFill>
                  <a:srgbClr val="0000FF"/>
                </a:solidFill>
              </a:rPr>
              <a:t>more turns </a:t>
            </a:r>
            <a:r>
              <a:rPr lang="en-GB" altLang="en-US" dirty="0"/>
              <a:t>on the coil (same area), the</a:t>
            </a:r>
            <a:r>
              <a:rPr lang="en-GB" altLang="en-US" dirty="0">
                <a:solidFill>
                  <a:srgbClr val="0000FF"/>
                </a:solidFill>
              </a:rPr>
              <a:t> bigger </a:t>
            </a:r>
            <a:r>
              <a:rPr lang="en-GB" altLang="en-US" dirty="0"/>
              <a:t>the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.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03839" y="3357563"/>
            <a:ext cx="504825" cy="1079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303839" y="4437063"/>
            <a:ext cx="504825" cy="10795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03839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N</a:t>
            </a:r>
            <a:endParaRPr lang="en-US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303839" y="51498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S</a:t>
            </a:r>
            <a:endParaRPr lang="en-US" altLang="en-US"/>
          </a:p>
        </p:txBody>
      </p:sp>
      <p:grpSp>
        <p:nvGrpSpPr>
          <p:cNvPr id="27657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7671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2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grpSp>
        <p:nvGrpSpPr>
          <p:cNvPr id="27658" name="Group 18"/>
          <p:cNvGrpSpPr>
            <a:grpSpLocks/>
          </p:cNvGrpSpPr>
          <p:nvPr/>
        </p:nvGrpSpPr>
        <p:grpSpPr bwMode="auto">
          <a:xfrm>
            <a:off x="2206625" y="4005263"/>
            <a:ext cx="6408738" cy="1655762"/>
            <a:chOff x="430" y="2523"/>
            <a:chExt cx="4037" cy="1043"/>
          </a:xfrm>
        </p:grpSpPr>
        <p:sp>
          <p:nvSpPr>
            <p:cNvPr id="27665" name="Line 9"/>
            <p:cNvSpPr>
              <a:spLocks noChangeShapeType="1"/>
            </p:cNvSpPr>
            <p:nvPr/>
          </p:nvSpPr>
          <p:spPr bwMode="auto">
            <a:xfrm flipH="1">
              <a:off x="1292" y="2523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666" name="Line 10"/>
            <p:cNvSpPr>
              <a:spLocks noChangeShapeType="1"/>
            </p:cNvSpPr>
            <p:nvPr/>
          </p:nvSpPr>
          <p:spPr bwMode="auto">
            <a:xfrm flipV="1">
              <a:off x="975" y="2523"/>
              <a:ext cx="317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667" name="Line 11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668" name="Line 12"/>
            <p:cNvSpPr>
              <a:spLocks noChangeShapeType="1"/>
            </p:cNvSpPr>
            <p:nvPr/>
          </p:nvSpPr>
          <p:spPr bwMode="auto">
            <a:xfrm flipV="1">
              <a:off x="431" y="3158"/>
              <a:ext cx="317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669" name="Line 16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670" name="Line 17"/>
            <p:cNvSpPr>
              <a:spLocks noChangeShapeType="1"/>
            </p:cNvSpPr>
            <p:nvPr/>
          </p:nvSpPr>
          <p:spPr bwMode="auto">
            <a:xfrm flipH="1">
              <a:off x="2699" y="2523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7659" name="Line 20"/>
          <p:cNvSpPr>
            <a:spLocks noChangeShapeType="1"/>
          </p:cNvSpPr>
          <p:nvPr/>
        </p:nvSpPr>
        <p:spPr bwMode="auto">
          <a:xfrm flipH="1">
            <a:off x="3576639" y="4159250"/>
            <a:ext cx="1728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0" name="Line 21"/>
          <p:cNvSpPr>
            <a:spLocks noChangeShapeType="1"/>
          </p:cNvSpPr>
          <p:nvPr/>
        </p:nvSpPr>
        <p:spPr bwMode="auto">
          <a:xfrm flipV="1">
            <a:off x="3175000" y="4159250"/>
            <a:ext cx="401638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1" name="Line 22"/>
          <p:cNvSpPr>
            <a:spLocks noChangeShapeType="1"/>
          </p:cNvSpPr>
          <p:nvPr/>
        </p:nvSpPr>
        <p:spPr bwMode="auto">
          <a:xfrm flipV="1">
            <a:off x="7321550" y="4159251"/>
            <a:ext cx="1295400" cy="165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2" name="Line 23"/>
          <p:cNvSpPr>
            <a:spLocks noChangeShapeType="1"/>
          </p:cNvSpPr>
          <p:nvPr/>
        </p:nvSpPr>
        <p:spPr bwMode="auto">
          <a:xfrm flipV="1">
            <a:off x="2209801" y="5060951"/>
            <a:ext cx="588963" cy="754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3" name="Line 24"/>
          <p:cNvSpPr>
            <a:spLocks noChangeShapeType="1"/>
          </p:cNvSpPr>
          <p:nvPr/>
        </p:nvSpPr>
        <p:spPr bwMode="auto">
          <a:xfrm flipH="1">
            <a:off x="2208214" y="5815013"/>
            <a:ext cx="5113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4" name="Line 25"/>
          <p:cNvSpPr>
            <a:spLocks noChangeShapeType="1"/>
          </p:cNvSpPr>
          <p:nvPr/>
        </p:nvSpPr>
        <p:spPr bwMode="auto">
          <a:xfrm flipH="1">
            <a:off x="5810250" y="4159250"/>
            <a:ext cx="2806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25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13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5519738" y="5516563"/>
            <a:ext cx="0" cy="7921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 The bigger the</a:t>
            </a:r>
            <a:r>
              <a:rPr lang="en-GB" altLang="en-US" dirty="0">
                <a:solidFill>
                  <a:srgbClr val="0000FF"/>
                </a:solidFill>
              </a:rPr>
              <a:t> area of the coil, </a:t>
            </a:r>
            <a:r>
              <a:rPr lang="en-GB" altLang="en-US" dirty="0"/>
              <a:t>the</a:t>
            </a:r>
            <a:r>
              <a:rPr lang="en-GB" altLang="en-US" dirty="0">
                <a:solidFill>
                  <a:srgbClr val="0000FF"/>
                </a:solidFill>
              </a:rPr>
              <a:t> bigger </a:t>
            </a:r>
            <a:r>
              <a:rPr lang="en-GB" altLang="en-US" dirty="0"/>
              <a:t>the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03839" y="3357563"/>
            <a:ext cx="504825" cy="1079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03839" y="4437063"/>
            <a:ext cx="504825" cy="10795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03839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N</a:t>
            </a:r>
            <a:endParaRPr lang="en-US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303839" y="51498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S</a:t>
            </a:r>
            <a:endParaRPr lang="en-US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3575050" y="4005263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3071814" y="4005263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88947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2208214" y="5013325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8688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sp>
        <p:nvSpPr>
          <p:cNvPr id="28686" name="Line 16"/>
          <p:cNvSpPr>
            <a:spLocks noChangeShapeType="1"/>
          </p:cNvSpPr>
          <p:nvPr/>
        </p:nvSpPr>
        <p:spPr bwMode="auto">
          <a:xfrm flipH="1">
            <a:off x="2185988" y="5672138"/>
            <a:ext cx="6729412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 flipH="1">
            <a:off x="5808664" y="4005263"/>
            <a:ext cx="4370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8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If the movement is </a:t>
            </a:r>
            <a:r>
              <a:rPr lang="en-GB" altLang="en-US" dirty="0">
                <a:solidFill>
                  <a:srgbClr val="FF0000"/>
                </a:solidFill>
              </a:rPr>
              <a:t>not</a:t>
            </a:r>
            <a:r>
              <a:rPr lang="en-GB" altLang="en-US" dirty="0">
                <a:solidFill>
                  <a:srgbClr val="0000FF"/>
                </a:solidFill>
              </a:rPr>
              <a:t> perpendicular</a:t>
            </a:r>
            <a:r>
              <a:rPr lang="en-GB" altLang="en-US" dirty="0"/>
              <a:t>, the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 is </a:t>
            </a:r>
            <a:r>
              <a:rPr lang="en-GB" altLang="en-US" dirty="0">
                <a:solidFill>
                  <a:srgbClr val="FF0000"/>
                </a:solidFill>
              </a:rPr>
              <a:t>less</a:t>
            </a:r>
            <a:r>
              <a:rPr lang="en-GB" altLang="en-US" dirty="0"/>
              <a:t>.</a:t>
            </a:r>
            <a:endParaRPr lang="en-US" altLang="en-US" dirty="0"/>
          </a:p>
        </p:txBody>
      </p:sp>
      <p:grpSp>
        <p:nvGrpSpPr>
          <p:cNvPr id="29700" name="Group 18"/>
          <p:cNvGrpSpPr>
            <a:grpSpLocks/>
          </p:cNvGrpSpPr>
          <p:nvPr/>
        </p:nvGrpSpPr>
        <p:grpSpPr bwMode="auto">
          <a:xfrm rot="-2156510">
            <a:off x="4803776" y="2719388"/>
            <a:ext cx="504825" cy="2951162"/>
            <a:chOff x="2381" y="2115"/>
            <a:chExt cx="318" cy="1859"/>
          </a:xfrm>
        </p:grpSpPr>
        <p:sp>
          <p:nvSpPr>
            <p:cNvPr id="29710" name="Line 2"/>
            <p:cNvSpPr>
              <a:spLocks noChangeShapeType="1"/>
            </p:cNvSpPr>
            <p:nvPr/>
          </p:nvSpPr>
          <p:spPr bwMode="auto">
            <a:xfrm>
              <a:off x="2517" y="3475"/>
              <a:ext cx="0" cy="4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9711" name="Rectangle 5"/>
            <p:cNvSpPr>
              <a:spLocks noChangeArrowheads="1"/>
            </p:cNvSpPr>
            <p:nvPr/>
          </p:nvSpPr>
          <p:spPr bwMode="auto">
            <a:xfrm>
              <a:off x="2381" y="2115"/>
              <a:ext cx="318" cy="6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2" name="Rectangle 6"/>
            <p:cNvSpPr>
              <a:spLocks noChangeArrowheads="1"/>
            </p:cNvSpPr>
            <p:nvPr/>
          </p:nvSpPr>
          <p:spPr bwMode="auto">
            <a:xfrm>
              <a:off x="2381" y="2795"/>
              <a:ext cx="318" cy="68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Text Box 7"/>
            <p:cNvSpPr txBox="1">
              <a:spLocks noChangeArrowheads="1"/>
            </p:cNvSpPr>
            <p:nvPr/>
          </p:nvSpPr>
          <p:spPr bwMode="auto">
            <a:xfrm>
              <a:off x="2381" y="2115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N</a:t>
              </a:r>
              <a:endParaRPr lang="en-US" altLang="en-US"/>
            </a:p>
          </p:txBody>
        </p:sp>
        <p:sp>
          <p:nvSpPr>
            <p:cNvPr id="29714" name="Text Box 8"/>
            <p:cNvSpPr txBox="1">
              <a:spLocks noChangeArrowheads="1"/>
            </p:cNvSpPr>
            <p:nvPr/>
          </p:nvSpPr>
          <p:spPr bwMode="auto">
            <a:xfrm>
              <a:off x="2381" y="324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S</a:t>
              </a:r>
              <a:endParaRPr lang="en-US" altLang="en-US"/>
            </a:p>
          </p:txBody>
        </p:sp>
      </p:grpSp>
      <p:sp>
        <p:nvSpPr>
          <p:cNvPr id="29701" name="Line 9"/>
          <p:cNvSpPr>
            <a:spLocks noChangeShapeType="1"/>
          </p:cNvSpPr>
          <p:nvPr/>
        </p:nvSpPr>
        <p:spPr bwMode="auto">
          <a:xfrm flipH="1" flipV="1">
            <a:off x="3575050" y="4005263"/>
            <a:ext cx="1017588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 flipV="1">
            <a:off x="3071814" y="4005263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V="1">
            <a:off x="2208214" y="5013325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9708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sp>
        <p:nvSpPr>
          <p:cNvPr id="29706" name="Line 16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7" name="Line 17"/>
          <p:cNvSpPr>
            <a:spLocks noChangeShapeType="1"/>
          </p:cNvSpPr>
          <p:nvPr/>
        </p:nvSpPr>
        <p:spPr bwMode="auto">
          <a:xfrm flipH="1">
            <a:off x="5213351" y="4005263"/>
            <a:ext cx="3402013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9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20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6810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Electromagnetic induction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5824539" y="1150939"/>
            <a:ext cx="5669256" cy="537178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an electrical conductor cuts through magnetic field lines, a voltage is induced across the ends of the conductor.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the wire is part of a complete circuit, a current is induced in the wire.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called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electromagnetic induction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is sometimes called the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or dynamo effect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88772" name="Picture 4" descr="p25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2" y="1316334"/>
            <a:ext cx="4438058" cy="45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0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idx="1"/>
          </p:nvPr>
        </p:nvSpPr>
        <p:spPr>
          <a:xfrm>
            <a:off x="5701505" y="979487"/>
            <a:ext cx="5951779" cy="5400047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Electromagnetic induction also occurs if the magnetic field is stationary and the coil is moved.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There only needs to be </a:t>
            </a:r>
            <a:r>
              <a:rPr lang="en-GB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relative motion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between the coil and the electric field for an </a:t>
            </a:r>
            <a:r>
              <a:rPr lang="en-GB" sz="3600" dirty="0" err="1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e.m.f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to be induced!</a:t>
            </a:r>
          </a:p>
        </p:txBody>
      </p:sp>
      <p:pic>
        <p:nvPicPr>
          <p:cNvPr id="33795" name="Picture 3" descr="p26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2" y="979487"/>
            <a:ext cx="5340623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5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law (at last!)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1"/>
            <a:ext cx="7705344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3600" dirty="0"/>
              <a:t>As we have seen, an </a:t>
            </a:r>
            <a:r>
              <a:rPr lang="en-GB" altLang="en-US" sz="3600" dirty="0" err="1"/>
              <a:t>e.m.f</a:t>
            </a:r>
            <a:r>
              <a:rPr lang="en-GB" altLang="en-US" sz="3600" dirty="0"/>
              <a:t>. is only </a:t>
            </a:r>
            <a:r>
              <a:rPr lang="en-GB" altLang="en-US" sz="3600" dirty="0">
                <a:solidFill>
                  <a:srgbClr val="0000FF"/>
                </a:solidFill>
              </a:rPr>
              <a:t>induced</a:t>
            </a:r>
            <a:r>
              <a:rPr lang="en-GB" altLang="en-US" sz="3600" dirty="0"/>
              <a:t> when the field is </a:t>
            </a:r>
            <a:r>
              <a:rPr lang="en-GB" altLang="en-US" sz="3600" dirty="0">
                <a:solidFill>
                  <a:srgbClr val="0000FF"/>
                </a:solidFill>
              </a:rPr>
              <a:t>changing</a:t>
            </a:r>
            <a:r>
              <a:rPr lang="en-GB" altLang="en-US" sz="3600" dirty="0"/>
              <a:t>. </a:t>
            </a:r>
          </a:p>
          <a:p>
            <a:pPr eaLnBrk="1" hangingPunct="1">
              <a:buFontTx/>
              <a:buNone/>
            </a:pPr>
            <a:endParaRPr lang="en-GB" altLang="en-US" sz="3600" dirty="0"/>
          </a:p>
          <a:p>
            <a:pPr eaLnBrk="1" hangingPunct="1">
              <a:buFontTx/>
              <a:buNone/>
            </a:pPr>
            <a:r>
              <a:rPr lang="en-GB" altLang="en-US" sz="3600" dirty="0"/>
              <a:t>The induced </a:t>
            </a:r>
            <a:r>
              <a:rPr lang="en-GB" altLang="en-US" sz="3600" dirty="0" err="1"/>
              <a:t>e.m.f</a:t>
            </a:r>
            <a:r>
              <a:rPr lang="en-GB" altLang="en-US" sz="3600" dirty="0"/>
              <a:t> is found using Faraday’s law, which uses the idea of </a:t>
            </a:r>
            <a:r>
              <a:rPr lang="en-GB" altLang="en-US" sz="3600" b="1" dirty="0">
                <a:solidFill>
                  <a:srgbClr val="00B050"/>
                </a:solidFill>
              </a:rPr>
              <a:t>flux</a:t>
            </a:r>
            <a:r>
              <a:rPr lang="en-GB" altLang="en-US" sz="3600" dirty="0"/>
              <a:t>. </a:t>
            </a:r>
            <a:endParaRPr lang="en-US" altLang="en-US" sz="3600" dirty="0"/>
          </a:p>
        </p:txBody>
      </p:sp>
      <p:pic>
        <p:nvPicPr>
          <p:cNvPr id="34820" name="Picture 4" descr="amat_farad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4944" y="4217614"/>
            <a:ext cx="2145792" cy="2427563"/>
          </a:xfrm>
          <a:noFill/>
        </p:spPr>
      </p:pic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8424472" y="1199213"/>
            <a:ext cx="3609031" cy="2744137"/>
          </a:xfrm>
          <a:prstGeom prst="wedgeRoundRectCallout">
            <a:avLst>
              <a:gd name="adj1" fmla="val -28008"/>
              <a:gd name="adj2" fmla="val 6469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200" dirty="0"/>
              <a:t>Did you know that I built the first electric motor and generator too? </a:t>
            </a:r>
          </a:p>
          <a:p>
            <a:pPr algn="ctr" eaLnBrk="1" hangingPunct="1"/>
            <a:r>
              <a:rPr lang="en-GB" altLang="en-US" sz="2200" dirty="0"/>
              <a:t>I refused all prizes and awards because I believed that would detract from God’s glory.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0071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Faraday’s law</a:t>
            </a:r>
            <a:endParaRPr lang="en-US" altLang="en-US"/>
          </a:p>
        </p:txBody>
      </p:sp>
      <p:pic>
        <p:nvPicPr>
          <p:cNvPr id="35844" name="Picture 4" descr="amat_farad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9763" y="3648075"/>
            <a:ext cx="2525712" cy="2857500"/>
          </a:xfrm>
          <a:solidFill>
            <a:srgbClr val="FFFFCC"/>
          </a:solidFill>
        </p:spPr>
      </p:pic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4678681" y="2254282"/>
            <a:ext cx="7220711" cy="3217800"/>
          </a:xfrm>
          <a:prstGeom prst="wedgeRoundRectCallout">
            <a:avLst>
              <a:gd name="adj1" fmla="val -65912"/>
              <a:gd name="adj2" fmla="val 2049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dirty="0"/>
              <a:t>The induced </a:t>
            </a:r>
            <a:r>
              <a:rPr lang="en-GB" altLang="en-US" sz="3200" dirty="0" err="1"/>
              <a:t>e.m.f</a:t>
            </a:r>
            <a:r>
              <a:rPr lang="en-GB" altLang="en-US" sz="3200" dirty="0"/>
              <a:t>. is equal to the (negative) rate of change of magnetic flux, </a:t>
            </a:r>
          </a:p>
          <a:p>
            <a:pPr algn="ctr" eaLnBrk="1" hangingPunct="1"/>
            <a:endParaRPr lang="en-GB" altLang="en-US" sz="3200" dirty="0"/>
          </a:p>
          <a:p>
            <a:pPr algn="ctr" eaLnBrk="1" hangingPunct="1"/>
            <a:r>
              <a:rPr lang="en-GB" altLang="en-US" sz="3200" dirty="0" err="1">
                <a:solidFill>
                  <a:srgbClr val="0000FF"/>
                </a:solidFill>
              </a:rPr>
              <a:t>e.m.f</a:t>
            </a:r>
            <a:r>
              <a:rPr lang="en-GB" altLang="en-US" sz="3200" dirty="0">
                <a:solidFill>
                  <a:srgbClr val="0000FF"/>
                </a:solidFill>
              </a:rPr>
              <a:t> = </a:t>
            </a:r>
            <a:r>
              <a:rPr lang="en-GB" altLang="en-US" sz="3200" u="sng" dirty="0">
                <a:solidFill>
                  <a:srgbClr val="0000FF"/>
                </a:solidFill>
              </a:rPr>
              <a:t>-</a:t>
            </a:r>
            <a:r>
              <a:rPr lang="el-GR" altLang="en-US" sz="3200" u="sng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ru-RU" altLang="en-US" sz="3200" u="sng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endParaRPr lang="en-AU" altLang="en-US" sz="3200" u="sng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AU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            </a:t>
            </a:r>
            <a:r>
              <a:rPr lang="el-GR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t</a:t>
            </a:r>
            <a:endParaRPr lang="el-GR" alt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07265" y="1189911"/>
            <a:ext cx="3840480" cy="2128742"/>
          </a:xfrm>
          <a:prstGeom prst="wedgeRoundRectCallout">
            <a:avLst>
              <a:gd name="adj1" fmla="val 24840"/>
              <a:gd name="adj2" fmla="val 7203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dirty="0"/>
              <a:t>Hang on … What is magnetic flux? </a:t>
            </a:r>
            <a:r>
              <a:rPr lang="ru-RU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endParaRPr lang="en-AU" alt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66FF"/>
                </a:solidFill>
              </a:rPr>
              <a:t>Magnetic Flux (</a:t>
            </a:r>
            <a:r>
              <a:rPr lang="ru-RU" altLang="en-US" dirty="0">
                <a:solidFill>
                  <a:srgbClr val="0066FF"/>
                </a:solidFill>
                <a:cs typeface="Arial" panose="020B0604020202020204" pitchFamily="34" charset="0"/>
              </a:rPr>
              <a:t>Ф</a:t>
            </a:r>
            <a:r>
              <a:rPr lang="en-GB" altLang="en-US" dirty="0">
                <a:solidFill>
                  <a:srgbClr val="0066FF"/>
                </a:solidFill>
                <a:cs typeface="Arial" panose="020B0604020202020204" pitchFamily="34" charset="0"/>
              </a:rPr>
              <a:t>)</a:t>
            </a:r>
            <a:endParaRPr lang="ru-RU" altLang="en-US" dirty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685" y="1771650"/>
            <a:ext cx="11482466" cy="432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Imagine a loop of (plane) wire in a region where the magnetic field (B) is constant.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The field lines are referred to as </a:t>
            </a:r>
            <a:r>
              <a:rPr lang="en-GB" altLang="en-US" b="1" dirty="0">
                <a:solidFill>
                  <a:srgbClr val="0066FF"/>
                </a:solidFill>
              </a:rPr>
              <a:t>lines of flux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V="1">
            <a:off x="2222500" y="4005263"/>
            <a:ext cx="1352550" cy="162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3544889" y="4005263"/>
            <a:ext cx="50704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5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66FF"/>
                </a:solidFill>
              </a:rPr>
              <a:t>Magnetic Flux (</a:t>
            </a:r>
            <a:r>
              <a:rPr lang="ru-RU" altLang="en-US" dirty="0">
                <a:solidFill>
                  <a:srgbClr val="0066FF"/>
                </a:solidFill>
                <a:cs typeface="Arial" panose="020B0604020202020204" pitchFamily="34" charset="0"/>
              </a:rPr>
              <a:t>Ф</a:t>
            </a:r>
            <a:r>
              <a:rPr lang="en-GB" altLang="en-US" dirty="0">
                <a:solidFill>
                  <a:srgbClr val="0066FF"/>
                </a:solidFill>
                <a:cs typeface="Arial" panose="020B0604020202020204" pitchFamily="34" charset="0"/>
              </a:rPr>
              <a:t>)</a:t>
            </a:r>
            <a:endParaRPr lang="ru-RU" altLang="en-US" dirty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3375"/>
            <a:ext cx="11482466" cy="432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It can help to imagine the flux as the </a:t>
            </a:r>
            <a:r>
              <a:rPr lang="en-GB" altLang="en-US" b="1" dirty="0">
                <a:solidFill>
                  <a:srgbClr val="0066FF"/>
                </a:solidFill>
              </a:rPr>
              <a:t>number of lines</a:t>
            </a:r>
            <a:r>
              <a:rPr lang="en-GB" altLang="en-US" dirty="0"/>
              <a:t> of magnetic field going through the area of the coil.</a:t>
            </a:r>
            <a:endParaRPr lang="en-US" altLang="en-US" dirty="0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V="1">
            <a:off x="2222500" y="4005263"/>
            <a:ext cx="1352550" cy="162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3544889" y="4005263"/>
            <a:ext cx="50704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66FF"/>
                </a:solidFill>
              </a:rPr>
              <a:t>Magnetic Flux </a:t>
            </a:r>
            <a:r>
              <a:rPr lang="en-AU" altLang="en-US" dirty="0">
                <a:solidFill>
                  <a:srgbClr val="0066FF"/>
                </a:solidFill>
              </a:rPr>
              <a:t>Density (B)</a:t>
            </a:r>
            <a:endParaRPr lang="ru-RU" altLang="en-US" dirty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3375"/>
            <a:ext cx="11482466" cy="432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The magnetic field strength or “flux density” is therefore equivalent to the </a:t>
            </a:r>
            <a:r>
              <a:rPr lang="en-GB" altLang="en-US" b="1" dirty="0">
                <a:solidFill>
                  <a:srgbClr val="0066FF"/>
                </a:solidFill>
              </a:rPr>
              <a:t>number of lines</a:t>
            </a:r>
            <a:r>
              <a:rPr lang="en-GB" altLang="en-US" dirty="0"/>
              <a:t> of magnetic field </a:t>
            </a:r>
            <a:r>
              <a:rPr lang="en-GB" altLang="en-US" b="1" dirty="0">
                <a:solidFill>
                  <a:srgbClr val="FF0000"/>
                </a:solidFill>
              </a:rPr>
              <a:t>per unit area </a:t>
            </a:r>
            <a:r>
              <a:rPr lang="en-GB" altLang="en-US" dirty="0"/>
              <a:t>of the coil.</a:t>
            </a:r>
            <a:endParaRPr lang="en-US" altLang="en-US" dirty="0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V="1">
            <a:off x="2222500" y="4005263"/>
            <a:ext cx="1352550" cy="162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3544889" y="4005263"/>
            <a:ext cx="50704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52940" y="3242436"/>
                <a:ext cx="1594916" cy="117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AU" sz="4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AU" sz="4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40" y="3242436"/>
                <a:ext cx="1594916" cy="117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39277" y="4918274"/>
                <a:ext cx="193455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AU" sz="4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277" y="4918274"/>
                <a:ext cx="1934550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thinkgeek.com/images/products/zoom/1dbd_flux_capacitor_car_charg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65" y="4016000"/>
            <a:ext cx="3582353" cy="2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969442"/>
            <a:ext cx="116459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3600" b="1" dirty="0">
                <a:solidFill>
                  <a:srgbClr val="008000"/>
                </a:solidFill>
              </a:rPr>
              <a:t>Changing Flux </a:t>
            </a:r>
            <a:r>
              <a:rPr lang="en-AU" sz="3600" dirty="0"/>
              <a:t>and </a:t>
            </a:r>
            <a:r>
              <a:rPr lang="en-AU" sz="3600" b="1" dirty="0">
                <a:solidFill>
                  <a:srgbClr val="008000"/>
                </a:solidFill>
              </a:rPr>
              <a:t>Conductors </a:t>
            </a:r>
          </a:p>
          <a:p>
            <a:pPr>
              <a:lnSpc>
                <a:spcPct val="150000"/>
              </a:lnSpc>
            </a:pPr>
            <a:r>
              <a:rPr lang="en-AU" sz="3600" b="1" dirty="0">
                <a:solidFill>
                  <a:srgbClr val="FF0000"/>
                </a:solidFill>
              </a:rPr>
              <a:t>Faradays Law </a:t>
            </a:r>
            <a:r>
              <a:rPr lang="en-AU" sz="3600" dirty="0"/>
              <a:t>and </a:t>
            </a:r>
            <a:r>
              <a:rPr lang="en-AU" sz="3600" b="1" dirty="0">
                <a:solidFill>
                  <a:srgbClr val="008000"/>
                </a:solidFill>
              </a:rPr>
              <a:t>Induced </a:t>
            </a:r>
            <a:r>
              <a:rPr lang="en-AU" sz="3600" b="1" dirty="0" err="1">
                <a:solidFill>
                  <a:srgbClr val="008000"/>
                </a:solidFill>
              </a:rPr>
              <a:t>e.m.f</a:t>
            </a:r>
            <a:endParaRPr lang="en-AU" sz="3600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3600" b="1" dirty="0">
                <a:solidFill>
                  <a:srgbClr val="0070C0"/>
                </a:solidFill>
              </a:rPr>
              <a:t>Lenz’s Law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  <p:pic>
        <p:nvPicPr>
          <p:cNvPr id="1026" name="Picture 2" descr="http://the-gadgeteer.com/wp-content/uploads/2014/04/oral-B-deep-sweep-1000-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39" y="115172"/>
            <a:ext cx="3270142" cy="245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5.walmartimages.com/dfw/dce07b8c-6b60/k2-_2cadf7fb-f4e3-4855-bb62-9e9b4c4109d8.v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64" y="90212"/>
            <a:ext cx="3481953" cy="3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23" y="904250"/>
            <a:ext cx="11707318" cy="5716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3200" dirty="0"/>
              <a:t>The </a:t>
            </a:r>
            <a:r>
              <a:rPr lang="en-GB" altLang="en-US" sz="3200" dirty="0">
                <a:solidFill>
                  <a:srgbClr val="0000FF"/>
                </a:solidFill>
              </a:rPr>
              <a:t>magnetic flux</a:t>
            </a:r>
            <a:r>
              <a:rPr lang="en-GB" altLang="en-US" sz="3200" dirty="0"/>
              <a:t> (</a:t>
            </a:r>
            <a:r>
              <a:rPr lang="ru-RU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r>
              <a:rPr lang="en-GB" altLang="en-US" sz="3200" dirty="0">
                <a:cs typeface="Arial" panose="020B0604020202020204" pitchFamily="34" charset="0"/>
              </a:rPr>
              <a:t>) is defined as </a:t>
            </a:r>
            <a:r>
              <a:rPr lang="ru-RU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r>
              <a:rPr lang="en-GB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= BA </a:t>
            </a:r>
            <a:r>
              <a:rPr lang="en-GB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cos</a:t>
            </a:r>
            <a:r>
              <a:rPr lang="el-GR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GB" altLang="en-US" sz="32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GB" altLang="en-US" sz="3200" dirty="0">
                <a:cs typeface="Arial" panose="020B0604020202020204" pitchFamily="34" charset="0"/>
              </a:rPr>
              <a:t>where A is the area of the loop ,</a:t>
            </a:r>
            <a:r>
              <a:rPr lang="el-GR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GB" altLang="en-US" sz="3200" dirty="0">
                <a:cs typeface="Arial" panose="020B0604020202020204" pitchFamily="34" charset="0"/>
              </a:rPr>
              <a:t> is the angle between the </a:t>
            </a:r>
            <a:r>
              <a:rPr lang="en-GB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magnetic field direction </a:t>
            </a:r>
            <a:r>
              <a:rPr lang="en-GB" altLang="en-US" sz="3200" dirty="0">
                <a:cs typeface="Arial" panose="020B0604020202020204" pitchFamily="34" charset="0"/>
              </a:rPr>
              <a:t>and the direction </a:t>
            </a:r>
            <a:r>
              <a:rPr lang="en-GB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normal</a:t>
            </a:r>
            <a:r>
              <a:rPr lang="en-GB" altLang="en-US" sz="3200" dirty="0">
                <a:cs typeface="Arial" panose="020B0604020202020204" pitchFamily="34" charset="0"/>
              </a:rPr>
              <a:t> (perpendicular) to the plane of the coil.</a:t>
            </a:r>
            <a:endParaRPr lang="el-GR" altLang="en-US" sz="3200" dirty="0">
              <a:cs typeface="Arial" panose="020B0604020202020204" pitchFamily="34" charset="0"/>
            </a:endParaRP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 flipV="1">
            <a:off x="2222500" y="4005263"/>
            <a:ext cx="1352550" cy="162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H="1">
            <a:off x="3544889" y="4005263"/>
            <a:ext cx="50704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8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3954" y="865187"/>
            <a:ext cx="11648215" cy="5716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r>
              <a:rPr lang="en-GB" altLang="en-US" sz="3200" dirty="0"/>
              <a:t>If the loop has </a:t>
            </a:r>
            <a:r>
              <a:rPr lang="en-GB" altLang="en-US" sz="3200" dirty="0">
                <a:solidFill>
                  <a:srgbClr val="00B050"/>
                </a:solidFill>
              </a:rPr>
              <a:t>N</a:t>
            </a:r>
            <a:r>
              <a:rPr lang="en-GB" altLang="en-US" sz="3200" dirty="0"/>
              <a:t> turns, the flux is given by </a:t>
            </a:r>
          </a:p>
          <a:p>
            <a:pPr eaLnBrk="1" hangingPunct="1">
              <a:buFontTx/>
              <a:buNone/>
            </a:pPr>
            <a:r>
              <a:rPr lang="en-GB" altLang="en-US" sz="3200" dirty="0"/>
              <a:t>	</a:t>
            </a:r>
            <a:r>
              <a:rPr lang="ru-RU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r>
              <a:rPr lang="en-GB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= </a:t>
            </a:r>
            <a:r>
              <a:rPr lang="en-GB" altLang="en-US" sz="3200" dirty="0">
                <a:solidFill>
                  <a:srgbClr val="00B050"/>
                </a:solidFill>
                <a:cs typeface="Arial" panose="020B0604020202020204" pitchFamily="34" charset="0"/>
              </a:rPr>
              <a:t>N</a:t>
            </a:r>
            <a:r>
              <a:rPr lang="en-GB" alt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BA </a:t>
            </a:r>
            <a:r>
              <a:rPr lang="en-GB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cos</a:t>
            </a:r>
            <a:r>
              <a:rPr lang="el-GR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GB" altLang="en-US" sz="3200" dirty="0">
                <a:cs typeface="Arial" panose="020B0604020202020204" pitchFamily="34" charset="0"/>
              </a:rPr>
              <a:t> in which case we call this the </a:t>
            </a:r>
            <a:r>
              <a:rPr lang="en-GB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flux linkage</a:t>
            </a:r>
            <a:r>
              <a:rPr lang="en-GB" alt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l-GR" altLang="en-US" dirty="0">
              <a:cs typeface="Arial" panose="020B0604020202020204" pitchFamily="34" charset="0"/>
            </a:endParaRPr>
          </a:p>
        </p:txBody>
      </p:sp>
      <p:grpSp>
        <p:nvGrpSpPr>
          <p:cNvPr id="32771" name="Group 21"/>
          <p:cNvGrpSpPr>
            <a:grpSpLocks/>
          </p:cNvGrpSpPr>
          <p:nvPr/>
        </p:nvGrpSpPr>
        <p:grpSpPr bwMode="auto">
          <a:xfrm>
            <a:off x="2206625" y="4005263"/>
            <a:ext cx="6408738" cy="1655762"/>
            <a:chOff x="430" y="2523"/>
            <a:chExt cx="4037" cy="1043"/>
          </a:xfrm>
        </p:grpSpPr>
        <p:sp>
          <p:nvSpPr>
            <p:cNvPr id="32797" name="Line 3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8" name="Line 4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9" name="Line 5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800" name="Line 6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2772" name="Line 7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4" name="Line 19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  <p:grpSp>
        <p:nvGrpSpPr>
          <p:cNvPr id="32786" name="Group 22"/>
          <p:cNvGrpSpPr>
            <a:grpSpLocks/>
          </p:cNvGrpSpPr>
          <p:nvPr/>
        </p:nvGrpSpPr>
        <p:grpSpPr bwMode="auto">
          <a:xfrm>
            <a:off x="2251075" y="4135438"/>
            <a:ext cx="6408738" cy="1655762"/>
            <a:chOff x="430" y="2523"/>
            <a:chExt cx="4037" cy="1043"/>
          </a:xfrm>
        </p:grpSpPr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6" name="Line 26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2787" name="Group 27"/>
          <p:cNvGrpSpPr>
            <a:grpSpLocks/>
          </p:cNvGrpSpPr>
          <p:nvPr/>
        </p:nvGrpSpPr>
        <p:grpSpPr bwMode="auto">
          <a:xfrm>
            <a:off x="2298700" y="4256088"/>
            <a:ext cx="6408738" cy="1655762"/>
            <a:chOff x="430" y="2523"/>
            <a:chExt cx="4037" cy="1043"/>
          </a:xfrm>
        </p:grpSpPr>
        <p:sp>
          <p:nvSpPr>
            <p:cNvPr id="32789" name="Line 28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0" name="Line 29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1" name="Line 30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92" name="Line 31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1011936" y="6124575"/>
            <a:ext cx="95951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dirty="0">
                <a:solidFill>
                  <a:srgbClr val="0000FF"/>
                </a:solidFill>
              </a:rPr>
              <a:t>The unit of flux is the Weber (</a:t>
            </a:r>
            <a:r>
              <a:rPr lang="en-GB" altLang="en-US" sz="3200" dirty="0" err="1">
                <a:solidFill>
                  <a:srgbClr val="0000FF"/>
                </a:solidFill>
              </a:rPr>
              <a:t>Wb</a:t>
            </a:r>
            <a:r>
              <a:rPr lang="en-GB" altLang="en-US" sz="3200" dirty="0">
                <a:solidFill>
                  <a:srgbClr val="0000FF"/>
                </a:solidFill>
              </a:rPr>
              <a:t>) (= 1 Tm</a:t>
            </a:r>
            <a:r>
              <a:rPr lang="en-GB" altLang="en-US" sz="3200" baseline="30000" dirty="0">
                <a:solidFill>
                  <a:srgbClr val="0000FF"/>
                </a:solidFill>
              </a:rPr>
              <a:t>2</a:t>
            </a:r>
            <a:r>
              <a:rPr lang="en-GB" altLang="en-US" sz="3200" dirty="0">
                <a:solidFill>
                  <a:srgbClr val="0000FF"/>
                </a:solidFill>
              </a:rPr>
              <a:t>)</a:t>
            </a:r>
            <a:endParaRPr lang="en-US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3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0604" y="771082"/>
            <a:ext cx="11662348" cy="5716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3200" dirty="0"/>
              <a:t>We can increase the </a:t>
            </a:r>
            <a:r>
              <a:rPr lang="en-GB" altLang="en-US" sz="3200" b="1" dirty="0">
                <a:solidFill>
                  <a:srgbClr val="0066FF"/>
                </a:solidFill>
              </a:rPr>
              <a:t>TOTAL flux </a:t>
            </a:r>
            <a:r>
              <a:rPr lang="en-GB" altLang="en-US" sz="3200" dirty="0"/>
              <a:t>with a larger area, a stronger field, and keeping the loop perpendicular to the field.</a:t>
            </a:r>
            <a:endParaRPr lang="en-GB" altLang="en-US" sz="3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l-GR" altLang="en-US" dirty="0">
              <a:cs typeface="Arial" panose="020B0604020202020204" pitchFamily="34" charset="0"/>
            </a:endParaRP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206625" y="4005263"/>
            <a:ext cx="6408738" cy="1655762"/>
            <a:chOff x="430" y="2523"/>
            <a:chExt cx="4037" cy="1043"/>
          </a:xfrm>
        </p:grpSpPr>
        <p:sp>
          <p:nvSpPr>
            <p:cNvPr id="33820" name="Line 4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21" name="Line 5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22" name="Line 6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23" name="Line 7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3796" name="Line 8"/>
          <p:cNvSpPr>
            <a:spLocks noChangeShapeType="1"/>
          </p:cNvSpPr>
          <p:nvPr/>
        </p:nvSpPr>
        <p:spPr bwMode="auto">
          <a:xfrm>
            <a:off x="2884488" y="30956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797" name="Line 9"/>
          <p:cNvSpPr>
            <a:spLocks noChangeShapeType="1"/>
          </p:cNvSpPr>
          <p:nvPr/>
        </p:nvSpPr>
        <p:spPr bwMode="auto">
          <a:xfrm>
            <a:off x="3579813" y="310832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>
            <a:off x="7378700" y="23145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4989513" y="31162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5694363" y="31289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1" name="Line 13"/>
          <p:cNvSpPr>
            <a:spLocks noChangeShapeType="1"/>
          </p:cNvSpPr>
          <p:nvPr/>
        </p:nvSpPr>
        <p:spPr bwMode="auto">
          <a:xfrm>
            <a:off x="3751263" y="2387600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2" name="Line 14"/>
          <p:cNvSpPr>
            <a:spLocks noChangeShapeType="1"/>
          </p:cNvSpPr>
          <p:nvPr/>
        </p:nvSpPr>
        <p:spPr bwMode="auto">
          <a:xfrm>
            <a:off x="6488113" y="31035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3" name="Line 15"/>
          <p:cNvSpPr>
            <a:spLocks noChangeShapeType="1"/>
          </p:cNvSpPr>
          <p:nvPr/>
        </p:nvSpPr>
        <p:spPr bwMode="auto">
          <a:xfrm>
            <a:off x="7161213" y="319246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>
            <a:off x="5924550" y="230663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6661150" y="23098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6" name="Line 18"/>
          <p:cNvSpPr>
            <a:spLocks noChangeShapeType="1"/>
          </p:cNvSpPr>
          <p:nvPr/>
        </p:nvSpPr>
        <p:spPr bwMode="auto">
          <a:xfrm>
            <a:off x="4271963" y="3046414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>
            <a:off x="5200650" y="2325689"/>
            <a:ext cx="0" cy="217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8" name="Line 20"/>
          <p:cNvSpPr>
            <a:spLocks noChangeShapeType="1"/>
          </p:cNvSpPr>
          <p:nvPr/>
        </p:nvSpPr>
        <p:spPr bwMode="auto">
          <a:xfrm>
            <a:off x="4460875" y="2339975"/>
            <a:ext cx="0" cy="217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9" name="Text Box 21"/>
          <p:cNvSpPr txBox="1">
            <a:spLocks noChangeArrowheads="1"/>
          </p:cNvSpPr>
          <p:nvPr/>
        </p:nvSpPr>
        <p:spPr bwMode="auto">
          <a:xfrm>
            <a:off x="4608513" y="2711450"/>
            <a:ext cx="61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>
                <a:solidFill>
                  <a:srgbClr val="FF0000"/>
                </a:solidFill>
              </a:rPr>
              <a:t>B</a:t>
            </a:r>
            <a:endParaRPr lang="en-US" altLang="en-US" sz="3200">
              <a:solidFill>
                <a:srgbClr val="FF0000"/>
              </a:solidFill>
            </a:endParaRPr>
          </a:p>
        </p:txBody>
      </p:sp>
      <p:grpSp>
        <p:nvGrpSpPr>
          <p:cNvPr id="33810" name="Group 22"/>
          <p:cNvGrpSpPr>
            <a:grpSpLocks/>
          </p:cNvGrpSpPr>
          <p:nvPr/>
        </p:nvGrpSpPr>
        <p:grpSpPr bwMode="auto">
          <a:xfrm>
            <a:off x="2251075" y="4135438"/>
            <a:ext cx="6408738" cy="1655762"/>
            <a:chOff x="430" y="2523"/>
            <a:chExt cx="4037" cy="1043"/>
          </a:xfrm>
        </p:grpSpPr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3811" name="Group 27"/>
          <p:cNvGrpSpPr>
            <a:grpSpLocks/>
          </p:cNvGrpSpPr>
          <p:nvPr/>
        </p:nvGrpSpPr>
        <p:grpSpPr bwMode="auto">
          <a:xfrm>
            <a:off x="2298700" y="4256088"/>
            <a:ext cx="6408738" cy="1655762"/>
            <a:chOff x="430" y="2523"/>
            <a:chExt cx="4037" cy="1043"/>
          </a:xfrm>
        </p:grpSpPr>
        <p:sp>
          <p:nvSpPr>
            <p:cNvPr id="33812" name="Line 28"/>
            <p:cNvSpPr>
              <a:spLocks noChangeShapeType="1"/>
            </p:cNvSpPr>
            <p:nvPr/>
          </p:nvSpPr>
          <p:spPr bwMode="auto">
            <a:xfrm flipV="1">
              <a:off x="440" y="2523"/>
              <a:ext cx="852" cy="1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3" name="Line 29"/>
            <p:cNvSpPr>
              <a:spLocks noChangeShapeType="1"/>
            </p:cNvSpPr>
            <p:nvPr/>
          </p:nvSpPr>
          <p:spPr bwMode="auto">
            <a:xfrm flipV="1">
              <a:off x="3651" y="2523"/>
              <a:ext cx="816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4" name="Line 30"/>
            <p:cNvSpPr>
              <a:spLocks noChangeShapeType="1"/>
            </p:cNvSpPr>
            <p:nvPr/>
          </p:nvSpPr>
          <p:spPr bwMode="auto">
            <a:xfrm flipH="1">
              <a:off x="430" y="3566"/>
              <a:ext cx="3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15" name="Line 31"/>
            <p:cNvSpPr>
              <a:spLocks noChangeShapeType="1"/>
            </p:cNvSpPr>
            <p:nvPr/>
          </p:nvSpPr>
          <p:spPr bwMode="auto">
            <a:xfrm flipH="1">
              <a:off x="1273" y="2523"/>
              <a:ext cx="319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29936" y="2838521"/>
            <a:ext cx="3182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en-US" sz="4000" dirty="0">
                <a:solidFill>
                  <a:srgbClr val="0000FF"/>
                </a:solidFill>
                <a:cs typeface="Arial" panose="020B0604020202020204" pitchFamily="34" charset="0"/>
              </a:rPr>
              <a:t>Ф</a:t>
            </a:r>
            <a:r>
              <a:rPr lang="en-GB" altLang="en-US" sz="4000" dirty="0">
                <a:solidFill>
                  <a:srgbClr val="0000FF"/>
                </a:solidFill>
                <a:cs typeface="Arial" panose="020B0604020202020204" pitchFamily="34" charset="0"/>
              </a:rPr>
              <a:t> = BA </a:t>
            </a:r>
            <a:r>
              <a:rPr lang="en-GB" alt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cos</a:t>
            </a:r>
            <a:r>
              <a:rPr lang="el-GR" alt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GB" altLang="en-US" sz="4000" dirty="0">
                <a:cs typeface="Arial" panose="020B0604020202020204" pitchFamily="34" charset="0"/>
              </a:rPr>
              <a:t> 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75158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0" y="2551029"/>
            <a:ext cx="6638925" cy="4267200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Faraday’s law</a:t>
            </a:r>
            <a:endParaRPr lang="en-US" altLang="en-US"/>
          </a:p>
        </p:txBody>
      </p:sp>
      <p:pic>
        <p:nvPicPr>
          <p:cNvPr id="35844" name="Picture 4" descr="amat_farad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7571" y="3428619"/>
            <a:ext cx="2525712" cy="2857500"/>
          </a:xfrm>
          <a:solidFill>
            <a:srgbClr val="FFFFCC"/>
          </a:solidFill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0" y="481595"/>
            <a:ext cx="4962144" cy="2529522"/>
          </a:xfrm>
          <a:prstGeom prst="wedgeRoundRectCallout">
            <a:avLst>
              <a:gd name="adj1" fmla="val 42089"/>
              <a:gd name="adj2" fmla="val 7573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dirty="0"/>
              <a:t>If the magnetic field from a solenoid passes through a second conductor, it  does not induce current while the field is stable because there is</a:t>
            </a:r>
          </a:p>
          <a:p>
            <a:pPr algn="ctr" eaLnBrk="1" hangingPunct="1"/>
            <a:r>
              <a:rPr lang="en-GB" altLang="en-US" sz="2400" dirty="0"/>
              <a:t> </a:t>
            </a:r>
            <a:r>
              <a:rPr lang="en-GB" altLang="en-US" sz="2400" b="1" dirty="0"/>
              <a:t>no change in flux</a:t>
            </a:r>
            <a:r>
              <a:rPr lang="en-GB" altLang="en-US" sz="3200" b="1" dirty="0"/>
              <a:t>. </a:t>
            </a:r>
          </a:p>
          <a:p>
            <a:pPr algn="ctr" eaLnBrk="1" hangingPunct="1"/>
            <a:endParaRPr lang="en-GB" altLang="en-US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77056" y="581402"/>
            <a:ext cx="4962144" cy="1869820"/>
          </a:xfrm>
          <a:prstGeom prst="wedgeRoundRectCallout">
            <a:avLst>
              <a:gd name="adj1" fmla="val 59013"/>
              <a:gd name="adj2" fmla="val 10137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dirty="0"/>
              <a:t>If the solenoid is turned off, the field does not vanish instantly, but instead shrinks back before </a:t>
            </a:r>
            <a:r>
              <a:rPr lang="en-GB" altLang="en-US" sz="2400" b="1" dirty="0"/>
              <a:t>becoming zero </a:t>
            </a:r>
            <a:r>
              <a:rPr lang="en-GB" altLang="en-US" sz="2400" dirty="0"/>
              <a:t>again.</a:t>
            </a:r>
            <a:endParaRPr lang="en-GB" altLang="en-US" sz="3200" dirty="0"/>
          </a:p>
          <a:p>
            <a:pPr algn="ctr" eaLnBrk="1" hangingPunct="1"/>
            <a:endParaRPr lang="en-GB" altLang="en-US" sz="3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77525" y="431035"/>
            <a:ext cx="4962144" cy="1404105"/>
          </a:xfrm>
          <a:prstGeom prst="wedgeRoundRectCallout">
            <a:avLst>
              <a:gd name="adj1" fmla="val 16411"/>
              <a:gd name="adj2" fmla="val 14665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dirty="0"/>
              <a:t>This relative motion or </a:t>
            </a:r>
            <a:r>
              <a:rPr lang="en-GB" altLang="en-US" sz="2400" b="1" dirty="0"/>
              <a:t>“change in flux” </a:t>
            </a:r>
            <a:r>
              <a:rPr lang="en-GB" altLang="en-US" sz="2400" dirty="0"/>
              <a:t>induces an </a:t>
            </a:r>
            <a:r>
              <a:rPr lang="en-GB" altLang="en-US" sz="2400" dirty="0" err="1"/>
              <a:t>e.m.f</a:t>
            </a:r>
            <a:r>
              <a:rPr lang="en-GB" altLang="en-US" sz="2400" dirty="0"/>
              <a:t> as the flux </a:t>
            </a:r>
            <a:r>
              <a:rPr lang="en-GB" altLang="en-US" sz="2400" b="1" dirty="0"/>
              <a:t>reduces to zero</a:t>
            </a:r>
            <a:r>
              <a:rPr lang="en-GB" altLang="en-US" sz="2400" dirty="0"/>
              <a:t>.</a:t>
            </a:r>
            <a:endParaRPr lang="en-GB" altLang="en-US" sz="3200" dirty="0"/>
          </a:p>
          <a:p>
            <a:pPr algn="ctr" eaLnBrk="1" hangingPunct="1"/>
            <a:endParaRPr lang="en-GB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34218" y="4289022"/>
                <a:ext cx="2599558" cy="133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ru-RU" altLang="en-US" sz="3600" dirty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Ф</m:t>
                          </m:r>
                        </m:num>
                        <m:den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18" y="4289022"/>
                <a:ext cx="2599558" cy="13396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86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0" y="2551029"/>
            <a:ext cx="6638925" cy="4267200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Faraday’s law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34218" y="4289022"/>
                <a:ext cx="3423758" cy="133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ru-RU" altLang="en-US" sz="3600" dirty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Ф</m:t>
                          </m:r>
                        </m:num>
                        <m:den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3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18" y="4289022"/>
                <a:ext cx="3423758" cy="13396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7620" y="853971"/>
            <a:ext cx="8244590" cy="1710703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If coil 1 produces a field of </a:t>
            </a:r>
            <a:r>
              <a:rPr lang="en-AU" dirty="0">
                <a:solidFill>
                  <a:srgbClr val="FF0000"/>
                </a:solidFill>
              </a:rPr>
              <a:t>25.25 </a:t>
            </a:r>
            <a:r>
              <a:rPr lang="en-AU" dirty="0" err="1">
                <a:solidFill>
                  <a:srgbClr val="FF0000"/>
                </a:solidFill>
              </a:rPr>
              <a:t>mT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when stable but </a:t>
            </a:r>
            <a:r>
              <a:rPr lang="en-AU" dirty="0">
                <a:solidFill>
                  <a:srgbClr val="FF0000"/>
                </a:solidFill>
              </a:rPr>
              <a:t>reduces to zero </a:t>
            </a:r>
            <a:r>
              <a:rPr lang="en-AU">
                <a:solidFill>
                  <a:srgbClr val="FF0000"/>
                </a:solidFill>
              </a:rPr>
              <a:t>in 0.10 </a:t>
            </a:r>
            <a:r>
              <a:rPr lang="en-AU" dirty="0">
                <a:solidFill>
                  <a:srgbClr val="FF0000"/>
                </a:solidFill>
              </a:rPr>
              <a:t>milliseconds</a:t>
            </a:r>
            <a:r>
              <a:rPr lang="en-AU" dirty="0"/>
              <a:t>, What </a:t>
            </a:r>
            <a:r>
              <a:rPr lang="en-AU" dirty="0" err="1">
                <a:solidFill>
                  <a:srgbClr val="0066FF"/>
                </a:solidFill>
              </a:rPr>
              <a:t>e.m.f</a:t>
            </a:r>
            <a:r>
              <a:rPr lang="en-AU" dirty="0">
                <a:solidFill>
                  <a:srgbClr val="0066FF"/>
                </a:solidFill>
              </a:rPr>
              <a:t> </a:t>
            </a:r>
            <a:r>
              <a:rPr lang="en-AU" dirty="0"/>
              <a:t>will be induced in the second coil as this occurs? The second coil has 4 turns and a </a:t>
            </a:r>
            <a:r>
              <a:rPr lang="en-AU" dirty="0">
                <a:solidFill>
                  <a:srgbClr val="0066FF"/>
                </a:solidFill>
              </a:rPr>
              <a:t>diameter of 10cm.</a:t>
            </a:r>
          </a:p>
        </p:txBody>
      </p:sp>
    </p:spTree>
    <p:extLst>
      <p:ext uri="{BB962C8B-B14F-4D97-AF65-F5344CB8AC3E}">
        <p14:creationId xmlns:p14="http://schemas.microsoft.com/office/powerpoint/2010/main" val="244794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" y="1410020"/>
            <a:ext cx="3554308" cy="2284548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Faraday’s law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87155" y="2984020"/>
                <a:ext cx="3296031" cy="1221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ru-RU" altLang="en-US" sz="3200" dirty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Ф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5" y="2984020"/>
                <a:ext cx="3296031" cy="12216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49915" y="2984020"/>
                <a:ext cx="3863494" cy="1224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en-AU" sz="32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altLang="en-US" sz="3200" b="0" i="0" dirty="0" smtClean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BA</m:t>
                          </m:r>
                          <m:r>
                            <m:rPr>
                              <m:nor/>
                            </m:rPr>
                            <a:rPr lang="en-AU" altLang="en-US" sz="3200" b="0" i="0" dirty="0" smtClean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15" y="2984020"/>
                <a:ext cx="3863494" cy="1224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8315" y="3872228"/>
            <a:ext cx="6027685" cy="17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Georgia" panose="02040502050405020303" pitchFamily="18" charset="0"/>
              <a:buNone/>
            </a:pPr>
            <a:r>
              <a:rPr lang="en-AU" dirty="0"/>
              <a:t>B</a:t>
            </a:r>
            <a:r>
              <a:rPr lang="en-AU" baseline="-25000" dirty="0"/>
              <a:t>1</a:t>
            </a:r>
            <a:r>
              <a:rPr lang="en-AU" dirty="0"/>
              <a:t> = 25.25 x10</a:t>
            </a:r>
            <a:r>
              <a:rPr lang="en-AU" baseline="30000" dirty="0"/>
              <a:t>-3</a:t>
            </a:r>
            <a:r>
              <a:rPr lang="en-AU" dirty="0"/>
              <a:t> T </a:t>
            </a:r>
          </a:p>
          <a:p>
            <a:pPr marL="109537" indent="0">
              <a:buNone/>
            </a:pPr>
            <a:r>
              <a:rPr lang="en-AU" dirty="0"/>
              <a:t>B</a:t>
            </a:r>
            <a:r>
              <a:rPr lang="en-AU" baseline="-25000" dirty="0"/>
              <a:t>2</a:t>
            </a:r>
            <a:r>
              <a:rPr lang="en-AU" dirty="0"/>
              <a:t> = 0 T </a:t>
            </a:r>
          </a:p>
          <a:p>
            <a:pPr marL="109537" indent="0">
              <a:buNone/>
            </a:pPr>
            <a:r>
              <a:rPr lang="en-AU" dirty="0"/>
              <a:t>D = 0.1m   r = 0.05m</a:t>
            </a:r>
          </a:p>
          <a:p>
            <a:pPr marL="109537" indent="0">
              <a:buNone/>
            </a:pPr>
            <a:r>
              <a:rPr lang="en-AU" dirty="0"/>
              <a:t>t = 0.1 x10</a:t>
            </a:r>
            <a:r>
              <a:rPr lang="en-AU" baseline="30000" dirty="0"/>
              <a:t>-3</a:t>
            </a:r>
            <a:r>
              <a:rPr lang="en-AU" dirty="0"/>
              <a:t> s </a:t>
            </a:r>
          </a:p>
          <a:p>
            <a:pPr marL="109537" indent="0">
              <a:buNone/>
            </a:pPr>
            <a:r>
              <a:rPr lang="en-AU" dirty="0"/>
              <a:t>N = 4</a:t>
            </a:r>
          </a:p>
          <a:p>
            <a:pPr marL="109537" indent="0">
              <a:buNone/>
            </a:pPr>
            <a:r>
              <a:rPr lang="en-AU" dirty="0"/>
              <a:t>A = </a:t>
            </a:r>
            <a:r>
              <a:rPr lang="el-GR" dirty="0"/>
              <a:t>π</a:t>
            </a:r>
            <a:r>
              <a:rPr lang="en-AU" dirty="0"/>
              <a:t> r</a:t>
            </a:r>
            <a:r>
              <a:rPr lang="en-AU" baseline="30000" dirty="0"/>
              <a:t>2</a:t>
            </a:r>
            <a:r>
              <a:rPr lang="en-AU" dirty="0"/>
              <a:t>  = </a:t>
            </a:r>
            <a:r>
              <a:rPr lang="el-GR" dirty="0"/>
              <a:t>π</a:t>
            </a:r>
            <a:r>
              <a:rPr lang="en-AU" dirty="0"/>
              <a:t> 0.05</a:t>
            </a:r>
            <a:r>
              <a:rPr lang="en-AU" baseline="30000" dirty="0"/>
              <a:t>2</a:t>
            </a:r>
            <a:r>
              <a:rPr lang="en-AU" dirty="0"/>
              <a:t> = 7.854 x10</a:t>
            </a:r>
            <a:r>
              <a:rPr lang="en-AU" baseline="30000" dirty="0"/>
              <a:t>-3</a:t>
            </a:r>
            <a:r>
              <a:rPr lang="en-AU" dirty="0"/>
              <a:t> m</a:t>
            </a:r>
            <a:r>
              <a:rPr lang="en-AU" baseline="30000" dirty="0"/>
              <a:t>2</a:t>
            </a:r>
            <a:r>
              <a:rPr lang="en-AU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3481" y="4760296"/>
            <a:ext cx="5014033" cy="691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AU" sz="1400" i="1" dirty="0">
              <a:solidFill>
                <a:srgbClr val="0066FF"/>
              </a:solidFill>
              <a:latin typeface="+mn-lt"/>
            </a:endParaRP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1621" y="4340950"/>
                <a:ext cx="664158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=(−4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(0−25.25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7.854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621" y="4340950"/>
                <a:ext cx="6641586" cy="10180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34638" y="5409063"/>
                <a:ext cx="2155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=7.93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38" y="5409063"/>
                <a:ext cx="21557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16" r="-2266" b="-377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27620" y="853971"/>
            <a:ext cx="8244590" cy="17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Georgia" panose="02040502050405020303" pitchFamily="18" charset="0"/>
              <a:buNone/>
            </a:pPr>
            <a:r>
              <a:rPr lang="en-AU" dirty="0"/>
              <a:t>If coil 1 produces a field of </a:t>
            </a:r>
            <a:r>
              <a:rPr lang="en-AU" dirty="0">
                <a:solidFill>
                  <a:srgbClr val="FF0000"/>
                </a:solidFill>
              </a:rPr>
              <a:t>25.25 </a:t>
            </a:r>
            <a:r>
              <a:rPr lang="en-AU" dirty="0" err="1">
                <a:solidFill>
                  <a:srgbClr val="FF0000"/>
                </a:solidFill>
              </a:rPr>
              <a:t>mT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when stable but </a:t>
            </a:r>
            <a:r>
              <a:rPr lang="en-AU" dirty="0">
                <a:solidFill>
                  <a:srgbClr val="FF0000"/>
                </a:solidFill>
              </a:rPr>
              <a:t>reduces to zero </a:t>
            </a:r>
            <a:r>
              <a:rPr lang="en-AU">
                <a:solidFill>
                  <a:srgbClr val="FF0000"/>
                </a:solidFill>
              </a:rPr>
              <a:t>in 0.10 </a:t>
            </a:r>
            <a:r>
              <a:rPr lang="en-AU" dirty="0">
                <a:solidFill>
                  <a:srgbClr val="FF0000"/>
                </a:solidFill>
              </a:rPr>
              <a:t>milliseconds</a:t>
            </a:r>
            <a:r>
              <a:rPr lang="en-AU" dirty="0"/>
              <a:t>, What </a:t>
            </a:r>
            <a:r>
              <a:rPr lang="en-AU" dirty="0" err="1">
                <a:solidFill>
                  <a:srgbClr val="0066FF"/>
                </a:solidFill>
              </a:rPr>
              <a:t>e.m.f</a:t>
            </a:r>
            <a:r>
              <a:rPr lang="en-AU" dirty="0">
                <a:solidFill>
                  <a:srgbClr val="0066FF"/>
                </a:solidFill>
              </a:rPr>
              <a:t> </a:t>
            </a:r>
            <a:r>
              <a:rPr lang="en-AU" dirty="0"/>
              <a:t>will be induced in the second coil as this occurs? The second coil has 4 turns and a </a:t>
            </a:r>
            <a:r>
              <a:rPr lang="en-AU" dirty="0">
                <a:solidFill>
                  <a:srgbClr val="0066FF"/>
                </a:solidFill>
              </a:rPr>
              <a:t>diameter of 10cm.</a:t>
            </a:r>
          </a:p>
        </p:txBody>
      </p:sp>
    </p:spTree>
    <p:extLst>
      <p:ext uri="{BB962C8B-B14F-4D97-AF65-F5344CB8AC3E}">
        <p14:creationId xmlns:p14="http://schemas.microsoft.com/office/powerpoint/2010/main" val="35395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" y="1410020"/>
            <a:ext cx="3554308" cy="2284548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Faraday’s law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87155" y="3172590"/>
                <a:ext cx="3032818" cy="11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ru-RU" altLang="en-US" sz="2800" dirty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Ф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5" y="3172590"/>
                <a:ext cx="3032818" cy="1103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7620" y="853971"/>
            <a:ext cx="8244590" cy="1710703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If coil 1 produces a field of 25.25 </a:t>
            </a:r>
            <a:r>
              <a:rPr lang="en-AU" dirty="0" err="1"/>
              <a:t>mT</a:t>
            </a:r>
            <a:r>
              <a:rPr lang="en-AU" dirty="0"/>
              <a:t> when stable but is </a:t>
            </a:r>
            <a:r>
              <a:rPr lang="en-AU" b="1" dirty="0">
                <a:solidFill>
                  <a:srgbClr val="00B050"/>
                </a:solidFill>
              </a:rPr>
              <a:t>REVERSED</a:t>
            </a:r>
            <a:r>
              <a:rPr lang="en-AU" dirty="0">
                <a:solidFill>
                  <a:srgbClr val="00B050"/>
                </a:solidFill>
              </a:rPr>
              <a:t> </a:t>
            </a:r>
            <a:r>
              <a:rPr lang="en-AU" dirty="0"/>
              <a:t>in 0.1 milliseconds when current is reversed, What </a:t>
            </a:r>
            <a:r>
              <a:rPr lang="en-AU" dirty="0" err="1"/>
              <a:t>e.m.f</a:t>
            </a:r>
            <a:r>
              <a:rPr lang="en-AU" dirty="0"/>
              <a:t> will be induced in the second coil as this occurs? The second coil has 4 turns and a diameter of 10cm.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49713" y="3144007"/>
                <a:ext cx="3556166" cy="1105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altLang="en-US" sz="2800" b="0" i="0" dirty="0" smtClean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BA</m:t>
                          </m:r>
                          <m:r>
                            <m:rPr>
                              <m:nor/>
                            </m:rPr>
                            <a:rPr lang="en-AU" altLang="en-US" sz="2800" b="0" i="0" dirty="0" smtClean="0">
                              <a:solidFill>
                                <a:srgbClr val="0066FF"/>
                              </a:solidFill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66FF"/>
                  </a:solidFill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13" y="3144007"/>
                <a:ext cx="3556166" cy="11057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8315" y="3872228"/>
            <a:ext cx="6027685" cy="17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Georgia" panose="02040502050405020303" pitchFamily="18" charset="0"/>
              <a:buNone/>
            </a:pPr>
            <a:r>
              <a:rPr lang="en-AU" dirty="0"/>
              <a:t>B</a:t>
            </a:r>
            <a:r>
              <a:rPr lang="en-AU" baseline="-25000" dirty="0"/>
              <a:t>1</a:t>
            </a:r>
            <a:r>
              <a:rPr lang="en-AU" dirty="0"/>
              <a:t> = 25.25 x10</a:t>
            </a:r>
            <a:r>
              <a:rPr lang="en-AU" baseline="30000" dirty="0"/>
              <a:t>-3</a:t>
            </a:r>
            <a:r>
              <a:rPr lang="en-AU" dirty="0"/>
              <a:t> T </a:t>
            </a:r>
          </a:p>
          <a:p>
            <a:pPr marL="109537" indent="0">
              <a:buNone/>
            </a:pPr>
            <a:r>
              <a:rPr lang="en-AU" dirty="0">
                <a:solidFill>
                  <a:srgbClr val="00B050"/>
                </a:solidFill>
              </a:rPr>
              <a:t>B</a:t>
            </a:r>
            <a:r>
              <a:rPr lang="en-AU" baseline="-25000" dirty="0">
                <a:solidFill>
                  <a:srgbClr val="00B050"/>
                </a:solidFill>
              </a:rPr>
              <a:t>2</a:t>
            </a:r>
            <a:r>
              <a:rPr lang="en-AU" dirty="0">
                <a:solidFill>
                  <a:srgbClr val="00B050"/>
                </a:solidFill>
              </a:rPr>
              <a:t> = </a:t>
            </a:r>
            <a:r>
              <a:rPr lang="en-AU">
                <a:solidFill>
                  <a:srgbClr val="00B050"/>
                </a:solidFill>
              </a:rPr>
              <a:t>-25.25 </a:t>
            </a:r>
            <a:r>
              <a:rPr lang="en-AU" dirty="0">
                <a:solidFill>
                  <a:srgbClr val="00B050"/>
                </a:solidFill>
              </a:rPr>
              <a:t>x10</a:t>
            </a:r>
            <a:r>
              <a:rPr lang="en-AU" baseline="30000" dirty="0">
                <a:solidFill>
                  <a:srgbClr val="00B050"/>
                </a:solidFill>
              </a:rPr>
              <a:t>-3</a:t>
            </a:r>
            <a:r>
              <a:rPr lang="en-AU" dirty="0">
                <a:solidFill>
                  <a:srgbClr val="00B050"/>
                </a:solidFill>
              </a:rPr>
              <a:t> T </a:t>
            </a:r>
          </a:p>
          <a:p>
            <a:pPr marL="109537" indent="0">
              <a:buNone/>
            </a:pPr>
            <a:r>
              <a:rPr lang="en-AU" dirty="0"/>
              <a:t>D = 0.1m   r = 0.05m</a:t>
            </a:r>
          </a:p>
          <a:p>
            <a:pPr marL="109537" indent="0">
              <a:buNone/>
            </a:pPr>
            <a:r>
              <a:rPr lang="en-AU" dirty="0"/>
              <a:t>t = 0.10 x10</a:t>
            </a:r>
            <a:r>
              <a:rPr lang="en-AU" baseline="30000" dirty="0"/>
              <a:t>-3</a:t>
            </a:r>
            <a:r>
              <a:rPr lang="en-AU" dirty="0"/>
              <a:t> s </a:t>
            </a:r>
          </a:p>
          <a:p>
            <a:pPr marL="109537" indent="0">
              <a:buNone/>
            </a:pPr>
            <a:r>
              <a:rPr lang="en-AU" dirty="0"/>
              <a:t>N = 4</a:t>
            </a:r>
          </a:p>
          <a:p>
            <a:pPr marL="109537" indent="0">
              <a:buNone/>
            </a:pPr>
            <a:r>
              <a:rPr lang="en-AU" dirty="0"/>
              <a:t>A = </a:t>
            </a:r>
            <a:r>
              <a:rPr lang="el-GR" dirty="0"/>
              <a:t>π</a:t>
            </a:r>
            <a:r>
              <a:rPr lang="en-AU" dirty="0"/>
              <a:t> r</a:t>
            </a:r>
            <a:r>
              <a:rPr lang="en-AU" baseline="30000" dirty="0"/>
              <a:t>2</a:t>
            </a:r>
            <a:r>
              <a:rPr lang="en-AU" dirty="0"/>
              <a:t>  = </a:t>
            </a:r>
            <a:r>
              <a:rPr lang="el-GR" dirty="0"/>
              <a:t>π</a:t>
            </a:r>
            <a:r>
              <a:rPr lang="en-AU" dirty="0"/>
              <a:t> 0.05</a:t>
            </a:r>
            <a:r>
              <a:rPr lang="en-AU" baseline="30000" dirty="0"/>
              <a:t>2</a:t>
            </a:r>
            <a:r>
              <a:rPr lang="en-AU" dirty="0"/>
              <a:t> = 7.854 x10</a:t>
            </a:r>
            <a:r>
              <a:rPr lang="en-AU" baseline="30000" dirty="0"/>
              <a:t>-3</a:t>
            </a:r>
            <a:r>
              <a:rPr lang="en-AU" dirty="0"/>
              <a:t> m</a:t>
            </a:r>
            <a:r>
              <a:rPr lang="en-AU" baseline="30000" dirty="0"/>
              <a:t>2</a:t>
            </a:r>
            <a:r>
              <a:rPr lang="en-A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7155" y="4340950"/>
                <a:ext cx="7826052" cy="771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=(−4 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−25.25</m:t>
                          </m:r>
                          <m: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7.854</m:t>
                          </m:r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25.25</m:t>
                          </m:r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7.854</m:t>
                          </m:r>
                          <m:r>
                            <a:rPr lang="en-AU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1400" b="0" dirty="0"/>
              </a:p>
              <a:p>
                <a:endParaRPr lang="en-AU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5" y="4340950"/>
                <a:ext cx="7826052" cy="7712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34638" y="5409063"/>
                <a:ext cx="2088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=15.9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38" y="5409063"/>
                <a:ext cx="20884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62" r="-2339" b="-377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8302028" y="4897925"/>
            <a:ext cx="3570182" cy="1367073"/>
          </a:xfrm>
          <a:prstGeom prst="cloudCallout">
            <a:avLst>
              <a:gd name="adj1" fmla="val -29194"/>
              <a:gd name="adj2" fmla="val 876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How does this value compare to the previous answer? Why?</a:t>
            </a:r>
          </a:p>
        </p:txBody>
      </p:sp>
    </p:spTree>
    <p:extLst>
      <p:ext uri="{BB962C8B-B14F-4D97-AF65-F5344CB8AC3E}">
        <p14:creationId xmlns:p14="http://schemas.microsoft.com/office/powerpoint/2010/main" val="12802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Electromagnetic Induction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Imagine a wire moving with velocity </a:t>
            </a:r>
            <a:r>
              <a:rPr lang="en-GB" altLang="en-US" dirty="0">
                <a:solidFill>
                  <a:srgbClr val="0000FF"/>
                </a:solidFill>
              </a:rPr>
              <a:t>v</a:t>
            </a:r>
            <a:r>
              <a:rPr lang="en-GB" altLang="en-US" dirty="0"/>
              <a:t> in a magnetic field </a:t>
            </a:r>
            <a:r>
              <a:rPr lang="en-GB" altLang="en-US" dirty="0">
                <a:solidFill>
                  <a:srgbClr val="0000FF"/>
                </a:solidFill>
              </a:rPr>
              <a:t>B</a:t>
            </a:r>
            <a:r>
              <a:rPr lang="en-GB" altLang="en-US" dirty="0"/>
              <a:t> out of the page.</a:t>
            </a:r>
            <a:endParaRPr lang="en-US" alt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5418" name="Oval 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9" name="Oval 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5416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7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5414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5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8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5412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3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9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5410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1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0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5408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9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1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5406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7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2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5404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5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3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5402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3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4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5400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1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5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5398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9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6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5396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7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7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5394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5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8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5392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3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79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5390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80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1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382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385" name="Text Box 55"/>
          <p:cNvSpPr txBox="1">
            <a:spLocks noChangeArrowheads="1"/>
          </p:cNvSpPr>
          <p:nvPr/>
        </p:nvSpPr>
        <p:spPr bwMode="auto">
          <a:xfrm>
            <a:off x="9264651" y="2222501"/>
            <a:ext cx="11795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Wire moving with velocity </a:t>
            </a: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386" name="Line 56"/>
          <p:cNvSpPr>
            <a:spLocks noChangeShapeType="1"/>
          </p:cNvSpPr>
          <p:nvPr/>
        </p:nvSpPr>
        <p:spPr bwMode="auto">
          <a:xfrm flipH="1">
            <a:off x="9339263" y="3402014"/>
            <a:ext cx="42862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387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388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389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60" name="Group 59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61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288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" y="870744"/>
            <a:ext cx="11929730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The electrons in the wire feel a force </a:t>
            </a:r>
            <a:r>
              <a:rPr lang="en-GB" altLang="en-US" b="1" dirty="0">
                <a:solidFill>
                  <a:srgbClr val="FF0000"/>
                </a:solidFill>
              </a:rPr>
              <a:t>(the motor effect) </a:t>
            </a:r>
            <a:r>
              <a:rPr lang="en-GB" altLang="en-US" dirty="0"/>
              <a:t>which pushes the electrons to the right. This is what creates a potential difference in the wire. We will discuss how we know which direction later in this presentation</a:t>
            </a:r>
            <a:endParaRPr lang="en-US" alt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6439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40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6437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8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6435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6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6433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4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6431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2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3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6429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0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4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6427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8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5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6425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6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6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6423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4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6421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2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8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6419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0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9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6417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8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0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6415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6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1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6413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4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2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6411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2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3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5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6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7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9" name="Text Box 60"/>
          <p:cNvSpPr txBox="1">
            <a:spLocks noChangeArrowheads="1"/>
          </p:cNvSpPr>
          <p:nvPr/>
        </p:nvSpPr>
        <p:spPr bwMode="auto">
          <a:xfrm>
            <a:off x="9121663" y="4344989"/>
            <a:ext cx="1584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Electrons pushed this way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6410" name="Line 61"/>
          <p:cNvSpPr>
            <a:spLocks noChangeShapeType="1"/>
          </p:cNvSpPr>
          <p:nvPr/>
        </p:nvSpPr>
        <p:spPr bwMode="auto">
          <a:xfrm flipV="1">
            <a:off x="8807450" y="4019551"/>
            <a:ext cx="1296988" cy="9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8" name="Group 57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9521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16" y="723107"/>
            <a:ext cx="11398103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field in the wire that produces this potential difference is given by</a:t>
            </a:r>
            <a:endParaRPr lang="en-US" altLang="en-US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7465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6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7463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4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7461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2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7459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0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6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7457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8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7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7455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6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8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7453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4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9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7451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2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0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7449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0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1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7447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8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2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3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7443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4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4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7441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2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5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7439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0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26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7437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8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427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8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429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430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431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432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433" name="Text Box 60"/>
          <p:cNvSpPr txBox="1">
            <a:spLocks noChangeArrowheads="1"/>
          </p:cNvSpPr>
          <p:nvPr/>
        </p:nvSpPr>
        <p:spPr bwMode="auto">
          <a:xfrm>
            <a:off x="6874670" y="1711327"/>
            <a:ext cx="24336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dirty="0" err="1">
                <a:solidFill>
                  <a:srgbClr val="FF0000"/>
                </a:solidFill>
              </a:rPr>
              <a:t>e.m.f</a:t>
            </a:r>
            <a:r>
              <a:rPr lang="en-GB" altLang="en-US" sz="1600" dirty="0">
                <a:solidFill>
                  <a:srgbClr val="FF0000"/>
                </a:solidFill>
              </a:rPr>
              <a:t>. (voltage) across the wire in the magnetic field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7434" name="Line 61"/>
          <p:cNvSpPr>
            <a:spLocks noChangeShapeType="1"/>
          </p:cNvSpPr>
          <p:nvPr/>
        </p:nvSpPr>
        <p:spPr bwMode="auto">
          <a:xfrm flipV="1">
            <a:off x="8035926" y="1348585"/>
            <a:ext cx="65088" cy="4048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435" name="Text Box 62"/>
          <p:cNvSpPr txBox="1">
            <a:spLocks noChangeArrowheads="1"/>
          </p:cNvSpPr>
          <p:nvPr/>
        </p:nvSpPr>
        <p:spPr bwMode="auto">
          <a:xfrm>
            <a:off x="9063039" y="2754314"/>
            <a:ext cx="466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8000">
                <a:solidFill>
                  <a:srgbClr val="FF0000"/>
                </a:solidFill>
              </a:rPr>
              <a:t>-</a:t>
            </a:r>
            <a:endParaRPr lang="en-US" altLang="en-US" sz="8000">
              <a:solidFill>
                <a:srgbClr val="FF0000"/>
              </a:solidFill>
            </a:endParaRPr>
          </a:p>
        </p:txBody>
      </p:sp>
      <p:sp>
        <p:nvSpPr>
          <p:cNvPr id="17436" name="Text Box 63"/>
          <p:cNvSpPr txBox="1">
            <a:spLocks noChangeArrowheads="1"/>
          </p:cNvSpPr>
          <p:nvPr/>
        </p:nvSpPr>
        <p:spPr bwMode="auto">
          <a:xfrm>
            <a:off x="2516188" y="2660651"/>
            <a:ext cx="742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8000">
                <a:solidFill>
                  <a:srgbClr val="FF0000"/>
                </a:solidFill>
              </a:rPr>
              <a:t>+</a:t>
            </a:r>
            <a:endParaRPr lang="en-US" altLang="en-US" sz="8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1004" y="1346834"/>
                <a:ext cx="4763420" cy="968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𝑠𝑖𝑡𝑢𝑎𝑡𝑖𝑜𝑛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04" y="1346834"/>
                <a:ext cx="4763420" cy="968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61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986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Motor</a:t>
            </a:r>
            <a:r>
              <a:rPr lang="en-US" altLang="en-US" dirty="0"/>
              <a:t> Effect in Reverse ?</a:t>
            </a:r>
            <a:endParaRPr lang="en-GB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4" y="1511300"/>
            <a:ext cx="6502400" cy="5003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dirty="0"/>
              <a:t>After the discovery that an electric current produces a magnetic field, </a:t>
            </a:r>
            <a:r>
              <a:rPr lang="en-US" altLang="en-US" b="1" dirty="0">
                <a:solidFill>
                  <a:srgbClr val="0070C0"/>
                </a:solidFill>
              </a:rPr>
              <a:t>Michael Faraday </a:t>
            </a:r>
            <a:r>
              <a:rPr lang="en-US" altLang="en-US" dirty="0"/>
              <a:t>was convinced that a </a:t>
            </a:r>
            <a:r>
              <a:rPr lang="en-US" altLang="en-US" b="1" dirty="0">
                <a:solidFill>
                  <a:srgbClr val="00B050"/>
                </a:solidFill>
              </a:rPr>
              <a:t>Magnetic field </a:t>
            </a:r>
            <a:r>
              <a:rPr lang="en-US" altLang="en-US" dirty="0"/>
              <a:t>should then also be able to produce an </a:t>
            </a:r>
            <a:r>
              <a:rPr lang="en-US" altLang="en-US" b="1" dirty="0">
                <a:solidFill>
                  <a:srgbClr val="FF0000"/>
                </a:solidFill>
              </a:rPr>
              <a:t>electric current</a:t>
            </a:r>
            <a:r>
              <a:rPr lang="en-US" altLang="en-US" dirty="0"/>
              <a:t>. 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He experimented with a coil similar to those shown to the right.</a:t>
            </a:r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4" name="Picture 10" descr="http://www.engineering-timelines.com/how/electricity/induction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3767328"/>
            <a:ext cx="5258894" cy="27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bc.co.uk/staticarchive/9bfe95ad9833932fd829fbf0dbf2cd201e46d3f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9932" r="21728" b="8310"/>
          <a:stretch/>
        </p:blipFill>
        <p:spPr bwMode="auto">
          <a:xfrm>
            <a:off x="7974531" y="890016"/>
            <a:ext cx="3108960" cy="26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5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2" y="619919"/>
            <a:ext cx="11791507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force produced by this field </a:t>
            </a:r>
            <a:r>
              <a:rPr lang="en-GB" altLang="en-US" dirty="0">
                <a:solidFill>
                  <a:srgbClr val="0000FF"/>
                </a:solidFill>
              </a:rPr>
              <a:t>E = V/L</a:t>
            </a:r>
            <a:r>
              <a:rPr lang="en-GB" altLang="en-US" dirty="0"/>
              <a:t> would push the electrons back again, but this is opposed by the force on the electrons due to the magnetic field </a:t>
            </a:r>
            <a:r>
              <a:rPr lang="en-GB" altLang="en-US" dirty="0">
                <a:solidFill>
                  <a:srgbClr val="0000FF"/>
                </a:solidFill>
              </a:rPr>
              <a:t>F = </a:t>
            </a:r>
            <a:r>
              <a:rPr lang="en-GB" altLang="en-US" dirty="0" err="1">
                <a:solidFill>
                  <a:srgbClr val="0000FF"/>
                </a:solidFill>
              </a:rPr>
              <a:t>qvB</a:t>
            </a:r>
            <a:r>
              <a:rPr lang="en-GB" altLang="en-US" dirty="0">
                <a:solidFill>
                  <a:srgbClr val="0000FF"/>
                </a:solidFill>
              </a:rPr>
              <a:t>  </a:t>
            </a:r>
            <a:r>
              <a:rPr lang="en-GB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altLang="en-US" dirty="0">
                <a:solidFill>
                  <a:srgbClr val="00B050"/>
                </a:solidFill>
              </a:rPr>
              <a:t>This is an action - reaction pair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8487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8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7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8485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6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8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8483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4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9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8481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2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0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8479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0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1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8477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8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2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8475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6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3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8473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4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4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8471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2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5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8469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0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6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8467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8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7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8465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6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8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8463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4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49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8461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2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50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8459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0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451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453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8454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8455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456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457" name="Text Box 60"/>
          <p:cNvSpPr txBox="1">
            <a:spLocks noChangeArrowheads="1"/>
          </p:cNvSpPr>
          <p:nvPr/>
        </p:nvSpPr>
        <p:spPr bwMode="auto">
          <a:xfrm>
            <a:off x="9063039" y="2754314"/>
            <a:ext cx="466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8000">
                <a:solidFill>
                  <a:srgbClr val="FF0000"/>
                </a:solidFill>
              </a:rPr>
              <a:t>-</a:t>
            </a:r>
            <a:endParaRPr lang="en-US" altLang="en-US" sz="8000">
              <a:solidFill>
                <a:srgbClr val="FF0000"/>
              </a:solidFill>
            </a:endParaRPr>
          </a:p>
        </p:txBody>
      </p:sp>
      <p:sp>
        <p:nvSpPr>
          <p:cNvPr id="18458" name="Text Box 61"/>
          <p:cNvSpPr txBox="1">
            <a:spLocks noChangeArrowheads="1"/>
          </p:cNvSpPr>
          <p:nvPr/>
        </p:nvSpPr>
        <p:spPr bwMode="auto">
          <a:xfrm>
            <a:off x="2516188" y="2660651"/>
            <a:ext cx="742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8000">
                <a:solidFill>
                  <a:srgbClr val="FF0000"/>
                </a:solidFill>
              </a:rPr>
              <a:t>+</a:t>
            </a:r>
            <a:endParaRPr lang="en-US" altLang="en-US" sz="8000">
              <a:solidFill>
                <a:srgbClr val="FF00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261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9509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9507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2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9505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6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3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9503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4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4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9501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2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9499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0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6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9497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7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9495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8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9493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9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9491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70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9489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71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9487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72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9485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6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73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9483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4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74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9481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2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475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477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9478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9479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480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35566" y="551575"/>
                <a:ext cx="1744708" cy="1156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AU" sz="28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6" y="551575"/>
                <a:ext cx="1744708" cy="1156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80249" y="555024"/>
                <a:ext cx="241925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𝑉𝑞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𝐴𝑐𝑡𝑖𝑜𝑛</m:t>
                      </m:r>
                    </m:oMath>
                  </m:oMathPara>
                </a14:m>
                <a:endParaRPr lang="en-AU" sz="2800" b="0" dirty="0">
                  <a:solidFill>
                    <a:srgbClr val="FF0000"/>
                  </a:solidFill>
                </a:endParaRPr>
              </a:p>
              <a:p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49" y="555024"/>
                <a:ext cx="2419252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21468" y="1771453"/>
                <a:ext cx="285693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𝑞𝑣𝐵</m:t>
                      </m:r>
                      <m:r>
                        <a:rPr lang="en-AU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Reaction</m:t>
                      </m:r>
                    </m:oMath>
                  </m:oMathPara>
                </a14:m>
                <a:endParaRPr lang="en-AU" sz="2800" b="0" dirty="0">
                  <a:solidFill>
                    <a:srgbClr val="00B050"/>
                  </a:solidFill>
                </a:endParaRPr>
              </a:p>
              <a:p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68" y="1771453"/>
                <a:ext cx="2856936" cy="984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01694" y="776776"/>
                <a:ext cx="511563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𝑞𝑣𝐵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𝑉𝑞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𝐴𝑐𝑡𝑖𝑜𝑛</m:t>
                      </m:r>
                    </m:oMath>
                  </m:oMathPara>
                </a14:m>
                <a:endParaRPr lang="en-AU" sz="2800" b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94" y="776776"/>
                <a:ext cx="5115631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116818" y="1917183"/>
                <a:ext cx="1826013" cy="108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trike="sngStrike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sz="28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8" y="1917183"/>
                <a:ext cx="1826013" cy="10836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33939" y="4226719"/>
                <a:ext cx="1435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39" y="4226719"/>
                <a:ext cx="143564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907054" y="5033288"/>
                <a:ext cx="20894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𝑣𝐵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54" y="5033288"/>
                <a:ext cx="208941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426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723107"/>
            <a:ext cx="10951239" cy="57483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400" dirty="0"/>
              <a:t>This means that a conducting wire of length </a:t>
            </a:r>
            <a:r>
              <a:rPr lang="en-GB" altLang="en-US" sz="2400" dirty="0">
                <a:solidFill>
                  <a:srgbClr val="0000FF"/>
                </a:solidFill>
              </a:rPr>
              <a:t>l</a:t>
            </a:r>
            <a:r>
              <a:rPr lang="en-GB" altLang="en-US" sz="2400" dirty="0"/>
              <a:t> moving with speed </a:t>
            </a:r>
            <a:r>
              <a:rPr lang="en-GB" altLang="en-US" sz="2400" dirty="0">
                <a:solidFill>
                  <a:srgbClr val="0000FF"/>
                </a:solidFill>
              </a:rPr>
              <a:t>v</a:t>
            </a:r>
            <a:r>
              <a:rPr lang="en-GB" altLang="en-US" sz="2400" dirty="0"/>
              <a:t> normally to a magnetic field </a:t>
            </a:r>
            <a:r>
              <a:rPr lang="en-GB" altLang="en-US" sz="2400" dirty="0">
                <a:solidFill>
                  <a:srgbClr val="0000FF"/>
                </a:solidFill>
              </a:rPr>
              <a:t>B</a:t>
            </a:r>
            <a:r>
              <a:rPr lang="en-GB" altLang="en-US" sz="2400" dirty="0"/>
              <a:t> will have a </a:t>
            </a:r>
            <a:r>
              <a:rPr lang="en-GB" altLang="en-US" sz="2400" dirty="0" err="1"/>
              <a:t>e.m.f</a:t>
            </a:r>
            <a:r>
              <a:rPr lang="en-GB" altLang="en-US" sz="2400" dirty="0"/>
              <a:t>. of </a:t>
            </a:r>
            <a:r>
              <a:rPr lang="en-GB" altLang="en-US" sz="2400" dirty="0" err="1"/>
              <a:t>l</a:t>
            </a:r>
            <a:r>
              <a:rPr lang="en-GB" altLang="en-US" sz="2400" dirty="0" err="1">
                <a:solidFill>
                  <a:srgbClr val="0000FF"/>
                </a:solidFill>
              </a:rPr>
              <a:t>vB</a:t>
            </a:r>
            <a:r>
              <a:rPr lang="en-GB" altLang="en-US" sz="2400" dirty="0"/>
              <a:t> across its ends. </a:t>
            </a:r>
            <a:endParaRPr lang="en-GB" altLang="en-US" sz="2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2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21559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0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21557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8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1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21555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6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2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21553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3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21551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2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4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21549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0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5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21547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8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6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21545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6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7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21543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4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8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21541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2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9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21539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0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0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21537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8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1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21535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6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2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21533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4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523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525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21526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21527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528" name="Text Box 55"/>
          <p:cNvSpPr txBox="1">
            <a:spLocks noChangeArrowheads="1"/>
          </p:cNvSpPr>
          <p:nvPr/>
        </p:nvSpPr>
        <p:spPr bwMode="auto">
          <a:xfrm>
            <a:off x="9264651" y="2222501"/>
            <a:ext cx="11795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Wire moving with velocity </a:t>
            </a: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1529" name="Line 56"/>
          <p:cNvSpPr>
            <a:spLocks noChangeShapeType="1"/>
          </p:cNvSpPr>
          <p:nvPr/>
        </p:nvSpPr>
        <p:spPr bwMode="auto">
          <a:xfrm flipH="1">
            <a:off x="9339263" y="3402014"/>
            <a:ext cx="42862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530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1531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532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89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Another example question!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085" y="1268413"/>
            <a:ext cx="10906812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r>
              <a:rPr lang="en-GB" altLang="en-US" sz="2400" dirty="0"/>
              <a:t>There is a uniform magnetic field </a:t>
            </a:r>
            <a:r>
              <a:rPr lang="en-GB" altLang="en-US" sz="2400" dirty="0">
                <a:solidFill>
                  <a:srgbClr val="0066FF"/>
                </a:solidFill>
              </a:rPr>
              <a:t>B = 0.40 T </a:t>
            </a:r>
            <a:r>
              <a:rPr lang="en-GB" altLang="en-US" sz="2400" dirty="0"/>
              <a:t>out of the page. A rod of length  </a:t>
            </a:r>
            <a:r>
              <a:rPr lang="en-GB" altLang="en-US" sz="2400" dirty="0">
                <a:solidFill>
                  <a:srgbClr val="0000FF"/>
                </a:solidFill>
              </a:rPr>
              <a:t>l</a:t>
            </a:r>
            <a:r>
              <a:rPr lang="en-GB" altLang="en-US" sz="2400" dirty="0"/>
              <a:t> = 0.20 m is placed on a railing and pushed to the right at a constant speed of </a:t>
            </a:r>
            <a:r>
              <a:rPr lang="en-GB" altLang="en-US" sz="2400" dirty="0">
                <a:solidFill>
                  <a:srgbClr val="0000FF"/>
                </a:solidFill>
              </a:rPr>
              <a:t>v</a:t>
            </a:r>
            <a:r>
              <a:rPr lang="en-GB" altLang="en-US" sz="2400" dirty="0"/>
              <a:t> = 0.60 m.s</a:t>
            </a:r>
            <a:r>
              <a:rPr lang="en-GB" altLang="en-US" sz="2400" baseline="30000" dirty="0"/>
              <a:t>-1</a:t>
            </a:r>
            <a:r>
              <a:rPr lang="en-GB" altLang="en-US" sz="2400" dirty="0"/>
              <a:t>. What is the </a:t>
            </a:r>
            <a:r>
              <a:rPr lang="en-GB" altLang="en-US" sz="2400" dirty="0" err="1"/>
              <a:t>e.m.f</a:t>
            </a:r>
            <a:r>
              <a:rPr lang="en-GB" altLang="en-US" sz="2400" dirty="0"/>
              <a:t>. induced in the loop?</a:t>
            </a:r>
            <a:r>
              <a:rPr lang="en-GB" altLang="en-US" dirty="0"/>
              <a:t> </a:t>
            </a:r>
            <a:endParaRPr lang="en-US" alt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08214" y="3068638"/>
            <a:ext cx="7056437" cy="3529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8917" name="Group 41"/>
          <p:cNvGrpSpPr>
            <a:grpSpLocks/>
          </p:cNvGrpSpPr>
          <p:nvPr/>
        </p:nvGrpSpPr>
        <p:grpSpPr bwMode="auto">
          <a:xfrm>
            <a:off x="2351089" y="3284539"/>
            <a:ext cx="6770687" cy="287337"/>
            <a:chOff x="521" y="2069"/>
            <a:chExt cx="4265" cy="181"/>
          </a:xfrm>
        </p:grpSpPr>
        <p:grpSp>
          <p:nvGrpSpPr>
            <p:cNvPr id="39049" name="Group 5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9077" name="Oval 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78" name="Oval 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0" name="Group 14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9075" name="Oval 1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76" name="Oval 1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1" name="Group 17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9073" name="Oval 1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74" name="Oval 1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2" name="Group 20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9071" name="Oval 2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72" name="Oval 2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3" name="Group 23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9069" name="Oval 2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70" name="Oval 2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4" name="Group 26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9067" name="Oval 2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68" name="Oval 2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5" name="Group 29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9065" name="Oval 3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66" name="Oval 3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6" name="Group 32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9063" name="Oval 3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64" name="Oval 3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7" name="Group 35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9061" name="Oval 3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62" name="Oval 3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58" name="Group 38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9059" name="Oval 3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60" name="Oval 4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18" name="Group 42"/>
          <p:cNvGrpSpPr>
            <a:grpSpLocks/>
          </p:cNvGrpSpPr>
          <p:nvPr/>
        </p:nvGrpSpPr>
        <p:grpSpPr bwMode="auto">
          <a:xfrm>
            <a:off x="2351089" y="4005264"/>
            <a:ext cx="6770687" cy="287337"/>
            <a:chOff x="521" y="2069"/>
            <a:chExt cx="4265" cy="181"/>
          </a:xfrm>
        </p:grpSpPr>
        <p:grpSp>
          <p:nvGrpSpPr>
            <p:cNvPr id="39019" name="Group 43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9047" name="Oval 4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48" name="Oval 4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0" name="Group 46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9045" name="Oval 4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46" name="Oval 4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1" name="Group 49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9043" name="Oval 5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44" name="Oval 5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2" name="Group 52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9041" name="Oval 5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42" name="Oval 5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3" name="Group 55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9039" name="Oval 5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40" name="Oval 5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4" name="Group 58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9037" name="Oval 5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38" name="Oval 6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5" name="Group 61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9035" name="Oval 6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36" name="Oval 6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6" name="Group 64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9033" name="Oval 6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34" name="Oval 6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7" name="Group 67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9031" name="Oval 6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32" name="Oval 6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028" name="Group 70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9029" name="Oval 7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30" name="Oval 7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19" name="Group 73"/>
          <p:cNvGrpSpPr>
            <a:grpSpLocks/>
          </p:cNvGrpSpPr>
          <p:nvPr/>
        </p:nvGrpSpPr>
        <p:grpSpPr bwMode="auto">
          <a:xfrm>
            <a:off x="2351089" y="4724400"/>
            <a:ext cx="6770687" cy="287338"/>
            <a:chOff x="521" y="2069"/>
            <a:chExt cx="4265" cy="181"/>
          </a:xfrm>
        </p:grpSpPr>
        <p:grpSp>
          <p:nvGrpSpPr>
            <p:cNvPr id="38989" name="Group 74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9017" name="Oval 7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8" name="Oval 7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0" name="Group 77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9015" name="Oval 7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6" name="Oval 7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1" name="Group 80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9013" name="Oval 8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4" name="Oval 8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2" name="Group 83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9011" name="Oval 8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2" name="Oval 8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3" name="Group 86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9009" name="Oval 8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10" name="Oval 8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4" name="Group 89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9007" name="Oval 9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8" name="Oval 9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5" name="Group 92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9005" name="Oval 9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6" name="Oval 9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6" name="Group 95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9003" name="Oval 9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4" name="Oval 9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7" name="Group 98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9001" name="Oval 9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2" name="Oval 10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98" name="Group 101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8999" name="Oval 10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000" name="Oval 10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0" name="Group 104"/>
          <p:cNvGrpSpPr>
            <a:grpSpLocks/>
          </p:cNvGrpSpPr>
          <p:nvPr/>
        </p:nvGrpSpPr>
        <p:grpSpPr bwMode="auto">
          <a:xfrm>
            <a:off x="2351089" y="5445125"/>
            <a:ext cx="6770687" cy="287338"/>
            <a:chOff x="521" y="2069"/>
            <a:chExt cx="4265" cy="181"/>
          </a:xfrm>
        </p:grpSpPr>
        <p:grpSp>
          <p:nvGrpSpPr>
            <p:cNvPr id="38959" name="Group 105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8987" name="Oval 10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8" name="Oval 10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0" name="Group 108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8985" name="Oval 10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6" name="Oval 11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1" name="Group 111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8983" name="Oval 11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4" name="Oval 11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2" name="Group 114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8981" name="Oval 11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2" name="Oval 11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3" name="Group 117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8979" name="Oval 11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80" name="Oval 11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4" name="Group 120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8977" name="Oval 12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8" name="Oval 12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5" name="Group 123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8975" name="Oval 12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6" name="Oval 12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6" name="Group 126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8973" name="Oval 12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4" name="Oval 12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7" name="Group 129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8971" name="Oval 13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2" name="Oval 13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68" name="Group 132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8969" name="Oval 13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70" name="Oval 13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8921" name="Group 135"/>
          <p:cNvGrpSpPr>
            <a:grpSpLocks/>
          </p:cNvGrpSpPr>
          <p:nvPr/>
        </p:nvGrpSpPr>
        <p:grpSpPr bwMode="auto">
          <a:xfrm>
            <a:off x="2351089" y="6165850"/>
            <a:ext cx="6770687" cy="287338"/>
            <a:chOff x="521" y="2069"/>
            <a:chExt cx="4265" cy="181"/>
          </a:xfrm>
        </p:grpSpPr>
        <p:grpSp>
          <p:nvGrpSpPr>
            <p:cNvPr id="38929" name="Group 136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8957" name="Oval 13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8" name="Oval 13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0" name="Group 139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8955" name="Oval 14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6" name="Oval 14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1" name="Group 142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8953" name="Oval 14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4" name="Oval 14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2" name="Group 145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8951" name="Oval 14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2" name="Oval 14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3" name="Group 148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8949" name="Oval 14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50" name="Oval 15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4" name="Group 151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8947" name="Oval 15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8" name="Oval 15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5" name="Group 154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8945" name="Oval 15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6" name="Oval 15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6" name="Group 157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8943" name="Oval 15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4" name="Oval 15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7" name="Group 160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8941" name="Oval 16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2" name="Oval 16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938" name="Group 163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8939" name="Oval 16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0" name="Oval 16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8922" name="Line 166"/>
          <p:cNvSpPr>
            <a:spLocks noChangeShapeType="1"/>
          </p:cNvSpPr>
          <p:nvPr/>
        </p:nvSpPr>
        <p:spPr bwMode="auto">
          <a:xfrm>
            <a:off x="1847850" y="3644900"/>
            <a:ext cx="68405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3" name="Line 167"/>
          <p:cNvSpPr>
            <a:spLocks noChangeShapeType="1"/>
          </p:cNvSpPr>
          <p:nvPr/>
        </p:nvSpPr>
        <p:spPr bwMode="auto">
          <a:xfrm>
            <a:off x="1919289" y="6021388"/>
            <a:ext cx="68405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4" name="Line 168"/>
          <p:cNvSpPr>
            <a:spLocks noChangeShapeType="1"/>
          </p:cNvSpPr>
          <p:nvPr/>
        </p:nvSpPr>
        <p:spPr bwMode="auto">
          <a:xfrm>
            <a:off x="8688389" y="3644900"/>
            <a:ext cx="71437" cy="2376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5" name="Line 169"/>
          <p:cNvSpPr>
            <a:spLocks noChangeShapeType="1"/>
          </p:cNvSpPr>
          <p:nvPr/>
        </p:nvSpPr>
        <p:spPr bwMode="auto">
          <a:xfrm>
            <a:off x="3503613" y="3644900"/>
            <a:ext cx="0" cy="23764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6" name="Text Box 170"/>
          <p:cNvSpPr txBox="1">
            <a:spLocks noChangeArrowheads="1"/>
          </p:cNvSpPr>
          <p:nvPr/>
        </p:nvSpPr>
        <p:spPr bwMode="auto">
          <a:xfrm>
            <a:off x="3000376" y="422116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L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38927" name="Line 171"/>
          <p:cNvSpPr>
            <a:spLocks noChangeShapeType="1"/>
          </p:cNvSpPr>
          <p:nvPr/>
        </p:nvSpPr>
        <p:spPr bwMode="auto">
          <a:xfrm>
            <a:off x="3575051" y="4581525"/>
            <a:ext cx="936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8" name="Text Box 172"/>
          <p:cNvSpPr txBox="1">
            <a:spLocks noChangeArrowheads="1"/>
          </p:cNvSpPr>
          <p:nvPr/>
        </p:nvSpPr>
        <p:spPr bwMode="auto">
          <a:xfrm>
            <a:off x="4008439" y="4149726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v</a:t>
            </a:r>
            <a:endParaRPr lang="en-US" alt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9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56" y="1257301"/>
            <a:ext cx="11312165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area of the loop is decreasing, so the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flux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GB" altLang="en-US" dirty="0" err="1">
                <a:solidFill>
                  <a:srgbClr val="0000FF"/>
                </a:solidFill>
                <a:cs typeface="Arial" panose="020B0604020202020204" pitchFamily="34" charset="0"/>
              </a:rPr>
              <a:t>BAcos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) </a:t>
            </a:r>
            <a:r>
              <a:rPr lang="en-GB" altLang="en-US" dirty="0">
                <a:cs typeface="Arial" panose="020B0604020202020204" pitchFamily="34" charset="0"/>
              </a:rPr>
              <a:t>must be changing. In time 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t</a:t>
            </a:r>
            <a:r>
              <a:rPr lang="en-GB" altLang="en-US" dirty="0">
                <a:cs typeface="Arial" panose="020B0604020202020204" pitchFamily="34" charset="0"/>
              </a:rPr>
              <a:t> the rod will move a distance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t</a:t>
            </a:r>
            <a:r>
              <a:rPr lang="en-GB" altLang="en-US" dirty="0"/>
              <a:t>, so the area will decrease by an area of </a:t>
            </a:r>
            <a:r>
              <a:rPr lang="en-GB" altLang="en-US" dirty="0">
                <a:solidFill>
                  <a:srgbClr val="0000FF"/>
                </a:solidFill>
              </a:rPr>
              <a:t>l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t</a:t>
            </a:r>
            <a:endParaRPr lang="en-US" altLang="en-US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208214" y="3068638"/>
            <a:ext cx="7056437" cy="3529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168"/>
          <p:cNvSpPr>
            <a:spLocks noChangeArrowheads="1"/>
          </p:cNvSpPr>
          <p:nvPr/>
        </p:nvSpPr>
        <p:spPr bwMode="auto">
          <a:xfrm>
            <a:off x="3575051" y="3644900"/>
            <a:ext cx="15843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351089" y="3284539"/>
            <a:ext cx="6770687" cy="287337"/>
            <a:chOff x="521" y="2069"/>
            <a:chExt cx="4265" cy="181"/>
          </a:xfrm>
        </p:grpSpPr>
        <p:grpSp>
          <p:nvGrpSpPr>
            <p:cNvPr id="40075" name="Group 6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0103" name="Oval 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4" name="Oval 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76" name="Group 9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0101" name="Oval 1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2" name="Oval 1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77" name="Group 12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0099" name="Oval 1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0" name="Oval 1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78" name="Group 15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0097" name="Oval 1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8" name="Oval 1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79" name="Group 18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0095" name="Oval 1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6" name="Oval 2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80" name="Group 21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0093" name="Oval 2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4" name="Oval 2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81" name="Group 24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0091" name="Oval 2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2" name="Oval 2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82" name="Group 27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0089" name="Oval 2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0" name="Oval 2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83" name="Group 30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0087" name="Oval 3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8" name="Oval 3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84" name="Group 33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0085" name="Oval 3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6" name="Oval 3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2" name="Group 36"/>
          <p:cNvGrpSpPr>
            <a:grpSpLocks/>
          </p:cNvGrpSpPr>
          <p:nvPr/>
        </p:nvGrpSpPr>
        <p:grpSpPr bwMode="auto">
          <a:xfrm>
            <a:off x="2351089" y="4005264"/>
            <a:ext cx="6770687" cy="287337"/>
            <a:chOff x="521" y="2069"/>
            <a:chExt cx="4265" cy="181"/>
          </a:xfrm>
        </p:grpSpPr>
        <p:grpSp>
          <p:nvGrpSpPr>
            <p:cNvPr id="40045" name="Group 37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0073" name="Oval 3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4" name="Oval 3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46" name="Group 40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0071" name="Oval 4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2" name="Oval 4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47" name="Group 43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0069" name="Oval 4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0" name="Oval 4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48" name="Group 46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0067" name="Oval 4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68" name="Oval 4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49" name="Group 49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0065" name="Oval 5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66" name="Oval 5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50" name="Group 52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0063" name="Oval 5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64" name="Oval 5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51" name="Group 55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0061" name="Oval 5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62" name="Oval 5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52" name="Group 58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0059" name="Oval 5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60" name="Oval 6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53" name="Group 61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0057" name="Oval 6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8" name="Oval 6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54" name="Group 64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0055" name="Oval 6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6" name="Oval 6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3" name="Group 67"/>
          <p:cNvGrpSpPr>
            <a:grpSpLocks/>
          </p:cNvGrpSpPr>
          <p:nvPr/>
        </p:nvGrpSpPr>
        <p:grpSpPr bwMode="auto">
          <a:xfrm>
            <a:off x="2351089" y="4724400"/>
            <a:ext cx="6770687" cy="287338"/>
            <a:chOff x="521" y="2069"/>
            <a:chExt cx="4265" cy="181"/>
          </a:xfrm>
        </p:grpSpPr>
        <p:grpSp>
          <p:nvGrpSpPr>
            <p:cNvPr id="40015" name="Group 68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0043" name="Oval 6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44" name="Oval 7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6" name="Group 71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0041" name="Oval 7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42" name="Oval 7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7" name="Group 74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0039" name="Oval 7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40" name="Oval 7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8" name="Group 77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0037" name="Oval 7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8" name="Oval 7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19" name="Group 80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0035" name="Oval 8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6" name="Oval 8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0" name="Group 83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0033" name="Oval 8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4" name="Oval 8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1" name="Group 86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0031" name="Oval 8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2" name="Oval 8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2" name="Group 89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0029" name="Oval 9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0" name="Oval 9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3" name="Group 92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0027" name="Oval 9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8" name="Oval 9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024" name="Group 95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0025" name="Oval 9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26" name="Oval 9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4" name="Group 98"/>
          <p:cNvGrpSpPr>
            <a:grpSpLocks/>
          </p:cNvGrpSpPr>
          <p:nvPr/>
        </p:nvGrpSpPr>
        <p:grpSpPr bwMode="auto">
          <a:xfrm>
            <a:off x="2351089" y="5445125"/>
            <a:ext cx="6770687" cy="287338"/>
            <a:chOff x="521" y="2069"/>
            <a:chExt cx="4265" cy="181"/>
          </a:xfrm>
        </p:grpSpPr>
        <p:grpSp>
          <p:nvGrpSpPr>
            <p:cNvPr id="39985" name="Group 99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0013" name="Oval 10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4" name="Oval 10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6" name="Group 102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0011" name="Oval 10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2" name="Oval 10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7" name="Group 105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0009" name="Oval 10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10" name="Oval 10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8" name="Group 108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0007" name="Oval 10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8" name="Oval 11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89" name="Group 111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0005" name="Oval 11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6" name="Oval 11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0" name="Group 114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0003" name="Oval 11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4" name="Oval 11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1" name="Group 117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0001" name="Oval 11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2" name="Oval 11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2" name="Group 120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9999" name="Oval 12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00" name="Oval 12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3" name="Group 123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9997" name="Oval 12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8" name="Oval 12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94" name="Group 126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9995" name="Oval 12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96" name="Oval 12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945" name="Group 129"/>
          <p:cNvGrpSpPr>
            <a:grpSpLocks/>
          </p:cNvGrpSpPr>
          <p:nvPr/>
        </p:nvGrpSpPr>
        <p:grpSpPr bwMode="auto">
          <a:xfrm>
            <a:off x="2351089" y="6165850"/>
            <a:ext cx="6770687" cy="287338"/>
            <a:chOff x="521" y="2069"/>
            <a:chExt cx="4265" cy="181"/>
          </a:xfrm>
        </p:grpSpPr>
        <p:grpSp>
          <p:nvGrpSpPr>
            <p:cNvPr id="39955" name="Group 130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39983" name="Oval 13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4" name="Oval 13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6" name="Group 133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39981" name="Oval 13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2" name="Oval 13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7" name="Group 136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39979" name="Oval 13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0" name="Oval 13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8" name="Group 139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39977" name="Oval 14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8" name="Oval 14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9" name="Group 142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39975" name="Oval 14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6" name="Oval 14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0" name="Group 145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39973" name="Oval 14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4" name="Oval 14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1" name="Group 148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39971" name="Oval 14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2" name="Oval 15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2" name="Group 151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39969" name="Oval 15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0" name="Oval 15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3" name="Group 154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39967" name="Oval 15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8" name="Oval 15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64" name="Group 157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39965" name="Oval 15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6" name="Oval 15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9946" name="Line 160"/>
          <p:cNvSpPr>
            <a:spLocks noChangeShapeType="1"/>
          </p:cNvSpPr>
          <p:nvPr/>
        </p:nvSpPr>
        <p:spPr bwMode="auto">
          <a:xfrm>
            <a:off x="1847850" y="3644900"/>
            <a:ext cx="68405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7" name="Line 161"/>
          <p:cNvSpPr>
            <a:spLocks noChangeShapeType="1"/>
          </p:cNvSpPr>
          <p:nvPr/>
        </p:nvSpPr>
        <p:spPr bwMode="auto">
          <a:xfrm>
            <a:off x="1919289" y="6021388"/>
            <a:ext cx="68405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8" name="Line 162"/>
          <p:cNvSpPr>
            <a:spLocks noChangeShapeType="1"/>
          </p:cNvSpPr>
          <p:nvPr/>
        </p:nvSpPr>
        <p:spPr bwMode="auto">
          <a:xfrm>
            <a:off x="8688389" y="3644900"/>
            <a:ext cx="71437" cy="2376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9" name="Line 163"/>
          <p:cNvSpPr>
            <a:spLocks noChangeShapeType="1"/>
          </p:cNvSpPr>
          <p:nvPr/>
        </p:nvSpPr>
        <p:spPr bwMode="auto">
          <a:xfrm>
            <a:off x="3503613" y="3644900"/>
            <a:ext cx="0" cy="23764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50" name="Text Box 164"/>
          <p:cNvSpPr txBox="1">
            <a:spLocks noChangeArrowheads="1"/>
          </p:cNvSpPr>
          <p:nvPr/>
        </p:nvSpPr>
        <p:spPr bwMode="auto">
          <a:xfrm>
            <a:off x="3000376" y="422116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dirty="0">
                <a:solidFill>
                  <a:srgbClr val="0000FF"/>
                </a:solidFill>
              </a:rPr>
              <a:t>l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39951" name="Line 165"/>
          <p:cNvSpPr>
            <a:spLocks noChangeShapeType="1"/>
          </p:cNvSpPr>
          <p:nvPr/>
        </p:nvSpPr>
        <p:spPr bwMode="auto">
          <a:xfrm>
            <a:off x="5159376" y="4581525"/>
            <a:ext cx="936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52" name="Text Box 166"/>
          <p:cNvSpPr txBox="1">
            <a:spLocks noChangeArrowheads="1"/>
          </p:cNvSpPr>
          <p:nvPr/>
        </p:nvSpPr>
        <p:spPr bwMode="auto">
          <a:xfrm>
            <a:off x="5519739" y="4149726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v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39953" name="Line 167"/>
          <p:cNvSpPr>
            <a:spLocks noChangeShapeType="1"/>
          </p:cNvSpPr>
          <p:nvPr/>
        </p:nvSpPr>
        <p:spPr bwMode="auto">
          <a:xfrm>
            <a:off x="5232400" y="3644900"/>
            <a:ext cx="0" cy="23764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54" name="Text Box 170"/>
          <p:cNvSpPr txBox="1">
            <a:spLocks noChangeArrowheads="1"/>
          </p:cNvSpPr>
          <p:nvPr/>
        </p:nvSpPr>
        <p:spPr bwMode="auto">
          <a:xfrm>
            <a:off x="3719514" y="4365626"/>
            <a:ext cx="9366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800" dirty="0">
                <a:solidFill>
                  <a:srgbClr val="0000FF"/>
                </a:solidFill>
              </a:rPr>
              <a:t>lv</a:t>
            </a:r>
            <a:r>
              <a:rPr lang="el-GR" altLang="en-US" sz="2800" dirty="0">
                <a:solidFill>
                  <a:srgbClr val="0000FF"/>
                </a:solidFill>
              </a:rPr>
              <a:t>Δ</a:t>
            </a:r>
            <a:r>
              <a:rPr lang="en-GB" altLang="en-US" sz="2800" dirty="0">
                <a:solidFill>
                  <a:srgbClr val="0000FF"/>
                </a:solidFill>
              </a:rPr>
              <a:t>t</a:t>
            </a:r>
            <a:endParaRPr lang="en-US" altLang="en-US" sz="28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34390" y="3933826"/>
            <a:ext cx="2050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0000FF"/>
                </a:solidFill>
              </a:rPr>
              <a:t>l</a:t>
            </a:r>
            <a:r>
              <a:rPr lang="en-GB" altLang="en-US" sz="2400" dirty="0"/>
              <a:t> = 0.20 m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v</a:t>
            </a:r>
            <a:r>
              <a:rPr lang="en-GB" altLang="en-US" sz="2400" dirty="0"/>
              <a:t> = 0.60 m.s</a:t>
            </a:r>
            <a:r>
              <a:rPr lang="en-GB" altLang="en-US" sz="2400" baseline="30000" dirty="0"/>
              <a:t>-1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B = 0.40 T</a:t>
            </a:r>
            <a:r>
              <a:rPr lang="en-GB" alt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735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026" y="784225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>
                <a:solidFill>
                  <a:srgbClr val="FF0000"/>
                </a:solidFill>
              </a:rPr>
              <a:t>e.m.f</a:t>
            </a:r>
            <a:r>
              <a:rPr lang="en-GB" altLang="en-US" dirty="0"/>
              <a:t> = </a:t>
            </a:r>
            <a:r>
              <a:rPr lang="el-GR" altLang="en-US" dirty="0">
                <a:cs typeface="Arial" panose="020B0604020202020204" pitchFamily="34" charset="0"/>
              </a:rPr>
              <a:t>Δ</a:t>
            </a:r>
            <a:r>
              <a:rPr lang="ru-RU" altLang="en-US" dirty="0">
                <a:cs typeface="Arial" panose="020B0604020202020204" pitchFamily="34" charset="0"/>
              </a:rPr>
              <a:t>Ф</a:t>
            </a:r>
            <a:r>
              <a:rPr lang="en-GB" altLang="en-US" dirty="0">
                <a:cs typeface="Arial" panose="020B0604020202020204" pitchFamily="34" charset="0"/>
              </a:rPr>
              <a:t>    =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B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A</a:t>
            </a:r>
            <a:r>
              <a:rPr lang="en-GB" altLang="en-US" dirty="0">
                <a:cs typeface="Arial" panose="020B0604020202020204" pitchFamily="34" charset="0"/>
              </a:rPr>
              <a:t>      = </a:t>
            </a:r>
            <a:r>
              <a:rPr lang="en-GB" altLang="en-US" dirty="0" err="1">
                <a:solidFill>
                  <a:srgbClr val="0000FF"/>
                </a:solidFill>
                <a:cs typeface="Arial" panose="020B0604020202020204" pitchFamily="34" charset="0"/>
              </a:rPr>
              <a:t>Blv</a:t>
            </a:r>
            <a:r>
              <a:rPr lang="el-GR" altLang="en-US" dirty="0">
                <a:solidFill>
                  <a:srgbClr val="0000FF"/>
                </a:solidFill>
                <a:cs typeface="Arial" panose="020B0604020202020204" pitchFamily="34" charset="0"/>
              </a:rPr>
              <a:t>Δ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t</a:t>
            </a:r>
            <a:r>
              <a:rPr lang="en-GB" altLang="en-US" dirty="0">
                <a:cs typeface="Arial" panose="020B0604020202020204" pitchFamily="34" charset="0"/>
              </a:rPr>
              <a:t> = </a:t>
            </a:r>
            <a:r>
              <a:rPr lang="en-AU" altLang="en-US" dirty="0" err="1">
                <a:solidFill>
                  <a:srgbClr val="FF0000"/>
                </a:solidFill>
                <a:cs typeface="Arial" panose="020B0604020202020204" pitchFamily="34" charset="0"/>
              </a:rPr>
              <a:t>lvB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en-US" dirty="0">
                <a:cs typeface="Arial" panose="020B0604020202020204" pitchFamily="34" charset="0"/>
              </a:rPr>
              <a:t>		       </a:t>
            </a:r>
            <a:r>
              <a:rPr lang="el-GR" altLang="en-US" dirty="0">
                <a:cs typeface="Arial" panose="020B0604020202020204" pitchFamily="34" charset="0"/>
              </a:rPr>
              <a:t>Δ</a:t>
            </a:r>
            <a:r>
              <a:rPr lang="en-GB" altLang="en-US" dirty="0">
                <a:cs typeface="Arial" panose="020B0604020202020204" pitchFamily="34" charset="0"/>
              </a:rPr>
              <a:t>t          </a:t>
            </a:r>
            <a:r>
              <a:rPr lang="el-GR" altLang="en-US" dirty="0">
                <a:cs typeface="Arial" panose="020B0604020202020204" pitchFamily="34" charset="0"/>
              </a:rPr>
              <a:t>Δ</a:t>
            </a:r>
            <a:r>
              <a:rPr lang="en-GB" altLang="en-US" dirty="0">
                <a:cs typeface="Arial" panose="020B0604020202020204" pitchFamily="34" charset="0"/>
              </a:rPr>
              <a:t>t              </a:t>
            </a:r>
            <a:r>
              <a:rPr lang="el-GR" altLang="en-US" dirty="0">
                <a:cs typeface="Arial" panose="020B0604020202020204" pitchFamily="34" charset="0"/>
              </a:rPr>
              <a:t>Δ</a:t>
            </a:r>
            <a:r>
              <a:rPr lang="en-GB" altLang="en-US" dirty="0">
                <a:cs typeface="Arial" panose="020B0604020202020204" pitchFamily="34" charset="0"/>
              </a:rPr>
              <a:t>t</a:t>
            </a:r>
          </a:p>
          <a:p>
            <a:pPr eaLnBrk="1" hangingPunct="1">
              <a:buFontTx/>
              <a:buNone/>
            </a:pPr>
            <a:endParaRPr lang="en-GB" altLang="en-US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en-US" dirty="0" err="1">
                <a:solidFill>
                  <a:srgbClr val="FF0000"/>
                </a:solidFill>
              </a:rPr>
              <a:t>e.m.f</a:t>
            </a:r>
            <a:r>
              <a:rPr lang="en-GB" altLang="en-US" dirty="0">
                <a:cs typeface="Arial" panose="020B0604020202020204" pitchFamily="34" charset="0"/>
              </a:rPr>
              <a:t> = 0.20 x 0.60 x 0.40 x =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4.8 x10</a:t>
            </a:r>
            <a:r>
              <a:rPr lang="en-GB" altLang="en-US" baseline="30000" dirty="0">
                <a:solidFill>
                  <a:srgbClr val="0000FF"/>
                </a:solidFill>
                <a:cs typeface="Arial" panose="020B0604020202020204" pitchFamily="34" charset="0"/>
              </a:rPr>
              <a:t>-4 </a:t>
            </a:r>
            <a:r>
              <a:rPr lang="en-GB" altLang="en-US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endParaRPr lang="el-GR" altLang="en-US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08214" y="3068638"/>
            <a:ext cx="7056437" cy="3529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575051" y="3644900"/>
            <a:ext cx="15843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351089" y="3284539"/>
            <a:ext cx="6770687" cy="287337"/>
            <a:chOff x="521" y="2069"/>
            <a:chExt cx="4265" cy="181"/>
          </a:xfrm>
        </p:grpSpPr>
        <p:grpSp>
          <p:nvGrpSpPr>
            <p:cNvPr id="41104" name="Group 6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1132" name="Oval 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33" name="Oval 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05" name="Group 9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1130" name="Oval 1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31" name="Oval 1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06" name="Group 12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1128" name="Oval 1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29" name="Oval 1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07" name="Group 15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1126" name="Oval 1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27" name="Oval 1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08" name="Group 18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1124" name="Oval 1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25" name="Oval 2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09" name="Group 21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1122" name="Oval 2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23" name="Oval 2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10" name="Group 24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1120" name="Oval 2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21" name="Oval 2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11" name="Group 27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1118" name="Oval 2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19" name="Oval 2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12" name="Group 30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1116" name="Oval 3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17" name="Oval 3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113" name="Group 33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1114" name="Oval 3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15" name="Oval 3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6" name="Group 36"/>
          <p:cNvGrpSpPr>
            <a:grpSpLocks/>
          </p:cNvGrpSpPr>
          <p:nvPr/>
        </p:nvGrpSpPr>
        <p:grpSpPr bwMode="auto">
          <a:xfrm>
            <a:off x="2351089" y="4005264"/>
            <a:ext cx="6770687" cy="287337"/>
            <a:chOff x="521" y="2069"/>
            <a:chExt cx="4265" cy="181"/>
          </a:xfrm>
        </p:grpSpPr>
        <p:grpSp>
          <p:nvGrpSpPr>
            <p:cNvPr id="41074" name="Group 37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1102" name="Oval 3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03" name="Oval 3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75" name="Group 40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1100" name="Oval 4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01" name="Oval 4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76" name="Group 43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1098" name="Oval 4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9" name="Oval 4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77" name="Group 46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1096" name="Oval 4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7" name="Oval 4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78" name="Group 49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1094" name="Oval 5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5" name="Oval 5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79" name="Group 52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1092" name="Oval 5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3" name="Oval 5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80" name="Group 55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1090" name="Oval 5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1" name="Oval 5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81" name="Group 58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1088" name="Oval 5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9" name="Oval 6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82" name="Group 61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1086" name="Oval 6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7" name="Oval 6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83" name="Group 64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1084" name="Oval 6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5" name="Oval 6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7" name="Group 67"/>
          <p:cNvGrpSpPr>
            <a:grpSpLocks/>
          </p:cNvGrpSpPr>
          <p:nvPr/>
        </p:nvGrpSpPr>
        <p:grpSpPr bwMode="auto">
          <a:xfrm>
            <a:off x="2351089" y="4724400"/>
            <a:ext cx="6770687" cy="287338"/>
            <a:chOff x="521" y="2069"/>
            <a:chExt cx="4265" cy="181"/>
          </a:xfrm>
        </p:grpSpPr>
        <p:grpSp>
          <p:nvGrpSpPr>
            <p:cNvPr id="41044" name="Group 68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1072" name="Oval 6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3" name="Oval 7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5" name="Group 71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1070" name="Oval 7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1" name="Oval 7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6" name="Group 74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1068" name="Oval 7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9" name="Oval 7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7" name="Group 77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1066" name="Oval 7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7" name="Oval 7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8" name="Group 80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1064" name="Oval 8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5" name="Oval 8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49" name="Group 83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1062" name="Oval 8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3" name="Oval 8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0" name="Group 86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1060" name="Oval 8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61" name="Oval 8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1" name="Group 89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1058" name="Oval 9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9" name="Oval 9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2" name="Group 92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1056" name="Oval 9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7" name="Oval 9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53" name="Group 95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1054" name="Oval 9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55" name="Oval 9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8" name="Group 98"/>
          <p:cNvGrpSpPr>
            <a:grpSpLocks/>
          </p:cNvGrpSpPr>
          <p:nvPr/>
        </p:nvGrpSpPr>
        <p:grpSpPr bwMode="auto">
          <a:xfrm>
            <a:off x="2351089" y="5445125"/>
            <a:ext cx="6770687" cy="287338"/>
            <a:chOff x="521" y="2069"/>
            <a:chExt cx="4265" cy="181"/>
          </a:xfrm>
        </p:grpSpPr>
        <p:grpSp>
          <p:nvGrpSpPr>
            <p:cNvPr id="41014" name="Group 99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1042" name="Oval 10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3" name="Oval 10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5" name="Group 102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1040" name="Oval 10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41" name="Oval 10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6" name="Group 105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1038" name="Oval 10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9" name="Oval 10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7" name="Group 108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1036" name="Oval 10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7" name="Oval 11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8" name="Group 111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1034" name="Oval 11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5" name="Oval 11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19" name="Group 114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1032" name="Oval 11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3" name="Oval 11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0" name="Group 117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1030" name="Oval 11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31" name="Oval 11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1" name="Group 120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1028" name="Oval 12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9" name="Oval 12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2" name="Group 123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1026" name="Oval 12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7" name="Oval 12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3" name="Group 126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1024" name="Oval 12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25" name="Oval 12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0969" name="Group 129"/>
          <p:cNvGrpSpPr>
            <a:grpSpLocks/>
          </p:cNvGrpSpPr>
          <p:nvPr/>
        </p:nvGrpSpPr>
        <p:grpSpPr bwMode="auto">
          <a:xfrm>
            <a:off x="2351089" y="6165850"/>
            <a:ext cx="6770687" cy="287338"/>
            <a:chOff x="521" y="2069"/>
            <a:chExt cx="4265" cy="181"/>
          </a:xfrm>
        </p:grpSpPr>
        <p:grpSp>
          <p:nvGrpSpPr>
            <p:cNvPr id="40984" name="Group 130"/>
            <p:cNvGrpSpPr>
              <a:grpSpLocks/>
            </p:cNvGrpSpPr>
            <p:nvPr/>
          </p:nvGrpSpPr>
          <p:grpSpPr bwMode="auto">
            <a:xfrm>
              <a:off x="521" y="2069"/>
              <a:ext cx="182" cy="181"/>
              <a:chOff x="385" y="2795"/>
              <a:chExt cx="182" cy="181"/>
            </a:xfrm>
          </p:grpSpPr>
          <p:sp>
            <p:nvSpPr>
              <p:cNvPr id="41012" name="Oval 131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13" name="Oval 132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5" name="Group 133"/>
            <p:cNvGrpSpPr>
              <a:grpSpLocks/>
            </p:cNvGrpSpPr>
            <p:nvPr/>
          </p:nvGrpSpPr>
          <p:grpSpPr bwMode="auto">
            <a:xfrm>
              <a:off x="975" y="2069"/>
              <a:ext cx="182" cy="181"/>
              <a:chOff x="385" y="2795"/>
              <a:chExt cx="182" cy="181"/>
            </a:xfrm>
          </p:grpSpPr>
          <p:sp>
            <p:nvSpPr>
              <p:cNvPr id="41010" name="Oval 134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11" name="Oval 135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6" name="Group 136"/>
            <p:cNvGrpSpPr>
              <a:grpSpLocks/>
            </p:cNvGrpSpPr>
            <p:nvPr/>
          </p:nvGrpSpPr>
          <p:grpSpPr bwMode="auto">
            <a:xfrm>
              <a:off x="1429" y="2069"/>
              <a:ext cx="182" cy="181"/>
              <a:chOff x="385" y="2795"/>
              <a:chExt cx="182" cy="181"/>
            </a:xfrm>
          </p:grpSpPr>
          <p:sp>
            <p:nvSpPr>
              <p:cNvPr id="41008" name="Oval 137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9" name="Oval 138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7" name="Group 139"/>
            <p:cNvGrpSpPr>
              <a:grpSpLocks/>
            </p:cNvGrpSpPr>
            <p:nvPr/>
          </p:nvGrpSpPr>
          <p:grpSpPr bwMode="auto">
            <a:xfrm>
              <a:off x="1882" y="2069"/>
              <a:ext cx="182" cy="181"/>
              <a:chOff x="385" y="2795"/>
              <a:chExt cx="182" cy="181"/>
            </a:xfrm>
          </p:grpSpPr>
          <p:sp>
            <p:nvSpPr>
              <p:cNvPr id="41006" name="Oval 140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7" name="Oval 141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8" name="Group 142"/>
            <p:cNvGrpSpPr>
              <a:grpSpLocks/>
            </p:cNvGrpSpPr>
            <p:nvPr/>
          </p:nvGrpSpPr>
          <p:grpSpPr bwMode="auto">
            <a:xfrm>
              <a:off x="2336" y="2069"/>
              <a:ext cx="182" cy="181"/>
              <a:chOff x="385" y="2795"/>
              <a:chExt cx="182" cy="181"/>
            </a:xfrm>
          </p:grpSpPr>
          <p:sp>
            <p:nvSpPr>
              <p:cNvPr id="41004" name="Oval 143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5" name="Oval 144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89" name="Group 145"/>
            <p:cNvGrpSpPr>
              <a:grpSpLocks/>
            </p:cNvGrpSpPr>
            <p:nvPr/>
          </p:nvGrpSpPr>
          <p:grpSpPr bwMode="auto">
            <a:xfrm>
              <a:off x="2789" y="2069"/>
              <a:ext cx="182" cy="181"/>
              <a:chOff x="385" y="2795"/>
              <a:chExt cx="182" cy="181"/>
            </a:xfrm>
          </p:grpSpPr>
          <p:sp>
            <p:nvSpPr>
              <p:cNvPr id="41002" name="Oval 146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3" name="Oval 147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0" name="Group 148"/>
            <p:cNvGrpSpPr>
              <a:grpSpLocks/>
            </p:cNvGrpSpPr>
            <p:nvPr/>
          </p:nvGrpSpPr>
          <p:grpSpPr bwMode="auto">
            <a:xfrm>
              <a:off x="3243" y="2069"/>
              <a:ext cx="182" cy="181"/>
              <a:chOff x="385" y="2795"/>
              <a:chExt cx="182" cy="181"/>
            </a:xfrm>
          </p:grpSpPr>
          <p:sp>
            <p:nvSpPr>
              <p:cNvPr id="41000" name="Oval 149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01" name="Oval 150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1" name="Group 151"/>
            <p:cNvGrpSpPr>
              <a:grpSpLocks/>
            </p:cNvGrpSpPr>
            <p:nvPr/>
          </p:nvGrpSpPr>
          <p:grpSpPr bwMode="auto">
            <a:xfrm>
              <a:off x="3696" y="2069"/>
              <a:ext cx="182" cy="181"/>
              <a:chOff x="385" y="2795"/>
              <a:chExt cx="182" cy="181"/>
            </a:xfrm>
          </p:grpSpPr>
          <p:sp>
            <p:nvSpPr>
              <p:cNvPr id="40998" name="Oval 152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9" name="Oval 153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2" name="Group 154"/>
            <p:cNvGrpSpPr>
              <a:grpSpLocks/>
            </p:cNvGrpSpPr>
            <p:nvPr/>
          </p:nvGrpSpPr>
          <p:grpSpPr bwMode="auto">
            <a:xfrm>
              <a:off x="4150" y="2069"/>
              <a:ext cx="182" cy="181"/>
              <a:chOff x="385" y="2795"/>
              <a:chExt cx="182" cy="181"/>
            </a:xfrm>
          </p:grpSpPr>
          <p:sp>
            <p:nvSpPr>
              <p:cNvPr id="40996" name="Oval 155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7" name="Oval 156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993" name="Group 157"/>
            <p:cNvGrpSpPr>
              <a:grpSpLocks/>
            </p:cNvGrpSpPr>
            <p:nvPr/>
          </p:nvGrpSpPr>
          <p:grpSpPr bwMode="auto">
            <a:xfrm>
              <a:off x="4604" y="2069"/>
              <a:ext cx="182" cy="181"/>
              <a:chOff x="385" y="2795"/>
              <a:chExt cx="182" cy="181"/>
            </a:xfrm>
          </p:grpSpPr>
          <p:sp>
            <p:nvSpPr>
              <p:cNvPr id="40994" name="Oval 158"/>
              <p:cNvSpPr>
                <a:spLocks noChangeArrowheads="1"/>
              </p:cNvSpPr>
              <p:nvPr/>
            </p:nvSpPr>
            <p:spPr bwMode="auto">
              <a:xfrm>
                <a:off x="385" y="2795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95" name="Oval 159"/>
              <p:cNvSpPr>
                <a:spLocks noChangeArrowheads="1"/>
              </p:cNvSpPr>
              <p:nvPr/>
            </p:nvSpPr>
            <p:spPr bwMode="auto">
              <a:xfrm>
                <a:off x="451" y="286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0970" name="Line 160"/>
          <p:cNvSpPr>
            <a:spLocks noChangeShapeType="1"/>
          </p:cNvSpPr>
          <p:nvPr/>
        </p:nvSpPr>
        <p:spPr bwMode="auto">
          <a:xfrm>
            <a:off x="1847850" y="3644900"/>
            <a:ext cx="68405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1" name="Line 161"/>
          <p:cNvSpPr>
            <a:spLocks noChangeShapeType="1"/>
          </p:cNvSpPr>
          <p:nvPr/>
        </p:nvSpPr>
        <p:spPr bwMode="auto">
          <a:xfrm>
            <a:off x="1919289" y="6021388"/>
            <a:ext cx="68405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2" name="Line 162"/>
          <p:cNvSpPr>
            <a:spLocks noChangeShapeType="1"/>
          </p:cNvSpPr>
          <p:nvPr/>
        </p:nvSpPr>
        <p:spPr bwMode="auto">
          <a:xfrm>
            <a:off x="8688389" y="3644900"/>
            <a:ext cx="71437" cy="2376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3" name="Line 163"/>
          <p:cNvSpPr>
            <a:spLocks noChangeShapeType="1"/>
          </p:cNvSpPr>
          <p:nvPr/>
        </p:nvSpPr>
        <p:spPr bwMode="auto">
          <a:xfrm>
            <a:off x="3503613" y="3644900"/>
            <a:ext cx="0" cy="23764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4" name="Text Box 164"/>
          <p:cNvSpPr txBox="1">
            <a:spLocks noChangeArrowheads="1"/>
          </p:cNvSpPr>
          <p:nvPr/>
        </p:nvSpPr>
        <p:spPr bwMode="auto">
          <a:xfrm>
            <a:off x="3000376" y="422116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L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40975" name="Line 165"/>
          <p:cNvSpPr>
            <a:spLocks noChangeShapeType="1"/>
          </p:cNvSpPr>
          <p:nvPr/>
        </p:nvSpPr>
        <p:spPr bwMode="auto">
          <a:xfrm>
            <a:off x="5159376" y="4581525"/>
            <a:ext cx="936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6" name="Text Box 166"/>
          <p:cNvSpPr txBox="1">
            <a:spLocks noChangeArrowheads="1"/>
          </p:cNvSpPr>
          <p:nvPr/>
        </p:nvSpPr>
        <p:spPr bwMode="auto">
          <a:xfrm>
            <a:off x="5519739" y="4149726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v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40977" name="Line 167"/>
          <p:cNvSpPr>
            <a:spLocks noChangeShapeType="1"/>
          </p:cNvSpPr>
          <p:nvPr/>
        </p:nvSpPr>
        <p:spPr bwMode="auto">
          <a:xfrm>
            <a:off x="5232400" y="3644900"/>
            <a:ext cx="0" cy="23764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78" name="Text Box 168"/>
          <p:cNvSpPr txBox="1">
            <a:spLocks noChangeArrowheads="1"/>
          </p:cNvSpPr>
          <p:nvPr/>
        </p:nvSpPr>
        <p:spPr bwMode="auto">
          <a:xfrm>
            <a:off x="3719514" y="4365626"/>
            <a:ext cx="9366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800">
                <a:solidFill>
                  <a:srgbClr val="0000FF"/>
                </a:solidFill>
              </a:rPr>
              <a:t>Lv</a:t>
            </a:r>
            <a:r>
              <a:rPr lang="el-GR" altLang="en-US" sz="2800">
                <a:solidFill>
                  <a:srgbClr val="0000FF"/>
                </a:solidFill>
              </a:rPr>
              <a:t>Δ</a:t>
            </a:r>
            <a:r>
              <a:rPr lang="en-GB" altLang="en-US" sz="2800">
                <a:solidFill>
                  <a:srgbClr val="0000FF"/>
                </a:solidFill>
              </a:rPr>
              <a:t>t</a:t>
            </a:r>
            <a:endParaRPr lang="en-US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40979" name="Line 169"/>
          <p:cNvSpPr>
            <a:spLocks noChangeShapeType="1"/>
          </p:cNvSpPr>
          <p:nvPr/>
        </p:nvSpPr>
        <p:spPr bwMode="auto">
          <a:xfrm>
            <a:off x="3575051" y="12795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80" name="Line 170"/>
          <p:cNvSpPr>
            <a:spLocks noChangeShapeType="1"/>
          </p:cNvSpPr>
          <p:nvPr/>
        </p:nvSpPr>
        <p:spPr bwMode="auto">
          <a:xfrm>
            <a:off x="4871245" y="130721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81" name="Line 171"/>
          <p:cNvSpPr>
            <a:spLocks noChangeShapeType="1"/>
          </p:cNvSpPr>
          <p:nvPr/>
        </p:nvSpPr>
        <p:spPr bwMode="auto">
          <a:xfrm>
            <a:off x="6505322" y="1279599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82" name="Text Box 172"/>
          <p:cNvSpPr txBox="1">
            <a:spLocks noChangeArrowheads="1"/>
          </p:cNvSpPr>
          <p:nvPr/>
        </p:nvSpPr>
        <p:spPr bwMode="auto">
          <a:xfrm>
            <a:off x="9222582" y="1165785"/>
            <a:ext cx="29694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solidFill>
                  <a:srgbClr val="FF0000"/>
                </a:solidFill>
              </a:rPr>
              <a:t>This proves that the two equations are equivalent!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0983" name="Line 173"/>
          <p:cNvSpPr>
            <a:spLocks noChangeShapeType="1"/>
          </p:cNvSpPr>
          <p:nvPr/>
        </p:nvSpPr>
        <p:spPr bwMode="auto">
          <a:xfrm flipH="1" flipV="1">
            <a:off x="8435976" y="1446103"/>
            <a:ext cx="576262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5" name="Rectangle 174"/>
          <p:cNvSpPr/>
          <p:nvPr/>
        </p:nvSpPr>
        <p:spPr>
          <a:xfrm>
            <a:off x="134390" y="3933826"/>
            <a:ext cx="2050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0000FF"/>
                </a:solidFill>
              </a:rPr>
              <a:t>l</a:t>
            </a:r>
            <a:r>
              <a:rPr lang="en-GB" altLang="en-US" sz="2400" dirty="0"/>
              <a:t> = 0.20 m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v</a:t>
            </a:r>
            <a:r>
              <a:rPr lang="en-GB" altLang="en-US" sz="2400" dirty="0"/>
              <a:t> = 0.60 m.s</a:t>
            </a:r>
            <a:r>
              <a:rPr lang="en-GB" altLang="en-US" sz="2400" baseline="30000" dirty="0"/>
              <a:t>-1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B = 0.40 T</a:t>
            </a:r>
            <a:r>
              <a:rPr lang="en-GB" alt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086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Lenz’s Law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The induced current will be in such a direction as to oppose the change in magnetic flux that created the current</a:t>
            </a:r>
          </a:p>
          <a:p>
            <a:pPr eaLnBrk="1" hangingPunct="1">
              <a:buFontTx/>
              <a:buNone/>
            </a:pPr>
            <a:endParaRPr lang="en-GB" altLang="en-US" dirty="0">
              <a:solidFill>
                <a:srgbClr val="0000FF"/>
              </a:solidFill>
            </a:endParaRPr>
          </a:p>
          <a:p>
            <a:pPr eaLnBrk="1" hangingPunct="1"/>
            <a:r>
              <a:rPr lang="en-GB" altLang="en-US" dirty="0"/>
              <a:t>When Current is induced in a conductor by movement though a pre-existing magnetic field,</a:t>
            </a:r>
          </a:p>
          <a:p>
            <a:pPr eaLnBrk="1" hangingPunct="1"/>
            <a:r>
              <a:rPr lang="en-GB" altLang="en-US" dirty="0">
                <a:solidFill>
                  <a:srgbClr val="00B050"/>
                </a:solidFill>
              </a:rPr>
              <a:t>it will have its own (weaker) magnetic field. 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The direction of current induced is such that its own magnetic field will oppose the motion through the preexisting magnetic field.</a:t>
            </a: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8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 the Direction of Current Induced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0992"/>
            <a:ext cx="4089991" cy="4255008"/>
          </a:xfrm>
        </p:spPr>
        <p:txBody>
          <a:bodyPr/>
          <a:lstStyle/>
          <a:p>
            <a:r>
              <a:rPr lang="en-AU" dirty="0"/>
              <a:t>If a magnet if moved towards or away from a coil, </a:t>
            </a:r>
            <a:r>
              <a:rPr lang="en-AU" b="1" dirty="0">
                <a:solidFill>
                  <a:srgbClr val="FF0000"/>
                </a:solidFill>
              </a:rPr>
              <a:t>the direction of induced current </a:t>
            </a:r>
            <a:r>
              <a:rPr lang="en-AU" dirty="0"/>
              <a:t>will be such that the coil becomes an </a:t>
            </a:r>
            <a:r>
              <a:rPr lang="en-AU" b="1" dirty="0">
                <a:solidFill>
                  <a:srgbClr val="FF0000"/>
                </a:solidFill>
              </a:rPr>
              <a:t>electromagnet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with a field that </a:t>
            </a:r>
            <a:r>
              <a:rPr lang="en-AU" b="1" dirty="0">
                <a:solidFill>
                  <a:srgbClr val="FF0000"/>
                </a:solidFill>
              </a:rPr>
              <a:t>opposes</a:t>
            </a:r>
            <a:r>
              <a:rPr lang="en-AU" dirty="0"/>
              <a:t> the motion of the magnet. </a:t>
            </a:r>
          </a:p>
        </p:txBody>
      </p:sp>
      <p:pic>
        <p:nvPicPr>
          <p:cNvPr id="3074" name="Picture 2" descr="http://sub.allaboutcircuits.com/images/quiz/01787x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1" y="1360968"/>
            <a:ext cx="7304469" cy="517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24277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096000" y="526680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8371422" y="521631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8626144" y="24277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66FF"/>
                </a:solidFill>
              </a:rPr>
              <a:t>S</a:t>
            </a:r>
            <a:endParaRPr lang="en-AU" dirty="0">
              <a:solidFill>
                <a:srgbClr val="0066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88111" y="24277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66FF"/>
                </a:solidFill>
              </a:rPr>
              <a:t>S</a:t>
            </a:r>
            <a:endParaRPr lang="en-AU" dirty="0">
              <a:solidFill>
                <a:srgbClr val="0066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09450" y="525041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66FF"/>
                </a:solidFill>
              </a:rPr>
              <a:t>S</a:t>
            </a:r>
            <a:endParaRPr lang="en-AU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25023" y="2757001"/>
            <a:ext cx="527901" cy="106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961832" y="2751947"/>
            <a:ext cx="488623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480997" y="2719659"/>
            <a:ext cx="488623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279751" y="5563449"/>
            <a:ext cx="488623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5023" y="5575027"/>
            <a:ext cx="527901" cy="106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17265" y="5564404"/>
            <a:ext cx="527901" cy="106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" y="870744"/>
            <a:ext cx="11929730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Remember the moving wire?</a:t>
            </a:r>
          </a:p>
          <a:p>
            <a:pPr eaLnBrk="1" hangingPunct="1">
              <a:buFontTx/>
              <a:buNone/>
            </a:pPr>
            <a:r>
              <a:rPr lang="en-GB" altLang="en-US" dirty="0"/>
              <a:t>Can we use a hand rule to work out direction of current?</a:t>
            </a:r>
            <a:endParaRPr lang="en-US" alt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6439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40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6437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8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6435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6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6433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4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6431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2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3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6429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0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4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6427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8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5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6425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6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6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6423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4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6421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2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8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6419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0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9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6417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8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0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6415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6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1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6413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4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2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6411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2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3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5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6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7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8" name="Group 57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0219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" y="870744"/>
            <a:ext cx="11929730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According to Lenz’s law, the current induced in the wire must produce a magnetic field and force that </a:t>
            </a:r>
            <a:r>
              <a:rPr lang="en-GB" altLang="en-US" b="1" dirty="0">
                <a:solidFill>
                  <a:srgbClr val="008000"/>
                </a:solidFill>
              </a:rPr>
              <a:t>opposes</a:t>
            </a:r>
            <a:r>
              <a:rPr lang="en-GB" altLang="en-US" dirty="0"/>
              <a:t> the motion. </a:t>
            </a:r>
          </a:p>
          <a:p>
            <a:pPr eaLnBrk="1" hangingPunct="1">
              <a:buFontTx/>
              <a:buNone/>
            </a:pPr>
            <a:r>
              <a:rPr lang="en-GB" altLang="en-US" dirty="0"/>
              <a:t>Which </a:t>
            </a:r>
            <a:r>
              <a:rPr lang="en-GB" altLang="en-US" b="1" dirty="0">
                <a:solidFill>
                  <a:srgbClr val="008000"/>
                </a:solidFill>
              </a:rPr>
              <a:t>direction</a:t>
            </a:r>
            <a:r>
              <a:rPr lang="en-GB" altLang="en-US" dirty="0"/>
              <a:t> does the induced force need to be in? </a:t>
            </a:r>
            <a:endParaRPr lang="en-US" alt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6439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40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6437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8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6435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6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6433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4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6431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2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3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6429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0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4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6427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8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5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6425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6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6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6423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4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6421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2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8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6419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0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9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6417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8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0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6415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6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1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6413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4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2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6411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2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3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5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6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7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8" name="Group 57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61" name="Up Arrow 60"/>
          <p:cNvSpPr/>
          <p:nvPr/>
        </p:nvSpPr>
        <p:spPr>
          <a:xfrm>
            <a:off x="10241109" y="3115340"/>
            <a:ext cx="1006770" cy="226946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8697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Motor</a:t>
            </a:r>
            <a:r>
              <a:rPr lang="en-US" altLang="en-US" dirty="0"/>
              <a:t> Effect in Reverse</a:t>
            </a:r>
            <a:endParaRPr lang="en-GB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4" y="1511300"/>
            <a:ext cx="6716212" cy="500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dirty="0"/>
              <a:t>Faraday thought that the magnetic field created in the </a:t>
            </a:r>
            <a:r>
              <a:rPr lang="en-AU" altLang="en-US" b="1" dirty="0">
                <a:solidFill>
                  <a:srgbClr val="0066FF"/>
                </a:solidFill>
              </a:rPr>
              <a:t>primary coil </a:t>
            </a:r>
            <a:r>
              <a:rPr lang="en-AU" altLang="en-US" dirty="0"/>
              <a:t>(right) would pass through the soft iron ring to the </a:t>
            </a:r>
            <a:r>
              <a:rPr lang="en-AU" altLang="en-US" b="1" dirty="0">
                <a:solidFill>
                  <a:srgbClr val="00B050"/>
                </a:solidFill>
              </a:rPr>
              <a:t>secondary coil </a:t>
            </a:r>
            <a:r>
              <a:rPr lang="en-AU" altLang="en-US" dirty="0"/>
              <a:t>and produce current in the second coil (middle left). </a:t>
            </a:r>
          </a:p>
          <a:p>
            <a:pPr eaLnBrk="1" hangingPunct="1">
              <a:buFontTx/>
              <a:buNone/>
            </a:pPr>
            <a:endParaRPr lang="en-AU" altLang="en-US" dirty="0"/>
          </a:p>
          <a:p>
            <a:pPr eaLnBrk="1" hangingPunct="1">
              <a:buFontTx/>
              <a:buNone/>
            </a:pPr>
            <a:r>
              <a:rPr lang="en-AU" altLang="en-US" dirty="0"/>
              <a:t>The coil with the compass in it was designed to detect current that might flow (as its magnetic field produced by the </a:t>
            </a:r>
            <a:r>
              <a:rPr lang="en-AU" altLang="en-US" b="1" dirty="0">
                <a:solidFill>
                  <a:srgbClr val="0066FF"/>
                </a:solidFill>
              </a:rPr>
              <a:t>induced current </a:t>
            </a:r>
            <a:r>
              <a:rPr lang="en-AU" altLang="en-US" dirty="0"/>
              <a:t>should deflect the </a:t>
            </a:r>
            <a:r>
              <a:rPr lang="en-AU" altLang="en-US" b="1" dirty="0">
                <a:solidFill>
                  <a:srgbClr val="7030A0"/>
                </a:solidFill>
              </a:rPr>
              <a:t>compass</a:t>
            </a:r>
            <a:r>
              <a:rPr lang="en-AU" altLang="en-US" dirty="0"/>
              <a:t>).</a:t>
            </a:r>
          </a:p>
          <a:p>
            <a:pPr eaLnBrk="1" hangingPunct="1">
              <a:buFontTx/>
              <a:buNone/>
            </a:pPr>
            <a:endParaRPr lang="en-AU" altLang="en-US" dirty="0"/>
          </a:p>
          <a:p>
            <a:pPr eaLnBrk="1" hangingPunct="1">
              <a:buFontTx/>
              <a:buNone/>
            </a:pPr>
            <a:endParaRPr lang="en-GB" altLang="en-US" dirty="0"/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0" name="Picture 2" descr="https://micro.magnet.fsu.edu/electromag/electricity/images/inductance/fara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11" y="936207"/>
            <a:ext cx="4682836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65070" y="474395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solidFill>
                  <a:srgbClr val="0066FF"/>
                </a:solidFill>
              </a:rPr>
              <a:t>primary coil 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8329097" y="474395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solidFill>
                  <a:srgbClr val="00B050"/>
                </a:solidFill>
              </a:rPr>
              <a:t>secondary coil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078992" y="424184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solidFill>
                  <a:srgbClr val="7030A0"/>
                </a:solidFill>
              </a:rPr>
              <a:t>compass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522464" y="2913888"/>
            <a:ext cx="670560" cy="128686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179794" y="3023616"/>
            <a:ext cx="99098" cy="17082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494613" y="3023616"/>
            <a:ext cx="558444" cy="1720335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3" y="870744"/>
            <a:ext cx="11929730" cy="5748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Using the </a:t>
            </a:r>
            <a:r>
              <a:rPr lang="en-GB" altLang="en-US" b="1" dirty="0">
                <a:solidFill>
                  <a:srgbClr val="0066FF"/>
                </a:solidFill>
              </a:rPr>
              <a:t>right hand FBI rule </a:t>
            </a:r>
            <a:r>
              <a:rPr lang="en-GB" altLang="en-US" dirty="0"/>
              <a:t>or </a:t>
            </a:r>
            <a:r>
              <a:rPr lang="en-GB" altLang="en-US" b="1" dirty="0">
                <a:solidFill>
                  <a:srgbClr val="0066FF"/>
                </a:solidFill>
              </a:rPr>
              <a:t>Palm rule</a:t>
            </a:r>
            <a:r>
              <a:rPr lang="en-GB" altLang="en-US" dirty="0"/>
              <a:t>, which direction does current have to be in to produce this force?</a:t>
            </a:r>
            <a:endParaRPr lang="en-US" alt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575050" y="2924175"/>
            <a:ext cx="5041900" cy="320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783014" y="3278189"/>
            <a:ext cx="288925" cy="287337"/>
            <a:chOff x="385" y="2795"/>
            <a:chExt cx="182" cy="181"/>
          </a:xfrm>
        </p:grpSpPr>
        <p:sp>
          <p:nvSpPr>
            <p:cNvPr id="16439" name="Oval 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40" name="Oval 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8"/>
          <p:cNvGrpSpPr>
            <a:grpSpLocks/>
          </p:cNvGrpSpPr>
          <p:nvPr/>
        </p:nvGrpSpPr>
        <p:grpSpPr bwMode="auto">
          <a:xfrm>
            <a:off x="3817939" y="4367214"/>
            <a:ext cx="288925" cy="287337"/>
            <a:chOff x="385" y="2795"/>
            <a:chExt cx="182" cy="181"/>
          </a:xfrm>
        </p:grpSpPr>
        <p:sp>
          <p:nvSpPr>
            <p:cNvPr id="16437" name="Oval 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8" name="Oval 1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8128001" y="5464175"/>
            <a:ext cx="288925" cy="287338"/>
            <a:chOff x="385" y="2795"/>
            <a:chExt cx="182" cy="181"/>
          </a:xfrm>
        </p:grpSpPr>
        <p:sp>
          <p:nvSpPr>
            <p:cNvPr id="16435" name="Oval 1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6" name="Oval 1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4854576" y="5456239"/>
            <a:ext cx="288925" cy="287337"/>
            <a:chOff x="385" y="2795"/>
            <a:chExt cx="182" cy="181"/>
          </a:xfrm>
        </p:grpSpPr>
        <p:sp>
          <p:nvSpPr>
            <p:cNvPr id="16433" name="Oval 1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4" name="Oval 1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3806826" y="5438775"/>
            <a:ext cx="288925" cy="287338"/>
            <a:chOff x="385" y="2795"/>
            <a:chExt cx="182" cy="181"/>
          </a:xfrm>
        </p:grpSpPr>
        <p:sp>
          <p:nvSpPr>
            <p:cNvPr id="16431" name="Oval 1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2" name="Oval 1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3" name="Group 20"/>
          <p:cNvGrpSpPr>
            <a:grpSpLocks/>
          </p:cNvGrpSpPr>
          <p:nvPr/>
        </p:nvGrpSpPr>
        <p:grpSpPr bwMode="auto">
          <a:xfrm>
            <a:off x="5957889" y="5464175"/>
            <a:ext cx="288925" cy="287338"/>
            <a:chOff x="385" y="2795"/>
            <a:chExt cx="182" cy="181"/>
          </a:xfrm>
        </p:grpSpPr>
        <p:sp>
          <p:nvSpPr>
            <p:cNvPr id="16429" name="Oval 21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30" name="Oval 22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4" name="Group 23"/>
          <p:cNvGrpSpPr>
            <a:grpSpLocks/>
          </p:cNvGrpSpPr>
          <p:nvPr/>
        </p:nvGrpSpPr>
        <p:grpSpPr bwMode="auto">
          <a:xfrm>
            <a:off x="7119939" y="5445125"/>
            <a:ext cx="288925" cy="287338"/>
            <a:chOff x="385" y="2795"/>
            <a:chExt cx="182" cy="181"/>
          </a:xfrm>
        </p:grpSpPr>
        <p:sp>
          <p:nvSpPr>
            <p:cNvPr id="16427" name="Oval 24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8" name="Oval 25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5" name="Group 26"/>
          <p:cNvGrpSpPr>
            <a:grpSpLocks/>
          </p:cNvGrpSpPr>
          <p:nvPr/>
        </p:nvGrpSpPr>
        <p:grpSpPr bwMode="auto">
          <a:xfrm>
            <a:off x="4805364" y="3302000"/>
            <a:ext cx="288925" cy="287338"/>
            <a:chOff x="385" y="2795"/>
            <a:chExt cx="182" cy="181"/>
          </a:xfrm>
        </p:grpSpPr>
        <p:sp>
          <p:nvSpPr>
            <p:cNvPr id="16425" name="Oval 27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6" name="Oval 28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6" name="Group 29"/>
          <p:cNvGrpSpPr>
            <a:grpSpLocks/>
          </p:cNvGrpSpPr>
          <p:nvPr/>
        </p:nvGrpSpPr>
        <p:grpSpPr bwMode="auto">
          <a:xfrm>
            <a:off x="7116764" y="3294064"/>
            <a:ext cx="288925" cy="287337"/>
            <a:chOff x="385" y="2795"/>
            <a:chExt cx="182" cy="181"/>
          </a:xfrm>
        </p:grpSpPr>
        <p:sp>
          <p:nvSpPr>
            <p:cNvPr id="16423" name="Oval 30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4" name="Oval 31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5981701" y="3287714"/>
            <a:ext cx="288925" cy="287337"/>
            <a:chOff x="385" y="2795"/>
            <a:chExt cx="182" cy="181"/>
          </a:xfrm>
        </p:grpSpPr>
        <p:sp>
          <p:nvSpPr>
            <p:cNvPr id="16421" name="Oval 33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2" name="Oval 34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8" name="Group 35"/>
          <p:cNvGrpSpPr>
            <a:grpSpLocks/>
          </p:cNvGrpSpPr>
          <p:nvPr/>
        </p:nvGrpSpPr>
        <p:grpSpPr bwMode="auto">
          <a:xfrm>
            <a:off x="8101014" y="3309939"/>
            <a:ext cx="288925" cy="287337"/>
            <a:chOff x="385" y="2795"/>
            <a:chExt cx="182" cy="181"/>
          </a:xfrm>
        </p:grpSpPr>
        <p:sp>
          <p:nvSpPr>
            <p:cNvPr id="16419" name="Oval 36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20" name="Oval 37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99" name="Group 38"/>
          <p:cNvGrpSpPr>
            <a:grpSpLocks/>
          </p:cNvGrpSpPr>
          <p:nvPr/>
        </p:nvGrpSpPr>
        <p:grpSpPr bwMode="auto">
          <a:xfrm>
            <a:off x="4860926" y="4391025"/>
            <a:ext cx="288925" cy="287338"/>
            <a:chOff x="385" y="2795"/>
            <a:chExt cx="182" cy="181"/>
          </a:xfrm>
        </p:grpSpPr>
        <p:sp>
          <p:nvSpPr>
            <p:cNvPr id="16417" name="Oval 39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8" name="Oval 40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0" name="Group 41"/>
          <p:cNvGrpSpPr>
            <a:grpSpLocks/>
          </p:cNvGrpSpPr>
          <p:nvPr/>
        </p:nvGrpSpPr>
        <p:grpSpPr bwMode="auto">
          <a:xfrm>
            <a:off x="5981701" y="4383089"/>
            <a:ext cx="288925" cy="287337"/>
            <a:chOff x="385" y="2795"/>
            <a:chExt cx="182" cy="181"/>
          </a:xfrm>
        </p:grpSpPr>
        <p:sp>
          <p:nvSpPr>
            <p:cNvPr id="16415" name="Oval 42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6" name="Oval 43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1" name="Group 44"/>
          <p:cNvGrpSpPr>
            <a:grpSpLocks/>
          </p:cNvGrpSpPr>
          <p:nvPr/>
        </p:nvGrpSpPr>
        <p:grpSpPr bwMode="auto">
          <a:xfrm>
            <a:off x="7110414" y="4352925"/>
            <a:ext cx="288925" cy="287338"/>
            <a:chOff x="385" y="2795"/>
            <a:chExt cx="182" cy="181"/>
          </a:xfrm>
        </p:grpSpPr>
        <p:sp>
          <p:nvSpPr>
            <p:cNvPr id="16413" name="Oval 45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4" name="Oval 46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02" name="Group 47"/>
          <p:cNvGrpSpPr>
            <a:grpSpLocks/>
          </p:cNvGrpSpPr>
          <p:nvPr/>
        </p:nvGrpSpPr>
        <p:grpSpPr bwMode="auto">
          <a:xfrm>
            <a:off x="8091489" y="4344989"/>
            <a:ext cx="288925" cy="287337"/>
            <a:chOff x="385" y="2795"/>
            <a:chExt cx="182" cy="181"/>
          </a:xfrm>
        </p:grpSpPr>
        <p:sp>
          <p:nvSpPr>
            <p:cNvPr id="16411" name="Oval 48"/>
            <p:cNvSpPr>
              <a:spLocks noChangeArrowheads="1"/>
            </p:cNvSpPr>
            <p:nvPr/>
          </p:nvSpPr>
          <p:spPr bwMode="auto">
            <a:xfrm>
              <a:off x="385" y="279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2" name="Oval 49"/>
            <p:cNvSpPr>
              <a:spLocks noChangeArrowheads="1"/>
            </p:cNvSpPr>
            <p:nvPr/>
          </p:nvSpPr>
          <p:spPr bwMode="auto">
            <a:xfrm>
              <a:off x="451" y="286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3" name="Rectangle 50"/>
          <p:cNvSpPr>
            <a:spLocks noChangeArrowheads="1"/>
          </p:cNvSpPr>
          <p:nvPr/>
        </p:nvSpPr>
        <p:spPr bwMode="auto">
          <a:xfrm>
            <a:off x="2352675" y="3700463"/>
            <a:ext cx="76771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Line 51"/>
          <p:cNvSpPr>
            <a:spLocks noChangeShapeType="1"/>
          </p:cNvSpPr>
          <p:nvPr/>
        </p:nvSpPr>
        <p:spPr bwMode="auto">
          <a:xfrm>
            <a:off x="5627688" y="3795713"/>
            <a:ext cx="0" cy="862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5" name="Text Box 52"/>
          <p:cNvSpPr txBox="1">
            <a:spLocks noChangeArrowheads="1"/>
          </p:cNvSpPr>
          <p:nvPr/>
        </p:nvSpPr>
        <p:spPr bwMode="auto">
          <a:xfrm>
            <a:off x="5467351" y="4603751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v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6" name="Text Box 57"/>
          <p:cNvSpPr txBox="1">
            <a:spLocks noChangeArrowheads="1"/>
          </p:cNvSpPr>
          <p:nvPr/>
        </p:nvSpPr>
        <p:spPr bwMode="auto">
          <a:xfrm>
            <a:off x="5532439" y="2584451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0000FF"/>
                </a:solidFill>
              </a:rPr>
              <a:t>L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6407" name="Line 58"/>
          <p:cNvSpPr>
            <a:spLocks noChangeShapeType="1"/>
          </p:cNvSpPr>
          <p:nvPr/>
        </p:nvSpPr>
        <p:spPr bwMode="auto">
          <a:xfrm>
            <a:off x="5808663" y="2754314"/>
            <a:ext cx="27860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Line 59"/>
          <p:cNvSpPr>
            <a:spLocks noChangeShapeType="1"/>
          </p:cNvSpPr>
          <p:nvPr/>
        </p:nvSpPr>
        <p:spPr bwMode="auto">
          <a:xfrm flipH="1" flipV="1">
            <a:off x="3586164" y="2754314"/>
            <a:ext cx="1978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58" name="Group 57"/>
          <p:cNvGrpSpPr/>
          <p:nvPr/>
        </p:nvGrpSpPr>
        <p:grpSpPr>
          <a:xfrm>
            <a:off x="1901827" y="4711697"/>
            <a:ext cx="2020887" cy="1581153"/>
            <a:chOff x="1901827" y="4711697"/>
            <a:chExt cx="2020887" cy="1581153"/>
          </a:xfrm>
        </p:grpSpPr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1901827" y="5102225"/>
              <a:ext cx="15636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Region of magnetic field </a:t>
              </a:r>
              <a:r>
                <a:rPr lang="en-GB" altLang="en-US" dirty="0">
                  <a:solidFill>
                    <a:srgbClr val="0000FF"/>
                  </a:solidFill>
                </a:rPr>
                <a:t>B</a:t>
              </a:r>
              <a:r>
                <a:rPr lang="en-GB" altLang="en-US" dirty="0"/>
                <a:t> out of page</a:t>
              </a:r>
              <a:endParaRPr lang="en-US" altLang="en-US" dirty="0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3072810" y="4711697"/>
              <a:ext cx="849904" cy="673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Up Arrow 1"/>
          <p:cNvSpPr/>
          <p:nvPr/>
        </p:nvSpPr>
        <p:spPr>
          <a:xfrm>
            <a:off x="10241109" y="3115340"/>
            <a:ext cx="1006770" cy="226946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/>
              <a:t>F</a:t>
            </a:r>
          </a:p>
        </p:txBody>
      </p:sp>
      <p:pic>
        <p:nvPicPr>
          <p:cNvPr id="61" name="Picture 6" descr="http://www.cloudetal.com/wp-content/uploads/2011/09/right-hand-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0" y="2065824"/>
            <a:ext cx="2469871" cy="228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ttp://www.swapyournotes.com/images/editor_image/Image/VCEnet_physics/image12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52" y="1260572"/>
            <a:ext cx="2501766" cy="18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418662" y="3239296"/>
            <a:ext cx="2471091" cy="1011234"/>
          </a:xfrm>
          <a:prstGeom prst="left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I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9121663" y="4344989"/>
            <a:ext cx="1584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Electrons pushed this way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 flipV="1">
            <a:off x="8807450" y="4019551"/>
            <a:ext cx="1296988" cy="9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8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New Hand Rule?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789920" cy="1166622"/>
          </a:xfrm>
        </p:spPr>
        <p:txBody>
          <a:bodyPr/>
          <a:lstStyle/>
          <a:p>
            <a:r>
              <a:rPr lang="en-AU" dirty="0"/>
              <a:t>Which hand rule you use is not important.</a:t>
            </a:r>
          </a:p>
          <a:p>
            <a:r>
              <a:rPr lang="en-AU" dirty="0"/>
              <a:t>What is important is that you use one you will remember!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407283"/>
            <a:ext cx="2695575" cy="2457450"/>
          </a:xfrm>
          <a:prstGeom prst="rect">
            <a:avLst/>
          </a:prstGeom>
        </p:spPr>
      </p:pic>
      <p:pic>
        <p:nvPicPr>
          <p:cNvPr id="2050" name="Picture 7228" descr="http://i278.photobucket.com/albums/kk109/zorro_007/right_h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4968"/>
          <a:stretch>
            <a:fillRect/>
          </a:stretch>
        </p:blipFill>
        <p:spPr bwMode="auto">
          <a:xfrm>
            <a:off x="5754624" y="3439716"/>
            <a:ext cx="2866263" cy="24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327904" y="4783264"/>
            <a:ext cx="1331596" cy="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10272" y="3106547"/>
            <a:ext cx="21083" cy="127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22666" y="3629882"/>
            <a:ext cx="1164337" cy="790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50720" y="-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41208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41208" y="2562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919231" y="45985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0995" y="27372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7003" y="33765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9170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Disappointing</a:t>
            </a:r>
            <a:r>
              <a:rPr lang="en-US" altLang="en-US" dirty="0"/>
              <a:t> results </a:t>
            </a:r>
            <a:r>
              <a:rPr lang="en-US" altLang="en-US" dirty="0">
                <a:sym typeface="Wingdings" panose="05000000000000000000" pitchFamily="2" charset="2"/>
              </a:rPr>
              <a:t> </a:t>
            </a:r>
            <a:endParaRPr lang="en-GB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4" y="1511300"/>
            <a:ext cx="6763667" cy="500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dirty="0"/>
              <a:t>Faraday’s results were at first disappointing. It appeared that </a:t>
            </a:r>
            <a:r>
              <a:rPr lang="en-AU" altLang="en-US" b="1" dirty="0">
                <a:solidFill>
                  <a:srgbClr val="0070C0"/>
                </a:solidFill>
              </a:rPr>
              <a:t>whilst the circuit was on</a:t>
            </a:r>
            <a:r>
              <a:rPr lang="en-AU" altLang="en-US" dirty="0"/>
              <a:t>, </a:t>
            </a:r>
            <a:r>
              <a:rPr lang="en-AU" altLang="en-US" b="1" dirty="0">
                <a:solidFill>
                  <a:srgbClr val="00B050"/>
                </a:solidFill>
              </a:rPr>
              <a:t>no current was induced in the secondary coil</a:t>
            </a:r>
            <a:r>
              <a:rPr lang="en-AU" altLang="en-US" dirty="0"/>
              <a:t>.</a:t>
            </a:r>
          </a:p>
          <a:p>
            <a:pPr eaLnBrk="1" hangingPunct="1">
              <a:buFontTx/>
              <a:buNone/>
            </a:pPr>
            <a:endParaRPr lang="en-AU" altLang="en-US" dirty="0"/>
          </a:p>
          <a:p>
            <a:pPr eaLnBrk="1" hangingPunct="1">
              <a:buFontTx/>
              <a:buNone/>
            </a:pPr>
            <a:r>
              <a:rPr lang="en-AU" altLang="en-US" dirty="0"/>
              <a:t>One day Faraday noticed that when he </a:t>
            </a:r>
            <a:r>
              <a:rPr lang="en-AU" altLang="en-US" b="1" dirty="0">
                <a:solidFill>
                  <a:srgbClr val="7030A0"/>
                </a:solidFill>
              </a:rPr>
              <a:t>switched on </a:t>
            </a:r>
            <a:r>
              <a:rPr lang="en-AU" altLang="en-US" dirty="0"/>
              <a:t>the primary coil there was a </a:t>
            </a:r>
            <a:r>
              <a:rPr lang="en-AU" altLang="en-US" b="1" dirty="0">
                <a:solidFill>
                  <a:srgbClr val="7030A0"/>
                </a:solidFill>
              </a:rPr>
              <a:t>spike of current </a:t>
            </a:r>
            <a:r>
              <a:rPr lang="en-AU" altLang="en-US" dirty="0"/>
              <a:t>in the secondary coil which stopped almost instantly. </a:t>
            </a:r>
          </a:p>
          <a:p>
            <a:pPr eaLnBrk="1" hangingPunct="1">
              <a:buFontTx/>
              <a:buNone/>
            </a:pPr>
            <a:r>
              <a:rPr lang="en-AU" altLang="en-US" dirty="0"/>
              <a:t>The same thing occurred when he </a:t>
            </a:r>
            <a:r>
              <a:rPr lang="en-AU" altLang="en-US" b="1" dirty="0">
                <a:solidFill>
                  <a:srgbClr val="7030A0"/>
                </a:solidFill>
              </a:rPr>
              <a:t>switched it off </a:t>
            </a:r>
            <a:r>
              <a:rPr lang="en-AU" altLang="en-US" dirty="0"/>
              <a:t>but in the </a:t>
            </a:r>
            <a:r>
              <a:rPr lang="en-AU" altLang="en-US" b="1" dirty="0">
                <a:solidFill>
                  <a:srgbClr val="00B050"/>
                </a:solidFill>
              </a:rPr>
              <a:t>opposite direction!</a:t>
            </a:r>
          </a:p>
          <a:p>
            <a:pPr eaLnBrk="1" hangingPunct="1">
              <a:buFontTx/>
              <a:buNone/>
            </a:pPr>
            <a:endParaRPr lang="en-GB" altLang="en-US" dirty="0"/>
          </a:p>
        </p:txBody>
      </p:sp>
      <p:sp>
        <p:nvSpPr>
          <p:cNvPr id="4" name="AutoShape 4" descr="Michael Faraday's original induction coil made in 1831. This is an iron ring, around which are wound two insulated coils of copper wire on each side. Passing a current through one wire induces a voltage in the other by a process called mutual inductance. This coil is now on display at the Royal Institution, Lond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0" name="Picture 2" descr="https://micro.magnet.fsu.edu/electromag/electricity/images/inductance/fara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11" y="936207"/>
            <a:ext cx="4682836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65070" y="474395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solidFill>
                  <a:srgbClr val="0066FF"/>
                </a:solidFill>
              </a:rPr>
              <a:t>primary coil 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8329097" y="474395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solidFill>
                  <a:srgbClr val="00B050"/>
                </a:solidFill>
              </a:rPr>
              <a:t>secondary coil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179794" y="3023616"/>
            <a:ext cx="99098" cy="17082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494613" y="3023616"/>
            <a:ext cx="558444" cy="1720335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Electromagnetic Induction Using a Magnet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3839" y="1771650"/>
            <a:ext cx="6606665" cy="43243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What happens when a magnet is moved in and out of the coil? (Watch the meter!)</a:t>
            </a:r>
          </a:p>
          <a:p>
            <a:pPr eaLnBrk="1" hangingPunct="1"/>
            <a:r>
              <a:rPr lang="en-US" altLang="en-US" sz="3200" dirty="0">
                <a:solidFill>
                  <a:srgbClr val="0066FF"/>
                </a:solidFill>
                <a:cs typeface="Arial" panose="020B0604020202020204" pitchFamily="34" charset="0"/>
              </a:rPr>
              <a:t>What does changing direction do?</a:t>
            </a:r>
          </a:p>
          <a:p>
            <a:pPr eaLnBrk="1" hangingPunct="1"/>
            <a:r>
              <a:rPr lang="en-US" altLang="en-US" sz="3200" dirty="0">
                <a:cs typeface="Arial" panose="020B0604020202020204" pitchFamily="34" charset="0"/>
              </a:rPr>
              <a:t>What happens if the magnet is still?</a:t>
            </a:r>
          </a:p>
          <a:p>
            <a:pPr eaLnBrk="1" hangingPunct="1"/>
            <a:r>
              <a:rPr lang="en-US" altLang="en-US" sz="3200" dirty="0">
                <a:solidFill>
                  <a:srgbClr val="0066FF"/>
                </a:solidFill>
                <a:cs typeface="Arial" panose="020B0604020202020204" pitchFamily="34" charset="0"/>
              </a:rPr>
              <a:t>Does changing the speed of movement have any effect?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l-GR" altLang="en-US" dirty="0"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02905" y="2008686"/>
            <a:ext cx="5029200" cy="3325814"/>
            <a:chOff x="3581400" y="2819400"/>
            <a:chExt cx="5029200" cy="3325814"/>
          </a:xfrm>
        </p:grpSpPr>
        <p:sp>
          <p:nvSpPr>
            <p:cNvPr id="5122" name="Rectangle 2"/>
            <p:cNvSpPr>
              <a:spLocks noChangeArrowheads="1"/>
            </p:cNvSpPr>
            <p:nvPr/>
          </p:nvSpPr>
          <p:spPr bwMode="auto">
            <a:xfrm>
              <a:off x="5867400" y="5486400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5029200" y="5257801"/>
              <a:ext cx="1354138" cy="887413"/>
            </a:xfrm>
            <a:custGeom>
              <a:avLst/>
              <a:gdLst>
                <a:gd name="T0" fmla="*/ 60071 w 3990"/>
                <a:gd name="T1" fmla="*/ 203203 h 1594"/>
                <a:gd name="T2" fmla="*/ 177837 w 3990"/>
                <a:gd name="T3" fmla="*/ 539462 h 1594"/>
                <a:gd name="T4" fmla="*/ 125232 w 3990"/>
                <a:gd name="T5" fmla="*/ 839535 h 1594"/>
                <a:gd name="T6" fmla="*/ 103512 w 3990"/>
                <a:gd name="T7" fmla="*/ 534452 h 1594"/>
                <a:gd name="T8" fmla="*/ 165619 w 3990"/>
                <a:gd name="T9" fmla="*/ 152542 h 1594"/>
                <a:gd name="T10" fmla="*/ 236889 w 3990"/>
                <a:gd name="T11" fmla="*/ 305083 h 1594"/>
                <a:gd name="T12" fmla="*/ 280330 w 3990"/>
                <a:gd name="T13" fmla="*/ 463192 h 1594"/>
                <a:gd name="T14" fmla="*/ 274221 w 3990"/>
                <a:gd name="T15" fmla="*/ 839535 h 1594"/>
                <a:gd name="T16" fmla="*/ 209060 w 3990"/>
                <a:gd name="T17" fmla="*/ 585114 h 1594"/>
                <a:gd name="T18" fmla="*/ 277276 w 3990"/>
                <a:gd name="T19" fmla="*/ 254421 h 1594"/>
                <a:gd name="T20" fmla="*/ 314608 w 3990"/>
                <a:gd name="T21" fmla="*/ 172583 h 1594"/>
                <a:gd name="T22" fmla="*/ 398436 w 3990"/>
                <a:gd name="T23" fmla="*/ 366322 h 1594"/>
                <a:gd name="T24" fmla="*/ 317662 w 3990"/>
                <a:gd name="T25" fmla="*/ 646353 h 1594"/>
                <a:gd name="T26" fmla="*/ 410653 w 3990"/>
                <a:gd name="T27" fmla="*/ 198193 h 1594"/>
                <a:gd name="T28" fmla="*/ 463597 w 3990"/>
                <a:gd name="T29" fmla="*/ 223802 h 1594"/>
                <a:gd name="T30" fmla="*/ 525365 w 3990"/>
                <a:gd name="T31" fmla="*/ 432572 h 1594"/>
                <a:gd name="T32" fmla="*/ 507038 w 3990"/>
                <a:gd name="T33" fmla="*/ 748233 h 1594"/>
                <a:gd name="T34" fmla="*/ 466652 w 3990"/>
                <a:gd name="T35" fmla="*/ 803905 h 1594"/>
                <a:gd name="T36" fmla="*/ 537922 w 3990"/>
                <a:gd name="T37" fmla="*/ 188172 h 1594"/>
                <a:gd name="T38" fmla="*/ 575254 w 3990"/>
                <a:gd name="T39" fmla="*/ 172583 h 1594"/>
                <a:gd name="T40" fmla="*/ 702523 w 3990"/>
                <a:gd name="T41" fmla="*/ 544473 h 1594"/>
                <a:gd name="T42" fmla="*/ 702523 w 3990"/>
                <a:gd name="T43" fmla="*/ 641342 h 1594"/>
                <a:gd name="T44" fmla="*/ 668245 w 3990"/>
                <a:gd name="T45" fmla="*/ 803905 h 1594"/>
                <a:gd name="T46" fmla="*/ 603084 w 3990"/>
                <a:gd name="T47" fmla="*/ 554494 h 1594"/>
                <a:gd name="T48" fmla="*/ 646525 w 3990"/>
                <a:gd name="T49" fmla="*/ 213781 h 1594"/>
                <a:gd name="T50" fmla="*/ 668245 w 3990"/>
                <a:gd name="T51" fmla="*/ 126932 h 1594"/>
                <a:gd name="T52" fmla="*/ 724243 w 3990"/>
                <a:gd name="T53" fmla="*/ 228812 h 1594"/>
                <a:gd name="T54" fmla="*/ 749018 w 3990"/>
                <a:gd name="T55" fmla="*/ 285041 h 1594"/>
                <a:gd name="T56" fmla="*/ 761236 w 3990"/>
                <a:gd name="T57" fmla="*/ 641342 h 1594"/>
                <a:gd name="T58" fmla="*/ 720850 w 3990"/>
                <a:gd name="T59" fmla="*/ 416984 h 1594"/>
                <a:gd name="T60" fmla="*/ 789405 w 3990"/>
                <a:gd name="T61" fmla="*/ 121922 h 1594"/>
                <a:gd name="T62" fmla="*/ 863730 w 3990"/>
                <a:gd name="T63" fmla="*/ 508843 h 1594"/>
                <a:gd name="T64" fmla="*/ 782957 w 3990"/>
                <a:gd name="T65" fmla="*/ 773285 h 1594"/>
                <a:gd name="T66" fmla="*/ 752073 w 3990"/>
                <a:gd name="T67" fmla="*/ 523874 h 1594"/>
                <a:gd name="T68" fmla="*/ 764291 w 3990"/>
                <a:gd name="T69" fmla="*/ 391931 h 1594"/>
                <a:gd name="T70" fmla="*/ 835900 w 3990"/>
                <a:gd name="T71" fmla="*/ 238833 h 1594"/>
                <a:gd name="T72" fmla="*/ 916334 w 3990"/>
                <a:gd name="T73" fmla="*/ 50662 h 1594"/>
                <a:gd name="T74" fmla="*/ 1003216 w 3990"/>
                <a:gd name="T75" fmla="*/ 233823 h 1594"/>
                <a:gd name="T76" fmla="*/ 947557 w 3990"/>
                <a:gd name="T77" fmla="*/ 732645 h 1594"/>
                <a:gd name="T78" fmla="*/ 901062 w 3990"/>
                <a:gd name="T79" fmla="*/ 386364 h 1594"/>
                <a:gd name="T80" fmla="*/ 981496 w 3990"/>
                <a:gd name="T81" fmla="*/ 183161 h 1594"/>
                <a:gd name="T82" fmla="*/ 1053105 w 3990"/>
                <a:gd name="T83" fmla="*/ 60683 h 1594"/>
                <a:gd name="T84" fmla="*/ 1087044 w 3990"/>
                <a:gd name="T85" fmla="*/ 178151 h 1594"/>
                <a:gd name="T86" fmla="*/ 1127430 w 3990"/>
                <a:gd name="T87" fmla="*/ 549483 h 1594"/>
                <a:gd name="T88" fmla="*/ 1083989 w 3990"/>
                <a:gd name="T89" fmla="*/ 763264 h 1594"/>
                <a:gd name="T90" fmla="*/ 1062269 w 3990"/>
                <a:gd name="T91" fmla="*/ 437583 h 1594"/>
                <a:gd name="T92" fmla="*/ 1115212 w 3990"/>
                <a:gd name="T93" fmla="*/ 223802 h 1594"/>
                <a:gd name="T94" fmla="*/ 1245535 w 3990"/>
                <a:gd name="T95" fmla="*/ 254421 h 1594"/>
                <a:gd name="T96" fmla="*/ 1304249 w 3990"/>
                <a:gd name="T97" fmla="*/ 508843 h 1594"/>
                <a:gd name="T98" fmla="*/ 1251644 w 3990"/>
                <a:gd name="T99" fmla="*/ 813926 h 1594"/>
                <a:gd name="T100" fmla="*/ 1180374 w 3990"/>
                <a:gd name="T101" fmla="*/ 493255 h 1594"/>
                <a:gd name="T102" fmla="*/ 1254699 w 3990"/>
                <a:gd name="T103" fmla="*/ 188172 h 1594"/>
                <a:gd name="T104" fmla="*/ 1354138 w 3990"/>
                <a:gd name="T105" fmla="*/ 50662 h 159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990"/>
                <a:gd name="T160" fmla="*/ 0 h 1594"/>
                <a:gd name="T161" fmla="*/ 3990 w 3990"/>
                <a:gd name="T162" fmla="*/ 1594 h 159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990" h="1594">
                  <a:moveTo>
                    <a:pt x="22" y="768"/>
                  </a:moveTo>
                  <a:cubicBezTo>
                    <a:pt x="25" y="703"/>
                    <a:pt x="0" y="524"/>
                    <a:pt x="67" y="457"/>
                  </a:cubicBezTo>
                  <a:cubicBezTo>
                    <a:pt x="82" y="378"/>
                    <a:pt x="105" y="379"/>
                    <a:pt x="177" y="365"/>
                  </a:cubicBezTo>
                  <a:cubicBezTo>
                    <a:pt x="208" y="396"/>
                    <a:pt x="238" y="426"/>
                    <a:pt x="268" y="457"/>
                  </a:cubicBezTo>
                  <a:cubicBezTo>
                    <a:pt x="353" y="547"/>
                    <a:pt x="400" y="684"/>
                    <a:pt x="470" y="786"/>
                  </a:cubicBezTo>
                  <a:cubicBezTo>
                    <a:pt x="480" y="859"/>
                    <a:pt x="510" y="897"/>
                    <a:pt x="524" y="969"/>
                  </a:cubicBezTo>
                  <a:cubicBezTo>
                    <a:pt x="514" y="1159"/>
                    <a:pt x="514" y="1302"/>
                    <a:pt x="396" y="1453"/>
                  </a:cubicBezTo>
                  <a:cubicBezTo>
                    <a:pt x="393" y="1462"/>
                    <a:pt x="391" y="1472"/>
                    <a:pt x="387" y="1481"/>
                  </a:cubicBezTo>
                  <a:cubicBezTo>
                    <a:pt x="382" y="1491"/>
                    <a:pt x="373" y="1498"/>
                    <a:pt x="369" y="1508"/>
                  </a:cubicBezTo>
                  <a:cubicBezTo>
                    <a:pt x="338" y="1594"/>
                    <a:pt x="379" y="1572"/>
                    <a:pt x="323" y="1590"/>
                  </a:cubicBezTo>
                  <a:cubicBezTo>
                    <a:pt x="247" y="1489"/>
                    <a:pt x="258" y="1387"/>
                    <a:pt x="250" y="1261"/>
                  </a:cubicBezTo>
                  <a:cubicBezTo>
                    <a:pt x="261" y="1159"/>
                    <a:pt x="277" y="1059"/>
                    <a:pt x="305" y="960"/>
                  </a:cubicBezTo>
                  <a:cubicBezTo>
                    <a:pt x="321" y="832"/>
                    <a:pt x="331" y="714"/>
                    <a:pt x="378" y="594"/>
                  </a:cubicBezTo>
                  <a:cubicBezTo>
                    <a:pt x="391" y="517"/>
                    <a:pt x="404" y="531"/>
                    <a:pt x="442" y="466"/>
                  </a:cubicBezTo>
                  <a:cubicBezTo>
                    <a:pt x="458" y="401"/>
                    <a:pt x="475" y="340"/>
                    <a:pt x="488" y="274"/>
                  </a:cubicBezTo>
                  <a:cubicBezTo>
                    <a:pt x="492" y="253"/>
                    <a:pt x="525" y="208"/>
                    <a:pt x="534" y="182"/>
                  </a:cubicBezTo>
                  <a:cubicBezTo>
                    <a:pt x="565" y="287"/>
                    <a:pt x="592" y="396"/>
                    <a:pt x="671" y="475"/>
                  </a:cubicBezTo>
                  <a:cubicBezTo>
                    <a:pt x="680" y="499"/>
                    <a:pt x="686" y="525"/>
                    <a:pt x="698" y="548"/>
                  </a:cubicBezTo>
                  <a:cubicBezTo>
                    <a:pt x="708" y="568"/>
                    <a:pt x="727" y="582"/>
                    <a:pt x="735" y="603"/>
                  </a:cubicBezTo>
                  <a:cubicBezTo>
                    <a:pt x="787" y="738"/>
                    <a:pt x="701" y="600"/>
                    <a:pt x="762" y="722"/>
                  </a:cubicBezTo>
                  <a:cubicBezTo>
                    <a:pt x="821" y="839"/>
                    <a:pt x="780" y="715"/>
                    <a:pt x="826" y="832"/>
                  </a:cubicBezTo>
                  <a:cubicBezTo>
                    <a:pt x="845" y="880"/>
                    <a:pt x="848" y="937"/>
                    <a:pt x="863" y="987"/>
                  </a:cubicBezTo>
                  <a:cubicBezTo>
                    <a:pt x="877" y="1144"/>
                    <a:pt x="879" y="1117"/>
                    <a:pt x="863" y="1334"/>
                  </a:cubicBezTo>
                  <a:cubicBezTo>
                    <a:pt x="859" y="1385"/>
                    <a:pt x="869" y="1488"/>
                    <a:pt x="808" y="1508"/>
                  </a:cubicBezTo>
                  <a:cubicBezTo>
                    <a:pt x="757" y="1492"/>
                    <a:pt x="751" y="1452"/>
                    <a:pt x="726" y="1408"/>
                  </a:cubicBezTo>
                  <a:cubicBezTo>
                    <a:pt x="685" y="1335"/>
                    <a:pt x="637" y="1265"/>
                    <a:pt x="607" y="1188"/>
                  </a:cubicBezTo>
                  <a:cubicBezTo>
                    <a:pt x="610" y="1142"/>
                    <a:pt x="609" y="1096"/>
                    <a:pt x="616" y="1051"/>
                  </a:cubicBezTo>
                  <a:cubicBezTo>
                    <a:pt x="618" y="1040"/>
                    <a:pt x="633" y="1035"/>
                    <a:pt x="634" y="1024"/>
                  </a:cubicBezTo>
                  <a:cubicBezTo>
                    <a:pt x="645" y="936"/>
                    <a:pt x="642" y="846"/>
                    <a:pt x="652" y="758"/>
                  </a:cubicBezTo>
                  <a:cubicBezTo>
                    <a:pt x="665" y="644"/>
                    <a:pt x="737" y="535"/>
                    <a:pt x="817" y="457"/>
                  </a:cubicBezTo>
                  <a:cubicBezTo>
                    <a:pt x="864" y="336"/>
                    <a:pt x="804" y="472"/>
                    <a:pt x="863" y="384"/>
                  </a:cubicBezTo>
                  <a:cubicBezTo>
                    <a:pt x="868" y="376"/>
                    <a:pt x="866" y="364"/>
                    <a:pt x="872" y="356"/>
                  </a:cubicBezTo>
                  <a:cubicBezTo>
                    <a:pt x="887" y="338"/>
                    <a:pt x="910" y="327"/>
                    <a:pt x="927" y="310"/>
                  </a:cubicBezTo>
                  <a:cubicBezTo>
                    <a:pt x="1006" y="328"/>
                    <a:pt x="1038" y="397"/>
                    <a:pt x="1073" y="466"/>
                  </a:cubicBezTo>
                  <a:cubicBezTo>
                    <a:pt x="1092" y="504"/>
                    <a:pt x="1120" y="537"/>
                    <a:pt x="1137" y="576"/>
                  </a:cubicBezTo>
                  <a:cubicBezTo>
                    <a:pt x="1149" y="603"/>
                    <a:pt x="1162" y="631"/>
                    <a:pt x="1174" y="658"/>
                  </a:cubicBezTo>
                  <a:cubicBezTo>
                    <a:pt x="1194" y="750"/>
                    <a:pt x="1202" y="841"/>
                    <a:pt x="1228" y="932"/>
                  </a:cubicBezTo>
                  <a:cubicBezTo>
                    <a:pt x="1220" y="1110"/>
                    <a:pt x="1267" y="1380"/>
                    <a:pt x="1082" y="1499"/>
                  </a:cubicBezTo>
                  <a:cubicBezTo>
                    <a:pt x="980" y="1431"/>
                    <a:pt x="959" y="1275"/>
                    <a:pt x="936" y="1161"/>
                  </a:cubicBezTo>
                  <a:cubicBezTo>
                    <a:pt x="939" y="1024"/>
                    <a:pt x="894" y="807"/>
                    <a:pt x="1009" y="685"/>
                  </a:cubicBezTo>
                  <a:cubicBezTo>
                    <a:pt x="1025" y="584"/>
                    <a:pt x="1094" y="499"/>
                    <a:pt x="1164" y="429"/>
                  </a:cubicBezTo>
                  <a:cubicBezTo>
                    <a:pt x="1244" y="349"/>
                    <a:pt x="1146" y="437"/>
                    <a:pt x="1210" y="356"/>
                  </a:cubicBezTo>
                  <a:cubicBezTo>
                    <a:pt x="1226" y="336"/>
                    <a:pt x="1265" y="301"/>
                    <a:pt x="1265" y="301"/>
                  </a:cubicBezTo>
                  <a:cubicBezTo>
                    <a:pt x="1311" y="316"/>
                    <a:pt x="1300" y="340"/>
                    <a:pt x="1329" y="374"/>
                  </a:cubicBezTo>
                  <a:cubicBezTo>
                    <a:pt x="1339" y="386"/>
                    <a:pt x="1355" y="391"/>
                    <a:pt x="1366" y="402"/>
                  </a:cubicBezTo>
                  <a:cubicBezTo>
                    <a:pt x="1380" y="416"/>
                    <a:pt x="1390" y="433"/>
                    <a:pt x="1402" y="448"/>
                  </a:cubicBezTo>
                  <a:cubicBezTo>
                    <a:pt x="1417" y="521"/>
                    <a:pt x="1469" y="589"/>
                    <a:pt x="1512" y="649"/>
                  </a:cubicBezTo>
                  <a:cubicBezTo>
                    <a:pt x="1524" y="692"/>
                    <a:pt x="1541" y="733"/>
                    <a:pt x="1548" y="777"/>
                  </a:cubicBezTo>
                  <a:cubicBezTo>
                    <a:pt x="1554" y="817"/>
                    <a:pt x="1567" y="896"/>
                    <a:pt x="1567" y="896"/>
                  </a:cubicBezTo>
                  <a:cubicBezTo>
                    <a:pt x="1549" y="1023"/>
                    <a:pt x="1580" y="1157"/>
                    <a:pt x="1512" y="1270"/>
                  </a:cubicBezTo>
                  <a:cubicBezTo>
                    <a:pt x="1506" y="1295"/>
                    <a:pt x="1500" y="1319"/>
                    <a:pt x="1494" y="1344"/>
                  </a:cubicBezTo>
                  <a:cubicBezTo>
                    <a:pt x="1490" y="1362"/>
                    <a:pt x="1492" y="1382"/>
                    <a:pt x="1484" y="1398"/>
                  </a:cubicBezTo>
                  <a:cubicBezTo>
                    <a:pt x="1479" y="1408"/>
                    <a:pt x="1466" y="1411"/>
                    <a:pt x="1457" y="1417"/>
                  </a:cubicBezTo>
                  <a:cubicBezTo>
                    <a:pt x="1426" y="1464"/>
                    <a:pt x="1427" y="1470"/>
                    <a:pt x="1375" y="1444"/>
                  </a:cubicBezTo>
                  <a:cubicBezTo>
                    <a:pt x="1347" y="1276"/>
                    <a:pt x="1376" y="990"/>
                    <a:pt x="1402" y="813"/>
                  </a:cubicBezTo>
                  <a:cubicBezTo>
                    <a:pt x="1416" y="720"/>
                    <a:pt x="1494" y="631"/>
                    <a:pt x="1521" y="548"/>
                  </a:cubicBezTo>
                  <a:cubicBezTo>
                    <a:pt x="1543" y="480"/>
                    <a:pt x="1556" y="403"/>
                    <a:pt x="1585" y="338"/>
                  </a:cubicBezTo>
                  <a:cubicBezTo>
                    <a:pt x="1592" y="322"/>
                    <a:pt x="1605" y="308"/>
                    <a:pt x="1612" y="292"/>
                  </a:cubicBezTo>
                  <a:cubicBezTo>
                    <a:pt x="1623" y="268"/>
                    <a:pt x="1640" y="219"/>
                    <a:pt x="1640" y="219"/>
                  </a:cubicBezTo>
                  <a:cubicBezTo>
                    <a:pt x="1618" y="153"/>
                    <a:pt x="1621" y="168"/>
                    <a:pt x="1695" y="310"/>
                  </a:cubicBezTo>
                  <a:cubicBezTo>
                    <a:pt x="1711" y="340"/>
                    <a:pt x="1725" y="371"/>
                    <a:pt x="1740" y="402"/>
                  </a:cubicBezTo>
                  <a:cubicBezTo>
                    <a:pt x="1818" y="559"/>
                    <a:pt x="1925" y="695"/>
                    <a:pt x="2006" y="850"/>
                  </a:cubicBezTo>
                  <a:cubicBezTo>
                    <a:pt x="2028" y="892"/>
                    <a:pt x="2052" y="934"/>
                    <a:pt x="2070" y="978"/>
                  </a:cubicBezTo>
                  <a:cubicBezTo>
                    <a:pt x="2082" y="1008"/>
                    <a:pt x="2106" y="1069"/>
                    <a:pt x="2106" y="1069"/>
                  </a:cubicBezTo>
                  <a:cubicBezTo>
                    <a:pt x="2103" y="1087"/>
                    <a:pt x="2104" y="1107"/>
                    <a:pt x="2097" y="1124"/>
                  </a:cubicBezTo>
                  <a:cubicBezTo>
                    <a:pt x="2092" y="1136"/>
                    <a:pt x="2074" y="1140"/>
                    <a:pt x="2070" y="1152"/>
                  </a:cubicBezTo>
                  <a:cubicBezTo>
                    <a:pt x="2051" y="1205"/>
                    <a:pt x="2046" y="1262"/>
                    <a:pt x="2033" y="1316"/>
                  </a:cubicBezTo>
                  <a:cubicBezTo>
                    <a:pt x="2024" y="1353"/>
                    <a:pt x="2033" y="1399"/>
                    <a:pt x="2006" y="1426"/>
                  </a:cubicBezTo>
                  <a:cubicBezTo>
                    <a:pt x="1996" y="1436"/>
                    <a:pt x="1981" y="1438"/>
                    <a:pt x="1969" y="1444"/>
                  </a:cubicBezTo>
                  <a:cubicBezTo>
                    <a:pt x="1951" y="1441"/>
                    <a:pt x="1930" y="1445"/>
                    <a:pt x="1914" y="1435"/>
                  </a:cubicBezTo>
                  <a:cubicBezTo>
                    <a:pt x="1871" y="1409"/>
                    <a:pt x="1865" y="1339"/>
                    <a:pt x="1850" y="1298"/>
                  </a:cubicBezTo>
                  <a:cubicBezTo>
                    <a:pt x="1812" y="1194"/>
                    <a:pt x="1789" y="1106"/>
                    <a:pt x="1777" y="996"/>
                  </a:cubicBezTo>
                  <a:cubicBezTo>
                    <a:pt x="1790" y="855"/>
                    <a:pt x="1797" y="719"/>
                    <a:pt x="1841" y="585"/>
                  </a:cubicBezTo>
                  <a:cubicBezTo>
                    <a:pt x="1844" y="554"/>
                    <a:pt x="1841" y="522"/>
                    <a:pt x="1850" y="493"/>
                  </a:cubicBezTo>
                  <a:cubicBezTo>
                    <a:pt x="1862" y="454"/>
                    <a:pt x="1905" y="384"/>
                    <a:pt x="1905" y="384"/>
                  </a:cubicBezTo>
                  <a:cubicBezTo>
                    <a:pt x="1908" y="372"/>
                    <a:pt x="1908" y="358"/>
                    <a:pt x="1914" y="347"/>
                  </a:cubicBezTo>
                  <a:cubicBezTo>
                    <a:pt x="1924" y="327"/>
                    <a:pt x="1951" y="292"/>
                    <a:pt x="1951" y="292"/>
                  </a:cubicBezTo>
                  <a:cubicBezTo>
                    <a:pt x="1957" y="271"/>
                    <a:pt x="1955" y="245"/>
                    <a:pt x="1969" y="228"/>
                  </a:cubicBezTo>
                  <a:cubicBezTo>
                    <a:pt x="1975" y="221"/>
                    <a:pt x="1989" y="231"/>
                    <a:pt x="1996" y="237"/>
                  </a:cubicBezTo>
                  <a:cubicBezTo>
                    <a:pt x="2014" y="253"/>
                    <a:pt x="2028" y="272"/>
                    <a:pt x="2042" y="292"/>
                  </a:cubicBezTo>
                  <a:cubicBezTo>
                    <a:pt x="2081" y="347"/>
                    <a:pt x="2082" y="373"/>
                    <a:pt x="2134" y="411"/>
                  </a:cubicBezTo>
                  <a:cubicBezTo>
                    <a:pt x="2140" y="420"/>
                    <a:pt x="2145" y="429"/>
                    <a:pt x="2152" y="438"/>
                  </a:cubicBezTo>
                  <a:cubicBezTo>
                    <a:pt x="2157" y="445"/>
                    <a:pt x="2165" y="450"/>
                    <a:pt x="2170" y="457"/>
                  </a:cubicBezTo>
                  <a:cubicBezTo>
                    <a:pt x="2183" y="475"/>
                    <a:pt x="2207" y="512"/>
                    <a:pt x="2207" y="512"/>
                  </a:cubicBezTo>
                  <a:cubicBezTo>
                    <a:pt x="2226" y="568"/>
                    <a:pt x="2244" y="586"/>
                    <a:pt x="2271" y="640"/>
                  </a:cubicBezTo>
                  <a:cubicBezTo>
                    <a:pt x="2287" y="783"/>
                    <a:pt x="2279" y="662"/>
                    <a:pt x="2271" y="832"/>
                  </a:cubicBezTo>
                  <a:cubicBezTo>
                    <a:pt x="2257" y="1142"/>
                    <a:pt x="2317" y="1043"/>
                    <a:pt x="2243" y="1152"/>
                  </a:cubicBezTo>
                  <a:cubicBezTo>
                    <a:pt x="2229" y="1239"/>
                    <a:pt x="2179" y="1295"/>
                    <a:pt x="2106" y="1344"/>
                  </a:cubicBezTo>
                  <a:cubicBezTo>
                    <a:pt x="2100" y="1313"/>
                    <a:pt x="2079" y="1284"/>
                    <a:pt x="2079" y="1252"/>
                  </a:cubicBezTo>
                  <a:cubicBezTo>
                    <a:pt x="2079" y="1078"/>
                    <a:pt x="2096" y="917"/>
                    <a:pt x="2124" y="749"/>
                  </a:cubicBezTo>
                  <a:cubicBezTo>
                    <a:pt x="2143" y="635"/>
                    <a:pt x="2141" y="582"/>
                    <a:pt x="2198" y="484"/>
                  </a:cubicBezTo>
                  <a:cubicBezTo>
                    <a:pt x="2206" y="405"/>
                    <a:pt x="2205" y="358"/>
                    <a:pt x="2262" y="301"/>
                  </a:cubicBezTo>
                  <a:cubicBezTo>
                    <a:pt x="2276" y="259"/>
                    <a:pt x="2289" y="246"/>
                    <a:pt x="2326" y="219"/>
                  </a:cubicBezTo>
                  <a:cubicBezTo>
                    <a:pt x="2412" y="262"/>
                    <a:pt x="2504" y="308"/>
                    <a:pt x="2582" y="365"/>
                  </a:cubicBezTo>
                  <a:cubicBezTo>
                    <a:pt x="2618" y="439"/>
                    <a:pt x="2589" y="573"/>
                    <a:pt x="2582" y="649"/>
                  </a:cubicBezTo>
                  <a:cubicBezTo>
                    <a:pt x="2574" y="737"/>
                    <a:pt x="2558" y="827"/>
                    <a:pt x="2545" y="914"/>
                  </a:cubicBezTo>
                  <a:cubicBezTo>
                    <a:pt x="2536" y="978"/>
                    <a:pt x="2541" y="1046"/>
                    <a:pt x="2518" y="1106"/>
                  </a:cubicBezTo>
                  <a:cubicBezTo>
                    <a:pt x="2508" y="1133"/>
                    <a:pt x="2487" y="1154"/>
                    <a:pt x="2472" y="1179"/>
                  </a:cubicBezTo>
                  <a:cubicBezTo>
                    <a:pt x="2440" y="1295"/>
                    <a:pt x="2423" y="1352"/>
                    <a:pt x="2307" y="1389"/>
                  </a:cubicBezTo>
                  <a:cubicBezTo>
                    <a:pt x="2272" y="1339"/>
                    <a:pt x="2257" y="1324"/>
                    <a:pt x="2234" y="1270"/>
                  </a:cubicBezTo>
                  <a:cubicBezTo>
                    <a:pt x="2197" y="1183"/>
                    <a:pt x="2239" y="1246"/>
                    <a:pt x="2188" y="1179"/>
                  </a:cubicBezTo>
                  <a:cubicBezTo>
                    <a:pt x="2166" y="1100"/>
                    <a:pt x="2154" y="1003"/>
                    <a:pt x="2216" y="941"/>
                  </a:cubicBezTo>
                  <a:cubicBezTo>
                    <a:pt x="2207" y="914"/>
                    <a:pt x="2192" y="888"/>
                    <a:pt x="2188" y="859"/>
                  </a:cubicBezTo>
                  <a:cubicBezTo>
                    <a:pt x="2182" y="817"/>
                    <a:pt x="2218" y="790"/>
                    <a:pt x="2234" y="758"/>
                  </a:cubicBezTo>
                  <a:cubicBezTo>
                    <a:pt x="2242" y="741"/>
                    <a:pt x="2243" y="721"/>
                    <a:pt x="2252" y="704"/>
                  </a:cubicBezTo>
                  <a:cubicBezTo>
                    <a:pt x="2262" y="684"/>
                    <a:pt x="2278" y="668"/>
                    <a:pt x="2289" y="649"/>
                  </a:cubicBezTo>
                  <a:cubicBezTo>
                    <a:pt x="2312" y="610"/>
                    <a:pt x="2324" y="565"/>
                    <a:pt x="2353" y="530"/>
                  </a:cubicBezTo>
                  <a:cubicBezTo>
                    <a:pt x="2532" y="311"/>
                    <a:pt x="2327" y="577"/>
                    <a:pt x="2463" y="429"/>
                  </a:cubicBezTo>
                  <a:cubicBezTo>
                    <a:pt x="2580" y="302"/>
                    <a:pt x="2466" y="408"/>
                    <a:pt x="2554" y="301"/>
                  </a:cubicBezTo>
                  <a:cubicBezTo>
                    <a:pt x="2568" y="284"/>
                    <a:pt x="2586" y="273"/>
                    <a:pt x="2600" y="256"/>
                  </a:cubicBezTo>
                  <a:cubicBezTo>
                    <a:pt x="2641" y="205"/>
                    <a:pt x="2659" y="142"/>
                    <a:pt x="2700" y="91"/>
                  </a:cubicBezTo>
                  <a:cubicBezTo>
                    <a:pt x="2734" y="49"/>
                    <a:pt x="2775" y="29"/>
                    <a:pt x="2819" y="0"/>
                  </a:cubicBezTo>
                  <a:cubicBezTo>
                    <a:pt x="2876" y="54"/>
                    <a:pt x="2882" y="118"/>
                    <a:pt x="2902" y="192"/>
                  </a:cubicBezTo>
                  <a:cubicBezTo>
                    <a:pt x="2922" y="267"/>
                    <a:pt x="2933" y="346"/>
                    <a:pt x="2956" y="420"/>
                  </a:cubicBezTo>
                  <a:cubicBezTo>
                    <a:pt x="3017" y="613"/>
                    <a:pt x="2974" y="434"/>
                    <a:pt x="3011" y="603"/>
                  </a:cubicBezTo>
                  <a:cubicBezTo>
                    <a:pt x="2854" y="794"/>
                    <a:pt x="3113" y="1059"/>
                    <a:pt x="2920" y="1161"/>
                  </a:cubicBezTo>
                  <a:cubicBezTo>
                    <a:pt x="2891" y="1218"/>
                    <a:pt x="2857" y="1294"/>
                    <a:pt x="2792" y="1316"/>
                  </a:cubicBezTo>
                  <a:cubicBezTo>
                    <a:pt x="2756" y="1352"/>
                    <a:pt x="2765" y="1377"/>
                    <a:pt x="2719" y="1362"/>
                  </a:cubicBezTo>
                  <a:cubicBezTo>
                    <a:pt x="2654" y="1297"/>
                    <a:pt x="2622" y="1217"/>
                    <a:pt x="2591" y="1133"/>
                  </a:cubicBezTo>
                  <a:cubicBezTo>
                    <a:pt x="2596" y="963"/>
                    <a:pt x="2553" y="821"/>
                    <a:pt x="2655" y="694"/>
                  </a:cubicBezTo>
                  <a:cubicBezTo>
                    <a:pt x="2709" y="548"/>
                    <a:pt x="2651" y="687"/>
                    <a:pt x="2719" y="566"/>
                  </a:cubicBezTo>
                  <a:cubicBezTo>
                    <a:pt x="2753" y="505"/>
                    <a:pt x="2783" y="414"/>
                    <a:pt x="2838" y="365"/>
                  </a:cubicBezTo>
                  <a:cubicBezTo>
                    <a:pt x="2854" y="351"/>
                    <a:pt x="2875" y="343"/>
                    <a:pt x="2892" y="329"/>
                  </a:cubicBezTo>
                  <a:cubicBezTo>
                    <a:pt x="2909" y="315"/>
                    <a:pt x="2923" y="298"/>
                    <a:pt x="2938" y="283"/>
                  </a:cubicBezTo>
                  <a:cubicBezTo>
                    <a:pt x="2981" y="198"/>
                    <a:pt x="2951" y="222"/>
                    <a:pt x="3011" y="192"/>
                  </a:cubicBezTo>
                  <a:cubicBezTo>
                    <a:pt x="3038" y="156"/>
                    <a:pt x="3059" y="123"/>
                    <a:pt x="3103" y="109"/>
                  </a:cubicBezTo>
                  <a:cubicBezTo>
                    <a:pt x="3161" y="199"/>
                    <a:pt x="3070" y="49"/>
                    <a:pt x="3130" y="192"/>
                  </a:cubicBezTo>
                  <a:cubicBezTo>
                    <a:pt x="3138" y="212"/>
                    <a:pt x="3156" y="227"/>
                    <a:pt x="3167" y="246"/>
                  </a:cubicBezTo>
                  <a:cubicBezTo>
                    <a:pt x="3181" y="270"/>
                    <a:pt x="3188" y="297"/>
                    <a:pt x="3203" y="320"/>
                  </a:cubicBezTo>
                  <a:cubicBezTo>
                    <a:pt x="3267" y="416"/>
                    <a:pt x="3217" y="292"/>
                    <a:pt x="3267" y="402"/>
                  </a:cubicBezTo>
                  <a:cubicBezTo>
                    <a:pt x="3293" y="459"/>
                    <a:pt x="3295" y="520"/>
                    <a:pt x="3322" y="576"/>
                  </a:cubicBezTo>
                  <a:cubicBezTo>
                    <a:pt x="3349" y="756"/>
                    <a:pt x="3347" y="775"/>
                    <a:pt x="3322" y="987"/>
                  </a:cubicBezTo>
                  <a:cubicBezTo>
                    <a:pt x="3327" y="1062"/>
                    <a:pt x="3348" y="1140"/>
                    <a:pt x="3304" y="1206"/>
                  </a:cubicBezTo>
                  <a:cubicBezTo>
                    <a:pt x="3292" y="1242"/>
                    <a:pt x="3267" y="1259"/>
                    <a:pt x="3249" y="1289"/>
                  </a:cubicBezTo>
                  <a:cubicBezTo>
                    <a:pt x="3197" y="1374"/>
                    <a:pt x="3249" y="1318"/>
                    <a:pt x="3194" y="1371"/>
                  </a:cubicBezTo>
                  <a:cubicBezTo>
                    <a:pt x="3168" y="1332"/>
                    <a:pt x="3154" y="1296"/>
                    <a:pt x="3139" y="1252"/>
                  </a:cubicBezTo>
                  <a:cubicBezTo>
                    <a:pt x="3132" y="1193"/>
                    <a:pt x="3108" y="1137"/>
                    <a:pt x="3103" y="1078"/>
                  </a:cubicBezTo>
                  <a:cubicBezTo>
                    <a:pt x="3101" y="1047"/>
                    <a:pt x="3127" y="798"/>
                    <a:pt x="3130" y="786"/>
                  </a:cubicBezTo>
                  <a:cubicBezTo>
                    <a:pt x="3146" y="721"/>
                    <a:pt x="3187" y="665"/>
                    <a:pt x="3212" y="603"/>
                  </a:cubicBezTo>
                  <a:cubicBezTo>
                    <a:pt x="3215" y="573"/>
                    <a:pt x="3211" y="541"/>
                    <a:pt x="3222" y="512"/>
                  </a:cubicBezTo>
                  <a:cubicBezTo>
                    <a:pt x="3237" y="472"/>
                    <a:pt x="3266" y="439"/>
                    <a:pt x="3286" y="402"/>
                  </a:cubicBezTo>
                  <a:cubicBezTo>
                    <a:pt x="3331" y="320"/>
                    <a:pt x="3381" y="168"/>
                    <a:pt x="3478" y="137"/>
                  </a:cubicBezTo>
                  <a:cubicBezTo>
                    <a:pt x="3535" y="175"/>
                    <a:pt x="3551" y="224"/>
                    <a:pt x="3578" y="283"/>
                  </a:cubicBezTo>
                  <a:cubicBezTo>
                    <a:pt x="3606" y="343"/>
                    <a:pt x="3646" y="396"/>
                    <a:pt x="3670" y="457"/>
                  </a:cubicBezTo>
                  <a:cubicBezTo>
                    <a:pt x="3698" y="528"/>
                    <a:pt x="3717" y="598"/>
                    <a:pt x="3752" y="667"/>
                  </a:cubicBezTo>
                  <a:cubicBezTo>
                    <a:pt x="3772" y="750"/>
                    <a:pt x="3745" y="653"/>
                    <a:pt x="3788" y="749"/>
                  </a:cubicBezTo>
                  <a:cubicBezTo>
                    <a:pt x="3812" y="801"/>
                    <a:pt x="3829" y="858"/>
                    <a:pt x="3843" y="914"/>
                  </a:cubicBezTo>
                  <a:cubicBezTo>
                    <a:pt x="3842" y="922"/>
                    <a:pt x="3798" y="1352"/>
                    <a:pt x="3798" y="1353"/>
                  </a:cubicBezTo>
                  <a:cubicBezTo>
                    <a:pt x="3785" y="1399"/>
                    <a:pt x="3782" y="1405"/>
                    <a:pt x="3743" y="1426"/>
                  </a:cubicBezTo>
                  <a:cubicBezTo>
                    <a:pt x="3724" y="1437"/>
                    <a:pt x="3688" y="1462"/>
                    <a:pt x="3688" y="1462"/>
                  </a:cubicBezTo>
                  <a:cubicBezTo>
                    <a:pt x="3595" y="1386"/>
                    <a:pt x="3570" y="1286"/>
                    <a:pt x="3496" y="1197"/>
                  </a:cubicBezTo>
                  <a:cubicBezTo>
                    <a:pt x="3483" y="1157"/>
                    <a:pt x="3450" y="1121"/>
                    <a:pt x="3450" y="1078"/>
                  </a:cubicBezTo>
                  <a:cubicBezTo>
                    <a:pt x="3450" y="1013"/>
                    <a:pt x="3469" y="950"/>
                    <a:pt x="3478" y="886"/>
                  </a:cubicBezTo>
                  <a:cubicBezTo>
                    <a:pt x="3496" y="756"/>
                    <a:pt x="3528" y="630"/>
                    <a:pt x="3587" y="512"/>
                  </a:cubicBezTo>
                  <a:cubicBezTo>
                    <a:pt x="3609" y="469"/>
                    <a:pt x="3629" y="419"/>
                    <a:pt x="3670" y="393"/>
                  </a:cubicBezTo>
                  <a:cubicBezTo>
                    <a:pt x="3679" y="375"/>
                    <a:pt x="3691" y="357"/>
                    <a:pt x="3697" y="338"/>
                  </a:cubicBezTo>
                  <a:cubicBezTo>
                    <a:pt x="3721" y="263"/>
                    <a:pt x="3682" y="298"/>
                    <a:pt x="3734" y="265"/>
                  </a:cubicBezTo>
                  <a:cubicBezTo>
                    <a:pt x="3758" y="192"/>
                    <a:pt x="3832" y="98"/>
                    <a:pt x="3907" y="73"/>
                  </a:cubicBezTo>
                  <a:cubicBezTo>
                    <a:pt x="3935" y="79"/>
                    <a:pt x="3990" y="91"/>
                    <a:pt x="3990" y="91"/>
                  </a:cubicBez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00800" y="52578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8382000" y="32766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>
              <a:off x="62484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410200" y="2819400"/>
              <a:ext cx="8382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3581400" y="3276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581400" y="3276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>
              <a:off x="3581400" y="5715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5562600" y="30480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400" b="1">
                  <a:cs typeface="Arial" panose="020B0604020202020204" pitchFamily="34" charset="0"/>
                </a:rPr>
                <a:t>μ</a:t>
              </a:r>
              <a:r>
                <a:rPr lang="en-US" altLang="en-US" sz="2400" b="1">
                  <a:cs typeface="Arial" panose="020B0604020202020204" pitchFamily="34" charset="0"/>
                </a:rPr>
                <a:t>A</a:t>
              </a:r>
              <a:endParaRPr lang="el-GR" altLang="en-US" sz="2400" b="1">
                <a:cs typeface="Arial" panose="020B0604020202020204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7391400" y="5715000"/>
              <a:ext cx="1219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136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5519738" y="5516563"/>
            <a:ext cx="0" cy="7921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A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 is produced in the wire </a:t>
            </a:r>
            <a:r>
              <a:rPr lang="en-GB" altLang="en-US" u="sng" dirty="0">
                <a:solidFill>
                  <a:srgbClr val="FF0000"/>
                </a:solidFill>
              </a:rPr>
              <a:t>only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/>
              <a:t>when the magnet is </a:t>
            </a:r>
            <a:r>
              <a:rPr lang="en-GB" altLang="en-US" dirty="0">
                <a:solidFill>
                  <a:srgbClr val="0000FF"/>
                </a:solidFill>
              </a:rPr>
              <a:t>moving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03839" y="3357563"/>
            <a:ext cx="504825" cy="1079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303839" y="4437063"/>
            <a:ext cx="504825" cy="10795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303839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N</a:t>
            </a:r>
            <a:endParaRPr lang="en-US" alt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03839" y="51498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S</a:t>
            </a:r>
            <a:endParaRPr lang="en-US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575050" y="4005263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3071814" y="4005263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2208214" y="5013325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4592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sp>
        <p:nvSpPr>
          <p:cNvPr id="24590" name="Line 16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 flipH="1">
            <a:off x="5808663" y="4005263"/>
            <a:ext cx="2806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8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6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5519738" y="5516564"/>
            <a:ext cx="0" cy="1341437"/>
          </a:xfrm>
          <a:prstGeom prst="line">
            <a:avLst/>
          </a:prstGeom>
          <a:noFill/>
          <a:ln w="2508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</a:t>
            </a:r>
            <a:r>
              <a:rPr lang="en-GB" altLang="en-US" dirty="0">
                <a:solidFill>
                  <a:srgbClr val="0000FF"/>
                </a:solidFill>
              </a:rPr>
              <a:t>faster</a:t>
            </a:r>
            <a:r>
              <a:rPr lang="en-GB" altLang="en-US" dirty="0"/>
              <a:t> the magnet moves, the</a:t>
            </a:r>
            <a:r>
              <a:rPr lang="en-GB" altLang="en-US" dirty="0">
                <a:solidFill>
                  <a:srgbClr val="0000FF"/>
                </a:solidFill>
              </a:rPr>
              <a:t> bigger </a:t>
            </a:r>
            <a:r>
              <a:rPr lang="en-GB" altLang="en-US" dirty="0"/>
              <a:t>the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03839" y="3357563"/>
            <a:ext cx="504825" cy="1079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303839" y="4437063"/>
            <a:ext cx="504825" cy="10795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303839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N</a:t>
            </a:r>
            <a:endParaRPr lang="en-US" alt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03839" y="5149851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S</a:t>
            </a:r>
            <a:endParaRPr lang="en-US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3575050" y="4005263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3071814" y="4005263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2208214" y="5013325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5616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H="1">
            <a:off x="5808663" y="4005263"/>
            <a:ext cx="2806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8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5735638" y="5516563"/>
            <a:ext cx="0" cy="7921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Faraday’s Observations with Magnets</a:t>
            </a:r>
            <a:endParaRPr lang="en-US" alt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</a:t>
            </a:r>
            <a:r>
              <a:rPr lang="en-GB" altLang="en-US" dirty="0">
                <a:solidFill>
                  <a:srgbClr val="0000FF"/>
                </a:solidFill>
              </a:rPr>
              <a:t>stronger</a:t>
            </a:r>
            <a:r>
              <a:rPr lang="en-GB" altLang="en-US" dirty="0"/>
              <a:t> the magnet, the</a:t>
            </a:r>
            <a:r>
              <a:rPr lang="en-GB" altLang="en-US" dirty="0">
                <a:solidFill>
                  <a:srgbClr val="0000FF"/>
                </a:solidFill>
              </a:rPr>
              <a:t> bigger </a:t>
            </a:r>
            <a:r>
              <a:rPr lang="en-GB" altLang="en-US" dirty="0"/>
              <a:t>the </a:t>
            </a:r>
            <a:r>
              <a:rPr lang="en-GB" altLang="en-US" dirty="0">
                <a:solidFill>
                  <a:srgbClr val="0000FF"/>
                </a:solidFill>
              </a:rPr>
              <a:t>current</a:t>
            </a:r>
            <a:r>
              <a:rPr lang="en-GB" altLang="en-US" dirty="0"/>
              <a:t>.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grpSp>
        <p:nvGrpSpPr>
          <p:cNvPr id="26629" name="Group 18"/>
          <p:cNvGrpSpPr>
            <a:grpSpLocks/>
          </p:cNvGrpSpPr>
          <p:nvPr/>
        </p:nvGrpSpPr>
        <p:grpSpPr bwMode="auto">
          <a:xfrm>
            <a:off x="5303839" y="2997201"/>
            <a:ext cx="936625" cy="2519363"/>
            <a:chOff x="2381" y="2115"/>
            <a:chExt cx="318" cy="1360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2381" y="2115"/>
              <a:ext cx="318" cy="6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Rectangle 6"/>
            <p:cNvSpPr>
              <a:spLocks noChangeArrowheads="1"/>
            </p:cNvSpPr>
            <p:nvPr/>
          </p:nvSpPr>
          <p:spPr bwMode="auto">
            <a:xfrm>
              <a:off x="2381" y="2795"/>
              <a:ext cx="318" cy="68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2381" y="2115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N</a:t>
              </a:r>
              <a:endParaRPr lang="en-US" altLang="en-US"/>
            </a:p>
          </p:txBody>
        </p:sp>
        <p:sp>
          <p:nvSpPr>
            <p:cNvPr id="26642" name="Text Box 8"/>
            <p:cNvSpPr txBox="1">
              <a:spLocks noChangeArrowheads="1"/>
            </p:cNvSpPr>
            <p:nvPr/>
          </p:nvSpPr>
          <p:spPr bwMode="auto">
            <a:xfrm>
              <a:off x="2381" y="3244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S</a:t>
              </a:r>
              <a:endParaRPr lang="en-US" altLang="en-US"/>
            </a:p>
          </p:txBody>
        </p:sp>
      </p:grpSp>
      <p:sp>
        <p:nvSpPr>
          <p:cNvPr id="26630" name="Line 9"/>
          <p:cNvSpPr>
            <a:spLocks noChangeShapeType="1"/>
          </p:cNvSpPr>
          <p:nvPr/>
        </p:nvSpPr>
        <p:spPr bwMode="auto">
          <a:xfrm flipH="1">
            <a:off x="3575050" y="4005263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1" name="Line 10"/>
          <p:cNvSpPr>
            <a:spLocks noChangeShapeType="1"/>
          </p:cNvSpPr>
          <p:nvPr/>
        </p:nvSpPr>
        <p:spPr bwMode="auto">
          <a:xfrm flipV="1">
            <a:off x="3071814" y="4005263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 flipV="1">
            <a:off x="7319963" y="4005263"/>
            <a:ext cx="129540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 flipV="1">
            <a:off x="2208214" y="5013325"/>
            <a:ext cx="50323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6634" name="Group 13"/>
          <p:cNvGrpSpPr>
            <a:grpSpLocks/>
          </p:cNvGrpSpPr>
          <p:nvPr/>
        </p:nvGrpSpPr>
        <p:grpSpPr bwMode="auto">
          <a:xfrm>
            <a:off x="2620963" y="4557714"/>
            <a:ext cx="666750" cy="511175"/>
            <a:chOff x="1383" y="3244"/>
            <a:chExt cx="420" cy="322"/>
          </a:xfrm>
        </p:grpSpPr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1383" y="3244"/>
              <a:ext cx="363" cy="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1440" y="3265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b="1"/>
                <a:t>A</a:t>
              </a:r>
              <a:endParaRPr lang="en-US" altLang="en-US" sz="2000" b="1"/>
            </a:p>
          </p:txBody>
        </p:sp>
      </p:grpSp>
      <p:sp>
        <p:nvSpPr>
          <p:cNvPr id="26635" name="Line 16"/>
          <p:cNvSpPr>
            <a:spLocks noChangeShapeType="1"/>
          </p:cNvSpPr>
          <p:nvPr/>
        </p:nvSpPr>
        <p:spPr bwMode="auto">
          <a:xfrm flipH="1">
            <a:off x="2206625" y="5661025"/>
            <a:ext cx="5113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6" name="Line 17"/>
          <p:cNvSpPr>
            <a:spLocks noChangeShapeType="1"/>
          </p:cNvSpPr>
          <p:nvPr/>
        </p:nvSpPr>
        <p:spPr bwMode="auto">
          <a:xfrm flipH="1">
            <a:off x="6240463" y="4005263"/>
            <a:ext cx="237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9" name="Picture 5" descr="amat_fara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6662" y="4479182"/>
            <a:ext cx="1834235" cy="207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49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3080</TotalTime>
  <Words>2037</Words>
  <Application>Microsoft Office PowerPoint</Application>
  <PresentationFormat>Widescreen</PresentationFormat>
  <Paragraphs>282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Georgia</vt:lpstr>
      <vt:lpstr>Impact</vt:lpstr>
      <vt:lpstr>Times New Roman</vt:lpstr>
      <vt:lpstr>Trebuchet MS</vt:lpstr>
      <vt:lpstr>Wingdings 2</vt:lpstr>
      <vt:lpstr>Urban</vt:lpstr>
      <vt:lpstr>Custom Design</vt:lpstr>
      <vt:lpstr>Inducing e.m.f and Current Generating Electricity </vt:lpstr>
      <vt:lpstr>PowerPoint Presentation</vt:lpstr>
      <vt:lpstr>The Motor Effect in Reverse ?</vt:lpstr>
      <vt:lpstr>The Motor Effect in Reverse</vt:lpstr>
      <vt:lpstr>Disappointing results  </vt:lpstr>
      <vt:lpstr>Electromagnetic Induction Using a Magnet</vt:lpstr>
      <vt:lpstr>Faraday’s Observations with Magnets</vt:lpstr>
      <vt:lpstr>Faraday’s Observations with Magnets</vt:lpstr>
      <vt:lpstr>Faraday’s Observations with Magnets</vt:lpstr>
      <vt:lpstr>Faraday’s Observations with Magnets</vt:lpstr>
      <vt:lpstr>Faraday’s Observations with Magnets</vt:lpstr>
      <vt:lpstr>Faraday’s Observations with Magnets</vt:lpstr>
      <vt:lpstr>Electromagnetic induction</vt:lpstr>
      <vt:lpstr>PowerPoint Presentation</vt:lpstr>
      <vt:lpstr>Faraday’s law (at last!)</vt:lpstr>
      <vt:lpstr>Faraday’s law</vt:lpstr>
      <vt:lpstr>Magnetic Flux (Ф)</vt:lpstr>
      <vt:lpstr>Magnetic Flux (Ф)</vt:lpstr>
      <vt:lpstr>Magnetic Flux Density (B)</vt:lpstr>
      <vt:lpstr>PowerPoint Presentation</vt:lpstr>
      <vt:lpstr>PowerPoint Presentation</vt:lpstr>
      <vt:lpstr>PowerPoint Presentation</vt:lpstr>
      <vt:lpstr>Faraday’s law</vt:lpstr>
      <vt:lpstr>Faraday’s law</vt:lpstr>
      <vt:lpstr>Faraday’s law</vt:lpstr>
      <vt:lpstr>Faraday’s law</vt:lpstr>
      <vt:lpstr>Electromagnetic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 question!</vt:lpstr>
      <vt:lpstr>PowerPoint Presentation</vt:lpstr>
      <vt:lpstr>PowerPoint Presentation</vt:lpstr>
      <vt:lpstr>Lenz’s Law</vt:lpstr>
      <vt:lpstr>Predict the Direction of Current Induced</vt:lpstr>
      <vt:lpstr>PowerPoint Presentation</vt:lpstr>
      <vt:lpstr>PowerPoint Presentation</vt:lpstr>
      <vt:lpstr>PowerPoint Presentation</vt:lpstr>
      <vt:lpstr>A New Hand Rule?</vt:lpstr>
    </vt:vector>
  </TitlesOfParts>
  <Company>St Georges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RANDALL Samuel [Woodvale Secondary College]</cp:lastModifiedBy>
  <cp:revision>257</cp:revision>
  <dcterms:created xsi:type="dcterms:W3CDTF">2008-08-15T17:24:00Z</dcterms:created>
  <dcterms:modified xsi:type="dcterms:W3CDTF">2024-06-07T00:52:07Z</dcterms:modified>
</cp:coreProperties>
</file>