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3" r:id="rId5"/>
    <p:sldMasterId id="2147483824" r:id="rId6"/>
    <p:sldMasterId id="2147483836" r:id="rId7"/>
    <p:sldMasterId id="2147483848" r:id="rId8"/>
  </p:sldMasterIdLst>
  <p:notesMasterIdLst>
    <p:notesMasterId r:id="rId49"/>
  </p:notesMasterIdLst>
  <p:sldIdLst>
    <p:sldId id="314" r:id="rId9"/>
    <p:sldId id="338" r:id="rId10"/>
    <p:sldId id="259" r:id="rId11"/>
    <p:sldId id="339" r:id="rId12"/>
    <p:sldId id="360" r:id="rId13"/>
    <p:sldId id="266" r:id="rId14"/>
    <p:sldId id="358" r:id="rId15"/>
    <p:sldId id="263" r:id="rId16"/>
    <p:sldId id="357" r:id="rId17"/>
    <p:sldId id="262" r:id="rId18"/>
    <p:sldId id="325" r:id="rId19"/>
    <p:sldId id="351" r:id="rId20"/>
    <p:sldId id="279" r:id="rId21"/>
    <p:sldId id="350" r:id="rId22"/>
    <p:sldId id="326" r:id="rId23"/>
    <p:sldId id="274" r:id="rId24"/>
    <p:sldId id="356" r:id="rId25"/>
    <p:sldId id="353" r:id="rId26"/>
    <p:sldId id="354" r:id="rId27"/>
    <p:sldId id="359" r:id="rId28"/>
    <p:sldId id="366" r:id="rId29"/>
    <p:sldId id="346" r:id="rId30"/>
    <p:sldId id="355" r:id="rId31"/>
    <p:sldId id="361" r:id="rId32"/>
    <p:sldId id="265" r:id="rId33"/>
    <p:sldId id="362" r:id="rId34"/>
    <p:sldId id="363" r:id="rId35"/>
    <p:sldId id="365" r:id="rId36"/>
    <p:sldId id="352" r:id="rId37"/>
    <p:sldId id="367" r:id="rId38"/>
    <p:sldId id="368" r:id="rId39"/>
    <p:sldId id="311" r:id="rId40"/>
    <p:sldId id="283" r:id="rId41"/>
    <p:sldId id="284" r:id="rId42"/>
    <p:sldId id="288" r:id="rId43"/>
    <p:sldId id="287" r:id="rId44"/>
    <p:sldId id="330" r:id="rId45"/>
    <p:sldId id="293" r:id="rId46"/>
    <p:sldId id="336" r:id="rId47"/>
    <p:sldId id="294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10BFBB-4C9C-4634-B41C-E2ECD1D44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4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BF29D-382B-429E-BF35-99CB02905F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286D01-9570-4186-9FA5-5FEEB07AB3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59AD5-DB41-404E-B181-1889429459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7B3535-EE11-4EF8-883D-C3FB7D964D2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A9F1DB-C1E5-4189-A698-0E754648399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70E46E-28C8-4417-910A-D36B4EAADFF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540065-AF4D-40BC-881F-133A75E488A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92447D-B104-4703-8533-811E859865E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94FE4E-5E1A-4981-8D62-8B055C1934ED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14284-CF7D-45F8-80E0-BEFFF4C9CF0A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163B86-9747-4DFC-8B67-8E9961EC3EFA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57F30B-724F-4316-BAD4-6DF82E1A91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AC817E-93AF-4BCA-BA1B-F1EE5B610C40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C74FDE-A0E1-4D73-A174-4FD37160B11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1CD48-6467-4FD8-B7C3-8D9A7C70B0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E8437A-3F15-4787-A348-916E1CABD6A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C791BC-9263-47EF-903E-B77110D154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9FE8E1-8B4A-48D6-AA7B-0A08422436E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8BCD40-854F-4A66-A270-A192375757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C62863-820C-4104-9C14-6B4388D76AA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8BE65-830D-490E-9ECC-925457074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E3E2-9008-4EC2-8D0F-5C235DDE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A94E-826B-4C23-B96A-11878C22F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B94E2-391C-4CFC-BAD3-F9E3CDE0D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A7E7A-54CE-4056-A9CB-8C6A1D5F1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AE05D-8D27-4E0B-8872-640FC4294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B2685-ED9D-43B1-A762-FE8650C4A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0C339-E5C7-488D-9D88-04F92D139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4131-5F5C-45C6-B0D9-F501C4270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2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F0C9-485A-406F-B618-F81496332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345E-8EAC-4AAC-A69A-95A52EE4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DBCA5-173B-4008-90E3-74A5C105A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7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81079-5A0A-49C8-96F3-5FDB8FB76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E5576-DF1B-41A5-83D9-05B1C991B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9148-B520-44D0-A871-72B1F6739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7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A43A5-3757-4E03-A0EB-B96113B98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051D-561C-4B28-9CF2-B7703125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1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7F61A2-A162-4905-9A02-311F93F8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5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7FC0B0A-D7CC-4882-8F0E-C2D5A54CA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0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CC0FBB0-B970-4169-914A-60E28900E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4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B8673C-0667-4608-8B31-ADD6F70A3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6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41D2357-520B-474C-B0F4-BCEA08EC2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D43CE-0F17-45D3-BA3C-D191F3B76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3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6BF1933-4E91-418E-96F3-D4D1FBFF1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3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76BF1F3-4A9D-4B18-A350-3517F3152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1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F167CB-C904-4EDC-9B5C-CFAEE27FC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3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9A052A7-786A-4C09-ADE7-BBFFFA8F4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590C0A6-B959-419D-8C15-F5521EEA6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2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C762D78-2EB3-4875-8623-F3323D907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6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2E8E654D-B0B3-4412-B992-A7499B3F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99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70788B89-DFB5-4F8A-AF79-CE1400F08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13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982967A2-B320-4023-88C4-1E0FA8A40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0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91DCE91-7D84-46F6-BBF4-E7DF0D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6C9F-9D5B-49F2-8BA0-EF984DA55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1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57EAD08-E3C4-4D53-BF23-EE8207645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4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865AD18-0D49-4A1C-B760-A0F6D7E70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53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F8399513-2C05-4B64-AF7D-B2AF4295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4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FB943FC-1924-4F75-BE7D-F77600B22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6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32A43058-BF6D-4670-A8E0-409E381C4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04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67EBDBAA-3CC5-4C54-9891-DEAE71FF2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4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886ADC11-25C8-4A4A-B218-3ECD8F0D9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2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9B07F-98C4-4F73-9522-7583447E8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93009-B6D6-4A01-848E-190802CF6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7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B8D7E-C7D2-4319-8958-7DB1B2E5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B49E-682B-4F1E-8BFA-80C975439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24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FFBD-A61C-4A51-A326-01D68816A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21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2E7B1-DCE3-4A1B-9182-2579FC2E7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8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EA51-EBEC-4379-AD7A-9BF00AA97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8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CCB6C-34D9-46AC-A943-80EBB4670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12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CE832-9818-4B4A-AE52-01975128F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5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6A96-7C46-4E2E-8DE5-03D063ED9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1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F2D12-2E71-4EAA-A33F-4C53E364B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88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56AC3-470A-489D-A4BB-2596B131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AFA0-7F4B-41AC-95DD-7A8B969AC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5C20-A246-4077-8AFF-88F499E7B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51F2-359A-4D78-BB21-9443734A0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F7F38-6E99-43B8-B98A-BCD3516A7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96E61-6FF6-42B6-B115-BE1FCEAB8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A625BF0-C3B3-4E13-8246-EF3541FD6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B398D1E-3324-49DF-8B62-F589D8755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ACD3933-ABC9-45D8-A94A-04B6845CA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Times"/>
              </a:defRPr>
            </a:lvl1pPr>
          </a:lstStyle>
          <a:p>
            <a:pPr>
              <a:defRPr/>
            </a:pPr>
            <a:fld id="{FBC5BCDD-EC03-490F-BD28-B986FFF78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320487D3-55EF-4A6D-A9D5-9D756627F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jpe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5.bin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4/Christiaan_Huygens-painting.jp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File:Einstein_patentoffice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File:Einstein_patentoffice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Documents%20and%20Settings\All%20Users\Documents\My%20Music\Sample%20Music\Beethoven's%20Symphony%20No.%209%20(Scherzo).wma" TargetMode="External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audio" Target="../media/audio4.wav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4.xml"/><Relationship Id="rId7" Type="http://schemas.openxmlformats.org/officeDocument/2006/relationships/audio" Target="../media/audio4.wav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7.bin"/><Relationship Id="rId5" Type="http://schemas.openxmlformats.org/officeDocument/2006/relationships/audio" Target="../media/audio6.wav"/><Relationship Id="rId10" Type="http://schemas.openxmlformats.org/officeDocument/2006/relationships/image" Target="../media/image45.png"/><Relationship Id="rId4" Type="http://schemas.openxmlformats.org/officeDocument/2006/relationships/audio" Target="../media/audio5.wav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7.wmf"/><Relationship Id="rId5" Type="http://schemas.openxmlformats.org/officeDocument/2006/relationships/audio" Target="../media/audio8.wav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0.bin"/><Relationship Id="rId4" Type="http://schemas.openxmlformats.org/officeDocument/2006/relationships/audio" Target="../media/audio6.wav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audio" Target="../media/audio6.wav"/><Relationship Id="rId4" Type="http://schemas.openxmlformats.org/officeDocument/2006/relationships/audio" Target="../media/audio7.wav"/><Relationship Id="rId9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image" Target="../media/image57.jpeg"/><Relationship Id="rId3" Type="http://schemas.openxmlformats.org/officeDocument/2006/relationships/notesSlide" Target="../notesSlides/notesSlide19.xml"/><Relationship Id="rId7" Type="http://schemas.openxmlformats.org/officeDocument/2006/relationships/audio" Target="../media/audio1.wav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8.vml"/><Relationship Id="rId6" Type="http://schemas.openxmlformats.org/officeDocument/2006/relationships/audio" Target="../media/audio11.wav"/><Relationship Id="rId11" Type="http://schemas.openxmlformats.org/officeDocument/2006/relationships/oleObject" Target="../embeddings/oleObject16.bin"/><Relationship Id="rId5" Type="http://schemas.openxmlformats.org/officeDocument/2006/relationships/audio" Target="../media/audio10.wav"/><Relationship Id="rId10" Type="http://schemas.openxmlformats.org/officeDocument/2006/relationships/image" Target="../media/image54.emf"/><Relationship Id="rId4" Type="http://schemas.openxmlformats.org/officeDocument/2006/relationships/audio" Target="../media/audio9.wav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</a:t>
            </a:r>
            <a:r>
              <a:rPr lang="en-US" sz="6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Dual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Nature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of </a:t>
            </a: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Light</a:t>
            </a:r>
          </a:p>
        </p:txBody>
      </p:sp>
      <p:pic>
        <p:nvPicPr>
          <p:cNvPr id="28675" name="Picture 3" descr="C:\Users\Darin\Desktop\Wave Particle Duality\Pics\niels-bohr-confused-by-quantum-physics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33601"/>
            <a:ext cx="27368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 descr="http://upload.wikimedia.org/wikipedia/commons/thumb/f/f1/EM_spectrum.svg/490px-EM_spectru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8435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7" name="Object 1"/>
          <p:cNvGraphicFramePr>
            <a:graphicFrameLocks noChangeAspect="1"/>
          </p:cNvGraphicFramePr>
          <p:nvPr/>
        </p:nvGraphicFramePr>
        <p:xfrm>
          <a:off x="4724400" y="4432301"/>
          <a:ext cx="32400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6" imgW="4672061" imgH="3329709" progId="">
                  <p:embed/>
                </p:oleObj>
              </mc:Choice>
              <mc:Fallback>
                <p:oleObj r:id="rId6" imgW="4672061" imgH="3329709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32301"/>
                        <a:ext cx="324008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533400"/>
            <a:ext cx="5876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8077200" y="1066801"/>
            <a:ext cx="2286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u="sng"/>
              <a:t>Diffraction</a:t>
            </a:r>
            <a:r>
              <a:rPr lang="en-US" sz="2400"/>
              <a:t>:-  We know diffraction occurs to water waves and even sound waves, but what about light?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7588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Young’s Double Slit Experiment</a:t>
            </a:r>
          </a:p>
        </p:txBody>
      </p:sp>
      <p:pic>
        <p:nvPicPr>
          <p:cNvPr id="37891" name="Picture 3" descr="FG24_05.PCT                                                    00000324Giancoli                       B0E0E40D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4" b="12495"/>
          <a:stretch>
            <a:fillRect/>
          </a:stretch>
        </p:blipFill>
        <p:spPr bwMode="auto">
          <a:xfrm>
            <a:off x="2430464" y="4191000"/>
            <a:ext cx="76215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1546226" y="990601"/>
            <a:ext cx="90455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/>
              <a:t>Thomas Young (1773-1829), an English scientist (also credited for helping translate the Rosetta Stone), conducted an experiment in 1801, known as Y</a:t>
            </a:r>
            <a:r>
              <a:rPr lang="en-AU" b="1"/>
              <a:t>oung's double-slit experiment</a:t>
            </a:r>
            <a:r>
              <a:rPr lang="en-AU"/>
              <a:t>, that allowed him to show the wave nature of light and measure its wavelengths. </a:t>
            </a:r>
          </a:p>
          <a:p>
            <a:endParaRPr lang="en-AU"/>
          </a:p>
          <a:p>
            <a:r>
              <a:rPr lang="en-AU"/>
              <a:t>The setup of this experiment is quite elegant:</a:t>
            </a:r>
          </a:p>
          <a:p>
            <a:endParaRPr lang="en-AU"/>
          </a:p>
          <a:p>
            <a:r>
              <a:rPr lang="en-AU"/>
              <a:t>Light from a single source shines through two narrow, closely-placed slits for them to serve as two coherent light sources. (A coherent light source is one that makes light waves have a consistent phase relationship with each other--crest overlaps crest, trough overlaps trough) A screen is put behind these slits.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radioshowcds.com/thomas_you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987425"/>
            <a:ext cx="2581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7588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Young’s Double Slit Experiment</a:t>
            </a:r>
          </a:p>
        </p:txBody>
      </p:sp>
      <p:pic>
        <p:nvPicPr>
          <p:cNvPr id="38916" name="Picture 3" descr="FG24_05.PCT                                                    00000324Giancoli                       B0E0E40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4" b="12495"/>
          <a:stretch>
            <a:fillRect/>
          </a:stretch>
        </p:blipFill>
        <p:spPr bwMode="auto">
          <a:xfrm>
            <a:off x="2430464" y="4191000"/>
            <a:ext cx="76215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3962401" y="990601"/>
            <a:ext cx="6530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AU"/>
          </a:p>
          <a:p>
            <a:r>
              <a:rPr lang="en-AU"/>
              <a:t>Now, if light consisted of particles, then the screen would reveal two bright lines when the light illuminated through. </a:t>
            </a:r>
          </a:p>
          <a:p>
            <a:endParaRPr lang="en-AU"/>
          </a:p>
          <a:p>
            <a:r>
              <a:rPr lang="en-AU"/>
              <a:t>Young, however, saw a centre bright line and groups of symmetrical dark and bright edges and explained these groups to be marks of constructive and destructive interference.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774825" y="333376"/>
            <a:ext cx="633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/>
              <a:t>Light behaves like water waves in a ripple tank</a:t>
            </a:r>
            <a:endParaRPr lang="en-US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47850" y="2349501"/>
            <a:ext cx="4464050" cy="2665413"/>
            <a:chOff x="2064" y="436"/>
            <a:chExt cx="3129" cy="1679"/>
          </a:xfrm>
        </p:grpSpPr>
        <p:pic>
          <p:nvPicPr>
            <p:cNvPr id="3994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7" y="-206"/>
              <a:ext cx="1528" cy="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0" name="Rectangle 5"/>
            <p:cNvSpPr>
              <a:spLocks noChangeArrowheads="1"/>
            </p:cNvSpPr>
            <p:nvPr/>
          </p:nvSpPr>
          <p:spPr bwMode="auto">
            <a:xfrm>
              <a:off x="2109" y="1933"/>
              <a:ext cx="3084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1" name="Rectangle 6"/>
            <p:cNvSpPr>
              <a:spLocks noChangeArrowheads="1"/>
            </p:cNvSpPr>
            <p:nvPr/>
          </p:nvSpPr>
          <p:spPr bwMode="auto">
            <a:xfrm>
              <a:off x="2064" y="482"/>
              <a:ext cx="181" cy="16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2" name="Rectangle 7"/>
            <p:cNvSpPr>
              <a:spLocks noChangeArrowheads="1"/>
            </p:cNvSpPr>
            <p:nvPr/>
          </p:nvSpPr>
          <p:spPr bwMode="auto">
            <a:xfrm>
              <a:off x="5103" y="436"/>
              <a:ext cx="90" cy="15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992313" y="5084764"/>
            <a:ext cx="4286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Light must be a wave</a:t>
            </a:r>
            <a:endParaRPr lang="en-US" sz="3200" b="1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672264" y="1341439"/>
          <a:ext cx="2879725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Bitmap Image" r:id="rId7" imgW="2553056" imgH="2048161" progId="Paint.Picture">
                  <p:embed/>
                </p:oleObj>
              </mc:Choice>
              <mc:Fallback>
                <p:oleObj name="Bitmap Image" r:id="rId7" imgW="2553056" imgH="204816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1341439"/>
                        <a:ext cx="2879725" cy="4103687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9625013" y="3068639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rgbClr val="FF0000"/>
                </a:solidFill>
              </a:rPr>
              <a:t>max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9804400" y="2420939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min</a:t>
            </a:r>
            <a:endParaRPr lang="en-US" sz="2000" b="1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9804400" y="3644901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min</a:t>
            </a:r>
            <a:endParaRPr lang="en-US" sz="2000" b="1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9625013" y="1773239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rgbClr val="FF0000"/>
                </a:solidFill>
              </a:rPr>
              <a:t>max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9625013" y="4365626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rgbClr val="FF0000"/>
                </a:solidFill>
              </a:rPr>
              <a:t>max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8975725" y="908051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min</a:t>
            </a:r>
            <a:endParaRPr lang="en-US" sz="2000" b="1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8975725" y="5445126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min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ohmyg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52234" grpId="0"/>
      <p:bldP spid="52235" grpId="0"/>
      <p:bldP spid="52236" grpId="0"/>
      <p:bldP spid="52237" grpId="0"/>
      <p:bldP spid="52238" grpId="0"/>
      <p:bldP spid="52239" grpId="0"/>
      <p:bldP spid="522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0" y="1"/>
            <a:ext cx="813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000" b="1"/>
              <a:t>TOMAS YOUNG 1801            INTERFERENCE EXPERIMENT</a:t>
            </a:r>
            <a:endParaRPr lang="en-US" sz="2000" b="1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774825" y="404813"/>
          <a:ext cx="864235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Bitmap Image" r:id="rId4" imgW="6485714" imgH="2895238" progId="Paint.Picture">
                  <p:embed/>
                </p:oleObj>
              </mc:Choice>
              <mc:Fallback>
                <p:oleObj name="Bitmap Image" r:id="rId4" imgW="6485714" imgH="28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04813"/>
                        <a:ext cx="8642350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503613" y="4076701"/>
            <a:ext cx="5759450" cy="2314575"/>
            <a:chOff x="1565" y="2523"/>
            <a:chExt cx="3628" cy="1458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1565" y="2523"/>
            <a:ext cx="2585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1" name="Bitmap Image" r:id="rId6" imgW="5420482" imgH="3057143" progId="Paint.Picture">
                    <p:embed/>
                  </p:oleObj>
                </mc:Choice>
                <mc:Fallback>
                  <p:oleObj name="Bitmap Image" r:id="rId6" imgW="5420482" imgH="305714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523"/>
                          <a:ext cx="2585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59" y="2704"/>
              <a:ext cx="108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constructive interference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105" y="3475"/>
              <a:ext cx="108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>
                  <a:solidFill>
                    <a:srgbClr val="FF0000"/>
                  </a:solidFill>
                </a:rPr>
                <a:t>destructive interference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Young’s Double Slit</a:t>
            </a:r>
          </a:p>
        </p:txBody>
      </p:sp>
      <p:pic>
        <p:nvPicPr>
          <p:cNvPr id="41987" name="Picture 2" descr="http://www.ipodphysics.com/resources/500px-Two-Slit_Experiment_Ligh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6667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35639" y="404813"/>
            <a:ext cx="1800225" cy="2355850"/>
            <a:chOff x="2653" y="255"/>
            <a:chExt cx="1134" cy="1484"/>
          </a:xfrm>
        </p:grpSpPr>
        <p:graphicFrame>
          <p:nvGraphicFramePr>
            <p:cNvPr id="43022" name="Object 3"/>
            <p:cNvGraphicFramePr>
              <a:graphicFrameLocks noChangeAspect="1"/>
            </p:cNvGraphicFramePr>
            <p:nvPr/>
          </p:nvGraphicFramePr>
          <p:xfrm>
            <a:off x="2653" y="663"/>
            <a:ext cx="1134" cy="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Bitmap Image" r:id="rId5" imgW="1181265" imgH="1276190" progId="Paint.Picture">
                    <p:embed/>
                  </p:oleObj>
                </mc:Choice>
                <mc:Fallback>
                  <p:oleObj name="Bitmap Image" r:id="rId5" imgW="1181265" imgH="1276190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663"/>
                          <a:ext cx="1134" cy="1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023" name="Picture 4" descr="interf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255"/>
              <a:ext cx="998" cy="431"/>
            </a:xfrm>
            <a:prstGeom prst="rect">
              <a:avLst/>
            </a:prstGeom>
            <a:solidFill>
              <a:srgbClr val="FEF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5448301" y="2133601"/>
            <a:ext cx="1008063" cy="122396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24338" y="2997201"/>
            <a:ext cx="2735262" cy="1871663"/>
            <a:chOff x="1701" y="1888"/>
            <a:chExt cx="1723" cy="1179"/>
          </a:xfrm>
        </p:grpSpPr>
        <p:grpSp>
          <p:nvGrpSpPr>
            <p:cNvPr id="43018" name="Group 7"/>
            <p:cNvGrpSpPr>
              <a:grpSpLocks/>
            </p:cNvGrpSpPr>
            <p:nvPr/>
          </p:nvGrpSpPr>
          <p:grpSpPr bwMode="auto">
            <a:xfrm>
              <a:off x="1701" y="1888"/>
              <a:ext cx="953" cy="1179"/>
              <a:chOff x="1882" y="1888"/>
              <a:chExt cx="590" cy="1043"/>
            </a:xfrm>
          </p:grpSpPr>
          <p:sp>
            <p:nvSpPr>
              <p:cNvPr id="43020" name="Rectangle 8"/>
              <p:cNvSpPr>
                <a:spLocks noChangeArrowheads="1"/>
              </p:cNvSpPr>
              <p:nvPr/>
            </p:nvSpPr>
            <p:spPr bwMode="auto">
              <a:xfrm>
                <a:off x="1882" y="1888"/>
                <a:ext cx="590" cy="10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1" name="Oval 9"/>
              <p:cNvSpPr>
                <a:spLocks noChangeArrowheads="1"/>
              </p:cNvSpPr>
              <p:nvPr/>
            </p:nvSpPr>
            <p:spPr bwMode="auto">
              <a:xfrm>
                <a:off x="2154" y="2387"/>
                <a:ext cx="46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2472" y="2432"/>
              <a:ext cx="952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circular aperture</a:t>
              </a:r>
              <a:endParaRPr 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071813" y="4005263"/>
            <a:ext cx="1871662" cy="2095500"/>
            <a:chOff x="975" y="2523"/>
            <a:chExt cx="1179" cy="1320"/>
          </a:xfrm>
        </p:grpSpPr>
        <p:sp>
          <p:nvSpPr>
            <p:cNvPr id="43016" name="Line 12"/>
            <p:cNvSpPr>
              <a:spLocks noChangeShapeType="1"/>
            </p:cNvSpPr>
            <p:nvPr/>
          </p:nvSpPr>
          <p:spPr bwMode="auto">
            <a:xfrm flipV="1">
              <a:off x="1292" y="2523"/>
              <a:ext cx="862" cy="1043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3017" name="Text Box 13"/>
            <p:cNvSpPr txBox="1">
              <a:spLocks noChangeArrowheads="1"/>
            </p:cNvSpPr>
            <p:nvPr/>
          </p:nvSpPr>
          <p:spPr bwMode="auto">
            <a:xfrm>
              <a:off x="975" y="3612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/>
                <a:t>light</a:t>
              </a:r>
              <a:endParaRPr lang="en-US" b="1"/>
            </a:p>
          </p:txBody>
        </p:sp>
      </p:grpSp>
      <p:sp>
        <p:nvSpPr>
          <p:cNvPr id="43014" name="Text Box 14"/>
          <p:cNvSpPr txBox="1">
            <a:spLocks noChangeArrowheads="1"/>
          </p:cNvSpPr>
          <p:nvPr/>
        </p:nvSpPr>
        <p:spPr bwMode="auto">
          <a:xfrm>
            <a:off x="1774825" y="404814"/>
            <a:ext cx="3455988" cy="461665"/>
          </a:xfrm>
          <a:prstGeom prst="rect">
            <a:avLst/>
          </a:prstGeom>
          <a:solidFill>
            <a:srgbClr val="FEFEA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</a:rPr>
              <a:t>Light can be diffracted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591175" y="5516564"/>
            <a:ext cx="4286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Light must be a wave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lowou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419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255963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754438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317182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3698876"/>
            <a:ext cx="923925" cy="36036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" name="TextBox 1"/>
          <p:cNvSpPr txBox="1"/>
          <p:nvPr/>
        </p:nvSpPr>
        <p:spPr>
          <a:xfrm>
            <a:off x="3886200" y="632013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Wave Theory takes the Lead!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gas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09601"/>
            <a:ext cx="497205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1752600" y="609600"/>
            <a:ext cx="35814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u="sng" dirty="0"/>
              <a:t>Interference</a:t>
            </a:r>
            <a:r>
              <a:rPr lang="en-US" sz="2800" dirty="0"/>
              <a:t>:- it was possible to show two light sources produced constructive and destructive interference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this can be explained by the wave theory of light </a:t>
            </a:r>
            <a:r>
              <a:rPr lang="en-US" sz="2000" dirty="0"/>
              <a:t>(treating light as a wave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inter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1"/>
            <a:ext cx="6248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6"/>
          <p:cNvSpPr txBox="1">
            <a:spLocks noChangeArrowheads="1"/>
          </p:cNvSpPr>
          <p:nvPr/>
        </p:nvSpPr>
        <p:spPr bwMode="auto">
          <a:xfrm>
            <a:off x="6934200" y="4114800"/>
            <a:ext cx="33528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u="sng"/>
              <a:t>Interference</a:t>
            </a:r>
            <a:r>
              <a:rPr lang="en-US" sz="2800"/>
              <a:t> of light:- can only be explained by treating light as a 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Image:Christiaan Huygens-painting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3276600" cy="456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430881" y="5443112"/>
            <a:ext cx="24907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dirty="0"/>
              <a:t>Christiaan Huygens</a:t>
            </a:r>
          </a:p>
          <a:p>
            <a:pPr algn="ctr" eaLnBrk="1" hangingPunct="1"/>
            <a:r>
              <a:rPr lang="en-US" dirty="0"/>
              <a:t>(1629 – 1695)</a:t>
            </a:r>
          </a:p>
          <a:p>
            <a:pPr algn="ctr" eaLnBrk="1" hangingPunct="1"/>
            <a:endParaRPr lang="en-US" dirty="0"/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4114800" y="786998"/>
            <a:ext cx="807720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300" dirty="0"/>
              <a:t>In the 1600s, Christiaan Huygens and Isaac Newton proposed competing theories for light's behavior.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en-US" sz="2300" dirty="0"/>
              <a:t>Huygens proposed a </a:t>
            </a:r>
            <a:r>
              <a:rPr lang="en-US" sz="2300" b="1" dirty="0"/>
              <a:t>wave theory </a:t>
            </a:r>
            <a:r>
              <a:rPr lang="en-US" sz="2300" dirty="0"/>
              <a:t>of light</a:t>
            </a:r>
            <a:r>
              <a:rPr lang="en-AU" sz="2300" dirty="0"/>
              <a:t> in 1679</a:t>
            </a:r>
            <a:r>
              <a:rPr lang="en-US" sz="2300" dirty="0"/>
              <a:t> while Newton's was a "corpuscular" (particle) theory of light. Huygens' theory had some issues in matching observation. </a:t>
            </a:r>
          </a:p>
          <a:p>
            <a:pPr eaLnBrk="1" hangingPunct="1"/>
            <a:endParaRPr lang="en-US" sz="2300" dirty="0"/>
          </a:p>
          <a:p>
            <a:r>
              <a:rPr lang="en-AU" sz="2300" b="1" dirty="0"/>
              <a:t>According to </a:t>
            </a:r>
            <a:r>
              <a:rPr lang="en-US" sz="2300" b="1" dirty="0"/>
              <a:t>Huygens </a:t>
            </a:r>
            <a:r>
              <a:rPr lang="en-AU" sz="2300" dirty="0"/>
              <a:t>:</a:t>
            </a:r>
          </a:p>
          <a:p>
            <a:r>
              <a:rPr lang="en-AU" sz="2300" dirty="0"/>
              <a:t>Light must travel through a medium.</a:t>
            </a:r>
          </a:p>
          <a:p>
            <a:r>
              <a:rPr lang="en-AU" sz="2300" dirty="0"/>
              <a:t>This medium is called </a:t>
            </a:r>
            <a:r>
              <a:rPr lang="en-AU" sz="2300" b="1" u="sng" dirty="0"/>
              <a:t>Ether</a:t>
            </a:r>
            <a:r>
              <a:rPr lang="en-AU" sz="2300" dirty="0"/>
              <a:t>, which is an omnipresent, boundlessly resilient, massless medium and served as the medium that carried light waves.</a:t>
            </a:r>
          </a:p>
          <a:p>
            <a:endParaRPr lang="en-AU" sz="2300" dirty="0"/>
          </a:p>
          <a:p>
            <a:r>
              <a:rPr lang="en-AU" sz="2300" dirty="0"/>
              <a:t>Applying this theory, Huygens derived the laws of </a:t>
            </a:r>
            <a:r>
              <a:rPr lang="en-AU" sz="2300" b="1" u="sng" dirty="0"/>
              <a:t>reflection</a:t>
            </a:r>
            <a:r>
              <a:rPr lang="en-AU" sz="2300" dirty="0"/>
              <a:t> and </a:t>
            </a:r>
            <a:r>
              <a:rPr lang="en-AU" sz="2300" b="1" u="sng" dirty="0"/>
              <a:t>refraction</a:t>
            </a:r>
            <a:r>
              <a:rPr lang="en-AU" sz="23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255963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754438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43434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317182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3698876"/>
            <a:ext cx="923925" cy="36036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4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76" y="4219576"/>
            <a:ext cx="936625" cy="36512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2" name="TextBox 11"/>
          <p:cNvSpPr txBox="1"/>
          <p:nvPr/>
        </p:nvSpPr>
        <p:spPr>
          <a:xfrm>
            <a:off x="2743200" y="629585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The particle theory is falling behind!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File:James Clerk Maxw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11" y="6370"/>
            <a:ext cx="31527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6058" y="381000"/>
            <a:ext cx="50908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About 150 years ago, </a:t>
            </a:r>
            <a:r>
              <a:rPr lang="en-AU" b="1" dirty="0" smtClean="0"/>
              <a:t>James Clerk Maxwell</a:t>
            </a:r>
            <a:r>
              <a:rPr lang="en-AU" dirty="0" smtClean="0"/>
              <a:t>, an English scientist, developed a scientific theory to explain electromagnetic waves. </a:t>
            </a:r>
          </a:p>
          <a:p>
            <a:endParaRPr lang="en-AU" dirty="0"/>
          </a:p>
          <a:p>
            <a:pPr lvl="0"/>
            <a:r>
              <a:rPr lang="en-AU" dirty="0" smtClean="0"/>
              <a:t>He noticed that </a:t>
            </a:r>
            <a:r>
              <a:rPr lang="en-AU" b="1" dirty="0" smtClean="0"/>
              <a:t>electrical fields and magnetic fields can couple together to form electromagnetic waves</a:t>
            </a:r>
            <a:r>
              <a:rPr lang="en-AU" dirty="0" smtClean="0"/>
              <a:t>. Neither an electrical field (like the static which forms when you rub your feet on a carpet), nor a magnetic field (like the one that holds a magnet onto your refrigerator) will go anywhere by themselves. But, Maxwell discovered that a CHANGING magnetic field will induce a CHANGING electric field and vice-versa.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Unlike a STATIC field, a wave cannot exist unless it is moving. 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Once created, an electromagnetic wave will continue on forever unless it is absorbed by matter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Maxwell's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equations were the building block for many future advances.</a:t>
            </a:r>
          </a:p>
          <a:p>
            <a:pPr lvl="0"/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endParaRPr lang="en-AU" dirty="0"/>
          </a:p>
        </p:txBody>
      </p:sp>
      <p:pic>
        <p:nvPicPr>
          <p:cNvPr id="7" name="Picture 2" descr="http://www.kirksville.k12.mo.us/khs/teacher_web/alternative/em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80" y="4038600"/>
            <a:ext cx="367421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9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1981200" y="762001"/>
            <a:ext cx="84582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  <a:cs typeface="Arial" charset="0"/>
              </a:rPr>
              <a:t>Polarized light</a:t>
            </a:r>
            <a:r>
              <a:rPr lang="en-US" sz="2800" dirty="0">
                <a:solidFill>
                  <a:srgbClr val="333399"/>
                </a:solidFill>
                <a:cs typeface="Arial" charset="0"/>
              </a:rPr>
              <a:t> waves are light waves in which the vibrations occur in a single plane. The process of transforming un-polarized light into polarized light is known as </a:t>
            </a:r>
            <a:r>
              <a:rPr lang="en-US" sz="2800" dirty="0">
                <a:solidFill>
                  <a:srgbClr val="AF0000"/>
                </a:solidFill>
                <a:cs typeface="Arial" charset="0"/>
              </a:rPr>
              <a:t>polarization</a:t>
            </a:r>
            <a:r>
              <a:rPr lang="en-US" sz="2800" dirty="0">
                <a:solidFill>
                  <a:srgbClr val="333399"/>
                </a:solidFill>
                <a:cs typeface="Arial" charset="0"/>
              </a:rPr>
              <a:t>.</a:t>
            </a:r>
          </a:p>
          <a:p>
            <a:pPr eaLnBrk="1" hangingPunct="1"/>
            <a:endParaRPr lang="en-US" sz="2800" b="1" dirty="0">
              <a:solidFill>
                <a:srgbClr val="333399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/>
              <a:t>Polarization could only be possible if Light acted like a WAVE</a:t>
            </a:r>
          </a:p>
          <a:p>
            <a:r>
              <a:rPr lang="en-US" sz="800" b="1" dirty="0">
                <a:solidFill>
                  <a:srgbClr val="333399"/>
                </a:solidFill>
                <a:latin typeface="Verdana" pitchFamily="34" charset="0"/>
                <a:cs typeface="Arial" charset="0"/>
              </a:rPr>
              <a:t> 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510088"/>
            <a:ext cx="426561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2" descr="http://www.kirksville.k12.mo.us/khs/teacher_web/alternative/em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08463"/>
            <a:ext cx="4038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255963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754438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43434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4854575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317182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3698876"/>
            <a:ext cx="923925" cy="36036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4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76" y="4219576"/>
            <a:ext cx="936625" cy="36512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4764089"/>
            <a:ext cx="936625" cy="36512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6" name="TextBox 15"/>
          <p:cNvSpPr txBox="1"/>
          <p:nvPr/>
        </p:nvSpPr>
        <p:spPr>
          <a:xfrm>
            <a:off x="2743200" y="629585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The particle theory is falling further behind!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524000" y="609601"/>
            <a:ext cx="64770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u="sng" dirty="0"/>
              <a:t>The Photo-Electric Effect</a:t>
            </a:r>
            <a:r>
              <a:rPr lang="en-US" sz="2800" dirty="0"/>
              <a:t>: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AU" sz="2800" dirty="0"/>
              <a:t>The photoelectric effect was </a:t>
            </a:r>
            <a:r>
              <a:rPr lang="en-AU" sz="2800" dirty="0"/>
              <a:t>first observed </a:t>
            </a:r>
            <a:r>
              <a:rPr lang="en-AU" sz="2800" dirty="0"/>
              <a:t>in 1887 by </a:t>
            </a:r>
            <a:r>
              <a:rPr lang="en-AU" sz="2800" b="1" dirty="0"/>
              <a:t>Heinrich </a:t>
            </a:r>
            <a:r>
              <a:rPr lang="en-AU" sz="2800" b="1" dirty="0"/>
              <a:t>Hertz</a:t>
            </a:r>
            <a:r>
              <a:rPr lang="en-AU" sz="2800" dirty="0"/>
              <a:t> (1857-1894) during experiments with a spark-gap </a:t>
            </a:r>
            <a:r>
              <a:rPr lang="en-AU" sz="2800" dirty="0"/>
              <a:t>generator. </a:t>
            </a:r>
          </a:p>
          <a:p>
            <a:pPr>
              <a:spcBef>
                <a:spcPct val="50000"/>
              </a:spcBef>
            </a:pPr>
            <a:r>
              <a:rPr lang="en-AU" sz="2800" dirty="0"/>
              <a:t>He noticed that the sparks he was producing were  longer when the metal was exposed to ultra violet light. Although he didn’t investigate much more, his reported observations started a series of experiments by other scientists.</a:t>
            </a:r>
            <a:endParaRPr lang="en-US" sz="2800" dirty="0"/>
          </a:p>
        </p:txBody>
      </p:sp>
      <p:pic>
        <p:nvPicPr>
          <p:cNvPr id="199682" name="Picture 2" descr="http://upload.wikimedia.org/wikipedia/commons/thumb/5/50/Heinrich_Rudolf_Hertz.jpg/200px-Heinrich_Rudolf_Her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76" y="990600"/>
            <a:ext cx="26932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 descr="Aufderheid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543"/>
            <a:ext cx="5638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2286000" y="5334001"/>
            <a:ext cx="8229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 dirty="0"/>
              <a:t>Photoelectric Effect</a:t>
            </a:r>
            <a:r>
              <a:rPr lang="en-US" sz="2000" dirty="0"/>
              <a:t>:- </a:t>
            </a:r>
            <a:r>
              <a:rPr lang="en-US" sz="2000" dirty="0"/>
              <a:t>Electrons were emitted from a surface when ultra violet light was shone on it.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524000" y="228601"/>
            <a:ext cx="647700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u="sng" dirty="0"/>
              <a:t>The Photo-Electric Effect</a:t>
            </a:r>
            <a:r>
              <a:rPr lang="en-US" sz="2800" dirty="0"/>
              <a:t>: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AU" sz="2800" dirty="0"/>
              <a:t>It was </a:t>
            </a:r>
            <a:r>
              <a:rPr lang="en-AU" sz="2800" b="1" dirty="0"/>
              <a:t>Philipp Lenard</a:t>
            </a:r>
            <a:r>
              <a:rPr lang="en-AU" sz="2800" dirty="0"/>
              <a:t> (1862-1947), an assistant of Hertz, who performed the earliest, definitive studies of the photoelectric effect</a:t>
            </a:r>
            <a:r>
              <a:rPr lang="en-AU" sz="2800" dirty="0"/>
              <a:t>.</a:t>
            </a:r>
            <a:r>
              <a:rPr lang="en-AU" sz="2800" dirty="0"/>
              <a:t> What Lenard found was that the intensity of the incident light had no effect on the maximum kinetic energy of the photoelectrons. </a:t>
            </a:r>
            <a:endParaRPr lang="en-US" sz="2800" dirty="0"/>
          </a:p>
        </p:txBody>
      </p:sp>
      <p:pic>
        <p:nvPicPr>
          <p:cNvPr id="199682" name="Picture 2" descr="http://upload.wikimedia.org/wikipedia/commons/thumb/5/50/Heinrich_Rudolf_Hertz.jpg/200px-Heinrich_Rudolf_Her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75" y="228600"/>
            <a:ext cx="26932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106586"/>
            <a:ext cx="899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Those ejected from exposure to a very bright light had the same energy as those ejected from exposure to a very dim light of the same frequency. In keeping with the law of conservation of energy, however, more electrons were ejected by a bright source than a dim source.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7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524000" y="228601"/>
            <a:ext cx="8915400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 u="sng" dirty="0"/>
              <a:t>The Photo-Electric Effect</a:t>
            </a:r>
            <a:r>
              <a:rPr lang="en-US" sz="2800" dirty="0"/>
              <a:t>: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AU" sz="2800" dirty="0"/>
              <a:t>Later experiments by  </a:t>
            </a:r>
            <a:r>
              <a:rPr lang="en-AU" sz="2800" b="1" dirty="0"/>
              <a:t>Robert Millikan</a:t>
            </a:r>
            <a:r>
              <a:rPr lang="en-AU" sz="2800" dirty="0"/>
              <a:t> (1865-1953), found that light with frequencies below a certain </a:t>
            </a:r>
            <a:r>
              <a:rPr lang="en-AU" sz="2800" dirty="0"/>
              <a:t>cut-off </a:t>
            </a:r>
            <a:r>
              <a:rPr lang="en-AU" sz="2800" dirty="0"/>
              <a:t>value, called the </a:t>
            </a:r>
            <a:r>
              <a:rPr lang="en-AU" sz="2800" b="1" dirty="0"/>
              <a:t>threshold frequency</a:t>
            </a:r>
            <a:r>
              <a:rPr lang="en-AU" sz="2800" dirty="0"/>
              <a:t>, would not eject photoelectrons from the metal surface </a:t>
            </a:r>
            <a:r>
              <a:rPr lang="en-AU" sz="2800" b="1" dirty="0"/>
              <a:t>no matter how bright the source</a:t>
            </a:r>
            <a:r>
              <a:rPr lang="en-AU" sz="2800" dirty="0"/>
              <a:t>. These result were completely unexpected. </a:t>
            </a:r>
            <a:endParaRPr lang="en-AU" sz="2800" dirty="0"/>
          </a:p>
          <a:p>
            <a:pPr>
              <a:spcBef>
                <a:spcPct val="50000"/>
              </a:spcBef>
            </a:pPr>
            <a:r>
              <a:rPr lang="en-AU" sz="2800" dirty="0"/>
              <a:t>Given </a:t>
            </a:r>
            <a:r>
              <a:rPr lang="en-AU" sz="2800" dirty="0"/>
              <a:t>that it is possible to move electrons with light and given that the energy in a beam of light is related to its intensity, classical </a:t>
            </a:r>
            <a:r>
              <a:rPr lang="en-AU" sz="2800" dirty="0"/>
              <a:t>physics (</a:t>
            </a:r>
            <a:r>
              <a:rPr lang="en-AU" sz="2800" dirty="0" err="1"/>
              <a:t>i.e</a:t>
            </a:r>
            <a:r>
              <a:rPr lang="en-AU" sz="2800" dirty="0"/>
              <a:t> </a:t>
            </a:r>
            <a:r>
              <a:rPr lang="en-AU" sz="2800" dirty="0" err="1"/>
              <a:t>Maxwells</a:t>
            </a:r>
            <a:r>
              <a:rPr lang="en-AU" sz="2800" dirty="0"/>
              <a:t> Wave theory) </a:t>
            </a:r>
            <a:r>
              <a:rPr lang="en-AU" sz="2800" dirty="0"/>
              <a:t>would predict that a more intense beam of light would eject electrons with greater energy than a less intense beam </a:t>
            </a:r>
            <a:r>
              <a:rPr lang="en-AU" sz="2800" u="sng" dirty="0"/>
              <a:t>no matter what the frequency</a:t>
            </a:r>
            <a:r>
              <a:rPr lang="en-AU" sz="2800" dirty="0"/>
              <a:t>. This was not the case, however.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7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http://lh4.ggpht.com/_X6JnoL0U4BY/S8koZXEtUFI/AAAAAAAAacc/_LP3KuI3pe0/tmp7918_thum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60" y="838200"/>
            <a:ext cx="48283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57813"/>
              </p:ext>
            </p:extLst>
          </p:nvPr>
        </p:nvGraphicFramePr>
        <p:xfrm>
          <a:off x="1676400" y="990600"/>
          <a:ext cx="4191000" cy="4812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45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High</a:t>
                      </a:r>
                      <a:r>
                        <a:rPr lang="en-AU" baseline="0" dirty="0" smtClean="0">
                          <a:solidFill>
                            <a:srgbClr val="7030A0"/>
                          </a:solidFill>
                        </a:rPr>
                        <a:t> frequency radiation emitted </a:t>
                      </a:r>
                      <a:r>
                        <a:rPr lang="en-AU" b="1" baseline="0" dirty="0" smtClean="0">
                          <a:solidFill>
                            <a:srgbClr val="7030A0"/>
                          </a:solidFill>
                        </a:rPr>
                        <a:t>faster</a:t>
                      </a:r>
                      <a:r>
                        <a:rPr lang="en-AU" baseline="0" dirty="0" smtClean="0">
                          <a:solidFill>
                            <a:srgbClr val="7030A0"/>
                          </a:solidFill>
                        </a:rPr>
                        <a:t> electrons.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Higher intensity </a:t>
                      </a:r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did</a:t>
                      </a: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 increase speed of electrons. Number did increase.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68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Lower frequency radiation emitted</a:t>
                      </a:r>
                      <a:r>
                        <a:rPr lang="en-AU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AU" b="1" baseline="0" dirty="0" smtClean="0">
                          <a:solidFill>
                            <a:srgbClr val="7030A0"/>
                          </a:solidFill>
                        </a:rPr>
                        <a:t>slower</a:t>
                      </a:r>
                      <a:r>
                        <a:rPr lang="en-AU" baseline="0" dirty="0" smtClean="0">
                          <a:solidFill>
                            <a:srgbClr val="7030A0"/>
                          </a:solidFill>
                        </a:rPr>
                        <a:t> electrons.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Higher intensity </a:t>
                      </a:r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did</a:t>
                      </a: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 increase speed of electrons. Number did increase.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68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When the frequency was </a:t>
                      </a:r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too</a:t>
                      </a:r>
                      <a:r>
                        <a:rPr lang="en-AU" b="1" baseline="0" dirty="0" smtClean="0">
                          <a:solidFill>
                            <a:srgbClr val="7030A0"/>
                          </a:solidFill>
                        </a:rPr>
                        <a:t> low</a:t>
                      </a:r>
                      <a:r>
                        <a:rPr lang="en-AU" baseline="0" dirty="0" smtClean="0">
                          <a:solidFill>
                            <a:srgbClr val="7030A0"/>
                          </a:solidFill>
                        </a:rPr>
                        <a:t>, no electrons were emitted.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Increasing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 intensity had </a:t>
                      </a:r>
                      <a:r>
                        <a:rPr lang="en-AU" b="1" baseline="0" dirty="0" smtClean="0">
                          <a:solidFill>
                            <a:srgbClr val="FF0000"/>
                          </a:solidFill>
                        </a:rPr>
                        <a:t>no effect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, no matter how high!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255963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754438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43434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4854575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317182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3698876"/>
            <a:ext cx="923925" cy="36036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4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76" y="4219576"/>
            <a:ext cx="936625" cy="36512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1" y="4764089"/>
            <a:ext cx="936625" cy="36512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4364" y="548957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7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5478464"/>
            <a:ext cx="1200150" cy="388937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TextBox 17"/>
          <p:cNvSpPr txBox="1"/>
          <p:nvPr/>
        </p:nvSpPr>
        <p:spPr>
          <a:xfrm>
            <a:off x="2743200" y="629585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WTF??      That threw a spanner into the works!!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ChangeArrowheads="1"/>
          </p:cNvSpPr>
          <p:nvPr/>
        </p:nvSpPr>
        <p:spPr bwMode="auto">
          <a:xfrm>
            <a:off x="4724400" y="1836956"/>
            <a:ext cx="7391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endParaRPr lang="en-US" sz="2300" dirty="0"/>
          </a:p>
          <a:p>
            <a:pPr eaLnBrk="1" hangingPunct="1"/>
            <a:r>
              <a:rPr lang="en-AU" sz="2300" dirty="0"/>
              <a:t>According to Newton’s theory: light is composed of </a:t>
            </a:r>
            <a:r>
              <a:rPr lang="en-AU" sz="2300" b="1" dirty="0"/>
              <a:t>particles</a:t>
            </a:r>
            <a:r>
              <a:rPr lang="en-AU" sz="2300" dirty="0"/>
              <a:t> (“corpuscular”) that travel in a straight line at an extreme speed, they allow the eye to experience vision when they are absorbed, and various coloured particles all have differing sizes.</a:t>
            </a:r>
          </a:p>
          <a:p>
            <a:pPr eaLnBrk="1" hangingPunct="1"/>
            <a:endParaRPr lang="en-AU" sz="2300" dirty="0"/>
          </a:p>
          <a:p>
            <a:pPr eaLnBrk="1" hangingPunct="1"/>
            <a:r>
              <a:rPr lang="en-US" sz="2300" dirty="0"/>
              <a:t>Newton's prestige helped lend support to his theory, so for over a century his theory was dominant. </a:t>
            </a:r>
          </a:p>
          <a:p>
            <a:pPr eaLnBrk="1" hangingPunct="1"/>
            <a:r>
              <a:rPr lang="en-US" sz="2300" dirty="0"/>
              <a:t>.</a:t>
            </a:r>
          </a:p>
        </p:txBody>
      </p:sp>
      <p:pic>
        <p:nvPicPr>
          <p:cNvPr id="30723" name="Picture 12" descr="Newton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4105275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685800" y="6169819"/>
            <a:ext cx="533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Sir Isaac Newton (1643 – 1727)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2" name="Picture 4" descr="http://bits.wikimedia.org/static-1.20wmf5/skins/common/images/magnify-clip.png">
            <a:hlinkClick r:id="rId2" tooltip="Enlarg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1" y="-371475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Birth of Quantum Theory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219200"/>
            <a:ext cx="4953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The idea of light quanta was born with 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Max Planck's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published his “Law of black-body radiation” 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in 1900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, where he proposed what is now known as “The Planck postulate”. In this statement he argued that electromagnetic energy could be emitted only in quantized form. </a:t>
            </a:r>
          </a:p>
          <a:p>
            <a:pPr lvl="0"/>
            <a:endParaRPr lang="en-AU" sz="16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In other words, the energy could only be a 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multiple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of an 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elementary unit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en-AU" sz="16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E = </a:t>
            </a:r>
            <a:r>
              <a:rPr lang="en-AU" sz="2800" dirty="0" err="1">
                <a:latin typeface="Arial" pitchFamily="34" charset="0"/>
                <a:cs typeface="Arial" pitchFamily="34" charset="0"/>
              </a:rPr>
              <a:t>hf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	where  </a:t>
            </a: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= Energy (J)</a:t>
            </a: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h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= Planck's constant    			     (</a:t>
            </a:r>
            <a:r>
              <a:rPr lang="en-AU" sz="1600" dirty="0"/>
              <a:t>6.62606957×10</a:t>
            </a:r>
            <a:r>
              <a:rPr lang="en-AU" sz="1600" baseline="30000" dirty="0"/>
              <a:t>−</a:t>
            </a:r>
            <a:r>
              <a:rPr lang="en-AU" sz="1600" baseline="30000" dirty="0"/>
              <a:t>34  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)</a:t>
            </a:r>
            <a:endParaRPr lang="en-AU" sz="16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AU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f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 = the frequency of the radiation. (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z)</a:t>
            </a:r>
          </a:p>
          <a:p>
            <a:pPr lvl="0"/>
            <a:endParaRPr lang="en-AU" sz="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853" name="Picture 5" descr="C:\Users\dcarter\Documents\Files\Upper School\Physics\Stage 3 Physics\3.0 Particles, waves and quanta\he-was-plancking-before-it-was-c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336655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60599" y="1803742"/>
            <a:ext cx="8870948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2000" dirty="0">
                <a:latin typeface="Arial" pitchFamily="34" charset="0"/>
                <a:cs typeface="Arial" pitchFamily="34" charset="0"/>
              </a:rPr>
              <a:t>In 1905, Albert Einstein solved this apparent paradox of light behaving like a particle, by describing light as composed of </a:t>
            </a:r>
            <a:r>
              <a:rPr lang="en-AU" sz="2000" b="1" dirty="0">
                <a:latin typeface="Arial" pitchFamily="34" charset="0"/>
                <a:cs typeface="Arial" pitchFamily="34" charset="0"/>
              </a:rPr>
              <a:t>discrete quanta</a:t>
            </a:r>
            <a:r>
              <a:rPr lang="en-AU" sz="2000" dirty="0">
                <a:latin typeface="Arial" pitchFamily="34" charset="0"/>
                <a:cs typeface="Arial" pitchFamily="34" charset="0"/>
              </a:rPr>
              <a:t>, now called </a:t>
            </a:r>
            <a:r>
              <a:rPr lang="en-A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photons</a:t>
            </a:r>
            <a:r>
              <a:rPr lang="en-AU" sz="2000" dirty="0">
                <a:latin typeface="Arial" pitchFamily="34" charset="0"/>
                <a:cs typeface="Arial" pitchFamily="34" charset="0"/>
              </a:rPr>
              <a:t>, rather than continuous waves. Based upon Max Planck's theory of black-body radiation, Einstein theorized that the energy in each quantum of light was equal to the frequency multiplied by a constant, later called Planck's constant. </a:t>
            </a:r>
          </a:p>
          <a:p>
            <a:pPr lvl="0"/>
            <a:endParaRPr lang="en-AU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AU" sz="2000" dirty="0">
                <a:latin typeface="Arial" pitchFamily="34" charset="0"/>
                <a:cs typeface="Arial" pitchFamily="34" charset="0"/>
              </a:rPr>
              <a:t>A photon above a threshold frequency has the required energy to eject a single electron, creating the observed effect. </a:t>
            </a:r>
          </a:p>
          <a:p>
            <a:pPr lvl="0"/>
            <a:endParaRPr lang="en-AU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AU" sz="2000" dirty="0">
                <a:latin typeface="Arial" pitchFamily="34" charset="0"/>
                <a:cs typeface="Arial" pitchFamily="34" charset="0"/>
              </a:rPr>
              <a:t>By assuming that light actually consisted of </a:t>
            </a:r>
            <a:r>
              <a:rPr lang="en-AU" sz="2000" b="1" dirty="0">
                <a:latin typeface="Arial" pitchFamily="34" charset="0"/>
                <a:cs typeface="Arial" pitchFamily="34" charset="0"/>
              </a:rPr>
              <a:t>discrete energy packets</a:t>
            </a:r>
            <a:r>
              <a:rPr lang="en-AU" sz="2000" dirty="0">
                <a:latin typeface="Arial" pitchFamily="34" charset="0"/>
                <a:cs typeface="Arial" pitchFamily="34" charset="0"/>
              </a:rPr>
              <a:t>, Einstein had explained why the energy of photoelectrons were </a:t>
            </a:r>
            <a:r>
              <a:rPr lang="en-AU" sz="2000" b="1" dirty="0">
                <a:latin typeface="Arial" pitchFamily="34" charset="0"/>
                <a:cs typeface="Arial" pitchFamily="34" charset="0"/>
              </a:rPr>
              <a:t>dependent only on the frequency of the incident light </a:t>
            </a:r>
            <a:r>
              <a:rPr lang="en-AU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A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on its intensity</a:t>
            </a:r>
            <a:r>
              <a:rPr lang="en-AU" sz="2000" dirty="0">
                <a:latin typeface="Arial" pitchFamily="34" charset="0"/>
                <a:cs typeface="Arial" pitchFamily="34" charset="0"/>
              </a:rPr>
              <a:t>: a low-intensity, high-frequency source could supply a few high energy photons, whereas a high-intensity, low-frequency source would supply no photons of sufficient individual energy to dislodge any electrons. 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852" name="Picture 4" descr="http://bits.wikimedia.org/static-1.20wmf5/skins/common/images/magnify-clip.png">
            <a:hlinkClick r:id="rId2" tooltip="Enlarg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1" y="-371475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4953000" cy="149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Quantum Theory explains the Photo Electric Effect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219201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875" name="Picture 3" descr="http://www.brandautopsy.com/site/wp-content/uploads/2012/02/einstein_20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74" y="152400"/>
            <a:ext cx="3168625" cy="1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713614" y="1149358"/>
            <a:ext cx="87630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endParaRPr lang="en-US" sz="1200" dirty="0">
              <a:solidFill>
                <a:srgbClr val="990099"/>
              </a:solidFill>
              <a:cs typeface="Arial" charset="0"/>
            </a:endParaRPr>
          </a:p>
          <a:p>
            <a:r>
              <a:rPr lang="en-US" sz="2600" dirty="0">
                <a:solidFill>
                  <a:srgbClr val="333399"/>
                </a:solidFill>
                <a:cs typeface="Arial" charset="0"/>
              </a:rPr>
              <a:t>Newton's theory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- </a:t>
            </a:r>
            <a:r>
              <a:rPr lang="en-US" sz="2600" dirty="0">
                <a:cs typeface="Arial" charset="0"/>
              </a:rPr>
              <a:t>light consists of </a:t>
            </a:r>
            <a:r>
              <a:rPr lang="en-US" sz="2600" dirty="0">
                <a:solidFill>
                  <a:srgbClr val="333399"/>
                </a:solidFill>
                <a:cs typeface="Arial" charset="0"/>
              </a:rPr>
              <a:t>particles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r>
              <a:rPr lang="en-US" sz="2600" dirty="0">
                <a:cs typeface="Arial" charset="0"/>
              </a:rPr>
              <a:t>called </a:t>
            </a:r>
            <a:r>
              <a:rPr lang="en-US" sz="2600" i="1" dirty="0">
                <a:solidFill>
                  <a:srgbClr val="333399"/>
                </a:solidFill>
                <a:cs typeface="Arial" charset="0"/>
              </a:rPr>
              <a:t>corpuscles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; </a:t>
            </a:r>
            <a:r>
              <a:rPr lang="en-US" sz="2600" dirty="0">
                <a:cs typeface="Arial" charset="0"/>
              </a:rPr>
              <a:t>this theory only explained reflection and refraction.</a:t>
            </a:r>
          </a:p>
          <a:p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r>
              <a:rPr lang="en-US" sz="2600" dirty="0">
                <a:solidFill>
                  <a:srgbClr val="333399"/>
                </a:solidFill>
                <a:cs typeface="Arial" charset="0"/>
              </a:rPr>
              <a:t>Wave theory of light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r>
              <a:rPr lang="en-US" sz="2600" dirty="0">
                <a:cs typeface="Arial" charset="0"/>
              </a:rPr>
              <a:t>(Maxwell's theory) - light behaves like a wave; this explained all the properties of light such as reflection, refraction, diffraction, interference and polarization; it did not explain the photoelectric effect or radiation produced by an incandescent light.</a:t>
            </a:r>
          </a:p>
          <a:p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r>
              <a:rPr lang="en-US" sz="2600" dirty="0">
                <a:solidFill>
                  <a:srgbClr val="333399"/>
                </a:solidFill>
                <a:cs typeface="Arial" charset="0"/>
              </a:rPr>
              <a:t>Quantum theory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r>
              <a:rPr lang="en-US" sz="2600" dirty="0">
                <a:cs typeface="Arial" charset="0"/>
              </a:rPr>
              <a:t>- light has a </a:t>
            </a:r>
            <a:r>
              <a:rPr lang="en-US" sz="2600" dirty="0">
                <a:solidFill>
                  <a:srgbClr val="333399"/>
                </a:solidFill>
                <a:cs typeface="Arial" charset="0"/>
              </a:rPr>
              <a:t>dual nature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: </a:t>
            </a:r>
            <a:r>
              <a:rPr lang="en-US" sz="2600" dirty="0">
                <a:cs typeface="Arial" charset="0"/>
              </a:rPr>
              <a:t>when light is transmitted through space or matter, it behaves like a </a:t>
            </a:r>
            <a:r>
              <a:rPr lang="en-US" sz="2600" dirty="0">
                <a:solidFill>
                  <a:srgbClr val="333399"/>
                </a:solidFill>
                <a:cs typeface="Arial" charset="0"/>
              </a:rPr>
              <a:t>wave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; </a:t>
            </a:r>
            <a:r>
              <a:rPr lang="en-US" sz="2600" dirty="0">
                <a:cs typeface="Arial" charset="0"/>
              </a:rPr>
              <a:t>when light is emitted or absorbed, it behaves like a </a:t>
            </a:r>
            <a:r>
              <a:rPr lang="en-US" sz="2600" dirty="0">
                <a:solidFill>
                  <a:srgbClr val="333399"/>
                </a:solidFill>
                <a:cs typeface="Arial" charset="0"/>
              </a:rPr>
              <a:t>particle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r>
              <a:rPr lang="en-US" sz="2600" dirty="0">
                <a:cs typeface="Arial" charset="0"/>
              </a:rPr>
              <a:t>called a </a:t>
            </a:r>
            <a:r>
              <a:rPr lang="en-US" sz="2600" i="1" dirty="0">
                <a:solidFill>
                  <a:srgbClr val="333399"/>
                </a:solidFill>
                <a:cs typeface="Arial" charset="0"/>
              </a:rPr>
              <a:t>photon.</a:t>
            </a:r>
            <a:r>
              <a:rPr lang="en-US" sz="2600" dirty="0">
                <a:solidFill>
                  <a:srgbClr val="993366"/>
                </a:solidFill>
                <a:cs typeface="Arial" charset="0"/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76400" y="152400"/>
            <a:ext cx="87630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Quantum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240463" y="765176"/>
            <a:ext cx="4038600" cy="4968875"/>
          </a:xfrm>
        </p:spPr>
        <p:txBody>
          <a:bodyPr/>
          <a:lstStyle/>
          <a:p>
            <a:pPr marL="287338" indent="-287338" algn="ctr" eaLnBrk="1" hangingPunct="1">
              <a:buNone/>
            </a:pPr>
            <a:r>
              <a:rPr lang="en-US" sz="2800" b="1">
                <a:solidFill>
                  <a:srgbClr val="FF0000"/>
                </a:solidFill>
              </a:rPr>
              <a:t>1900 PLANCK’S QUANTUM THEORY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60419" name="Beethoven's Symphony No. 9 (Scherzo).wma">
            <a:hlinkClick r:id="" action="ppaction://media"/>
          </p:cNvPr>
          <p:cNvPicPr>
            <a:picLocks noGrp="1" noRot="1" noChangeAspect="1" noChangeArrowheads="1"/>
          </p:cNvPicPr>
          <p:nvPr>
            <p:ph sz="quarter" idx="2"/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72975" y="2781300"/>
            <a:ext cx="304800" cy="304800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11900" y="1773239"/>
            <a:ext cx="4122738" cy="3984625"/>
            <a:chOff x="3163" y="1344"/>
            <a:chExt cx="2597" cy="2410"/>
          </a:xfrm>
        </p:grpSpPr>
        <p:sp>
          <p:nvSpPr>
            <p:cNvPr id="57359" name="Freeform 5"/>
            <p:cNvSpPr>
              <a:spLocks/>
            </p:cNvSpPr>
            <p:nvPr/>
          </p:nvSpPr>
          <p:spPr bwMode="auto">
            <a:xfrm>
              <a:off x="3493" y="1344"/>
              <a:ext cx="1841" cy="1627"/>
            </a:xfrm>
            <a:custGeom>
              <a:avLst/>
              <a:gdLst>
                <a:gd name="T0" fmla="*/ 0 w 1841"/>
                <a:gd name="T1" fmla="*/ 1154 h 1824"/>
                <a:gd name="T2" fmla="*/ 0 w 1841"/>
                <a:gd name="T3" fmla="*/ 925 h 1824"/>
                <a:gd name="T4" fmla="*/ 321 w 1841"/>
                <a:gd name="T5" fmla="*/ 925 h 1824"/>
                <a:gd name="T6" fmla="*/ 321 w 1841"/>
                <a:gd name="T7" fmla="*/ 697 h 1824"/>
                <a:gd name="T8" fmla="*/ 641 w 1841"/>
                <a:gd name="T9" fmla="*/ 697 h 1824"/>
                <a:gd name="T10" fmla="*/ 641 w 1841"/>
                <a:gd name="T11" fmla="*/ 463 h 1824"/>
                <a:gd name="T12" fmla="*/ 962 w 1841"/>
                <a:gd name="T13" fmla="*/ 463 h 1824"/>
                <a:gd name="T14" fmla="*/ 962 w 1841"/>
                <a:gd name="T15" fmla="*/ 233 h 1824"/>
                <a:gd name="T16" fmla="*/ 1283 w 1841"/>
                <a:gd name="T17" fmla="*/ 233 h 1824"/>
                <a:gd name="T18" fmla="*/ 1283 w 1841"/>
                <a:gd name="T19" fmla="*/ 4 h 1824"/>
                <a:gd name="T20" fmla="*/ 1603 w 1841"/>
                <a:gd name="T21" fmla="*/ 4 h 1824"/>
                <a:gd name="T22" fmla="*/ 1841 w 1841"/>
                <a:gd name="T23" fmla="*/ 4 h 1824"/>
                <a:gd name="T24" fmla="*/ 1841 w 1841"/>
                <a:gd name="T25" fmla="*/ 0 h 1824"/>
                <a:gd name="T26" fmla="*/ 1841 w 1841"/>
                <a:gd name="T27" fmla="*/ 1154 h 1824"/>
                <a:gd name="T28" fmla="*/ 0 w 1841"/>
                <a:gd name="T29" fmla="*/ 1154 h 18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41"/>
                <a:gd name="T46" fmla="*/ 0 h 1824"/>
                <a:gd name="T47" fmla="*/ 1841 w 1841"/>
                <a:gd name="T48" fmla="*/ 1824 h 18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41" h="1824">
                  <a:moveTo>
                    <a:pt x="0" y="1824"/>
                  </a:moveTo>
                  <a:lnTo>
                    <a:pt x="0" y="1462"/>
                  </a:lnTo>
                  <a:lnTo>
                    <a:pt x="321" y="1462"/>
                  </a:lnTo>
                  <a:lnTo>
                    <a:pt x="321" y="1101"/>
                  </a:lnTo>
                  <a:lnTo>
                    <a:pt x="641" y="1101"/>
                  </a:lnTo>
                  <a:lnTo>
                    <a:pt x="641" y="731"/>
                  </a:lnTo>
                  <a:lnTo>
                    <a:pt x="962" y="731"/>
                  </a:lnTo>
                  <a:lnTo>
                    <a:pt x="962" y="369"/>
                  </a:lnTo>
                  <a:lnTo>
                    <a:pt x="1283" y="369"/>
                  </a:lnTo>
                  <a:lnTo>
                    <a:pt x="1283" y="8"/>
                  </a:lnTo>
                  <a:lnTo>
                    <a:pt x="1603" y="8"/>
                  </a:lnTo>
                  <a:lnTo>
                    <a:pt x="1841" y="8"/>
                  </a:lnTo>
                  <a:lnTo>
                    <a:pt x="1841" y="0"/>
                  </a:lnTo>
                  <a:lnTo>
                    <a:pt x="1841" y="1824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FF99FF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3163" y="2978"/>
              <a:ext cx="259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GB" sz="2000" b="1">
                  <a:solidFill>
                    <a:srgbClr val="FF0000"/>
                  </a:solidFill>
                </a:rPr>
                <a:t>AT THE ATOMIC LEVEL ENERGY IS QUANTISED, IT CANNOT HAVE ANY VALUE</a:t>
              </a:r>
              <a:endParaRPr kumimoji="1" lang="en-US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90725" y="765176"/>
            <a:ext cx="4038600" cy="4741863"/>
            <a:chOff x="294" y="618"/>
            <a:chExt cx="2544" cy="2851"/>
          </a:xfrm>
        </p:grpSpPr>
        <p:sp>
          <p:nvSpPr>
            <p:cNvPr id="57356" name="AutoShape 8"/>
            <p:cNvSpPr>
              <a:spLocks noChangeArrowheads="1"/>
            </p:cNvSpPr>
            <p:nvPr/>
          </p:nvSpPr>
          <p:spPr bwMode="auto">
            <a:xfrm flipH="1">
              <a:off x="567" y="1162"/>
              <a:ext cx="2038" cy="1630"/>
            </a:xfrm>
            <a:prstGeom prst="rtTriangle">
              <a:avLst/>
            </a:prstGeom>
            <a:solidFill>
              <a:srgbClr val="FF66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340" y="2795"/>
              <a:ext cx="230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</a:rPr>
                <a:t>ENERGY IS CONTINUOUS VARIABLE</a:t>
              </a:r>
            </a:p>
          </p:txBody>
        </p:sp>
        <p:sp>
          <p:nvSpPr>
            <p:cNvPr id="57358" name="Rectangle 10"/>
            <p:cNvSpPr>
              <a:spLocks noChangeArrowheads="1"/>
            </p:cNvSpPr>
            <p:nvPr/>
          </p:nvSpPr>
          <p:spPr bwMode="auto">
            <a:xfrm>
              <a:off x="294" y="618"/>
              <a:ext cx="2544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87338" indent="-287338" algn="ctr" eaLnBrk="1" hangingPunct="1">
                <a:spcBef>
                  <a:spcPct val="20000"/>
                </a:spcBef>
              </a:pPr>
              <a:r>
                <a:rPr lang="en-US" sz="2800" b="1">
                  <a:solidFill>
                    <a:schemeClr val="accent2"/>
                  </a:solidFill>
                </a:rPr>
                <a:t>PRE 1900 CLASSICAL THEORY</a:t>
              </a:r>
              <a:endParaRPr lang="en-US" sz="2800">
                <a:solidFill>
                  <a:schemeClr val="accent2"/>
                </a:solidFill>
              </a:endParaRPr>
            </a:p>
          </p:txBody>
        </p:sp>
      </p:grpSp>
      <p:pic>
        <p:nvPicPr>
          <p:cNvPr id="60427" name="Picture 11" descr="jurhj4yt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575" y="3141663"/>
            <a:ext cx="865187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2" descr="qvavv2mt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1900" y="3500438"/>
            <a:ext cx="450850" cy="952500"/>
          </a:xfrm>
          <a:noFill/>
        </p:spPr>
      </p:pic>
      <p:pic>
        <p:nvPicPr>
          <p:cNvPr id="60429" name="Picture 13" descr="qvavv2mt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3141663"/>
            <a:ext cx="45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14" descr="qvavv2mt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65400"/>
            <a:ext cx="45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15" descr="qvavv2mt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1989138"/>
            <a:ext cx="45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6" descr="qvavv2mt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484313"/>
            <a:ext cx="45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29 0.02821 L 0.4408 -0.275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521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75742" fill="hold"/>
                                        <p:tgtEl>
                                          <p:spTgt spid="604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419"/>
                </p:tgtEl>
              </p:cMediaNode>
            </p:audio>
          </p:childTnLst>
        </p:cTn>
      </p:par>
    </p:tnLst>
    <p:bldLst>
      <p:bldP spid="6041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847851" y="404813"/>
            <a:ext cx="2665413" cy="457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2400" b="1">
                <a:solidFill>
                  <a:srgbClr val="FF0000"/>
                </a:solidFill>
              </a:rPr>
              <a:t>EINSTEIN (1905):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656138" y="354013"/>
            <a:ext cx="5922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solidFill>
                  <a:srgbClr val="000099"/>
                </a:solidFill>
              </a:rPr>
              <a:t>Light comes in packets of energy.</a:t>
            </a:r>
            <a:endParaRPr lang="en-US" sz="2800" b="1">
              <a:solidFill>
                <a:srgbClr val="000099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24563" y="1052514"/>
            <a:ext cx="3509962" cy="1285875"/>
            <a:chOff x="2835" y="845"/>
            <a:chExt cx="2211" cy="810"/>
          </a:xfrm>
        </p:grpSpPr>
        <p:graphicFrame>
          <p:nvGraphicFramePr>
            <p:cNvPr id="58378" name="Object 5"/>
            <p:cNvGraphicFramePr>
              <a:graphicFrameLocks noChangeAspect="1"/>
            </p:cNvGraphicFramePr>
            <p:nvPr/>
          </p:nvGraphicFramePr>
          <p:xfrm>
            <a:off x="3606" y="981"/>
            <a:ext cx="144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2" name="Bitmap Image" r:id="rId8" imgW="2285714" imgH="971686" progId="Paint.Picture">
                    <p:embed/>
                  </p:oleObj>
                </mc:Choice>
                <mc:Fallback>
                  <p:oleObj name="Bitmap Image" r:id="rId8" imgW="2285714" imgH="971686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981"/>
                          <a:ext cx="144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835" y="845"/>
              <a:ext cx="1098" cy="81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en-AU" sz="3600" b="1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PHOTONS</a:t>
              </a:r>
            </a:p>
          </p:txBody>
        </p:sp>
      </p:grpSp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916114"/>
            <a:ext cx="22860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919289" y="3357564"/>
            <a:ext cx="4321175" cy="461665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 b="1"/>
              <a:t>ENERGY OF A PHOTON  is</a:t>
            </a:r>
            <a:endParaRPr lang="en-US" sz="2400" b="1"/>
          </a:p>
        </p:txBody>
      </p:sp>
      <p:sp>
        <p:nvSpPr>
          <p:cNvPr id="62479" name="WordArt 15"/>
          <p:cNvSpPr>
            <a:spLocks noChangeArrowheads="1" noChangeShapeType="1" noTextEdit="1"/>
          </p:cNvSpPr>
          <p:nvPr/>
        </p:nvSpPr>
        <p:spPr bwMode="auto">
          <a:xfrm>
            <a:off x="6527801" y="3141664"/>
            <a:ext cx="3598863" cy="860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E = h f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4943475" y="4221164"/>
            <a:ext cx="252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>
                <a:solidFill>
                  <a:srgbClr val="FF0000"/>
                </a:solidFill>
              </a:rPr>
              <a:t>but  c = f </a:t>
            </a:r>
            <a:r>
              <a:rPr lang="el-GR" sz="3200" b="1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4800601" y="4889500"/>
          <a:ext cx="30956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1" imgW="457002" imgH="393529" progId="Equation.3">
                  <p:embed/>
                </p:oleObj>
              </mc:Choice>
              <mc:Fallback>
                <p:oleObj name="Equation" r:id="rId11" imgW="457002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889500"/>
                        <a:ext cx="3095625" cy="1538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OUND52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001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ke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ke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BOING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78" grpId="0" animBg="1"/>
      <p:bldP spid="62479" grpId="0" animBg="1"/>
      <p:bldP spid="624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676400" y="2286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/>
              <a:t>combining</a:t>
            </a:r>
            <a:endParaRPr lang="en-US" sz="2800" b="1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905001" y="1295400"/>
          <a:ext cx="25193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6" imgW="457002" imgH="393529" progId="Equation.3">
                  <p:embed/>
                </p:oleObj>
              </mc:Choice>
              <mc:Fallback>
                <p:oleObj name="Equation" r:id="rId6" imgW="45700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295400"/>
                        <a:ext cx="2519363" cy="1252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724401" y="1676401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000" b="1"/>
              <a:t>and</a:t>
            </a:r>
            <a:endParaRPr lang="en-US" sz="2000" b="1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6629401" y="1522414"/>
          <a:ext cx="28797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522414"/>
                        <a:ext cx="2879725" cy="839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7543800" y="3352800"/>
          <a:ext cx="1295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10" imgW="469696" imgH="393529" progId="Equation.3">
                  <p:embed/>
                </p:oleObj>
              </mc:Choice>
              <mc:Fallback>
                <p:oleObj name="Equation" r:id="rId10" imgW="46969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129540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3429000" y="3429001"/>
          <a:ext cx="2159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12" imgW="583947" imgH="393529" progId="Equation.3">
                  <p:embed/>
                </p:oleObj>
              </mc:Choice>
              <mc:Fallback>
                <p:oleObj name="Equation" r:id="rId12" imgW="58394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1"/>
                        <a:ext cx="2159000" cy="11080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Line 10"/>
          <p:cNvSpPr>
            <a:spLocks noChangeShapeType="1"/>
          </p:cNvSpPr>
          <p:nvPr/>
        </p:nvSpPr>
        <p:spPr bwMode="auto">
          <a:xfrm>
            <a:off x="1981200" y="3886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6019800" y="39624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752600" y="5334001"/>
            <a:ext cx="6408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000" b="1"/>
              <a:t>i.e. the wavelength of a photon is Planck’s constant divided by its momentum, p .</a:t>
            </a:r>
            <a:endParaRPr lang="en-US" sz="2000" b="1"/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8610600" y="5181601"/>
          <a:ext cx="10810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14" imgW="393529" imgH="418918" progId="Equation.3">
                  <p:embed/>
                </p:oleObj>
              </mc:Choice>
              <mc:Fallback>
                <p:oleObj name="Equation" r:id="rId14" imgW="393529" imgH="4189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181601"/>
                        <a:ext cx="1081088" cy="1152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ke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PLA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ke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706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905001" y="533400"/>
            <a:ext cx="7834313" cy="1792288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/>
              <a:t>1923 :   Louis de Broglie : “If a photon behaves as particle with mass, then a particle should have an associated wavelength given by </a:t>
            </a:r>
          </a:p>
          <a:p>
            <a:pPr eaLnBrk="1" hangingPunct="1">
              <a:spcBef>
                <a:spcPct val="50000"/>
              </a:spcBef>
            </a:pPr>
            <a:endParaRPr lang="en-US" sz="2400" b="1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7010400" y="1371600"/>
          <a:ext cx="21605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71600"/>
                        <a:ext cx="2160588" cy="850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743200" y="3276600"/>
          <a:ext cx="25923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8" imgW="469696" imgH="393529" progId="Equation.3">
                  <p:embed/>
                </p:oleObj>
              </mc:Choice>
              <mc:Fallback>
                <p:oleObj name="Equation" r:id="rId8" imgW="46969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2592388" cy="1447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791201" y="3810001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/>
              <a:t>where v is the particle’s velocity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3001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ke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Behavior of Electrons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2057400" y="14478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 u="sng">
                <a:solidFill>
                  <a:srgbClr val="000000"/>
                </a:solidFill>
              </a:rPr>
              <a:t>Particle behavior</a:t>
            </a:r>
          </a:p>
        </p:txBody>
      </p:sp>
      <p:pic>
        <p:nvPicPr>
          <p:cNvPr id="66564" name="Picture 6" descr="re8Ms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1"/>
            <a:ext cx="6858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8" descr="obj325geo325pg7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19201"/>
            <a:ext cx="1905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10"/>
          <p:cNvSpPr>
            <a:spLocks noChangeShapeType="1"/>
          </p:cNvSpPr>
          <p:nvPr/>
        </p:nvSpPr>
        <p:spPr bwMode="auto">
          <a:xfrm flipV="1">
            <a:off x="7391400" y="2438400"/>
            <a:ext cx="1447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567" name="Text Box 11"/>
          <p:cNvSpPr txBox="1">
            <a:spLocks noChangeArrowheads="1"/>
          </p:cNvSpPr>
          <p:nvPr/>
        </p:nvSpPr>
        <p:spPr bwMode="auto">
          <a:xfrm>
            <a:off x="2438400" y="2667001"/>
            <a:ext cx="10668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</a:rPr>
              <a:t>cathode</a:t>
            </a:r>
          </a:p>
        </p:txBody>
      </p:sp>
      <p:sp>
        <p:nvSpPr>
          <p:cNvPr id="66568" name="Line 12"/>
          <p:cNvSpPr>
            <a:spLocks noChangeShapeType="1"/>
          </p:cNvSpPr>
          <p:nvPr/>
        </p:nvSpPr>
        <p:spPr bwMode="auto">
          <a:xfrm>
            <a:off x="3276600" y="2895600"/>
            <a:ext cx="457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4419600" y="3886201"/>
            <a:ext cx="9906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</a:rPr>
              <a:t>anode</a:t>
            </a:r>
          </a:p>
        </p:txBody>
      </p:sp>
      <p:sp>
        <p:nvSpPr>
          <p:cNvPr id="66570" name="Line 14"/>
          <p:cNvSpPr>
            <a:spLocks noChangeShapeType="1"/>
          </p:cNvSpPr>
          <p:nvPr/>
        </p:nvSpPr>
        <p:spPr bwMode="auto">
          <a:xfrm flipV="1">
            <a:off x="5029200" y="3886200"/>
            <a:ext cx="457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571" name="Line 15"/>
          <p:cNvSpPr>
            <a:spLocks noChangeShapeType="1"/>
          </p:cNvSpPr>
          <p:nvPr/>
        </p:nvSpPr>
        <p:spPr bwMode="auto">
          <a:xfrm>
            <a:off x="3962400" y="3048000"/>
            <a:ext cx="2057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4"/>
          <p:cNvSpPr txBox="1">
            <a:spLocks noChangeArrowheads="1"/>
          </p:cNvSpPr>
          <p:nvPr/>
        </p:nvSpPr>
        <p:spPr bwMode="auto">
          <a:xfrm>
            <a:off x="1774825" y="404814"/>
            <a:ext cx="3455988" cy="1938337"/>
          </a:xfrm>
          <a:prstGeom prst="rect">
            <a:avLst/>
          </a:prstGeom>
          <a:solidFill>
            <a:srgbClr val="FEFEA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</a:rPr>
              <a:t>Electrons cast sharp shadows and are affected by magnetic and electric fields, unlike wave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040314" y="5546725"/>
            <a:ext cx="555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000000"/>
                </a:solidFill>
              </a:rPr>
              <a:t>Electrons must be Particles</a:t>
            </a:r>
            <a:endParaRPr lang="en-US" sz="3200" b="1">
              <a:solidFill>
                <a:srgbClr val="000000"/>
              </a:solidFill>
            </a:endParaRP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407828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524001" y="0"/>
            <a:ext cx="856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600" b="1" u="sng">
                <a:solidFill>
                  <a:srgbClr val="000000"/>
                </a:solidFill>
              </a:rPr>
              <a:t>Wave Behaviour of electrons</a:t>
            </a:r>
            <a:endParaRPr lang="en-US" sz="3600" b="1" u="sng">
              <a:solidFill>
                <a:srgbClr val="000000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063751" y="981075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>
                <a:solidFill>
                  <a:srgbClr val="000000"/>
                </a:solidFill>
              </a:rPr>
              <a:t>Test: Can electrons be diffracted?</a:t>
            </a:r>
            <a:endParaRPr 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2314" y="1773239"/>
            <a:ext cx="1150937" cy="1296987"/>
            <a:chOff x="612" y="1298"/>
            <a:chExt cx="2722" cy="1784"/>
          </a:xfrm>
        </p:grpSpPr>
        <p:pic>
          <p:nvPicPr>
            <p:cNvPr id="72742" name="Picture 5" descr="7a60-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298"/>
              <a:ext cx="2722" cy="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2743" name="Object 6"/>
            <p:cNvGraphicFramePr>
              <a:graphicFrameLocks noChangeAspect="1"/>
            </p:cNvGraphicFramePr>
            <p:nvPr/>
          </p:nvGraphicFramePr>
          <p:xfrm>
            <a:off x="793" y="1661"/>
            <a:ext cx="45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6" name="CorelDRAW" r:id="rId9" imgW="953719" imgH="950366" progId="CorelDraw.Graphic.7">
                    <p:embed/>
                  </p:oleObj>
                </mc:Choice>
                <mc:Fallback>
                  <p:oleObj name="CorelDRAW" r:id="rId9" imgW="953719" imgH="950366" progId="CorelDraw.Graphic.7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661"/>
                          <a:ext cx="45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3614" y="1412875"/>
            <a:ext cx="6048375" cy="3455988"/>
            <a:chOff x="1338" y="1162"/>
            <a:chExt cx="3810" cy="2177"/>
          </a:xfrm>
        </p:grpSpPr>
        <p:sp>
          <p:nvSpPr>
            <p:cNvPr id="72731" name="Rectangle 8"/>
            <p:cNvSpPr>
              <a:spLocks noChangeArrowheads="1"/>
            </p:cNvSpPr>
            <p:nvPr/>
          </p:nvSpPr>
          <p:spPr bwMode="auto">
            <a:xfrm>
              <a:off x="1338" y="1162"/>
              <a:ext cx="3810" cy="2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72732" name="Group 9"/>
            <p:cNvGrpSpPr>
              <a:grpSpLocks/>
            </p:cNvGrpSpPr>
            <p:nvPr/>
          </p:nvGrpSpPr>
          <p:grpSpPr bwMode="auto">
            <a:xfrm>
              <a:off x="1519" y="1253"/>
              <a:ext cx="3312" cy="1873"/>
              <a:chOff x="1519" y="1253"/>
              <a:chExt cx="3312" cy="1873"/>
            </a:xfrm>
          </p:grpSpPr>
          <p:grpSp>
            <p:nvGrpSpPr>
              <p:cNvPr id="72733" name="Group 10"/>
              <p:cNvGrpSpPr>
                <a:grpSpLocks/>
              </p:cNvGrpSpPr>
              <p:nvPr/>
            </p:nvGrpSpPr>
            <p:grpSpPr bwMode="auto">
              <a:xfrm>
                <a:off x="1519" y="1253"/>
                <a:ext cx="3312" cy="1873"/>
                <a:chOff x="521" y="572"/>
                <a:chExt cx="3312" cy="1873"/>
              </a:xfrm>
            </p:grpSpPr>
            <p:grpSp>
              <p:nvGrpSpPr>
                <p:cNvPr id="72735" name="Group 11"/>
                <p:cNvGrpSpPr>
                  <a:grpSpLocks/>
                </p:cNvGrpSpPr>
                <p:nvPr/>
              </p:nvGrpSpPr>
              <p:grpSpPr bwMode="auto">
                <a:xfrm>
                  <a:off x="521" y="572"/>
                  <a:ext cx="3312" cy="1687"/>
                  <a:chOff x="521" y="572"/>
                  <a:chExt cx="3312" cy="1687"/>
                </a:xfrm>
              </p:grpSpPr>
              <p:grpSp>
                <p:nvGrpSpPr>
                  <p:cNvPr id="7273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930" y="572"/>
                    <a:ext cx="2903" cy="1687"/>
                    <a:chOff x="930" y="545"/>
                    <a:chExt cx="2903" cy="1687"/>
                  </a:xfrm>
                </p:grpSpPr>
                <p:graphicFrame>
                  <p:nvGraphicFramePr>
                    <p:cNvPr id="72740" name="Object 1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30" y="545"/>
                    <a:ext cx="2903" cy="168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2757" name="Bitmap Image" r:id="rId11" imgW="4409524" imgH="2561905" progId="Paint.Picture">
                            <p:embed/>
                          </p:oleObj>
                        </mc:Choice>
                        <mc:Fallback>
                          <p:oleObj name="Bitmap Image" r:id="rId11" imgW="4409524" imgH="2561905" progId="Paint.Picture">
                            <p:embed/>
                            <p:pic>
                              <p:nvPicPr>
                                <p:cNvPr id="0" name="Object 1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30" y="545"/>
                                  <a:ext cx="2903" cy="16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2741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" y="1071"/>
                      <a:ext cx="45" cy="31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727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1" y="1117"/>
                    <a:ext cx="54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r" eaLnBrk="1" hangingPunct="1">
                      <a:spcBef>
                        <a:spcPct val="50000"/>
                      </a:spcBef>
                    </a:pPr>
                    <a:r>
                      <a:rPr lang="en-GB" sz="1400" b="1">
                        <a:solidFill>
                          <a:srgbClr val="000000"/>
                        </a:solidFill>
                      </a:rPr>
                      <a:t>heater</a:t>
                    </a:r>
                    <a:endParaRPr lang="en-US" sz="14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727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71" y="1434"/>
                  <a:ext cx="0" cy="6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27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99" y="2115"/>
                  <a:ext cx="58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00"/>
                      </a:solidFill>
                    </a:rPr>
                    <a:t>graphite target</a:t>
                  </a:r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34" name="Text Box 18"/>
              <p:cNvSpPr txBox="1">
                <a:spLocks noChangeArrowheads="1"/>
              </p:cNvSpPr>
              <p:nvPr/>
            </p:nvSpPr>
            <p:spPr bwMode="auto">
              <a:xfrm>
                <a:off x="2744" y="1616"/>
                <a:ext cx="5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00"/>
                    </a:solidFill>
                  </a:rPr>
                  <a:t>vacuum</a:t>
                </a:r>
                <a:endParaRPr lang="en-US" sz="14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12444413" y="2708275"/>
            <a:ext cx="215900" cy="215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b="1">
                <a:solidFill>
                  <a:srgbClr val="000099"/>
                </a:solidFill>
              </a:rPr>
              <a:t>e</a:t>
            </a:r>
            <a:endParaRPr lang="en-US" b="1">
              <a:solidFill>
                <a:srgbClr val="000099"/>
              </a:solidFill>
            </a:endParaRP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824788" y="2133600"/>
            <a:ext cx="792162" cy="1081088"/>
            <a:chOff x="3969" y="1344"/>
            <a:chExt cx="499" cy="681"/>
          </a:xfrm>
        </p:grpSpPr>
        <p:grpSp>
          <p:nvGrpSpPr>
            <p:cNvPr id="72722" name="Group 21"/>
            <p:cNvGrpSpPr>
              <a:grpSpLocks/>
            </p:cNvGrpSpPr>
            <p:nvPr/>
          </p:nvGrpSpPr>
          <p:grpSpPr bwMode="auto">
            <a:xfrm>
              <a:off x="3969" y="1480"/>
              <a:ext cx="408" cy="453"/>
              <a:chOff x="3969" y="1480"/>
              <a:chExt cx="408" cy="453"/>
            </a:xfrm>
          </p:grpSpPr>
          <p:sp>
            <p:nvSpPr>
              <p:cNvPr id="72729" name="Line 22"/>
              <p:cNvSpPr>
                <a:spLocks noChangeShapeType="1"/>
              </p:cNvSpPr>
              <p:nvPr/>
            </p:nvSpPr>
            <p:spPr bwMode="auto">
              <a:xfrm flipV="1">
                <a:off x="3969" y="1480"/>
                <a:ext cx="408" cy="181"/>
              </a:xfrm>
              <a:prstGeom prst="line">
                <a:avLst/>
              </a:prstGeom>
              <a:noFill/>
              <a:ln w="28575">
                <a:solidFill>
                  <a:srgbClr val="7DFF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30" name="Line 23"/>
              <p:cNvSpPr>
                <a:spLocks noChangeShapeType="1"/>
              </p:cNvSpPr>
              <p:nvPr/>
            </p:nvSpPr>
            <p:spPr bwMode="auto">
              <a:xfrm>
                <a:off x="3969" y="1752"/>
                <a:ext cx="408" cy="181"/>
              </a:xfrm>
              <a:prstGeom prst="line">
                <a:avLst/>
              </a:prstGeom>
              <a:noFill/>
              <a:ln w="28575">
                <a:solidFill>
                  <a:srgbClr val="7DFF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2723" name="Group 24"/>
            <p:cNvGrpSpPr>
              <a:grpSpLocks/>
            </p:cNvGrpSpPr>
            <p:nvPr/>
          </p:nvGrpSpPr>
          <p:grpSpPr bwMode="auto">
            <a:xfrm>
              <a:off x="4241" y="1344"/>
              <a:ext cx="227" cy="681"/>
              <a:chOff x="1837" y="1480"/>
              <a:chExt cx="1905" cy="1723"/>
            </a:xfrm>
          </p:grpSpPr>
          <p:sp>
            <p:nvSpPr>
              <p:cNvPr id="72724" name="Oval 25"/>
              <p:cNvSpPr>
                <a:spLocks noChangeArrowheads="1"/>
              </p:cNvSpPr>
              <p:nvPr/>
            </p:nvSpPr>
            <p:spPr bwMode="auto">
              <a:xfrm>
                <a:off x="1837" y="1480"/>
                <a:ext cx="1905" cy="1723"/>
              </a:xfrm>
              <a:prstGeom prst="ellipse">
                <a:avLst/>
              </a:prstGeom>
              <a:solidFill>
                <a:schemeClr val="tx1">
                  <a:alpha val="4313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5" name="Oval 26"/>
              <p:cNvSpPr>
                <a:spLocks noChangeArrowheads="1"/>
              </p:cNvSpPr>
              <p:nvPr/>
            </p:nvSpPr>
            <p:spPr bwMode="auto">
              <a:xfrm>
                <a:off x="2699" y="2251"/>
                <a:ext cx="182" cy="181"/>
              </a:xfrm>
              <a:prstGeom prst="ellipse">
                <a:avLst/>
              </a:pr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6" name="AutoShape 27"/>
              <p:cNvSpPr>
                <a:spLocks noChangeArrowheads="1"/>
              </p:cNvSpPr>
              <p:nvPr/>
            </p:nvSpPr>
            <p:spPr bwMode="auto">
              <a:xfrm>
                <a:off x="2381" y="1979"/>
                <a:ext cx="817" cy="7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3 w 21600"/>
                  <a:gd name="T25" fmla="*/ 3158 h 21600"/>
                  <a:gd name="T26" fmla="*/ 18427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19" y="10800"/>
                    </a:moveTo>
                    <a:cubicBezTo>
                      <a:pt x="1819" y="15760"/>
                      <a:pt x="5840" y="19781"/>
                      <a:pt x="10800" y="19781"/>
                    </a:cubicBezTo>
                    <a:cubicBezTo>
                      <a:pt x="15760" y="19781"/>
                      <a:pt x="19781" y="15760"/>
                      <a:pt x="19781" y="10800"/>
                    </a:cubicBezTo>
                    <a:cubicBezTo>
                      <a:pt x="19781" y="5840"/>
                      <a:pt x="15760" y="1819"/>
                      <a:pt x="10800" y="1819"/>
                    </a:cubicBezTo>
                    <a:cubicBezTo>
                      <a:pt x="5840" y="1819"/>
                      <a:pt x="1819" y="5840"/>
                      <a:pt x="1819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27" name="AutoShape 28"/>
              <p:cNvSpPr>
                <a:spLocks noChangeArrowheads="1"/>
              </p:cNvSpPr>
              <p:nvPr/>
            </p:nvSpPr>
            <p:spPr bwMode="auto">
              <a:xfrm>
                <a:off x="2245" y="1842"/>
                <a:ext cx="1089" cy="9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4 w 21600"/>
                  <a:gd name="T25" fmla="*/ 3160 h 21600"/>
                  <a:gd name="T26" fmla="*/ 18446 w 21600"/>
                  <a:gd name="T27" fmla="*/ 1844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54" y="10800"/>
                    </a:moveTo>
                    <a:cubicBezTo>
                      <a:pt x="754" y="16348"/>
                      <a:pt x="5252" y="20846"/>
                      <a:pt x="10800" y="20846"/>
                    </a:cubicBezTo>
                    <a:cubicBezTo>
                      <a:pt x="16348" y="20846"/>
                      <a:pt x="20846" y="16348"/>
                      <a:pt x="20846" y="10800"/>
                    </a:cubicBezTo>
                    <a:cubicBezTo>
                      <a:pt x="20846" y="5252"/>
                      <a:pt x="16348" y="754"/>
                      <a:pt x="10800" y="754"/>
                    </a:cubicBezTo>
                    <a:cubicBezTo>
                      <a:pt x="5252" y="754"/>
                      <a:pt x="754" y="5252"/>
                      <a:pt x="754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28" name="AutoShape 29"/>
              <p:cNvSpPr>
                <a:spLocks noChangeArrowheads="1"/>
              </p:cNvSpPr>
              <p:nvPr/>
            </p:nvSpPr>
            <p:spPr bwMode="auto">
              <a:xfrm>
                <a:off x="2018" y="1661"/>
                <a:ext cx="1542" cy="13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6 w 21600"/>
                  <a:gd name="T25" fmla="*/ 3158 h 21600"/>
                  <a:gd name="T26" fmla="*/ 18434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84" y="10800"/>
                    </a:moveTo>
                    <a:cubicBezTo>
                      <a:pt x="784" y="16332"/>
                      <a:pt x="5268" y="20816"/>
                      <a:pt x="10800" y="20816"/>
                    </a:cubicBezTo>
                    <a:cubicBezTo>
                      <a:pt x="16332" y="20816"/>
                      <a:pt x="20816" y="16332"/>
                      <a:pt x="20816" y="10800"/>
                    </a:cubicBezTo>
                    <a:cubicBezTo>
                      <a:pt x="20816" y="5268"/>
                      <a:pt x="16332" y="784"/>
                      <a:pt x="10800" y="784"/>
                    </a:cubicBezTo>
                    <a:cubicBezTo>
                      <a:pt x="5268" y="784"/>
                      <a:pt x="784" y="5268"/>
                      <a:pt x="784" y="10800"/>
                    </a:cubicBezTo>
                    <a:close/>
                  </a:path>
                </a:pathLst>
              </a:custGeom>
              <a:solidFill>
                <a:srgbClr val="7DFF7D"/>
              </a:solidFill>
              <a:ln w="9525">
                <a:solidFill>
                  <a:srgbClr val="7DFF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1919289" y="4005264"/>
            <a:ext cx="8569325" cy="2232025"/>
            <a:chOff x="249" y="2523"/>
            <a:chExt cx="5398" cy="1406"/>
          </a:xfrm>
        </p:grpSpPr>
        <p:grpSp>
          <p:nvGrpSpPr>
            <p:cNvPr id="72713" name="Group 31"/>
            <p:cNvGrpSpPr>
              <a:grpSpLocks/>
            </p:cNvGrpSpPr>
            <p:nvPr/>
          </p:nvGrpSpPr>
          <p:grpSpPr bwMode="auto">
            <a:xfrm>
              <a:off x="249" y="2523"/>
              <a:ext cx="1888" cy="1406"/>
              <a:chOff x="1610" y="1480"/>
              <a:chExt cx="1888" cy="1406"/>
            </a:xfrm>
          </p:grpSpPr>
          <p:pic>
            <p:nvPicPr>
              <p:cNvPr id="72715" name="Picture 32" descr="electrondiffraction_tn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0" y="1480"/>
                <a:ext cx="1888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2716" name="Group 33"/>
              <p:cNvGrpSpPr>
                <a:grpSpLocks/>
              </p:cNvGrpSpPr>
              <p:nvPr/>
            </p:nvGrpSpPr>
            <p:grpSpPr bwMode="auto">
              <a:xfrm>
                <a:off x="1882" y="1480"/>
                <a:ext cx="1361" cy="1316"/>
                <a:chOff x="1837" y="1480"/>
                <a:chExt cx="1905" cy="1723"/>
              </a:xfrm>
            </p:grpSpPr>
            <p:sp>
              <p:nvSpPr>
                <p:cNvPr id="72717" name="Oval 34"/>
                <p:cNvSpPr>
                  <a:spLocks noChangeArrowheads="1"/>
                </p:cNvSpPr>
                <p:nvPr/>
              </p:nvSpPr>
              <p:spPr bwMode="auto">
                <a:xfrm>
                  <a:off x="1837" y="1480"/>
                  <a:ext cx="1905" cy="1723"/>
                </a:xfrm>
                <a:prstGeom prst="ellipse">
                  <a:avLst/>
                </a:prstGeom>
                <a:solidFill>
                  <a:schemeClr val="tx1">
                    <a:alpha val="4313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18" name="Oval 35"/>
                <p:cNvSpPr>
                  <a:spLocks noChangeArrowheads="1"/>
                </p:cNvSpPr>
                <p:nvPr/>
              </p:nvSpPr>
              <p:spPr bwMode="auto">
                <a:xfrm>
                  <a:off x="2699" y="2251"/>
                  <a:ext cx="182" cy="181"/>
                </a:xfrm>
                <a:prstGeom prst="ellipse">
                  <a:avLst/>
                </a:pr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19" name="AutoShape 36"/>
                <p:cNvSpPr>
                  <a:spLocks noChangeArrowheads="1"/>
                </p:cNvSpPr>
                <p:nvPr/>
              </p:nvSpPr>
              <p:spPr bwMode="auto">
                <a:xfrm>
                  <a:off x="2381" y="1979"/>
                  <a:ext cx="817" cy="7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73 w 21600"/>
                    <a:gd name="T25" fmla="*/ 3158 h 21600"/>
                    <a:gd name="T26" fmla="*/ 18427 w 21600"/>
                    <a:gd name="T27" fmla="*/ 18442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819" y="10800"/>
                      </a:moveTo>
                      <a:cubicBezTo>
                        <a:pt x="1819" y="15760"/>
                        <a:pt x="5840" y="19781"/>
                        <a:pt x="10800" y="19781"/>
                      </a:cubicBezTo>
                      <a:cubicBezTo>
                        <a:pt x="15760" y="19781"/>
                        <a:pt x="19781" y="15760"/>
                        <a:pt x="19781" y="10800"/>
                      </a:cubicBezTo>
                      <a:cubicBezTo>
                        <a:pt x="19781" y="5840"/>
                        <a:pt x="15760" y="1819"/>
                        <a:pt x="10800" y="1819"/>
                      </a:cubicBezTo>
                      <a:cubicBezTo>
                        <a:pt x="5840" y="1819"/>
                        <a:pt x="1819" y="5840"/>
                        <a:pt x="1819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2720" name="AutoShape 37"/>
                <p:cNvSpPr>
                  <a:spLocks noChangeArrowheads="1"/>
                </p:cNvSpPr>
                <p:nvPr/>
              </p:nvSpPr>
              <p:spPr bwMode="auto">
                <a:xfrm>
                  <a:off x="2245" y="1842"/>
                  <a:ext cx="1089" cy="99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4 w 21600"/>
                    <a:gd name="T25" fmla="*/ 3160 h 21600"/>
                    <a:gd name="T26" fmla="*/ 18446 w 21600"/>
                    <a:gd name="T27" fmla="*/ 1844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754" y="10800"/>
                      </a:moveTo>
                      <a:cubicBezTo>
                        <a:pt x="754" y="16348"/>
                        <a:pt x="5252" y="20846"/>
                        <a:pt x="10800" y="20846"/>
                      </a:cubicBezTo>
                      <a:cubicBezTo>
                        <a:pt x="16348" y="20846"/>
                        <a:pt x="20846" y="16348"/>
                        <a:pt x="20846" y="10800"/>
                      </a:cubicBezTo>
                      <a:cubicBezTo>
                        <a:pt x="20846" y="5252"/>
                        <a:pt x="16348" y="754"/>
                        <a:pt x="10800" y="754"/>
                      </a:cubicBezTo>
                      <a:cubicBezTo>
                        <a:pt x="5252" y="754"/>
                        <a:pt x="754" y="5252"/>
                        <a:pt x="754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2721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8" y="1661"/>
                  <a:ext cx="1542" cy="136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1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6 w 21600"/>
                    <a:gd name="T25" fmla="*/ 3158 h 21600"/>
                    <a:gd name="T26" fmla="*/ 18434 w 21600"/>
                    <a:gd name="T27" fmla="*/ 18442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784" y="10800"/>
                      </a:moveTo>
                      <a:cubicBezTo>
                        <a:pt x="784" y="16332"/>
                        <a:pt x="5268" y="20816"/>
                        <a:pt x="10800" y="20816"/>
                      </a:cubicBezTo>
                      <a:cubicBezTo>
                        <a:pt x="16332" y="20816"/>
                        <a:pt x="20816" y="16332"/>
                        <a:pt x="20816" y="10800"/>
                      </a:cubicBezTo>
                      <a:cubicBezTo>
                        <a:pt x="20816" y="5268"/>
                        <a:pt x="16332" y="784"/>
                        <a:pt x="10800" y="784"/>
                      </a:cubicBezTo>
                      <a:cubicBezTo>
                        <a:pt x="5268" y="784"/>
                        <a:pt x="784" y="5268"/>
                        <a:pt x="784" y="10800"/>
                      </a:cubicBezTo>
                      <a:close/>
                    </a:path>
                  </a:pathLst>
                </a:custGeom>
                <a:solidFill>
                  <a:srgbClr val="7DFF7D"/>
                </a:solidFill>
                <a:ln w="9525">
                  <a:solidFill>
                    <a:srgbClr val="7DFF7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72714" name="Text Box 39"/>
            <p:cNvSpPr txBox="1">
              <a:spLocks noChangeArrowheads="1"/>
            </p:cNvSpPr>
            <p:nvPr/>
          </p:nvSpPr>
          <p:spPr bwMode="auto">
            <a:xfrm>
              <a:off x="1202" y="3339"/>
              <a:ext cx="4445" cy="288"/>
            </a:xfrm>
            <a:prstGeom prst="rect">
              <a:avLst/>
            </a:prstGeom>
            <a:solidFill>
              <a:srgbClr val="7D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000099"/>
                  </a:solidFill>
                </a:rPr>
                <a:t>YES</a:t>
              </a:r>
              <a:r>
                <a:rPr lang="en-GB" sz="2400">
                  <a:solidFill>
                    <a:srgbClr val="000099"/>
                  </a:solidFill>
                </a:rPr>
                <a:t>,</a:t>
              </a:r>
              <a:r>
                <a:rPr lang="en-GB" sz="2400">
                  <a:solidFill>
                    <a:srgbClr val="FF0000"/>
                  </a:solidFill>
                </a:rPr>
                <a:t> </a:t>
              </a:r>
              <a:r>
                <a:rPr lang="en-GB" sz="2400" b="1">
                  <a:solidFill>
                    <a:srgbClr val="FF0000"/>
                  </a:solidFill>
                </a:rPr>
                <a:t>ELECTRONS DO HAVE A WAVE NATURE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VCLEV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98 -0.01572 L -0.35816 -0.015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IMEMACHI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SOUND56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ohmyg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99" grpId="0" animBg="1"/>
      <p:bldP spid="4609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C:\Users\Darin\Desktop\Wave Particle Duality\Pics\lord_kelvin_quote_postcard-p239425664224919947envli_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2286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2" descr="http://www.caresearch.com.au/Caresearch/Portals/0/Nurses%20Hub/Evidence%20Based%20Pract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54102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http://www.georgetandy.com/evidence_low_resolution-blk-alp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1" y="3429001"/>
            <a:ext cx="7453313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6553201" y="1714500"/>
            <a:ext cx="3744913" cy="2554288"/>
          </a:xfrm>
          <a:prstGeom prst="rect">
            <a:avLst/>
          </a:prstGeom>
          <a:solidFill>
            <a:srgbClr val="FEFEA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>
                <a:solidFill>
                  <a:srgbClr val="FF0000"/>
                </a:solidFill>
              </a:rPr>
              <a:t>Electron diffraction can only be explained if electrons behave like waves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61443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679701"/>
            <a:ext cx="4213225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058989" y="533400"/>
            <a:ext cx="572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000000"/>
                </a:solidFill>
              </a:rPr>
              <a:t>Electrons must be Wave-like</a:t>
            </a:r>
            <a:endParaRPr lang="en-US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0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http://pmr-science.wikispaces.com/file/view/755px-MtHood_TrilliumLake.jpg/32579247/755px-MtHood_TrilliumL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8" y="533400"/>
            <a:ext cx="71913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eagle-reflection_66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114"/>
            <a:ext cx="4200072" cy="63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6172200" y="228601"/>
            <a:ext cx="449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dirty="0"/>
              <a:t>Reflection</a:t>
            </a:r>
            <a:r>
              <a:rPr lang="en-US" sz="2000" dirty="0"/>
              <a:t>:- can be explained by treating light as a wave or a particle</a:t>
            </a:r>
          </a:p>
        </p:txBody>
      </p:sp>
      <p:pic>
        <p:nvPicPr>
          <p:cNvPr id="32774" name="Picture 6" descr="http://www.worsleyschool.net/science/files/reflectionlaw/main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12" y="1295400"/>
            <a:ext cx="3764189" cy="28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 descr="http://lrrpublic.cli.det.nsw.edu.au/lrrSecure/Sites/Web/prelimphysics/prelim/lo/reflection_01/graphics/refl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77" y="4267201"/>
            <a:ext cx="3029857" cy="24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7" descr="prism-and-refraction-of-light-into-rainbow-2-AJ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1"/>
            <a:ext cx="40957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2133600" y="3810001"/>
            <a:ext cx="3276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/>
              <a:t>Refraction</a:t>
            </a:r>
            <a:r>
              <a:rPr lang="en-US" sz="2800"/>
              <a:t> of light:- can be explained by treating light as wave or particle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533400"/>
          <a:ext cx="83058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651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Phenomenon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WAVES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Can be explained in</a:t>
                      </a:r>
                      <a:r>
                        <a:rPr lang="en-AU" sz="2400" baseline="0" dirty="0" smtClean="0"/>
                        <a:t> terms of </a:t>
                      </a:r>
                      <a:r>
                        <a:rPr lang="en-AU" sz="2400" baseline="0" dirty="0" smtClean="0">
                          <a:solidFill>
                            <a:schemeClr val="tx1"/>
                          </a:solidFill>
                        </a:rPr>
                        <a:t>PARTICLES</a:t>
                      </a:r>
                      <a:endParaRPr lang="en-A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Reflection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Refraction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Diffraction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Polarization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728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Photo-Electric Effect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2667000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1" y="3255963"/>
            <a:ext cx="1222375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2667000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7539" y="3171825"/>
            <a:ext cx="960437" cy="28575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2DEA9C90D64F448FDAFD24D91B2E31" ma:contentTypeVersion="0" ma:contentTypeDescription="Create a new document." ma:contentTypeScope="" ma:versionID="7ab36c66c08dcc5d570de25e2d3e5e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25FF4B8-3D35-4310-BC77-932DAF509B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BA8831-1B22-4427-9E65-B4510A13FA5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FDD44B-0552-47BE-BFCD-A6A60CEA8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1809</Words>
  <Application>Microsoft Office PowerPoint</Application>
  <PresentationFormat>Widescreen</PresentationFormat>
  <Paragraphs>210</Paragraphs>
  <Slides>40</Slides>
  <Notes>20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Impact</vt:lpstr>
      <vt:lpstr>Monotype Sorts</vt:lpstr>
      <vt:lpstr>Times</vt:lpstr>
      <vt:lpstr>Times New Roman</vt:lpstr>
      <vt:lpstr>Verdana</vt:lpstr>
      <vt:lpstr>Default Design</vt:lpstr>
      <vt:lpstr>2_Default Design</vt:lpstr>
      <vt:lpstr>3_Default Design</vt:lpstr>
      <vt:lpstr>Blank</vt:lpstr>
      <vt:lpstr>4_Default Design</vt:lpstr>
      <vt:lpstr>Bitmap Image</vt:lpstr>
      <vt:lpstr>Equation</vt:lpstr>
      <vt:lpstr>CorelDRAW</vt:lpstr>
      <vt:lpstr>The Dual Nature of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Young’s Double Slit Experiment</vt:lpstr>
      <vt:lpstr>Young’s Double Slit Experiment</vt:lpstr>
      <vt:lpstr>PowerPoint Presentation</vt:lpstr>
      <vt:lpstr>PowerPoint Presentation</vt:lpstr>
      <vt:lpstr>Young’s Double Slit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Behavior of Electrons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Darin</dc:creator>
  <cp:lastModifiedBy>Darin Carter</cp:lastModifiedBy>
  <cp:revision>55</cp:revision>
  <cp:lastPrinted>1601-01-01T00:00:00Z</cp:lastPrinted>
  <dcterms:created xsi:type="dcterms:W3CDTF">1601-01-01T00:00:00Z</dcterms:created>
  <dcterms:modified xsi:type="dcterms:W3CDTF">2020-06-18T02:00:28Z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