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57" r:id="rId4"/>
    <p:sldId id="269" r:id="rId5"/>
    <p:sldId id="260" r:id="rId6"/>
    <p:sldId id="268" r:id="rId7"/>
    <p:sldId id="261" r:id="rId8"/>
    <p:sldId id="281" r:id="rId9"/>
    <p:sldId id="262" r:id="rId10"/>
    <p:sldId id="265" r:id="rId11"/>
    <p:sldId id="267" r:id="rId12"/>
    <p:sldId id="266" r:id="rId13"/>
    <p:sldId id="270" r:id="rId14"/>
    <p:sldId id="279" r:id="rId15"/>
    <p:sldId id="28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0066"/>
    <a:srgbClr val="FFFF00"/>
    <a:srgbClr val="0000FF"/>
    <a:srgbClr val="6600CC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9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A1653C-A050-4320-ADDE-17139C3AE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921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7766FA-8434-42E1-93E8-F8F506C934C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706528-B640-4AB9-8A09-F1B5076BC4AE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09752C-BFDC-4C72-A7FC-E99C8FDE139E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1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7F280-E76A-477B-ADB4-FA019D776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97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830A4-3B80-4F58-81F1-1A2445AD4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7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7FF4B-9CEF-4081-92DF-0C7097BC7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16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10C64-BE6A-4CD9-B4DA-186887DA2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7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6093A-56DF-474D-8BCE-5B113E2C3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35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45F56-C35C-46A9-9300-302069C4A6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2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CDF74-4CA3-468E-B7B7-2F159C07B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9E274-E673-4D24-8B42-BB9692A78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63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913D1-194C-4753-847C-9556F9052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6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D89D-7C5C-4880-812D-612EA4EF8B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69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E4214-2292-4DD5-B579-8B6645272F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5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smtClean="0">
                <a:solidFill>
                  <a:srgbClr val="00FF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</a:p>
          <a:p>
            <a:pPr>
              <a:defRPr/>
            </a:pPr>
            <a:r>
              <a:rPr lang="en-US"/>
              <a:t>John Parkinson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JP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FFFF"/>
                </a:solidFill>
              </a:defRPr>
            </a:lvl1pPr>
          </a:lstStyle>
          <a:p>
            <a:fld id="{1935D77B-0E2D-4CA4-825A-7E787D21B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pplets/production_of_emission_line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F74FF0-A564-4279-BC9A-CC7D09536E99}" type="slidenum">
              <a:rPr lang="en-US" altLang="en-US">
                <a:solidFill>
                  <a:srgbClr val="00FFFF"/>
                </a:solidFill>
              </a:rPr>
              <a:pPr eaLnBrk="1" hangingPunct="1"/>
              <a:t>1</a:t>
            </a:fld>
            <a:endParaRPr lang="en-US" altLang="en-US">
              <a:solidFill>
                <a:srgbClr val="00FFFF"/>
              </a:solidFill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3" imgW="1952898" imgH="1448002" progId="Paint.Picture">
                  <p:embed/>
                </p:oleObj>
              </mc:Choice>
              <mc:Fallback>
                <p:oleObj name="Bitmap Image" r:id="rId3" imgW="1952898" imgH="144800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WordArt 8"/>
          <p:cNvSpPr>
            <a:spLocks noChangeArrowheads="1" noChangeShapeType="1" noTextEdit="1"/>
          </p:cNvSpPr>
          <p:nvPr/>
        </p:nvSpPr>
        <p:spPr bwMode="auto">
          <a:xfrm>
            <a:off x="1692275" y="1484313"/>
            <a:ext cx="6048375" cy="32400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61"/>
              </a:avLst>
            </a:prstTxWarp>
          </a:bodyPr>
          <a:lstStyle/>
          <a:p>
            <a:pPr algn="ctr"/>
            <a:r>
              <a:rPr lang="en-AU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76862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ENERGY LEVELS</a:t>
            </a:r>
          </a:p>
          <a:p>
            <a:pPr algn="ctr"/>
            <a:r>
              <a:rPr lang="en-AU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76862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 AND</a:t>
            </a:r>
          </a:p>
          <a:p>
            <a:pPr algn="ctr"/>
            <a:r>
              <a:rPr lang="en-AU" sz="3600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76862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 panose="020B0806030902050204" pitchFamily="34" charset="0"/>
              </a:rPr>
              <a:t> SPECTRA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37A389-E4D6-45AD-8AFE-97E48FEBE22D}" type="slidenum">
              <a:rPr lang="en-US" altLang="en-US">
                <a:solidFill>
                  <a:srgbClr val="00FFFF"/>
                </a:solidFill>
              </a:rPr>
              <a:pPr eaLnBrk="1" hangingPunct="1"/>
              <a:t>10</a:t>
            </a:fld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051050" y="4652963"/>
            <a:ext cx="5545138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2051050" y="549275"/>
            <a:ext cx="0" cy="4103688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0066"/>
                </a:solidFill>
              </a:rPr>
              <a:t>E</a:t>
            </a:r>
            <a:r>
              <a:rPr lang="en-GB" altLang="en-US" b="1" baseline="-25000">
                <a:solidFill>
                  <a:srgbClr val="FF0066"/>
                </a:solidFill>
              </a:rPr>
              <a:t>n  </a:t>
            </a:r>
            <a:r>
              <a:rPr lang="en-GB" altLang="en-US" b="1">
                <a:solidFill>
                  <a:srgbClr val="FF0066"/>
                </a:solidFill>
              </a:rPr>
              <a:t>eV</a:t>
            </a:r>
            <a:endParaRPr lang="en-US" altLang="en-US" b="1">
              <a:solidFill>
                <a:srgbClr val="FF0066"/>
              </a:solidFill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42988" y="4437063"/>
            <a:ext cx="935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- 13.6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051050" y="2420938"/>
            <a:ext cx="5473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051050" y="1412875"/>
            <a:ext cx="5473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2051050" y="1700213"/>
            <a:ext cx="54737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7596188" y="4437063"/>
            <a:ext cx="15478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n = 1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ground state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1044575" y="1557338"/>
            <a:ext cx="7400925" cy="366712"/>
            <a:chOff x="658" y="981"/>
            <a:chExt cx="4662" cy="231"/>
          </a:xfrm>
        </p:grpSpPr>
        <p:sp>
          <p:nvSpPr>
            <p:cNvPr id="10305" name="Text Box 8"/>
            <p:cNvSpPr txBox="1">
              <a:spLocks noChangeArrowheads="1"/>
            </p:cNvSpPr>
            <p:nvPr/>
          </p:nvSpPr>
          <p:spPr bwMode="auto">
            <a:xfrm>
              <a:off x="658" y="981"/>
              <a:ext cx="5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FF00"/>
                  </a:solidFill>
                </a:rPr>
                <a:t>- 1.51</a:t>
              </a:r>
              <a:endParaRPr lang="en-US" altLang="en-US" sz="1600" b="1">
                <a:solidFill>
                  <a:srgbClr val="FFFF00"/>
                </a:solidFill>
              </a:endParaRPr>
            </a:p>
          </p:txBody>
        </p:sp>
        <p:sp>
          <p:nvSpPr>
            <p:cNvPr id="10306" name="Text Box 18"/>
            <p:cNvSpPr txBox="1">
              <a:spLocks noChangeArrowheads="1"/>
            </p:cNvSpPr>
            <p:nvPr/>
          </p:nvSpPr>
          <p:spPr bwMode="auto">
            <a:xfrm>
              <a:off x="4785" y="981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FFFF00"/>
                  </a:solidFill>
                </a:rPr>
                <a:t>n = 3</a:t>
              </a:r>
              <a:endParaRPr lang="en-US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1290" name="Group 26"/>
          <p:cNvGrpSpPr>
            <a:grpSpLocks/>
          </p:cNvGrpSpPr>
          <p:nvPr/>
        </p:nvGrpSpPr>
        <p:grpSpPr bwMode="auto">
          <a:xfrm>
            <a:off x="900113" y="620713"/>
            <a:ext cx="7545387" cy="511175"/>
            <a:chOff x="567" y="391"/>
            <a:chExt cx="4753" cy="322"/>
          </a:xfrm>
        </p:grpSpPr>
        <p:sp>
          <p:nvSpPr>
            <p:cNvPr id="10302" name="Text Box 12"/>
            <p:cNvSpPr txBox="1">
              <a:spLocks noChangeArrowheads="1"/>
            </p:cNvSpPr>
            <p:nvPr/>
          </p:nvSpPr>
          <p:spPr bwMode="auto">
            <a:xfrm>
              <a:off x="567" y="482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FFFF00"/>
                  </a:solidFill>
                </a:rPr>
                <a:t>0</a:t>
              </a:r>
              <a:endParaRPr lang="en-US" altLang="en-US" b="1">
                <a:solidFill>
                  <a:srgbClr val="FFFF00"/>
                </a:solidFill>
              </a:endParaRPr>
            </a:p>
          </p:txBody>
        </p:sp>
        <p:sp>
          <p:nvSpPr>
            <p:cNvPr id="10303" name="Line 15"/>
            <p:cNvSpPr>
              <a:spLocks noChangeShapeType="1"/>
            </p:cNvSpPr>
            <p:nvPr/>
          </p:nvSpPr>
          <p:spPr bwMode="auto">
            <a:xfrm>
              <a:off x="1292" y="572"/>
              <a:ext cx="344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304" name="Text Box 19"/>
            <p:cNvSpPr txBox="1">
              <a:spLocks noChangeArrowheads="1"/>
            </p:cNvSpPr>
            <p:nvPr/>
          </p:nvSpPr>
          <p:spPr bwMode="auto">
            <a:xfrm>
              <a:off x="4785" y="391"/>
              <a:ext cx="5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FFFF00"/>
                  </a:solidFill>
                </a:rPr>
                <a:t>n = </a:t>
              </a:r>
              <a:r>
                <a:rPr lang="en-GB" altLang="en-US" sz="2000" b="1">
                  <a:solidFill>
                    <a:srgbClr val="FFFF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</p:grp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971550" y="2205038"/>
            <a:ext cx="7473950" cy="438150"/>
            <a:chOff x="612" y="1389"/>
            <a:chExt cx="4708" cy="276"/>
          </a:xfrm>
        </p:grpSpPr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612" y="1389"/>
              <a:ext cx="5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FF00"/>
                  </a:solidFill>
                </a:rPr>
                <a:t>- 3.4</a:t>
              </a:r>
              <a:endParaRPr lang="en-US" altLang="en-US" sz="1600" b="1">
                <a:solidFill>
                  <a:srgbClr val="FFFF00"/>
                </a:solidFill>
              </a:endParaRPr>
            </a:p>
          </p:txBody>
        </p:sp>
        <p:sp>
          <p:nvSpPr>
            <p:cNvPr id="10301" name="Text Box 20"/>
            <p:cNvSpPr txBox="1">
              <a:spLocks noChangeArrowheads="1"/>
            </p:cNvSpPr>
            <p:nvPr/>
          </p:nvSpPr>
          <p:spPr bwMode="auto">
            <a:xfrm>
              <a:off x="4785" y="1434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FFFF00"/>
                  </a:solidFill>
                </a:rPr>
                <a:t>n = 2</a:t>
              </a:r>
              <a:endParaRPr lang="en-US" altLang="en-US" b="1">
                <a:solidFill>
                  <a:srgbClr val="FFFF00"/>
                </a:solidFill>
              </a:endParaRPr>
            </a:p>
          </p:txBody>
        </p:sp>
      </p:grp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1042988" y="1196975"/>
            <a:ext cx="7402512" cy="407988"/>
            <a:chOff x="657" y="754"/>
            <a:chExt cx="4663" cy="257"/>
          </a:xfrm>
        </p:grpSpPr>
        <p:sp>
          <p:nvSpPr>
            <p:cNvPr id="10298" name="Text Box 9"/>
            <p:cNvSpPr txBox="1">
              <a:spLocks noChangeArrowheads="1"/>
            </p:cNvSpPr>
            <p:nvPr/>
          </p:nvSpPr>
          <p:spPr bwMode="auto">
            <a:xfrm>
              <a:off x="657" y="799"/>
              <a:ext cx="5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FF00"/>
                  </a:solidFill>
                </a:rPr>
                <a:t>- 0.85 </a:t>
              </a:r>
              <a:endParaRPr lang="en-US" altLang="en-US" sz="1600" b="1">
                <a:solidFill>
                  <a:srgbClr val="FFFF00"/>
                </a:solidFill>
              </a:endParaRPr>
            </a:p>
          </p:txBody>
        </p:sp>
        <p:sp>
          <p:nvSpPr>
            <p:cNvPr id="10299" name="Text Box 21"/>
            <p:cNvSpPr txBox="1">
              <a:spLocks noChangeArrowheads="1"/>
            </p:cNvSpPr>
            <p:nvPr/>
          </p:nvSpPr>
          <p:spPr bwMode="auto">
            <a:xfrm>
              <a:off x="4785" y="754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FFFF00"/>
                  </a:solidFill>
                </a:rPr>
                <a:t>n = 4</a:t>
              </a:r>
              <a:endParaRPr lang="en-US" altLang="en-US" b="1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0256" name="Object 2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5508625" y="5492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ionisation</a:t>
            </a:r>
            <a:endParaRPr lang="en-US" altLang="en-US" b="1">
              <a:solidFill>
                <a:srgbClr val="FFFF00"/>
              </a:solidFill>
            </a:endParaRPr>
          </a:p>
        </p:txBody>
      </p:sp>
      <p:pic>
        <p:nvPicPr>
          <p:cNvPr id="11293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3429000"/>
            <a:ext cx="1017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9" name="Oval 35"/>
          <p:cNvSpPr>
            <a:spLocks noChangeArrowheads="1"/>
          </p:cNvSpPr>
          <p:nvPr/>
        </p:nvSpPr>
        <p:spPr bwMode="auto">
          <a:xfrm>
            <a:off x="2700338" y="12684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01" name="Oval 37"/>
          <p:cNvSpPr>
            <a:spLocks noChangeArrowheads="1"/>
          </p:cNvSpPr>
          <p:nvPr/>
        </p:nvSpPr>
        <p:spPr bwMode="auto">
          <a:xfrm>
            <a:off x="6084888" y="1268413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02" name="Oval 38"/>
          <p:cNvSpPr>
            <a:spLocks noChangeArrowheads="1"/>
          </p:cNvSpPr>
          <p:nvPr/>
        </p:nvSpPr>
        <p:spPr bwMode="auto">
          <a:xfrm>
            <a:off x="9540875" y="6569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03" name="Oval 39"/>
          <p:cNvSpPr>
            <a:spLocks noChangeArrowheads="1"/>
          </p:cNvSpPr>
          <p:nvPr/>
        </p:nvSpPr>
        <p:spPr bwMode="auto">
          <a:xfrm>
            <a:off x="6659563" y="15573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3059113" y="1557338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419475" y="2492375"/>
            <a:ext cx="0" cy="2089150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3419475" y="4652963"/>
            <a:ext cx="0" cy="504825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 flipH="1">
            <a:off x="3419475" y="5157788"/>
            <a:ext cx="0" cy="647700"/>
          </a:xfrm>
          <a:prstGeom prst="line">
            <a:avLst/>
          </a:prstGeom>
          <a:noFill/>
          <a:ln w="57150">
            <a:solidFill>
              <a:srgbClr val="CC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0267" name="Object 4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1908175" y="5157788"/>
            <a:ext cx="7235825" cy="1062037"/>
            <a:chOff x="1202" y="3249"/>
            <a:chExt cx="4558" cy="669"/>
          </a:xfrm>
        </p:grpSpPr>
        <p:grpSp>
          <p:nvGrpSpPr>
            <p:cNvPr id="10293" name="Group 44"/>
            <p:cNvGrpSpPr>
              <a:grpSpLocks/>
            </p:cNvGrpSpPr>
            <p:nvPr/>
          </p:nvGrpSpPr>
          <p:grpSpPr bwMode="auto">
            <a:xfrm>
              <a:off x="1202" y="3249"/>
              <a:ext cx="3583" cy="408"/>
              <a:chOff x="1202" y="3249"/>
              <a:chExt cx="3583" cy="408"/>
            </a:xfrm>
          </p:grpSpPr>
          <p:sp>
            <p:nvSpPr>
              <p:cNvPr id="10296" name="Line 42"/>
              <p:cNvSpPr>
                <a:spLocks noChangeShapeType="1"/>
              </p:cNvSpPr>
              <p:nvPr/>
            </p:nvSpPr>
            <p:spPr bwMode="auto">
              <a:xfrm>
                <a:off x="1202" y="3249"/>
                <a:ext cx="3583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0297" name="Line 43"/>
              <p:cNvSpPr>
                <a:spLocks noChangeShapeType="1"/>
              </p:cNvSpPr>
              <p:nvPr/>
            </p:nvSpPr>
            <p:spPr bwMode="auto">
              <a:xfrm>
                <a:off x="1202" y="3657"/>
                <a:ext cx="3583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0294" name="Text Box 47"/>
            <p:cNvSpPr txBox="1">
              <a:spLocks noChangeArrowheads="1"/>
            </p:cNvSpPr>
            <p:nvPr/>
          </p:nvSpPr>
          <p:spPr bwMode="auto">
            <a:xfrm>
              <a:off x="4921" y="3475"/>
              <a:ext cx="839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CCFF"/>
                  </a:solidFill>
                </a:rPr>
                <a:t>Spectrum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l-GR" altLang="en-US" sz="1600" b="1">
                  <a:solidFill>
                    <a:srgbClr val="FFCCFF"/>
                  </a:solidFill>
                  <a:cs typeface="Arial" panose="020B0604020202020204" pitchFamily="34" charset="0"/>
                </a:rPr>
                <a:t>λ</a:t>
              </a:r>
            </a:p>
          </p:txBody>
        </p:sp>
        <p:sp>
          <p:nvSpPr>
            <p:cNvPr id="10295" name="Line 49"/>
            <p:cNvSpPr>
              <a:spLocks noChangeShapeType="1"/>
            </p:cNvSpPr>
            <p:nvPr/>
          </p:nvSpPr>
          <p:spPr bwMode="auto">
            <a:xfrm>
              <a:off x="5193" y="3793"/>
              <a:ext cx="227" cy="0"/>
            </a:xfrm>
            <a:prstGeom prst="line">
              <a:avLst/>
            </a:prstGeom>
            <a:noFill/>
            <a:ln w="57150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3203575" y="4652963"/>
            <a:ext cx="0" cy="504825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 flipH="1">
            <a:off x="3203575" y="5157788"/>
            <a:ext cx="0" cy="647700"/>
          </a:xfrm>
          <a:prstGeom prst="line">
            <a:avLst/>
          </a:prstGeom>
          <a:noFill/>
          <a:ln w="57150">
            <a:solidFill>
              <a:srgbClr val="99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3203575" y="1773238"/>
            <a:ext cx="0" cy="2808287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2843213" y="1412875"/>
            <a:ext cx="0" cy="3168650"/>
          </a:xfrm>
          <a:prstGeom prst="line">
            <a:avLst/>
          </a:pr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2843213" y="4652963"/>
            <a:ext cx="0" cy="504825"/>
          </a:xfrm>
          <a:prstGeom prst="line">
            <a:avLst/>
          </a:prstGeom>
          <a:noFill/>
          <a:ln w="38100">
            <a:solidFill>
              <a:srgbClr val="99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 flipH="1">
            <a:off x="2843213" y="5157788"/>
            <a:ext cx="0" cy="647700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2339975" y="5805488"/>
            <a:ext cx="1511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CCFF"/>
                </a:solidFill>
              </a:rPr>
              <a:t>Lyman series in UV</a:t>
            </a:r>
            <a:endParaRPr lang="en-US" altLang="en-US" sz="1600" b="1">
              <a:solidFill>
                <a:srgbClr val="FFCCFF"/>
              </a:solidFill>
            </a:endParaRPr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6804025" y="1700213"/>
            <a:ext cx="0" cy="6492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6804025" y="2492375"/>
            <a:ext cx="0" cy="2665413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 flipH="1">
            <a:off x="6804025" y="5157788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6227763" y="2492375"/>
            <a:ext cx="0" cy="2665413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6227763" y="5157788"/>
            <a:ext cx="0" cy="6477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2051050" y="1268413"/>
            <a:ext cx="54737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>
            <a:off x="2051050" y="1196975"/>
            <a:ext cx="5473700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00" name="Oval 36"/>
          <p:cNvSpPr>
            <a:spLocks noChangeArrowheads="1"/>
          </p:cNvSpPr>
          <p:nvPr/>
        </p:nvSpPr>
        <p:spPr bwMode="auto">
          <a:xfrm>
            <a:off x="5435600" y="112553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5580063" y="2492375"/>
            <a:ext cx="0" cy="2665413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 flipH="1">
            <a:off x="5580063" y="5157788"/>
            <a:ext cx="0" cy="6477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98" name="Oval 34"/>
          <p:cNvSpPr>
            <a:spLocks noChangeArrowheads="1"/>
          </p:cNvSpPr>
          <p:nvPr/>
        </p:nvSpPr>
        <p:spPr bwMode="auto">
          <a:xfrm>
            <a:off x="4787900" y="1052513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4932363" y="2492375"/>
            <a:ext cx="0" cy="2665413"/>
          </a:xfrm>
          <a:prstGeom prst="line">
            <a:avLst/>
          </a:prstGeom>
          <a:noFill/>
          <a:ln w="38100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4932363" y="5157788"/>
            <a:ext cx="0" cy="647700"/>
          </a:xfrm>
          <a:prstGeom prst="line">
            <a:avLst/>
          </a:prstGeom>
          <a:noFill/>
          <a:ln w="5715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5003800" y="5876925"/>
            <a:ext cx="18002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BALMER series VISIBLE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227763" y="1412875"/>
            <a:ext cx="0" cy="10810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5580063" y="1268413"/>
            <a:ext cx="0" cy="11525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4932363" y="1196975"/>
            <a:ext cx="0" cy="12255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8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7" grpId="0" animBg="1"/>
      <p:bldP spid="11278" grpId="0" animBg="1"/>
      <p:bldP spid="11280" grpId="0" animBg="1"/>
      <p:bldP spid="11281" grpId="0" autoUpdateAnimBg="0"/>
      <p:bldP spid="11291" grpId="0" autoUpdateAnimBg="0"/>
      <p:bldP spid="11299" grpId="0" animBg="1" autoUpdateAnimBg="0"/>
      <p:bldP spid="11301" grpId="0" animBg="1" autoUpdateAnimBg="0"/>
      <p:bldP spid="11302" grpId="0" animBg="1" autoUpdateAnimBg="0"/>
      <p:bldP spid="11303" grpId="0" animBg="1" autoUpdateAnimBg="0"/>
      <p:bldP spid="11304" grpId="0" animBg="1" autoUpdateAnimBg="0"/>
      <p:bldP spid="11305" grpId="0" animBg="1"/>
      <p:bldP spid="11309" grpId="0" animBg="1"/>
      <p:bldP spid="11310" grpId="0" animBg="1"/>
      <p:bldP spid="11315" grpId="0" animBg="1"/>
      <p:bldP spid="11316" grpId="0" animBg="1"/>
      <p:bldP spid="11317" grpId="0" animBg="1"/>
      <p:bldP spid="11319" grpId="0" animBg="1"/>
      <p:bldP spid="11320" grpId="0" animBg="1"/>
      <p:bldP spid="11321" grpId="0" animBg="1"/>
      <p:bldP spid="11322" grpId="0" autoUpdateAnimBg="0"/>
      <p:bldP spid="11323" grpId="0" animBg="1"/>
      <p:bldP spid="11324" grpId="0" animBg="1"/>
      <p:bldP spid="11325" grpId="0" animBg="1"/>
      <p:bldP spid="11326" grpId="0" animBg="1"/>
      <p:bldP spid="11327" grpId="0" animBg="1"/>
      <p:bldP spid="11328" grpId="0" animBg="1"/>
      <p:bldP spid="11329" grpId="0" animBg="1"/>
      <p:bldP spid="11300" grpId="0" animBg="1" autoUpdateAnimBg="0"/>
      <p:bldP spid="11330" grpId="0" animBg="1"/>
      <p:bldP spid="11331" grpId="0" animBg="1"/>
      <p:bldP spid="11298" grpId="0" animBg="1" autoUpdateAnimBg="0"/>
      <p:bldP spid="11332" grpId="0" animBg="1"/>
      <p:bldP spid="11333" grpId="0" animBg="1"/>
      <p:bldP spid="11334" grpId="0" autoUpdateAnimBg="0"/>
      <p:bldP spid="11335" grpId="0" animBg="1"/>
      <p:bldP spid="11336" grpId="0" animBg="1"/>
      <p:bldP spid="113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659A3F-D1CC-42E2-A8F5-662F90A1889A}" type="slidenum">
              <a:rPr lang="en-US" altLang="en-US">
                <a:solidFill>
                  <a:srgbClr val="00FFFF"/>
                </a:solidFill>
              </a:rPr>
              <a:pPr eaLnBrk="1" hangingPunct="1"/>
              <a:t>11</a:t>
            </a:fld>
            <a:endParaRPr lang="en-US" altLang="en-US">
              <a:solidFill>
                <a:srgbClr val="00FFFF"/>
              </a:solidFill>
            </a:endParaRPr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0" y="0"/>
            <a:ext cx="7200900" cy="3489325"/>
            <a:chOff x="567" y="164"/>
            <a:chExt cx="5193" cy="3121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1292" y="346"/>
              <a:ext cx="3493" cy="2585"/>
              <a:chOff x="1292" y="346"/>
              <a:chExt cx="3493" cy="2585"/>
            </a:xfrm>
          </p:grpSpPr>
          <p:sp>
            <p:nvSpPr>
              <p:cNvPr id="11295" name="Line 6"/>
              <p:cNvSpPr>
                <a:spLocks noChangeShapeType="1"/>
              </p:cNvSpPr>
              <p:nvPr/>
            </p:nvSpPr>
            <p:spPr bwMode="auto">
              <a:xfrm>
                <a:off x="1292" y="2931"/>
                <a:ext cx="3493" cy="0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96" name="Line 7"/>
              <p:cNvSpPr>
                <a:spLocks noChangeShapeType="1"/>
              </p:cNvSpPr>
              <p:nvPr/>
            </p:nvSpPr>
            <p:spPr bwMode="auto">
              <a:xfrm flipV="1">
                <a:off x="1292" y="346"/>
                <a:ext cx="0" cy="2585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97" name="Line 8"/>
              <p:cNvSpPr>
                <a:spLocks noChangeShapeType="1"/>
              </p:cNvSpPr>
              <p:nvPr/>
            </p:nvSpPr>
            <p:spPr bwMode="auto">
              <a:xfrm>
                <a:off x="1292" y="1525"/>
                <a:ext cx="3448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292" y="890"/>
              <a:ext cx="344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1292" y="1071"/>
              <a:ext cx="344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567" y="164"/>
              <a:ext cx="5193" cy="3121"/>
              <a:chOff x="567" y="164"/>
              <a:chExt cx="5193" cy="3121"/>
            </a:xfrm>
          </p:grpSpPr>
          <p:sp>
            <p:nvSpPr>
              <p:cNvPr id="11276" name="Text Box 12"/>
              <p:cNvSpPr txBox="1">
                <a:spLocks noChangeArrowheads="1"/>
              </p:cNvSpPr>
              <p:nvPr/>
            </p:nvSpPr>
            <p:spPr bwMode="auto">
              <a:xfrm>
                <a:off x="884" y="164"/>
                <a:ext cx="636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>
                    <a:solidFill>
                      <a:srgbClr val="FF0066"/>
                    </a:solidFill>
                  </a:rPr>
                  <a:t>E</a:t>
                </a:r>
                <a:r>
                  <a:rPr lang="en-GB" altLang="en-US" sz="1200" b="1" baseline="-25000">
                    <a:solidFill>
                      <a:srgbClr val="FF0066"/>
                    </a:solidFill>
                  </a:rPr>
                  <a:t>n  </a:t>
                </a:r>
                <a:r>
                  <a:rPr lang="en-GB" altLang="en-US" sz="1200" b="1">
                    <a:solidFill>
                      <a:srgbClr val="FF0066"/>
                    </a:solidFill>
                  </a:rPr>
                  <a:t>eV</a:t>
                </a:r>
                <a:endParaRPr lang="en-US" altLang="en-US" sz="1200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11277" name="Text Box 13"/>
              <p:cNvSpPr txBox="1">
                <a:spLocks noChangeArrowheads="1"/>
              </p:cNvSpPr>
              <p:nvPr/>
            </p:nvSpPr>
            <p:spPr bwMode="auto">
              <a:xfrm>
                <a:off x="657" y="2797"/>
                <a:ext cx="590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GB" altLang="en-US" sz="1200" b="1"/>
                  <a:t>- 13.6</a:t>
                </a:r>
                <a:endParaRPr lang="en-US" altLang="en-US" sz="1200" b="1"/>
              </a:p>
            </p:txBody>
          </p:sp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4785" y="2794"/>
                <a:ext cx="975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n =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ground state</a:t>
                </a:r>
                <a:endParaRPr lang="en-US" altLang="en-US" sz="1200" b="1"/>
              </a:p>
            </p:txBody>
          </p:sp>
          <p:grpSp>
            <p:nvGrpSpPr>
              <p:cNvPr id="11279" name="Group 15"/>
              <p:cNvGrpSpPr>
                <a:grpSpLocks/>
              </p:cNvGrpSpPr>
              <p:nvPr/>
            </p:nvGrpSpPr>
            <p:grpSpPr bwMode="auto">
              <a:xfrm>
                <a:off x="658" y="981"/>
                <a:ext cx="4662" cy="245"/>
                <a:chOff x="658" y="981"/>
                <a:chExt cx="4662" cy="245"/>
              </a:xfrm>
            </p:grpSpPr>
            <p:sp>
              <p:nvSpPr>
                <p:cNvPr id="1129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58" y="981"/>
                  <a:ext cx="589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- 1.51</a:t>
                  </a:r>
                  <a:endParaRPr lang="en-US" altLang="en-US" sz="1200" b="1"/>
                </a:p>
              </p:txBody>
            </p:sp>
            <p:sp>
              <p:nvSpPr>
                <p:cNvPr id="1129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785" y="981"/>
                  <a:ext cx="535" cy="2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3</a:t>
                  </a:r>
                  <a:endParaRPr lang="en-US" altLang="en-US" sz="1200" b="1"/>
                </a:p>
              </p:txBody>
            </p:sp>
          </p:grpSp>
          <p:grpSp>
            <p:nvGrpSpPr>
              <p:cNvPr id="11280" name="Group 18"/>
              <p:cNvGrpSpPr>
                <a:grpSpLocks/>
              </p:cNvGrpSpPr>
              <p:nvPr/>
            </p:nvGrpSpPr>
            <p:grpSpPr bwMode="auto">
              <a:xfrm>
                <a:off x="567" y="391"/>
                <a:ext cx="4753" cy="337"/>
                <a:chOff x="567" y="391"/>
                <a:chExt cx="4753" cy="337"/>
              </a:xfrm>
            </p:grpSpPr>
            <p:sp>
              <p:nvSpPr>
                <p:cNvPr id="1129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67" y="482"/>
                  <a:ext cx="590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0</a:t>
                  </a:r>
                  <a:endParaRPr lang="en-US" altLang="en-US" sz="1200" b="1"/>
                </a:p>
              </p:txBody>
            </p:sp>
            <p:sp>
              <p:nvSpPr>
                <p:cNvPr id="11291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572"/>
                  <a:ext cx="3448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129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87" y="391"/>
                  <a:ext cx="533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</a:t>
                  </a:r>
                  <a:r>
                    <a:rPr lang="en-GB" altLang="en-US" sz="1200" b="1">
                      <a:cs typeface="Arial" panose="020B0604020202020204" pitchFamily="34" charset="0"/>
                    </a:rPr>
                    <a:t>∞</a:t>
                  </a:r>
                </a:p>
              </p:txBody>
            </p:sp>
          </p:grpSp>
          <p:grpSp>
            <p:nvGrpSpPr>
              <p:cNvPr id="11281" name="Group 22"/>
              <p:cNvGrpSpPr>
                <a:grpSpLocks/>
              </p:cNvGrpSpPr>
              <p:nvPr/>
            </p:nvGrpSpPr>
            <p:grpSpPr bwMode="auto">
              <a:xfrm>
                <a:off x="612" y="1389"/>
                <a:ext cx="4708" cy="292"/>
                <a:chOff x="612" y="1389"/>
                <a:chExt cx="4708" cy="292"/>
              </a:xfrm>
            </p:grpSpPr>
            <p:sp>
              <p:nvSpPr>
                <p:cNvPr id="1128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12" y="1389"/>
                  <a:ext cx="590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- 3.4</a:t>
                  </a:r>
                  <a:endParaRPr lang="en-US" altLang="en-US" sz="1200" b="1"/>
                </a:p>
              </p:txBody>
            </p:sp>
            <p:sp>
              <p:nvSpPr>
                <p:cNvPr id="112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785" y="1435"/>
                  <a:ext cx="535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2</a:t>
                  </a:r>
                  <a:endParaRPr lang="en-US" altLang="en-US" sz="1200" b="1"/>
                </a:p>
              </p:txBody>
            </p:sp>
          </p:grpSp>
          <p:grpSp>
            <p:nvGrpSpPr>
              <p:cNvPr id="11282" name="Group 25"/>
              <p:cNvGrpSpPr>
                <a:grpSpLocks/>
              </p:cNvGrpSpPr>
              <p:nvPr/>
            </p:nvGrpSpPr>
            <p:grpSpPr bwMode="auto">
              <a:xfrm>
                <a:off x="657" y="754"/>
                <a:ext cx="4663" cy="347"/>
                <a:chOff x="657" y="754"/>
                <a:chExt cx="4663" cy="347"/>
              </a:xfrm>
            </p:grpSpPr>
            <p:sp>
              <p:nvSpPr>
                <p:cNvPr id="112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57" y="800"/>
                  <a:ext cx="588" cy="3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- 0.85</a:t>
                  </a:r>
                  <a:r>
                    <a:rPr lang="en-GB" altLang="en-US" sz="1600" b="1">
                      <a:solidFill>
                        <a:srgbClr val="FFFF00"/>
                      </a:solidFill>
                    </a:rPr>
                    <a:t> </a:t>
                  </a:r>
                  <a:endParaRPr lang="en-US" altLang="en-US" sz="1600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12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784" y="754"/>
                  <a:ext cx="536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4</a:t>
                  </a:r>
                  <a:endParaRPr lang="en-US" altLang="en-US" sz="1200" b="1"/>
                </a:p>
              </p:txBody>
            </p:sp>
          </p:grpSp>
          <p:sp>
            <p:nvSpPr>
              <p:cNvPr id="11283" name="Text Box 28"/>
              <p:cNvSpPr txBox="1">
                <a:spLocks noChangeArrowheads="1"/>
              </p:cNvSpPr>
              <p:nvPr/>
            </p:nvSpPr>
            <p:spPr bwMode="auto">
              <a:xfrm>
                <a:off x="3470" y="344"/>
                <a:ext cx="1133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ionisation</a:t>
                </a:r>
                <a:endParaRPr lang="en-US" altLang="en-US" sz="1200" b="1"/>
              </a:p>
            </p:txBody>
          </p:sp>
          <p:sp>
            <p:nvSpPr>
              <p:cNvPr id="11284" name="Line 29"/>
              <p:cNvSpPr>
                <a:spLocks noChangeShapeType="1"/>
              </p:cNvSpPr>
              <p:nvPr/>
            </p:nvSpPr>
            <p:spPr bwMode="auto">
              <a:xfrm>
                <a:off x="1292" y="799"/>
                <a:ext cx="344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1285" name="Line 30"/>
              <p:cNvSpPr>
                <a:spLocks noChangeShapeType="1"/>
              </p:cNvSpPr>
              <p:nvPr/>
            </p:nvSpPr>
            <p:spPr bwMode="auto">
              <a:xfrm>
                <a:off x="1292" y="754"/>
                <a:ext cx="344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50825" y="3500438"/>
            <a:ext cx="88931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rgbClr val="FF0000"/>
                </a:solidFill>
              </a:rPr>
              <a:t>QUESTION</a:t>
            </a:r>
            <a:r>
              <a:rPr lang="en-GB" altLang="en-US" b="1"/>
              <a:t>.     </a:t>
            </a:r>
            <a:r>
              <a:rPr lang="en-GB" altLang="en-US" b="1">
                <a:solidFill>
                  <a:srgbClr val="0000FF"/>
                </a:solidFill>
              </a:rPr>
              <a:t>The </a:t>
            </a:r>
            <a:r>
              <a:rPr lang="en-GB" altLang="en-US" b="1">
                <a:solidFill>
                  <a:srgbClr val="FF0066"/>
                </a:solidFill>
              </a:rPr>
              <a:t>Paschen Series</a:t>
            </a:r>
            <a:r>
              <a:rPr lang="en-GB" altLang="en-US" b="1">
                <a:solidFill>
                  <a:srgbClr val="0000FF"/>
                </a:solidFill>
              </a:rPr>
              <a:t> in the Hydrogen Spectrum refers to transitions down to the second excited state.  These lines are in the Infra Red.  Find the longest of these wavelengths.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0" y="4437063"/>
            <a:ext cx="776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/>
              <a:t>This will involve the smallest energy change….  n = 4 to n = 3</a:t>
            </a:r>
            <a:endParaRPr lang="en-US" altLang="en-US" b="1"/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179388" y="4868863"/>
            <a:ext cx="8785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b="1">
                <a:solidFill>
                  <a:srgbClr val="FF0066"/>
                </a:solidFill>
                <a:cs typeface="Arial" panose="020B0604020202020204" pitchFamily="34" charset="0"/>
              </a:rPr>
              <a:t>Δ</a:t>
            </a:r>
            <a:r>
              <a:rPr lang="en-GB" altLang="en-US" b="1">
                <a:solidFill>
                  <a:srgbClr val="FF0066"/>
                </a:solidFill>
                <a:cs typeface="Arial" panose="020B0604020202020204" pitchFamily="34" charset="0"/>
              </a:rPr>
              <a:t>E = E</a:t>
            </a:r>
            <a:r>
              <a:rPr lang="en-GB" altLang="en-US" b="1" baseline="-25000">
                <a:solidFill>
                  <a:srgbClr val="FF0066"/>
                </a:solidFill>
                <a:cs typeface="Arial" panose="020B0604020202020204" pitchFamily="34" charset="0"/>
              </a:rPr>
              <a:t>4</a:t>
            </a:r>
            <a:r>
              <a:rPr lang="en-GB" altLang="en-US" b="1">
                <a:solidFill>
                  <a:srgbClr val="FF0066"/>
                </a:solidFill>
                <a:cs typeface="Arial" panose="020B0604020202020204" pitchFamily="34" charset="0"/>
              </a:rPr>
              <a:t> – E</a:t>
            </a:r>
            <a:r>
              <a:rPr lang="en-GB" altLang="en-US" b="1" baseline="-25000">
                <a:solidFill>
                  <a:srgbClr val="FF0066"/>
                </a:solidFill>
                <a:cs typeface="Arial" panose="020B0604020202020204" pitchFamily="34" charset="0"/>
              </a:rPr>
              <a:t>3 </a:t>
            </a:r>
            <a:r>
              <a:rPr lang="en-GB" altLang="en-US" b="1">
                <a:solidFill>
                  <a:srgbClr val="FF0066"/>
                </a:solidFill>
                <a:cs typeface="Arial" panose="020B0604020202020204" pitchFamily="34" charset="0"/>
              </a:rPr>
              <a:t>= - 0.85 – (-1.51) = 0.66 eV.   0.66 x 1.6 x 10</a:t>
            </a:r>
            <a:r>
              <a:rPr lang="en-GB" altLang="en-US" b="1" baseline="30000">
                <a:solidFill>
                  <a:srgbClr val="FF0066"/>
                </a:solidFill>
                <a:cs typeface="Arial" panose="020B0604020202020204" pitchFamily="34" charset="0"/>
              </a:rPr>
              <a:t>-19</a:t>
            </a:r>
            <a:r>
              <a:rPr lang="en-GB" altLang="en-US" b="1">
                <a:solidFill>
                  <a:srgbClr val="FF0066"/>
                </a:solidFill>
                <a:cs typeface="Arial" panose="020B0604020202020204" pitchFamily="34" charset="0"/>
              </a:rPr>
              <a:t>  = 1.056 x 10</a:t>
            </a:r>
            <a:r>
              <a:rPr lang="en-GB" altLang="en-US" b="1" baseline="30000">
                <a:solidFill>
                  <a:srgbClr val="FF0066"/>
                </a:solidFill>
                <a:cs typeface="Arial" panose="020B0604020202020204" pitchFamily="34" charset="0"/>
              </a:rPr>
              <a:t>-19</a:t>
            </a:r>
            <a:r>
              <a:rPr lang="en-GB" altLang="en-US" b="1">
                <a:solidFill>
                  <a:srgbClr val="FF0066"/>
                </a:solidFill>
                <a:cs typeface="Arial" panose="020B0604020202020204" pitchFamily="34" charset="0"/>
              </a:rPr>
              <a:t> J</a:t>
            </a:r>
            <a:endParaRPr lang="el-GR" altLang="en-US" b="1">
              <a:solidFill>
                <a:srgbClr val="FF0066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1403350" y="5300663"/>
          <a:ext cx="6121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2895600" imgH="419100" progId="Equation.3">
                  <p:embed/>
                </p:oleObj>
              </mc:Choice>
              <mc:Fallback>
                <p:oleObj name="Equation" r:id="rId3" imgW="28956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00663"/>
                        <a:ext cx="6121400" cy="885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57150">
                        <a:solidFill>
                          <a:srgbClr val="66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3" grpId="0"/>
      <p:bldP spid="13344" grpId="0"/>
      <p:bldP spid="13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3F83EA-032F-4B46-8509-6F64E809EB9C}" type="slidenum">
              <a:rPr lang="en-US" altLang="en-US">
                <a:solidFill>
                  <a:srgbClr val="00FFFF"/>
                </a:solidFill>
              </a:rPr>
              <a:pPr eaLnBrk="1" hangingPunct="1"/>
              <a:t>12</a:t>
            </a:fld>
            <a:endParaRPr lang="en-US" altLang="en-US">
              <a:solidFill>
                <a:srgbClr val="00FFFF"/>
              </a:solidFill>
            </a:endParaRPr>
          </a:p>
        </p:txBody>
      </p:sp>
      <p:graphicFrame>
        <p:nvGraphicFramePr>
          <p:cNvPr id="12291" name="Object 2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75" y="3429000"/>
            <a:ext cx="10175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Oval 28"/>
          <p:cNvSpPr>
            <a:spLocks noChangeArrowheads="1"/>
          </p:cNvSpPr>
          <p:nvPr/>
        </p:nvSpPr>
        <p:spPr bwMode="auto">
          <a:xfrm>
            <a:off x="9540875" y="656907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graphicFrame>
        <p:nvGraphicFramePr>
          <p:cNvPr id="12294" name="Object 3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5" name="Group 67"/>
          <p:cNvGrpSpPr>
            <a:grpSpLocks/>
          </p:cNvGrpSpPr>
          <p:nvPr/>
        </p:nvGrpSpPr>
        <p:grpSpPr bwMode="auto">
          <a:xfrm>
            <a:off x="0" y="0"/>
            <a:ext cx="7200900" cy="3435350"/>
            <a:chOff x="567" y="164"/>
            <a:chExt cx="5193" cy="3131"/>
          </a:xfrm>
        </p:grpSpPr>
        <p:grpSp>
          <p:nvGrpSpPr>
            <p:cNvPr id="12298" name="Group 66"/>
            <p:cNvGrpSpPr>
              <a:grpSpLocks/>
            </p:cNvGrpSpPr>
            <p:nvPr/>
          </p:nvGrpSpPr>
          <p:grpSpPr bwMode="auto">
            <a:xfrm>
              <a:off x="1292" y="346"/>
              <a:ext cx="3493" cy="2585"/>
              <a:chOff x="1292" y="346"/>
              <a:chExt cx="3493" cy="2585"/>
            </a:xfrm>
          </p:grpSpPr>
          <p:sp>
            <p:nvSpPr>
              <p:cNvPr id="12321" name="Line 2"/>
              <p:cNvSpPr>
                <a:spLocks noChangeShapeType="1"/>
              </p:cNvSpPr>
              <p:nvPr/>
            </p:nvSpPr>
            <p:spPr bwMode="auto">
              <a:xfrm>
                <a:off x="1292" y="2931"/>
                <a:ext cx="3493" cy="0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322" name="Line 3"/>
              <p:cNvSpPr>
                <a:spLocks noChangeShapeType="1"/>
              </p:cNvSpPr>
              <p:nvPr/>
            </p:nvSpPr>
            <p:spPr bwMode="auto">
              <a:xfrm flipV="1">
                <a:off x="1292" y="346"/>
                <a:ext cx="0" cy="2585"/>
              </a:xfrm>
              <a:prstGeom prst="line">
                <a:avLst/>
              </a:prstGeom>
              <a:noFill/>
              <a:ln w="762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323" name="Line 6"/>
              <p:cNvSpPr>
                <a:spLocks noChangeShapeType="1"/>
              </p:cNvSpPr>
              <p:nvPr/>
            </p:nvSpPr>
            <p:spPr bwMode="auto">
              <a:xfrm>
                <a:off x="1292" y="1525"/>
                <a:ext cx="3448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12299" name="Line 7"/>
            <p:cNvSpPr>
              <a:spLocks noChangeShapeType="1"/>
            </p:cNvSpPr>
            <p:nvPr/>
          </p:nvSpPr>
          <p:spPr bwMode="auto">
            <a:xfrm>
              <a:off x="1292" y="890"/>
              <a:ext cx="344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292" y="1071"/>
              <a:ext cx="344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12301" name="Group 65"/>
            <p:cNvGrpSpPr>
              <a:grpSpLocks/>
            </p:cNvGrpSpPr>
            <p:nvPr/>
          </p:nvGrpSpPr>
          <p:grpSpPr bwMode="auto">
            <a:xfrm>
              <a:off x="567" y="164"/>
              <a:ext cx="5193" cy="3131"/>
              <a:chOff x="567" y="164"/>
              <a:chExt cx="5193" cy="3131"/>
            </a:xfrm>
          </p:grpSpPr>
          <p:sp>
            <p:nvSpPr>
              <p:cNvPr id="12302" name="Text Box 4"/>
              <p:cNvSpPr txBox="1">
                <a:spLocks noChangeArrowheads="1"/>
              </p:cNvSpPr>
              <p:nvPr/>
            </p:nvSpPr>
            <p:spPr bwMode="auto">
              <a:xfrm>
                <a:off x="884" y="164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>
                    <a:solidFill>
                      <a:srgbClr val="FF0066"/>
                    </a:solidFill>
                  </a:rPr>
                  <a:t>E</a:t>
                </a:r>
                <a:r>
                  <a:rPr lang="en-GB" altLang="en-US" sz="1200" b="1" baseline="-25000">
                    <a:solidFill>
                      <a:srgbClr val="FF0066"/>
                    </a:solidFill>
                  </a:rPr>
                  <a:t>n  </a:t>
                </a:r>
                <a:r>
                  <a:rPr lang="en-GB" altLang="en-US" sz="1200" b="1">
                    <a:solidFill>
                      <a:srgbClr val="FF0066"/>
                    </a:solidFill>
                  </a:rPr>
                  <a:t>eV</a:t>
                </a:r>
                <a:endParaRPr lang="en-US" altLang="en-US" sz="1200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12303" name="Text Box 5"/>
              <p:cNvSpPr txBox="1">
                <a:spLocks noChangeArrowheads="1"/>
              </p:cNvSpPr>
              <p:nvPr/>
            </p:nvSpPr>
            <p:spPr bwMode="auto">
              <a:xfrm>
                <a:off x="658" y="2796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</a:pPr>
                <a:r>
                  <a:rPr lang="en-GB" altLang="en-US" sz="1200" b="1"/>
                  <a:t>- 13.6</a:t>
                </a:r>
                <a:endParaRPr lang="en-US" altLang="en-US" sz="1200" b="1"/>
              </a:p>
            </p:txBody>
          </p:sp>
          <p:sp>
            <p:nvSpPr>
              <p:cNvPr id="12304" name="Text Box 9"/>
              <p:cNvSpPr txBox="1">
                <a:spLocks noChangeArrowheads="1"/>
              </p:cNvSpPr>
              <p:nvPr/>
            </p:nvSpPr>
            <p:spPr bwMode="auto">
              <a:xfrm>
                <a:off x="4785" y="2794"/>
                <a:ext cx="975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n = 1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ground state</a:t>
                </a:r>
                <a:endParaRPr lang="en-US" altLang="en-US" sz="1200" b="1"/>
              </a:p>
            </p:txBody>
          </p:sp>
          <p:grpSp>
            <p:nvGrpSpPr>
              <p:cNvPr id="12305" name="Group 10"/>
              <p:cNvGrpSpPr>
                <a:grpSpLocks/>
              </p:cNvGrpSpPr>
              <p:nvPr/>
            </p:nvGrpSpPr>
            <p:grpSpPr bwMode="auto">
              <a:xfrm>
                <a:off x="658" y="981"/>
                <a:ext cx="4662" cy="251"/>
                <a:chOff x="658" y="981"/>
                <a:chExt cx="4662" cy="251"/>
              </a:xfrm>
            </p:grpSpPr>
            <p:sp>
              <p:nvSpPr>
                <p:cNvPr id="123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58" y="981"/>
                  <a:ext cx="590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- 1.51</a:t>
                  </a:r>
                  <a:endParaRPr lang="en-US" altLang="en-US" sz="1200" b="1"/>
                </a:p>
              </p:txBody>
            </p:sp>
            <p:sp>
              <p:nvSpPr>
                <p:cNvPr id="123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786" y="981"/>
                  <a:ext cx="534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3</a:t>
                  </a:r>
                  <a:endParaRPr lang="en-US" altLang="en-US" sz="1200" b="1"/>
                </a:p>
              </p:txBody>
            </p:sp>
          </p:grpSp>
          <p:grpSp>
            <p:nvGrpSpPr>
              <p:cNvPr id="12306" name="Group 13"/>
              <p:cNvGrpSpPr>
                <a:grpSpLocks/>
              </p:cNvGrpSpPr>
              <p:nvPr/>
            </p:nvGrpSpPr>
            <p:grpSpPr bwMode="auto">
              <a:xfrm>
                <a:off x="567" y="391"/>
                <a:ext cx="4753" cy="341"/>
                <a:chOff x="567" y="391"/>
                <a:chExt cx="4753" cy="341"/>
              </a:xfrm>
            </p:grpSpPr>
            <p:sp>
              <p:nvSpPr>
                <p:cNvPr id="123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67" y="482"/>
                  <a:ext cx="59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0</a:t>
                  </a:r>
                  <a:endParaRPr lang="en-US" altLang="en-US" sz="1200" b="1"/>
                </a:p>
              </p:txBody>
            </p:sp>
            <p:sp>
              <p:nvSpPr>
                <p:cNvPr id="12317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572"/>
                  <a:ext cx="3448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231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786" y="391"/>
                  <a:ext cx="5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</a:t>
                  </a:r>
                  <a:r>
                    <a:rPr lang="en-GB" altLang="en-US" sz="1200" b="1">
                      <a:cs typeface="Arial" panose="020B0604020202020204" pitchFamily="34" charset="0"/>
                    </a:rPr>
                    <a:t>∞</a:t>
                  </a:r>
                </a:p>
              </p:txBody>
            </p:sp>
          </p:grpSp>
          <p:grpSp>
            <p:nvGrpSpPr>
              <p:cNvPr id="12307" name="Group 17"/>
              <p:cNvGrpSpPr>
                <a:grpSpLocks/>
              </p:cNvGrpSpPr>
              <p:nvPr/>
            </p:nvGrpSpPr>
            <p:grpSpPr bwMode="auto">
              <a:xfrm>
                <a:off x="612" y="1389"/>
                <a:ext cx="4708" cy="295"/>
                <a:chOff x="612" y="1389"/>
                <a:chExt cx="4708" cy="295"/>
              </a:xfrm>
            </p:grpSpPr>
            <p:sp>
              <p:nvSpPr>
                <p:cNvPr id="123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12" y="1389"/>
                  <a:ext cx="58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- 3.4</a:t>
                  </a:r>
                  <a:endParaRPr lang="en-US" altLang="en-US" sz="1200" b="1"/>
                </a:p>
              </p:txBody>
            </p:sp>
            <p:sp>
              <p:nvSpPr>
                <p:cNvPr id="123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786" y="1434"/>
                  <a:ext cx="5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2</a:t>
                  </a:r>
                  <a:endParaRPr lang="en-US" altLang="en-US" sz="1200" b="1"/>
                </a:p>
              </p:txBody>
            </p:sp>
          </p:grpSp>
          <p:grpSp>
            <p:nvGrpSpPr>
              <p:cNvPr id="12308" name="Group 20"/>
              <p:cNvGrpSpPr>
                <a:grpSpLocks/>
              </p:cNvGrpSpPr>
              <p:nvPr/>
            </p:nvGrpSpPr>
            <p:grpSpPr bwMode="auto">
              <a:xfrm>
                <a:off x="657" y="754"/>
                <a:ext cx="4663" cy="353"/>
                <a:chOff x="657" y="754"/>
                <a:chExt cx="4663" cy="353"/>
              </a:xfrm>
            </p:grpSpPr>
            <p:sp>
              <p:nvSpPr>
                <p:cNvPr id="1231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57" y="799"/>
                  <a:ext cx="589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- 0.85</a:t>
                  </a:r>
                  <a:r>
                    <a:rPr lang="en-GB" altLang="en-US" sz="1600" b="1">
                      <a:solidFill>
                        <a:srgbClr val="FFFF00"/>
                      </a:solidFill>
                    </a:rPr>
                    <a:t> </a:t>
                  </a:r>
                  <a:endParaRPr lang="en-US" altLang="en-US" sz="1600" b="1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231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784" y="754"/>
                  <a:ext cx="536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GB" altLang="en-US" sz="1200" b="1"/>
                    <a:t>n = 4</a:t>
                  </a:r>
                  <a:endParaRPr lang="en-US" altLang="en-US" sz="1200" b="1"/>
                </a:p>
              </p:txBody>
            </p:sp>
          </p:grpSp>
          <p:sp>
            <p:nvSpPr>
              <p:cNvPr id="12309" name="Text Box 24"/>
              <p:cNvSpPr txBox="1">
                <a:spLocks noChangeArrowheads="1"/>
              </p:cNvSpPr>
              <p:nvPr/>
            </p:nvSpPr>
            <p:spPr bwMode="auto">
              <a:xfrm>
                <a:off x="3470" y="345"/>
                <a:ext cx="11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 b="1"/>
                  <a:t>ionisation</a:t>
                </a:r>
                <a:endParaRPr lang="en-US" altLang="en-US" sz="1200" b="1"/>
              </a:p>
            </p:txBody>
          </p:sp>
          <p:sp>
            <p:nvSpPr>
              <p:cNvPr id="12310" name="Line 53"/>
              <p:cNvSpPr>
                <a:spLocks noChangeShapeType="1"/>
              </p:cNvSpPr>
              <p:nvPr/>
            </p:nvSpPr>
            <p:spPr bwMode="auto">
              <a:xfrm>
                <a:off x="1292" y="799"/>
                <a:ext cx="344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12311" name="Line 54"/>
              <p:cNvSpPr>
                <a:spLocks noChangeShapeType="1"/>
              </p:cNvSpPr>
              <p:nvPr/>
            </p:nvSpPr>
            <p:spPr bwMode="auto">
              <a:xfrm>
                <a:off x="1292" y="754"/>
                <a:ext cx="344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</p:grpSp>
      <p:sp>
        <p:nvSpPr>
          <p:cNvPr id="12356" name="Text Box 68"/>
          <p:cNvSpPr txBox="1">
            <a:spLocks noChangeArrowheads="1"/>
          </p:cNvSpPr>
          <p:nvPr/>
        </p:nvSpPr>
        <p:spPr bwMode="auto">
          <a:xfrm>
            <a:off x="0" y="3500438"/>
            <a:ext cx="471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b="1">
                <a:solidFill>
                  <a:srgbClr val="0000FF"/>
                </a:solidFill>
              </a:rPr>
              <a:t>N.B.  All energies are </a:t>
            </a:r>
            <a:r>
              <a:rPr lang="en-GB" altLang="en-US" sz="2000" b="1">
                <a:solidFill>
                  <a:srgbClr val="FF0000"/>
                </a:solidFill>
              </a:rPr>
              <a:t>NEGATIVE.</a:t>
            </a:r>
            <a:endParaRPr lang="en-US" altLang="en-US" sz="2000" b="1">
              <a:solidFill>
                <a:srgbClr val="FF0000"/>
              </a:solidFill>
            </a:endParaRPr>
          </a:p>
        </p:txBody>
      </p:sp>
      <p:sp>
        <p:nvSpPr>
          <p:cNvPr id="12357" name="Text Box 69"/>
          <p:cNvSpPr txBox="1">
            <a:spLocks noChangeArrowheads="1"/>
          </p:cNvSpPr>
          <p:nvPr/>
        </p:nvSpPr>
        <p:spPr bwMode="auto">
          <a:xfrm>
            <a:off x="179388" y="3933825"/>
            <a:ext cx="89646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b="1" dirty="0">
                <a:solidFill>
                  <a:srgbClr val="FF0000"/>
                </a:solidFill>
              </a:rPr>
              <a:t>REASON: </a:t>
            </a:r>
            <a:r>
              <a:rPr lang="en-GB" altLang="en-US" sz="2400" dirty="0"/>
              <a:t> The maximum energy is the energy to ionise the electron.  However an ionised electron feels no attraction to the nucleus so it must have zero potential energy.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en-US" sz="2400" dirty="0"/>
              <a:t>It follows that energies less than the ionisation energy must be negative 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6" grpId="0"/>
      <p:bldP spid="123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Absorption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7638"/>
            <a:ext cx="8153400" cy="1600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Dark </a:t>
            </a:r>
            <a:r>
              <a:rPr lang="en-US" altLang="en-US" sz="2800" u="sng" dirty="0" smtClean="0"/>
              <a:t>hydrogen</a:t>
            </a:r>
            <a:r>
              <a:rPr lang="en-US" altLang="en-US" sz="2800" dirty="0" smtClean="0"/>
              <a:t> absorption lines appear against a continuous visual spectrum, the light in the spectrum absorbed by intervening hydrogen atoms</a:t>
            </a:r>
          </a:p>
        </p:txBody>
      </p:sp>
      <p:pic>
        <p:nvPicPr>
          <p:cNvPr id="13316" name="Picture 4" descr="absor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84984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does light tell us what things are made off?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Every chemical element has its own unit spectral </a:t>
            </a:r>
            <a:r>
              <a:rPr lang="en-US" altLang="en-US" sz="2400" i="1" dirty="0" smtClean="0"/>
              <a:t>fingerprint</a:t>
            </a:r>
            <a:r>
              <a:rPr lang="en-US" altLang="en-US" sz="2400" dirty="0" smtClean="0"/>
              <a:t>. </a:t>
            </a:r>
          </a:p>
          <a:p>
            <a:pPr eaLnBrk="1" hangingPunct="1"/>
            <a:r>
              <a:rPr lang="en-US" altLang="en-US" sz="2400" dirty="0" smtClean="0">
                <a:solidFill>
                  <a:srgbClr val="3333FF"/>
                </a:solidFill>
              </a:rPr>
              <a:t>We can study the chemical composition of an astronomical object by observing its </a:t>
            </a:r>
            <a:r>
              <a:rPr lang="en-US" altLang="en-US" sz="2400" i="1" dirty="0" smtClean="0">
                <a:solidFill>
                  <a:srgbClr val="3333FF"/>
                </a:solidFill>
              </a:rPr>
              <a:t>absorption </a:t>
            </a:r>
            <a:r>
              <a:rPr lang="en-US" altLang="en-US" sz="2400" dirty="0" smtClean="0">
                <a:solidFill>
                  <a:srgbClr val="3333FF"/>
                </a:solidFill>
              </a:rPr>
              <a:t>or</a:t>
            </a:r>
            <a:r>
              <a:rPr lang="en-US" altLang="en-US" sz="2400" i="1" dirty="0" smtClean="0">
                <a:solidFill>
                  <a:srgbClr val="3333FF"/>
                </a:solidFill>
              </a:rPr>
              <a:t> emission spectrum. </a:t>
            </a:r>
          </a:p>
        </p:txBody>
      </p:sp>
      <p:pic>
        <p:nvPicPr>
          <p:cNvPr id="14340" name="Picture 4" descr="05-09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08" y="1417638"/>
            <a:ext cx="35401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09800" y="4724400"/>
            <a:ext cx="314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Emission spectrum of Hydrogen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752600" y="5638800"/>
            <a:ext cx="364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Absorption spectrum of Hydrogen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With a thermal spectrum background.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6934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6553200" y="2057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6324600" y="2133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6096000" y="2514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Astronomical Spectra</a:t>
            </a:r>
          </a:p>
        </p:txBody>
      </p:sp>
      <p:pic>
        <p:nvPicPr>
          <p:cNvPr id="15363" name="Picture 3" descr="05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36912"/>
            <a:ext cx="80772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444" y="1000956"/>
            <a:ext cx="7696200" cy="1828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We can learn a lot about a astronomical object by studying the </a:t>
            </a:r>
            <a:r>
              <a:rPr lang="en-US" altLang="en-US" sz="2000" i="1" dirty="0" smtClean="0">
                <a:solidFill>
                  <a:srgbClr val="3333FF"/>
                </a:solidFill>
              </a:rPr>
              <a:t>spectra </a:t>
            </a:r>
            <a:r>
              <a:rPr lang="en-US" altLang="en-US" sz="2000" dirty="0" smtClean="0"/>
              <a:t>of the object….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There are three basic types of spectra: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/>
              <a:t>a. Thermal radiation Spectra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All objects with a finite temperature emit thermal radiation.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/>
              <a:t>b. Absorption Line Spectra</a:t>
            </a:r>
            <a:r>
              <a:rPr lang="en-US" altLang="en-US" sz="2000" dirty="0" smtClean="0"/>
              <a:t>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smtClean="0"/>
              <a:t>c. Emission Line Spectra</a:t>
            </a:r>
            <a:r>
              <a:rPr lang="en-US" alt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Colors of various gases</a:t>
            </a:r>
          </a:p>
        </p:txBody>
      </p:sp>
      <p:pic>
        <p:nvPicPr>
          <p:cNvPr id="16387" name="Picture 4" descr="tube-ar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23996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tube-hel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2200"/>
            <a:ext cx="2209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tube-kryp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21336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7" descr="tube-ne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95800"/>
            <a:ext cx="22860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8" descr="tube-xen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19600"/>
            <a:ext cx="22860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Argon</a:t>
            </a:r>
          </a:p>
        </p:txBody>
      </p:sp>
      <p:pic>
        <p:nvPicPr>
          <p:cNvPr id="17411" name="Picture 4" descr="spec-ar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tube-arg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23996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Helium</a:t>
            </a:r>
          </a:p>
        </p:txBody>
      </p:sp>
      <p:pic>
        <p:nvPicPr>
          <p:cNvPr id="18435" name="Picture 4" descr="tube-hel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1000"/>
            <a:ext cx="2209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spec-hel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181600" y="2667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580</a:t>
            </a:r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Hydrogen</a:t>
            </a:r>
          </a:p>
        </p:txBody>
      </p:sp>
      <p:pic>
        <p:nvPicPr>
          <p:cNvPr id="19459" name="Picture 6" descr="spec-hydro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2667000" y="2057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420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858000" y="2057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650</a:t>
            </a:r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AE2639-A347-49BF-BCF6-FB8A351D6C42}" type="slidenum">
              <a:rPr lang="en-US" altLang="en-US">
                <a:solidFill>
                  <a:srgbClr val="00FFFF"/>
                </a:solidFill>
              </a:rPr>
              <a:pPr eaLnBrk="1" hangingPunct="1"/>
              <a:t>2</a:t>
            </a:fld>
            <a:endParaRPr lang="en-US" altLang="en-US">
              <a:solidFill>
                <a:srgbClr val="00FFFF"/>
              </a:solidFill>
            </a:endParaRPr>
          </a:p>
        </p:txBody>
      </p:sp>
      <p:grpSp>
        <p:nvGrpSpPr>
          <p:cNvPr id="3076" name="Group 20"/>
          <p:cNvGrpSpPr>
            <a:grpSpLocks/>
          </p:cNvGrpSpPr>
          <p:nvPr/>
        </p:nvGrpSpPr>
        <p:grpSpPr bwMode="auto">
          <a:xfrm>
            <a:off x="611188" y="981075"/>
            <a:ext cx="8064500" cy="4819650"/>
            <a:chOff x="661" y="642"/>
            <a:chExt cx="4439" cy="3036"/>
          </a:xfrm>
        </p:grpSpPr>
        <p:graphicFrame>
          <p:nvGraphicFramePr>
            <p:cNvPr id="3097" name="Object 6"/>
            <p:cNvGraphicFramePr>
              <a:graphicFrameLocks noChangeAspect="1"/>
            </p:cNvGraphicFramePr>
            <p:nvPr/>
          </p:nvGraphicFramePr>
          <p:xfrm>
            <a:off x="661" y="642"/>
            <a:ext cx="4439" cy="3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Bitmap Image" r:id="rId3" imgW="7047619" imgH="4819048" progId="Paint.Picture">
                    <p:embed/>
                  </p:oleObj>
                </mc:Choice>
                <mc:Fallback>
                  <p:oleObj name="Bitmap Image" r:id="rId3" imgW="7047619" imgH="4819048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642"/>
                          <a:ext cx="4439" cy="30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Line 19"/>
            <p:cNvSpPr>
              <a:spLocks noChangeShapeType="1"/>
            </p:cNvSpPr>
            <p:nvPr/>
          </p:nvSpPr>
          <p:spPr bwMode="auto">
            <a:xfrm>
              <a:off x="2109" y="2750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979613" y="0"/>
            <a:ext cx="5113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2400" b="1">
                <a:solidFill>
                  <a:srgbClr val="FFCCFF"/>
                </a:solidFill>
                <a:latin typeface="Verdana" panose="020B0604030504040204" pitchFamily="34" charset="0"/>
              </a:rPr>
              <a:t>The Electromagnetic Spectrum</a:t>
            </a:r>
            <a:endParaRPr lang="en-US" altLang="en-US" sz="2400" b="1">
              <a:solidFill>
                <a:srgbClr val="FFCCFF"/>
              </a:solidFill>
              <a:latin typeface="Verdana" panose="020B0604030504040204" pitchFamily="34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779838" y="20605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Visible</a:t>
            </a:r>
            <a:endParaRPr lang="en-US" altLang="en-US" b="1">
              <a:solidFill>
                <a:srgbClr val="FFFF00"/>
              </a:solidFill>
            </a:endParaRPr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6732588" y="4381500"/>
            <a:ext cx="1800225" cy="703263"/>
            <a:chOff x="4014" y="2750"/>
            <a:chExt cx="1134" cy="443"/>
          </a:xfrm>
        </p:grpSpPr>
        <p:sp>
          <p:nvSpPr>
            <p:cNvPr id="3095" name="Text Box 8"/>
            <p:cNvSpPr txBox="1">
              <a:spLocks noChangeArrowheads="1"/>
            </p:cNvSpPr>
            <p:nvPr/>
          </p:nvSpPr>
          <p:spPr bwMode="auto">
            <a:xfrm>
              <a:off x="4105" y="2750"/>
              <a:ext cx="104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FF00"/>
                  </a:solidFill>
                </a:rPr>
                <a:t>Gamma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GB" altLang="en-US" sz="1600" b="1">
                  <a:solidFill>
                    <a:srgbClr val="FFFF00"/>
                  </a:solidFill>
                </a:rPr>
                <a:t>10</a:t>
              </a:r>
              <a:r>
                <a:rPr lang="en-GB" altLang="en-US" sz="1600" b="1" baseline="30000">
                  <a:solidFill>
                    <a:srgbClr val="FFFF00"/>
                  </a:solidFill>
                </a:rPr>
                <a:t>-11 – </a:t>
              </a:r>
              <a:r>
                <a:rPr lang="en-GB" altLang="en-US" sz="1600" b="1">
                  <a:solidFill>
                    <a:srgbClr val="FFFF00"/>
                  </a:solidFill>
                </a:rPr>
                <a:t>10</a:t>
              </a:r>
              <a:r>
                <a:rPr lang="en-GB" altLang="en-US" sz="1600" b="1" baseline="30000">
                  <a:solidFill>
                    <a:srgbClr val="FFFF00"/>
                  </a:solidFill>
                </a:rPr>
                <a:t>-13 </a:t>
              </a:r>
              <a:r>
                <a:rPr lang="en-GB" altLang="en-US" sz="1600" b="1">
                  <a:solidFill>
                    <a:srgbClr val="FFFF00"/>
                  </a:solidFill>
                </a:rPr>
                <a:t>m</a:t>
              </a:r>
              <a:endParaRPr lang="en-US" altLang="en-US" sz="1600" b="1">
                <a:solidFill>
                  <a:srgbClr val="FFFF00"/>
                </a:solidFill>
              </a:endParaRPr>
            </a:p>
          </p:txBody>
        </p:sp>
        <p:sp>
          <p:nvSpPr>
            <p:cNvPr id="3096" name="Line 9"/>
            <p:cNvSpPr>
              <a:spLocks noChangeShapeType="1"/>
            </p:cNvSpPr>
            <p:nvPr/>
          </p:nvSpPr>
          <p:spPr bwMode="auto">
            <a:xfrm>
              <a:off x="4014" y="2795"/>
              <a:ext cx="136" cy="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5708650" y="4941888"/>
            <a:ext cx="2895600" cy="769937"/>
            <a:chOff x="3470" y="3112"/>
            <a:chExt cx="1824" cy="485"/>
          </a:xfrm>
        </p:grpSpPr>
        <p:sp>
          <p:nvSpPr>
            <p:cNvPr id="3093" name="Line 11"/>
            <p:cNvSpPr>
              <a:spLocks noChangeShapeType="1"/>
            </p:cNvSpPr>
            <p:nvPr/>
          </p:nvSpPr>
          <p:spPr bwMode="auto">
            <a:xfrm>
              <a:off x="3470" y="3112"/>
              <a:ext cx="544" cy="36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4" name="Text Box 13"/>
            <p:cNvSpPr txBox="1">
              <a:spLocks noChangeArrowheads="1"/>
            </p:cNvSpPr>
            <p:nvPr/>
          </p:nvSpPr>
          <p:spPr bwMode="auto">
            <a:xfrm>
              <a:off x="3969" y="3385"/>
              <a:ext cx="13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600" b="1">
                  <a:solidFill>
                    <a:srgbClr val="FFFF00"/>
                  </a:solidFill>
                </a:rPr>
                <a:t>X-rays 10</a:t>
              </a:r>
              <a:r>
                <a:rPr lang="en-GB" altLang="en-US" sz="1600" b="1" baseline="30000">
                  <a:solidFill>
                    <a:srgbClr val="FFFF00"/>
                  </a:solidFill>
                </a:rPr>
                <a:t>-9</a:t>
              </a:r>
              <a:r>
                <a:rPr lang="en-GB" altLang="en-US" sz="1600" b="1">
                  <a:solidFill>
                    <a:srgbClr val="FFFF00"/>
                  </a:solidFill>
                </a:rPr>
                <a:t> – 10</a:t>
              </a:r>
              <a:r>
                <a:rPr lang="en-GB" altLang="en-US" sz="1600" b="1" baseline="30000">
                  <a:solidFill>
                    <a:srgbClr val="FFFF00"/>
                  </a:solidFill>
                </a:rPr>
                <a:t>-11</a:t>
              </a:r>
              <a:r>
                <a:rPr lang="en-GB" altLang="en-US" sz="1600" b="1">
                  <a:solidFill>
                    <a:srgbClr val="FFFF00"/>
                  </a:solidFill>
                </a:rPr>
                <a:t> m</a:t>
              </a:r>
              <a:endParaRPr lang="en-US" altLang="en-US" sz="1600" b="1">
                <a:solidFill>
                  <a:srgbClr val="FFFF00"/>
                </a:solidFill>
              </a:endParaRPr>
            </a:p>
          </p:txBody>
        </p:sp>
      </p:grp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4572000" y="5805488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UV  10</a:t>
            </a:r>
            <a:r>
              <a:rPr lang="en-GB" altLang="en-US" sz="1600" b="1" baseline="30000">
                <a:solidFill>
                  <a:srgbClr val="FFFF00"/>
                </a:solidFill>
              </a:rPr>
              <a:t>-7</a:t>
            </a:r>
            <a:r>
              <a:rPr lang="en-GB" altLang="en-US" sz="1600" b="1">
                <a:solidFill>
                  <a:srgbClr val="FFFF00"/>
                </a:solidFill>
              </a:rPr>
              <a:t> – 10</a:t>
            </a:r>
            <a:r>
              <a:rPr lang="en-GB" altLang="en-US" sz="1600" b="1" baseline="30000">
                <a:solidFill>
                  <a:srgbClr val="FFFF00"/>
                </a:solidFill>
              </a:rPr>
              <a:t>-9</a:t>
            </a:r>
            <a:r>
              <a:rPr lang="en-GB" altLang="en-US" sz="1600" b="1">
                <a:solidFill>
                  <a:srgbClr val="FFFF00"/>
                </a:solidFill>
              </a:rPr>
              <a:t> m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555875" y="5661025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IR  10</a:t>
            </a:r>
            <a:r>
              <a:rPr lang="en-GB" altLang="en-US" sz="1600" b="1" baseline="30000">
                <a:solidFill>
                  <a:srgbClr val="FFFF00"/>
                </a:solidFill>
              </a:rPr>
              <a:t>-3</a:t>
            </a:r>
            <a:r>
              <a:rPr lang="en-GB" altLang="en-US" sz="1600" b="1">
                <a:solidFill>
                  <a:srgbClr val="FFFF00"/>
                </a:solidFill>
              </a:rPr>
              <a:t> – 10</a:t>
            </a:r>
            <a:r>
              <a:rPr lang="en-GB" altLang="en-US" sz="1600" b="1" baseline="30000">
                <a:solidFill>
                  <a:srgbClr val="FFFF00"/>
                </a:solidFill>
              </a:rPr>
              <a:t>-7</a:t>
            </a:r>
            <a:r>
              <a:rPr lang="en-GB" altLang="en-US" sz="1600" b="1">
                <a:solidFill>
                  <a:srgbClr val="FFFF00"/>
                </a:solidFill>
              </a:rPr>
              <a:t> m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339975" y="4652963"/>
            <a:ext cx="19446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Microwaves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 cms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9750" y="5084763"/>
            <a:ext cx="1944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FF00"/>
                </a:solidFill>
              </a:rPr>
              <a:t>Radio 1 - 2000 m</a:t>
            </a:r>
            <a:endParaRPr lang="en-US" altLang="en-US" sz="1600" b="1">
              <a:solidFill>
                <a:srgbClr val="FFFF00"/>
              </a:solidFill>
            </a:endParaRP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6748463" y="3059113"/>
            <a:ext cx="2070100" cy="366712"/>
            <a:chOff x="4251" y="1927"/>
            <a:chExt cx="1304" cy="231"/>
          </a:xfrm>
        </p:grpSpPr>
        <p:sp>
          <p:nvSpPr>
            <p:cNvPr id="3091" name="Line 22"/>
            <p:cNvSpPr>
              <a:spLocks noChangeShapeType="1"/>
            </p:cNvSpPr>
            <p:nvPr/>
          </p:nvSpPr>
          <p:spPr bwMode="auto">
            <a:xfrm>
              <a:off x="5057" y="2115"/>
              <a:ext cx="498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2" name="Text Box 23"/>
            <p:cNvSpPr txBox="1">
              <a:spLocks noChangeArrowheads="1"/>
            </p:cNvSpPr>
            <p:nvPr/>
          </p:nvSpPr>
          <p:spPr bwMode="auto">
            <a:xfrm>
              <a:off x="4251" y="1927"/>
              <a:ext cx="9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9900FF"/>
                  </a:solidFill>
                </a:rPr>
                <a:t>frequency</a:t>
              </a:r>
              <a:endParaRPr lang="en-US" altLang="en-US" b="1">
                <a:solidFill>
                  <a:srgbClr val="9900FF"/>
                </a:solidFill>
              </a:endParaRP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684213" y="3062288"/>
            <a:ext cx="2271712" cy="366712"/>
            <a:chOff x="431" y="1900"/>
            <a:chExt cx="1431" cy="231"/>
          </a:xfrm>
        </p:grpSpPr>
        <p:sp>
          <p:nvSpPr>
            <p:cNvPr id="3089" name="Line 25"/>
            <p:cNvSpPr>
              <a:spLocks noChangeShapeType="1"/>
            </p:cNvSpPr>
            <p:nvPr/>
          </p:nvSpPr>
          <p:spPr bwMode="auto">
            <a:xfrm flipH="1">
              <a:off x="431" y="2024"/>
              <a:ext cx="499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0" name="Text Box 26"/>
            <p:cNvSpPr txBox="1">
              <a:spLocks noChangeArrowheads="1"/>
            </p:cNvSpPr>
            <p:nvPr/>
          </p:nvSpPr>
          <p:spPr bwMode="auto">
            <a:xfrm>
              <a:off x="962" y="1900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b="1">
                  <a:solidFill>
                    <a:srgbClr val="FF0066"/>
                  </a:solidFill>
                </a:rPr>
                <a:t>wavelength</a:t>
              </a:r>
              <a:endParaRPr lang="en-US" altLang="en-US" b="1">
                <a:solidFill>
                  <a:srgbClr val="FF0066"/>
                </a:solidFill>
              </a:endParaRPr>
            </a:p>
          </p:txBody>
        </p:sp>
      </p:grp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7308850" y="1773238"/>
            <a:ext cx="1366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00FFFF"/>
                </a:solidFill>
              </a:rPr>
              <a:t>400 nm</a:t>
            </a:r>
            <a:endParaRPr lang="en-US" altLang="en-US" b="1">
              <a:solidFill>
                <a:srgbClr val="00FFFF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1187450" y="1700213"/>
            <a:ext cx="1008063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0066"/>
                </a:solidFill>
              </a:rPr>
              <a:t>700 nm</a:t>
            </a:r>
            <a:endParaRPr lang="en-US" altLang="en-US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55" grpId="0"/>
      <p:bldP spid="10256" grpId="0"/>
      <p:bldP spid="10257" grpId="0"/>
      <p:bldP spid="10261" grpId="0"/>
      <p:bldP spid="10268" grpId="0"/>
      <p:bldP spid="102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Krypton</a:t>
            </a:r>
          </a:p>
        </p:txBody>
      </p:sp>
      <p:pic>
        <p:nvPicPr>
          <p:cNvPr id="20483" name="Picture 6" descr="spec-kryp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7" descr="tube-krypt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2316163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Neon</a:t>
            </a:r>
          </a:p>
        </p:txBody>
      </p:sp>
      <p:pic>
        <p:nvPicPr>
          <p:cNvPr id="21507" name="Picture 4" descr="tube-n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15541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spec-n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752600" y="24384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460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8001000" y="24384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735</a:t>
            </a:r>
          </a:p>
        </p:txBody>
      </p:sp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Xenon</a:t>
            </a:r>
          </a:p>
        </p:txBody>
      </p:sp>
      <p:pic>
        <p:nvPicPr>
          <p:cNvPr id="22531" name="Picture 4" descr="tube-xen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2316163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 descr="spec-xen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9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12913B-64E9-44A6-896F-6494FB3555D6}" type="slidenum">
              <a:rPr lang="en-US" altLang="en-US">
                <a:solidFill>
                  <a:srgbClr val="00FFFF"/>
                </a:solidFill>
              </a:rPr>
              <a:pPr eaLnBrk="1" hangingPunct="1"/>
              <a:t>3</a:t>
            </a:fld>
            <a:endParaRPr lang="en-US" altLang="en-US">
              <a:solidFill>
                <a:srgbClr val="00FFFF"/>
              </a:solidFill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3850" y="260350"/>
          <a:ext cx="396081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Bitmap Image" r:id="rId3" imgW="1952898" imgH="1448002" progId="Paint.Picture">
                  <p:embed/>
                </p:oleObj>
              </mc:Choice>
              <mc:Fallback>
                <p:oleObj name="Bitmap Image" r:id="rId3" imgW="1952898" imgH="144800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3960813" cy="2736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18025" y="476250"/>
            <a:ext cx="4625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000" b="1" u="sng">
                <a:solidFill>
                  <a:srgbClr val="FFFF00"/>
                </a:solidFill>
              </a:rPr>
              <a:t>Continuous Spectrum</a:t>
            </a:r>
            <a:r>
              <a:rPr lang="en-GB" altLang="en-US" sz="2000" b="1">
                <a:solidFill>
                  <a:srgbClr val="FFFF00"/>
                </a:solidFill>
              </a:rPr>
              <a:t> </a:t>
            </a:r>
            <a:r>
              <a:rPr lang="en-GB" altLang="en-US" sz="2000" b="1">
                <a:solidFill>
                  <a:srgbClr val="FFCCFF"/>
                </a:solidFill>
              </a:rPr>
              <a:t>from a hot solid or incandescent liquid</a:t>
            </a:r>
          </a:p>
          <a:p>
            <a:pPr algn="ctr" eaLnBrk="1" hangingPunct="1"/>
            <a:r>
              <a:rPr lang="en-GB" altLang="en-US" sz="2000" b="1">
                <a:solidFill>
                  <a:srgbClr val="FFCCFF"/>
                </a:solidFill>
              </a:rPr>
              <a:t>e.g. hot filament</a:t>
            </a:r>
            <a:endParaRPr lang="en-US" altLang="en-US" sz="2000" b="1">
              <a:solidFill>
                <a:srgbClr val="FFCCFF"/>
              </a:solidFill>
            </a:endParaRPr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932363" y="1700213"/>
            <a:ext cx="3529012" cy="1123950"/>
            <a:chOff x="3379" y="482"/>
            <a:chExt cx="1996" cy="708"/>
          </a:xfrm>
        </p:grpSpPr>
        <p:grpSp>
          <p:nvGrpSpPr>
            <p:cNvPr id="4118" name="Group 14"/>
            <p:cNvGrpSpPr>
              <a:grpSpLocks/>
            </p:cNvGrpSpPr>
            <p:nvPr/>
          </p:nvGrpSpPr>
          <p:grpSpPr bwMode="auto">
            <a:xfrm>
              <a:off x="3379" y="482"/>
              <a:ext cx="1996" cy="708"/>
              <a:chOff x="1292" y="2478"/>
              <a:chExt cx="3448" cy="1116"/>
            </a:xfrm>
          </p:grpSpPr>
          <p:grpSp>
            <p:nvGrpSpPr>
              <p:cNvPr id="4120" name="Group 9"/>
              <p:cNvGrpSpPr>
                <a:grpSpLocks/>
              </p:cNvGrpSpPr>
              <p:nvPr/>
            </p:nvGrpSpPr>
            <p:grpSpPr bwMode="auto">
              <a:xfrm>
                <a:off x="1292" y="2478"/>
                <a:ext cx="3448" cy="1116"/>
                <a:chOff x="2808" y="300"/>
                <a:chExt cx="2952" cy="708"/>
              </a:xfrm>
            </p:grpSpPr>
            <p:graphicFrame>
              <p:nvGraphicFramePr>
                <p:cNvPr id="4123" name="Object 6"/>
                <p:cNvGraphicFramePr>
                  <a:graphicFrameLocks noChangeAspect="1"/>
                </p:cNvGraphicFramePr>
                <p:nvPr/>
              </p:nvGraphicFramePr>
              <p:xfrm>
                <a:off x="2808" y="300"/>
                <a:ext cx="2952" cy="7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5" name="Bitmap Image" r:id="rId5" imgW="4686954" imgH="1123810" progId="Paint.Picture">
                        <p:embed/>
                      </p:oleObj>
                    </mc:Choice>
                    <mc:Fallback>
                      <p:oleObj name="Bitmap Image" r:id="rId5" imgW="4686954" imgH="1123810" progId="Paint.Picture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8" y="300"/>
                              <a:ext cx="2952" cy="7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24" name="Line 7"/>
                <p:cNvSpPr>
                  <a:spLocks noChangeShapeType="1"/>
                </p:cNvSpPr>
                <p:nvPr/>
              </p:nvSpPr>
              <p:spPr bwMode="auto">
                <a:xfrm>
                  <a:off x="4377" y="618"/>
                  <a:ext cx="771" cy="45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125" name="Line 8"/>
                <p:cNvSpPr>
                  <a:spLocks noChangeShapeType="1"/>
                </p:cNvSpPr>
                <p:nvPr/>
              </p:nvSpPr>
              <p:spPr bwMode="auto">
                <a:xfrm>
                  <a:off x="5239" y="663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4121" name="Line 12"/>
              <p:cNvSpPr>
                <a:spLocks noChangeShapeType="1"/>
              </p:cNvSpPr>
              <p:nvPr/>
            </p:nvSpPr>
            <p:spPr bwMode="auto">
              <a:xfrm flipV="1">
                <a:off x="2880" y="2976"/>
                <a:ext cx="181" cy="4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122" name="Line 13"/>
              <p:cNvSpPr>
                <a:spLocks noChangeShapeType="1"/>
              </p:cNvSpPr>
              <p:nvPr/>
            </p:nvSpPr>
            <p:spPr bwMode="auto">
              <a:xfrm>
                <a:off x="2880" y="3022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119" name="Line 15"/>
            <p:cNvSpPr>
              <a:spLocks noChangeShapeType="1"/>
            </p:cNvSpPr>
            <p:nvPr/>
          </p:nvSpPr>
          <p:spPr bwMode="auto">
            <a:xfrm rot="300000" flipV="1">
              <a:off x="3923" y="845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4518025" y="3860800"/>
            <a:ext cx="4625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000" b="1">
                <a:solidFill>
                  <a:srgbClr val="FFCCFF"/>
                </a:solidFill>
              </a:rPr>
              <a:t>Part of the </a:t>
            </a:r>
            <a:r>
              <a:rPr lang="en-GB" altLang="en-US" sz="2000" b="1" u="sng">
                <a:solidFill>
                  <a:srgbClr val="FFFF00"/>
                </a:solidFill>
              </a:rPr>
              <a:t>Line Spectrum</a:t>
            </a:r>
            <a:r>
              <a:rPr lang="en-GB" altLang="en-US" sz="2000" b="1">
                <a:solidFill>
                  <a:srgbClr val="FFCCFF"/>
                </a:solidFill>
              </a:rPr>
              <a:t> for</a:t>
            </a:r>
          </a:p>
          <a:p>
            <a:pPr algn="ctr" eaLnBrk="1" hangingPunct="1"/>
            <a:r>
              <a:rPr lang="en-GB" altLang="en-US" sz="2000" b="1">
                <a:solidFill>
                  <a:srgbClr val="FFCCFF"/>
                </a:solidFill>
              </a:rPr>
              <a:t> Hydrogen gas</a:t>
            </a:r>
            <a:endParaRPr lang="en-US" altLang="en-US" sz="2000" b="1">
              <a:solidFill>
                <a:srgbClr val="FFCCFF"/>
              </a:solidFill>
            </a:endParaRPr>
          </a:p>
        </p:txBody>
      </p: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395288" y="3573463"/>
            <a:ext cx="3887787" cy="2665412"/>
            <a:chOff x="249" y="2387"/>
            <a:chExt cx="2540" cy="1780"/>
          </a:xfrm>
        </p:grpSpPr>
        <p:graphicFrame>
          <p:nvGraphicFramePr>
            <p:cNvPr id="4116" name="Object 29"/>
            <p:cNvGraphicFramePr>
              <a:graphicFrameLocks noChangeAspect="1"/>
            </p:cNvGraphicFramePr>
            <p:nvPr/>
          </p:nvGraphicFramePr>
          <p:xfrm>
            <a:off x="249" y="2387"/>
            <a:ext cx="2540" cy="1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Bitmap Image" r:id="rId7" imgW="3828571" imgH="2314286" progId="Paint.Picture">
                    <p:embed/>
                  </p:oleObj>
                </mc:Choice>
                <mc:Fallback>
                  <p:oleObj name="Bitmap Image" r:id="rId7" imgW="3828571" imgH="2314286" progId="Paint.Picture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2387"/>
                          <a:ext cx="2540" cy="178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Line 31"/>
            <p:cNvSpPr>
              <a:spLocks noChangeShapeType="1"/>
            </p:cNvSpPr>
            <p:nvPr/>
          </p:nvSpPr>
          <p:spPr bwMode="auto">
            <a:xfrm>
              <a:off x="2200" y="2387"/>
              <a:ext cx="0" cy="176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3109" name="Group 37"/>
          <p:cNvGrpSpPr>
            <a:grpSpLocks/>
          </p:cNvGrpSpPr>
          <p:nvPr/>
        </p:nvGrpSpPr>
        <p:grpSpPr bwMode="auto">
          <a:xfrm>
            <a:off x="4716463" y="4868863"/>
            <a:ext cx="3959225" cy="1296987"/>
            <a:chOff x="3016" y="3067"/>
            <a:chExt cx="2494" cy="817"/>
          </a:xfrm>
        </p:grpSpPr>
        <p:grpSp>
          <p:nvGrpSpPr>
            <p:cNvPr id="4106" name="Group 35"/>
            <p:cNvGrpSpPr>
              <a:grpSpLocks/>
            </p:cNvGrpSpPr>
            <p:nvPr/>
          </p:nvGrpSpPr>
          <p:grpSpPr bwMode="auto">
            <a:xfrm>
              <a:off x="3016" y="3067"/>
              <a:ext cx="2494" cy="817"/>
              <a:chOff x="3016" y="3067"/>
              <a:chExt cx="2494" cy="817"/>
            </a:xfrm>
          </p:grpSpPr>
          <p:grpSp>
            <p:nvGrpSpPr>
              <p:cNvPr id="4108" name="Group 34"/>
              <p:cNvGrpSpPr>
                <a:grpSpLocks/>
              </p:cNvGrpSpPr>
              <p:nvPr/>
            </p:nvGrpSpPr>
            <p:grpSpPr bwMode="auto">
              <a:xfrm>
                <a:off x="3016" y="3067"/>
                <a:ext cx="2494" cy="817"/>
                <a:chOff x="3016" y="3067"/>
                <a:chExt cx="2494" cy="817"/>
              </a:xfrm>
            </p:grpSpPr>
            <p:grpSp>
              <p:nvGrpSpPr>
                <p:cNvPr id="4110" name="Group 19"/>
                <p:cNvGrpSpPr>
                  <a:grpSpLocks/>
                </p:cNvGrpSpPr>
                <p:nvPr/>
              </p:nvGrpSpPr>
              <p:grpSpPr bwMode="auto">
                <a:xfrm>
                  <a:off x="3016" y="3067"/>
                  <a:ext cx="2494" cy="626"/>
                  <a:chOff x="3334" y="2024"/>
                  <a:chExt cx="2252" cy="696"/>
                </a:xfrm>
              </p:grpSpPr>
              <p:graphicFrame>
                <p:nvGraphicFramePr>
                  <p:cNvPr id="4114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3334" y="2024"/>
                  <a:ext cx="2252" cy="6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37" name="Bitmap Image" r:id="rId9" imgW="4439270" imgH="1104762" progId="Paint.Picture">
                          <p:embed/>
                        </p:oleObj>
                      </mc:Choice>
                      <mc:Fallback>
                        <p:oleObj name="Bitmap Image" r:id="rId9" imgW="4439270" imgH="1104762" progId="Paint.Picture">
                          <p:embed/>
                          <p:pic>
                            <p:nvPicPr>
                              <p:cNvPr id="0" name="Object 1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34" y="2024"/>
                                <a:ext cx="2252" cy="6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115" name="Line 18"/>
                  <p:cNvSpPr>
                    <a:spLocks noChangeShapeType="1"/>
                  </p:cNvSpPr>
                  <p:nvPr/>
                </p:nvSpPr>
                <p:spPr bwMode="auto">
                  <a:xfrm rot="300000" flipV="1">
                    <a:off x="3833" y="2296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sp>
              <p:nvSpPr>
                <p:cNvPr id="4111" name="Line 20"/>
                <p:cNvSpPr>
                  <a:spLocks noChangeShapeType="1"/>
                </p:cNvSpPr>
                <p:nvPr/>
              </p:nvSpPr>
              <p:spPr bwMode="auto">
                <a:xfrm rot="-300000">
                  <a:off x="4171" y="3271"/>
                  <a:ext cx="703" cy="204"/>
                </a:xfrm>
                <a:prstGeom prst="line">
                  <a:avLst/>
                </a:prstGeom>
                <a:noFill/>
                <a:ln w="28575">
                  <a:solidFill>
                    <a:srgbClr val="99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112" name="Rectangle 23"/>
                <p:cNvSpPr>
                  <a:spLocks noChangeArrowheads="1"/>
                </p:cNvSpPr>
                <p:nvPr/>
              </p:nvSpPr>
              <p:spPr bwMode="auto">
                <a:xfrm>
                  <a:off x="3016" y="3679"/>
                  <a:ext cx="1222" cy="20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GB" altLang="en-US" sz="1400" b="1"/>
                    <a:t>Glowing gas</a:t>
                  </a:r>
                </a:p>
                <a:p>
                  <a:pPr eaLnBrk="1" hangingPunct="1"/>
                  <a:endParaRPr lang="en-US" altLang="en-US" sz="1400" b="1"/>
                </a:p>
              </p:txBody>
            </p:sp>
            <p:sp>
              <p:nvSpPr>
                <p:cNvPr id="4113" name="Rectangle 24"/>
                <p:cNvSpPr>
                  <a:spLocks noChangeArrowheads="1"/>
                </p:cNvSpPr>
                <p:nvPr/>
              </p:nvSpPr>
              <p:spPr bwMode="auto">
                <a:xfrm>
                  <a:off x="4190" y="3598"/>
                  <a:ext cx="1320" cy="28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 eaLnBrk="1" hangingPunct="1"/>
                  <a:r>
                    <a:rPr lang="en-GB" altLang="en-US" sz="1400" b="1"/>
                    <a:t>Line Spectrum, </a:t>
                  </a:r>
                </a:p>
                <a:p>
                  <a:pPr algn="r" eaLnBrk="1" hangingPunct="1"/>
                  <a:r>
                    <a:rPr lang="en-GB" altLang="en-US" sz="1400" b="1" u="sng"/>
                    <a:t>unique</a:t>
                  </a:r>
                  <a:r>
                    <a:rPr lang="en-GB" altLang="en-US" sz="1400" b="1"/>
                    <a:t> to the gas</a:t>
                  </a:r>
                  <a:endParaRPr lang="en-US" altLang="en-US" sz="1400" b="1"/>
                </a:p>
              </p:txBody>
            </p:sp>
          </p:grpSp>
          <p:sp>
            <p:nvSpPr>
              <p:cNvPr id="4109" name="Line 22"/>
              <p:cNvSpPr>
                <a:spLocks noChangeShapeType="1"/>
              </p:cNvSpPr>
              <p:nvPr/>
            </p:nvSpPr>
            <p:spPr bwMode="auto">
              <a:xfrm>
                <a:off x="5094" y="3516"/>
                <a:ext cx="290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4107" name="Line 36"/>
            <p:cNvSpPr>
              <a:spLocks noChangeShapeType="1"/>
            </p:cNvSpPr>
            <p:nvPr/>
          </p:nvSpPr>
          <p:spPr bwMode="auto">
            <a:xfrm>
              <a:off x="3969" y="329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2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5" dur="2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  <p:bldP spid="3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07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"/>
            <a:ext cx="6629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0" y="1600200"/>
            <a:ext cx="1905000" cy="1311275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/>
              <a:t>The line spectra of several elements</a:t>
            </a:r>
          </a:p>
        </p:txBody>
      </p:sp>
      <p:sp>
        <p:nvSpPr>
          <p:cNvPr id="5124" name="Text Box 13"/>
          <p:cNvSpPr txBox="1">
            <a:spLocks noChangeArrowheads="1"/>
          </p:cNvSpPr>
          <p:nvPr/>
        </p:nvSpPr>
        <p:spPr bwMode="auto">
          <a:xfrm>
            <a:off x="5867400" y="3276600"/>
            <a:ext cx="3048000" cy="1006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Note: prism separates the different </a:t>
            </a:r>
            <a:r>
              <a:rPr lang="en-US" altLang="en-US" sz="2000" b="1">
                <a:sym typeface="Symbol" panose="05050102010706020507" pitchFamily="18" charset="2"/>
              </a:rPr>
              <a:t>’s</a:t>
            </a:r>
            <a:r>
              <a:rPr lang="en-US" altLang="en-US" sz="2000" b="1"/>
              <a:t>, and red light bends least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CDEBE0-5F8D-4C9A-B55A-9B480D52B5F8}" type="slidenum">
              <a:rPr lang="en-US" altLang="en-US">
                <a:solidFill>
                  <a:srgbClr val="00FFFF"/>
                </a:solidFill>
              </a:rPr>
              <a:pPr eaLnBrk="1" hangingPunct="1"/>
              <a:t>5</a:t>
            </a:fld>
            <a:endParaRPr lang="en-US" altLang="en-US">
              <a:solidFill>
                <a:srgbClr val="00FFFF"/>
              </a:solidFill>
            </a:endParaRPr>
          </a:p>
        </p:txBody>
      </p:sp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-541338" y="2133600"/>
            <a:ext cx="7777163" cy="5903913"/>
            <a:chOff x="-341" y="1344"/>
            <a:chExt cx="4899" cy="3719"/>
          </a:xfrm>
        </p:grpSpPr>
        <p:sp>
          <p:nvSpPr>
            <p:cNvPr id="6172" name="Oval 26"/>
            <p:cNvSpPr>
              <a:spLocks noChangeArrowheads="1"/>
            </p:cNvSpPr>
            <p:nvPr/>
          </p:nvSpPr>
          <p:spPr bwMode="auto">
            <a:xfrm>
              <a:off x="-341" y="1344"/>
              <a:ext cx="4037" cy="3719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3560" y="2886"/>
              <a:ext cx="998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b="1">
                  <a:solidFill>
                    <a:srgbClr val="006600"/>
                  </a:solidFill>
                </a:rPr>
                <a:t>Ionisation Energy</a:t>
              </a:r>
              <a:endParaRPr lang="en-US" altLang="en-US" b="1">
                <a:solidFill>
                  <a:srgbClr val="006600"/>
                </a:solidFill>
              </a:endParaRPr>
            </a:p>
          </p:txBody>
        </p:sp>
      </p:grp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323850" y="2852738"/>
            <a:ext cx="4608513" cy="45370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539750" y="3068638"/>
            <a:ext cx="4176713" cy="41052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900113" y="3429000"/>
            <a:ext cx="3455987" cy="3429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9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6152" name="Text Box 4"/>
          <p:cNvSpPr txBox="1">
            <a:spLocks noChangeArrowheads="1"/>
          </p:cNvSpPr>
          <p:nvPr/>
        </p:nvSpPr>
        <p:spPr bwMode="auto">
          <a:xfrm>
            <a:off x="0" y="-30163"/>
            <a:ext cx="3363913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rgbClr val="FF0000"/>
                </a:solidFill>
                <a:latin typeface="Verdana" panose="020B0604030504040204" pitchFamily="34" charset="0"/>
              </a:rPr>
              <a:t>THE HYDROGEN ATOM</a:t>
            </a:r>
            <a:endParaRPr lang="en-US" altLang="en-US" sz="20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1763713" y="4292600"/>
            <a:ext cx="1728787" cy="1657350"/>
            <a:chOff x="1111" y="2704"/>
            <a:chExt cx="1089" cy="1044"/>
          </a:xfrm>
        </p:grpSpPr>
        <p:grpSp>
          <p:nvGrpSpPr>
            <p:cNvPr id="6168" name="Group 9"/>
            <p:cNvGrpSpPr>
              <a:grpSpLocks/>
            </p:cNvGrpSpPr>
            <p:nvPr/>
          </p:nvGrpSpPr>
          <p:grpSpPr bwMode="auto">
            <a:xfrm>
              <a:off x="1111" y="2750"/>
              <a:ext cx="1089" cy="998"/>
              <a:chOff x="884" y="2251"/>
              <a:chExt cx="1452" cy="1315"/>
            </a:xfrm>
          </p:grpSpPr>
          <p:sp>
            <p:nvSpPr>
              <p:cNvPr id="6170" name="Oval 6"/>
              <p:cNvSpPr>
                <a:spLocks noChangeArrowheads="1"/>
              </p:cNvSpPr>
              <p:nvPr/>
            </p:nvSpPr>
            <p:spPr bwMode="auto">
              <a:xfrm>
                <a:off x="884" y="2251"/>
                <a:ext cx="1452" cy="131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AU" altLang="en-US"/>
              </a:p>
            </p:txBody>
          </p:sp>
          <p:sp>
            <p:nvSpPr>
              <p:cNvPr id="2" name="Oval 5"/>
              <p:cNvSpPr>
                <a:spLocks noChangeArrowheads="1"/>
              </p:cNvSpPr>
              <p:nvPr/>
            </p:nvSpPr>
            <p:spPr bwMode="auto">
              <a:xfrm>
                <a:off x="1474" y="2750"/>
                <a:ext cx="272" cy="227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rgbClr val="FF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GB" altLang="en-US" sz="2400">
                    <a:solidFill>
                      <a:srgbClr val="FF0000"/>
                    </a:solidFill>
                  </a:rPr>
                  <a:t>+</a:t>
                </a:r>
                <a:endParaRPr lang="en-US" altLang="en-U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1519" y="2704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b="1">
                  <a:solidFill>
                    <a:srgbClr val="0000FF"/>
                  </a:solidFill>
                </a:rPr>
                <a:t>e</a:t>
              </a:r>
              <a:r>
                <a:rPr lang="en-GB" altLang="en-US" b="1" baseline="30000">
                  <a:solidFill>
                    <a:srgbClr val="0000FF"/>
                  </a:solidFill>
                </a:rPr>
                <a:t>-</a:t>
              </a:r>
              <a:endParaRPr lang="en-US" alt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0" y="476250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rgbClr val="0000FF"/>
                </a:solidFill>
              </a:rPr>
              <a:t>Because energy within the atom is quantised, the electron can only occupy certain energy levels.</a:t>
            </a:r>
          </a:p>
          <a:p>
            <a:pPr eaLnBrk="1" hangingPunct="1"/>
            <a:r>
              <a:rPr lang="en-GB" altLang="en-US" b="1" dirty="0">
                <a:solidFill>
                  <a:srgbClr val="0000FF"/>
                </a:solidFill>
              </a:rPr>
              <a:t>The electron is normally found in the lowest energy state, because this is the most stable.  This is called the </a:t>
            </a:r>
            <a:r>
              <a:rPr lang="en-GB" altLang="en-US" b="1" dirty="0">
                <a:solidFill>
                  <a:srgbClr val="FF0000"/>
                </a:solidFill>
              </a:rPr>
              <a:t>GROUND STATE</a:t>
            </a:r>
            <a:r>
              <a:rPr lang="en-GB" altLang="en-US" b="1" dirty="0">
                <a:solidFill>
                  <a:srgbClr val="0000FF"/>
                </a:solidFill>
              </a:rPr>
              <a:t>.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-468313" y="6165850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787900" y="1844675"/>
            <a:ext cx="3975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600" b="1">
                <a:solidFill>
                  <a:srgbClr val="9900FF"/>
                </a:solidFill>
              </a:rPr>
              <a:t>The electron can be excited to higher energy levels electrically in  a discharge tube or by  heating.</a:t>
            </a:r>
            <a:endParaRPr lang="en-US" altLang="en-US" sz="1600" b="1">
              <a:solidFill>
                <a:srgbClr val="9900FF"/>
              </a:solidFill>
            </a:endParaRP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-468313" y="5157788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-468313" y="56610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051050" y="6367463"/>
            <a:ext cx="1368425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400" b="1">
                <a:solidFill>
                  <a:srgbClr val="9900FF"/>
                </a:solidFill>
              </a:rPr>
              <a:t>1</a:t>
            </a:r>
            <a:r>
              <a:rPr lang="en-GB" altLang="en-US" sz="1400" b="1" baseline="30000">
                <a:solidFill>
                  <a:srgbClr val="9900FF"/>
                </a:solidFill>
              </a:rPr>
              <a:t>st</a:t>
            </a:r>
            <a:r>
              <a:rPr lang="en-GB" altLang="en-US" sz="1400" b="1">
                <a:solidFill>
                  <a:srgbClr val="9900FF"/>
                </a:solidFill>
              </a:rPr>
              <a:t> Excited State</a:t>
            </a:r>
            <a:endParaRPr lang="en-US" altLang="en-US" sz="1400" b="1">
              <a:solidFill>
                <a:srgbClr val="9900FF"/>
              </a:solidFill>
            </a:endParaRPr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427538" y="6092825"/>
            <a:ext cx="2378075" cy="765175"/>
            <a:chOff x="2789" y="3838"/>
            <a:chExt cx="1498" cy="482"/>
          </a:xfrm>
        </p:grpSpPr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3425" y="3994"/>
              <a:ext cx="862" cy="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" b="1">
                  <a:solidFill>
                    <a:schemeClr val="hlink"/>
                  </a:solidFill>
                </a:rPr>
                <a:t>2</a:t>
              </a:r>
              <a:r>
                <a:rPr lang="en-GB" altLang="en-US" sz="1400" b="1" baseline="30000">
                  <a:solidFill>
                    <a:schemeClr val="hlink"/>
                  </a:solidFill>
                </a:rPr>
                <a:t>nd</a:t>
              </a:r>
              <a:r>
                <a:rPr lang="en-GB" altLang="en-US" sz="1400" b="1">
                  <a:solidFill>
                    <a:schemeClr val="hlink"/>
                  </a:solidFill>
                </a:rPr>
                <a:t> Excited State</a:t>
              </a:r>
              <a:endParaRPr lang="en-US" altLang="en-US" sz="1400" b="1">
                <a:solidFill>
                  <a:schemeClr val="hlink"/>
                </a:solidFill>
              </a:endParaRPr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 flipV="1">
              <a:off x="2789" y="3838"/>
              <a:ext cx="726" cy="2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6169" name="Group 25"/>
          <p:cNvGrpSpPr>
            <a:grpSpLocks/>
          </p:cNvGrpSpPr>
          <p:nvPr/>
        </p:nvGrpSpPr>
        <p:grpSpPr bwMode="auto">
          <a:xfrm>
            <a:off x="4932363" y="5516563"/>
            <a:ext cx="2519362" cy="590550"/>
            <a:chOff x="3107" y="3475"/>
            <a:chExt cx="1587" cy="372"/>
          </a:xfrm>
        </p:grpSpPr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H="1" flipV="1">
              <a:off x="3107" y="3475"/>
              <a:ext cx="771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3742" y="3521"/>
              <a:ext cx="9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en-US" sz="1400" b="1">
                  <a:solidFill>
                    <a:srgbClr val="FF0000"/>
                  </a:solidFill>
                </a:rPr>
                <a:t>3</a:t>
              </a:r>
              <a:r>
                <a:rPr lang="en-GB" altLang="en-US" sz="1400" b="1" baseline="30000">
                  <a:solidFill>
                    <a:srgbClr val="FF0000"/>
                  </a:solidFill>
                </a:rPr>
                <a:t>rd</a:t>
              </a:r>
              <a:r>
                <a:rPr lang="en-GB" altLang="en-US" sz="1400" b="1">
                  <a:solidFill>
                    <a:srgbClr val="FF0000"/>
                  </a:solidFill>
                </a:rPr>
                <a:t> Excited State</a:t>
              </a:r>
              <a:endParaRPr lang="en-US" altLang="en-US" sz="1400" b="1">
                <a:solidFill>
                  <a:srgbClr val="FF0000"/>
                </a:solidFill>
              </a:endParaRPr>
            </a:p>
          </p:txBody>
        </p:sp>
      </p:grp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940425" y="2852738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006600"/>
                </a:solidFill>
              </a:rPr>
              <a:t>Given enough energy, the electron can be stripped away from the atom.  IONISATION has occurred</a:t>
            </a:r>
            <a:endParaRPr lang="en-US" altLang="en-US" b="1">
              <a:solidFill>
                <a:srgbClr val="006600"/>
              </a:solidFill>
            </a:endParaRPr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8532813" y="7100888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93 -0.14705 L 0.31493 -0.262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4 -0.19931 L 0.42518 -0.3565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78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57 -0.23099 L 0.54323 -0.325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7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9" dur="2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02 -0.30405 L -0.02361 -0.2515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5" grpId="0" animBg="1"/>
      <p:bldP spid="6161" grpId="0" animBg="1"/>
      <p:bldP spid="6154" grpId="0" animBg="1"/>
      <p:bldP spid="4" grpId="0" build="p"/>
      <p:bldP spid="6155" grpId="0" animBg="1"/>
      <p:bldP spid="6155" grpId="1" animBg="1"/>
      <p:bldP spid="6157" grpId="0"/>
      <p:bldP spid="6158" grpId="0" animBg="1"/>
      <p:bldP spid="6158" grpId="1" animBg="1"/>
      <p:bldP spid="6159" grpId="0" animBg="1"/>
      <p:bldP spid="6159" grpId="1" animBg="1"/>
      <p:bldP spid="6160" grpId="0" animBg="1"/>
      <p:bldP spid="6171" grpId="0"/>
      <p:bldP spid="6175" grpId="0" animBg="1"/>
      <p:bldP spid="617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229B8F-CA03-4FD5-AC96-B7B1A9CA770E}" type="slidenum">
              <a:rPr lang="en-US" altLang="en-US">
                <a:solidFill>
                  <a:srgbClr val="00FFFF"/>
                </a:solidFill>
              </a:rPr>
              <a:pPr eaLnBrk="1" hangingPunct="1"/>
              <a:t>6</a:t>
            </a:fld>
            <a:endParaRPr lang="en-US" altLang="en-US">
              <a:solidFill>
                <a:srgbClr val="00FFFF"/>
              </a:solidFill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88913"/>
            <a:ext cx="4681537" cy="648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CA7AE9-3D92-42EA-BAC3-C9290C66554D}" type="slidenum">
              <a:rPr lang="en-US" altLang="en-US">
                <a:solidFill>
                  <a:srgbClr val="00FFFF"/>
                </a:solidFill>
              </a:rPr>
              <a:pPr eaLnBrk="1" hangingPunct="1"/>
              <a:t>7</a:t>
            </a:fld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8195" name="Oval 22"/>
          <p:cNvSpPr>
            <a:spLocks noChangeArrowheads="1"/>
          </p:cNvSpPr>
          <p:nvPr/>
        </p:nvSpPr>
        <p:spPr bwMode="auto">
          <a:xfrm>
            <a:off x="1763713" y="1341438"/>
            <a:ext cx="5113337" cy="4751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8196" name="Oval 10"/>
          <p:cNvSpPr>
            <a:spLocks noChangeArrowheads="1"/>
          </p:cNvSpPr>
          <p:nvPr/>
        </p:nvSpPr>
        <p:spPr bwMode="auto">
          <a:xfrm>
            <a:off x="2124075" y="1628775"/>
            <a:ext cx="4464050" cy="41767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AU" altLang="en-US"/>
          </a:p>
        </p:txBody>
      </p:sp>
      <p:sp>
        <p:nvSpPr>
          <p:cNvPr id="8197" name="Oval 9"/>
          <p:cNvSpPr>
            <a:spLocks noChangeArrowheads="1"/>
          </p:cNvSpPr>
          <p:nvPr/>
        </p:nvSpPr>
        <p:spPr bwMode="auto">
          <a:xfrm>
            <a:off x="2627313" y="2060575"/>
            <a:ext cx="3455987" cy="331311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AU" altLang="en-US"/>
          </a:p>
        </p:txBody>
      </p:sp>
      <p:grpSp>
        <p:nvGrpSpPr>
          <p:cNvPr id="8198" name="Group 5"/>
          <p:cNvGrpSpPr>
            <a:grpSpLocks/>
          </p:cNvGrpSpPr>
          <p:nvPr/>
        </p:nvGrpSpPr>
        <p:grpSpPr bwMode="auto">
          <a:xfrm>
            <a:off x="3492500" y="2924175"/>
            <a:ext cx="1728788" cy="1584325"/>
            <a:chOff x="884" y="2251"/>
            <a:chExt cx="1452" cy="1315"/>
          </a:xfrm>
        </p:grpSpPr>
        <p:sp>
          <p:nvSpPr>
            <p:cNvPr id="8217" name="Oval 6"/>
            <p:cNvSpPr>
              <a:spLocks noChangeArrowheads="1"/>
            </p:cNvSpPr>
            <p:nvPr/>
          </p:nvSpPr>
          <p:spPr bwMode="auto">
            <a:xfrm>
              <a:off x="884" y="2251"/>
              <a:ext cx="1452" cy="131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AU" altLang="en-US"/>
            </a:p>
          </p:txBody>
        </p:sp>
        <p:sp>
          <p:nvSpPr>
            <p:cNvPr id="8218" name="Oval 7"/>
            <p:cNvSpPr>
              <a:spLocks noChangeArrowheads="1"/>
            </p:cNvSpPr>
            <p:nvPr/>
          </p:nvSpPr>
          <p:spPr bwMode="auto">
            <a:xfrm>
              <a:off x="1474" y="2750"/>
              <a:ext cx="272" cy="22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GB" altLang="en-US" sz="2400">
                  <a:solidFill>
                    <a:srgbClr val="FF0000"/>
                  </a:solidFill>
                </a:rPr>
                <a:t>+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9612313" y="4076700"/>
            <a:ext cx="287337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-468313" y="52292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9540875" y="4797425"/>
            <a:ext cx="287338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0000FF"/>
                </a:solidFill>
              </a:rPr>
              <a:t>e</a:t>
            </a:r>
            <a:r>
              <a:rPr lang="en-GB" altLang="en-US" b="1" baseline="30000">
                <a:solidFill>
                  <a:srgbClr val="0000FF"/>
                </a:solidFill>
              </a:rPr>
              <a:t>-</a:t>
            </a:r>
            <a:endParaRPr lang="en-US" altLang="en-US" b="1">
              <a:solidFill>
                <a:srgbClr val="0000FF"/>
              </a:solidFill>
            </a:endParaRPr>
          </a:p>
        </p:txBody>
      </p:sp>
      <p:graphicFrame>
        <p:nvGraphicFramePr>
          <p:cNvPr id="8202" name="Object 13"/>
          <p:cNvGraphicFramePr>
            <a:graphicFrameLocks noChangeAspect="1"/>
          </p:cNvGraphicFramePr>
          <p:nvPr/>
        </p:nvGraphicFramePr>
        <p:xfrm>
          <a:off x="9612313" y="5373688"/>
          <a:ext cx="647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Bitmap Image" r:id="rId3" imgW="2400635" imgH="1943371" progId="Paint.Picture">
                  <p:embed/>
                </p:oleObj>
              </mc:Choice>
              <mc:Fallback>
                <p:oleObj name="Bitmap Image" r:id="rId3" imgW="2400635" imgH="1943371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2313" y="5373688"/>
                        <a:ext cx="6477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9324975" y="1916113"/>
          <a:ext cx="1017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Bitmap Image" r:id="rId5" imgW="1171429" imgH="819048" progId="Paint.Picture">
                  <p:embed/>
                </p:oleObj>
              </mc:Choice>
              <mc:Fallback>
                <p:oleObj name="Bitmap Image" r:id="rId5" imgW="1171429" imgH="819048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75" y="1916113"/>
                        <a:ext cx="10175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9396413" y="3213100"/>
          <a:ext cx="12239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Bitmap Image" r:id="rId7" imgW="2457143" imgH="1552792" progId="Paint.Picture">
                  <p:embed/>
                </p:oleObj>
              </mc:Choice>
              <mc:Fallback>
                <p:oleObj name="Bitmap Image" r:id="rId7" imgW="2457143" imgH="155279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6413" y="3213100"/>
                        <a:ext cx="122396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4500563" y="1628775"/>
            <a:ext cx="142875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572000" y="2349500"/>
            <a:ext cx="3313113" cy="863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948488" y="3429000"/>
            <a:ext cx="1800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0000FF"/>
                </a:solidFill>
              </a:rPr>
              <a:t>Photon of electromagnetic radiation</a:t>
            </a:r>
            <a:endParaRPr lang="en-US" altLang="en-US" sz="1600" b="1">
              <a:solidFill>
                <a:srgbClr val="0000FF"/>
              </a:solidFill>
            </a:endParaRPr>
          </a:p>
        </p:txBody>
      </p:sp>
      <p:pic>
        <p:nvPicPr>
          <p:cNvPr id="719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0" y="981075"/>
            <a:ext cx="12239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500563" y="4941888"/>
            <a:ext cx="3095625" cy="7143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V="1">
            <a:off x="4427538" y="4508500"/>
            <a:ext cx="0" cy="865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948488" y="5300663"/>
            <a:ext cx="18002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0000"/>
                </a:solidFill>
              </a:rPr>
              <a:t>Photon of electromagnetic radiation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8212" name="Text Box 29"/>
          <p:cNvSpPr txBox="1">
            <a:spLocks noChangeArrowheads="1"/>
          </p:cNvSpPr>
          <p:nvPr/>
        </p:nvSpPr>
        <p:spPr bwMode="auto">
          <a:xfrm>
            <a:off x="1476375" y="260350"/>
            <a:ext cx="7488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b="1">
                <a:solidFill>
                  <a:srgbClr val="FF0000"/>
                </a:solidFill>
                <a:latin typeface="Verdana" panose="020B0604030504040204" pitchFamily="34" charset="0"/>
              </a:rPr>
              <a:t>Excited electrons lose their excess energy as photons of electromagnetic radiation.</a:t>
            </a:r>
            <a:endParaRPr lang="en-US" altLang="en-US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395288" y="4403725"/>
          <a:ext cx="15843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0" imgW="837836" imgH="393529" progId="Equation.3">
                  <p:embed/>
                </p:oleObj>
              </mc:Choice>
              <mc:Fallback>
                <p:oleObj name="Equation" r:id="rId10" imgW="837836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03725"/>
                        <a:ext cx="1584325" cy="7445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66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395288" y="5516563"/>
            <a:ext cx="5184775" cy="998537"/>
            <a:chOff x="249" y="3475"/>
            <a:chExt cx="3266" cy="629"/>
          </a:xfrm>
        </p:grpSpPr>
        <p:sp>
          <p:nvSpPr>
            <p:cNvPr id="8215" name="Text Box 31"/>
            <p:cNvSpPr txBox="1">
              <a:spLocks noChangeArrowheads="1"/>
            </p:cNvSpPr>
            <p:nvPr/>
          </p:nvSpPr>
          <p:spPr bwMode="auto">
            <a:xfrm>
              <a:off x="249" y="3612"/>
              <a:ext cx="2069" cy="23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66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 sz="1600" b="1"/>
                <a:t>Wave length of released photon</a:t>
              </a:r>
              <a:endParaRPr lang="en-US" altLang="en-US" sz="1600" b="1"/>
            </a:p>
          </p:txBody>
        </p:sp>
        <p:graphicFrame>
          <p:nvGraphicFramePr>
            <p:cNvPr id="8216" name="Object 32"/>
            <p:cNvGraphicFramePr>
              <a:graphicFrameLocks noChangeAspect="1"/>
            </p:cNvGraphicFramePr>
            <p:nvPr/>
          </p:nvGraphicFramePr>
          <p:xfrm>
            <a:off x="2744" y="3475"/>
            <a:ext cx="771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Equation" r:id="rId12" imgW="482391" imgH="393529" progId="Equation.3">
                    <p:embed/>
                  </p:oleObj>
                </mc:Choice>
                <mc:Fallback>
                  <p:oleObj name="Equation" r:id="rId12" imgW="482391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475"/>
                          <a:ext cx="771" cy="62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solidFill>
                            <a:srgbClr val="66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-0.58728 L 0.52761 -0.346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12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54 0.03237 L -0.1974 0.158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62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64 0.16786 L -0.58264 0.04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503 0.20509 L -0.25572 0.2154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5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7176" grpId="1" animBg="1"/>
      <p:bldP spid="7179" grpId="0" animBg="1"/>
      <p:bldP spid="7179" grpId="1" animBg="1"/>
      <p:bldP spid="7180" grpId="0" animBg="1"/>
      <p:bldP spid="7186" grpId="0" animBg="1"/>
      <p:bldP spid="7187" grpId="0" animBg="1"/>
      <p:bldP spid="7189" grpId="0"/>
      <p:bldP spid="7194" grpId="0" animBg="1"/>
      <p:bldP spid="7195" grpId="0" animBg="1"/>
      <p:bldP spid="71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FF0000"/>
                </a:solidFill>
                <a:latin typeface="Impact" panose="020B0806030902050204" pitchFamily="34" charset="0"/>
              </a:rPr>
              <a:t>Check your Understanding</a:t>
            </a:r>
            <a:endParaRPr lang="en-A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0609"/>
            <a:ext cx="8229600" cy="1396752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 smtClean="0">
                <a:solidFill>
                  <a:srgbClr val="0070C0"/>
                </a:solidFill>
              </a:rPr>
              <a:t>Why does a 300g piece of steak have more ENERGY than a 300g burger </a:t>
            </a:r>
            <a:r>
              <a:rPr lang="en-AU" dirty="0" err="1" smtClean="0">
                <a:solidFill>
                  <a:srgbClr val="0070C0"/>
                </a:solidFill>
              </a:rPr>
              <a:t>pattie</a:t>
            </a:r>
            <a:r>
              <a:rPr lang="en-AU" dirty="0" smtClean="0">
                <a:solidFill>
                  <a:srgbClr val="0070C0"/>
                </a:solidFill>
              </a:rPr>
              <a:t>?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13D1-194C-4753-847C-9556F90523F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76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66468"/>
            <a:ext cx="3267097" cy="326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6" y="2313608"/>
            <a:ext cx="4426609" cy="33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89744" y="5655889"/>
            <a:ext cx="8229600" cy="13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AU" kern="0" dirty="0" smtClean="0">
                <a:solidFill>
                  <a:srgbClr val="00B050"/>
                </a:solidFill>
              </a:rPr>
              <a:t>Both are </a:t>
            </a:r>
            <a:r>
              <a:rPr lang="en-AU" b="1" kern="0" dirty="0" smtClean="0">
                <a:solidFill>
                  <a:srgbClr val="FF0000"/>
                </a:solidFill>
              </a:rPr>
              <a:t>beef</a:t>
            </a:r>
            <a:r>
              <a:rPr lang="en-AU" kern="0" dirty="0" smtClean="0">
                <a:solidFill>
                  <a:srgbClr val="00B050"/>
                </a:solidFill>
              </a:rPr>
              <a:t>, but the burger is in its </a:t>
            </a:r>
            <a:r>
              <a:rPr lang="en-AU" b="1" i="1" kern="0" dirty="0" smtClean="0">
                <a:solidFill>
                  <a:srgbClr val="FF0000"/>
                </a:solidFill>
              </a:rPr>
              <a:t>GROUND</a:t>
            </a:r>
            <a:r>
              <a:rPr lang="en-AU" kern="0" dirty="0" smtClean="0">
                <a:solidFill>
                  <a:srgbClr val="FF0000"/>
                </a:solidFill>
              </a:rPr>
              <a:t> </a:t>
            </a:r>
            <a:r>
              <a:rPr lang="en-AU" kern="0" dirty="0" smtClean="0">
                <a:solidFill>
                  <a:srgbClr val="00B050"/>
                </a:solidFill>
              </a:rPr>
              <a:t>state. </a:t>
            </a:r>
            <a:endParaRPr lang="en-AU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8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JP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4837E2-786A-448F-86CF-03215611C9CD}" type="slidenum">
              <a:rPr lang="en-US" altLang="en-US">
                <a:solidFill>
                  <a:srgbClr val="00FFFF"/>
                </a:solidFill>
              </a:rPr>
              <a:pPr eaLnBrk="1" hangingPunct="1"/>
              <a:t>9</a:t>
            </a:fld>
            <a:endParaRPr lang="en-US" altLang="en-US">
              <a:solidFill>
                <a:srgbClr val="00FFFF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95288" y="620713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FFFF00"/>
                </a:solidFill>
                <a:latin typeface="Verdana" panose="020B0604030504040204" pitchFamily="34" charset="0"/>
              </a:rPr>
              <a:t>The energy levels of en electron in a hydrogen atom can be represented by the formula:</a:t>
            </a:r>
            <a:endParaRPr lang="en-US" altLang="en-US" sz="2400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187450" y="1628775"/>
          <a:ext cx="23050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774364" imgH="393529" progId="Equation.3">
                  <p:embed/>
                </p:oleObj>
              </mc:Choice>
              <mc:Fallback>
                <p:oleObj name="Equation" r:id="rId3" imgW="774364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2305050" cy="1171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00563" y="1989138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400" b="1">
                <a:solidFill>
                  <a:srgbClr val="FFFF00"/>
                </a:solidFill>
                <a:latin typeface="Verdana" panose="020B0604030504040204" pitchFamily="34" charset="0"/>
              </a:rPr>
              <a:t>in electron volts</a:t>
            </a:r>
            <a:r>
              <a:rPr lang="en-GB" altLang="en-US" sz="2400" b="1">
                <a:latin typeface="Verdana" panose="020B0604030504040204" pitchFamily="34" charset="0"/>
              </a:rPr>
              <a:t> </a:t>
            </a:r>
            <a:r>
              <a:rPr lang="en-GB" altLang="en-US" sz="2400" b="1">
                <a:solidFill>
                  <a:srgbClr val="FFFF00"/>
                </a:solidFill>
                <a:latin typeface="Verdana" panose="020B0604030504040204" pitchFamily="34" charset="0"/>
              </a:rPr>
              <a:t>(eV)</a:t>
            </a:r>
            <a:endParaRPr lang="en-US" altLang="en-US" sz="2400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00113" y="3068638"/>
            <a:ext cx="7678737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>
                <a:solidFill>
                  <a:srgbClr val="FF0000"/>
                </a:solidFill>
              </a:rPr>
              <a:t>(1 eV is the energy  an electron would have if it had been accelerated through a p.d. of one volt.  1 eV = 1.6 x 10</a:t>
            </a:r>
            <a:r>
              <a:rPr lang="en-GB" altLang="en-US" b="1" baseline="30000">
                <a:solidFill>
                  <a:srgbClr val="FF0000"/>
                </a:solidFill>
              </a:rPr>
              <a:t>-19</a:t>
            </a:r>
            <a:r>
              <a:rPr lang="en-GB" altLang="en-US" b="1">
                <a:solidFill>
                  <a:srgbClr val="FF0000"/>
                </a:solidFill>
              </a:rPr>
              <a:t> J)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042988" y="4149725"/>
            <a:ext cx="4967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For the ground state n = 1, so E = -13.6 eV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042988" y="4724400"/>
            <a:ext cx="669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For the first excited state n = 2, so E = - 3.4 eV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042988" y="5373688"/>
            <a:ext cx="669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For the second excited state n = 3, so E = - 1.51 eV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042988" y="5949950"/>
            <a:ext cx="6697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b="1">
                <a:solidFill>
                  <a:srgbClr val="FFFF00"/>
                </a:solidFill>
              </a:rPr>
              <a:t>For the third excited state n = 4, so E = - 0.85 eV</a:t>
            </a:r>
            <a:endParaRPr lang="en-US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 animBg="1"/>
      <p:bldP spid="8200" grpId="0"/>
      <p:bldP spid="8201" grpId="0"/>
      <p:bldP spid="8202" grpId="0"/>
      <p:bldP spid="820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761</Words>
  <Application>Microsoft Office PowerPoint</Application>
  <PresentationFormat>On-screen Show (4:3)</PresentationFormat>
  <Paragraphs>162</Paragraphs>
  <Slides>22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Verdana</vt:lpstr>
      <vt:lpstr>Symbol</vt:lpstr>
      <vt:lpstr>Times New Roman</vt:lpstr>
      <vt:lpstr>Default Design</vt:lpstr>
      <vt:lpstr>Bitmap Image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your Understanding</vt:lpstr>
      <vt:lpstr>PowerPoint Presentation</vt:lpstr>
      <vt:lpstr>PowerPoint Presentation</vt:lpstr>
      <vt:lpstr>PowerPoint Presentation</vt:lpstr>
      <vt:lpstr>PowerPoint Presentation</vt:lpstr>
      <vt:lpstr>Absorption</vt:lpstr>
      <vt:lpstr>How does light tell us what things are made off?</vt:lpstr>
      <vt:lpstr>Astronomical Spectra</vt:lpstr>
      <vt:lpstr>Colors of various gases</vt:lpstr>
      <vt:lpstr>Argon</vt:lpstr>
      <vt:lpstr>Helium</vt:lpstr>
      <vt:lpstr>Hydrogen</vt:lpstr>
      <vt:lpstr>Krypton</vt:lpstr>
      <vt:lpstr>Neon</vt:lpstr>
      <vt:lpstr>Xenon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PARKINSON</dc:creator>
  <cp:lastModifiedBy>Darin Carter</cp:lastModifiedBy>
  <cp:revision>39</cp:revision>
  <dcterms:created xsi:type="dcterms:W3CDTF">2004-04-13T19:05:53Z</dcterms:created>
  <dcterms:modified xsi:type="dcterms:W3CDTF">2018-07-24T05:53:28Z</dcterms:modified>
</cp:coreProperties>
</file>