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42" r:id="rId2"/>
  </p:sldMasterIdLst>
  <p:notesMasterIdLst>
    <p:notesMasterId r:id="rId34"/>
  </p:notesMasterIdLst>
  <p:sldIdLst>
    <p:sldId id="364" r:id="rId3"/>
    <p:sldId id="266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2" r:id="rId22"/>
    <p:sldId id="353" r:id="rId23"/>
    <p:sldId id="355" r:id="rId24"/>
    <p:sldId id="356" r:id="rId25"/>
    <p:sldId id="357" r:id="rId26"/>
    <p:sldId id="365" r:id="rId27"/>
    <p:sldId id="359" r:id="rId28"/>
    <p:sldId id="361" r:id="rId29"/>
    <p:sldId id="362" r:id="rId30"/>
    <p:sldId id="366" r:id="rId31"/>
    <p:sldId id="367" r:id="rId32"/>
    <p:sldId id="363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00" autoAdjust="0"/>
    <p:restoredTop sz="94660"/>
  </p:normalViewPr>
  <p:slideViewPr>
    <p:cSldViewPr>
      <p:cViewPr varScale="1">
        <p:scale>
          <a:sx n="52" d="100"/>
          <a:sy n="52" d="100"/>
        </p:scale>
        <p:origin x="96" y="10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1FA5BA-1BB2-428C-97B8-1930EEB8A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45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BE3780-10E8-48AC-8A9B-5150EB8ADBCD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F9C682-0CC5-41E8-A3B1-6A37A274D985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62647F-0356-4532-BF05-FAC6309061B5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28D818-E6E7-422A-8ABD-99EE2252889E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3D0B2-3C4F-4AF6-A2DF-E7DD33FDD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6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F3578-5195-4619-BE80-E27D9C4B70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5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0A32-87EB-47E3-839D-196A6B6C2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09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3A8E0-4EB4-4C2F-8E42-14A95499B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21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0FED-A9E9-4554-AA2B-31AA1642C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27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434" y="1297218"/>
            <a:ext cx="6735935" cy="42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87700" y="2194333"/>
            <a:ext cx="5636000" cy="1909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18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A13D0B2-3C4F-4AF6-A2DF-E7DD33FDD3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64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621C3-53A3-497E-A213-83F9B4E4CC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2DD8E8-C0A6-45D0-B40D-F8F2C7671B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022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A8215-BAD7-4AA1-808C-692B51A43F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0292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AF890-64A7-4513-9D16-DACF2D0FE57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8311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621C3-53A3-497E-A213-83F9B4E4C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823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14909-232F-43A0-BBF5-DB4C6EB298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696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D3FBD-99E9-40EF-AAD2-7792F0DB3F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24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>
              <a:defRPr/>
            </a:pPr>
            <a:fld id="{8008A7A4-A5BE-401C-BEE3-A892E0257CA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623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>
              <a:defRPr/>
            </a:pPr>
            <a:fld id="{E153180A-B23B-4138-8D12-AE41E3E573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0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F3578-5195-4619-BE80-E27D9C4B70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023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90A32-87EB-47E3-839D-196A6B6C25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DD8E8-C0A6-45D0-B40D-F8F2C7671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60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A8215-BAD7-4AA1-808C-692B51A43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02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AF890-64A7-4513-9D16-DACF2D0FE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52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14909-232F-43A0-BBF5-DB4C6EB29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2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D3FBD-99E9-40EF-AAD2-7792F0DB3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27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8A7A4-A5BE-401C-BEE3-A892E0257C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3180A-B23B-4138-8D12-AE41E3E57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42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5E5F7F-6F2B-442C-951B-3E5940FBC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D5E5F7F-6F2B-442C-951B-3E5940FBC8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21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5.jpeg"/><Relationship Id="rId3" Type="http://schemas.openxmlformats.org/officeDocument/2006/relationships/notesSlide" Target="../notesSlides/notesSlide4.xml"/><Relationship Id="rId7" Type="http://schemas.openxmlformats.org/officeDocument/2006/relationships/audio" Target="../media/audio5.wav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2.bin"/><Relationship Id="rId5" Type="http://schemas.openxmlformats.org/officeDocument/2006/relationships/audio" Target="../media/audio3.wav"/><Relationship Id="rId10" Type="http://schemas.openxmlformats.org/officeDocument/2006/relationships/image" Target="../media/image22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images.google.com/imgres?imgurl=http://et.21cn.com/topic/star/m2topic/The%2520Doors/images/Jim%2520Morrison.jpg&amp;imgrefurl=http://acidgame.splinder.com/&amp;h=181&amp;w=150&amp;sz=9&amp;hl=en&amp;start=3&amp;tbnid=ziGlJauhmPVbUM:&amp;tbnh=101&amp;tbnw=84&amp;prev=/images%3Fq%3DJim%2BMorrison%26svnum%3D10%26hl%3Den%26lr%3D%26sa%3DN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 smtClean="0"/>
              <a:t>7.6</a:t>
            </a:r>
            <a:br>
              <a:rPr lang="en" dirty="0" smtClean="0"/>
            </a:br>
            <a:r>
              <a:rPr lang="en" dirty="0" smtClean="0"/>
              <a:t>De Broglie Wavelength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6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Ho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568486"/>
            <a:ext cx="19177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AutoShape 5"/>
          <p:cNvSpPr>
            <a:spLocks noChangeArrowheads="1"/>
          </p:cNvSpPr>
          <p:nvPr/>
        </p:nvSpPr>
        <p:spPr bwMode="auto">
          <a:xfrm>
            <a:off x="4696891" y="409023"/>
            <a:ext cx="5584825" cy="1595438"/>
          </a:xfrm>
          <a:prstGeom prst="wedgeRoundRectCallout">
            <a:avLst>
              <a:gd name="adj1" fmla="val -79934"/>
              <a:gd name="adj2" fmla="val 206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So you’re saying that a particle of momentum p has a wavelength  equal to Planck’s constant divided by p?!</a:t>
            </a:r>
            <a:endParaRPr lang="en-GB" altLang="en-US" sz="2400" dirty="0"/>
          </a:p>
        </p:txBody>
      </p:sp>
      <p:pic>
        <p:nvPicPr>
          <p:cNvPr id="47108" name="Picture 6" descr="de brogli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3717032"/>
            <a:ext cx="1890713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109" name="AutoShape 7"/>
              <p:cNvSpPr>
                <a:spLocks noChangeArrowheads="1"/>
              </p:cNvSpPr>
              <p:nvPr/>
            </p:nvSpPr>
            <p:spPr bwMode="auto">
              <a:xfrm>
                <a:off x="983432" y="3068960"/>
                <a:ext cx="7128792" cy="3544341"/>
              </a:xfrm>
              <a:prstGeom prst="wedgeRoundRectCallout">
                <a:avLst>
                  <a:gd name="adj1" fmla="val 68556"/>
                  <a:gd name="adj2" fmla="val -12273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Yes!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alt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alt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alt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en-US" sz="24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It will be known as the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de Broglie wavelength</a:t>
                </a:r>
                <a:r>
                  <a:rPr lang="en-US" altLang="en-US" dirty="0"/>
                  <a:t> of the particle</a:t>
                </a:r>
                <a:endParaRPr lang="en-GB" altLang="en-US" dirty="0"/>
              </a:p>
            </p:txBody>
          </p:sp>
        </mc:Choice>
        <mc:Fallback>
          <p:sp>
            <p:nvSpPr>
              <p:cNvPr id="47109" name="AutoShap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432" y="3068960"/>
                <a:ext cx="7128792" cy="3544341"/>
              </a:xfrm>
              <a:prstGeom prst="wedgeRoundRectCallout">
                <a:avLst>
                  <a:gd name="adj1" fmla="val 68556"/>
                  <a:gd name="adj2" fmla="val -12273"/>
                  <a:gd name="adj3" fmla="val 16667"/>
                </a:avLst>
              </a:prstGeom>
              <a:blipFill>
                <a:blip r:embed="rId4"/>
                <a:stretch>
                  <a:fillRect b="-719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Confirmation of de Broglie’s ideas</a:t>
            </a:r>
            <a:endParaRPr lang="en-GB" altLang="en-US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Broglie didn’t have to wait long for his idea to be shown to be correct.</a:t>
            </a:r>
            <a:endParaRPr lang="en-GB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2" name="Picture 5" descr="louis_de_brogli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90" y="3923792"/>
            <a:ext cx="2052912" cy="26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6"/>
          <p:cNvSpPr>
            <a:spLocks noChangeArrowheads="1"/>
          </p:cNvSpPr>
          <p:nvPr/>
        </p:nvSpPr>
        <p:spPr bwMode="auto">
          <a:xfrm>
            <a:off x="5303912" y="3429000"/>
            <a:ext cx="6264696" cy="1631950"/>
          </a:xfrm>
          <a:prstGeom prst="wedgeRoundRectCallout">
            <a:avLst>
              <a:gd name="adj1" fmla="val -68953"/>
              <a:gd name="adj2" fmla="val 3115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In fact in 1929 I received a Nobel prize for my prediction of the wave nature of the electron.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Confirmation of de Broglie</a:t>
            </a:r>
            <a:endParaRPr lang="en-GB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215362"/>
            <a:ext cx="10532954" cy="359359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600" dirty="0" smtClean="0"/>
              <a:t>	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 Broglie’s hypothesis was confirmed independently by Clinton Davisson (USA) and George Thomson (UK) in 1927</a:t>
            </a:r>
            <a:endParaRPr lang="en-GB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56" name="Picture 5" descr="G.P. Thom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078541"/>
            <a:ext cx="1842593" cy="260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AutoShape 6"/>
          <p:cNvSpPr>
            <a:spLocks noChangeArrowheads="1"/>
          </p:cNvSpPr>
          <p:nvPr/>
        </p:nvSpPr>
        <p:spPr bwMode="auto">
          <a:xfrm>
            <a:off x="4822826" y="3879851"/>
            <a:ext cx="6607174" cy="1997421"/>
          </a:xfrm>
          <a:prstGeom prst="wedgeRoundRectCallout">
            <a:avLst>
              <a:gd name="adj1" fmla="val -63439"/>
              <a:gd name="adj2" fmla="val 1971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Ironically my Dad (J.J.) had won a Nobel prize for demonstrating that the electron was a particle!</a:t>
            </a:r>
            <a:endParaRPr lang="en-GB" altLang="en-US" dirty="0"/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H="1">
            <a:off x="3600451" y="3141664"/>
            <a:ext cx="263525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Behavior of Electrons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057400" y="14478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 u="sng">
                <a:solidFill>
                  <a:srgbClr val="000000"/>
                </a:solidFill>
              </a:rPr>
              <a:t>Particle behavior</a:t>
            </a:r>
          </a:p>
        </p:txBody>
      </p:sp>
      <p:pic>
        <p:nvPicPr>
          <p:cNvPr id="50180" name="Picture 6" descr="re8Ms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1"/>
            <a:ext cx="685800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8" descr="obj325geo325pg7p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219201"/>
            <a:ext cx="1905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Line 10"/>
          <p:cNvSpPr>
            <a:spLocks noChangeShapeType="1"/>
          </p:cNvSpPr>
          <p:nvPr/>
        </p:nvSpPr>
        <p:spPr bwMode="auto">
          <a:xfrm flipV="1">
            <a:off x="7391400" y="2438400"/>
            <a:ext cx="1447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183" name="Text Box 11"/>
          <p:cNvSpPr txBox="1">
            <a:spLocks noChangeArrowheads="1"/>
          </p:cNvSpPr>
          <p:nvPr/>
        </p:nvSpPr>
        <p:spPr bwMode="auto">
          <a:xfrm>
            <a:off x="2438400" y="2667001"/>
            <a:ext cx="10668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</a:rPr>
              <a:t>cathode</a:t>
            </a:r>
          </a:p>
        </p:txBody>
      </p:sp>
      <p:sp>
        <p:nvSpPr>
          <p:cNvPr id="50184" name="Line 12"/>
          <p:cNvSpPr>
            <a:spLocks noChangeShapeType="1"/>
          </p:cNvSpPr>
          <p:nvPr/>
        </p:nvSpPr>
        <p:spPr bwMode="auto">
          <a:xfrm>
            <a:off x="3276600" y="2895600"/>
            <a:ext cx="4572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185" name="Text Box 13"/>
          <p:cNvSpPr txBox="1">
            <a:spLocks noChangeArrowheads="1"/>
          </p:cNvSpPr>
          <p:nvPr/>
        </p:nvSpPr>
        <p:spPr bwMode="auto">
          <a:xfrm>
            <a:off x="4419600" y="3886201"/>
            <a:ext cx="9906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</a:rPr>
              <a:t>anode</a:t>
            </a:r>
          </a:p>
        </p:txBody>
      </p:sp>
      <p:sp>
        <p:nvSpPr>
          <p:cNvPr id="50186" name="Line 14"/>
          <p:cNvSpPr>
            <a:spLocks noChangeShapeType="1"/>
          </p:cNvSpPr>
          <p:nvPr/>
        </p:nvSpPr>
        <p:spPr bwMode="auto">
          <a:xfrm flipV="1">
            <a:off x="5029200" y="3886200"/>
            <a:ext cx="4572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187" name="Line 15"/>
          <p:cNvSpPr>
            <a:spLocks noChangeShapeType="1"/>
          </p:cNvSpPr>
          <p:nvPr/>
        </p:nvSpPr>
        <p:spPr bwMode="auto">
          <a:xfrm>
            <a:off x="3962400" y="3048000"/>
            <a:ext cx="2057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4"/>
          <p:cNvSpPr txBox="1">
            <a:spLocks noChangeArrowheads="1"/>
          </p:cNvSpPr>
          <p:nvPr/>
        </p:nvSpPr>
        <p:spPr bwMode="auto">
          <a:xfrm>
            <a:off x="1774825" y="404814"/>
            <a:ext cx="3455988" cy="1938337"/>
          </a:xfrm>
          <a:prstGeom prst="rect">
            <a:avLst/>
          </a:prstGeom>
          <a:solidFill>
            <a:srgbClr val="FEFEA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Electrons cast sharp shadows and are affected by magnetic and electric fields, unlike wave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040314" y="5546725"/>
            <a:ext cx="555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Electrons must be Particles</a:t>
            </a:r>
            <a:endParaRPr lang="en-US" altLang="en-US" b="1">
              <a:solidFill>
                <a:srgbClr val="000000"/>
              </a:solidFill>
            </a:endParaRP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407828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99456" y="64265"/>
            <a:ext cx="95405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5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Wave Behaviour of electrons</a:t>
            </a:r>
            <a:endParaRPr lang="en-US" altLang="en-US" sz="5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15480" y="1268760"/>
            <a:ext cx="97210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600" b="1" dirty="0">
                <a:solidFill>
                  <a:srgbClr val="000000"/>
                </a:solidFill>
              </a:rPr>
              <a:t>Test: Can electrons be diffracted?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31703" y="2274619"/>
            <a:ext cx="1150937" cy="1296987"/>
            <a:chOff x="612" y="1298"/>
            <a:chExt cx="2722" cy="1784"/>
          </a:xfrm>
        </p:grpSpPr>
        <p:pic>
          <p:nvPicPr>
            <p:cNvPr id="54310" name="Picture 5" descr="7a60-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298"/>
              <a:ext cx="2722" cy="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4311" name="Object 6"/>
            <p:cNvGraphicFramePr>
              <a:graphicFrameLocks noChangeAspect="1"/>
            </p:cNvGraphicFramePr>
            <p:nvPr/>
          </p:nvGraphicFramePr>
          <p:xfrm>
            <a:off x="793" y="1661"/>
            <a:ext cx="45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8" name="CorelDRAW" r:id="rId9" imgW="1126440" imgH="1122480" progId="CorelDraw.Graphic.7">
                    <p:embed/>
                  </p:oleObj>
                </mc:Choice>
                <mc:Fallback>
                  <p:oleObj name="CorelDRAW" r:id="rId9" imgW="1126440" imgH="1122480" progId="CorelDraw.Graphic.7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661"/>
                          <a:ext cx="45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13771" y="1952470"/>
            <a:ext cx="6048375" cy="3455988"/>
            <a:chOff x="1338" y="1162"/>
            <a:chExt cx="3810" cy="2177"/>
          </a:xfrm>
        </p:grpSpPr>
        <p:sp>
          <p:nvSpPr>
            <p:cNvPr id="54299" name="Rectangle 8"/>
            <p:cNvSpPr>
              <a:spLocks noChangeArrowheads="1"/>
            </p:cNvSpPr>
            <p:nvPr/>
          </p:nvSpPr>
          <p:spPr bwMode="auto">
            <a:xfrm>
              <a:off x="1338" y="1162"/>
              <a:ext cx="3810" cy="21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4300" name="Group 9"/>
            <p:cNvGrpSpPr>
              <a:grpSpLocks/>
            </p:cNvGrpSpPr>
            <p:nvPr/>
          </p:nvGrpSpPr>
          <p:grpSpPr bwMode="auto">
            <a:xfrm>
              <a:off x="1519" y="1253"/>
              <a:ext cx="3312" cy="1873"/>
              <a:chOff x="1519" y="1253"/>
              <a:chExt cx="3312" cy="1873"/>
            </a:xfrm>
          </p:grpSpPr>
          <p:grpSp>
            <p:nvGrpSpPr>
              <p:cNvPr id="54301" name="Group 10"/>
              <p:cNvGrpSpPr>
                <a:grpSpLocks/>
              </p:cNvGrpSpPr>
              <p:nvPr/>
            </p:nvGrpSpPr>
            <p:grpSpPr bwMode="auto">
              <a:xfrm>
                <a:off x="1519" y="1253"/>
                <a:ext cx="3312" cy="1873"/>
                <a:chOff x="521" y="572"/>
                <a:chExt cx="3312" cy="1873"/>
              </a:xfrm>
            </p:grpSpPr>
            <p:grpSp>
              <p:nvGrpSpPr>
                <p:cNvPr id="54303" name="Group 11"/>
                <p:cNvGrpSpPr>
                  <a:grpSpLocks/>
                </p:cNvGrpSpPr>
                <p:nvPr/>
              </p:nvGrpSpPr>
              <p:grpSpPr bwMode="auto">
                <a:xfrm>
                  <a:off x="521" y="572"/>
                  <a:ext cx="3312" cy="1687"/>
                  <a:chOff x="521" y="572"/>
                  <a:chExt cx="3312" cy="1687"/>
                </a:xfrm>
              </p:grpSpPr>
              <p:grpSp>
                <p:nvGrpSpPr>
                  <p:cNvPr id="5430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930" y="572"/>
                    <a:ext cx="2903" cy="1687"/>
                    <a:chOff x="930" y="545"/>
                    <a:chExt cx="2903" cy="1687"/>
                  </a:xfrm>
                </p:grpSpPr>
                <p:graphicFrame>
                  <p:nvGraphicFramePr>
                    <p:cNvPr id="54308" name="Object 1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30" y="545"/>
                    <a:ext cx="2903" cy="168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29" name="Bitmap Image" r:id="rId11" imgW="4409524" imgH="2561905" progId="Paint.Picture">
                            <p:embed/>
                          </p:oleObj>
                        </mc:Choice>
                        <mc:Fallback>
                          <p:oleObj name="Bitmap Image" r:id="rId11" imgW="4409524" imgH="2561905" progId="Paint.Picture">
                            <p:embed/>
                            <p:pic>
                              <p:nvPicPr>
                                <p:cNvPr id="0" name="Object 1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30" y="545"/>
                                  <a:ext cx="2903" cy="16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430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1" y="1071"/>
                      <a:ext cx="45" cy="31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GB" altLang="en-US" sz="18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5430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1" y="1117"/>
                    <a:ext cx="54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GB" altLang="en-US" sz="1400" b="1">
                        <a:solidFill>
                          <a:srgbClr val="000000"/>
                        </a:solidFill>
                      </a:rPr>
                      <a:t>heater</a:t>
                    </a:r>
                    <a:endParaRPr lang="en-US" altLang="en-US" sz="14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430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71" y="1434"/>
                  <a:ext cx="0" cy="63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543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99" y="2115"/>
                  <a:ext cx="58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400" b="1">
                      <a:solidFill>
                        <a:srgbClr val="000000"/>
                      </a:solidFill>
                    </a:rPr>
                    <a:t>graphite target</a:t>
                  </a:r>
                  <a:endParaRPr lang="en-US" altLang="en-US" sz="1400" b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4302" name="Text Box 18"/>
              <p:cNvSpPr txBox="1">
                <a:spLocks noChangeArrowheads="1"/>
              </p:cNvSpPr>
              <p:nvPr/>
            </p:nvSpPr>
            <p:spPr bwMode="auto">
              <a:xfrm>
                <a:off x="2744" y="1616"/>
                <a:ext cx="54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1400" b="1">
                    <a:solidFill>
                      <a:srgbClr val="000000"/>
                    </a:solidFill>
                  </a:rPr>
                  <a:t>vacuum</a:t>
                </a:r>
                <a:endParaRPr lang="en-US" altLang="en-US" sz="14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12364740" y="3231577"/>
            <a:ext cx="215900" cy="215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0099"/>
                </a:solidFill>
              </a:rPr>
              <a:t>e</a:t>
            </a:r>
            <a:endParaRPr lang="en-US" altLang="en-US" sz="1800" b="1">
              <a:solidFill>
                <a:srgbClr val="000099"/>
              </a:solidFill>
            </a:endParaRP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7864177" y="2634980"/>
            <a:ext cx="792162" cy="1081088"/>
            <a:chOff x="3969" y="1344"/>
            <a:chExt cx="499" cy="681"/>
          </a:xfrm>
        </p:grpSpPr>
        <p:grpSp>
          <p:nvGrpSpPr>
            <p:cNvPr id="54290" name="Group 21"/>
            <p:cNvGrpSpPr>
              <a:grpSpLocks/>
            </p:cNvGrpSpPr>
            <p:nvPr/>
          </p:nvGrpSpPr>
          <p:grpSpPr bwMode="auto">
            <a:xfrm>
              <a:off x="3969" y="1480"/>
              <a:ext cx="408" cy="453"/>
              <a:chOff x="3969" y="1480"/>
              <a:chExt cx="408" cy="453"/>
            </a:xfrm>
          </p:grpSpPr>
          <p:sp>
            <p:nvSpPr>
              <p:cNvPr id="54297" name="Line 22"/>
              <p:cNvSpPr>
                <a:spLocks noChangeShapeType="1"/>
              </p:cNvSpPr>
              <p:nvPr/>
            </p:nvSpPr>
            <p:spPr bwMode="auto">
              <a:xfrm flipV="1">
                <a:off x="3969" y="1480"/>
                <a:ext cx="408" cy="181"/>
              </a:xfrm>
              <a:prstGeom prst="line">
                <a:avLst/>
              </a:prstGeom>
              <a:noFill/>
              <a:ln w="28575">
                <a:solidFill>
                  <a:srgbClr val="7DFF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298" name="Line 23"/>
              <p:cNvSpPr>
                <a:spLocks noChangeShapeType="1"/>
              </p:cNvSpPr>
              <p:nvPr/>
            </p:nvSpPr>
            <p:spPr bwMode="auto">
              <a:xfrm>
                <a:off x="3969" y="1752"/>
                <a:ext cx="408" cy="181"/>
              </a:xfrm>
              <a:prstGeom prst="line">
                <a:avLst/>
              </a:prstGeom>
              <a:noFill/>
              <a:ln w="28575">
                <a:solidFill>
                  <a:srgbClr val="7DFF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54291" name="Group 24"/>
            <p:cNvGrpSpPr>
              <a:grpSpLocks/>
            </p:cNvGrpSpPr>
            <p:nvPr/>
          </p:nvGrpSpPr>
          <p:grpSpPr bwMode="auto">
            <a:xfrm>
              <a:off x="4241" y="1344"/>
              <a:ext cx="227" cy="681"/>
              <a:chOff x="1837" y="1480"/>
              <a:chExt cx="1905" cy="1723"/>
            </a:xfrm>
          </p:grpSpPr>
          <p:sp>
            <p:nvSpPr>
              <p:cNvPr id="54292" name="Oval 25"/>
              <p:cNvSpPr>
                <a:spLocks noChangeArrowheads="1"/>
              </p:cNvSpPr>
              <p:nvPr/>
            </p:nvSpPr>
            <p:spPr bwMode="auto">
              <a:xfrm>
                <a:off x="1837" y="1480"/>
                <a:ext cx="1905" cy="1723"/>
              </a:xfrm>
              <a:prstGeom prst="ellipse">
                <a:avLst/>
              </a:prstGeom>
              <a:solidFill>
                <a:schemeClr val="tx1">
                  <a:alpha val="4313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4293" name="Oval 26"/>
              <p:cNvSpPr>
                <a:spLocks noChangeArrowheads="1"/>
              </p:cNvSpPr>
              <p:nvPr/>
            </p:nvSpPr>
            <p:spPr bwMode="auto">
              <a:xfrm>
                <a:off x="2699" y="2251"/>
                <a:ext cx="182" cy="181"/>
              </a:xfrm>
              <a:prstGeom prst="ellipse">
                <a:avLst/>
              </a:prstGeom>
              <a:solidFill>
                <a:srgbClr val="7DFF7D"/>
              </a:solidFill>
              <a:ln w="9525">
                <a:solidFill>
                  <a:srgbClr val="7DFF7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4294" name="AutoShape 27"/>
              <p:cNvSpPr>
                <a:spLocks noChangeArrowheads="1"/>
              </p:cNvSpPr>
              <p:nvPr/>
            </p:nvSpPr>
            <p:spPr bwMode="auto">
              <a:xfrm>
                <a:off x="2381" y="1979"/>
                <a:ext cx="817" cy="7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3 w 21600"/>
                  <a:gd name="T25" fmla="*/ 3158 h 21600"/>
                  <a:gd name="T26" fmla="*/ 18427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19" y="10800"/>
                    </a:moveTo>
                    <a:cubicBezTo>
                      <a:pt x="1819" y="15760"/>
                      <a:pt x="5840" y="19781"/>
                      <a:pt x="10800" y="19781"/>
                    </a:cubicBezTo>
                    <a:cubicBezTo>
                      <a:pt x="15760" y="19781"/>
                      <a:pt x="19781" y="15760"/>
                      <a:pt x="19781" y="10800"/>
                    </a:cubicBezTo>
                    <a:cubicBezTo>
                      <a:pt x="19781" y="5840"/>
                      <a:pt x="15760" y="1819"/>
                      <a:pt x="10800" y="1819"/>
                    </a:cubicBezTo>
                    <a:cubicBezTo>
                      <a:pt x="5840" y="1819"/>
                      <a:pt x="1819" y="5840"/>
                      <a:pt x="1819" y="10800"/>
                    </a:cubicBezTo>
                    <a:close/>
                  </a:path>
                </a:pathLst>
              </a:custGeom>
              <a:solidFill>
                <a:srgbClr val="7DFF7D"/>
              </a:solidFill>
              <a:ln w="9525">
                <a:solidFill>
                  <a:srgbClr val="7DFF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295" name="AutoShape 28"/>
              <p:cNvSpPr>
                <a:spLocks noChangeArrowheads="1"/>
              </p:cNvSpPr>
              <p:nvPr/>
            </p:nvSpPr>
            <p:spPr bwMode="auto">
              <a:xfrm>
                <a:off x="2245" y="1842"/>
                <a:ext cx="1089" cy="99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4 w 21600"/>
                  <a:gd name="T25" fmla="*/ 3160 h 21600"/>
                  <a:gd name="T26" fmla="*/ 18446 w 21600"/>
                  <a:gd name="T27" fmla="*/ 1844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754" y="10800"/>
                    </a:moveTo>
                    <a:cubicBezTo>
                      <a:pt x="754" y="16348"/>
                      <a:pt x="5252" y="20846"/>
                      <a:pt x="10800" y="20846"/>
                    </a:cubicBezTo>
                    <a:cubicBezTo>
                      <a:pt x="16348" y="20846"/>
                      <a:pt x="20846" y="16348"/>
                      <a:pt x="20846" y="10800"/>
                    </a:cubicBezTo>
                    <a:cubicBezTo>
                      <a:pt x="20846" y="5252"/>
                      <a:pt x="16348" y="754"/>
                      <a:pt x="10800" y="754"/>
                    </a:cubicBezTo>
                    <a:cubicBezTo>
                      <a:pt x="5252" y="754"/>
                      <a:pt x="754" y="5252"/>
                      <a:pt x="754" y="10800"/>
                    </a:cubicBezTo>
                    <a:close/>
                  </a:path>
                </a:pathLst>
              </a:custGeom>
              <a:solidFill>
                <a:srgbClr val="7DFF7D"/>
              </a:solidFill>
              <a:ln w="9525">
                <a:solidFill>
                  <a:srgbClr val="7DFF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296" name="AutoShape 29"/>
              <p:cNvSpPr>
                <a:spLocks noChangeArrowheads="1"/>
              </p:cNvSpPr>
              <p:nvPr/>
            </p:nvSpPr>
            <p:spPr bwMode="auto">
              <a:xfrm>
                <a:off x="2018" y="1661"/>
                <a:ext cx="1542" cy="136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6 w 21600"/>
                  <a:gd name="T25" fmla="*/ 3158 h 21600"/>
                  <a:gd name="T26" fmla="*/ 18434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784" y="10800"/>
                    </a:moveTo>
                    <a:cubicBezTo>
                      <a:pt x="784" y="16332"/>
                      <a:pt x="5268" y="20816"/>
                      <a:pt x="10800" y="20816"/>
                    </a:cubicBezTo>
                    <a:cubicBezTo>
                      <a:pt x="16332" y="20816"/>
                      <a:pt x="20816" y="16332"/>
                      <a:pt x="20816" y="10800"/>
                    </a:cubicBezTo>
                    <a:cubicBezTo>
                      <a:pt x="20816" y="5268"/>
                      <a:pt x="16332" y="784"/>
                      <a:pt x="10800" y="784"/>
                    </a:cubicBezTo>
                    <a:cubicBezTo>
                      <a:pt x="5268" y="784"/>
                      <a:pt x="784" y="5268"/>
                      <a:pt x="784" y="10800"/>
                    </a:cubicBezTo>
                    <a:close/>
                  </a:path>
                </a:pathLst>
              </a:custGeom>
              <a:solidFill>
                <a:srgbClr val="7DFF7D"/>
              </a:solidFill>
              <a:ln w="9525">
                <a:solidFill>
                  <a:srgbClr val="7DFF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1958678" y="4506644"/>
            <a:ext cx="8569325" cy="2232025"/>
            <a:chOff x="249" y="2523"/>
            <a:chExt cx="5398" cy="1406"/>
          </a:xfrm>
        </p:grpSpPr>
        <p:grpSp>
          <p:nvGrpSpPr>
            <p:cNvPr id="54281" name="Group 31"/>
            <p:cNvGrpSpPr>
              <a:grpSpLocks/>
            </p:cNvGrpSpPr>
            <p:nvPr/>
          </p:nvGrpSpPr>
          <p:grpSpPr bwMode="auto">
            <a:xfrm>
              <a:off x="249" y="2523"/>
              <a:ext cx="1888" cy="1406"/>
              <a:chOff x="1610" y="1480"/>
              <a:chExt cx="1888" cy="1406"/>
            </a:xfrm>
          </p:grpSpPr>
          <p:pic>
            <p:nvPicPr>
              <p:cNvPr id="54283" name="Picture 32" descr="electrondiffraction_tn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0" y="1480"/>
                <a:ext cx="1888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4284" name="Group 33"/>
              <p:cNvGrpSpPr>
                <a:grpSpLocks/>
              </p:cNvGrpSpPr>
              <p:nvPr/>
            </p:nvGrpSpPr>
            <p:grpSpPr bwMode="auto">
              <a:xfrm>
                <a:off x="1882" y="1480"/>
                <a:ext cx="1361" cy="1316"/>
                <a:chOff x="1837" y="1480"/>
                <a:chExt cx="1905" cy="1723"/>
              </a:xfrm>
            </p:grpSpPr>
            <p:sp>
              <p:nvSpPr>
                <p:cNvPr id="54285" name="Oval 34"/>
                <p:cNvSpPr>
                  <a:spLocks noChangeArrowheads="1"/>
                </p:cNvSpPr>
                <p:nvPr/>
              </p:nvSpPr>
              <p:spPr bwMode="auto">
                <a:xfrm>
                  <a:off x="1837" y="1480"/>
                  <a:ext cx="1905" cy="1723"/>
                </a:xfrm>
                <a:prstGeom prst="ellipse">
                  <a:avLst/>
                </a:prstGeom>
                <a:solidFill>
                  <a:schemeClr val="tx1">
                    <a:alpha val="4313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286" name="Oval 35"/>
                <p:cNvSpPr>
                  <a:spLocks noChangeArrowheads="1"/>
                </p:cNvSpPr>
                <p:nvPr/>
              </p:nvSpPr>
              <p:spPr bwMode="auto">
                <a:xfrm>
                  <a:off x="2699" y="2251"/>
                  <a:ext cx="182" cy="181"/>
                </a:xfrm>
                <a:prstGeom prst="ellipse">
                  <a:avLst/>
                </a:prstGeom>
                <a:solidFill>
                  <a:srgbClr val="7DFF7D"/>
                </a:solidFill>
                <a:ln w="9525">
                  <a:solidFill>
                    <a:srgbClr val="7DFF7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287" name="AutoShape 36"/>
                <p:cNvSpPr>
                  <a:spLocks noChangeArrowheads="1"/>
                </p:cNvSpPr>
                <p:nvPr/>
              </p:nvSpPr>
              <p:spPr bwMode="auto">
                <a:xfrm>
                  <a:off x="2381" y="1979"/>
                  <a:ext cx="817" cy="72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73 w 21600"/>
                    <a:gd name="T25" fmla="*/ 3158 h 21600"/>
                    <a:gd name="T26" fmla="*/ 18427 w 21600"/>
                    <a:gd name="T27" fmla="*/ 18442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819" y="10800"/>
                      </a:moveTo>
                      <a:cubicBezTo>
                        <a:pt x="1819" y="15760"/>
                        <a:pt x="5840" y="19781"/>
                        <a:pt x="10800" y="19781"/>
                      </a:cubicBezTo>
                      <a:cubicBezTo>
                        <a:pt x="15760" y="19781"/>
                        <a:pt x="19781" y="15760"/>
                        <a:pt x="19781" y="10800"/>
                      </a:cubicBezTo>
                      <a:cubicBezTo>
                        <a:pt x="19781" y="5840"/>
                        <a:pt x="15760" y="1819"/>
                        <a:pt x="10800" y="1819"/>
                      </a:cubicBezTo>
                      <a:cubicBezTo>
                        <a:pt x="5840" y="1819"/>
                        <a:pt x="1819" y="5840"/>
                        <a:pt x="1819" y="10800"/>
                      </a:cubicBezTo>
                      <a:close/>
                    </a:path>
                  </a:pathLst>
                </a:custGeom>
                <a:solidFill>
                  <a:srgbClr val="7DFF7D"/>
                </a:solidFill>
                <a:ln w="9525">
                  <a:solidFill>
                    <a:srgbClr val="7DFF7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4288" name="AutoShape 37"/>
                <p:cNvSpPr>
                  <a:spLocks noChangeArrowheads="1"/>
                </p:cNvSpPr>
                <p:nvPr/>
              </p:nvSpPr>
              <p:spPr bwMode="auto">
                <a:xfrm>
                  <a:off x="2245" y="1842"/>
                  <a:ext cx="1089" cy="99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4 w 21600"/>
                    <a:gd name="T25" fmla="*/ 3160 h 21600"/>
                    <a:gd name="T26" fmla="*/ 18446 w 21600"/>
                    <a:gd name="T27" fmla="*/ 1844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754" y="10800"/>
                      </a:moveTo>
                      <a:cubicBezTo>
                        <a:pt x="754" y="16348"/>
                        <a:pt x="5252" y="20846"/>
                        <a:pt x="10800" y="20846"/>
                      </a:cubicBezTo>
                      <a:cubicBezTo>
                        <a:pt x="16348" y="20846"/>
                        <a:pt x="20846" y="16348"/>
                        <a:pt x="20846" y="10800"/>
                      </a:cubicBezTo>
                      <a:cubicBezTo>
                        <a:pt x="20846" y="5252"/>
                        <a:pt x="16348" y="754"/>
                        <a:pt x="10800" y="754"/>
                      </a:cubicBezTo>
                      <a:cubicBezTo>
                        <a:pt x="5252" y="754"/>
                        <a:pt x="754" y="5252"/>
                        <a:pt x="754" y="10800"/>
                      </a:cubicBezTo>
                      <a:close/>
                    </a:path>
                  </a:pathLst>
                </a:custGeom>
                <a:solidFill>
                  <a:srgbClr val="7DFF7D"/>
                </a:solidFill>
                <a:ln w="9525">
                  <a:solidFill>
                    <a:srgbClr val="7DFF7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4289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8" y="1661"/>
                  <a:ext cx="1542" cy="136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6 w 21600"/>
                    <a:gd name="T25" fmla="*/ 3158 h 21600"/>
                    <a:gd name="T26" fmla="*/ 18434 w 21600"/>
                    <a:gd name="T27" fmla="*/ 18442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784" y="10800"/>
                      </a:moveTo>
                      <a:cubicBezTo>
                        <a:pt x="784" y="16332"/>
                        <a:pt x="5268" y="20816"/>
                        <a:pt x="10800" y="20816"/>
                      </a:cubicBezTo>
                      <a:cubicBezTo>
                        <a:pt x="16332" y="20816"/>
                        <a:pt x="20816" y="16332"/>
                        <a:pt x="20816" y="10800"/>
                      </a:cubicBezTo>
                      <a:cubicBezTo>
                        <a:pt x="20816" y="5268"/>
                        <a:pt x="16332" y="784"/>
                        <a:pt x="10800" y="784"/>
                      </a:cubicBezTo>
                      <a:cubicBezTo>
                        <a:pt x="5268" y="784"/>
                        <a:pt x="784" y="5268"/>
                        <a:pt x="784" y="10800"/>
                      </a:cubicBezTo>
                      <a:close/>
                    </a:path>
                  </a:pathLst>
                </a:custGeom>
                <a:solidFill>
                  <a:srgbClr val="7DFF7D"/>
                </a:solidFill>
                <a:ln w="9525">
                  <a:solidFill>
                    <a:srgbClr val="7DFF7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54282" name="Text Box 39"/>
            <p:cNvSpPr txBox="1">
              <a:spLocks noChangeArrowheads="1"/>
            </p:cNvSpPr>
            <p:nvPr/>
          </p:nvSpPr>
          <p:spPr bwMode="auto">
            <a:xfrm>
              <a:off x="1202" y="3339"/>
              <a:ext cx="4445" cy="288"/>
            </a:xfrm>
            <a:prstGeom prst="rect">
              <a:avLst/>
            </a:prstGeom>
            <a:solidFill>
              <a:srgbClr val="7D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b="1">
                  <a:solidFill>
                    <a:srgbClr val="000099"/>
                  </a:solidFill>
                </a:rPr>
                <a:t>YES</a:t>
              </a:r>
              <a:r>
                <a:rPr lang="en-GB" altLang="en-US" sz="2400">
                  <a:solidFill>
                    <a:srgbClr val="000099"/>
                  </a:solidFill>
                </a:rPr>
                <a:t>,</a:t>
              </a:r>
              <a:r>
                <a:rPr lang="en-GB" altLang="en-US" sz="2400">
                  <a:solidFill>
                    <a:srgbClr val="FF0000"/>
                  </a:solidFill>
                </a:rPr>
                <a:t> </a:t>
              </a:r>
              <a:r>
                <a:rPr lang="en-GB" altLang="en-US" sz="2400" b="1">
                  <a:solidFill>
                    <a:srgbClr val="FF0000"/>
                  </a:solidFill>
                </a:rPr>
                <a:t>ELECTRONS DO HAVE A WAVE NATURE</a:t>
              </a:r>
              <a:endParaRPr lang="en-US" altLang="en-US" sz="2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VCLEV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98 -0.01572 L -0.35816 -0.015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IMEMACHIN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SOUND560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ohmyg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99" grpId="0" animBg="1"/>
      <p:bldP spid="4609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6617814" y="1390962"/>
            <a:ext cx="4753025" cy="2062103"/>
          </a:xfrm>
          <a:prstGeom prst="rect">
            <a:avLst/>
          </a:prstGeom>
          <a:solidFill>
            <a:srgbClr val="FEFEA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b="1" dirty="0">
                <a:solidFill>
                  <a:srgbClr val="FF0000"/>
                </a:solidFill>
              </a:rPr>
              <a:t>Electron diffraction can only be explained if electrons behave like waves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pic>
        <p:nvPicPr>
          <p:cNvPr id="56323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396033"/>
            <a:ext cx="3587033" cy="354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2058989" y="533400"/>
            <a:ext cx="572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000000"/>
                </a:solidFill>
              </a:rPr>
              <a:t>Electrons must be Wave-like</a:t>
            </a:r>
            <a:endParaRPr lang="en-US" altLang="en-US" b="1" dirty="0">
              <a:solidFill>
                <a:srgbClr val="000000"/>
              </a:solidFill>
            </a:endParaRPr>
          </a:p>
        </p:txBody>
      </p:sp>
      <p:pic>
        <p:nvPicPr>
          <p:cNvPr id="57346" name="Picture 2" descr="schoolphysics ::Welcome: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1" y="3696002"/>
            <a:ext cx="6861907" cy="30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0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Electron Diffraction</a:t>
            </a:r>
            <a:endParaRPr lang="en-GB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645953"/>
            <a:ext cx="10178322" cy="359359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600" dirty="0" smtClean="0"/>
              <a:t>	Thomson and Davisson did similar experiments. They fired a beam of electrons at a nickel target.</a:t>
            </a:r>
            <a:endParaRPr lang="en-GB" altLang="en-US" sz="3600" dirty="0" smtClean="0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3006725" y="3608388"/>
            <a:ext cx="2249488" cy="1643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292601" y="5300664"/>
            <a:ext cx="2767013" cy="3952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846514" y="3978276"/>
            <a:ext cx="2249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Electron beam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363788" y="5264151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Nickel target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Electron Diffraction</a:t>
            </a:r>
            <a:endParaRPr lang="en-GB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248087" y="1489584"/>
            <a:ext cx="10178322" cy="359359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4000" dirty="0" smtClean="0"/>
              <a:t>	They observed strong reflection at some angles,</a:t>
            </a:r>
            <a:endParaRPr lang="en-GB" altLang="en-US" sz="4000" dirty="0" smtClean="0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3006725" y="3608388"/>
            <a:ext cx="2249488" cy="1643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292601" y="5300664"/>
            <a:ext cx="2767013" cy="3952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846514" y="3978276"/>
            <a:ext cx="2249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Electron beam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2363788" y="5264151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Nickel target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5284789" y="3587751"/>
            <a:ext cx="2249487" cy="16430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402139" y="4854575"/>
            <a:ext cx="60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Electron Diffraction</a:t>
            </a:r>
            <a:endParaRPr lang="en-GB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4000" dirty="0" smtClean="0"/>
              <a:t>	but not at others.</a:t>
            </a:r>
            <a:endParaRPr lang="en-GB" altLang="en-US" sz="4000" dirty="0" smtClean="0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500439" y="3101976"/>
            <a:ext cx="1755775" cy="2136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292601" y="5300664"/>
            <a:ext cx="2767013" cy="3952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846514" y="3978276"/>
            <a:ext cx="2249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Electron beam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363788" y="5264151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Nickel target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487488" y="188640"/>
            <a:ext cx="10972800" cy="1143000"/>
          </a:xfrm>
        </p:spPr>
        <p:txBody>
          <a:bodyPr/>
          <a:lstStyle/>
          <a:p>
            <a:r>
              <a:rPr lang="en-US" altLang="en-US" dirty="0" smtClean="0"/>
              <a:t>An example – </a:t>
            </a:r>
            <a:r>
              <a:rPr lang="en-US" altLang="en-US" dirty="0" smtClean="0"/>
              <a:t>Quantum </a:t>
            </a:r>
            <a:r>
              <a:rPr lang="en-US" altLang="en-US" dirty="0" smtClean="0"/>
              <a:t>physics</a:t>
            </a:r>
          </a:p>
        </p:txBody>
      </p:sp>
      <p:pic>
        <p:nvPicPr>
          <p:cNvPr id="4100" name="Picture 5" descr="http://www.cartoonstock.com/newscartoons/cartoonists/rro/lowres/rron1089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96752"/>
            <a:ext cx="5904656" cy="535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Electron Diffraction</a:t>
            </a:r>
            <a:endParaRPr lang="en-GB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223586" y="1475676"/>
            <a:ext cx="10705062" cy="359359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600" dirty="0" smtClean="0"/>
              <a:t>They could find the crystal lattice separation from X-ray </a:t>
            </a:r>
            <a:r>
              <a:rPr lang="en-US" altLang="en-US" sz="3600" dirty="0" smtClean="0"/>
              <a:t>crystallography, </a:t>
            </a:r>
            <a:r>
              <a:rPr lang="en-US" altLang="en-US" sz="3600" dirty="0" smtClean="0"/>
              <a:t>and then measure the wavelength of the incident </a:t>
            </a:r>
            <a:r>
              <a:rPr lang="en-US" altLang="en-US" sz="3600" dirty="0" smtClean="0"/>
              <a:t>electrons. </a:t>
            </a:r>
            <a:r>
              <a:rPr lang="en-US" altLang="en-US" sz="3600" dirty="0" smtClean="0"/>
              <a:t>The results agreed totally </a:t>
            </a:r>
            <a:r>
              <a:rPr lang="en-US" altLang="en-US" sz="3600" dirty="0" smtClean="0"/>
              <a:t>with de </a:t>
            </a:r>
            <a:r>
              <a:rPr lang="en-US" altLang="en-US" sz="3600" dirty="0" smtClean="0"/>
              <a:t>Broglie’s predictions!</a:t>
            </a:r>
            <a:endParaRPr lang="en-GB" altLang="en-US" sz="3600" dirty="0" smtClean="0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6384032" y="4005064"/>
            <a:ext cx="3333056" cy="1197175"/>
          </a:xfrm>
          <a:prstGeom prst="wedgeRoundRectCallout">
            <a:avLst>
              <a:gd name="adj1" fmla="val -101785"/>
              <a:gd name="adj2" fmla="val 4261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knew they would!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Louis de Broglie | Biography, Atomic Theory, Discovery, &amp; Facts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2" r="1886" b="47880"/>
          <a:stretch/>
        </p:blipFill>
        <p:spPr bwMode="auto">
          <a:xfrm>
            <a:off x="1775520" y="4049688"/>
            <a:ext cx="266429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Wave particle duality</a:t>
            </a:r>
            <a:endParaRPr lang="en-GB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874517"/>
            <a:ext cx="10178322" cy="540059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We have seen that light can behave both as a </a:t>
            </a:r>
            <a:r>
              <a:rPr lang="en-US" alt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(Young’s double slit experiment) and a </a:t>
            </a:r>
            <a:r>
              <a:rPr lang="en-US" alt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(Einstein’s photo electric effect).</a:t>
            </a:r>
          </a:p>
          <a:p>
            <a:pPr eaLnBrk="1" hangingPunct="1">
              <a:buFontTx/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We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have also seen that electrons can also behave as </a:t>
            </a:r>
            <a:r>
              <a:rPr lang="en-US" alt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waves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(electron diffraction predicted by de Broglie) and </a:t>
            </a:r>
            <a:r>
              <a:rPr lang="en-US" alt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particles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(J.J. Thomson)</a:t>
            </a:r>
            <a:endParaRPr lang="en-GB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Which is correct?</a:t>
            </a:r>
            <a:endParaRPr lang="en-GB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800">
                <a:solidFill>
                  <a:srgbClr val="0000FF"/>
                </a:solidFill>
              </a:rPr>
              <a:t>They both are!</a:t>
            </a:r>
          </a:p>
          <a:p>
            <a:pPr algn="ctr" eaLnBrk="1" hangingPunct="1">
              <a:buFontTx/>
              <a:buNone/>
            </a:pPr>
            <a:r>
              <a:rPr lang="en-US" altLang="en-US" sz="2800"/>
              <a:t>	It’s called </a:t>
            </a:r>
            <a:r>
              <a:rPr lang="en-US" altLang="en-US" sz="2800">
                <a:solidFill>
                  <a:srgbClr val="0000FF"/>
                </a:solidFill>
              </a:rPr>
              <a:t>wave-particle duality</a:t>
            </a:r>
            <a:r>
              <a:rPr lang="en-US" altLang="en-US" sz="2800"/>
              <a:t>.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Light can behave both as a wave and a particle, and electrons (and other “particles”) can behave as both waves and particles. </a:t>
            </a:r>
          </a:p>
          <a:p>
            <a:pPr algn="ctr" eaLnBrk="1" hangingPunct="1"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But no experiment can ever show them behaving both as a wave and a particle at the same time!</a:t>
            </a:r>
            <a:endParaRPr lang="en-GB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  <a:endParaRPr lang="en-GB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340768"/>
            <a:ext cx="10178322" cy="525658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de Broglie wavelength of an electron travelling at 7 x 10</a:t>
            </a:r>
            <a:r>
              <a:rPr lang="en-US" alt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m.s</a:t>
            </a:r>
            <a:r>
              <a:rPr lang="en-US" alt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λ = 		h/p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λ = 	</a:t>
            </a:r>
            <a:r>
              <a:rPr lang="en-US" alt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6.63 x 10</a:t>
            </a:r>
            <a:r>
              <a:rPr lang="en-US" altLang="en-US" sz="2800" u="sng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-34</a:t>
            </a:r>
            <a:endParaRPr lang="en-US" altLang="en-US" sz="2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	9.11 x 10</a:t>
            </a:r>
            <a:r>
              <a:rPr lang="en-US" alt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-31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x 7 x 10</a:t>
            </a:r>
            <a:r>
              <a:rPr lang="en-US" alt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λ  = </a:t>
            </a:r>
            <a:r>
              <a:rPr lang="en-US" alt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1.03 x 10</a:t>
            </a:r>
            <a:r>
              <a:rPr lang="en-US" altLang="en-US" sz="28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lang="en-US" alt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(more or less)</a:t>
            </a:r>
          </a:p>
          <a:p>
            <a:pPr eaLnBrk="1" hangingPunct="1">
              <a:buFontTx/>
              <a:buNone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This is similar to the average spacing between atoms in a crystal.</a:t>
            </a:r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5989" y="1372394"/>
            <a:ext cx="10210800" cy="452596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What is the de Broglie wavelength of a tennis ball (mass 58g) travelling at 10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m.s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>
              <a:buFontTx/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λ = h/p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= </a:t>
            </a:r>
            <a:r>
              <a:rPr lang="en-US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6.63 x 10</a:t>
            </a:r>
            <a:r>
              <a:rPr lang="en-US" altLang="en-US" sz="28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-34</a:t>
            </a:r>
          </a:p>
          <a:p>
            <a:pPr eaLnBrk="1" hangingPunct="1">
              <a:buFontTx/>
              <a:buNone/>
            </a:pP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0.058 x 10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=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1.14 x 10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-34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(more or less)</a:t>
            </a:r>
          </a:p>
          <a:p>
            <a:pPr eaLnBrk="1" hangingPunct="1">
              <a:buFontTx/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The tennis ball would have to interact with something of a similar size to demonstrate any wave properties!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4439816" y="3635374"/>
            <a:ext cx="1872084" cy="974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489584" y="2552782"/>
            <a:ext cx="52950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nucleus of an atom is around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  a million, million , million times bigger than this!</a:t>
            </a:r>
            <a:endParaRPr lang="en-GB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5989" y="1372394"/>
            <a:ext cx="10210800" cy="452596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fast would a tennis ball need to be moving to have the same de Broglie wavelength as the electron in the previous example?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λ = h/p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= </a:t>
            </a:r>
            <a:r>
              <a:rPr lang="en-US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6.63 x 10</a:t>
            </a:r>
            <a:r>
              <a:rPr lang="en-US" altLang="en-US" sz="28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-34</a:t>
            </a:r>
          </a:p>
          <a:p>
            <a:pPr eaLnBrk="1" hangingPunct="1">
              <a:buFontTx/>
              <a:buNone/>
            </a:pP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0.058 x 10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=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1.14 x 10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-34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(more or less)</a:t>
            </a:r>
          </a:p>
          <a:p>
            <a:pPr eaLnBrk="1" hangingPunct="1">
              <a:buFontTx/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The tennis ball would have to interact with something of a similar size to demonstrate any wave properties!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4439816" y="3635374"/>
            <a:ext cx="1872084" cy="974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489584" y="2552782"/>
            <a:ext cx="52950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nucleus of an atom is around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  a million, million , million times bigger than this!</a:t>
            </a:r>
            <a:endParaRPr lang="en-GB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harder example</a:t>
            </a:r>
            <a:endParaRPr lang="en-GB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340768"/>
            <a:ext cx="10178322" cy="53285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Electrons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are accelerated through a P.D of </a:t>
            </a:r>
            <a:r>
              <a:rPr lang="en-US" alt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54V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are directed at a Beryllium crystal with a spacing between atoms of </a:t>
            </a:r>
            <a:r>
              <a:rPr lang="en-US" alt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7.38 x 10</a:t>
            </a:r>
            <a:r>
              <a:rPr lang="en-US" altLang="en-US" sz="3200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lang="en-US" alt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the </a:t>
            </a:r>
            <a:r>
              <a:rPr lang="en-US" alt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Broglie wavelength.</a:t>
            </a:r>
            <a:endParaRPr lang="en-GB" alt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Energy of electrons = eV =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½ mv</a:t>
            </a:r>
            <a:r>
              <a:rPr lang="en-US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 = (2eV/m)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 = mv = (2eVm)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λ = h/p = h/ (2eVm)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½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1.67 x10</a:t>
            </a:r>
            <a:r>
              <a:rPr lang="en-US" altLang="en-US" sz="24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Electron microscope</a:t>
            </a:r>
            <a:endParaRPr lang="en-GB" altLang="en-U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239265" y="1240079"/>
            <a:ext cx="6296895" cy="3593591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uses the wave nature of electrons to produce pictures of very small objects, too small to be imaged using visible light (which only has a wavelength of around 500 nm compared with electrons with a wavelength f around 0.1 nm).</a:t>
            </a:r>
            <a:endParaRPr lang="en-GB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298" name="Picture 2" descr="Israeli Microscopic Breakthrough Could Be Big | Hamodi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980728"/>
            <a:ext cx="4213441" cy="56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Electron microscope pictures</a:t>
            </a:r>
            <a:endParaRPr lang="en-GB" altLang="en-US" smtClean="0"/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4294188" y="21082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636" name="Picture 6" descr="Red Blood Ce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71" y="1325563"/>
            <a:ext cx="30765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4289425" y="13255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638" name="Picture 9" descr="Bacte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7" y="1128451"/>
            <a:ext cx="2305107" cy="287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 Box 11"/>
          <p:cNvSpPr txBox="1">
            <a:spLocks noChangeArrowheads="1"/>
          </p:cNvSpPr>
          <p:nvPr/>
        </p:nvSpPr>
        <p:spPr bwMode="auto">
          <a:xfrm>
            <a:off x="1796396" y="3934369"/>
            <a:ext cx="93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1μm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Text Box 12"/>
          <p:cNvSpPr txBox="1">
            <a:spLocks noChangeArrowheads="1"/>
          </p:cNvSpPr>
          <p:nvPr/>
        </p:nvSpPr>
        <p:spPr bwMode="auto">
          <a:xfrm>
            <a:off x="10400146" y="3713940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7.5μm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641" name="Group 16"/>
          <p:cNvGrpSpPr>
            <a:grpSpLocks/>
          </p:cNvGrpSpPr>
          <p:nvPr/>
        </p:nvGrpSpPr>
        <p:grpSpPr bwMode="auto">
          <a:xfrm>
            <a:off x="4513264" y="1874839"/>
            <a:ext cx="3165475" cy="3108325"/>
            <a:chOff x="0" y="0"/>
            <a:chExt cx="1994" cy="1958"/>
          </a:xfrm>
        </p:grpSpPr>
        <p:sp>
          <p:nvSpPr>
            <p:cNvPr id="69644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9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94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altLang="en-US" sz="17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GB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                                   </a:t>
              </a:r>
            </a:p>
          </p:txBody>
        </p:sp>
      </p:grpSp>
      <p:pic>
        <p:nvPicPr>
          <p:cNvPr id="69642" name="Picture 15" descr="LiCoO2_experi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20" y="4350713"/>
            <a:ext cx="2362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3" name="Text Box 18"/>
          <p:cNvSpPr txBox="1">
            <a:spLocks noChangeArrowheads="1"/>
          </p:cNvSpPr>
          <p:nvPr/>
        </p:nvSpPr>
        <p:spPr bwMode="auto">
          <a:xfrm>
            <a:off x="1637660" y="6509369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0.1nm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331" y="1325563"/>
            <a:ext cx="4658094" cy="1868501"/>
          </a:xfrm>
          <a:prstGeom prst="rect">
            <a:avLst/>
          </a:prstGeom>
        </p:spPr>
      </p:pic>
      <p:pic>
        <p:nvPicPr>
          <p:cNvPr id="56324" name="Picture 4" descr="recreate electron microscope material - Blender Stack Exchan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58" y="4089352"/>
            <a:ext cx="3397000" cy="259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73" y="3550514"/>
            <a:ext cx="4356971" cy="2686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4294188" y="21082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4289425" y="13255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641" name="Group 16"/>
          <p:cNvGrpSpPr>
            <a:grpSpLocks/>
          </p:cNvGrpSpPr>
          <p:nvPr/>
        </p:nvGrpSpPr>
        <p:grpSpPr bwMode="auto">
          <a:xfrm>
            <a:off x="4513264" y="1874839"/>
            <a:ext cx="3165475" cy="3108325"/>
            <a:chOff x="0" y="0"/>
            <a:chExt cx="1994" cy="1958"/>
          </a:xfrm>
        </p:grpSpPr>
        <p:sp>
          <p:nvSpPr>
            <p:cNvPr id="69644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9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94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altLang="en-US" sz="17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GB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                                   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13242"/>
            <a:ext cx="5143500" cy="3143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30" y="238126"/>
            <a:ext cx="5143500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625850"/>
            <a:ext cx="514350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30" y="3581958"/>
            <a:ext cx="5143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Light as particles and waves</a:t>
            </a:r>
            <a:endParaRPr lang="en-GB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238026"/>
            <a:ext cx="10396736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1905 Einstein showed that the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photoelectric effect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could be understood if light were thought of as a stream of particles (photons). This seemed to contradict some other experiments that shows light travels as waves.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0" name="Picture 4" descr="einst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760252"/>
            <a:ext cx="2546176" cy="293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6312024" y="3501008"/>
            <a:ext cx="3672408" cy="1728192"/>
          </a:xfrm>
          <a:prstGeom prst="wedgeRoundRectCallout">
            <a:avLst>
              <a:gd name="adj1" fmla="val -102690"/>
              <a:gd name="adj2" fmla="val 3385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/>
              <a:t>I got my Nobel prize for that.</a:t>
            </a:r>
            <a:endParaRPr lang="en-GB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4294188" y="21082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4289425" y="13255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641" name="Group 16"/>
          <p:cNvGrpSpPr>
            <a:grpSpLocks/>
          </p:cNvGrpSpPr>
          <p:nvPr/>
        </p:nvGrpSpPr>
        <p:grpSpPr bwMode="auto">
          <a:xfrm>
            <a:off x="4513264" y="1874839"/>
            <a:ext cx="3165475" cy="3108325"/>
            <a:chOff x="0" y="0"/>
            <a:chExt cx="1994" cy="1958"/>
          </a:xfrm>
        </p:grpSpPr>
        <p:sp>
          <p:nvSpPr>
            <p:cNvPr id="69644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9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94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altLang="en-US" sz="17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GB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                                   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82565"/>
            <a:ext cx="5143500" cy="31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94" y="82565"/>
            <a:ext cx="51435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0" y="3403579"/>
            <a:ext cx="5040560" cy="3519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71" y="3368676"/>
            <a:ext cx="5372430" cy="33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That’s it</a:t>
            </a:r>
            <a:endParaRPr lang="en-GB" alt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70660" name="Picture 5" descr="Jim%2520Morris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978150"/>
            <a:ext cx="1987550" cy="2389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1" name="AutoShape 6"/>
          <p:cNvSpPr>
            <a:spLocks noChangeArrowheads="1"/>
          </p:cNvSpPr>
          <p:nvPr/>
        </p:nvSpPr>
        <p:spPr bwMode="auto">
          <a:xfrm>
            <a:off x="2055814" y="2730500"/>
            <a:ext cx="2763837" cy="2509838"/>
          </a:xfrm>
          <a:prstGeom prst="wedgeRoundRectCallout">
            <a:avLst>
              <a:gd name="adj1" fmla="val 100431"/>
              <a:gd name="adj2" fmla="val 93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Cool stuff eh?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some questions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9" name="Picture 9" descr="https://s3.amazonaws.com/s3.timetoast.com/public/uploads/photos/1743545/louis_de_brogli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755068"/>
            <a:ext cx="3200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Louis de Broglie (in 1923)</a:t>
            </a:r>
            <a:endParaRPr lang="en-GB" altLang="en-US" smtClean="0"/>
          </a:p>
        </p:txBody>
      </p:sp>
      <p:sp>
        <p:nvSpPr>
          <p:cNvPr id="40965" name="AutoShape 6"/>
          <p:cNvSpPr>
            <a:spLocks noChangeArrowheads="1"/>
          </p:cNvSpPr>
          <p:nvPr/>
        </p:nvSpPr>
        <p:spPr bwMode="auto">
          <a:xfrm>
            <a:off x="5519936" y="1767533"/>
            <a:ext cx="6336704" cy="3528392"/>
          </a:xfrm>
          <a:prstGeom prst="cloudCallout">
            <a:avLst>
              <a:gd name="adj1" fmla="val -74737"/>
              <a:gd name="adj2" fmla="val -19672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If light can behave both as a wave and a particle, </a:t>
            </a:r>
            <a:endParaRPr lang="en-US" altLang="en-US" sz="28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I </a:t>
            </a:r>
            <a:r>
              <a:rPr lang="en-US" altLang="en-US" sz="2800" dirty="0"/>
              <a:t>wonder if a </a:t>
            </a:r>
            <a:r>
              <a:rPr lang="en-US" altLang="en-US" sz="2800" b="1" dirty="0">
                <a:solidFill>
                  <a:srgbClr val="7030A0"/>
                </a:solidFill>
              </a:rPr>
              <a:t>particle</a:t>
            </a:r>
            <a:r>
              <a:rPr lang="en-US" altLang="en-US" sz="2800" dirty="0"/>
              <a:t> can also behave as a </a:t>
            </a:r>
            <a:r>
              <a:rPr lang="en-US" altLang="en-US" sz="2800" b="1" dirty="0">
                <a:solidFill>
                  <a:srgbClr val="7030A0"/>
                </a:solidFill>
              </a:rPr>
              <a:t>wave</a:t>
            </a:r>
            <a:r>
              <a:rPr lang="en-US" altLang="en-US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3" name="Picture 9" descr="Louis de Broglie - Simple English Wikipedia, the free encyclo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901347"/>
            <a:ext cx="3537207" cy="449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Louis de Broglie</a:t>
            </a:r>
            <a:endParaRPr lang="en-GB" altLang="en-US" smtClean="0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6023992" y="1268760"/>
            <a:ext cx="4753172" cy="2252463"/>
          </a:xfrm>
          <a:prstGeom prst="wedgeRoundRectCallout">
            <a:avLst>
              <a:gd name="adj1" fmla="val -86800"/>
              <a:gd name="adj2" fmla="val 4053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I’ll try messing around with some of Einstein’s formulae and see what I can come up with.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5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1484784"/>
            <a:ext cx="3254102" cy="41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011" name="AutoShape 5"/>
              <p:cNvSpPr>
                <a:spLocks noChangeArrowheads="1"/>
              </p:cNvSpPr>
              <p:nvPr/>
            </p:nvSpPr>
            <p:spPr bwMode="auto">
              <a:xfrm>
                <a:off x="551384" y="332656"/>
                <a:ext cx="6912768" cy="5904657"/>
              </a:xfrm>
              <a:prstGeom prst="cloudCallout">
                <a:avLst>
                  <a:gd name="adj1" fmla="val 76150"/>
                  <a:gd name="adj2" fmla="val -952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/>
                  <a:t>I can imagine a photon of light. If it had a “mass” of </a:t>
                </a:r>
                <a:r>
                  <a:rPr lang="en-US" altLang="en-US" sz="2800" dirty="0" err="1">
                    <a:solidFill>
                      <a:srgbClr val="7030A0"/>
                    </a:solidFill>
                  </a:rPr>
                  <a:t>m</a:t>
                </a:r>
                <a:r>
                  <a:rPr lang="en-US" altLang="en-US" sz="2800" baseline="-25000" dirty="0" err="1">
                    <a:solidFill>
                      <a:srgbClr val="7030A0"/>
                    </a:solidFill>
                  </a:rPr>
                  <a:t>p</a:t>
                </a:r>
                <a:r>
                  <a:rPr lang="en-US" altLang="en-US" sz="2800" dirty="0"/>
                  <a:t>, then its momentum would be given by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alt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alt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AU" alt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8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dirty="0" smtClean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 smtClean="0"/>
                  <a:t>where </a:t>
                </a:r>
                <a:r>
                  <a:rPr lang="en-US" altLang="en-US" sz="2800" dirty="0"/>
                  <a:t>c is the speed of light.</a:t>
                </a:r>
                <a:endParaRPr lang="en-GB" altLang="en-US" sz="2800" dirty="0"/>
              </a:p>
            </p:txBody>
          </p:sp>
        </mc:Choice>
        <mc:Fallback>
          <p:sp>
            <p:nvSpPr>
              <p:cNvPr id="43011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4" y="332656"/>
                <a:ext cx="6912768" cy="5904657"/>
              </a:xfrm>
              <a:prstGeom prst="cloudCallout">
                <a:avLst>
                  <a:gd name="adj1" fmla="val 76150"/>
                  <a:gd name="adj2" fmla="val -9523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Louis de Broglie | Biography, Atomic Theory, Discovery, &amp; Fac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088933"/>
            <a:ext cx="2715493" cy="524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035" name="AutoShape 3"/>
              <p:cNvSpPr>
                <a:spLocks noChangeArrowheads="1"/>
              </p:cNvSpPr>
              <p:nvPr/>
            </p:nvSpPr>
            <p:spPr bwMode="auto">
              <a:xfrm>
                <a:off x="5159896" y="376088"/>
                <a:ext cx="6984776" cy="6481911"/>
              </a:xfrm>
              <a:prstGeom prst="cloudCallout">
                <a:avLst>
                  <a:gd name="adj1" fmla="val -75837"/>
                  <a:gd name="adj2" fmla="val -22732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/>
                  <a:t>Now Einstein has a lovely formula that he discovered linking mass with energy </a:t>
                </a:r>
                <a:endParaRPr lang="en-US" altLang="en-US" sz="2800" dirty="0" smtClean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 smtClean="0"/>
                  <a:t>(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E = mc</a:t>
                </a:r>
                <a:r>
                  <a:rPr lang="en-US" altLang="en-US" sz="2800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en-US" sz="2800" dirty="0"/>
                  <a:t>) and he also used Planck’s formula 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E = hf</a:t>
                </a:r>
                <a:r>
                  <a:rPr lang="en-US" altLang="en-US" sz="2800" dirty="0"/>
                  <a:t>. What if I put them equal to each other?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dirty="0"/>
              </a:p>
              <a:p>
                <a:pPr algn="ctr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alt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alt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alt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altLang="en-US" sz="5400" dirty="0"/>
              </a:p>
            </p:txBody>
          </p:sp>
        </mc:Choice>
        <mc:Fallback>
          <p:sp>
            <p:nvSpPr>
              <p:cNvPr id="44035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896" y="376088"/>
                <a:ext cx="6984776" cy="6481911"/>
              </a:xfrm>
              <a:prstGeom prst="cloudCallout">
                <a:avLst>
                  <a:gd name="adj1" fmla="val -75837"/>
                  <a:gd name="adj2" fmla="val -22732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424" y="2731301"/>
            <a:ext cx="3198190" cy="411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AutoShape 3"/>
              <p:cNvSpPr>
                <a:spLocks noChangeArrowheads="1"/>
              </p:cNvSpPr>
              <p:nvPr/>
            </p:nvSpPr>
            <p:spPr bwMode="auto">
              <a:xfrm>
                <a:off x="5087888" y="332656"/>
                <a:ext cx="6781800" cy="6517526"/>
              </a:xfrm>
              <a:prstGeom prst="cloudCallout">
                <a:avLst>
                  <a:gd name="adj1" fmla="val -73876"/>
                  <a:gd name="adj2" fmla="val -1366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altLang="en-US" sz="3600" dirty="0" smtClean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/>
                  <a:t>So </a:t>
                </a:r>
                <a:r>
                  <a:rPr lang="en-US" altLang="en-US" dirty="0"/>
                  <a:t>for my photon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AU" alt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h𝑓</m:t>
                          </m:r>
                        </m:num>
                        <m:den>
                          <m:sSup>
                            <m:sSupPr>
                              <m:ctrlPr>
                                <a:rPr lang="en-AU" alt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alt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/>
                  <a:t>So </a:t>
                </a:r>
                <a:r>
                  <a:rPr lang="en-AU" altLang="en-US" dirty="0" smtClean="0"/>
                  <a:t>…</a:t>
                </a:r>
                <a:endParaRPr lang="en-AU" altLang="en-US" b="0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alt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AU" alt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h𝑓</m:t>
                          </m:r>
                        </m:num>
                        <m:den>
                          <m:r>
                            <a:rPr lang="en-AU" alt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altLang="en-US" sz="2400" dirty="0"/>
              </a:p>
            </p:txBody>
          </p:sp>
        </mc:Choice>
        <mc:Fallback>
          <p:sp>
            <p:nvSpPr>
              <p:cNvPr id="45059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888" y="332656"/>
                <a:ext cx="6781800" cy="6517526"/>
              </a:xfrm>
              <a:prstGeom prst="cloudCallout">
                <a:avLst>
                  <a:gd name="adj1" fmla="val -73876"/>
                  <a:gd name="adj2" fmla="val -13663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e brogl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3284984"/>
            <a:ext cx="11874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083" name="AutoShape 3"/>
              <p:cNvSpPr>
                <a:spLocks noChangeArrowheads="1"/>
              </p:cNvSpPr>
              <p:nvPr/>
            </p:nvSpPr>
            <p:spPr bwMode="auto">
              <a:xfrm>
                <a:off x="4799856" y="246720"/>
                <a:ext cx="7560840" cy="6076528"/>
              </a:xfrm>
              <a:prstGeom prst="cloudCallout">
                <a:avLst>
                  <a:gd name="adj1" fmla="val -74704"/>
                  <a:gd name="adj2" fmla="val 2961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alt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h𝑓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en-US" sz="28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/>
                  <a:t>Now using the wave equation,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en-US" sz="28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/>
                  <a:t>So </a:t>
                </a:r>
                <a:endParaRPr lang="en-US" altLang="en-US" sz="2800" dirty="0" smtClean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alt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en-US" sz="28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AU" altLang="en-US" sz="2800" dirty="0" smtClean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AU" altLang="en-US" sz="240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083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9856" y="246720"/>
                <a:ext cx="7560840" cy="6076528"/>
              </a:xfrm>
              <a:prstGeom prst="cloudCallout">
                <a:avLst>
                  <a:gd name="adj1" fmla="val -74704"/>
                  <a:gd name="adj2" fmla="val 2961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913</TotalTime>
  <Words>1224</Words>
  <Application>Microsoft Office PowerPoint</Application>
  <PresentationFormat>Widescreen</PresentationFormat>
  <Paragraphs>141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Cambria Math</vt:lpstr>
      <vt:lpstr>Gill Sans MT</vt:lpstr>
      <vt:lpstr>Impact</vt:lpstr>
      <vt:lpstr>Times New Roman</vt:lpstr>
      <vt:lpstr>Default Design</vt:lpstr>
      <vt:lpstr>Badge</vt:lpstr>
      <vt:lpstr>CorelDRAW</vt:lpstr>
      <vt:lpstr>Bitmap Image</vt:lpstr>
      <vt:lpstr>7.6 De Broglie Wavelength</vt:lpstr>
      <vt:lpstr>An example – Quantum physics</vt:lpstr>
      <vt:lpstr>Light as particles and waves</vt:lpstr>
      <vt:lpstr>Louis de Broglie (in 1923)</vt:lpstr>
      <vt:lpstr>Louis de Broglie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Confirmation of de Broglie’s ideas</vt:lpstr>
      <vt:lpstr>Confirmation of de Broglie</vt:lpstr>
      <vt:lpstr>Behavior of Electrons</vt:lpstr>
      <vt:lpstr>PowerPoint Presentation</vt:lpstr>
      <vt:lpstr>PowerPoint Presentation</vt:lpstr>
      <vt:lpstr>PowerPoint Presentation</vt:lpstr>
      <vt:lpstr>Electron Diffraction</vt:lpstr>
      <vt:lpstr>Electron Diffraction</vt:lpstr>
      <vt:lpstr>Electron Diffraction</vt:lpstr>
      <vt:lpstr>Electron Diffraction</vt:lpstr>
      <vt:lpstr>Wave particle duality</vt:lpstr>
      <vt:lpstr>Which is correct?</vt:lpstr>
      <vt:lpstr>Examples</vt:lpstr>
      <vt:lpstr>Examples</vt:lpstr>
      <vt:lpstr>Examples</vt:lpstr>
      <vt:lpstr>A harder example</vt:lpstr>
      <vt:lpstr>Electron microscope</vt:lpstr>
      <vt:lpstr>Electron microscope pictures</vt:lpstr>
      <vt:lpstr>PowerPoint Presentation</vt:lpstr>
      <vt:lpstr>PowerPoint Presentation</vt:lpstr>
      <vt:lpstr>That’s it</vt:lpstr>
    </vt:vector>
  </TitlesOfParts>
  <Company>Thinkpad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game</dc:title>
  <dc:creator>Gary Craggs</dc:creator>
  <cp:lastModifiedBy>Darin Carter</cp:lastModifiedBy>
  <cp:revision>68</cp:revision>
  <dcterms:created xsi:type="dcterms:W3CDTF">2007-11-05T01:30:57Z</dcterms:created>
  <dcterms:modified xsi:type="dcterms:W3CDTF">2020-07-02T02:09:13Z</dcterms:modified>
</cp:coreProperties>
</file>