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12" r:id="rId3"/>
    <p:sldId id="314" r:id="rId4"/>
    <p:sldId id="304" r:id="rId5"/>
    <p:sldId id="308" r:id="rId6"/>
    <p:sldId id="309" r:id="rId7"/>
    <p:sldId id="310" r:id="rId8"/>
    <p:sldId id="307" r:id="rId9"/>
    <p:sldId id="311" r:id="rId10"/>
    <p:sldId id="328" r:id="rId11"/>
    <p:sldId id="305" r:id="rId12"/>
    <p:sldId id="306" r:id="rId13"/>
    <p:sldId id="316" r:id="rId14"/>
    <p:sldId id="321" r:id="rId15"/>
    <p:sldId id="257" r:id="rId16"/>
    <p:sldId id="270" r:id="rId17"/>
    <p:sldId id="272" r:id="rId18"/>
    <p:sldId id="322" r:id="rId19"/>
    <p:sldId id="274" r:id="rId20"/>
    <p:sldId id="275" r:id="rId21"/>
    <p:sldId id="323" r:id="rId22"/>
    <p:sldId id="324" r:id="rId23"/>
    <p:sldId id="325" r:id="rId24"/>
    <p:sldId id="326" r:id="rId25"/>
    <p:sldId id="276" r:id="rId26"/>
    <p:sldId id="317" r:id="rId27"/>
    <p:sldId id="318" r:id="rId28"/>
    <p:sldId id="319" r:id="rId29"/>
    <p:sldId id="320" r:id="rId30"/>
    <p:sldId id="327" r:id="rId31"/>
    <p:sldId id="277" r:id="rId32"/>
    <p:sldId id="278" r:id="rId33"/>
    <p:sldId id="279" r:id="rId34"/>
    <p:sldId id="280" r:id="rId35"/>
    <p:sldId id="281" r:id="rId36"/>
    <p:sldId id="329" r:id="rId37"/>
    <p:sldId id="282" r:id="rId38"/>
    <p:sldId id="283" r:id="rId39"/>
    <p:sldId id="284" r:id="rId40"/>
    <p:sldId id="285" r:id="rId41"/>
    <p:sldId id="330" r:id="rId42"/>
    <p:sldId id="331" r:id="rId43"/>
    <p:sldId id="332" r:id="rId44"/>
    <p:sldId id="260" r:id="rId4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CC00"/>
    <a:srgbClr val="CC0066"/>
    <a:srgbClr val="4D4D4D"/>
    <a:srgbClr val="FFFFCC"/>
    <a:srgbClr val="969696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272" y="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AA9FB22-25E1-479F-963A-DDEE60BD1EA3}" type="datetimeFigureOut">
              <a:rPr lang="en-US"/>
              <a:pPr>
                <a:defRPr/>
              </a:pPr>
              <a:t>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59EC68F-5B82-4A56-B916-440C20E47C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DA2A419-0B92-4B83-B3EC-A456541FD8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A2E3FF-2C0C-4EB3-96BB-91BAB25EE834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FF8604-593D-4F02-AD7C-DC9CAE209593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E7C3D8-FD8E-4577-B455-EBD83AF69276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4248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E7C3D8-FD8E-4577-B455-EBD83AF69276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8520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E7C3D8-FD8E-4577-B455-EBD83AF69276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460667-54C5-4F8A-92DE-F4A45BC8A7B3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A5984D-7986-438E-88F0-25606A655DD3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A5984D-7986-438E-88F0-25606A655DD3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083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BDA330-8F75-420B-9B15-8B59F1667D5B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177F0D-E5EA-4200-8BA6-3829C58CAB1B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177F0D-E5EA-4200-8BA6-3829C58CAB1B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74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25C383-9D25-4FAE-9D8E-5BA47EB0D43D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177F0D-E5EA-4200-8BA6-3829C58CAB1B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31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177F0D-E5EA-4200-8BA6-3829C58CAB1B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085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177F0D-E5EA-4200-8BA6-3829C58CAB1B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671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58B02F-EDA6-4D1A-93D9-DF138FA51864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58B02F-EDA6-4D1A-93D9-DF138FA51864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4695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58B02F-EDA6-4D1A-93D9-DF138FA51864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15867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58B02F-EDA6-4D1A-93D9-DF138FA51864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723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58B02F-EDA6-4D1A-93D9-DF138FA51864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650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58B02F-EDA6-4D1A-93D9-DF138FA51864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83359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00926F-515A-4A4A-B063-3E26BE3B8E4F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714D2C-D90C-4723-BB97-5DF72B87E921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B2EEBB-716C-4ED8-B81F-C7BA1937075F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FC72B0-D868-401E-B1BB-C30B92A61278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7B42B4-61B7-4651-9911-BFE347F4E09B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7F54C8-6C7B-4BB5-AFE7-4853F83F2A6C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B9422E-4920-45B8-9E8A-57C033DCA50A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5439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B9422E-4920-45B8-9E8A-57C033DCA50A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9B9DD0-F9E0-41B4-A429-E1E1ABAE26F8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6E54FA-D91B-4A8F-B114-D7F70BCFC009}" type="slidenum">
              <a:rPr lang="en-US" altLang="en-US" smtClean="0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6E2300-0816-448D-9353-BA62983B5F6F}" type="slidenum">
              <a:rPr lang="en-US" altLang="en-US" smtClean="0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B9422E-4920-45B8-9E8A-57C033DCA50A}" type="slidenum">
              <a:rPr lang="en-US" altLang="en-US" smtClean="0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132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3B1768-9919-4201-AB75-338B00FA3D55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B9422E-4920-45B8-9E8A-57C033DCA50A}" type="slidenum">
              <a:rPr lang="en-US" altLang="en-US" smtClean="0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8523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B9422E-4920-45B8-9E8A-57C033DCA50A}" type="slidenum">
              <a:rPr lang="en-US" altLang="en-US" smtClean="0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4702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D3D88F-F08F-4717-8E39-1346E96835D0}" type="slidenum">
              <a:rPr lang="en-US" altLang="en-US" smtClean="0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65E6A3-35F3-4DAC-99A7-A486C2D59CF9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B5020B-3A30-4A1E-BD15-E2EAF961430D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C44AAD-3D5C-4F53-8B29-491E27D58B2B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5D1162-EF80-45B8-A291-F6243680188E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ECEF03-7164-4108-8D97-D47454B43D0B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D5E32-41C8-4B02-ABAA-C88E38FBDD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37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14D1A-C8BC-47DE-A4DD-3028CBDE62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49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F366F-F40F-4E93-9003-2BFA9FACBB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064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F1967-A793-42CE-9481-F83743E2E1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89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BDE2D-E820-49F7-BEA7-94B468B8F7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31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92A78-791B-4C55-AEF4-09D1E2234C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69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ECAC7-05AA-49C8-A274-6DCD3CA9FB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43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645CC-B91B-4A7A-B207-8DDF8340E8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69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7911-AE96-4CE4-89B8-54426AB5D2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62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81BD8-7A2F-4B5E-9E47-DE061D6CEA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41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5B902-4871-447D-94CB-D1C8F4D922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83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CC4F2-0859-4D88-B980-57B9325D05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22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E21969F-8925-43CA-95D6-8CB506937F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MF4CD7i3hg?feature=oembe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263352" y="1556792"/>
            <a:ext cx="6619770" cy="3960812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Projectile </a:t>
            </a:r>
            <a:r>
              <a:rPr lang="en-GB" altLang="en-US" sz="7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Motion</a:t>
            </a:r>
            <a:br>
              <a:rPr lang="en-GB" altLang="en-US" sz="7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br>
              <a:rPr lang="en-GB" altLang="en-US" sz="7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en-GB" alt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Part 1 </a:t>
            </a:r>
            <a:br>
              <a:rPr lang="en-GB" alt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en-GB" alt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Horizontal Projection</a:t>
            </a:r>
            <a:endParaRPr lang="en-US" altLang="en-US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3071814" y="5805488"/>
            <a:ext cx="5329237" cy="86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410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50" y="0"/>
            <a:ext cx="5226050" cy="668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You don’t believe me do you!</a:t>
            </a:r>
          </a:p>
        </p:txBody>
      </p:sp>
      <p:pic>
        <p:nvPicPr>
          <p:cNvPr id="5" name="Online Media 4" title="Shoot-n-Drop">
            <a:hlinkClick r:id="" action="ppaction://media"/>
            <a:extLst>
              <a:ext uri="{FF2B5EF4-FFF2-40B4-BE49-F238E27FC236}">
                <a16:creationId xmlns:a16="http://schemas.microsoft.com/office/drawing/2014/main" id="{B6BB6F79-4ADC-8F1B-6DC6-25873F9FFDA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90738" y="1600200"/>
            <a:ext cx="801052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9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3503614" y="4652963"/>
            <a:ext cx="358775" cy="144462"/>
            <a:chOff x="2109" y="2931"/>
            <a:chExt cx="226" cy="91"/>
          </a:xfrm>
        </p:grpSpPr>
        <p:sp>
          <p:nvSpPr>
            <p:cNvPr id="21523" name="Rectangle 3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24" name="Oval 4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Vertical and horizontal</a:t>
            </a:r>
            <a:endParaRPr lang="en-US" altLang="en-US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1"/>
            <a:ext cx="11247040" cy="24050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	Their vertical motion can be considered separate from their horizontal motion.</a:t>
            </a:r>
          </a:p>
          <a:p>
            <a:pPr eaLnBrk="1" hangingPunct="1">
              <a:buFontTx/>
              <a:buNone/>
            </a:pPr>
            <a:endParaRPr lang="en-GB" altLang="en-US" dirty="0"/>
          </a:p>
          <a:p>
            <a:pPr eaLnBrk="1" hangingPunct="1">
              <a:buFontTx/>
              <a:buNone/>
            </a:pPr>
            <a:endParaRPr lang="en-GB" altLang="en-US" dirty="0"/>
          </a:p>
          <a:p>
            <a:pPr eaLnBrk="1" hangingPunct="1">
              <a:buFontTx/>
              <a:buNone/>
            </a:pPr>
            <a:endParaRPr lang="en-GB" altLang="en-US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1510" name="Group 8"/>
          <p:cNvGrpSpPr>
            <a:grpSpLocks/>
          </p:cNvGrpSpPr>
          <p:nvPr/>
        </p:nvGrpSpPr>
        <p:grpSpPr bwMode="auto">
          <a:xfrm>
            <a:off x="2424114" y="4581525"/>
            <a:ext cx="1150937" cy="503238"/>
            <a:chOff x="567" y="2886"/>
            <a:chExt cx="725" cy="317"/>
          </a:xfrm>
        </p:grpSpPr>
        <p:sp>
          <p:nvSpPr>
            <p:cNvPr id="21520" name="AutoShape 9"/>
            <p:cNvSpPr>
              <a:spLocks noChangeArrowheads="1"/>
            </p:cNvSpPr>
            <p:nvPr/>
          </p:nvSpPr>
          <p:spPr bwMode="auto">
            <a:xfrm>
              <a:off x="567" y="3022"/>
              <a:ext cx="272" cy="181"/>
            </a:xfrm>
            <a:prstGeom prst="parallelogram">
              <a:avLst>
                <a:gd name="adj" fmla="val 37569"/>
              </a:avLst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21" name="Rectangle 10"/>
            <p:cNvSpPr>
              <a:spLocks noChangeArrowheads="1"/>
            </p:cNvSpPr>
            <p:nvPr/>
          </p:nvSpPr>
          <p:spPr bwMode="auto">
            <a:xfrm>
              <a:off x="612" y="2931"/>
              <a:ext cx="680" cy="9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22" name="Rectangle 11"/>
            <p:cNvSpPr>
              <a:spLocks noChangeArrowheads="1"/>
            </p:cNvSpPr>
            <p:nvPr/>
          </p:nvSpPr>
          <p:spPr bwMode="auto">
            <a:xfrm>
              <a:off x="1202" y="2886"/>
              <a:ext cx="45" cy="4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1511" name="Group 12"/>
          <p:cNvGrpSpPr>
            <a:grpSpLocks/>
          </p:cNvGrpSpPr>
          <p:nvPr/>
        </p:nvGrpSpPr>
        <p:grpSpPr bwMode="auto">
          <a:xfrm>
            <a:off x="1847851" y="4652963"/>
            <a:ext cx="358775" cy="144462"/>
            <a:chOff x="2109" y="2931"/>
            <a:chExt cx="226" cy="91"/>
          </a:xfrm>
        </p:grpSpPr>
        <p:sp>
          <p:nvSpPr>
            <p:cNvPr id="21518" name="Rectangle 13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19" name="Oval 14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1512" name="Group 15"/>
          <p:cNvGrpSpPr>
            <a:grpSpLocks/>
          </p:cNvGrpSpPr>
          <p:nvPr/>
        </p:nvGrpSpPr>
        <p:grpSpPr bwMode="auto">
          <a:xfrm>
            <a:off x="4656139" y="4868863"/>
            <a:ext cx="358775" cy="144462"/>
            <a:chOff x="2109" y="2931"/>
            <a:chExt cx="226" cy="91"/>
          </a:xfrm>
        </p:grpSpPr>
        <p:sp>
          <p:nvSpPr>
            <p:cNvPr id="21516" name="Rectangle 16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17" name="Oval 17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1513" name="Group 18"/>
          <p:cNvGrpSpPr>
            <a:grpSpLocks/>
          </p:cNvGrpSpPr>
          <p:nvPr/>
        </p:nvGrpSpPr>
        <p:grpSpPr bwMode="auto">
          <a:xfrm>
            <a:off x="1847851" y="4868863"/>
            <a:ext cx="358775" cy="144462"/>
            <a:chOff x="2109" y="2931"/>
            <a:chExt cx="226" cy="91"/>
          </a:xfrm>
        </p:grpSpPr>
        <p:sp>
          <p:nvSpPr>
            <p:cNvPr id="21514" name="Rectangle 19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15" name="Oval 20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3503614" y="4652963"/>
            <a:ext cx="358775" cy="144462"/>
            <a:chOff x="2109" y="2931"/>
            <a:chExt cx="226" cy="91"/>
          </a:xfrm>
        </p:grpSpPr>
        <p:sp>
          <p:nvSpPr>
            <p:cNvPr id="23577" name="Rectangle 3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78" name="Oval 4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355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Vertical and horizontal</a:t>
            </a:r>
            <a:endParaRPr lang="en-US" altLang="en-US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35360" y="1600201"/>
            <a:ext cx="11593288" cy="2333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4000" dirty="0"/>
              <a:t>	</a:t>
            </a:r>
            <a:r>
              <a:rPr lang="en-GB" altLang="en-US" dirty="0">
                <a:solidFill>
                  <a:srgbClr val="00CC00"/>
                </a:solidFill>
              </a:rPr>
              <a:t>Vertically</a:t>
            </a:r>
            <a:r>
              <a:rPr lang="en-GB" altLang="en-US" dirty="0"/>
              <a:t>, they both have zero initial velocity and accelerate downwards at 9.8 m.s</a:t>
            </a:r>
            <a:r>
              <a:rPr lang="en-GB" altLang="en-US" baseline="30000" dirty="0"/>
              <a:t>-2</a:t>
            </a:r>
            <a:r>
              <a:rPr lang="en-GB" altLang="en-US" dirty="0"/>
              <a:t>. The time to fall the same vertical distance is therefore the same.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3558" name="Group 8"/>
          <p:cNvGrpSpPr>
            <a:grpSpLocks/>
          </p:cNvGrpSpPr>
          <p:nvPr/>
        </p:nvGrpSpPr>
        <p:grpSpPr bwMode="auto">
          <a:xfrm>
            <a:off x="2424114" y="4581525"/>
            <a:ext cx="1150937" cy="503238"/>
            <a:chOff x="567" y="2886"/>
            <a:chExt cx="725" cy="317"/>
          </a:xfrm>
        </p:grpSpPr>
        <p:sp>
          <p:nvSpPr>
            <p:cNvPr id="23574" name="AutoShape 9"/>
            <p:cNvSpPr>
              <a:spLocks noChangeArrowheads="1"/>
            </p:cNvSpPr>
            <p:nvPr/>
          </p:nvSpPr>
          <p:spPr bwMode="auto">
            <a:xfrm>
              <a:off x="567" y="3022"/>
              <a:ext cx="272" cy="181"/>
            </a:xfrm>
            <a:prstGeom prst="parallelogram">
              <a:avLst>
                <a:gd name="adj" fmla="val 37569"/>
              </a:avLst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75" name="Rectangle 10"/>
            <p:cNvSpPr>
              <a:spLocks noChangeArrowheads="1"/>
            </p:cNvSpPr>
            <p:nvPr/>
          </p:nvSpPr>
          <p:spPr bwMode="auto">
            <a:xfrm>
              <a:off x="612" y="2931"/>
              <a:ext cx="680" cy="9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76" name="Rectangle 11"/>
            <p:cNvSpPr>
              <a:spLocks noChangeArrowheads="1"/>
            </p:cNvSpPr>
            <p:nvPr/>
          </p:nvSpPr>
          <p:spPr bwMode="auto">
            <a:xfrm>
              <a:off x="1202" y="2886"/>
              <a:ext cx="45" cy="4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3559" name="Group 12"/>
          <p:cNvGrpSpPr>
            <a:grpSpLocks/>
          </p:cNvGrpSpPr>
          <p:nvPr/>
        </p:nvGrpSpPr>
        <p:grpSpPr bwMode="auto">
          <a:xfrm>
            <a:off x="1847851" y="4652963"/>
            <a:ext cx="358775" cy="144462"/>
            <a:chOff x="2109" y="2931"/>
            <a:chExt cx="226" cy="91"/>
          </a:xfrm>
        </p:grpSpPr>
        <p:sp>
          <p:nvSpPr>
            <p:cNvPr id="23572" name="Rectangle 13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73" name="Oval 14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3560" name="Group 15"/>
          <p:cNvGrpSpPr>
            <a:grpSpLocks/>
          </p:cNvGrpSpPr>
          <p:nvPr/>
        </p:nvGrpSpPr>
        <p:grpSpPr bwMode="auto">
          <a:xfrm>
            <a:off x="4656139" y="4868863"/>
            <a:ext cx="358775" cy="144462"/>
            <a:chOff x="2109" y="2931"/>
            <a:chExt cx="226" cy="91"/>
          </a:xfrm>
        </p:grpSpPr>
        <p:sp>
          <p:nvSpPr>
            <p:cNvPr id="23570" name="Rectangle 16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71" name="Oval 17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3561" name="Group 18"/>
          <p:cNvGrpSpPr>
            <a:grpSpLocks/>
          </p:cNvGrpSpPr>
          <p:nvPr/>
        </p:nvGrpSpPr>
        <p:grpSpPr bwMode="auto">
          <a:xfrm>
            <a:off x="1847851" y="4868863"/>
            <a:ext cx="358775" cy="144462"/>
            <a:chOff x="2109" y="2931"/>
            <a:chExt cx="226" cy="91"/>
          </a:xfrm>
        </p:grpSpPr>
        <p:sp>
          <p:nvSpPr>
            <p:cNvPr id="23568" name="Rectangle 19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69" name="Oval 20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3562" name="Group 21"/>
          <p:cNvGrpSpPr>
            <a:grpSpLocks/>
          </p:cNvGrpSpPr>
          <p:nvPr/>
        </p:nvGrpSpPr>
        <p:grpSpPr bwMode="auto">
          <a:xfrm>
            <a:off x="5735639" y="5373688"/>
            <a:ext cx="358775" cy="144462"/>
            <a:chOff x="2109" y="2931"/>
            <a:chExt cx="226" cy="91"/>
          </a:xfrm>
        </p:grpSpPr>
        <p:sp>
          <p:nvSpPr>
            <p:cNvPr id="23566" name="Rectangle 22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67" name="Oval 23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3563" name="Group 24"/>
          <p:cNvGrpSpPr>
            <a:grpSpLocks/>
          </p:cNvGrpSpPr>
          <p:nvPr/>
        </p:nvGrpSpPr>
        <p:grpSpPr bwMode="auto">
          <a:xfrm>
            <a:off x="1847851" y="5373688"/>
            <a:ext cx="358775" cy="144462"/>
            <a:chOff x="2109" y="2931"/>
            <a:chExt cx="226" cy="91"/>
          </a:xfrm>
        </p:grpSpPr>
        <p:sp>
          <p:nvSpPr>
            <p:cNvPr id="23564" name="Rectangle 25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65" name="Oval 26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Watch that ball!</a:t>
            </a:r>
            <a:endParaRPr lang="en-US" altLang="en-US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6628" name="Rectangle 12"/>
          <p:cNvSpPr>
            <a:spLocks noChangeArrowheads="1"/>
          </p:cNvSpPr>
          <p:nvPr/>
        </p:nvSpPr>
        <p:spPr bwMode="auto">
          <a:xfrm>
            <a:off x="3071813" y="2349500"/>
            <a:ext cx="4318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66017"/>
            <a:ext cx="10814991" cy="1823011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GB" altLang="en-US" sz="2800" dirty="0"/>
              <a:t>Imagine Kanye West has had an untimely death.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GB" altLang="en-US" sz="2800" dirty="0"/>
              <a:t>Luckily, he has donated his head to Science, where it will be used to demonstrate projectile motion. </a:t>
            </a:r>
            <a:endParaRPr lang="en-US" altLang="en-US" sz="2800" dirty="0"/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1524001" y="3429001"/>
            <a:ext cx="2411413" cy="28797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F101960-36E2-4670-B92F-1302C891C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1" t="13250" r="20134" b="42650"/>
          <a:stretch/>
        </p:blipFill>
        <p:spPr bwMode="auto">
          <a:xfrm>
            <a:off x="3402013" y="2739790"/>
            <a:ext cx="396044" cy="5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727848" y="2781300"/>
            <a:ext cx="4176464" cy="1295772"/>
          </a:xfrm>
          <a:prstGeom prst="wedgeRoundRectCallout">
            <a:avLst>
              <a:gd name="adj1" fmla="val -74115"/>
              <a:gd name="adj2" fmla="val -33335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My Teacher told me that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I’ve got a great head for Physics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131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Watch that ball!</a:t>
            </a:r>
            <a:endParaRPr lang="en-US" altLang="en-US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4792" y="1436408"/>
            <a:ext cx="10814991" cy="1823011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GB" altLang="en-US" sz="2800" dirty="0"/>
              <a:t>The Kanye “ball” is kicked </a:t>
            </a:r>
            <a:r>
              <a:rPr lang="en-GB" altLang="en-US" sz="2800" dirty="0">
                <a:solidFill>
                  <a:srgbClr val="CC0066"/>
                </a:solidFill>
              </a:rPr>
              <a:t>horizontally</a:t>
            </a:r>
            <a:r>
              <a:rPr lang="en-GB" altLang="en-US" sz="2800" dirty="0"/>
              <a:t> off the top of a cliff </a:t>
            </a: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1524001" y="3429001"/>
            <a:ext cx="2411413" cy="28797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3935414" y="3141663"/>
            <a:ext cx="7207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367214" y="2636838"/>
            <a:ext cx="433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CC0066"/>
                </a:solidFill>
              </a:rPr>
              <a:t>v</a:t>
            </a:r>
            <a:r>
              <a:rPr lang="en-GB" altLang="en-US" sz="1800" baseline="-25000">
                <a:solidFill>
                  <a:srgbClr val="CC0066"/>
                </a:solidFill>
              </a:rPr>
              <a:t>h</a:t>
            </a:r>
            <a:endParaRPr lang="en-US" altLang="en-US" sz="1800" baseline="-25000">
              <a:solidFill>
                <a:srgbClr val="CC0066"/>
              </a:solidFill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F101960-36E2-4670-B92F-1302C891C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1" t="13250" r="20134" b="42650"/>
          <a:stretch/>
        </p:blipFill>
        <p:spPr bwMode="auto">
          <a:xfrm>
            <a:off x="3402013" y="2739790"/>
            <a:ext cx="396044" cy="5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8443BF-1864-464D-A70C-019F4E1BC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977" y="2347914"/>
            <a:ext cx="7810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3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 animBg="1"/>
      <p:bldP spid="266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3352" y="1417638"/>
            <a:ext cx="11161239" cy="45259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GB" altLang="en-US" sz="2800" dirty="0"/>
              <a:t>Kanye’s head is kicked </a:t>
            </a:r>
            <a:r>
              <a:rPr lang="en-GB" altLang="en-US" sz="2800" dirty="0">
                <a:solidFill>
                  <a:srgbClr val="CC0066"/>
                </a:solidFill>
              </a:rPr>
              <a:t>horizontally</a:t>
            </a:r>
            <a:r>
              <a:rPr lang="en-GB" altLang="en-US" sz="2800" dirty="0"/>
              <a:t> with an initial velocity </a:t>
            </a:r>
            <a:r>
              <a:rPr lang="en-GB" altLang="en-US" sz="2800" dirty="0" err="1">
                <a:solidFill>
                  <a:srgbClr val="CC0066"/>
                </a:solidFill>
              </a:rPr>
              <a:t>v</a:t>
            </a:r>
            <a:r>
              <a:rPr lang="en-GB" altLang="en-US" sz="2800" baseline="-25000" dirty="0" err="1">
                <a:solidFill>
                  <a:srgbClr val="CC0066"/>
                </a:solidFill>
              </a:rPr>
              <a:t>h</a:t>
            </a:r>
            <a:endParaRPr lang="en-US" altLang="en-US" sz="2800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Watch that ball!</a:t>
            </a:r>
            <a:endParaRPr lang="en-US" altLang="en-US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1524001" y="3429001"/>
            <a:ext cx="2411413" cy="28797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3935414" y="3141663"/>
            <a:ext cx="7207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367214" y="2636838"/>
            <a:ext cx="433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CC0066"/>
                </a:solidFill>
              </a:rPr>
              <a:t>v</a:t>
            </a:r>
            <a:r>
              <a:rPr lang="en-GB" altLang="en-US" sz="1800" baseline="-25000">
                <a:solidFill>
                  <a:srgbClr val="CC0066"/>
                </a:solidFill>
              </a:rPr>
              <a:t>h</a:t>
            </a:r>
            <a:endParaRPr lang="en-US" altLang="en-US" sz="1800" baseline="-25000">
              <a:solidFill>
                <a:srgbClr val="CC006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977" y="2347914"/>
            <a:ext cx="781050" cy="1019175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551C57F1-7C14-40CE-8F60-3929ACC223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1" t="13250" r="20134" b="42650"/>
          <a:stretch/>
        </p:blipFill>
        <p:spPr bwMode="auto">
          <a:xfrm>
            <a:off x="3402013" y="2739790"/>
            <a:ext cx="396044" cy="5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4"/>
          <p:cNvSpPr>
            <a:spLocks noChangeArrowheads="1"/>
          </p:cNvSpPr>
          <p:nvPr/>
        </p:nvSpPr>
        <p:spPr bwMode="auto">
          <a:xfrm>
            <a:off x="3071813" y="2349500"/>
            <a:ext cx="4318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Parabola</a:t>
            </a:r>
            <a:endParaRPr lang="en-US" altLang="en-US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9153" y="1340768"/>
            <a:ext cx="11233247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800" dirty="0"/>
              <a:t>	Assuming that there is negligible air resistance, he falls in the path of a </a:t>
            </a:r>
            <a:r>
              <a:rPr lang="en-GB" altLang="en-US" sz="2800" dirty="0">
                <a:solidFill>
                  <a:srgbClr val="0000FF"/>
                </a:solidFill>
              </a:rPr>
              <a:t>parabola</a:t>
            </a:r>
            <a:r>
              <a:rPr lang="en-GB" altLang="en-US" sz="2800" dirty="0"/>
              <a:t>.</a:t>
            </a:r>
            <a:endParaRPr lang="en-US" altLang="en-US" sz="2800" dirty="0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524001" y="3429001"/>
            <a:ext cx="2411413" cy="28797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679" name="Arc 9"/>
          <p:cNvSpPr>
            <a:spLocks/>
          </p:cNvSpPr>
          <p:nvPr/>
        </p:nvSpPr>
        <p:spPr bwMode="auto">
          <a:xfrm>
            <a:off x="3935413" y="3141664"/>
            <a:ext cx="3384550" cy="3240087"/>
          </a:xfrm>
          <a:custGeom>
            <a:avLst/>
            <a:gdLst>
              <a:gd name="T0" fmla="*/ 0 w 20831"/>
              <a:gd name="T1" fmla="*/ 0 h 21600"/>
              <a:gd name="T2" fmla="*/ 2147483646 w 20831"/>
              <a:gd name="T3" fmla="*/ 2147483646 h 21600"/>
              <a:gd name="T4" fmla="*/ 0 w 20831"/>
              <a:gd name="T5" fmla="*/ 2147483646 h 21600"/>
              <a:gd name="T6" fmla="*/ 0 60000 65536"/>
              <a:gd name="T7" fmla="*/ 0 60000 65536"/>
              <a:gd name="T8" fmla="*/ 0 60000 65536"/>
              <a:gd name="T9" fmla="*/ 0 w 20831"/>
              <a:gd name="T10" fmla="*/ 0 h 21600"/>
              <a:gd name="T11" fmla="*/ 20831 w 2083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31" h="21600" fill="none" extrusionOk="0">
                <a:moveTo>
                  <a:pt x="-1" y="0"/>
                </a:moveTo>
                <a:cubicBezTo>
                  <a:pt x="9728" y="0"/>
                  <a:pt x="18256" y="6503"/>
                  <a:pt x="20830" y="15886"/>
                </a:cubicBezTo>
              </a:path>
              <a:path w="20831" h="21600" stroke="0" extrusionOk="0">
                <a:moveTo>
                  <a:pt x="-1" y="0"/>
                </a:moveTo>
                <a:cubicBezTo>
                  <a:pt x="9728" y="0"/>
                  <a:pt x="18256" y="6503"/>
                  <a:pt x="20830" y="1588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30B6B42-33DB-4039-B58F-EF1A19231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1" t="13250" r="20134" b="42650"/>
          <a:stretch/>
        </p:blipFill>
        <p:spPr bwMode="auto">
          <a:xfrm>
            <a:off x="6725898" y="4365104"/>
            <a:ext cx="396044" cy="5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44B55F-46AF-4567-85C8-6A0930D84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977" y="2347914"/>
            <a:ext cx="781050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Parabola</a:t>
            </a:r>
            <a:endParaRPr lang="en-US" altLang="en-US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1"/>
            <a:ext cx="7859713" cy="45259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sz="2800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524001" y="3429001"/>
            <a:ext cx="2411413" cy="28797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727" name="Arc 7"/>
          <p:cNvSpPr>
            <a:spLocks/>
          </p:cNvSpPr>
          <p:nvPr/>
        </p:nvSpPr>
        <p:spPr bwMode="auto">
          <a:xfrm>
            <a:off x="3935414" y="3141664"/>
            <a:ext cx="3673475" cy="4175125"/>
          </a:xfrm>
          <a:custGeom>
            <a:avLst/>
            <a:gdLst>
              <a:gd name="T0" fmla="*/ 0 w 20831"/>
              <a:gd name="T1" fmla="*/ 0 h 21600"/>
              <a:gd name="T2" fmla="*/ 2147483646 w 20831"/>
              <a:gd name="T3" fmla="*/ 2147483646 h 21600"/>
              <a:gd name="T4" fmla="*/ 0 w 20831"/>
              <a:gd name="T5" fmla="*/ 2147483646 h 21600"/>
              <a:gd name="T6" fmla="*/ 0 60000 65536"/>
              <a:gd name="T7" fmla="*/ 0 60000 65536"/>
              <a:gd name="T8" fmla="*/ 0 60000 65536"/>
              <a:gd name="T9" fmla="*/ 0 w 20831"/>
              <a:gd name="T10" fmla="*/ 0 h 21600"/>
              <a:gd name="T11" fmla="*/ 20831 w 2083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31" h="21600" fill="none" extrusionOk="0">
                <a:moveTo>
                  <a:pt x="-1" y="0"/>
                </a:moveTo>
                <a:cubicBezTo>
                  <a:pt x="9728" y="0"/>
                  <a:pt x="18256" y="6503"/>
                  <a:pt x="20830" y="15886"/>
                </a:cubicBezTo>
              </a:path>
              <a:path w="20831" h="21600" stroke="0" extrusionOk="0">
                <a:moveTo>
                  <a:pt x="-1" y="0"/>
                </a:moveTo>
                <a:cubicBezTo>
                  <a:pt x="9728" y="0"/>
                  <a:pt x="18256" y="6503"/>
                  <a:pt x="20830" y="1588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981201" y="1628776"/>
            <a:ext cx="78597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  <a:defRPr/>
            </a:pPr>
            <a:endParaRPr lang="en-US" altLang="en-US" sz="2800" kern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F6835C-8A1F-4728-91A4-194E78B90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977" y="2347914"/>
            <a:ext cx="781050" cy="1019175"/>
          </a:xfrm>
          <a:prstGeom prst="rect">
            <a:avLst/>
          </a:prstGeom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BD022EAF-AA66-4236-992F-490F1996A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1" t="13250" r="20134" b="42650"/>
          <a:stretch/>
        </p:blipFill>
        <p:spPr bwMode="auto">
          <a:xfrm>
            <a:off x="7608889" y="6186655"/>
            <a:ext cx="396044" cy="5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7410829" y="6262978"/>
            <a:ext cx="792163" cy="504825"/>
          </a:xfrm>
          <a:prstGeom prst="cloudCallout">
            <a:avLst>
              <a:gd name="adj1" fmla="val 6912"/>
              <a:gd name="adj2" fmla="val -2514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Parabola</a:t>
            </a:r>
            <a:endParaRPr lang="en-US" altLang="en-US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524001" y="3429001"/>
            <a:ext cx="2411413" cy="28797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727" name="Arc 7"/>
          <p:cNvSpPr>
            <a:spLocks/>
          </p:cNvSpPr>
          <p:nvPr/>
        </p:nvSpPr>
        <p:spPr bwMode="auto">
          <a:xfrm>
            <a:off x="3935414" y="3141664"/>
            <a:ext cx="3673475" cy="4175125"/>
          </a:xfrm>
          <a:custGeom>
            <a:avLst/>
            <a:gdLst>
              <a:gd name="T0" fmla="*/ 0 w 20831"/>
              <a:gd name="T1" fmla="*/ 0 h 21600"/>
              <a:gd name="T2" fmla="*/ 2147483646 w 20831"/>
              <a:gd name="T3" fmla="*/ 2147483646 h 21600"/>
              <a:gd name="T4" fmla="*/ 0 w 20831"/>
              <a:gd name="T5" fmla="*/ 2147483646 h 21600"/>
              <a:gd name="T6" fmla="*/ 0 60000 65536"/>
              <a:gd name="T7" fmla="*/ 0 60000 65536"/>
              <a:gd name="T8" fmla="*/ 0 60000 65536"/>
              <a:gd name="T9" fmla="*/ 0 w 20831"/>
              <a:gd name="T10" fmla="*/ 0 h 21600"/>
              <a:gd name="T11" fmla="*/ 20831 w 2083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31" h="21600" fill="none" extrusionOk="0">
                <a:moveTo>
                  <a:pt x="-1" y="0"/>
                </a:moveTo>
                <a:cubicBezTo>
                  <a:pt x="9728" y="0"/>
                  <a:pt x="18256" y="6503"/>
                  <a:pt x="20830" y="15886"/>
                </a:cubicBezTo>
              </a:path>
              <a:path w="20831" h="21600" stroke="0" extrusionOk="0">
                <a:moveTo>
                  <a:pt x="-1" y="0"/>
                </a:moveTo>
                <a:cubicBezTo>
                  <a:pt x="9728" y="0"/>
                  <a:pt x="18256" y="6503"/>
                  <a:pt x="20830" y="1588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F6835C-8A1F-4728-91A4-194E78B90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977" y="2347914"/>
            <a:ext cx="781050" cy="1019175"/>
          </a:xfrm>
          <a:prstGeom prst="rect">
            <a:avLst/>
          </a:prstGeom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BD022EAF-AA66-4236-992F-490F1996A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1" t="13250" r="20134" b="42650"/>
          <a:stretch/>
        </p:blipFill>
        <p:spPr bwMode="auto">
          <a:xfrm>
            <a:off x="7608889" y="6186655"/>
            <a:ext cx="396044" cy="5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7410829" y="6262978"/>
            <a:ext cx="792163" cy="504825"/>
          </a:xfrm>
          <a:prstGeom prst="cloudCallout">
            <a:avLst>
              <a:gd name="adj1" fmla="val 6912"/>
              <a:gd name="adj2" fmla="val -2514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914583-9DBD-4069-8456-BF917D9F7876}"/>
              </a:ext>
            </a:extLst>
          </p:cNvPr>
          <p:cNvSpPr/>
          <p:nvPr/>
        </p:nvSpPr>
        <p:spPr>
          <a:xfrm>
            <a:off x="6209172" y="1956485"/>
            <a:ext cx="1364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</a:pPr>
            <a:r>
              <a:rPr lang="en-GB" altLang="en-US" sz="3600" kern="0" dirty="0">
                <a:solidFill>
                  <a:srgbClr val="000000"/>
                </a:solidFill>
                <a:latin typeface="Arial" panose="020B0604020202020204"/>
              </a:rPr>
              <a:t>Why?</a:t>
            </a:r>
            <a:endParaRPr lang="en-US" altLang="en-US" sz="3600" kern="0" dirty="0">
              <a:solidFill>
                <a:srgbClr val="000000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3898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Why a parabola?</a:t>
            </a:r>
            <a:endParaRPr lang="en-US" altLang="en-US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9336" y="1600201"/>
            <a:ext cx="11377263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800" dirty="0"/>
              <a:t>	We can consider his motion to be the sum of his horizontal motion and vertical motion.</a:t>
            </a:r>
          </a:p>
          <a:p>
            <a:pPr eaLnBrk="1" hangingPunct="1">
              <a:buFontTx/>
              <a:buNone/>
            </a:pPr>
            <a:endParaRPr lang="en-GB" altLang="en-US" sz="2800" dirty="0"/>
          </a:p>
          <a:p>
            <a:pPr eaLnBrk="1" hangingPunct="1">
              <a:buFontTx/>
              <a:buNone/>
            </a:pPr>
            <a:endParaRPr lang="en-GB" altLang="en-US" sz="2800" dirty="0"/>
          </a:p>
          <a:p>
            <a:pPr eaLnBrk="1" hangingPunct="1">
              <a:buFontTx/>
              <a:buNone/>
            </a:pPr>
            <a:endParaRPr lang="en-GB" altLang="en-US" sz="2800" dirty="0"/>
          </a:p>
          <a:p>
            <a:pPr algn="r" eaLnBrk="1" hangingPunct="1">
              <a:buFontTx/>
              <a:buNone/>
            </a:pPr>
            <a:r>
              <a:rPr lang="en-GB" altLang="en-US" sz="2800" dirty="0"/>
              <a:t>And better yet….</a:t>
            </a:r>
          </a:p>
          <a:p>
            <a:pPr algn="r" eaLnBrk="1" hangingPunct="1">
              <a:buFontTx/>
              <a:buNone/>
            </a:pPr>
            <a:r>
              <a:rPr lang="en-GB" altLang="en-US" sz="2800" dirty="0"/>
              <a:t>We can treat these </a:t>
            </a:r>
            <a:r>
              <a:rPr lang="en-GB" altLang="en-US" sz="2800" dirty="0">
                <a:solidFill>
                  <a:srgbClr val="0000FF"/>
                </a:solidFill>
              </a:rPr>
              <a:t>separately</a:t>
            </a:r>
            <a:endParaRPr lang="en-US" altLang="en-US" sz="2800" dirty="0">
              <a:solidFill>
                <a:srgbClr val="0000FF"/>
              </a:solidFill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1" y="3429001"/>
            <a:ext cx="2411413" cy="28797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4822" name="Line 7"/>
          <p:cNvSpPr>
            <a:spLocks noChangeShapeType="1"/>
          </p:cNvSpPr>
          <p:nvPr/>
        </p:nvSpPr>
        <p:spPr bwMode="auto">
          <a:xfrm>
            <a:off x="3935414" y="3141663"/>
            <a:ext cx="7207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4367214" y="2636838"/>
            <a:ext cx="433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CC0066"/>
                </a:solidFill>
              </a:rPr>
              <a:t>v</a:t>
            </a:r>
            <a:r>
              <a:rPr lang="en-GB" altLang="en-US" sz="1800" baseline="-25000">
                <a:solidFill>
                  <a:srgbClr val="CC0066"/>
                </a:solidFill>
              </a:rPr>
              <a:t>h</a:t>
            </a:r>
            <a:endParaRPr lang="en-US" altLang="en-US" sz="1800" baseline="-25000">
              <a:solidFill>
                <a:srgbClr val="CC0066"/>
              </a:solidFill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CFB9F8EB-10BF-4E05-8305-6612618911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1" t="13250" r="20134" b="42650"/>
          <a:stretch/>
        </p:blipFill>
        <p:spPr bwMode="auto">
          <a:xfrm>
            <a:off x="3359696" y="2801144"/>
            <a:ext cx="396044" cy="5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3071814" y="5805488"/>
            <a:ext cx="5329237" cy="86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61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2" t="19678" r="6741" b="41695"/>
          <a:stretch>
            <a:fillRect/>
          </a:stretch>
        </p:blipFill>
        <p:spPr bwMode="auto">
          <a:xfrm>
            <a:off x="1622426" y="981075"/>
            <a:ext cx="88503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988" y="-16192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AU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Break the Internet?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74825" y="58054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AU" sz="48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More Like </a:t>
            </a:r>
            <a:r>
              <a:rPr lang="en-AU" sz="48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FAKE the Internet!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800" dirty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Horizontal</a:t>
            </a:r>
            <a:r>
              <a:rPr lang="en-GB" alt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motion</a:t>
            </a:r>
            <a:endParaRPr lang="en-US" altLang="en-US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9336" y="1600201"/>
            <a:ext cx="11593287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800" dirty="0"/>
              <a:t>	Assuming no air resistance, there are no horizontal forces.</a:t>
            </a:r>
          </a:p>
          <a:p>
            <a:pPr eaLnBrk="1" hangingPunct="1">
              <a:buFontTx/>
              <a:buNone/>
            </a:pPr>
            <a:endParaRPr lang="en-GB" altLang="en-US" sz="2800" dirty="0"/>
          </a:p>
          <a:p>
            <a:pPr algn="r" eaLnBrk="1" hangingPunct="1">
              <a:buFontTx/>
              <a:buNone/>
            </a:pPr>
            <a:r>
              <a:rPr lang="en-GB" altLang="en-US" sz="2800" dirty="0"/>
              <a:t>Newton's first law must apply. </a:t>
            </a:r>
          </a:p>
          <a:p>
            <a:pPr algn="r" eaLnBrk="1" hangingPunct="1">
              <a:buFontTx/>
              <a:buNone/>
            </a:pPr>
            <a:r>
              <a:rPr lang="en-GB" altLang="en-US" sz="2800" dirty="0"/>
              <a:t>This means </a:t>
            </a:r>
            <a:r>
              <a:rPr lang="en-GB" altLang="en-US" sz="2800" dirty="0">
                <a:solidFill>
                  <a:srgbClr val="CC0066"/>
                </a:solidFill>
              </a:rPr>
              <a:t>horizontally</a:t>
            </a:r>
            <a:r>
              <a:rPr lang="en-GB" altLang="en-US" sz="2800" dirty="0"/>
              <a:t> </a:t>
            </a:r>
          </a:p>
          <a:p>
            <a:pPr algn="r" eaLnBrk="1" hangingPunct="1">
              <a:buFontTx/>
              <a:buNone/>
            </a:pPr>
            <a:r>
              <a:rPr lang="en-GB" altLang="en-US" sz="2800" dirty="0"/>
              <a:t>the ball moves with </a:t>
            </a:r>
          </a:p>
          <a:p>
            <a:pPr algn="r" eaLnBrk="1" hangingPunct="1">
              <a:buFontTx/>
              <a:buNone/>
            </a:pPr>
            <a:r>
              <a:rPr lang="en-GB" altLang="en-US" sz="2800" dirty="0">
                <a:solidFill>
                  <a:srgbClr val="CC0066"/>
                </a:solidFill>
              </a:rPr>
              <a:t>constant speed</a:t>
            </a:r>
            <a:r>
              <a:rPr lang="en-GB" altLang="en-US" sz="2800" dirty="0"/>
              <a:t> </a:t>
            </a:r>
            <a:r>
              <a:rPr lang="en-GB" altLang="en-US" sz="2800" dirty="0" err="1"/>
              <a:t>v</a:t>
            </a:r>
            <a:r>
              <a:rPr lang="en-GB" altLang="en-US" sz="2800" baseline="-25000" dirty="0" err="1"/>
              <a:t>h</a:t>
            </a:r>
            <a:endParaRPr lang="en-US" altLang="en-US" sz="2800" baseline="-25000" dirty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3429001"/>
            <a:ext cx="2411413" cy="28797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70" name="Line 7"/>
          <p:cNvSpPr>
            <a:spLocks noChangeShapeType="1"/>
          </p:cNvSpPr>
          <p:nvPr/>
        </p:nvSpPr>
        <p:spPr bwMode="auto">
          <a:xfrm>
            <a:off x="3935414" y="3141663"/>
            <a:ext cx="7207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4367214" y="2636838"/>
            <a:ext cx="433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CC0066"/>
                </a:solidFill>
              </a:rPr>
              <a:t>v</a:t>
            </a:r>
            <a:r>
              <a:rPr lang="en-GB" altLang="en-US" sz="1800" baseline="-25000">
                <a:solidFill>
                  <a:srgbClr val="CC0066"/>
                </a:solidFill>
              </a:rPr>
              <a:t>h</a:t>
            </a:r>
            <a:endParaRPr lang="en-US" altLang="en-US" sz="1800" baseline="-25000">
              <a:solidFill>
                <a:srgbClr val="CC0066"/>
              </a:solidFill>
            </a:endParaRPr>
          </a:p>
        </p:txBody>
      </p:sp>
      <p:sp>
        <p:nvSpPr>
          <p:cNvPr id="36872" name="Text Box 9"/>
          <p:cNvSpPr txBox="1">
            <a:spLocks noChangeArrowheads="1"/>
          </p:cNvSpPr>
          <p:nvPr/>
        </p:nvSpPr>
        <p:spPr bwMode="auto">
          <a:xfrm>
            <a:off x="4576607" y="5392670"/>
            <a:ext cx="7104061" cy="584775"/>
          </a:xfrm>
          <a:prstGeom prst="rect">
            <a:avLst/>
          </a:prstGeom>
          <a:noFill/>
          <a:ln w="9525">
            <a:solidFill>
              <a:srgbClr val="CC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dirty="0">
                <a:solidFill>
                  <a:srgbClr val="CC0066"/>
                </a:solidFill>
              </a:rPr>
              <a:t>Horizontal distance travelled </a:t>
            </a:r>
            <a:r>
              <a:rPr lang="en-GB" altLang="en-US" dirty="0"/>
              <a:t>(</a:t>
            </a:r>
            <a:r>
              <a:rPr lang="en-GB" altLang="en-US" dirty="0" err="1"/>
              <a:t>s</a:t>
            </a:r>
            <a:r>
              <a:rPr lang="en-GB" altLang="en-US" baseline="-25000" dirty="0" err="1"/>
              <a:t>h</a:t>
            </a:r>
            <a:r>
              <a:rPr lang="en-GB" altLang="en-US" dirty="0"/>
              <a:t>) = </a:t>
            </a:r>
            <a:r>
              <a:rPr lang="en-GB" altLang="en-US" dirty="0" err="1"/>
              <a:t>v</a:t>
            </a:r>
            <a:r>
              <a:rPr lang="en-GB" altLang="en-US" baseline="-25000" dirty="0" err="1"/>
              <a:t>h</a:t>
            </a:r>
            <a:r>
              <a:rPr lang="en-GB" altLang="en-US" dirty="0" err="1"/>
              <a:t>t</a:t>
            </a:r>
            <a:endParaRPr lang="en-US" altLang="en-US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5D00B363-D38B-4FBF-BFBB-1AD4824C4C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1" t="13250" r="20134" b="42650"/>
          <a:stretch/>
        </p:blipFill>
        <p:spPr bwMode="auto">
          <a:xfrm>
            <a:off x="3359696" y="2801144"/>
            <a:ext cx="396044" cy="5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800" dirty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Horizontal</a:t>
            </a:r>
            <a:r>
              <a:rPr lang="en-GB" alt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motion</a:t>
            </a:r>
            <a:endParaRPr lang="en-US" altLang="en-US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9336" y="1600201"/>
            <a:ext cx="11593287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800" dirty="0"/>
              <a:t>If Kanye's head moves </a:t>
            </a:r>
            <a:r>
              <a:rPr lang="en-GB" altLang="en-US" sz="2800" dirty="0">
                <a:solidFill>
                  <a:srgbClr val="CC0066"/>
                </a:solidFill>
              </a:rPr>
              <a:t>horizontally</a:t>
            </a:r>
            <a:r>
              <a:rPr lang="en-GB" altLang="en-US" sz="2800" dirty="0"/>
              <a:t> with </a:t>
            </a:r>
            <a:r>
              <a:rPr lang="en-GB" altLang="en-US" sz="2800" dirty="0">
                <a:solidFill>
                  <a:srgbClr val="CC0066"/>
                </a:solidFill>
              </a:rPr>
              <a:t>constant speed</a:t>
            </a:r>
            <a:r>
              <a:rPr lang="en-GB" altLang="en-US" sz="2800" dirty="0"/>
              <a:t> </a:t>
            </a:r>
            <a:r>
              <a:rPr lang="en-GB" altLang="en-US" sz="2800" dirty="0" err="1"/>
              <a:t>v</a:t>
            </a:r>
            <a:r>
              <a:rPr lang="en-GB" altLang="en-US" sz="2800" baseline="-25000" dirty="0" err="1"/>
              <a:t>h</a:t>
            </a:r>
            <a:r>
              <a:rPr lang="en-GB" altLang="en-US" sz="2800" baseline="-25000" dirty="0"/>
              <a:t>,</a:t>
            </a:r>
          </a:p>
          <a:p>
            <a:pPr eaLnBrk="1" hangingPunct="1">
              <a:buFontTx/>
              <a:buNone/>
            </a:pPr>
            <a:r>
              <a:rPr lang="en-GB" altLang="en-US" sz="2800" dirty="0"/>
              <a:t>It must travel the same distance each second.</a:t>
            </a:r>
            <a:endParaRPr lang="en-US" altLang="en-US" sz="2800" dirty="0"/>
          </a:p>
          <a:p>
            <a:pPr eaLnBrk="1" hangingPunct="1">
              <a:buFontTx/>
              <a:buNone/>
            </a:pPr>
            <a:endParaRPr lang="en-GB" altLang="en-US" sz="2800" dirty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3429001"/>
            <a:ext cx="2411413" cy="28797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70" name="Line 7"/>
          <p:cNvSpPr>
            <a:spLocks noChangeShapeType="1"/>
          </p:cNvSpPr>
          <p:nvPr/>
        </p:nvSpPr>
        <p:spPr bwMode="auto">
          <a:xfrm>
            <a:off x="3935414" y="3141663"/>
            <a:ext cx="7207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4367214" y="2636838"/>
            <a:ext cx="433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CC0066"/>
                </a:solidFill>
              </a:rPr>
              <a:t>v</a:t>
            </a:r>
            <a:r>
              <a:rPr lang="en-GB" altLang="en-US" sz="1800" baseline="-25000">
                <a:solidFill>
                  <a:srgbClr val="CC0066"/>
                </a:solidFill>
              </a:rPr>
              <a:t>h</a:t>
            </a:r>
            <a:endParaRPr lang="en-US" altLang="en-US" sz="1800" baseline="-25000">
              <a:solidFill>
                <a:srgbClr val="CC0066"/>
              </a:solidFill>
            </a:endParaRPr>
          </a:p>
        </p:txBody>
      </p:sp>
      <p:sp>
        <p:nvSpPr>
          <p:cNvPr id="36872" name="Text Box 9"/>
          <p:cNvSpPr txBox="1">
            <a:spLocks noChangeArrowheads="1"/>
          </p:cNvSpPr>
          <p:nvPr/>
        </p:nvSpPr>
        <p:spPr bwMode="auto">
          <a:xfrm>
            <a:off x="4576607" y="5392670"/>
            <a:ext cx="7104061" cy="584775"/>
          </a:xfrm>
          <a:prstGeom prst="rect">
            <a:avLst/>
          </a:prstGeom>
          <a:noFill/>
          <a:ln w="9525">
            <a:solidFill>
              <a:srgbClr val="CC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dirty="0">
                <a:solidFill>
                  <a:srgbClr val="CC0066"/>
                </a:solidFill>
              </a:rPr>
              <a:t>Horizontal distance travelled </a:t>
            </a:r>
            <a:r>
              <a:rPr lang="en-GB" altLang="en-US" dirty="0"/>
              <a:t>(</a:t>
            </a:r>
            <a:r>
              <a:rPr lang="en-GB" altLang="en-US" dirty="0" err="1"/>
              <a:t>s</a:t>
            </a:r>
            <a:r>
              <a:rPr lang="en-GB" altLang="en-US" baseline="-25000" dirty="0" err="1"/>
              <a:t>h</a:t>
            </a:r>
            <a:r>
              <a:rPr lang="en-GB" altLang="en-US" dirty="0"/>
              <a:t>) = </a:t>
            </a:r>
            <a:r>
              <a:rPr lang="en-GB" altLang="en-US" dirty="0" err="1"/>
              <a:t>v</a:t>
            </a:r>
            <a:r>
              <a:rPr lang="en-GB" altLang="en-US" baseline="-25000" dirty="0" err="1"/>
              <a:t>h</a:t>
            </a:r>
            <a:r>
              <a:rPr lang="en-GB" altLang="en-US" dirty="0" err="1"/>
              <a:t>t</a:t>
            </a:r>
            <a:endParaRPr lang="en-US" altLang="en-US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5D00B363-D38B-4FBF-BFBB-1AD4824C4C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1" t="13250" r="20134" b="42650"/>
          <a:stretch/>
        </p:blipFill>
        <p:spPr bwMode="auto">
          <a:xfrm>
            <a:off x="3359696" y="2801144"/>
            <a:ext cx="396044" cy="5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661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800" dirty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Horizontal</a:t>
            </a:r>
            <a:r>
              <a:rPr lang="en-GB" alt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motion</a:t>
            </a:r>
            <a:endParaRPr lang="en-US" altLang="en-US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9336" y="1600201"/>
            <a:ext cx="11593287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800" dirty="0"/>
              <a:t>If Kanye's head moves </a:t>
            </a:r>
            <a:r>
              <a:rPr lang="en-GB" altLang="en-US" sz="2800" dirty="0">
                <a:solidFill>
                  <a:srgbClr val="CC0066"/>
                </a:solidFill>
              </a:rPr>
              <a:t>horizontally</a:t>
            </a:r>
            <a:r>
              <a:rPr lang="en-GB" altLang="en-US" sz="2800" dirty="0"/>
              <a:t> with </a:t>
            </a:r>
            <a:r>
              <a:rPr lang="en-GB" altLang="en-US" sz="2800" dirty="0">
                <a:solidFill>
                  <a:srgbClr val="CC0066"/>
                </a:solidFill>
              </a:rPr>
              <a:t>constant speed</a:t>
            </a:r>
            <a:r>
              <a:rPr lang="en-GB" altLang="en-US" sz="2800" dirty="0"/>
              <a:t> </a:t>
            </a:r>
            <a:r>
              <a:rPr lang="en-GB" altLang="en-US" sz="2800" dirty="0" err="1"/>
              <a:t>v</a:t>
            </a:r>
            <a:r>
              <a:rPr lang="en-GB" altLang="en-US" sz="2800" baseline="-25000" dirty="0" err="1"/>
              <a:t>h</a:t>
            </a:r>
            <a:r>
              <a:rPr lang="en-GB" altLang="en-US" sz="2800" baseline="-25000" dirty="0"/>
              <a:t>,</a:t>
            </a:r>
          </a:p>
          <a:p>
            <a:pPr eaLnBrk="1" hangingPunct="1">
              <a:buFontTx/>
              <a:buNone/>
            </a:pPr>
            <a:r>
              <a:rPr lang="en-GB" altLang="en-US" sz="2800" dirty="0"/>
              <a:t>It must travel the same distance each second.</a:t>
            </a:r>
            <a:endParaRPr lang="en-US" altLang="en-US" sz="2800" dirty="0"/>
          </a:p>
          <a:p>
            <a:pPr eaLnBrk="1" hangingPunct="1">
              <a:buFontTx/>
              <a:buNone/>
            </a:pPr>
            <a:endParaRPr lang="en-GB" altLang="en-US" sz="2800" dirty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3429001"/>
            <a:ext cx="2411413" cy="28797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70" name="Line 7"/>
          <p:cNvSpPr>
            <a:spLocks noChangeShapeType="1"/>
          </p:cNvSpPr>
          <p:nvPr/>
        </p:nvSpPr>
        <p:spPr bwMode="auto">
          <a:xfrm>
            <a:off x="3935414" y="3141663"/>
            <a:ext cx="7207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4367214" y="2636838"/>
            <a:ext cx="433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CC0066"/>
                </a:solidFill>
              </a:rPr>
              <a:t>v</a:t>
            </a:r>
            <a:r>
              <a:rPr lang="en-GB" altLang="en-US" sz="1800" baseline="-25000">
                <a:solidFill>
                  <a:srgbClr val="CC0066"/>
                </a:solidFill>
              </a:rPr>
              <a:t>h</a:t>
            </a:r>
            <a:endParaRPr lang="en-US" altLang="en-US" sz="1800" baseline="-25000">
              <a:solidFill>
                <a:srgbClr val="CC0066"/>
              </a:solidFill>
            </a:endParaRPr>
          </a:p>
        </p:txBody>
      </p:sp>
      <p:sp>
        <p:nvSpPr>
          <p:cNvPr id="36872" name="Text Box 9"/>
          <p:cNvSpPr txBox="1">
            <a:spLocks noChangeArrowheads="1"/>
          </p:cNvSpPr>
          <p:nvPr/>
        </p:nvSpPr>
        <p:spPr bwMode="auto">
          <a:xfrm>
            <a:off x="4576607" y="5392670"/>
            <a:ext cx="7104061" cy="584775"/>
          </a:xfrm>
          <a:prstGeom prst="rect">
            <a:avLst/>
          </a:prstGeom>
          <a:noFill/>
          <a:ln w="9525">
            <a:solidFill>
              <a:srgbClr val="CC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dirty="0">
                <a:solidFill>
                  <a:srgbClr val="CC0066"/>
                </a:solidFill>
              </a:rPr>
              <a:t>Horizontal distance travelled </a:t>
            </a:r>
            <a:r>
              <a:rPr lang="en-GB" altLang="en-US" dirty="0"/>
              <a:t>(</a:t>
            </a:r>
            <a:r>
              <a:rPr lang="en-GB" altLang="en-US" dirty="0" err="1"/>
              <a:t>s</a:t>
            </a:r>
            <a:r>
              <a:rPr lang="en-GB" altLang="en-US" baseline="-25000" dirty="0" err="1"/>
              <a:t>h</a:t>
            </a:r>
            <a:r>
              <a:rPr lang="en-GB" altLang="en-US" dirty="0"/>
              <a:t>) = </a:t>
            </a:r>
            <a:r>
              <a:rPr lang="en-GB" altLang="en-US" dirty="0" err="1"/>
              <a:t>v</a:t>
            </a:r>
            <a:r>
              <a:rPr lang="en-GB" altLang="en-US" baseline="-25000" dirty="0" err="1"/>
              <a:t>h</a:t>
            </a:r>
            <a:r>
              <a:rPr lang="en-GB" altLang="en-US" dirty="0" err="1"/>
              <a:t>t</a:t>
            </a:r>
            <a:endParaRPr lang="en-US" altLang="en-US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5D00B363-D38B-4FBF-BFBB-1AD4824C4C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1" t="13250" r="20134" b="42650"/>
          <a:stretch/>
        </p:blipFill>
        <p:spPr bwMode="auto">
          <a:xfrm>
            <a:off x="4800601" y="2803453"/>
            <a:ext cx="396044" cy="5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69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800" dirty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Horizontal</a:t>
            </a:r>
            <a:r>
              <a:rPr lang="en-GB" alt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motion</a:t>
            </a:r>
            <a:endParaRPr lang="en-US" altLang="en-US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9336" y="1600201"/>
            <a:ext cx="11593287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800" dirty="0"/>
              <a:t>If Kanye's head moves </a:t>
            </a:r>
            <a:r>
              <a:rPr lang="en-GB" altLang="en-US" sz="2800" dirty="0">
                <a:solidFill>
                  <a:srgbClr val="CC0066"/>
                </a:solidFill>
              </a:rPr>
              <a:t>horizontally</a:t>
            </a:r>
            <a:r>
              <a:rPr lang="en-GB" altLang="en-US" sz="2800" dirty="0"/>
              <a:t> with </a:t>
            </a:r>
            <a:r>
              <a:rPr lang="en-GB" altLang="en-US" sz="2800" dirty="0">
                <a:solidFill>
                  <a:srgbClr val="CC0066"/>
                </a:solidFill>
              </a:rPr>
              <a:t>constant speed</a:t>
            </a:r>
            <a:r>
              <a:rPr lang="en-GB" altLang="en-US" sz="2800" dirty="0"/>
              <a:t> </a:t>
            </a:r>
            <a:r>
              <a:rPr lang="en-GB" altLang="en-US" sz="2800" dirty="0" err="1"/>
              <a:t>v</a:t>
            </a:r>
            <a:r>
              <a:rPr lang="en-GB" altLang="en-US" sz="2800" baseline="-25000" dirty="0" err="1"/>
              <a:t>h</a:t>
            </a:r>
            <a:r>
              <a:rPr lang="en-GB" altLang="en-US" sz="2800" baseline="-25000" dirty="0"/>
              <a:t>,</a:t>
            </a:r>
          </a:p>
          <a:p>
            <a:pPr eaLnBrk="1" hangingPunct="1">
              <a:buFontTx/>
              <a:buNone/>
            </a:pPr>
            <a:r>
              <a:rPr lang="en-GB" altLang="en-US" sz="2800" dirty="0"/>
              <a:t>It must travel the same distance each second.</a:t>
            </a:r>
            <a:endParaRPr lang="en-US" altLang="en-US" sz="2800" dirty="0"/>
          </a:p>
          <a:p>
            <a:pPr eaLnBrk="1" hangingPunct="1">
              <a:buFontTx/>
              <a:buNone/>
            </a:pPr>
            <a:endParaRPr lang="en-GB" altLang="en-US" sz="2800" dirty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3429001"/>
            <a:ext cx="2411413" cy="28797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70" name="Line 7"/>
          <p:cNvSpPr>
            <a:spLocks noChangeShapeType="1"/>
          </p:cNvSpPr>
          <p:nvPr/>
        </p:nvSpPr>
        <p:spPr bwMode="auto">
          <a:xfrm>
            <a:off x="3935414" y="3141663"/>
            <a:ext cx="7207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4367214" y="2636838"/>
            <a:ext cx="433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CC0066"/>
                </a:solidFill>
              </a:rPr>
              <a:t>v</a:t>
            </a:r>
            <a:r>
              <a:rPr lang="en-GB" altLang="en-US" sz="1800" baseline="-25000">
                <a:solidFill>
                  <a:srgbClr val="CC0066"/>
                </a:solidFill>
              </a:rPr>
              <a:t>h</a:t>
            </a:r>
            <a:endParaRPr lang="en-US" altLang="en-US" sz="1800" baseline="-25000">
              <a:solidFill>
                <a:srgbClr val="CC0066"/>
              </a:solidFill>
            </a:endParaRPr>
          </a:p>
        </p:txBody>
      </p:sp>
      <p:sp>
        <p:nvSpPr>
          <p:cNvPr id="36872" name="Text Box 9"/>
          <p:cNvSpPr txBox="1">
            <a:spLocks noChangeArrowheads="1"/>
          </p:cNvSpPr>
          <p:nvPr/>
        </p:nvSpPr>
        <p:spPr bwMode="auto">
          <a:xfrm>
            <a:off x="4576607" y="5392670"/>
            <a:ext cx="7104061" cy="584775"/>
          </a:xfrm>
          <a:prstGeom prst="rect">
            <a:avLst/>
          </a:prstGeom>
          <a:noFill/>
          <a:ln w="9525">
            <a:solidFill>
              <a:srgbClr val="CC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dirty="0">
                <a:solidFill>
                  <a:srgbClr val="CC0066"/>
                </a:solidFill>
              </a:rPr>
              <a:t>Horizontal distance travelled </a:t>
            </a:r>
            <a:r>
              <a:rPr lang="en-GB" altLang="en-US" dirty="0"/>
              <a:t>(</a:t>
            </a:r>
            <a:r>
              <a:rPr lang="en-GB" altLang="en-US" dirty="0" err="1"/>
              <a:t>s</a:t>
            </a:r>
            <a:r>
              <a:rPr lang="en-GB" altLang="en-US" baseline="-25000" dirty="0" err="1"/>
              <a:t>h</a:t>
            </a:r>
            <a:r>
              <a:rPr lang="en-GB" altLang="en-US" dirty="0"/>
              <a:t>) = </a:t>
            </a:r>
            <a:r>
              <a:rPr lang="en-GB" altLang="en-US" dirty="0" err="1"/>
              <a:t>v</a:t>
            </a:r>
            <a:r>
              <a:rPr lang="en-GB" altLang="en-US" baseline="-25000" dirty="0" err="1"/>
              <a:t>h</a:t>
            </a:r>
            <a:r>
              <a:rPr lang="en-GB" altLang="en-US" dirty="0" err="1"/>
              <a:t>t</a:t>
            </a:r>
            <a:endParaRPr lang="en-US" altLang="en-US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5D00B363-D38B-4FBF-BFBB-1AD4824C4C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1" t="13250" r="20134" b="42650"/>
          <a:stretch/>
        </p:blipFill>
        <p:spPr bwMode="auto">
          <a:xfrm>
            <a:off x="5915979" y="2820194"/>
            <a:ext cx="396044" cy="5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612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800" dirty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Horizontal</a:t>
            </a:r>
            <a:r>
              <a:rPr lang="en-GB" alt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motion</a:t>
            </a:r>
            <a:endParaRPr lang="en-US" altLang="en-US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9336" y="1600201"/>
            <a:ext cx="11593287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800" dirty="0"/>
              <a:t>If Kanye's head moves </a:t>
            </a:r>
            <a:r>
              <a:rPr lang="en-GB" altLang="en-US" sz="2800" dirty="0">
                <a:solidFill>
                  <a:srgbClr val="CC0066"/>
                </a:solidFill>
              </a:rPr>
              <a:t>horizontally</a:t>
            </a:r>
            <a:r>
              <a:rPr lang="en-GB" altLang="en-US" sz="2800" dirty="0"/>
              <a:t> with </a:t>
            </a:r>
            <a:r>
              <a:rPr lang="en-GB" altLang="en-US" sz="2800" dirty="0">
                <a:solidFill>
                  <a:srgbClr val="CC0066"/>
                </a:solidFill>
              </a:rPr>
              <a:t>constant speed</a:t>
            </a:r>
            <a:r>
              <a:rPr lang="en-GB" altLang="en-US" sz="2800" dirty="0"/>
              <a:t> </a:t>
            </a:r>
            <a:r>
              <a:rPr lang="en-GB" altLang="en-US" sz="2800" dirty="0" err="1"/>
              <a:t>v</a:t>
            </a:r>
            <a:r>
              <a:rPr lang="en-GB" altLang="en-US" sz="2800" baseline="-25000" dirty="0" err="1"/>
              <a:t>h</a:t>
            </a:r>
            <a:r>
              <a:rPr lang="en-GB" altLang="en-US" sz="2800" baseline="-25000" dirty="0"/>
              <a:t>,</a:t>
            </a:r>
          </a:p>
          <a:p>
            <a:pPr eaLnBrk="1" hangingPunct="1">
              <a:buFontTx/>
              <a:buNone/>
            </a:pPr>
            <a:r>
              <a:rPr lang="en-GB" altLang="en-US" sz="2800" dirty="0"/>
              <a:t>It must travel the same distance each second.</a:t>
            </a:r>
            <a:endParaRPr lang="en-US" altLang="en-US" sz="2800" dirty="0"/>
          </a:p>
          <a:p>
            <a:pPr eaLnBrk="1" hangingPunct="1">
              <a:buFontTx/>
              <a:buNone/>
            </a:pPr>
            <a:endParaRPr lang="en-GB" altLang="en-US" sz="2800" dirty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3429001"/>
            <a:ext cx="2411413" cy="28797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70" name="Line 7"/>
          <p:cNvSpPr>
            <a:spLocks noChangeShapeType="1"/>
          </p:cNvSpPr>
          <p:nvPr/>
        </p:nvSpPr>
        <p:spPr bwMode="auto">
          <a:xfrm>
            <a:off x="3935414" y="3141663"/>
            <a:ext cx="7207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4367214" y="2636838"/>
            <a:ext cx="433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CC0066"/>
                </a:solidFill>
              </a:rPr>
              <a:t>v</a:t>
            </a:r>
            <a:r>
              <a:rPr lang="en-GB" altLang="en-US" sz="1800" baseline="-25000">
                <a:solidFill>
                  <a:srgbClr val="CC0066"/>
                </a:solidFill>
              </a:rPr>
              <a:t>h</a:t>
            </a:r>
            <a:endParaRPr lang="en-US" altLang="en-US" sz="1800" baseline="-25000">
              <a:solidFill>
                <a:srgbClr val="CC0066"/>
              </a:solidFill>
            </a:endParaRPr>
          </a:p>
        </p:txBody>
      </p:sp>
      <p:sp>
        <p:nvSpPr>
          <p:cNvPr id="36872" name="Text Box 9"/>
          <p:cNvSpPr txBox="1">
            <a:spLocks noChangeArrowheads="1"/>
          </p:cNvSpPr>
          <p:nvPr/>
        </p:nvSpPr>
        <p:spPr bwMode="auto">
          <a:xfrm>
            <a:off x="4576607" y="5392670"/>
            <a:ext cx="7104061" cy="584775"/>
          </a:xfrm>
          <a:prstGeom prst="rect">
            <a:avLst/>
          </a:prstGeom>
          <a:noFill/>
          <a:ln w="9525">
            <a:solidFill>
              <a:srgbClr val="CC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dirty="0">
                <a:solidFill>
                  <a:srgbClr val="CC0066"/>
                </a:solidFill>
              </a:rPr>
              <a:t>Horizontal distance travelled </a:t>
            </a:r>
            <a:r>
              <a:rPr lang="en-GB" altLang="en-US" dirty="0"/>
              <a:t>(</a:t>
            </a:r>
            <a:r>
              <a:rPr lang="en-GB" altLang="en-US" dirty="0" err="1"/>
              <a:t>s</a:t>
            </a:r>
            <a:r>
              <a:rPr lang="en-GB" altLang="en-US" baseline="-25000" dirty="0" err="1"/>
              <a:t>h</a:t>
            </a:r>
            <a:r>
              <a:rPr lang="en-GB" altLang="en-US" dirty="0"/>
              <a:t>) = </a:t>
            </a:r>
            <a:r>
              <a:rPr lang="en-GB" altLang="en-US" dirty="0" err="1"/>
              <a:t>v</a:t>
            </a:r>
            <a:r>
              <a:rPr lang="en-GB" altLang="en-US" baseline="-25000" dirty="0" err="1"/>
              <a:t>h</a:t>
            </a:r>
            <a:r>
              <a:rPr lang="en-GB" altLang="en-US" dirty="0" err="1"/>
              <a:t>t</a:t>
            </a:r>
            <a:endParaRPr lang="en-US" altLang="en-US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5D00B363-D38B-4FBF-BFBB-1AD4824C4C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1" t="13250" r="20134" b="42650"/>
          <a:stretch/>
        </p:blipFill>
        <p:spPr bwMode="auto">
          <a:xfrm>
            <a:off x="7139819" y="2820194"/>
            <a:ext cx="396044" cy="5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325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8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Vertical</a:t>
            </a:r>
            <a:r>
              <a:rPr lang="en-GB" alt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motion</a:t>
            </a:r>
            <a:endParaRPr lang="en-US" altLang="en-US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1344" y="1600201"/>
            <a:ext cx="12000656" cy="4525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GB" altLang="en-US" sz="2800" dirty="0"/>
              <a:t>Assuming no air resistance, there is constant force downwards (=mg).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GB" altLang="en-US" sz="2800" dirty="0"/>
              <a:t>This means that if Kanye’s head is dropped </a:t>
            </a:r>
            <a:r>
              <a:rPr lang="en-GB" altLang="en-US" sz="2800" dirty="0">
                <a:solidFill>
                  <a:srgbClr val="00CC00"/>
                </a:solidFill>
              </a:rPr>
              <a:t>vertically</a:t>
            </a:r>
            <a:r>
              <a:rPr lang="en-GB" altLang="en-US" sz="2800" dirty="0"/>
              <a:t> it will move downwards with </a:t>
            </a:r>
            <a:r>
              <a:rPr lang="en-GB" altLang="en-US" sz="2800" dirty="0">
                <a:solidFill>
                  <a:srgbClr val="00CC00"/>
                </a:solidFill>
              </a:rPr>
              <a:t>constant</a:t>
            </a:r>
            <a:r>
              <a:rPr lang="en-GB" altLang="en-US" sz="2800" dirty="0">
                <a:solidFill>
                  <a:srgbClr val="CC0066"/>
                </a:solidFill>
              </a:rPr>
              <a:t> </a:t>
            </a:r>
            <a:r>
              <a:rPr lang="en-GB" altLang="en-US" sz="2800" dirty="0">
                <a:solidFill>
                  <a:srgbClr val="00CC00"/>
                </a:solidFill>
              </a:rPr>
              <a:t>acceleration, </a:t>
            </a:r>
            <a:r>
              <a:rPr lang="en-GB" altLang="en-US" sz="2800" dirty="0"/>
              <a:t>traveling an increasing distance each second. </a:t>
            </a:r>
          </a:p>
          <a:p>
            <a:pPr eaLnBrk="1" hangingPunct="1">
              <a:buFontTx/>
              <a:buNone/>
            </a:pPr>
            <a:r>
              <a:rPr lang="en-GB" altLang="en-US" sz="2800" dirty="0">
                <a:solidFill>
                  <a:srgbClr val="00CC00"/>
                </a:solidFill>
              </a:rPr>
              <a:t>									</a:t>
            </a:r>
            <a:r>
              <a:rPr lang="en-GB" altLang="en-US" sz="2800" dirty="0"/>
              <a:t> g = 9.8 m.s</a:t>
            </a:r>
            <a:r>
              <a:rPr lang="en-GB" altLang="en-US" sz="2800" baseline="30000" dirty="0"/>
              <a:t>-2</a:t>
            </a:r>
            <a:endParaRPr lang="en-US" altLang="en-US" sz="2800" baseline="30000" dirty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1" y="3429001"/>
            <a:ext cx="2411413" cy="28797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023992" y="4497207"/>
            <a:ext cx="5904656" cy="461665"/>
          </a:xfrm>
          <a:prstGeom prst="rect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>
                <a:solidFill>
                  <a:srgbClr val="00CC00"/>
                </a:solidFill>
              </a:rPr>
              <a:t>Vertical distance travelled (</a:t>
            </a:r>
            <a:r>
              <a:rPr lang="en-GB" altLang="en-US" sz="2400" dirty="0" err="1">
                <a:solidFill>
                  <a:srgbClr val="00CC00"/>
                </a:solidFill>
              </a:rPr>
              <a:t>s</a:t>
            </a:r>
            <a:r>
              <a:rPr lang="en-GB" altLang="en-US" sz="2400" baseline="-25000" dirty="0" err="1">
                <a:solidFill>
                  <a:srgbClr val="00CC00"/>
                </a:solidFill>
              </a:rPr>
              <a:t>v</a:t>
            </a:r>
            <a:r>
              <a:rPr lang="en-GB" altLang="en-US" sz="2400" dirty="0">
                <a:solidFill>
                  <a:srgbClr val="00CC00"/>
                </a:solidFill>
              </a:rPr>
              <a:t>) = </a:t>
            </a:r>
            <a:r>
              <a:rPr lang="en-GB" altLang="en-US" sz="2400" dirty="0" err="1">
                <a:solidFill>
                  <a:srgbClr val="00CC00"/>
                </a:solidFill>
              </a:rPr>
              <a:t>u</a:t>
            </a:r>
            <a:r>
              <a:rPr lang="en-GB" altLang="en-US" sz="2400" baseline="-25000" dirty="0" err="1">
                <a:solidFill>
                  <a:srgbClr val="00CC00"/>
                </a:solidFill>
              </a:rPr>
              <a:t>v</a:t>
            </a:r>
            <a:r>
              <a:rPr lang="en-GB" altLang="en-US" sz="2400" dirty="0" err="1">
                <a:solidFill>
                  <a:srgbClr val="00CC00"/>
                </a:solidFill>
              </a:rPr>
              <a:t>t</a:t>
            </a:r>
            <a:r>
              <a:rPr lang="en-GB" altLang="en-US" sz="2400" dirty="0">
                <a:solidFill>
                  <a:srgbClr val="00CC00"/>
                </a:solidFill>
              </a:rPr>
              <a:t> + </a:t>
            </a:r>
            <a:r>
              <a:rPr lang="en-US" altLang="en-US" sz="2400" dirty="0">
                <a:solidFill>
                  <a:srgbClr val="00CC00"/>
                </a:solidFill>
                <a:cs typeface="Arial" panose="020B0604020202020204" pitchFamily="34" charset="0"/>
              </a:rPr>
              <a:t>½at</a:t>
            </a:r>
            <a:r>
              <a:rPr lang="en-US" altLang="en-US" sz="2400" baseline="30000" dirty="0">
                <a:solidFill>
                  <a:srgbClr val="00CC00"/>
                </a:solidFill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76FCAAC-0F4A-4D26-BB89-11A0D947AC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1" t="13250" r="20134" b="42650"/>
          <a:stretch/>
        </p:blipFill>
        <p:spPr bwMode="auto">
          <a:xfrm>
            <a:off x="4232657" y="2892424"/>
            <a:ext cx="396044" cy="5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Vertical</a:t>
            </a:r>
            <a:r>
              <a:rPr lang="en-GB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motion</a:t>
            </a:r>
            <a:endParaRPr lang="en-US" alt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1344" y="1600201"/>
            <a:ext cx="12000656" cy="4525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GB" altLang="en-US" sz="2800" dirty="0"/>
              <a:t>Assuming no air resistance, there is constant force downwards (=mg).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GB" altLang="en-US" sz="2800" dirty="0"/>
              <a:t>This means that if Kanye’s head is dropped </a:t>
            </a:r>
            <a:r>
              <a:rPr lang="en-GB" altLang="en-US" sz="2800" dirty="0">
                <a:solidFill>
                  <a:srgbClr val="00CC00"/>
                </a:solidFill>
              </a:rPr>
              <a:t>vertically</a:t>
            </a:r>
            <a:r>
              <a:rPr lang="en-GB" altLang="en-US" sz="2800" dirty="0"/>
              <a:t> it will move downwards with </a:t>
            </a:r>
            <a:r>
              <a:rPr lang="en-GB" altLang="en-US" sz="2800" dirty="0">
                <a:solidFill>
                  <a:srgbClr val="00CC00"/>
                </a:solidFill>
              </a:rPr>
              <a:t>constant</a:t>
            </a:r>
            <a:r>
              <a:rPr lang="en-GB" altLang="en-US" sz="2800" dirty="0">
                <a:solidFill>
                  <a:srgbClr val="CC0066"/>
                </a:solidFill>
              </a:rPr>
              <a:t> </a:t>
            </a:r>
            <a:r>
              <a:rPr lang="en-GB" altLang="en-US" sz="2800" dirty="0">
                <a:solidFill>
                  <a:srgbClr val="00CC00"/>
                </a:solidFill>
              </a:rPr>
              <a:t>acceleration, </a:t>
            </a:r>
            <a:r>
              <a:rPr lang="en-GB" altLang="en-US" sz="2800" dirty="0"/>
              <a:t>traveling an increasing distance each second. </a:t>
            </a:r>
          </a:p>
          <a:p>
            <a:pPr eaLnBrk="1" hangingPunct="1">
              <a:buFontTx/>
              <a:buNone/>
            </a:pPr>
            <a:r>
              <a:rPr lang="en-GB" altLang="en-US" sz="2800" dirty="0">
                <a:solidFill>
                  <a:srgbClr val="00CC00"/>
                </a:solidFill>
              </a:rPr>
              <a:t>									</a:t>
            </a:r>
            <a:r>
              <a:rPr lang="en-GB" altLang="en-US" sz="2800" dirty="0"/>
              <a:t> g = 9.8 m.s</a:t>
            </a:r>
            <a:r>
              <a:rPr lang="en-GB" altLang="en-US" sz="2800" baseline="30000" dirty="0"/>
              <a:t>-2</a:t>
            </a:r>
            <a:endParaRPr lang="en-US" altLang="en-US" sz="2800" baseline="30000" dirty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1" y="3429001"/>
            <a:ext cx="2411413" cy="28797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023992" y="4497207"/>
            <a:ext cx="5904656" cy="461665"/>
          </a:xfrm>
          <a:prstGeom prst="rect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>
                <a:solidFill>
                  <a:srgbClr val="00CC00"/>
                </a:solidFill>
              </a:rPr>
              <a:t>Vertical distance travelled (</a:t>
            </a:r>
            <a:r>
              <a:rPr lang="en-GB" altLang="en-US" sz="2400" dirty="0" err="1">
                <a:solidFill>
                  <a:srgbClr val="00CC00"/>
                </a:solidFill>
              </a:rPr>
              <a:t>s</a:t>
            </a:r>
            <a:r>
              <a:rPr lang="en-GB" altLang="en-US" sz="2400" baseline="-25000" dirty="0" err="1">
                <a:solidFill>
                  <a:srgbClr val="00CC00"/>
                </a:solidFill>
              </a:rPr>
              <a:t>v</a:t>
            </a:r>
            <a:r>
              <a:rPr lang="en-GB" altLang="en-US" sz="2400" dirty="0">
                <a:solidFill>
                  <a:srgbClr val="00CC00"/>
                </a:solidFill>
              </a:rPr>
              <a:t>) = </a:t>
            </a:r>
            <a:r>
              <a:rPr lang="en-GB" altLang="en-US" sz="2400" dirty="0" err="1">
                <a:solidFill>
                  <a:srgbClr val="00CC00"/>
                </a:solidFill>
              </a:rPr>
              <a:t>u</a:t>
            </a:r>
            <a:r>
              <a:rPr lang="en-GB" altLang="en-US" sz="2400" baseline="-25000" dirty="0" err="1">
                <a:solidFill>
                  <a:srgbClr val="00CC00"/>
                </a:solidFill>
              </a:rPr>
              <a:t>v</a:t>
            </a:r>
            <a:r>
              <a:rPr lang="en-GB" altLang="en-US" sz="2400" dirty="0" err="1">
                <a:solidFill>
                  <a:srgbClr val="00CC00"/>
                </a:solidFill>
              </a:rPr>
              <a:t>t</a:t>
            </a:r>
            <a:r>
              <a:rPr lang="en-GB" altLang="en-US" sz="2400" dirty="0">
                <a:solidFill>
                  <a:srgbClr val="00CC00"/>
                </a:solidFill>
              </a:rPr>
              <a:t> + </a:t>
            </a:r>
            <a:r>
              <a:rPr lang="en-US" altLang="en-US" sz="2400" dirty="0">
                <a:solidFill>
                  <a:srgbClr val="00CC00"/>
                </a:solidFill>
                <a:cs typeface="Arial" panose="020B0604020202020204" pitchFamily="34" charset="0"/>
              </a:rPr>
              <a:t>½at</a:t>
            </a:r>
            <a:r>
              <a:rPr lang="en-US" altLang="en-US" sz="2400" baseline="30000" dirty="0">
                <a:solidFill>
                  <a:srgbClr val="00CC00"/>
                </a:solidFill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B7C84E7-BB1C-4B90-9967-D47EA4C057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1" t="13250" r="20134" b="42650"/>
          <a:stretch/>
        </p:blipFill>
        <p:spPr bwMode="auto">
          <a:xfrm>
            <a:off x="4223792" y="3446016"/>
            <a:ext cx="396044" cy="5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540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Vertical</a:t>
            </a:r>
            <a:r>
              <a:rPr lang="en-GB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motion</a:t>
            </a:r>
            <a:endParaRPr lang="en-US" alt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1344" y="1600201"/>
            <a:ext cx="12000656" cy="4525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GB" altLang="en-US" sz="2800" dirty="0"/>
              <a:t>Assuming no air resistance, there is constant force downwards (=mg).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GB" altLang="en-US" sz="2800" dirty="0"/>
              <a:t>This means that if Kanye’s head is dropped </a:t>
            </a:r>
            <a:r>
              <a:rPr lang="en-GB" altLang="en-US" sz="2800" dirty="0">
                <a:solidFill>
                  <a:srgbClr val="00CC00"/>
                </a:solidFill>
              </a:rPr>
              <a:t>vertically</a:t>
            </a:r>
            <a:r>
              <a:rPr lang="en-GB" altLang="en-US" sz="2800" dirty="0"/>
              <a:t> it will move downwards with </a:t>
            </a:r>
            <a:r>
              <a:rPr lang="en-GB" altLang="en-US" sz="2800" dirty="0">
                <a:solidFill>
                  <a:srgbClr val="00CC00"/>
                </a:solidFill>
              </a:rPr>
              <a:t>constant</a:t>
            </a:r>
            <a:r>
              <a:rPr lang="en-GB" altLang="en-US" sz="2800" dirty="0">
                <a:solidFill>
                  <a:srgbClr val="CC0066"/>
                </a:solidFill>
              </a:rPr>
              <a:t> </a:t>
            </a:r>
            <a:r>
              <a:rPr lang="en-GB" altLang="en-US" sz="2800" dirty="0">
                <a:solidFill>
                  <a:srgbClr val="00CC00"/>
                </a:solidFill>
              </a:rPr>
              <a:t>acceleration, </a:t>
            </a:r>
            <a:r>
              <a:rPr lang="en-GB" altLang="en-US" sz="2800" dirty="0"/>
              <a:t>traveling an increasing distance each second. </a:t>
            </a:r>
          </a:p>
          <a:p>
            <a:pPr eaLnBrk="1" hangingPunct="1">
              <a:buFontTx/>
              <a:buNone/>
            </a:pPr>
            <a:r>
              <a:rPr lang="en-GB" altLang="en-US" sz="2800" dirty="0">
                <a:solidFill>
                  <a:srgbClr val="00CC00"/>
                </a:solidFill>
              </a:rPr>
              <a:t>									</a:t>
            </a:r>
            <a:r>
              <a:rPr lang="en-GB" altLang="en-US" sz="2800" dirty="0"/>
              <a:t> g = 9.8 m.s</a:t>
            </a:r>
            <a:r>
              <a:rPr lang="en-GB" altLang="en-US" sz="2800" baseline="30000" dirty="0"/>
              <a:t>-2</a:t>
            </a:r>
            <a:endParaRPr lang="en-US" altLang="en-US" sz="2800" baseline="30000" dirty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1" y="3429001"/>
            <a:ext cx="2411413" cy="28797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023992" y="4497207"/>
            <a:ext cx="5904656" cy="461665"/>
          </a:xfrm>
          <a:prstGeom prst="rect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>
                <a:solidFill>
                  <a:srgbClr val="00CC00"/>
                </a:solidFill>
              </a:rPr>
              <a:t>Vertical distance travelled (</a:t>
            </a:r>
            <a:r>
              <a:rPr lang="en-GB" altLang="en-US" sz="2400" dirty="0" err="1">
                <a:solidFill>
                  <a:srgbClr val="00CC00"/>
                </a:solidFill>
              </a:rPr>
              <a:t>s</a:t>
            </a:r>
            <a:r>
              <a:rPr lang="en-GB" altLang="en-US" sz="2400" baseline="-25000" dirty="0" err="1">
                <a:solidFill>
                  <a:srgbClr val="00CC00"/>
                </a:solidFill>
              </a:rPr>
              <a:t>v</a:t>
            </a:r>
            <a:r>
              <a:rPr lang="en-GB" altLang="en-US" sz="2400" dirty="0">
                <a:solidFill>
                  <a:srgbClr val="00CC00"/>
                </a:solidFill>
              </a:rPr>
              <a:t>) = </a:t>
            </a:r>
            <a:r>
              <a:rPr lang="en-GB" altLang="en-US" sz="2400" dirty="0" err="1">
                <a:solidFill>
                  <a:srgbClr val="00CC00"/>
                </a:solidFill>
              </a:rPr>
              <a:t>u</a:t>
            </a:r>
            <a:r>
              <a:rPr lang="en-GB" altLang="en-US" sz="2400" baseline="-25000" dirty="0" err="1">
                <a:solidFill>
                  <a:srgbClr val="00CC00"/>
                </a:solidFill>
              </a:rPr>
              <a:t>v</a:t>
            </a:r>
            <a:r>
              <a:rPr lang="en-GB" altLang="en-US" sz="2400" dirty="0" err="1">
                <a:solidFill>
                  <a:srgbClr val="00CC00"/>
                </a:solidFill>
              </a:rPr>
              <a:t>t</a:t>
            </a:r>
            <a:r>
              <a:rPr lang="en-GB" altLang="en-US" sz="2400" dirty="0">
                <a:solidFill>
                  <a:srgbClr val="00CC00"/>
                </a:solidFill>
              </a:rPr>
              <a:t> + </a:t>
            </a:r>
            <a:r>
              <a:rPr lang="en-US" altLang="en-US" sz="2400" dirty="0">
                <a:solidFill>
                  <a:srgbClr val="00CC00"/>
                </a:solidFill>
                <a:cs typeface="Arial" panose="020B0604020202020204" pitchFamily="34" charset="0"/>
              </a:rPr>
              <a:t>½at</a:t>
            </a:r>
            <a:r>
              <a:rPr lang="en-US" altLang="en-US" sz="2400" baseline="30000" dirty="0">
                <a:solidFill>
                  <a:srgbClr val="00CC00"/>
                </a:solidFill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51E80A4C-2CF9-4825-9C7A-C8D57258A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1" t="13250" r="20134" b="42650"/>
          <a:stretch/>
        </p:blipFill>
        <p:spPr bwMode="auto">
          <a:xfrm>
            <a:off x="4238663" y="4165154"/>
            <a:ext cx="396044" cy="5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232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Vertical</a:t>
            </a:r>
            <a:r>
              <a:rPr lang="en-GB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motion</a:t>
            </a:r>
            <a:endParaRPr lang="en-US" alt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1344" y="1600201"/>
            <a:ext cx="12000656" cy="4525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GB" altLang="en-US" sz="2800" dirty="0"/>
              <a:t>Assuming no air resistance, there is constant force downwards (=mg).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GB" altLang="en-US" sz="2800" dirty="0"/>
              <a:t>This means that if Kanye’s head is dropped </a:t>
            </a:r>
            <a:r>
              <a:rPr lang="en-GB" altLang="en-US" sz="2800" dirty="0">
                <a:solidFill>
                  <a:srgbClr val="00CC00"/>
                </a:solidFill>
              </a:rPr>
              <a:t>vertically</a:t>
            </a:r>
            <a:r>
              <a:rPr lang="en-GB" altLang="en-US" sz="2800" dirty="0"/>
              <a:t> it will move downwards with </a:t>
            </a:r>
            <a:r>
              <a:rPr lang="en-GB" altLang="en-US" sz="2800" dirty="0">
                <a:solidFill>
                  <a:srgbClr val="00CC00"/>
                </a:solidFill>
              </a:rPr>
              <a:t>constant</a:t>
            </a:r>
            <a:r>
              <a:rPr lang="en-GB" altLang="en-US" sz="2800" dirty="0">
                <a:solidFill>
                  <a:srgbClr val="CC0066"/>
                </a:solidFill>
              </a:rPr>
              <a:t> </a:t>
            </a:r>
            <a:r>
              <a:rPr lang="en-GB" altLang="en-US" sz="2800" dirty="0">
                <a:solidFill>
                  <a:srgbClr val="00CC00"/>
                </a:solidFill>
              </a:rPr>
              <a:t>acceleration, </a:t>
            </a:r>
            <a:r>
              <a:rPr lang="en-GB" altLang="en-US" sz="2800" dirty="0"/>
              <a:t>traveling an increasing distance each second. </a:t>
            </a:r>
          </a:p>
          <a:p>
            <a:pPr eaLnBrk="1" hangingPunct="1">
              <a:buFontTx/>
              <a:buNone/>
            </a:pPr>
            <a:r>
              <a:rPr lang="en-GB" altLang="en-US" sz="2800" dirty="0">
                <a:solidFill>
                  <a:srgbClr val="00CC00"/>
                </a:solidFill>
              </a:rPr>
              <a:t>									</a:t>
            </a:r>
            <a:r>
              <a:rPr lang="en-GB" altLang="en-US" sz="2800" dirty="0"/>
              <a:t> g = 9.8 m.s</a:t>
            </a:r>
            <a:r>
              <a:rPr lang="en-GB" altLang="en-US" sz="2800" baseline="30000" dirty="0"/>
              <a:t>-2</a:t>
            </a:r>
            <a:endParaRPr lang="en-US" altLang="en-US" sz="2800" baseline="30000" dirty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1" y="3429001"/>
            <a:ext cx="2411413" cy="28797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023992" y="4497207"/>
            <a:ext cx="5904656" cy="461665"/>
          </a:xfrm>
          <a:prstGeom prst="rect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>
                <a:solidFill>
                  <a:srgbClr val="00CC00"/>
                </a:solidFill>
              </a:rPr>
              <a:t>Vertical distance travelled (</a:t>
            </a:r>
            <a:r>
              <a:rPr lang="en-GB" altLang="en-US" sz="2400" dirty="0" err="1">
                <a:solidFill>
                  <a:srgbClr val="00CC00"/>
                </a:solidFill>
              </a:rPr>
              <a:t>s</a:t>
            </a:r>
            <a:r>
              <a:rPr lang="en-GB" altLang="en-US" sz="2400" baseline="-25000" dirty="0" err="1">
                <a:solidFill>
                  <a:srgbClr val="00CC00"/>
                </a:solidFill>
              </a:rPr>
              <a:t>v</a:t>
            </a:r>
            <a:r>
              <a:rPr lang="en-GB" altLang="en-US" sz="2400" dirty="0">
                <a:solidFill>
                  <a:srgbClr val="00CC00"/>
                </a:solidFill>
              </a:rPr>
              <a:t>) = </a:t>
            </a:r>
            <a:r>
              <a:rPr lang="en-GB" altLang="en-US" sz="2400" dirty="0" err="1">
                <a:solidFill>
                  <a:srgbClr val="00CC00"/>
                </a:solidFill>
              </a:rPr>
              <a:t>u</a:t>
            </a:r>
            <a:r>
              <a:rPr lang="en-GB" altLang="en-US" sz="2400" baseline="-25000" dirty="0" err="1">
                <a:solidFill>
                  <a:srgbClr val="00CC00"/>
                </a:solidFill>
              </a:rPr>
              <a:t>v</a:t>
            </a:r>
            <a:r>
              <a:rPr lang="en-GB" altLang="en-US" sz="2400" dirty="0" err="1">
                <a:solidFill>
                  <a:srgbClr val="00CC00"/>
                </a:solidFill>
              </a:rPr>
              <a:t>t</a:t>
            </a:r>
            <a:r>
              <a:rPr lang="en-GB" altLang="en-US" sz="2400" dirty="0">
                <a:solidFill>
                  <a:srgbClr val="00CC00"/>
                </a:solidFill>
              </a:rPr>
              <a:t> + </a:t>
            </a:r>
            <a:r>
              <a:rPr lang="en-US" altLang="en-US" sz="2400" dirty="0">
                <a:solidFill>
                  <a:srgbClr val="00CC00"/>
                </a:solidFill>
                <a:cs typeface="Arial" panose="020B0604020202020204" pitchFamily="34" charset="0"/>
              </a:rPr>
              <a:t>½at</a:t>
            </a:r>
            <a:r>
              <a:rPr lang="en-US" altLang="en-US" sz="2400" baseline="30000" dirty="0">
                <a:solidFill>
                  <a:srgbClr val="00CC00"/>
                </a:solidFill>
                <a:cs typeface="Arial" panose="020B0604020202020204" pitchFamily="34" charset="0"/>
              </a:rPr>
              <a:t>2</a:t>
            </a:r>
          </a:p>
        </p:txBody>
      </p:sp>
      <p:pic>
        <p:nvPicPr>
          <p:cNvPr id="99332" name="Picture 4">
            <a:extLst>
              <a:ext uri="{FF2B5EF4-FFF2-40B4-BE49-F238E27FC236}">
                <a16:creationId xmlns:a16="http://schemas.microsoft.com/office/drawing/2014/main" id="{06FA135A-9EBE-4BA2-BDA6-A3F96475CE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1" t="13250" r="20134" b="42650"/>
          <a:stretch/>
        </p:blipFill>
        <p:spPr bwMode="auto">
          <a:xfrm>
            <a:off x="4223792" y="5157192"/>
            <a:ext cx="396044" cy="5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585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Vertical</a:t>
            </a:r>
            <a:r>
              <a:rPr lang="en-GB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motion</a:t>
            </a:r>
            <a:endParaRPr lang="en-US" alt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1344" y="1600201"/>
            <a:ext cx="12000656" cy="4525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GB" altLang="en-US" sz="2800" dirty="0"/>
              <a:t>Assuming no air resistance, there is constant force downwards (=mg).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GB" altLang="en-US" sz="2800" dirty="0"/>
              <a:t>This means that if Kanye’s head is dropped </a:t>
            </a:r>
            <a:r>
              <a:rPr lang="en-GB" altLang="en-US" sz="2800" dirty="0">
                <a:solidFill>
                  <a:srgbClr val="00CC00"/>
                </a:solidFill>
              </a:rPr>
              <a:t>vertically</a:t>
            </a:r>
            <a:r>
              <a:rPr lang="en-GB" altLang="en-US" sz="2800" dirty="0"/>
              <a:t> it will move downwards with </a:t>
            </a:r>
            <a:r>
              <a:rPr lang="en-GB" altLang="en-US" sz="2800" dirty="0">
                <a:solidFill>
                  <a:srgbClr val="00CC00"/>
                </a:solidFill>
              </a:rPr>
              <a:t>constant</a:t>
            </a:r>
            <a:r>
              <a:rPr lang="en-GB" altLang="en-US" sz="2800" dirty="0">
                <a:solidFill>
                  <a:srgbClr val="CC0066"/>
                </a:solidFill>
              </a:rPr>
              <a:t> </a:t>
            </a:r>
            <a:r>
              <a:rPr lang="en-GB" altLang="en-US" sz="2800" dirty="0">
                <a:solidFill>
                  <a:srgbClr val="00CC00"/>
                </a:solidFill>
              </a:rPr>
              <a:t>acceleration, </a:t>
            </a:r>
            <a:r>
              <a:rPr lang="en-GB" altLang="en-US" sz="2800" dirty="0"/>
              <a:t>traveling an increasing distance each second. </a:t>
            </a:r>
          </a:p>
          <a:p>
            <a:pPr eaLnBrk="1" hangingPunct="1">
              <a:buFontTx/>
              <a:buNone/>
            </a:pPr>
            <a:r>
              <a:rPr lang="en-GB" altLang="en-US" sz="2800" dirty="0">
                <a:solidFill>
                  <a:srgbClr val="00CC00"/>
                </a:solidFill>
              </a:rPr>
              <a:t>									</a:t>
            </a:r>
            <a:r>
              <a:rPr lang="en-GB" altLang="en-US" sz="2800" dirty="0"/>
              <a:t> g = 9.8 m.s</a:t>
            </a:r>
            <a:r>
              <a:rPr lang="en-GB" altLang="en-US" sz="2800" baseline="30000" dirty="0"/>
              <a:t>-2</a:t>
            </a:r>
            <a:endParaRPr lang="en-US" altLang="en-US" sz="2800" baseline="30000" dirty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1" y="3429001"/>
            <a:ext cx="2411413" cy="28797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8" name="Text Box 9"/>
          <p:cNvSpPr txBox="1">
            <a:spLocks noChangeArrowheads="1"/>
          </p:cNvSpPr>
          <p:nvPr/>
        </p:nvSpPr>
        <p:spPr bwMode="auto">
          <a:xfrm>
            <a:off x="6023992" y="4497207"/>
            <a:ext cx="5904656" cy="461665"/>
          </a:xfrm>
          <a:prstGeom prst="rect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>
                <a:solidFill>
                  <a:srgbClr val="00CC00"/>
                </a:solidFill>
              </a:rPr>
              <a:t>Vertical distance travelled (</a:t>
            </a:r>
            <a:r>
              <a:rPr lang="en-GB" altLang="en-US" sz="2400" dirty="0" err="1">
                <a:solidFill>
                  <a:srgbClr val="00CC00"/>
                </a:solidFill>
              </a:rPr>
              <a:t>s</a:t>
            </a:r>
            <a:r>
              <a:rPr lang="en-GB" altLang="en-US" sz="2400" baseline="-25000" dirty="0" err="1">
                <a:solidFill>
                  <a:srgbClr val="00CC00"/>
                </a:solidFill>
              </a:rPr>
              <a:t>v</a:t>
            </a:r>
            <a:r>
              <a:rPr lang="en-GB" altLang="en-US" sz="2400" dirty="0">
                <a:solidFill>
                  <a:srgbClr val="00CC00"/>
                </a:solidFill>
              </a:rPr>
              <a:t>) = </a:t>
            </a:r>
            <a:r>
              <a:rPr lang="en-GB" altLang="en-US" sz="2400" dirty="0" err="1">
                <a:solidFill>
                  <a:srgbClr val="00CC00"/>
                </a:solidFill>
              </a:rPr>
              <a:t>u</a:t>
            </a:r>
            <a:r>
              <a:rPr lang="en-GB" altLang="en-US" sz="2400" baseline="-25000" dirty="0" err="1">
                <a:solidFill>
                  <a:srgbClr val="00CC00"/>
                </a:solidFill>
              </a:rPr>
              <a:t>v</a:t>
            </a:r>
            <a:r>
              <a:rPr lang="en-GB" altLang="en-US" sz="2400" dirty="0" err="1">
                <a:solidFill>
                  <a:srgbClr val="00CC00"/>
                </a:solidFill>
              </a:rPr>
              <a:t>t</a:t>
            </a:r>
            <a:r>
              <a:rPr lang="en-GB" altLang="en-US" sz="2400" dirty="0">
                <a:solidFill>
                  <a:srgbClr val="00CC00"/>
                </a:solidFill>
              </a:rPr>
              <a:t> + </a:t>
            </a:r>
            <a:r>
              <a:rPr lang="en-US" altLang="en-US" sz="2400" dirty="0">
                <a:solidFill>
                  <a:srgbClr val="00CC00"/>
                </a:solidFill>
                <a:cs typeface="Arial" panose="020B0604020202020204" pitchFamily="34" charset="0"/>
              </a:rPr>
              <a:t>½at</a:t>
            </a:r>
            <a:r>
              <a:rPr lang="en-US" altLang="en-US" sz="2400" baseline="30000" dirty="0">
                <a:solidFill>
                  <a:srgbClr val="00CC00"/>
                </a:solidFill>
                <a:cs typeface="Arial" panose="020B0604020202020204" pitchFamily="34" charset="0"/>
              </a:rPr>
              <a:t>2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59C56EF-BB97-4A29-9B40-4BEC22E9E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1" t="13250" r="20134" b="42650"/>
          <a:stretch/>
        </p:blipFill>
        <p:spPr bwMode="auto">
          <a:xfrm>
            <a:off x="4204591" y="6269247"/>
            <a:ext cx="396044" cy="5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xplosion 2 1">
            <a:extLst>
              <a:ext uri="{FF2B5EF4-FFF2-40B4-BE49-F238E27FC236}">
                <a16:creationId xmlns:a16="http://schemas.microsoft.com/office/drawing/2014/main" id="{F360AA52-E5CD-42E1-863A-16E446FF8FAD}"/>
              </a:ext>
            </a:extLst>
          </p:cNvPr>
          <p:cNvSpPr/>
          <p:nvPr/>
        </p:nvSpPr>
        <p:spPr>
          <a:xfrm>
            <a:off x="3825526" y="6354180"/>
            <a:ext cx="1154175" cy="903287"/>
          </a:xfrm>
          <a:prstGeom prst="irregularSeal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67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50" y="-6640"/>
            <a:ext cx="6862958" cy="686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altLang="en-US" dirty="0"/>
          </a:p>
        </p:txBody>
      </p:sp>
      <p:sp>
        <p:nvSpPr>
          <p:cNvPr id="819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altLang="en-US" dirty="0"/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6149FD1A-1D14-439D-91FF-20E5E49A82D8}"/>
              </a:ext>
            </a:extLst>
          </p:cNvPr>
          <p:cNvSpPr/>
          <p:nvPr/>
        </p:nvSpPr>
        <p:spPr>
          <a:xfrm>
            <a:off x="7464153" y="116632"/>
            <a:ext cx="4320479" cy="2448272"/>
          </a:xfrm>
          <a:prstGeom prst="cloudCallout">
            <a:avLst>
              <a:gd name="adj1" fmla="val -80199"/>
              <a:gd name="adj2" fmla="val 143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b="1" dirty="0">
                <a:solidFill>
                  <a:schemeClr val="tx1"/>
                </a:solidFill>
              </a:rPr>
              <a:t>Not again!  </a:t>
            </a:r>
          </a:p>
          <a:p>
            <a:pPr algn="ctr"/>
            <a:r>
              <a:rPr lang="en-AU" sz="2200" dirty="0">
                <a:solidFill>
                  <a:schemeClr val="tx1"/>
                </a:solidFill>
              </a:rPr>
              <a:t>I should have payed more attention to </a:t>
            </a:r>
            <a:r>
              <a:rPr lang="en-AU" sz="2200" b="1" dirty="0">
                <a:solidFill>
                  <a:schemeClr val="tx1"/>
                </a:solidFill>
              </a:rPr>
              <a:t>projectile motion </a:t>
            </a:r>
            <a:r>
              <a:rPr lang="en-AU" sz="2200" dirty="0">
                <a:solidFill>
                  <a:schemeClr val="tx1"/>
                </a:solidFill>
              </a:rPr>
              <a:t>in </a:t>
            </a:r>
            <a:r>
              <a:rPr lang="en-AU" sz="2200" b="1" dirty="0">
                <a:solidFill>
                  <a:schemeClr val="tx1"/>
                </a:solidFill>
              </a:rPr>
              <a:t>Physics</a:t>
            </a:r>
            <a:r>
              <a:rPr lang="en-AU" sz="2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2E938D8E-44EB-4231-A112-E4A25AE98359}"/>
              </a:ext>
            </a:extLst>
          </p:cNvPr>
          <p:cNvSpPr/>
          <p:nvPr/>
        </p:nvSpPr>
        <p:spPr>
          <a:xfrm>
            <a:off x="82258" y="742107"/>
            <a:ext cx="3816423" cy="2448272"/>
          </a:xfrm>
          <a:prstGeom prst="cloudCallout">
            <a:avLst>
              <a:gd name="adj1" fmla="val 68196"/>
              <a:gd name="adj2" fmla="val -1458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>
                <a:solidFill>
                  <a:schemeClr val="tx1"/>
                </a:solidFill>
              </a:rPr>
              <a:t>Lord Vader will force choke me for sure this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c 7"/>
          <p:cNvSpPr>
            <a:spLocks/>
          </p:cNvSpPr>
          <p:nvPr/>
        </p:nvSpPr>
        <p:spPr bwMode="auto">
          <a:xfrm>
            <a:off x="3935414" y="3141664"/>
            <a:ext cx="3960786" cy="4115803"/>
          </a:xfrm>
          <a:custGeom>
            <a:avLst/>
            <a:gdLst>
              <a:gd name="T0" fmla="*/ 0 w 20831"/>
              <a:gd name="T1" fmla="*/ 0 h 21600"/>
              <a:gd name="T2" fmla="*/ 2147483646 w 20831"/>
              <a:gd name="T3" fmla="*/ 2147483646 h 21600"/>
              <a:gd name="T4" fmla="*/ 0 w 20831"/>
              <a:gd name="T5" fmla="*/ 2147483646 h 21600"/>
              <a:gd name="T6" fmla="*/ 0 60000 65536"/>
              <a:gd name="T7" fmla="*/ 0 60000 65536"/>
              <a:gd name="T8" fmla="*/ 0 60000 65536"/>
              <a:gd name="T9" fmla="*/ 0 w 20831"/>
              <a:gd name="T10" fmla="*/ 0 h 21600"/>
              <a:gd name="T11" fmla="*/ 20831 w 2083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31" h="21600" fill="none" extrusionOk="0">
                <a:moveTo>
                  <a:pt x="-1" y="0"/>
                </a:moveTo>
                <a:cubicBezTo>
                  <a:pt x="9728" y="0"/>
                  <a:pt x="18256" y="6503"/>
                  <a:pt x="20830" y="15886"/>
                </a:cubicBezTo>
              </a:path>
              <a:path w="20831" h="21600" stroke="0" extrusionOk="0">
                <a:moveTo>
                  <a:pt x="-1" y="0"/>
                </a:moveTo>
                <a:cubicBezTo>
                  <a:pt x="9728" y="0"/>
                  <a:pt x="18256" y="6503"/>
                  <a:pt x="20830" y="1588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Vertical</a:t>
            </a:r>
            <a:r>
              <a:rPr lang="en-GB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motion</a:t>
            </a:r>
            <a:endParaRPr lang="en-US" alt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1344" y="1600201"/>
            <a:ext cx="12000656" cy="4525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GB" altLang="en-US" sz="2800" dirty="0"/>
              <a:t>Assuming no air resistance, there is constant force downwards (=mg).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GB" altLang="en-US" sz="2800" dirty="0"/>
              <a:t>This means that if Kanye’s head is dropped </a:t>
            </a:r>
            <a:r>
              <a:rPr lang="en-GB" altLang="en-US" sz="2800" dirty="0">
                <a:solidFill>
                  <a:srgbClr val="00CC00"/>
                </a:solidFill>
              </a:rPr>
              <a:t>vertically</a:t>
            </a:r>
            <a:r>
              <a:rPr lang="en-GB" altLang="en-US" sz="2800" dirty="0"/>
              <a:t> it will move downwards with </a:t>
            </a:r>
            <a:r>
              <a:rPr lang="en-GB" altLang="en-US" sz="2800" dirty="0">
                <a:solidFill>
                  <a:srgbClr val="00CC00"/>
                </a:solidFill>
              </a:rPr>
              <a:t>constant</a:t>
            </a:r>
            <a:r>
              <a:rPr lang="en-GB" altLang="en-US" sz="2800" dirty="0">
                <a:solidFill>
                  <a:srgbClr val="CC0066"/>
                </a:solidFill>
              </a:rPr>
              <a:t> </a:t>
            </a:r>
            <a:r>
              <a:rPr lang="en-GB" altLang="en-US" sz="2800" dirty="0">
                <a:solidFill>
                  <a:srgbClr val="00CC00"/>
                </a:solidFill>
              </a:rPr>
              <a:t>acceleration, </a:t>
            </a:r>
            <a:r>
              <a:rPr lang="en-GB" altLang="en-US" sz="2800" dirty="0"/>
              <a:t>traveling an increasing distance each second. </a:t>
            </a:r>
          </a:p>
          <a:p>
            <a:pPr eaLnBrk="1" hangingPunct="1">
              <a:buFontTx/>
              <a:buNone/>
            </a:pPr>
            <a:r>
              <a:rPr lang="en-GB" altLang="en-US" sz="2800" dirty="0">
                <a:solidFill>
                  <a:srgbClr val="00CC00"/>
                </a:solidFill>
              </a:rPr>
              <a:t>									</a:t>
            </a:r>
            <a:r>
              <a:rPr lang="en-GB" altLang="en-US" sz="2800" dirty="0"/>
              <a:t> g = 9.8 m.s</a:t>
            </a:r>
            <a:r>
              <a:rPr lang="en-GB" altLang="en-US" sz="2800" baseline="30000" dirty="0"/>
              <a:t>-2</a:t>
            </a:r>
            <a:endParaRPr lang="en-US" altLang="en-US" sz="2800" baseline="30000" dirty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1" y="3429001"/>
            <a:ext cx="2411413" cy="28797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8" name="Text Box 9"/>
          <p:cNvSpPr txBox="1">
            <a:spLocks noChangeArrowheads="1"/>
          </p:cNvSpPr>
          <p:nvPr/>
        </p:nvSpPr>
        <p:spPr bwMode="auto">
          <a:xfrm>
            <a:off x="6023992" y="4497207"/>
            <a:ext cx="5904656" cy="461665"/>
          </a:xfrm>
          <a:prstGeom prst="rect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>
                <a:solidFill>
                  <a:srgbClr val="00CC00"/>
                </a:solidFill>
              </a:rPr>
              <a:t>Vertical distance travelled (</a:t>
            </a:r>
            <a:r>
              <a:rPr lang="en-GB" altLang="en-US" sz="2400" dirty="0" err="1">
                <a:solidFill>
                  <a:srgbClr val="00CC00"/>
                </a:solidFill>
              </a:rPr>
              <a:t>s</a:t>
            </a:r>
            <a:r>
              <a:rPr lang="en-GB" altLang="en-US" sz="2400" baseline="-25000" dirty="0" err="1">
                <a:solidFill>
                  <a:srgbClr val="00CC00"/>
                </a:solidFill>
              </a:rPr>
              <a:t>v</a:t>
            </a:r>
            <a:r>
              <a:rPr lang="en-GB" altLang="en-US" sz="2400" dirty="0">
                <a:solidFill>
                  <a:srgbClr val="00CC00"/>
                </a:solidFill>
              </a:rPr>
              <a:t>) = </a:t>
            </a:r>
            <a:r>
              <a:rPr lang="en-GB" altLang="en-US" sz="2400" dirty="0" err="1">
                <a:solidFill>
                  <a:srgbClr val="00CC00"/>
                </a:solidFill>
              </a:rPr>
              <a:t>u</a:t>
            </a:r>
            <a:r>
              <a:rPr lang="en-GB" altLang="en-US" sz="2400" baseline="-25000" dirty="0" err="1">
                <a:solidFill>
                  <a:srgbClr val="00CC00"/>
                </a:solidFill>
              </a:rPr>
              <a:t>v</a:t>
            </a:r>
            <a:r>
              <a:rPr lang="en-GB" altLang="en-US" sz="2400" dirty="0" err="1">
                <a:solidFill>
                  <a:srgbClr val="00CC00"/>
                </a:solidFill>
              </a:rPr>
              <a:t>t</a:t>
            </a:r>
            <a:r>
              <a:rPr lang="en-GB" altLang="en-US" sz="2400" dirty="0">
                <a:solidFill>
                  <a:srgbClr val="00CC00"/>
                </a:solidFill>
              </a:rPr>
              <a:t> + </a:t>
            </a:r>
            <a:r>
              <a:rPr lang="en-US" altLang="en-US" sz="2400" dirty="0">
                <a:solidFill>
                  <a:srgbClr val="00CC00"/>
                </a:solidFill>
                <a:cs typeface="Arial" panose="020B0604020202020204" pitchFamily="34" charset="0"/>
              </a:rPr>
              <a:t>½at</a:t>
            </a:r>
            <a:r>
              <a:rPr lang="en-US" altLang="en-US" sz="2400" baseline="30000" dirty="0">
                <a:solidFill>
                  <a:srgbClr val="00CC00"/>
                </a:solidFill>
                <a:cs typeface="Arial" panose="020B0604020202020204" pitchFamily="34" charset="0"/>
              </a:rPr>
              <a:t>2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00EFCEE-1DE1-46BF-9FEC-277C9DDA97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1" t="13250" r="20134" b="42650"/>
          <a:stretch/>
        </p:blipFill>
        <p:spPr bwMode="auto">
          <a:xfrm>
            <a:off x="4204591" y="6269247"/>
            <a:ext cx="396044" cy="5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xplosion 2 1"/>
          <p:cNvSpPr/>
          <p:nvPr/>
        </p:nvSpPr>
        <p:spPr>
          <a:xfrm>
            <a:off x="3825526" y="6354180"/>
            <a:ext cx="1154175" cy="903287"/>
          </a:xfrm>
          <a:prstGeom prst="irregularSeal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78802372-81D5-4B75-8EF4-B0BC056368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1" t="13250" r="20134" b="42650"/>
          <a:stretch/>
        </p:blipFill>
        <p:spPr bwMode="auto">
          <a:xfrm>
            <a:off x="4223792" y="5138738"/>
            <a:ext cx="396044" cy="5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2BA8F539-DC56-4785-A1C0-89EEBB40F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1" t="13250" r="20134" b="42650"/>
          <a:stretch/>
        </p:blipFill>
        <p:spPr bwMode="auto">
          <a:xfrm>
            <a:off x="4238663" y="4165154"/>
            <a:ext cx="396044" cy="5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D56E7B8A-6281-4967-ADDE-BDCD5F752F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1" t="13250" r="20134" b="42650"/>
          <a:stretch/>
        </p:blipFill>
        <p:spPr bwMode="auto">
          <a:xfrm>
            <a:off x="4223792" y="3446016"/>
            <a:ext cx="396044" cy="5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331FEB2-AA44-4558-89DC-4E9664CDF1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1" t="13250" r="20134" b="42650"/>
          <a:stretch/>
        </p:blipFill>
        <p:spPr bwMode="auto">
          <a:xfrm>
            <a:off x="4232657" y="2892424"/>
            <a:ext cx="396044" cy="5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3331FEB2-AA44-4558-89DC-4E9664CDF1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1" t="13250" r="20134" b="42650"/>
          <a:stretch/>
        </p:blipFill>
        <p:spPr bwMode="auto">
          <a:xfrm>
            <a:off x="5070049" y="2923323"/>
            <a:ext cx="396044" cy="5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3331FEB2-AA44-4558-89DC-4E9664CDF1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1" t="13250" r="20134" b="42650"/>
          <a:stretch/>
        </p:blipFill>
        <p:spPr bwMode="auto">
          <a:xfrm>
            <a:off x="5916306" y="2923323"/>
            <a:ext cx="396044" cy="5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3331FEB2-AA44-4558-89DC-4E9664CDF1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1" t="13250" r="20134" b="42650"/>
          <a:stretch/>
        </p:blipFill>
        <p:spPr bwMode="auto">
          <a:xfrm>
            <a:off x="6762563" y="2909440"/>
            <a:ext cx="396044" cy="5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3331FEB2-AA44-4558-89DC-4E9664CDF1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1" t="13250" r="20134" b="42650"/>
          <a:stretch/>
        </p:blipFill>
        <p:spPr bwMode="auto">
          <a:xfrm>
            <a:off x="7599955" y="2925576"/>
            <a:ext cx="396044" cy="5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05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Parabolic</a:t>
            </a:r>
            <a:r>
              <a:rPr lang="en-GB" alt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motion</a:t>
            </a:r>
            <a:endParaRPr lang="en-US" altLang="en-US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9336" y="1600201"/>
            <a:ext cx="11593287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800" dirty="0"/>
              <a:t>	Since 		</a:t>
            </a:r>
            <a:r>
              <a:rPr lang="en-GB" altLang="en-US" sz="2800" dirty="0">
                <a:solidFill>
                  <a:srgbClr val="00CC00"/>
                </a:solidFill>
              </a:rPr>
              <a:t>y = </a:t>
            </a:r>
            <a:r>
              <a:rPr lang="en-US" altLang="en-US" sz="2800" dirty="0">
                <a:solidFill>
                  <a:srgbClr val="00CC00"/>
                </a:solidFill>
                <a:cs typeface="Arial" panose="020B0604020202020204" pitchFamily="34" charset="0"/>
              </a:rPr>
              <a:t>½ g t</a:t>
            </a:r>
            <a:r>
              <a:rPr lang="en-US" altLang="en-US" sz="2800" baseline="30000" dirty="0">
                <a:solidFill>
                  <a:srgbClr val="00CC00"/>
                </a:solidFill>
                <a:cs typeface="Arial" panose="020B0604020202020204" pitchFamily="34" charset="0"/>
              </a:rPr>
              <a:t>2</a:t>
            </a:r>
            <a:r>
              <a:rPr lang="en-US" altLang="en-US" sz="2800" dirty="0">
                <a:cs typeface="Arial" panose="020B0604020202020204" pitchFamily="34" charset="0"/>
              </a:rPr>
              <a:t> 		(if u = 0) and 	</a:t>
            </a:r>
            <a:r>
              <a:rPr lang="en-US" altLang="en-US" sz="2800" dirty="0">
                <a:solidFill>
                  <a:srgbClr val="CC0066"/>
                </a:solidFill>
                <a:cs typeface="Arial" panose="020B0604020202020204" pitchFamily="34" charset="0"/>
              </a:rPr>
              <a:t>x = </a:t>
            </a:r>
            <a:r>
              <a:rPr lang="en-US" altLang="en-US" sz="2800" dirty="0" err="1">
                <a:solidFill>
                  <a:srgbClr val="CC0066"/>
                </a:solidFill>
                <a:cs typeface="Arial" panose="020B0604020202020204" pitchFamily="34" charset="0"/>
              </a:rPr>
              <a:t>v</a:t>
            </a:r>
            <a:r>
              <a:rPr lang="en-US" altLang="en-US" sz="2800" baseline="-25000" dirty="0" err="1">
                <a:solidFill>
                  <a:srgbClr val="CC0066"/>
                </a:solidFill>
                <a:cs typeface="Arial" panose="020B0604020202020204" pitchFamily="34" charset="0"/>
              </a:rPr>
              <a:t>h</a:t>
            </a:r>
            <a:r>
              <a:rPr lang="en-US" altLang="en-US" sz="2800" dirty="0" err="1">
                <a:solidFill>
                  <a:srgbClr val="CC0066"/>
                </a:solidFill>
                <a:cs typeface="Arial" panose="020B0604020202020204" pitchFamily="34" charset="0"/>
              </a:rPr>
              <a:t>t</a:t>
            </a:r>
            <a:r>
              <a:rPr lang="en-US" altLang="en-US" sz="2800" dirty="0">
                <a:cs typeface="Arial" panose="020B0604020202020204" pitchFamily="34" charset="0"/>
              </a:rPr>
              <a:t>,   (t= x/</a:t>
            </a:r>
            <a:r>
              <a:rPr lang="en-US" altLang="en-US" sz="2800" dirty="0" err="1">
                <a:cs typeface="Arial" panose="020B0604020202020204" pitchFamily="34" charset="0"/>
              </a:rPr>
              <a:t>v</a:t>
            </a:r>
            <a:r>
              <a:rPr lang="en-US" altLang="en-US" sz="2800" baseline="-25000" dirty="0" err="1">
                <a:cs typeface="Arial" panose="020B0604020202020204" pitchFamily="34" charset="0"/>
              </a:rPr>
              <a:t>h</a:t>
            </a:r>
            <a:r>
              <a:rPr lang="en-US" altLang="en-US" sz="2800" dirty="0">
                <a:cs typeface="Arial" panose="020B0604020202020204" pitchFamily="34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cs typeface="Arial" panose="020B0604020202020204" pitchFamily="34" charset="0"/>
              </a:rPr>
              <a:t>						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									y =  ½ g x</a:t>
            </a:r>
            <a:r>
              <a:rPr lang="en-US" altLang="en-US" sz="2800" baseline="30000" dirty="0">
                <a:solidFill>
                  <a:srgbClr val="0000FF"/>
                </a:solidFill>
                <a:cs typeface="Arial" panose="020B0604020202020204" pitchFamily="34" charset="0"/>
              </a:rPr>
              <a:t>2  </a:t>
            </a:r>
            <a:r>
              <a:rPr lang="en-US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/  v</a:t>
            </a:r>
            <a:r>
              <a:rPr lang="en-US" altLang="en-US" sz="2800" baseline="-25000" dirty="0">
                <a:solidFill>
                  <a:srgbClr val="0000FF"/>
                </a:solidFill>
                <a:cs typeface="Arial" panose="020B0604020202020204" pitchFamily="34" charset="0"/>
              </a:rPr>
              <a:t>h</a:t>
            </a:r>
            <a:r>
              <a:rPr lang="en-US" altLang="en-US" sz="2800" baseline="30000" dirty="0">
                <a:solidFill>
                  <a:srgbClr val="0000FF"/>
                </a:solidFill>
                <a:cs typeface="Arial" panose="020B0604020202020204" pitchFamily="34" charset="0"/>
              </a:rPr>
              <a:t>2</a:t>
            </a:r>
            <a:r>
              <a:rPr lang="en-US" altLang="en-US" sz="2800" baseline="30000" dirty="0">
                <a:cs typeface="Arial" panose="020B0604020202020204" pitchFamily="34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cs typeface="Arial" panose="020B0604020202020204" pitchFamily="34" charset="0"/>
              </a:rPr>
              <a:t>						  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cs typeface="Arial" panose="020B0604020202020204" pitchFamily="34" charset="0"/>
              </a:rPr>
              <a:t>							 This is a formulae for a parabola.</a:t>
            </a:r>
          </a:p>
          <a:p>
            <a:pPr eaLnBrk="1" hangingPunct="1">
              <a:buFontTx/>
              <a:buNone/>
            </a:pPr>
            <a:endParaRPr lang="en-GB" altLang="en-US" sz="2800" dirty="0"/>
          </a:p>
          <a:p>
            <a:pPr eaLnBrk="1" hangingPunct="1">
              <a:buFontTx/>
              <a:buNone/>
            </a:pPr>
            <a:endParaRPr lang="en-GB" altLang="en-US" sz="2800" dirty="0"/>
          </a:p>
          <a:p>
            <a:pPr eaLnBrk="1" hangingPunct="1">
              <a:buFontTx/>
              <a:buNone/>
            </a:pPr>
            <a:endParaRPr lang="en-GB" altLang="en-US" sz="2800" dirty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1" y="3429001"/>
            <a:ext cx="2411413" cy="28797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45D158A-0491-43A2-AF7C-CDF888883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1" t="13250" r="20134" b="42650"/>
          <a:stretch/>
        </p:blipFill>
        <p:spPr bwMode="auto">
          <a:xfrm>
            <a:off x="4079776" y="2996952"/>
            <a:ext cx="396044" cy="5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  <a:endParaRPr lang="en-US" altLang="en-US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96688" y="1120776"/>
            <a:ext cx="11928647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800" dirty="0"/>
              <a:t>	Justin Bieber’s head is kicked off the top of a cliff with an initial horizontal velocity of 5 m.s</a:t>
            </a:r>
            <a:r>
              <a:rPr lang="en-GB" altLang="en-US" sz="2800" baseline="30000" dirty="0"/>
              <a:t>-1</a:t>
            </a:r>
            <a:r>
              <a:rPr lang="en-GB" altLang="en-US" sz="2800" dirty="0"/>
              <a:t>. If the cliff is 30 m high, how far from the cliff bottom will his head hit the ground?</a:t>
            </a:r>
            <a:endParaRPr lang="en-US" altLang="en-US" sz="2800" dirty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524001" y="3429001"/>
            <a:ext cx="2411413" cy="28797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14" name="Line 7"/>
          <p:cNvSpPr>
            <a:spLocks noChangeShapeType="1"/>
          </p:cNvSpPr>
          <p:nvPr/>
        </p:nvSpPr>
        <p:spPr bwMode="auto">
          <a:xfrm>
            <a:off x="3935414" y="3141663"/>
            <a:ext cx="7207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4224338" y="2636838"/>
            <a:ext cx="107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CC0066"/>
                </a:solidFill>
              </a:rPr>
              <a:t>5 m.s</a:t>
            </a:r>
            <a:r>
              <a:rPr lang="en-GB" altLang="en-US" sz="1800" baseline="30000">
                <a:solidFill>
                  <a:srgbClr val="CC0066"/>
                </a:solidFill>
              </a:rPr>
              <a:t>-1</a:t>
            </a:r>
            <a:endParaRPr lang="en-US" altLang="en-US" sz="1800" baseline="30000">
              <a:solidFill>
                <a:srgbClr val="CC0066"/>
              </a:solidFill>
            </a:endParaRPr>
          </a:p>
        </p:txBody>
      </p:sp>
      <p:sp>
        <p:nvSpPr>
          <p:cNvPr id="43016" name="Text Box 9"/>
          <p:cNvSpPr txBox="1">
            <a:spLocks noChangeArrowheads="1"/>
          </p:cNvSpPr>
          <p:nvPr/>
        </p:nvSpPr>
        <p:spPr bwMode="auto">
          <a:xfrm>
            <a:off x="2495551" y="4652963"/>
            <a:ext cx="115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30 m</a:t>
            </a:r>
            <a:endParaRPr lang="en-US" altLang="en-US" sz="1800"/>
          </a:p>
        </p:txBody>
      </p:sp>
      <p:sp>
        <p:nvSpPr>
          <p:cNvPr id="43017" name="Line 10"/>
          <p:cNvSpPr>
            <a:spLocks noChangeShapeType="1"/>
          </p:cNvSpPr>
          <p:nvPr/>
        </p:nvSpPr>
        <p:spPr bwMode="auto">
          <a:xfrm flipV="1">
            <a:off x="2782888" y="3429001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3018" name="Line 11"/>
          <p:cNvSpPr>
            <a:spLocks noChangeShapeType="1"/>
          </p:cNvSpPr>
          <p:nvPr/>
        </p:nvSpPr>
        <p:spPr bwMode="auto">
          <a:xfrm>
            <a:off x="2782888" y="5084763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43019" name="Picture 12" descr="http://ecx.images-amazon.com/images/I/41MWGBUHLTL._SY3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2833689"/>
            <a:ext cx="355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050" y="2377282"/>
            <a:ext cx="781050" cy="1019175"/>
          </a:xfrm>
          <a:prstGeom prst="rect">
            <a:avLst/>
          </a:prstGeom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375920" y="3457447"/>
            <a:ext cx="6329247" cy="1754326"/>
          </a:xfrm>
          <a:prstGeom prst="rect">
            <a:avLst/>
          </a:prstGeom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AU" altLang="en-US" sz="2400" b="1" dirty="0">
                <a:latin typeface="+mn-lt"/>
              </a:rPr>
              <a:t>Time</a:t>
            </a:r>
            <a:r>
              <a:rPr lang="en-AU" altLang="en-US" sz="2400" dirty="0">
                <a:latin typeface="+mn-lt"/>
              </a:rPr>
              <a:t> is the most important aspect of any projectile motion problem.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AU" altLang="en-US" sz="2400" dirty="0">
                <a:latin typeface="+mn-lt"/>
              </a:rPr>
              <a:t>What </a:t>
            </a:r>
            <a:r>
              <a:rPr lang="en-AU" altLang="en-US" sz="2400" b="1" dirty="0">
                <a:latin typeface="+mn-lt"/>
              </a:rPr>
              <a:t>component</a:t>
            </a:r>
            <a:r>
              <a:rPr lang="en-AU" altLang="en-US" sz="2400" dirty="0">
                <a:latin typeface="+mn-lt"/>
              </a:rPr>
              <a:t> of the balls motion is most important in determining time in the air?</a:t>
            </a: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  <a:endParaRPr lang="en-US" altLang="en-US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19936" y="1170781"/>
            <a:ext cx="6245026" cy="4525963"/>
          </a:xfrm>
        </p:spPr>
        <p:txBody>
          <a:bodyPr/>
          <a:lstStyle/>
          <a:p>
            <a:pPr marL="0" indent="15875" eaLnBrk="1" hangingPunct="1">
              <a:buFontTx/>
              <a:buNone/>
            </a:pPr>
            <a:r>
              <a:rPr lang="en-GB" altLang="en-US" sz="2400" dirty="0"/>
              <a:t>Looking at </a:t>
            </a:r>
            <a:r>
              <a:rPr lang="en-GB" altLang="en-US" sz="2400" dirty="0">
                <a:solidFill>
                  <a:srgbClr val="00CC00"/>
                </a:solidFill>
              </a:rPr>
              <a:t>vertical</a:t>
            </a:r>
            <a:r>
              <a:rPr lang="en-GB" altLang="en-US" sz="2400" dirty="0"/>
              <a:t> motion first:</a:t>
            </a:r>
          </a:p>
          <a:p>
            <a:pPr eaLnBrk="1" hangingPunct="1">
              <a:buFontTx/>
              <a:buNone/>
            </a:pPr>
            <a:endParaRPr lang="en-GB" altLang="en-US" sz="1800" dirty="0">
              <a:solidFill>
                <a:srgbClr val="00CC00"/>
              </a:solidFill>
            </a:endParaRPr>
          </a:p>
          <a:p>
            <a:pPr eaLnBrk="1" hangingPunct="1">
              <a:buFontTx/>
              <a:buNone/>
            </a:pPr>
            <a:endParaRPr lang="en-GB" altLang="en-US" sz="2400" dirty="0"/>
          </a:p>
          <a:p>
            <a:pPr eaLnBrk="1" hangingPunct="1">
              <a:buFontTx/>
              <a:buNone/>
            </a:pPr>
            <a:r>
              <a:rPr lang="en-GB" altLang="en-US" sz="2400" dirty="0"/>
              <a:t>s    = </a:t>
            </a:r>
            <a:r>
              <a:rPr lang="en-GB" altLang="en-US" sz="2400" dirty="0" err="1"/>
              <a:t>ut</a:t>
            </a:r>
            <a:r>
              <a:rPr lang="en-GB" altLang="en-US" sz="2400" dirty="0"/>
              <a:t> + </a:t>
            </a:r>
            <a:r>
              <a:rPr lang="en-US" altLang="en-US" sz="2400" dirty="0">
                <a:cs typeface="Arial" panose="020B0604020202020204" pitchFamily="34" charset="0"/>
              </a:rPr>
              <a:t>½at</a:t>
            </a:r>
            <a:r>
              <a:rPr lang="en-US" altLang="en-US" sz="2400" baseline="30000" dirty="0">
                <a:cs typeface="Arial" panose="020B0604020202020204" pitchFamily="34" charset="0"/>
              </a:rPr>
              <a:t>2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GB" altLang="en-US" sz="2400" dirty="0">
                <a:cs typeface="Arial" panose="020B0604020202020204" pitchFamily="34" charset="0"/>
              </a:rPr>
              <a:t>30  = </a:t>
            </a:r>
            <a:r>
              <a:rPr lang="en-US" altLang="en-US" sz="2400" dirty="0">
                <a:cs typeface="Arial" panose="020B0604020202020204" pitchFamily="34" charset="0"/>
              </a:rPr>
              <a:t>½ x 9.8 x t</a:t>
            </a:r>
            <a:r>
              <a:rPr lang="en-US" altLang="en-US" sz="2400" baseline="30000" dirty="0">
                <a:cs typeface="Arial" panose="020B0604020202020204" pitchFamily="34" charset="0"/>
              </a:rPr>
              <a:t>2</a:t>
            </a:r>
          </a:p>
          <a:p>
            <a:pPr eaLnBrk="1" hangingPunct="1">
              <a:buFontTx/>
              <a:buNone/>
            </a:pPr>
            <a:r>
              <a:rPr lang="en-GB" altLang="en-US" sz="2400" dirty="0">
                <a:cs typeface="Arial" panose="020B0604020202020204" pitchFamily="34" charset="0"/>
              </a:rPr>
              <a:t>t</a:t>
            </a:r>
            <a:r>
              <a:rPr lang="en-GB" altLang="en-US" sz="2400" baseline="30000" dirty="0">
                <a:cs typeface="Arial" panose="020B0604020202020204" pitchFamily="34" charset="0"/>
              </a:rPr>
              <a:t>2</a:t>
            </a:r>
            <a:r>
              <a:rPr lang="en-GB" altLang="en-US" sz="2400" dirty="0">
                <a:cs typeface="Arial" panose="020B0604020202020204" pitchFamily="34" charset="0"/>
              </a:rPr>
              <a:t>    = 6.1</a:t>
            </a:r>
          </a:p>
          <a:p>
            <a:pPr eaLnBrk="1" hangingPunct="1">
              <a:buFontTx/>
              <a:buNone/>
            </a:pPr>
            <a:r>
              <a:rPr lang="en-GB" altLang="en-US" sz="2400" dirty="0">
                <a:cs typeface="Arial" panose="020B0604020202020204" pitchFamily="34" charset="0"/>
              </a:rPr>
              <a:t>t     = 2.47 s</a:t>
            </a:r>
          </a:p>
          <a:p>
            <a:pPr eaLnBrk="1" hangingPunct="1">
              <a:buFontTx/>
              <a:buNone/>
            </a:pPr>
            <a:endParaRPr lang="en-GB" altLang="en-US" sz="2400" dirty="0"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GB" altLang="en-US" sz="2400" dirty="0">
                <a:cs typeface="Arial" panose="020B0604020202020204" pitchFamily="34" charset="0"/>
              </a:rPr>
              <a:t>The head hits the ground after 2.47 seconds</a:t>
            </a:r>
            <a:endParaRPr lang="en-US" altLang="en-US" sz="2400" dirty="0">
              <a:cs typeface="Arial" panose="020B0604020202020204" pitchFamily="34" charset="0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524001" y="3429001"/>
            <a:ext cx="2411413" cy="28797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062" name="Line 7"/>
          <p:cNvSpPr>
            <a:spLocks noChangeShapeType="1"/>
          </p:cNvSpPr>
          <p:nvPr/>
        </p:nvSpPr>
        <p:spPr bwMode="auto">
          <a:xfrm>
            <a:off x="3935414" y="3141663"/>
            <a:ext cx="7207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5063" name="Text Box 8"/>
          <p:cNvSpPr txBox="1">
            <a:spLocks noChangeArrowheads="1"/>
          </p:cNvSpPr>
          <p:nvPr/>
        </p:nvSpPr>
        <p:spPr bwMode="auto">
          <a:xfrm>
            <a:off x="4224338" y="2636838"/>
            <a:ext cx="107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CC0066"/>
                </a:solidFill>
              </a:rPr>
              <a:t>5 m.s</a:t>
            </a:r>
            <a:r>
              <a:rPr lang="en-GB" altLang="en-US" sz="1800" baseline="30000">
                <a:solidFill>
                  <a:srgbClr val="CC0066"/>
                </a:solidFill>
              </a:rPr>
              <a:t>-1</a:t>
            </a:r>
            <a:endParaRPr lang="en-US" altLang="en-US" sz="1800" baseline="30000">
              <a:solidFill>
                <a:srgbClr val="CC0066"/>
              </a:solidFill>
            </a:endParaRPr>
          </a:p>
        </p:txBody>
      </p:sp>
      <p:sp>
        <p:nvSpPr>
          <p:cNvPr id="45064" name="Text Box 9"/>
          <p:cNvSpPr txBox="1">
            <a:spLocks noChangeArrowheads="1"/>
          </p:cNvSpPr>
          <p:nvPr/>
        </p:nvSpPr>
        <p:spPr bwMode="auto">
          <a:xfrm>
            <a:off x="2495551" y="4652963"/>
            <a:ext cx="115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30 m</a:t>
            </a:r>
            <a:endParaRPr lang="en-US" altLang="en-US" sz="1800"/>
          </a:p>
        </p:txBody>
      </p:sp>
      <p:sp>
        <p:nvSpPr>
          <p:cNvPr id="45065" name="Line 10"/>
          <p:cNvSpPr>
            <a:spLocks noChangeShapeType="1"/>
          </p:cNvSpPr>
          <p:nvPr/>
        </p:nvSpPr>
        <p:spPr bwMode="auto">
          <a:xfrm flipV="1">
            <a:off x="2782888" y="3429001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5066" name="Line 11"/>
          <p:cNvSpPr>
            <a:spLocks noChangeShapeType="1"/>
          </p:cNvSpPr>
          <p:nvPr/>
        </p:nvSpPr>
        <p:spPr bwMode="auto">
          <a:xfrm>
            <a:off x="2782888" y="5084763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45067" name="Picture 12" descr="http://ecx.images-amazon.com/images/I/41MWGBUHLTL._SY3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2833689"/>
            <a:ext cx="355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31130" y="1204309"/>
            <a:ext cx="198163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GB" altLang="en-US" sz="2400" dirty="0">
                <a:solidFill>
                  <a:srgbClr val="00CC00"/>
                </a:solidFill>
              </a:rPr>
              <a:t>u = 0 </a:t>
            </a:r>
          </a:p>
          <a:p>
            <a:pPr eaLnBrk="1" hangingPunct="1">
              <a:buFontTx/>
              <a:buNone/>
            </a:pPr>
            <a:r>
              <a:rPr lang="en-GB" altLang="en-US" sz="2400" dirty="0">
                <a:solidFill>
                  <a:srgbClr val="00CC00"/>
                </a:solidFill>
              </a:rPr>
              <a:t>a = 9.8 m.s</a:t>
            </a:r>
            <a:r>
              <a:rPr lang="en-GB" altLang="en-US" sz="2400" baseline="30000" dirty="0">
                <a:solidFill>
                  <a:srgbClr val="00CC00"/>
                </a:solidFill>
              </a:rPr>
              <a:t>-2</a:t>
            </a:r>
            <a:r>
              <a:rPr lang="en-GB" altLang="en-US" sz="2400" dirty="0">
                <a:solidFill>
                  <a:srgbClr val="00CC00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GB" altLang="en-US" sz="2400" dirty="0">
                <a:solidFill>
                  <a:srgbClr val="00CC00"/>
                </a:solidFill>
              </a:rPr>
              <a:t>s = 30 m</a:t>
            </a:r>
            <a:r>
              <a:rPr lang="en-GB" altLang="en-US" sz="2400" dirty="0"/>
              <a:t> </a:t>
            </a:r>
          </a:p>
          <a:p>
            <a:pPr eaLnBrk="1" hangingPunct="1">
              <a:buFontTx/>
              <a:buNone/>
            </a:pPr>
            <a:r>
              <a:rPr lang="en-GB" altLang="en-US" sz="2400" dirty="0">
                <a:solidFill>
                  <a:srgbClr val="0000FF"/>
                </a:solidFill>
              </a:rPr>
              <a:t>t =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  <a:endParaRPr lang="en-US" altLang="en-US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351291" y="1268760"/>
                <a:ext cx="6840709" cy="4525963"/>
              </a:xfrm>
            </p:spPr>
            <p:txBody>
              <a:bodyPr/>
              <a:lstStyle/>
              <a:p>
                <a:pPr marL="0" indent="0" eaLnBrk="1" hangingPunct="1">
                  <a:buFontTx/>
                  <a:buNone/>
                </a:pPr>
                <a:r>
                  <a:rPr lang="en-GB" altLang="en-US" sz="2400" dirty="0"/>
                  <a:t>Now look at </a:t>
                </a:r>
                <a:r>
                  <a:rPr lang="en-GB" altLang="en-US" sz="2400" dirty="0">
                    <a:solidFill>
                      <a:srgbClr val="CC0066"/>
                    </a:solidFill>
                  </a:rPr>
                  <a:t>horizontal</a:t>
                </a:r>
                <a:r>
                  <a:rPr lang="en-GB" altLang="en-US" sz="2400" dirty="0"/>
                  <a:t> motion:</a:t>
                </a:r>
              </a:p>
              <a:p>
                <a:pPr eaLnBrk="1" hangingPunct="1">
                  <a:buFontTx/>
                  <a:buNone/>
                </a:pPr>
                <a:endParaRPr lang="en-GB" altLang="en-US" sz="1800" dirty="0">
                  <a:solidFill>
                    <a:srgbClr val="00CC00"/>
                  </a:solidFill>
                </a:endParaRPr>
              </a:p>
              <a:p>
                <a:pPr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800" b="0" i="1" smtClean="0">
                          <a:solidFill>
                            <a:srgbClr val="CC0066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altLang="en-US" sz="2800" b="0" i="1" smtClean="0">
                          <a:solidFill>
                            <a:srgbClr val="CC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en-US" sz="2800" b="0" i="1" smtClean="0">
                              <a:solidFill>
                                <a:srgbClr val="CC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2800" b="0" i="1" smtClean="0">
                              <a:solidFill>
                                <a:srgbClr val="CC0066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AU" altLang="en-US" sz="2800" b="0" i="1" smtClean="0">
                              <a:solidFill>
                                <a:srgbClr val="CC006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GB" altLang="en-US" sz="2800" dirty="0">
                  <a:solidFill>
                    <a:srgbClr val="CC0066"/>
                  </a:solidFill>
                </a:endParaRPr>
              </a:p>
              <a:p>
                <a:pPr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800" b="0" i="1" smtClean="0">
                          <a:solidFill>
                            <a:srgbClr val="CC0066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AU" altLang="en-US" sz="2800" b="0" i="1" smtClean="0">
                          <a:solidFill>
                            <a:srgbClr val="CC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2800" b="0" i="1" smtClean="0">
                          <a:solidFill>
                            <a:srgbClr val="CC0066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altLang="en-US" sz="2800" b="0" i="1" smtClean="0">
                          <a:solidFill>
                            <a:srgbClr val="CC0066"/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AU" altLang="en-US" sz="2800" b="0" i="1" smtClean="0">
                          <a:solidFill>
                            <a:srgbClr val="CC0066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altLang="en-US" sz="2800" dirty="0"/>
              </a:p>
              <a:p>
                <a:pPr eaLnBrk="1" hangingPunct="1">
                  <a:buFontTx/>
                  <a:buNone/>
                </a:pPr>
                <a:r>
                  <a:rPr lang="en-GB" altLang="en-US" sz="2400" dirty="0"/>
                  <a:t>				s = 5 x 2.47</a:t>
                </a:r>
              </a:p>
              <a:p>
                <a:pPr eaLnBrk="1" hangingPunct="1">
                  <a:buFontTx/>
                  <a:buNone/>
                </a:pPr>
                <a:r>
                  <a:rPr lang="en-GB" altLang="en-US" sz="2800" dirty="0"/>
                  <a:t>				  </a:t>
                </a:r>
                <a:r>
                  <a:rPr lang="en-GB" altLang="en-US" sz="2400" dirty="0"/>
                  <a:t>= 12.4 m</a:t>
                </a:r>
                <a:r>
                  <a:rPr lang="en-GB" altLang="en-US" sz="2800" dirty="0"/>
                  <a:t> </a:t>
                </a:r>
              </a:p>
              <a:p>
                <a:pPr eaLnBrk="1" hangingPunct="1">
                  <a:buFontTx/>
                  <a:buNone/>
                </a:pPr>
                <a:endParaRPr lang="en-GB" altLang="en-US" sz="2400" dirty="0">
                  <a:solidFill>
                    <a:srgbClr val="0000FF"/>
                  </a:solidFill>
                  <a:cs typeface="Arial" panose="020B0604020202020204" pitchFamily="34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en-GB" altLang="en-US" sz="2400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The Bieber head hits the ground 12.4 metres from the base of the cliff</a:t>
                </a:r>
                <a:endParaRPr lang="en-US" altLang="en-US" sz="2400" dirty="0">
                  <a:solidFill>
                    <a:srgbClr val="0000FF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1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351291" y="1268760"/>
                <a:ext cx="6840709" cy="4525963"/>
              </a:xfrm>
              <a:blipFill>
                <a:blip r:embed="rId3"/>
                <a:stretch>
                  <a:fillRect l="-1426" t="-9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524001" y="3429001"/>
            <a:ext cx="2411413" cy="28797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7110" name="Line 7"/>
          <p:cNvSpPr>
            <a:spLocks noChangeShapeType="1"/>
          </p:cNvSpPr>
          <p:nvPr/>
        </p:nvSpPr>
        <p:spPr bwMode="auto">
          <a:xfrm>
            <a:off x="3935414" y="3141663"/>
            <a:ext cx="7207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11" name="Text Box 8"/>
          <p:cNvSpPr txBox="1">
            <a:spLocks noChangeArrowheads="1"/>
          </p:cNvSpPr>
          <p:nvPr/>
        </p:nvSpPr>
        <p:spPr bwMode="auto">
          <a:xfrm>
            <a:off x="4224338" y="2636838"/>
            <a:ext cx="107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CC0066"/>
                </a:solidFill>
              </a:rPr>
              <a:t>5 m.s</a:t>
            </a:r>
            <a:r>
              <a:rPr lang="en-GB" altLang="en-US" sz="1800" baseline="30000">
                <a:solidFill>
                  <a:srgbClr val="CC0066"/>
                </a:solidFill>
              </a:rPr>
              <a:t>-1</a:t>
            </a:r>
            <a:endParaRPr lang="en-US" altLang="en-US" sz="1800" baseline="30000">
              <a:solidFill>
                <a:srgbClr val="CC0066"/>
              </a:solidFill>
            </a:endParaRPr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2495551" y="4652963"/>
            <a:ext cx="115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30 m</a:t>
            </a:r>
            <a:endParaRPr lang="en-US" altLang="en-US" sz="1800"/>
          </a:p>
        </p:txBody>
      </p:sp>
      <p:sp>
        <p:nvSpPr>
          <p:cNvPr id="47113" name="Line 10"/>
          <p:cNvSpPr>
            <a:spLocks noChangeShapeType="1"/>
          </p:cNvSpPr>
          <p:nvPr/>
        </p:nvSpPr>
        <p:spPr bwMode="auto">
          <a:xfrm flipV="1">
            <a:off x="2782888" y="3429001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14" name="Line 11"/>
          <p:cNvSpPr>
            <a:spLocks noChangeShapeType="1"/>
          </p:cNvSpPr>
          <p:nvPr/>
        </p:nvSpPr>
        <p:spPr bwMode="auto">
          <a:xfrm>
            <a:off x="2782888" y="5084763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47115" name="Picture 12" descr="http://ecx.images-amazon.com/images/I/41MWGBUHLTL._SY3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2833689"/>
            <a:ext cx="355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5613" y="1376423"/>
            <a:ext cx="36241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GB" altLang="en-US" sz="2400" b="1" dirty="0"/>
              <a:t>v</a:t>
            </a:r>
            <a:r>
              <a:rPr lang="en-GB" altLang="en-US" sz="2400" dirty="0"/>
              <a:t> </a:t>
            </a:r>
            <a:r>
              <a:rPr lang="en-GB" altLang="en-US" sz="2400" dirty="0">
                <a:solidFill>
                  <a:srgbClr val="CC0066"/>
                </a:solidFill>
              </a:rPr>
              <a:t>(horizontally) </a:t>
            </a:r>
            <a:r>
              <a:rPr lang="en-GB" altLang="en-US" sz="2400" dirty="0"/>
              <a:t>=</a:t>
            </a:r>
            <a:r>
              <a:rPr lang="en-GB" altLang="en-US" sz="2400" dirty="0">
                <a:solidFill>
                  <a:srgbClr val="CC0066"/>
                </a:solidFill>
              </a:rPr>
              <a:t> 5 m.s</a:t>
            </a:r>
            <a:r>
              <a:rPr lang="en-GB" altLang="en-US" sz="2400" baseline="30000" dirty="0">
                <a:solidFill>
                  <a:srgbClr val="CC0066"/>
                </a:solidFill>
              </a:rPr>
              <a:t>-1</a:t>
            </a:r>
          </a:p>
          <a:p>
            <a:pPr eaLnBrk="1" hangingPunct="1">
              <a:buFontTx/>
              <a:buNone/>
            </a:pPr>
            <a:r>
              <a:rPr lang="en-GB" altLang="en-US" sz="2400" b="1" dirty="0"/>
              <a:t>t</a:t>
            </a:r>
            <a:r>
              <a:rPr lang="en-GB" altLang="en-US" sz="2400" dirty="0">
                <a:solidFill>
                  <a:srgbClr val="CC0066"/>
                </a:solidFill>
              </a:rPr>
              <a:t> </a:t>
            </a:r>
            <a:r>
              <a:rPr lang="en-GB" altLang="en-US" sz="2400" dirty="0"/>
              <a:t>=</a:t>
            </a:r>
            <a:r>
              <a:rPr lang="en-GB" altLang="en-US" sz="2400" dirty="0">
                <a:solidFill>
                  <a:srgbClr val="CC0066"/>
                </a:solidFill>
              </a:rPr>
              <a:t> 2.47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Parabola</a:t>
            </a:r>
            <a:endParaRPr lang="en-US" altLang="en-US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4915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1"/>
            <a:ext cx="7859713" cy="4525963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n-US" altLang="en-US" sz="360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1524001" y="3429001"/>
            <a:ext cx="2411413" cy="28797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9157" name="Rectangle 6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9158" name="Arc 7"/>
          <p:cNvSpPr>
            <a:spLocks/>
          </p:cNvSpPr>
          <p:nvPr/>
        </p:nvSpPr>
        <p:spPr bwMode="auto">
          <a:xfrm>
            <a:off x="3935414" y="3141664"/>
            <a:ext cx="3673475" cy="4175125"/>
          </a:xfrm>
          <a:custGeom>
            <a:avLst/>
            <a:gdLst>
              <a:gd name="T0" fmla="*/ 0 w 20831"/>
              <a:gd name="T1" fmla="*/ 0 h 21600"/>
              <a:gd name="T2" fmla="*/ 2147483646 w 20831"/>
              <a:gd name="T3" fmla="*/ 2147483646 h 21600"/>
              <a:gd name="T4" fmla="*/ 0 w 20831"/>
              <a:gd name="T5" fmla="*/ 2147483646 h 21600"/>
              <a:gd name="T6" fmla="*/ 0 60000 65536"/>
              <a:gd name="T7" fmla="*/ 0 60000 65536"/>
              <a:gd name="T8" fmla="*/ 0 60000 65536"/>
              <a:gd name="T9" fmla="*/ 0 w 20831"/>
              <a:gd name="T10" fmla="*/ 0 h 21600"/>
              <a:gd name="T11" fmla="*/ 20831 w 2083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31" h="21600" fill="none" extrusionOk="0">
                <a:moveTo>
                  <a:pt x="-1" y="0"/>
                </a:moveTo>
                <a:cubicBezTo>
                  <a:pt x="9728" y="0"/>
                  <a:pt x="18256" y="6503"/>
                  <a:pt x="20830" y="15886"/>
                </a:cubicBezTo>
              </a:path>
              <a:path w="20831" h="21600" stroke="0" extrusionOk="0">
                <a:moveTo>
                  <a:pt x="-1" y="0"/>
                </a:moveTo>
                <a:cubicBezTo>
                  <a:pt x="9728" y="0"/>
                  <a:pt x="18256" y="6503"/>
                  <a:pt x="20830" y="1588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9159" name="Text Box 9"/>
          <p:cNvSpPr txBox="1">
            <a:spLocks noChangeArrowheads="1"/>
          </p:cNvSpPr>
          <p:nvPr/>
        </p:nvSpPr>
        <p:spPr bwMode="auto">
          <a:xfrm>
            <a:off x="4872039" y="5876926"/>
            <a:ext cx="1728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12.4 metres</a:t>
            </a:r>
            <a:endParaRPr lang="en-US" altLang="en-US" sz="1800"/>
          </a:p>
        </p:txBody>
      </p:sp>
      <p:sp>
        <p:nvSpPr>
          <p:cNvPr id="49160" name="Line 10"/>
          <p:cNvSpPr>
            <a:spLocks noChangeShapeType="1"/>
          </p:cNvSpPr>
          <p:nvPr/>
        </p:nvSpPr>
        <p:spPr bwMode="auto">
          <a:xfrm>
            <a:off x="6311901" y="609282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161" name="Line 11"/>
          <p:cNvSpPr>
            <a:spLocks noChangeShapeType="1"/>
          </p:cNvSpPr>
          <p:nvPr/>
        </p:nvSpPr>
        <p:spPr bwMode="auto">
          <a:xfrm flipH="1">
            <a:off x="3935414" y="609282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49162" name="Picture 12" descr="http://ecx.images-amazon.com/images/I/41MWGBUHLTL._SY3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13" y="6126164"/>
            <a:ext cx="355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3" name="AutoShape 8"/>
          <p:cNvSpPr>
            <a:spLocks noChangeArrowheads="1"/>
          </p:cNvSpPr>
          <p:nvPr/>
        </p:nvSpPr>
        <p:spPr bwMode="auto">
          <a:xfrm>
            <a:off x="7281863" y="6180139"/>
            <a:ext cx="792162" cy="504825"/>
          </a:xfrm>
          <a:prstGeom prst="cloudCallout">
            <a:avLst>
              <a:gd name="adj1" fmla="val 6912"/>
              <a:gd name="adj2" fmla="val -2514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What is the Bieber head’s speed as it hits the ground?</a:t>
            </a:r>
            <a:endParaRPr lang="en-US" altLang="en-US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9376" y="1417638"/>
            <a:ext cx="11449273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800" dirty="0"/>
              <a:t>There </a:t>
            </a:r>
            <a:r>
              <a:rPr lang="en-GB" altLang="en-US" sz="2800" b="1" dirty="0"/>
              <a:t>are two ways </a:t>
            </a:r>
            <a:r>
              <a:rPr lang="en-GB" altLang="en-US" sz="2800" dirty="0"/>
              <a:t>to approach this problem. 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GB" altLang="en-US" sz="2000" dirty="0"/>
              <a:t>Use your understanding of </a:t>
            </a:r>
            <a:r>
              <a:rPr lang="en-GB" altLang="en-US" sz="2000" b="1" dirty="0">
                <a:solidFill>
                  <a:srgbClr val="0000FF"/>
                </a:solidFill>
              </a:rPr>
              <a:t>conservation of energy</a:t>
            </a:r>
            <a:r>
              <a:rPr lang="en-GB" altLang="en-US" sz="2000" dirty="0"/>
              <a:t>.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GB" altLang="en-US" sz="2000" dirty="0"/>
              <a:t>Calculate </a:t>
            </a:r>
            <a:r>
              <a:rPr lang="en-GB" altLang="en-US" sz="2000" b="1" dirty="0">
                <a:solidFill>
                  <a:srgbClr val="FF0000"/>
                </a:solidFill>
              </a:rPr>
              <a:t>vertical velocity aspect </a:t>
            </a:r>
            <a:r>
              <a:rPr lang="en-GB" altLang="en-US" sz="2000" dirty="0"/>
              <a:t>and combine with </a:t>
            </a:r>
            <a:r>
              <a:rPr lang="en-GB" altLang="en-US" sz="2000" b="1" dirty="0">
                <a:solidFill>
                  <a:srgbClr val="0000FF"/>
                </a:solidFill>
              </a:rPr>
              <a:t>horizontal aspect of motio</a:t>
            </a:r>
            <a:r>
              <a:rPr lang="en-GB" altLang="en-US" sz="2000" dirty="0">
                <a:solidFill>
                  <a:srgbClr val="0000FF"/>
                </a:solidFill>
              </a:rPr>
              <a:t>n</a:t>
            </a:r>
            <a:r>
              <a:rPr lang="en-GB" altLang="en-US" sz="2800" dirty="0"/>
              <a:t>. </a:t>
            </a:r>
            <a:endParaRPr lang="en-US" altLang="en-US" sz="2800" dirty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3429001"/>
            <a:ext cx="2411413" cy="28797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>
            <a:off x="3935414" y="3141663"/>
            <a:ext cx="7207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4224338" y="2636838"/>
            <a:ext cx="107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CC0066"/>
                </a:solidFill>
              </a:rPr>
              <a:t>5 m.s</a:t>
            </a:r>
            <a:r>
              <a:rPr lang="en-GB" altLang="en-US" sz="1800" baseline="30000">
                <a:solidFill>
                  <a:srgbClr val="CC0066"/>
                </a:solidFill>
              </a:rPr>
              <a:t>-1</a:t>
            </a:r>
            <a:endParaRPr lang="en-US" altLang="en-US" sz="1800" baseline="30000">
              <a:solidFill>
                <a:srgbClr val="CC0066"/>
              </a:solidFill>
            </a:endParaRPr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auto">
          <a:xfrm>
            <a:off x="2495551" y="4652963"/>
            <a:ext cx="115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30 m</a:t>
            </a:r>
            <a:endParaRPr lang="en-US" altLang="en-US" sz="1800"/>
          </a:p>
        </p:txBody>
      </p:sp>
      <p:sp>
        <p:nvSpPr>
          <p:cNvPr id="51209" name="Line 10"/>
          <p:cNvSpPr>
            <a:spLocks noChangeShapeType="1"/>
          </p:cNvSpPr>
          <p:nvPr/>
        </p:nvSpPr>
        <p:spPr bwMode="auto">
          <a:xfrm flipV="1">
            <a:off x="2782888" y="3429001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210" name="Line 11"/>
          <p:cNvSpPr>
            <a:spLocks noChangeShapeType="1"/>
          </p:cNvSpPr>
          <p:nvPr/>
        </p:nvSpPr>
        <p:spPr bwMode="auto">
          <a:xfrm>
            <a:off x="2782888" y="5084763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51211" name="Picture 12" descr="http://ecx.images-amazon.com/images/I/41MWGBUHLTL._SY3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2833689"/>
            <a:ext cx="355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651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What is the Bieber head’s speed as it hits the ground?</a:t>
            </a:r>
            <a:endParaRPr lang="en-US" altLang="en-US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9376" y="1600201"/>
            <a:ext cx="11449273" cy="4525963"/>
          </a:xfrm>
        </p:spPr>
        <p:txBody>
          <a:bodyPr/>
          <a:lstStyle/>
          <a:p>
            <a:pPr marL="0" indent="15875" eaLnBrk="1" hangingPunct="1">
              <a:buNone/>
            </a:pPr>
            <a:r>
              <a:rPr lang="en-GB" altLang="en-US" sz="2800" b="1" dirty="0"/>
              <a:t>Method 1. </a:t>
            </a:r>
            <a:r>
              <a:rPr lang="en-GB" altLang="en-US" sz="2800" dirty="0"/>
              <a:t>To answer this it is sometimes easier to think in terms of the head’s total </a:t>
            </a:r>
            <a:r>
              <a:rPr lang="en-GB" altLang="en-US" sz="2800" b="1" dirty="0">
                <a:solidFill>
                  <a:srgbClr val="0000FF"/>
                </a:solidFill>
              </a:rPr>
              <a:t>mechanical energy </a:t>
            </a:r>
            <a:r>
              <a:rPr lang="en-GB" altLang="en-US" sz="2800" dirty="0"/>
              <a:t>(kinetic and potential)</a:t>
            </a:r>
            <a:endParaRPr lang="en-US" altLang="en-US" sz="2800" dirty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3429001"/>
            <a:ext cx="2411413" cy="28797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>
            <a:off x="3935414" y="3141663"/>
            <a:ext cx="7207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4224338" y="2636838"/>
            <a:ext cx="107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CC0066"/>
                </a:solidFill>
              </a:rPr>
              <a:t>5 m.s</a:t>
            </a:r>
            <a:r>
              <a:rPr lang="en-GB" altLang="en-US" sz="1800" baseline="30000">
                <a:solidFill>
                  <a:srgbClr val="CC0066"/>
                </a:solidFill>
              </a:rPr>
              <a:t>-1</a:t>
            </a:r>
            <a:endParaRPr lang="en-US" altLang="en-US" sz="1800" baseline="30000">
              <a:solidFill>
                <a:srgbClr val="CC0066"/>
              </a:solidFill>
            </a:endParaRPr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auto">
          <a:xfrm>
            <a:off x="2495551" y="4652963"/>
            <a:ext cx="115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30 m</a:t>
            </a:r>
            <a:endParaRPr lang="en-US" altLang="en-US" sz="1800"/>
          </a:p>
        </p:txBody>
      </p:sp>
      <p:sp>
        <p:nvSpPr>
          <p:cNvPr id="51209" name="Line 10"/>
          <p:cNvSpPr>
            <a:spLocks noChangeShapeType="1"/>
          </p:cNvSpPr>
          <p:nvPr/>
        </p:nvSpPr>
        <p:spPr bwMode="auto">
          <a:xfrm flipV="1">
            <a:off x="2782888" y="3429001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210" name="Line 11"/>
          <p:cNvSpPr>
            <a:spLocks noChangeShapeType="1"/>
          </p:cNvSpPr>
          <p:nvPr/>
        </p:nvSpPr>
        <p:spPr bwMode="auto">
          <a:xfrm>
            <a:off x="2782888" y="5084763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51211" name="Picture 12" descr="http://ecx.images-amazon.com/images/I/41MWGBUHLTL._SY3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2833689"/>
            <a:ext cx="355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What is the Bieber head’s speed as it hits the ground?</a:t>
            </a:r>
            <a:endParaRPr lang="en-US" altLang="en-US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51312" y="1600201"/>
            <a:ext cx="7345287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400" dirty="0"/>
              <a:t>Total </a:t>
            </a:r>
            <a:r>
              <a:rPr lang="en-GB" altLang="en-US" sz="2400" b="1" dirty="0">
                <a:solidFill>
                  <a:srgbClr val="0000FF"/>
                </a:solidFill>
              </a:rPr>
              <a:t>mechanical energy </a:t>
            </a:r>
            <a:r>
              <a:rPr lang="en-GB" altLang="en-US" sz="2400" dirty="0"/>
              <a:t>at top = </a:t>
            </a:r>
            <a:r>
              <a:rPr lang="en-US" altLang="en-US" sz="2400" dirty="0">
                <a:cs typeface="Arial" panose="020B0604020202020204" pitchFamily="34" charset="0"/>
              </a:rPr>
              <a:t>½mv</a:t>
            </a:r>
            <a:r>
              <a:rPr lang="en-US" altLang="en-US" sz="2400" baseline="30000" dirty="0">
                <a:cs typeface="Arial" panose="020B0604020202020204" pitchFamily="34" charset="0"/>
              </a:rPr>
              <a:t>2</a:t>
            </a:r>
            <a:r>
              <a:rPr lang="en-US" altLang="en-US" sz="2400" dirty="0">
                <a:cs typeface="Arial" panose="020B0604020202020204" pitchFamily="34" charset="0"/>
              </a:rPr>
              <a:t> + </a:t>
            </a:r>
            <a:r>
              <a:rPr lang="en-US" altLang="en-US" sz="2400" dirty="0" err="1">
                <a:cs typeface="Arial" panose="020B0604020202020204" pitchFamily="34" charset="0"/>
              </a:rPr>
              <a:t>mgh</a:t>
            </a:r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GB" altLang="en-US" sz="2400" dirty="0"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GB" altLang="en-US" sz="2400" dirty="0"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GB" altLang="en-US" sz="2400" dirty="0"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GB" altLang="en-US" sz="2400" dirty="0">
                <a:cs typeface="Arial" panose="020B0604020202020204" pitchFamily="34" charset="0"/>
              </a:rPr>
              <a:t>Total energy = </a:t>
            </a:r>
            <a:r>
              <a:rPr lang="en-US" altLang="en-US" sz="2400" dirty="0">
                <a:cs typeface="Arial" panose="020B0604020202020204" pitchFamily="34" charset="0"/>
              </a:rPr>
              <a:t>½m(5)</a:t>
            </a:r>
            <a:r>
              <a:rPr lang="en-US" altLang="en-US" sz="2400" baseline="30000" dirty="0">
                <a:cs typeface="Arial" panose="020B0604020202020204" pitchFamily="34" charset="0"/>
              </a:rPr>
              <a:t>2</a:t>
            </a:r>
            <a:r>
              <a:rPr lang="en-US" altLang="en-US" sz="2400" dirty="0">
                <a:cs typeface="Arial" panose="020B0604020202020204" pitchFamily="34" charset="0"/>
              </a:rPr>
              <a:t> + m</a:t>
            </a:r>
            <a:r>
              <a:rPr lang="en-US" altLang="en-US" sz="1800" dirty="0">
                <a:cs typeface="Arial" panose="020B0604020202020204" pitchFamily="34" charset="0"/>
              </a:rPr>
              <a:t>x</a:t>
            </a:r>
            <a:r>
              <a:rPr lang="en-US" altLang="en-US" sz="2400" dirty="0">
                <a:cs typeface="Arial" panose="020B0604020202020204" pitchFamily="34" charset="0"/>
              </a:rPr>
              <a:t>9.8</a:t>
            </a:r>
            <a:r>
              <a:rPr lang="en-US" altLang="en-US" sz="1800" dirty="0">
                <a:cs typeface="Arial" panose="020B0604020202020204" pitchFamily="34" charset="0"/>
              </a:rPr>
              <a:t>x</a:t>
            </a:r>
            <a:r>
              <a:rPr lang="en-US" altLang="en-US" sz="2400" dirty="0">
                <a:cs typeface="Arial" panose="020B0604020202020204" pitchFamily="34" charset="0"/>
              </a:rPr>
              <a:t>30</a:t>
            </a:r>
          </a:p>
          <a:p>
            <a:pPr eaLnBrk="1" hangingPunct="1">
              <a:buFontTx/>
              <a:buNone/>
            </a:pPr>
            <a:r>
              <a:rPr lang="en-GB" altLang="en-US" sz="2400" dirty="0">
                <a:cs typeface="Arial" panose="020B0604020202020204" pitchFamily="34" charset="0"/>
              </a:rPr>
              <a:t>Total energy = 12.5m + 294m = 306.5m</a:t>
            </a:r>
            <a:endParaRPr lang="en-US" altLang="en-US" sz="2400" dirty="0">
              <a:cs typeface="Arial" panose="020B0604020202020204" pitchFamily="34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3429001"/>
            <a:ext cx="2411413" cy="28797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3254" name="Line 7"/>
          <p:cNvSpPr>
            <a:spLocks noChangeShapeType="1"/>
          </p:cNvSpPr>
          <p:nvPr/>
        </p:nvSpPr>
        <p:spPr bwMode="auto">
          <a:xfrm>
            <a:off x="3935414" y="3141663"/>
            <a:ext cx="7207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3255" name="Text Box 8"/>
          <p:cNvSpPr txBox="1">
            <a:spLocks noChangeArrowheads="1"/>
          </p:cNvSpPr>
          <p:nvPr/>
        </p:nvSpPr>
        <p:spPr bwMode="auto">
          <a:xfrm>
            <a:off x="4224338" y="2636838"/>
            <a:ext cx="107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CC0066"/>
                </a:solidFill>
              </a:rPr>
              <a:t>5 m.s</a:t>
            </a:r>
            <a:r>
              <a:rPr lang="en-GB" altLang="en-US" sz="1800" baseline="30000">
                <a:solidFill>
                  <a:srgbClr val="CC0066"/>
                </a:solidFill>
              </a:rPr>
              <a:t>-1</a:t>
            </a:r>
            <a:endParaRPr lang="en-US" altLang="en-US" sz="1800" baseline="30000">
              <a:solidFill>
                <a:srgbClr val="CC0066"/>
              </a:solidFill>
            </a:endParaRPr>
          </a:p>
        </p:txBody>
      </p:sp>
      <p:sp>
        <p:nvSpPr>
          <p:cNvPr id="53256" name="Text Box 9"/>
          <p:cNvSpPr txBox="1">
            <a:spLocks noChangeArrowheads="1"/>
          </p:cNvSpPr>
          <p:nvPr/>
        </p:nvSpPr>
        <p:spPr bwMode="auto">
          <a:xfrm>
            <a:off x="2495551" y="4652963"/>
            <a:ext cx="115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30 m</a:t>
            </a:r>
            <a:endParaRPr lang="en-US" altLang="en-US" sz="1800"/>
          </a:p>
        </p:txBody>
      </p:sp>
      <p:sp>
        <p:nvSpPr>
          <p:cNvPr id="53257" name="Line 10"/>
          <p:cNvSpPr>
            <a:spLocks noChangeShapeType="1"/>
          </p:cNvSpPr>
          <p:nvPr/>
        </p:nvSpPr>
        <p:spPr bwMode="auto">
          <a:xfrm flipV="1">
            <a:off x="2782888" y="3429001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3258" name="Line 11"/>
          <p:cNvSpPr>
            <a:spLocks noChangeShapeType="1"/>
          </p:cNvSpPr>
          <p:nvPr/>
        </p:nvSpPr>
        <p:spPr bwMode="auto">
          <a:xfrm>
            <a:off x="2782888" y="5084763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53259" name="Picture 13" descr="http://ecx.images-amazon.com/images/I/41MWGBUHLTL._SY3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2833689"/>
            <a:ext cx="355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What is the Bieber head’s speed as it hits the ground?</a:t>
            </a:r>
            <a:endParaRPr lang="en-US" altLang="en-US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1"/>
            <a:ext cx="10670975" cy="4525963"/>
          </a:xfrm>
        </p:spPr>
        <p:txBody>
          <a:bodyPr/>
          <a:lstStyle/>
          <a:p>
            <a:pPr marL="0" indent="15875" eaLnBrk="1" hangingPunct="1">
              <a:buFontTx/>
              <a:buNone/>
            </a:pPr>
            <a:r>
              <a:rPr lang="en-GB" altLang="en-US" sz="2800" dirty="0"/>
              <a:t>At the bottom, all the potential energy has been converted to </a:t>
            </a:r>
            <a:r>
              <a:rPr lang="en-GB" altLang="en-US" sz="2800" dirty="0">
                <a:solidFill>
                  <a:srgbClr val="FF0000"/>
                </a:solidFill>
              </a:rPr>
              <a:t>kinetic energy</a:t>
            </a:r>
            <a:r>
              <a:rPr lang="en-GB" altLang="en-US" sz="2800" dirty="0"/>
              <a:t>. All the ball’s energy is now </a:t>
            </a:r>
            <a:r>
              <a:rPr lang="en-GB" altLang="en-US" sz="2800" dirty="0">
                <a:solidFill>
                  <a:srgbClr val="FF0000"/>
                </a:solidFill>
              </a:rPr>
              <a:t>kinetic</a:t>
            </a:r>
            <a:r>
              <a:rPr lang="en-GB" altLang="en-US" sz="2800" dirty="0"/>
              <a:t>.</a:t>
            </a:r>
            <a:endParaRPr lang="en-US" altLang="en-US" sz="2800" dirty="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524001" y="3429001"/>
            <a:ext cx="2411413" cy="28797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5302" name="Arc 7"/>
          <p:cNvSpPr>
            <a:spLocks/>
          </p:cNvSpPr>
          <p:nvPr/>
        </p:nvSpPr>
        <p:spPr bwMode="auto">
          <a:xfrm>
            <a:off x="3935414" y="3141664"/>
            <a:ext cx="3673475" cy="4175125"/>
          </a:xfrm>
          <a:custGeom>
            <a:avLst/>
            <a:gdLst>
              <a:gd name="T0" fmla="*/ 0 w 20831"/>
              <a:gd name="T1" fmla="*/ 0 h 21600"/>
              <a:gd name="T2" fmla="*/ 2147483646 w 20831"/>
              <a:gd name="T3" fmla="*/ 2147483646 h 21600"/>
              <a:gd name="T4" fmla="*/ 0 w 20831"/>
              <a:gd name="T5" fmla="*/ 2147483646 h 21600"/>
              <a:gd name="T6" fmla="*/ 0 60000 65536"/>
              <a:gd name="T7" fmla="*/ 0 60000 65536"/>
              <a:gd name="T8" fmla="*/ 0 60000 65536"/>
              <a:gd name="T9" fmla="*/ 0 w 20831"/>
              <a:gd name="T10" fmla="*/ 0 h 21600"/>
              <a:gd name="T11" fmla="*/ 20831 w 2083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31" h="21600" fill="none" extrusionOk="0">
                <a:moveTo>
                  <a:pt x="-1" y="0"/>
                </a:moveTo>
                <a:cubicBezTo>
                  <a:pt x="9728" y="0"/>
                  <a:pt x="18256" y="6503"/>
                  <a:pt x="20830" y="15886"/>
                </a:cubicBezTo>
              </a:path>
              <a:path w="20831" h="21600" stroke="0" extrusionOk="0">
                <a:moveTo>
                  <a:pt x="-1" y="0"/>
                </a:moveTo>
                <a:cubicBezTo>
                  <a:pt x="9728" y="0"/>
                  <a:pt x="18256" y="6503"/>
                  <a:pt x="20830" y="1588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5303" name="Text Box 8"/>
          <p:cNvSpPr txBox="1">
            <a:spLocks noChangeArrowheads="1"/>
          </p:cNvSpPr>
          <p:nvPr/>
        </p:nvSpPr>
        <p:spPr bwMode="auto">
          <a:xfrm>
            <a:off x="7391400" y="5229225"/>
            <a:ext cx="172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b="1">
                <a:solidFill>
                  <a:srgbClr val="0000FF"/>
                </a:solidFill>
              </a:rPr>
              <a:t>V = ?</a:t>
            </a:r>
            <a:endParaRPr lang="en-US" altLang="en-US" sz="2400" b="1">
              <a:solidFill>
                <a:srgbClr val="0000FF"/>
              </a:solidFill>
            </a:endParaRPr>
          </a:p>
        </p:txBody>
      </p:sp>
      <p:sp>
        <p:nvSpPr>
          <p:cNvPr id="55304" name="Text Box 9"/>
          <p:cNvSpPr txBox="1">
            <a:spLocks noChangeArrowheads="1"/>
          </p:cNvSpPr>
          <p:nvPr/>
        </p:nvSpPr>
        <p:spPr bwMode="auto">
          <a:xfrm>
            <a:off x="7680325" y="3573463"/>
            <a:ext cx="2592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solidFill>
                  <a:srgbClr val="FF0000"/>
                </a:solidFill>
              </a:rPr>
              <a:t>energy = </a:t>
            </a:r>
            <a:r>
              <a:rPr lang="en-US" altLang="en-US" sz="2400">
                <a:solidFill>
                  <a:srgbClr val="FF0000"/>
                </a:solidFill>
                <a:cs typeface="Arial" panose="020B0604020202020204" pitchFamily="34" charset="0"/>
              </a:rPr>
              <a:t>½ mv</a:t>
            </a:r>
            <a:r>
              <a:rPr lang="en-US" altLang="en-US" sz="2400" baseline="30000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55305" name="Line 10"/>
          <p:cNvSpPr>
            <a:spLocks noChangeShapeType="1"/>
          </p:cNvSpPr>
          <p:nvPr/>
        </p:nvSpPr>
        <p:spPr bwMode="auto">
          <a:xfrm>
            <a:off x="7751763" y="3933826"/>
            <a:ext cx="0" cy="16557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55306" name="Picture 12" descr="http://ecx.images-amazon.com/images/I/41MWGBUHLTL._SY3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5969001"/>
            <a:ext cx="355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3503614" y="4652963"/>
            <a:ext cx="358775" cy="144462"/>
            <a:chOff x="2109" y="2931"/>
            <a:chExt cx="226" cy="91"/>
          </a:xfrm>
        </p:grpSpPr>
        <p:sp>
          <p:nvSpPr>
            <p:cNvPr id="9229" name="Rectangle 3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30" name="Oval 4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Amazing facts!</a:t>
            </a:r>
            <a:endParaRPr lang="en-US" altLang="en-US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	If a gun is fired horizontally, and at the same time a bullet is dropped from the same height. Which will hit the ground first?</a:t>
            </a:r>
          </a:p>
          <a:p>
            <a:pPr eaLnBrk="1" hangingPunct="1">
              <a:buFontTx/>
              <a:buNone/>
            </a:pPr>
            <a:endParaRPr lang="en-GB" altLang="en-US" dirty="0"/>
          </a:p>
          <a:p>
            <a:pPr eaLnBrk="1" hangingPunct="1">
              <a:buFontTx/>
              <a:buNone/>
            </a:pPr>
            <a:endParaRPr lang="en-GB" altLang="en-US" dirty="0"/>
          </a:p>
          <a:p>
            <a:pPr eaLnBrk="1" hangingPunct="1">
              <a:buFontTx/>
              <a:buNone/>
            </a:pPr>
            <a:endParaRPr lang="en-GB" altLang="en-US" dirty="0"/>
          </a:p>
          <a:p>
            <a:pPr algn="ctr" eaLnBrk="1" hangingPunct="1">
              <a:buFontTx/>
              <a:buNone/>
            </a:pPr>
            <a:endParaRPr lang="en-US" altLang="en-US" sz="54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9222" name="Group 8"/>
          <p:cNvGrpSpPr>
            <a:grpSpLocks/>
          </p:cNvGrpSpPr>
          <p:nvPr/>
        </p:nvGrpSpPr>
        <p:grpSpPr bwMode="auto">
          <a:xfrm>
            <a:off x="2424114" y="4581525"/>
            <a:ext cx="1150937" cy="503238"/>
            <a:chOff x="567" y="2886"/>
            <a:chExt cx="725" cy="317"/>
          </a:xfrm>
        </p:grpSpPr>
        <p:sp>
          <p:nvSpPr>
            <p:cNvPr id="9226" name="AutoShape 9"/>
            <p:cNvSpPr>
              <a:spLocks noChangeArrowheads="1"/>
            </p:cNvSpPr>
            <p:nvPr/>
          </p:nvSpPr>
          <p:spPr bwMode="auto">
            <a:xfrm>
              <a:off x="567" y="3022"/>
              <a:ext cx="272" cy="181"/>
            </a:xfrm>
            <a:prstGeom prst="parallelogram">
              <a:avLst>
                <a:gd name="adj" fmla="val 37569"/>
              </a:avLst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27" name="Rectangle 10"/>
            <p:cNvSpPr>
              <a:spLocks noChangeArrowheads="1"/>
            </p:cNvSpPr>
            <p:nvPr/>
          </p:nvSpPr>
          <p:spPr bwMode="auto">
            <a:xfrm>
              <a:off x="612" y="2931"/>
              <a:ext cx="680" cy="9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28" name="Rectangle 11"/>
            <p:cNvSpPr>
              <a:spLocks noChangeArrowheads="1"/>
            </p:cNvSpPr>
            <p:nvPr/>
          </p:nvSpPr>
          <p:spPr bwMode="auto">
            <a:xfrm>
              <a:off x="1202" y="2886"/>
              <a:ext cx="45" cy="4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9223" name="Group 12"/>
          <p:cNvGrpSpPr>
            <a:grpSpLocks/>
          </p:cNvGrpSpPr>
          <p:nvPr/>
        </p:nvGrpSpPr>
        <p:grpSpPr bwMode="auto">
          <a:xfrm>
            <a:off x="1847851" y="4652963"/>
            <a:ext cx="358775" cy="144462"/>
            <a:chOff x="2109" y="2931"/>
            <a:chExt cx="226" cy="91"/>
          </a:xfrm>
        </p:grpSpPr>
        <p:sp>
          <p:nvSpPr>
            <p:cNvPr id="9224" name="Rectangle 13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25" name="Oval 14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What is the Bieber head’s speed as it hits the ground?</a:t>
            </a:r>
            <a:endParaRPr lang="en-US" altLang="en-US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1"/>
            <a:ext cx="9875439" cy="452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GB" altLang="en-US" sz="2800" dirty="0"/>
              <a:t>	mechanical energy at </a:t>
            </a:r>
            <a:r>
              <a:rPr lang="en-GB" altLang="en-US" sz="2800" b="1" dirty="0">
                <a:solidFill>
                  <a:srgbClr val="FF0000"/>
                </a:solidFill>
              </a:rPr>
              <a:t>top</a:t>
            </a:r>
            <a:r>
              <a:rPr lang="en-GB" altLang="en-US" sz="2800" dirty="0"/>
              <a:t> = mechanical energy at </a:t>
            </a:r>
            <a:r>
              <a:rPr lang="en-GB" altLang="en-US" sz="2800" b="1" dirty="0">
                <a:solidFill>
                  <a:srgbClr val="0000FF"/>
                </a:solidFill>
              </a:rPr>
              <a:t>bottom</a:t>
            </a:r>
          </a:p>
          <a:p>
            <a:pPr algn="ctr" eaLnBrk="1" hangingPunct="1">
              <a:buFontTx/>
              <a:buNone/>
            </a:pPr>
            <a:r>
              <a:rPr lang="en-GB" altLang="en-US" sz="2400" dirty="0">
                <a:cs typeface="Arial" panose="020B0604020202020204" pitchFamily="34" charset="0"/>
              </a:rPr>
              <a:t>	306.5m = </a:t>
            </a:r>
            <a:r>
              <a:rPr lang="en-US" altLang="en-US" sz="2400" dirty="0">
                <a:cs typeface="Arial" panose="020B0604020202020204" pitchFamily="34" charset="0"/>
              </a:rPr>
              <a:t>½mv</a:t>
            </a:r>
            <a:r>
              <a:rPr lang="en-US" altLang="en-US" sz="2400" baseline="30000" dirty="0">
                <a:cs typeface="Arial" panose="020B0604020202020204" pitchFamily="34" charset="0"/>
              </a:rPr>
              <a:t>2</a:t>
            </a:r>
          </a:p>
          <a:p>
            <a:pPr algn="ctr" eaLnBrk="1" hangingPunct="1">
              <a:buFontTx/>
              <a:buNone/>
            </a:pPr>
            <a:r>
              <a:rPr lang="en-GB" altLang="en-US" sz="2400" dirty="0">
                <a:cs typeface="Arial" panose="020B0604020202020204" pitchFamily="34" charset="0"/>
              </a:rPr>
              <a:t>306.5 = </a:t>
            </a:r>
            <a:r>
              <a:rPr lang="en-US" altLang="en-US" sz="2400" dirty="0">
                <a:cs typeface="Arial" panose="020B0604020202020204" pitchFamily="34" charset="0"/>
              </a:rPr>
              <a:t>½v</a:t>
            </a:r>
            <a:r>
              <a:rPr lang="en-US" altLang="en-US" sz="2400" baseline="30000" dirty="0">
                <a:cs typeface="Arial" panose="020B0604020202020204" pitchFamily="34" charset="0"/>
              </a:rPr>
              <a:t>2</a:t>
            </a:r>
          </a:p>
          <a:p>
            <a:pPr algn="ctr" eaLnBrk="1" hangingPunct="1">
              <a:buFontTx/>
              <a:buNone/>
            </a:pPr>
            <a:r>
              <a:rPr lang="en-GB" altLang="en-US" sz="2400" dirty="0">
                <a:cs typeface="Arial" panose="020B0604020202020204" pitchFamily="34" charset="0"/>
              </a:rPr>
              <a:t>613 = v</a:t>
            </a:r>
            <a:r>
              <a:rPr lang="en-GB" altLang="en-US" sz="2400" baseline="30000" dirty="0">
                <a:cs typeface="Arial" panose="020B0604020202020204" pitchFamily="34" charset="0"/>
              </a:rPr>
              <a:t>2</a:t>
            </a:r>
          </a:p>
          <a:p>
            <a:pPr algn="ctr" eaLnBrk="1" hangingPunct="1">
              <a:buFontTx/>
              <a:buNone/>
            </a:pPr>
            <a:r>
              <a:rPr lang="en-GB" altLang="en-US" sz="2400" dirty="0">
                <a:cs typeface="Arial" panose="020B0604020202020204" pitchFamily="34" charset="0"/>
              </a:rPr>
              <a:t>v = 24.8 m.s</a:t>
            </a:r>
            <a:r>
              <a:rPr lang="en-GB" altLang="en-US" sz="2400" baseline="30000" dirty="0">
                <a:cs typeface="Arial" panose="020B0604020202020204" pitchFamily="34" charset="0"/>
              </a:rPr>
              <a:t>-1</a:t>
            </a:r>
          </a:p>
          <a:p>
            <a:pPr algn="r" eaLnBrk="1" hangingPunct="1">
              <a:buFontTx/>
              <a:buNone/>
            </a:pPr>
            <a:r>
              <a:rPr lang="en-GB" altLang="en-US" sz="2400" dirty="0">
                <a:cs typeface="Arial" panose="020B0604020202020204" pitchFamily="34" charset="0"/>
              </a:rPr>
              <a:t>(Note that this is the head’s </a:t>
            </a:r>
          </a:p>
          <a:p>
            <a:pPr algn="r" eaLnBrk="1" hangingPunct="1">
              <a:buFontTx/>
              <a:buNone/>
            </a:pPr>
            <a:r>
              <a:rPr lang="en-GB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speed</a:t>
            </a:r>
            <a:r>
              <a:rPr lang="en-GB" altLang="en-US" sz="2400" dirty="0">
                <a:cs typeface="Arial" panose="020B0604020202020204" pitchFamily="34" charset="0"/>
              </a:rPr>
              <a:t> as it hits the ground, </a:t>
            </a:r>
          </a:p>
          <a:p>
            <a:pPr algn="r" eaLnBrk="1" hangingPunct="1">
              <a:buFontTx/>
              <a:buNone/>
            </a:pPr>
            <a:r>
              <a:rPr lang="en-GB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not</a:t>
            </a:r>
            <a:r>
              <a:rPr lang="en-GB" altLang="en-US" sz="2400" dirty="0">
                <a:cs typeface="Arial" panose="020B0604020202020204" pitchFamily="34" charset="0"/>
              </a:rPr>
              <a:t> its velocity.</a:t>
            </a:r>
            <a:endParaRPr lang="en-US" altLang="en-US" sz="2400" dirty="0">
              <a:cs typeface="Arial" panose="020B0604020202020204" pitchFamily="34" charset="0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524001" y="3429001"/>
            <a:ext cx="2411413" cy="28797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7350" name="Arc 7"/>
          <p:cNvSpPr>
            <a:spLocks/>
          </p:cNvSpPr>
          <p:nvPr/>
        </p:nvSpPr>
        <p:spPr bwMode="auto">
          <a:xfrm>
            <a:off x="3935414" y="3141664"/>
            <a:ext cx="3673475" cy="4175125"/>
          </a:xfrm>
          <a:custGeom>
            <a:avLst/>
            <a:gdLst>
              <a:gd name="T0" fmla="*/ 0 w 20831"/>
              <a:gd name="T1" fmla="*/ 0 h 21600"/>
              <a:gd name="T2" fmla="*/ 2147483646 w 20831"/>
              <a:gd name="T3" fmla="*/ 2147483646 h 21600"/>
              <a:gd name="T4" fmla="*/ 0 w 20831"/>
              <a:gd name="T5" fmla="*/ 2147483646 h 21600"/>
              <a:gd name="T6" fmla="*/ 0 60000 65536"/>
              <a:gd name="T7" fmla="*/ 0 60000 65536"/>
              <a:gd name="T8" fmla="*/ 0 60000 65536"/>
              <a:gd name="T9" fmla="*/ 0 w 20831"/>
              <a:gd name="T10" fmla="*/ 0 h 21600"/>
              <a:gd name="T11" fmla="*/ 20831 w 2083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31" h="21600" fill="none" extrusionOk="0">
                <a:moveTo>
                  <a:pt x="-1" y="0"/>
                </a:moveTo>
                <a:cubicBezTo>
                  <a:pt x="9728" y="0"/>
                  <a:pt x="18256" y="6503"/>
                  <a:pt x="20830" y="15886"/>
                </a:cubicBezTo>
              </a:path>
              <a:path w="20831" h="21600" stroke="0" extrusionOk="0">
                <a:moveTo>
                  <a:pt x="-1" y="0"/>
                </a:moveTo>
                <a:cubicBezTo>
                  <a:pt x="9728" y="0"/>
                  <a:pt x="18256" y="6503"/>
                  <a:pt x="20830" y="1588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7351" name="Text Box 8"/>
          <p:cNvSpPr txBox="1">
            <a:spLocks noChangeArrowheads="1"/>
          </p:cNvSpPr>
          <p:nvPr/>
        </p:nvSpPr>
        <p:spPr bwMode="auto">
          <a:xfrm>
            <a:off x="7824789" y="5373688"/>
            <a:ext cx="2951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b="1" dirty="0">
                <a:solidFill>
                  <a:srgbClr val="0000FF"/>
                </a:solidFill>
              </a:rPr>
              <a:t>Speed  = 24.8 m.s</a:t>
            </a:r>
            <a:r>
              <a:rPr lang="en-GB" altLang="en-US" sz="2400" b="1" baseline="30000" dirty="0">
                <a:solidFill>
                  <a:srgbClr val="0000FF"/>
                </a:solidFill>
              </a:rPr>
              <a:t>-1</a:t>
            </a:r>
            <a:endParaRPr lang="en-US" altLang="en-US" sz="2400" b="1" baseline="30000" dirty="0">
              <a:solidFill>
                <a:srgbClr val="0000FF"/>
              </a:solidFill>
            </a:endParaRPr>
          </a:p>
        </p:txBody>
      </p:sp>
      <p:pic>
        <p:nvPicPr>
          <p:cNvPr id="57352" name="Picture 9" descr="http://ecx.images-amazon.com/images/I/41MWGBUHLTL._SY3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5929314"/>
            <a:ext cx="355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uiExpand="1" build="p"/>
      <p:bldP spid="5735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What is the Bieber head’s speed as it hits the ground?</a:t>
            </a:r>
            <a:endParaRPr lang="en-US" altLang="en-US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9376" y="1600201"/>
            <a:ext cx="9217023" cy="4525963"/>
          </a:xfrm>
        </p:spPr>
        <p:txBody>
          <a:bodyPr/>
          <a:lstStyle/>
          <a:p>
            <a:pPr marL="0" indent="15875" eaLnBrk="1" hangingPunct="1">
              <a:buFontTx/>
              <a:buNone/>
            </a:pPr>
            <a:r>
              <a:rPr lang="en-GB" altLang="en-US" sz="2800" b="1" dirty="0"/>
              <a:t>Method 2</a:t>
            </a:r>
            <a:r>
              <a:rPr lang="en-GB" altLang="en-US" sz="2800" dirty="0"/>
              <a:t>. Calculate final vertical component of velocity. </a:t>
            </a:r>
            <a:endParaRPr lang="en-US" altLang="en-US" sz="2800" dirty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3429001"/>
            <a:ext cx="2411413" cy="28797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>
            <a:off x="3935414" y="3141663"/>
            <a:ext cx="7207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4224338" y="2636838"/>
            <a:ext cx="107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CC0066"/>
                </a:solidFill>
              </a:rPr>
              <a:t>5 m.s</a:t>
            </a:r>
            <a:r>
              <a:rPr lang="en-GB" altLang="en-US" sz="1800" baseline="30000">
                <a:solidFill>
                  <a:srgbClr val="CC0066"/>
                </a:solidFill>
              </a:rPr>
              <a:t>-1</a:t>
            </a:r>
            <a:endParaRPr lang="en-US" altLang="en-US" sz="1800" baseline="30000">
              <a:solidFill>
                <a:srgbClr val="CC0066"/>
              </a:solidFill>
            </a:endParaRPr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auto">
          <a:xfrm>
            <a:off x="2495551" y="4652963"/>
            <a:ext cx="115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30 m</a:t>
            </a:r>
            <a:endParaRPr lang="en-US" altLang="en-US" sz="1800"/>
          </a:p>
        </p:txBody>
      </p:sp>
      <p:sp>
        <p:nvSpPr>
          <p:cNvPr id="51209" name="Line 10"/>
          <p:cNvSpPr>
            <a:spLocks noChangeShapeType="1"/>
          </p:cNvSpPr>
          <p:nvPr/>
        </p:nvSpPr>
        <p:spPr bwMode="auto">
          <a:xfrm flipV="1">
            <a:off x="2782888" y="3429001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210" name="Line 11"/>
          <p:cNvSpPr>
            <a:spLocks noChangeShapeType="1"/>
          </p:cNvSpPr>
          <p:nvPr/>
        </p:nvSpPr>
        <p:spPr bwMode="auto">
          <a:xfrm>
            <a:off x="2782888" y="5084763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51211" name="Picture 12" descr="http://ecx.images-amazon.com/images/I/41MWGBUHLTL._SY3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2833689"/>
            <a:ext cx="355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823498" y="2861288"/>
                <a:ext cx="4475646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𝑎𝑠</m:t>
                      </m:r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AU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9.80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30</m:t>
                      </m:r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AU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588</m:t>
                      </m:r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=24.25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𝑑𝑜𝑤𝑛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498" y="2861288"/>
                <a:ext cx="4475646" cy="3108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41776" y="3625287"/>
                <a:ext cx="3533967" cy="1427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=30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𝑑𝑜𝑤𝑛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AU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9.88 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𝑑𝑜𝑤𝑛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776" y="3625287"/>
                <a:ext cx="3533967" cy="14271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89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What is the Bieber head’s speed as it hits the ground?</a:t>
            </a:r>
            <a:endParaRPr lang="en-US" altLang="en-US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9377" y="1600201"/>
            <a:ext cx="4968552" cy="4525963"/>
          </a:xfrm>
        </p:spPr>
        <p:txBody>
          <a:bodyPr/>
          <a:lstStyle/>
          <a:p>
            <a:pPr marL="0" indent="15875" eaLnBrk="1" hangingPunct="1">
              <a:buFontTx/>
              <a:buNone/>
            </a:pPr>
            <a:r>
              <a:rPr lang="en-GB" altLang="en-US" sz="2800" b="1" dirty="0"/>
              <a:t>Method 2</a:t>
            </a:r>
            <a:r>
              <a:rPr lang="en-GB" altLang="en-US" sz="2800" dirty="0"/>
              <a:t>. Add to horizontal component of velocity. </a:t>
            </a:r>
            <a:endParaRPr lang="en-US" altLang="en-US" sz="2800" dirty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3429001"/>
            <a:ext cx="2411413" cy="28797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>
            <a:off x="3935414" y="3141663"/>
            <a:ext cx="7207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4224338" y="2636838"/>
            <a:ext cx="107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CC0066"/>
                </a:solidFill>
              </a:rPr>
              <a:t>5 m.s</a:t>
            </a:r>
            <a:r>
              <a:rPr lang="en-GB" altLang="en-US" sz="1800" baseline="30000">
                <a:solidFill>
                  <a:srgbClr val="CC0066"/>
                </a:solidFill>
              </a:rPr>
              <a:t>-1</a:t>
            </a:r>
            <a:endParaRPr lang="en-US" altLang="en-US" sz="1800" baseline="30000">
              <a:solidFill>
                <a:srgbClr val="CC0066"/>
              </a:solidFill>
            </a:endParaRPr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auto">
          <a:xfrm>
            <a:off x="2495551" y="4652963"/>
            <a:ext cx="115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30 m</a:t>
            </a:r>
            <a:endParaRPr lang="en-US" altLang="en-US" sz="1800"/>
          </a:p>
        </p:txBody>
      </p:sp>
      <p:sp>
        <p:nvSpPr>
          <p:cNvPr id="51209" name="Line 10"/>
          <p:cNvSpPr>
            <a:spLocks noChangeShapeType="1"/>
          </p:cNvSpPr>
          <p:nvPr/>
        </p:nvSpPr>
        <p:spPr bwMode="auto">
          <a:xfrm flipV="1">
            <a:off x="2782888" y="3429001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210" name="Line 11"/>
          <p:cNvSpPr>
            <a:spLocks noChangeShapeType="1"/>
          </p:cNvSpPr>
          <p:nvPr/>
        </p:nvSpPr>
        <p:spPr bwMode="auto">
          <a:xfrm>
            <a:off x="2782888" y="5084763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51211" name="Picture 12" descr="http://ecx.images-amazon.com/images/I/41MWGBUHLTL._SY3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2833689"/>
            <a:ext cx="355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224004" y="3535277"/>
                <a:ext cx="4475646" cy="2743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𝒔𝒑𝒆𝒆</m:t>
                      </m:r>
                      <m:sSup>
                        <m:sSupPr>
                          <m:ctrlP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sSup>
                        <m:sSupPr>
                          <m:ctrlP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1" i="1" baseline="-25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AU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sSup>
                        <m:sSupPr>
                          <m:ctrlP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1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𝒔𝒑𝒆𝒆</m:t>
                      </m:r>
                      <m:sSup>
                        <m:sSupPr>
                          <m:ctrlP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AU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en-AU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  <m:sup>
                          <m: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AU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  <m:sup>
                          <m: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𝒔𝒑𝒆𝒆</m:t>
                      </m:r>
                      <m:sSup>
                        <m:sSupPr>
                          <m:ctrlP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AU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613</m:t>
                      </m:r>
                    </m:oMath>
                  </m:oMathPara>
                </a14:m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𝑠𝑝𝑒𝑒𝑑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24.8 </m:t>
                      </m:r>
                      <m:r>
                        <a:rPr lang="en-AU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AU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AU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8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004" y="3535277"/>
                <a:ext cx="4475646" cy="27437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59896" y="1196095"/>
                <a:ext cx="3278360" cy="1316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AU" sz="2000" b="1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AU" sz="2000" b="1" i="1" baseline="-250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24.25 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𝑑𝑜𝑤𝑛</m:t>
                      </m:r>
                    </m:oMath>
                  </m:oMathPara>
                </a14:m>
                <a:endParaRPr lang="en-AU" sz="2000" dirty="0"/>
              </a:p>
              <a:p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96" y="1196095"/>
                <a:ext cx="3278360" cy="13163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7824192" y="1232972"/>
            <a:ext cx="0" cy="21055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264352" y="2901435"/>
                <a:ext cx="21111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AU" b="1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𝑟𝑖𝑔h𝑡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352" y="2901435"/>
                <a:ext cx="211115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7893203" y="3339701"/>
            <a:ext cx="129614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893203" y="1232972"/>
            <a:ext cx="1296144" cy="21000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507266" y="1808509"/>
                <a:ext cx="8524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𝑠𝑝𝑒𝑒𝑑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266" y="1808509"/>
                <a:ext cx="852413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2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/>
      <p:bldP spid="5" grpId="0"/>
      <p:bldP spid="2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What is the Bieber head’s </a:t>
            </a:r>
            <a:r>
              <a:rPr lang="en-GB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VELOCITY</a:t>
            </a:r>
            <a:r>
              <a:rPr lang="en-GB" alt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as it hits the ground?</a:t>
            </a:r>
            <a:endParaRPr lang="en-US" altLang="en-US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9376" y="1600202"/>
            <a:ext cx="5669623" cy="4476508"/>
          </a:xfrm>
        </p:spPr>
        <p:txBody>
          <a:bodyPr/>
          <a:lstStyle/>
          <a:p>
            <a:pPr marL="0" indent="15875" eaLnBrk="1" hangingPunct="1">
              <a:buFontTx/>
              <a:buNone/>
            </a:pPr>
            <a:r>
              <a:rPr lang="en-GB" altLang="en-US" sz="2800" b="1" dirty="0"/>
              <a:t>Is speed the same as velocity?</a:t>
            </a:r>
          </a:p>
          <a:p>
            <a:pPr marL="0" indent="15875" eaLnBrk="1" hangingPunct="1">
              <a:buFontTx/>
              <a:buNone/>
            </a:pPr>
            <a:r>
              <a:rPr lang="en-GB" altLang="en-US" sz="2800" b="1" dirty="0">
                <a:solidFill>
                  <a:srgbClr val="FF0000"/>
                </a:solidFill>
              </a:rPr>
              <a:t>No </a:t>
            </a:r>
            <a:r>
              <a:rPr lang="en-GB" altLang="en-US" sz="2800" b="1" dirty="0"/>
              <a:t>– Velocity needs a direction.</a:t>
            </a:r>
            <a:endParaRPr lang="en-US" altLang="en-US" sz="2800" dirty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3429001"/>
            <a:ext cx="2411413" cy="28797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>
            <a:off x="3935414" y="3141663"/>
            <a:ext cx="7207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4224338" y="2636838"/>
            <a:ext cx="107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CC0066"/>
                </a:solidFill>
              </a:rPr>
              <a:t>5 m.s</a:t>
            </a:r>
            <a:r>
              <a:rPr lang="en-GB" altLang="en-US" sz="1800" baseline="30000">
                <a:solidFill>
                  <a:srgbClr val="CC0066"/>
                </a:solidFill>
              </a:rPr>
              <a:t>-1</a:t>
            </a:r>
            <a:endParaRPr lang="en-US" altLang="en-US" sz="1800" baseline="30000">
              <a:solidFill>
                <a:srgbClr val="CC0066"/>
              </a:solidFill>
            </a:endParaRPr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auto">
          <a:xfrm>
            <a:off x="2495551" y="4652963"/>
            <a:ext cx="115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30 m</a:t>
            </a:r>
            <a:endParaRPr lang="en-US" altLang="en-US" sz="1800"/>
          </a:p>
        </p:txBody>
      </p:sp>
      <p:sp>
        <p:nvSpPr>
          <p:cNvPr id="51209" name="Line 10"/>
          <p:cNvSpPr>
            <a:spLocks noChangeShapeType="1"/>
          </p:cNvSpPr>
          <p:nvPr/>
        </p:nvSpPr>
        <p:spPr bwMode="auto">
          <a:xfrm flipV="1">
            <a:off x="2782888" y="3429001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210" name="Line 11"/>
          <p:cNvSpPr>
            <a:spLocks noChangeShapeType="1"/>
          </p:cNvSpPr>
          <p:nvPr/>
        </p:nvSpPr>
        <p:spPr bwMode="auto">
          <a:xfrm>
            <a:off x="2782888" y="5084763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51211" name="Picture 12" descr="http://ecx.images-amazon.com/images/I/41MWGBUHLTL._SY3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2833689"/>
            <a:ext cx="355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70494" y="3627039"/>
                <a:ext cx="4475646" cy="2159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𝒕𝒂𝒏</m:t>
                      </m:r>
                      <m:r>
                        <a:rPr lang="en-AU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AU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𝒐𝒑𝒑</m:t>
                          </m:r>
                        </m:num>
                        <m:den>
                          <m: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𝒉𝒚𝒑</m:t>
                          </m:r>
                        </m:den>
                      </m:f>
                    </m:oMath>
                  </m:oMathPara>
                </a14:m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𝒕𝒂𝒏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𝟐𝟒</m:t>
                          </m:r>
                          <m: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𝟐𝟓</m:t>
                          </m:r>
                        </m:num>
                        <m:den>
                          <m: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𝟕𝟖</m:t>
                      </m:r>
                      <m:r>
                        <a:rPr lang="en-AU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AU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p>
                      </m:sSup>
                    </m:oMath>
                  </m:oMathPara>
                </a14:m>
                <a:endParaRPr lang="en-AU" sz="28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494" y="3627039"/>
                <a:ext cx="4475646" cy="2159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59896" y="1196095"/>
                <a:ext cx="3278360" cy="1316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AU" sz="2000" b="1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AU" sz="2000" b="1" i="1" baseline="-250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24.25 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𝑑𝑜𝑤𝑛</m:t>
                      </m:r>
                    </m:oMath>
                  </m:oMathPara>
                </a14:m>
                <a:endParaRPr lang="en-AU" sz="2000" dirty="0"/>
              </a:p>
              <a:p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96" y="1196095"/>
                <a:ext cx="3278360" cy="13163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7824192" y="1232972"/>
            <a:ext cx="0" cy="21055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264352" y="2901435"/>
                <a:ext cx="21111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AU" b="1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𝑟𝑖𝑔h𝑡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352" y="2901435"/>
                <a:ext cx="211115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7893203" y="3339701"/>
            <a:ext cx="129614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893203" y="1232972"/>
            <a:ext cx="1296144" cy="21000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507266" y="1808509"/>
                <a:ext cx="24188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𝑣𝑒𝑙𝑜𝑐𝑖𝑡𝑦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=24.8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266" y="1808509"/>
                <a:ext cx="2418867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478876" y="3716329"/>
                <a:ext cx="44756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𝑣𝑒𝑙𝑜𝑐𝑖𝑡𝑦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=24.8 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  <a:p>
                <a:pPr algn="ctr"/>
                <a:r>
                  <a:rPr lang="en-AU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At an angle of @ </a:t>
                </a:r>
                <a14:m>
                  <m:oMath xmlns:m="http://schemas.openxmlformats.org/officeDocument/2006/math">
                    <m:r>
                      <a:rPr lang="en-AU" sz="20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78.</m:t>
                    </m:r>
                    <m:sSup>
                      <m:sSupPr>
                        <m:ctrlPr>
                          <a:rPr lang="en-A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AU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p>
                  </m:oMath>
                </a14:m>
                <a:r>
                  <a:rPr lang="en-AU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to the ground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876" y="3716329"/>
                <a:ext cx="4475646" cy="830997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2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uiExpand="1" build="p"/>
      <p:bldP spid="2" grpId="0" build="p"/>
      <p:bldP spid="1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Image result for go do some work now">
            <a:extLst>
              <a:ext uri="{FF2B5EF4-FFF2-40B4-BE49-F238E27FC236}">
                <a16:creationId xmlns:a16="http://schemas.microsoft.com/office/drawing/2014/main" id="{F1818C21-9DA3-4129-9A90-3013E1E9C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701817"/>
            <a:ext cx="7488832" cy="545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3503614" y="4652963"/>
            <a:ext cx="358775" cy="144462"/>
            <a:chOff x="2109" y="2931"/>
            <a:chExt cx="226" cy="91"/>
          </a:xfrm>
        </p:grpSpPr>
        <p:sp>
          <p:nvSpPr>
            <p:cNvPr id="11283" name="Rectangle 3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84" name="Oval 4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Amazing facts!</a:t>
            </a:r>
            <a:endParaRPr lang="en-US" altLang="en-US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24050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/>
              <a:t>	</a:t>
            </a:r>
          </a:p>
          <a:p>
            <a:pPr eaLnBrk="1" hangingPunct="1">
              <a:buFontTx/>
              <a:buNone/>
            </a:pPr>
            <a:endParaRPr lang="en-GB" altLang="en-US"/>
          </a:p>
          <a:p>
            <a:pPr eaLnBrk="1" hangingPunct="1">
              <a:buFontTx/>
              <a:buNone/>
            </a:pPr>
            <a:endParaRPr lang="en-GB" altLang="en-US"/>
          </a:p>
          <a:p>
            <a:pPr eaLnBrk="1" hangingPunct="1">
              <a:buFontTx/>
              <a:buNone/>
            </a:pPr>
            <a:endParaRPr lang="en-GB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1270" name="Group 8"/>
          <p:cNvGrpSpPr>
            <a:grpSpLocks/>
          </p:cNvGrpSpPr>
          <p:nvPr/>
        </p:nvGrpSpPr>
        <p:grpSpPr bwMode="auto">
          <a:xfrm>
            <a:off x="2424114" y="4581525"/>
            <a:ext cx="1150937" cy="503238"/>
            <a:chOff x="567" y="2886"/>
            <a:chExt cx="725" cy="317"/>
          </a:xfrm>
        </p:grpSpPr>
        <p:sp>
          <p:nvSpPr>
            <p:cNvPr id="11280" name="AutoShape 9"/>
            <p:cNvSpPr>
              <a:spLocks noChangeArrowheads="1"/>
            </p:cNvSpPr>
            <p:nvPr/>
          </p:nvSpPr>
          <p:spPr bwMode="auto">
            <a:xfrm>
              <a:off x="567" y="3022"/>
              <a:ext cx="272" cy="181"/>
            </a:xfrm>
            <a:prstGeom prst="parallelogram">
              <a:avLst>
                <a:gd name="adj" fmla="val 37569"/>
              </a:avLst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81" name="Rectangle 10"/>
            <p:cNvSpPr>
              <a:spLocks noChangeArrowheads="1"/>
            </p:cNvSpPr>
            <p:nvPr/>
          </p:nvSpPr>
          <p:spPr bwMode="auto">
            <a:xfrm>
              <a:off x="612" y="2931"/>
              <a:ext cx="680" cy="9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82" name="Rectangle 11"/>
            <p:cNvSpPr>
              <a:spLocks noChangeArrowheads="1"/>
            </p:cNvSpPr>
            <p:nvPr/>
          </p:nvSpPr>
          <p:spPr bwMode="auto">
            <a:xfrm>
              <a:off x="1202" y="2886"/>
              <a:ext cx="45" cy="4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1271" name="Group 12"/>
          <p:cNvGrpSpPr>
            <a:grpSpLocks/>
          </p:cNvGrpSpPr>
          <p:nvPr/>
        </p:nvGrpSpPr>
        <p:grpSpPr bwMode="auto">
          <a:xfrm>
            <a:off x="1847851" y="4652963"/>
            <a:ext cx="358775" cy="144462"/>
            <a:chOff x="2109" y="2931"/>
            <a:chExt cx="226" cy="91"/>
          </a:xfrm>
        </p:grpSpPr>
        <p:sp>
          <p:nvSpPr>
            <p:cNvPr id="11278" name="Rectangle 13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79" name="Oval 14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1272" name="Group 15"/>
          <p:cNvGrpSpPr>
            <a:grpSpLocks/>
          </p:cNvGrpSpPr>
          <p:nvPr/>
        </p:nvGrpSpPr>
        <p:grpSpPr bwMode="auto">
          <a:xfrm>
            <a:off x="4656139" y="4868863"/>
            <a:ext cx="358775" cy="144462"/>
            <a:chOff x="2109" y="2931"/>
            <a:chExt cx="226" cy="91"/>
          </a:xfrm>
        </p:grpSpPr>
        <p:sp>
          <p:nvSpPr>
            <p:cNvPr id="11276" name="Rectangle 16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77" name="Oval 17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1273" name="Group 18"/>
          <p:cNvGrpSpPr>
            <a:grpSpLocks/>
          </p:cNvGrpSpPr>
          <p:nvPr/>
        </p:nvGrpSpPr>
        <p:grpSpPr bwMode="auto">
          <a:xfrm>
            <a:off x="1847851" y="4868863"/>
            <a:ext cx="358775" cy="144462"/>
            <a:chOff x="2109" y="2931"/>
            <a:chExt cx="226" cy="91"/>
          </a:xfrm>
        </p:grpSpPr>
        <p:sp>
          <p:nvSpPr>
            <p:cNvPr id="11274" name="Rectangle 19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75" name="Oval 20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3503614" y="4652963"/>
            <a:ext cx="358775" cy="144462"/>
            <a:chOff x="2109" y="2931"/>
            <a:chExt cx="226" cy="91"/>
          </a:xfrm>
        </p:grpSpPr>
        <p:sp>
          <p:nvSpPr>
            <p:cNvPr id="13337" name="Rectangle 3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38" name="Oval 4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Amazing facts!</a:t>
            </a:r>
            <a:endParaRPr lang="en-US" altLang="en-US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2333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4000"/>
              <a:t>	</a:t>
            </a:r>
            <a:endParaRPr lang="en-GB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</p:txBody>
      </p:sp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3318" name="Group 8"/>
          <p:cNvGrpSpPr>
            <a:grpSpLocks/>
          </p:cNvGrpSpPr>
          <p:nvPr/>
        </p:nvGrpSpPr>
        <p:grpSpPr bwMode="auto">
          <a:xfrm>
            <a:off x="2424114" y="4581525"/>
            <a:ext cx="1150937" cy="503238"/>
            <a:chOff x="567" y="2886"/>
            <a:chExt cx="725" cy="317"/>
          </a:xfrm>
        </p:grpSpPr>
        <p:sp>
          <p:nvSpPr>
            <p:cNvPr id="13334" name="AutoShape 9"/>
            <p:cNvSpPr>
              <a:spLocks noChangeArrowheads="1"/>
            </p:cNvSpPr>
            <p:nvPr/>
          </p:nvSpPr>
          <p:spPr bwMode="auto">
            <a:xfrm>
              <a:off x="567" y="3022"/>
              <a:ext cx="272" cy="181"/>
            </a:xfrm>
            <a:prstGeom prst="parallelogram">
              <a:avLst>
                <a:gd name="adj" fmla="val 37569"/>
              </a:avLst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35" name="Rectangle 10"/>
            <p:cNvSpPr>
              <a:spLocks noChangeArrowheads="1"/>
            </p:cNvSpPr>
            <p:nvPr/>
          </p:nvSpPr>
          <p:spPr bwMode="auto">
            <a:xfrm>
              <a:off x="612" y="2931"/>
              <a:ext cx="680" cy="9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36" name="Rectangle 11"/>
            <p:cNvSpPr>
              <a:spLocks noChangeArrowheads="1"/>
            </p:cNvSpPr>
            <p:nvPr/>
          </p:nvSpPr>
          <p:spPr bwMode="auto">
            <a:xfrm>
              <a:off x="1202" y="2886"/>
              <a:ext cx="45" cy="4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3319" name="Group 12"/>
          <p:cNvGrpSpPr>
            <a:grpSpLocks/>
          </p:cNvGrpSpPr>
          <p:nvPr/>
        </p:nvGrpSpPr>
        <p:grpSpPr bwMode="auto">
          <a:xfrm>
            <a:off x="1847851" y="4652963"/>
            <a:ext cx="358775" cy="144462"/>
            <a:chOff x="2109" y="2931"/>
            <a:chExt cx="226" cy="91"/>
          </a:xfrm>
        </p:grpSpPr>
        <p:sp>
          <p:nvSpPr>
            <p:cNvPr id="13332" name="Rectangle 13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33" name="Oval 14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3320" name="Group 15"/>
          <p:cNvGrpSpPr>
            <a:grpSpLocks/>
          </p:cNvGrpSpPr>
          <p:nvPr/>
        </p:nvGrpSpPr>
        <p:grpSpPr bwMode="auto">
          <a:xfrm>
            <a:off x="4656139" y="4868863"/>
            <a:ext cx="358775" cy="144462"/>
            <a:chOff x="2109" y="2931"/>
            <a:chExt cx="226" cy="91"/>
          </a:xfrm>
        </p:grpSpPr>
        <p:sp>
          <p:nvSpPr>
            <p:cNvPr id="13330" name="Rectangle 16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31" name="Oval 17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3321" name="Group 18"/>
          <p:cNvGrpSpPr>
            <a:grpSpLocks/>
          </p:cNvGrpSpPr>
          <p:nvPr/>
        </p:nvGrpSpPr>
        <p:grpSpPr bwMode="auto">
          <a:xfrm>
            <a:off x="1847851" y="4868863"/>
            <a:ext cx="358775" cy="144462"/>
            <a:chOff x="2109" y="2931"/>
            <a:chExt cx="226" cy="91"/>
          </a:xfrm>
        </p:grpSpPr>
        <p:sp>
          <p:nvSpPr>
            <p:cNvPr id="13328" name="Rectangle 19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29" name="Oval 20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3322" name="Group 21"/>
          <p:cNvGrpSpPr>
            <a:grpSpLocks/>
          </p:cNvGrpSpPr>
          <p:nvPr/>
        </p:nvGrpSpPr>
        <p:grpSpPr bwMode="auto">
          <a:xfrm>
            <a:off x="5735639" y="5373688"/>
            <a:ext cx="358775" cy="144462"/>
            <a:chOff x="2109" y="2931"/>
            <a:chExt cx="226" cy="91"/>
          </a:xfrm>
        </p:grpSpPr>
        <p:sp>
          <p:nvSpPr>
            <p:cNvPr id="13326" name="Rectangle 22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27" name="Oval 23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3323" name="Group 24"/>
          <p:cNvGrpSpPr>
            <a:grpSpLocks/>
          </p:cNvGrpSpPr>
          <p:nvPr/>
        </p:nvGrpSpPr>
        <p:grpSpPr bwMode="auto">
          <a:xfrm>
            <a:off x="1847851" y="5373688"/>
            <a:ext cx="358775" cy="144462"/>
            <a:chOff x="2109" y="2931"/>
            <a:chExt cx="226" cy="91"/>
          </a:xfrm>
        </p:grpSpPr>
        <p:sp>
          <p:nvSpPr>
            <p:cNvPr id="13324" name="Rectangle 25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25" name="Oval 26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3503614" y="4652963"/>
            <a:ext cx="358775" cy="144462"/>
            <a:chOff x="2109" y="2931"/>
            <a:chExt cx="226" cy="91"/>
          </a:xfrm>
        </p:grpSpPr>
        <p:sp>
          <p:nvSpPr>
            <p:cNvPr id="15391" name="Rectangle 3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92" name="Oval 4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536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Amazing facts!</a:t>
            </a:r>
            <a:endParaRPr lang="en-US" altLang="en-US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27654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/>
              <a:t>	</a:t>
            </a:r>
          </a:p>
          <a:p>
            <a:pPr eaLnBrk="1" hangingPunct="1">
              <a:buFontTx/>
              <a:buNone/>
            </a:pPr>
            <a:endParaRPr lang="en-GB" altLang="en-US"/>
          </a:p>
          <a:p>
            <a:pPr eaLnBrk="1" hangingPunct="1">
              <a:buFontTx/>
              <a:buNone/>
            </a:pPr>
            <a:endParaRPr lang="en-GB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5366" name="Group 8"/>
          <p:cNvGrpSpPr>
            <a:grpSpLocks/>
          </p:cNvGrpSpPr>
          <p:nvPr/>
        </p:nvGrpSpPr>
        <p:grpSpPr bwMode="auto">
          <a:xfrm>
            <a:off x="2424114" y="4581525"/>
            <a:ext cx="1150937" cy="503238"/>
            <a:chOff x="567" y="2886"/>
            <a:chExt cx="725" cy="317"/>
          </a:xfrm>
        </p:grpSpPr>
        <p:sp>
          <p:nvSpPr>
            <p:cNvPr id="15388" name="AutoShape 9"/>
            <p:cNvSpPr>
              <a:spLocks noChangeArrowheads="1"/>
            </p:cNvSpPr>
            <p:nvPr/>
          </p:nvSpPr>
          <p:spPr bwMode="auto">
            <a:xfrm>
              <a:off x="567" y="3022"/>
              <a:ext cx="272" cy="181"/>
            </a:xfrm>
            <a:prstGeom prst="parallelogram">
              <a:avLst>
                <a:gd name="adj" fmla="val 37569"/>
              </a:avLst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89" name="Rectangle 10"/>
            <p:cNvSpPr>
              <a:spLocks noChangeArrowheads="1"/>
            </p:cNvSpPr>
            <p:nvPr/>
          </p:nvSpPr>
          <p:spPr bwMode="auto">
            <a:xfrm>
              <a:off x="612" y="2931"/>
              <a:ext cx="680" cy="9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90" name="Rectangle 11"/>
            <p:cNvSpPr>
              <a:spLocks noChangeArrowheads="1"/>
            </p:cNvSpPr>
            <p:nvPr/>
          </p:nvSpPr>
          <p:spPr bwMode="auto">
            <a:xfrm>
              <a:off x="1202" y="2886"/>
              <a:ext cx="45" cy="4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367" name="Group 12"/>
          <p:cNvGrpSpPr>
            <a:grpSpLocks/>
          </p:cNvGrpSpPr>
          <p:nvPr/>
        </p:nvGrpSpPr>
        <p:grpSpPr bwMode="auto">
          <a:xfrm>
            <a:off x="1847851" y="4652963"/>
            <a:ext cx="358775" cy="144462"/>
            <a:chOff x="2109" y="2931"/>
            <a:chExt cx="226" cy="91"/>
          </a:xfrm>
        </p:grpSpPr>
        <p:sp>
          <p:nvSpPr>
            <p:cNvPr id="15386" name="Rectangle 13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87" name="Oval 14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368" name="Group 15"/>
          <p:cNvGrpSpPr>
            <a:grpSpLocks/>
          </p:cNvGrpSpPr>
          <p:nvPr/>
        </p:nvGrpSpPr>
        <p:grpSpPr bwMode="auto">
          <a:xfrm>
            <a:off x="4656139" y="4868863"/>
            <a:ext cx="358775" cy="144462"/>
            <a:chOff x="2109" y="2931"/>
            <a:chExt cx="226" cy="91"/>
          </a:xfrm>
        </p:grpSpPr>
        <p:sp>
          <p:nvSpPr>
            <p:cNvPr id="15384" name="Rectangle 16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85" name="Oval 17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369" name="Group 18"/>
          <p:cNvGrpSpPr>
            <a:grpSpLocks/>
          </p:cNvGrpSpPr>
          <p:nvPr/>
        </p:nvGrpSpPr>
        <p:grpSpPr bwMode="auto">
          <a:xfrm>
            <a:off x="1847851" y="4868863"/>
            <a:ext cx="358775" cy="144462"/>
            <a:chOff x="2109" y="2931"/>
            <a:chExt cx="226" cy="91"/>
          </a:xfrm>
        </p:grpSpPr>
        <p:sp>
          <p:nvSpPr>
            <p:cNvPr id="15382" name="Rectangle 19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83" name="Oval 20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370" name="Group 21"/>
          <p:cNvGrpSpPr>
            <a:grpSpLocks/>
          </p:cNvGrpSpPr>
          <p:nvPr/>
        </p:nvGrpSpPr>
        <p:grpSpPr bwMode="auto">
          <a:xfrm>
            <a:off x="5735639" y="5373688"/>
            <a:ext cx="358775" cy="144462"/>
            <a:chOff x="2109" y="2931"/>
            <a:chExt cx="226" cy="91"/>
          </a:xfrm>
        </p:grpSpPr>
        <p:sp>
          <p:nvSpPr>
            <p:cNvPr id="15380" name="Rectangle 22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81" name="Oval 23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371" name="Group 24"/>
          <p:cNvGrpSpPr>
            <a:grpSpLocks/>
          </p:cNvGrpSpPr>
          <p:nvPr/>
        </p:nvGrpSpPr>
        <p:grpSpPr bwMode="auto">
          <a:xfrm>
            <a:off x="1847851" y="5373688"/>
            <a:ext cx="358775" cy="144462"/>
            <a:chOff x="2109" y="2931"/>
            <a:chExt cx="226" cy="91"/>
          </a:xfrm>
        </p:grpSpPr>
        <p:sp>
          <p:nvSpPr>
            <p:cNvPr id="15378" name="Rectangle 25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79" name="Oval 26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372" name="Group 27"/>
          <p:cNvGrpSpPr>
            <a:grpSpLocks/>
          </p:cNvGrpSpPr>
          <p:nvPr/>
        </p:nvGrpSpPr>
        <p:grpSpPr bwMode="auto">
          <a:xfrm>
            <a:off x="6816726" y="6165851"/>
            <a:ext cx="358775" cy="144463"/>
            <a:chOff x="2109" y="2931"/>
            <a:chExt cx="226" cy="91"/>
          </a:xfrm>
        </p:grpSpPr>
        <p:sp>
          <p:nvSpPr>
            <p:cNvPr id="15376" name="Rectangle 28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77" name="Oval 29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373" name="Group 30"/>
          <p:cNvGrpSpPr>
            <a:grpSpLocks/>
          </p:cNvGrpSpPr>
          <p:nvPr/>
        </p:nvGrpSpPr>
        <p:grpSpPr bwMode="auto">
          <a:xfrm>
            <a:off x="1847851" y="6165851"/>
            <a:ext cx="358775" cy="144463"/>
            <a:chOff x="2109" y="2931"/>
            <a:chExt cx="226" cy="91"/>
          </a:xfrm>
        </p:grpSpPr>
        <p:sp>
          <p:nvSpPr>
            <p:cNvPr id="15374" name="Rectangle 31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75" name="Oval 32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3503614" y="4652963"/>
            <a:ext cx="358775" cy="144462"/>
            <a:chOff x="2109" y="2931"/>
            <a:chExt cx="226" cy="91"/>
          </a:xfrm>
        </p:grpSpPr>
        <p:sp>
          <p:nvSpPr>
            <p:cNvPr id="17439" name="Rectangle 3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40" name="Oval 4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74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Amazing facts!</a:t>
            </a:r>
            <a:endParaRPr lang="en-US" altLang="en-US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27654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/>
              <a:t>	</a:t>
            </a:r>
          </a:p>
          <a:p>
            <a:pPr eaLnBrk="1" hangingPunct="1">
              <a:buFontTx/>
              <a:buNone/>
            </a:pPr>
            <a:endParaRPr lang="en-GB" altLang="en-US"/>
          </a:p>
          <a:p>
            <a:pPr eaLnBrk="1" hangingPunct="1">
              <a:buFontTx/>
              <a:buNone/>
            </a:pPr>
            <a:endParaRPr lang="en-GB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7414" name="Group 8"/>
          <p:cNvGrpSpPr>
            <a:grpSpLocks/>
          </p:cNvGrpSpPr>
          <p:nvPr/>
        </p:nvGrpSpPr>
        <p:grpSpPr bwMode="auto">
          <a:xfrm>
            <a:off x="2424114" y="4581525"/>
            <a:ext cx="1150937" cy="503238"/>
            <a:chOff x="567" y="2886"/>
            <a:chExt cx="725" cy="317"/>
          </a:xfrm>
        </p:grpSpPr>
        <p:sp>
          <p:nvSpPr>
            <p:cNvPr id="17436" name="AutoShape 9"/>
            <p:cNvSpPr>
              <a:spLocks noChangeArrowheads="1"/>
            </p:cNvSpPr>
            <p:nvPr/>
          </p:nvSpPr>
          <p:spPr bwMode="auto">
            <a:xfrm>
              <a:off x="567" y="3022"/>
              <a:ext cx="272" cy="181"/>
            </a:xfrm>
            <a:prstGeom prst="parallelogram">
              <a:avLst>
                <a:gd name="adj" fmla="val 37569"/>
              </a:avLst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37" name="Rectangle 10"/>
            <p:cNvSpPr>
              <a:spLocks noChangeArrowheads="1"/>
            </p:cNvSpPr>
            <p:nvPr/>
          </p:nvSpPr>
          <p:spPr bwMode="auto">
            <a:xfrm>
              <a:off x="612" y="2931"/>
              <a:ext cx="680" cy="9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38" name="Rectangle 11"/>
            <p:cNvSpPr>
              <a:spLocks noChangeArrowheads="1"/>
            </p:cNvSpPr>
            <p:nvPr/>
          </p:nvSpPr>
          <p:spPr bwMode="auto">
            <a:xfrm>
              <a:off x="1202" y="2886"/>
              <a:ext cx="45" cy="4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7415" name="Group 12"/>
          <p:cNvGrpSpPr>
            <a:grpSpLocks/>
          </p:cNvGrpSpPr>
          <p:nvPr/>
        </p:nvGrpSpPr>
        <p:grpSpPr bwMode="auto">
          <a:xfrm>
            <a:off x="1847851" y="4652963"/>
            <a:ext cx="358775" cy="144462"/>
            <a:chOff x="2109" y="2931"/>
            <a:chExt cx="226" cy="91"/>
          </a:xfrm>
        </p:grpSpPr>
        <p:sp>
          <p:nvSpPr>
            <p:cNvPr id="17434" name="Rectangle 13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35" name="Oval 14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7416" name="Group 15"/>
          <p:cNvGrpSpPr>
            <a:grpSpLocks/>
          </p:cNvGrpSpPr>
          <p:nvPr/>
        </p:nvGrpSpPr>
        <p:grpSpPr bwMode="auto">
          <a:xfrm>
            <a:off x="4656139" y="4868863"/>
            <a:ext cx="358775" cy="144462"/>
            <a:chOff x="2109" y="2931"/>
            <a:chExt cx="226" cy="91"/>
          </a:xfrm>
        </p:grpSpPr>
        <p:sp>
          <p:nvSpPr>
            <p:cNvPr id="17432" name="Rectangle 16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33" name="Oval 17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7417" name="Group 18"/>
          <p:cNvGrpSpPr>
            <a:grpSpLocks/>
          </p:cNvGrpSpPr>
          <p:nvPr/>
        </p:nvGrpSpPr>
        <p:grpSpPr bwMode="auto">
          <a:xfrm>
            <a:off x="1847851" y="4868863"/>
            <a:ext cx="358775" cy="144462"/>
            <a:chOff x="2109" y="2931"/>
            <a:chExt cx="226" cy="91"/>
          </a:xfrm>
        </p:grpSpPr>
        <p:sp>
          <p:nvSpPr>
            <p:cNvPr id="17430" name="Rectangle 19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31" name="Oval 20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7418" name="Group 21"/>
          <p:cNvGrpSpPr>
            <a:grpSpLocks/>
          </p:cNvGrpSpPr>
          <p:nvPr/>
        </p:nvGrpSpPr>
        <p:grpSpPr bwMode="auto">
          <a:xfrm>
            <a:off x="5735639" y="5373688"/>
            <a:ext cx="358775" cy="144462"/>
            <a:chOff x="2109" y="2931"/>
            <a:chExt cx="226" cy="91"/>
          </a:xfrm>
        </p:grpSpPr>
        <p:sp>
          <p:nvSpPr>
            <p:cNvPr id="17428" name="Rectangle 22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29" name="Oval 23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7419" name="Group 24"/>
          <p:cNvGrpSpPr>
            <a:grpSpLocks/>
          </p:cNvGrpSpPr>
          <p:nvPr/>
        </p:nvGrpSpPr>
        <p:grpSpPr bwMode="auto">
          <a:xfrm>
            <a:off x="1847851" y="5373688"/>
            <a:ext cx="358775" cy="144462"/>
            <a:chOff x="2109" y="2931"/>
            <a:chExt cx="226" cy="91"/>
          </a:xfrm>
        </p:grpSpPr>
        <p:sp>
          <p:nvSpPr>
            <p:cNvPr id="17426" name="Rectangle 25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27" name="Oval 26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7420" name="Group 27"/>
          <p:cNvGrpSpPr>
            <a:grpSpLocks/>
          </p:cNvGrpSpPr>
          <p:nvPr/>
        </p:nvGrpSpPr>
        <p:grpSpPr bwMode="auto">
          <a:xfrm>
            <a:off x="6816726" y="6165851"/>
            <a:ext cx="358775" cy="144463"/>
            <a:chOff x="2109" y="2931"/>
            <a:chExt cx="226" cy="91"/>
          </a:xfrm>
        </p:grpSpPr>
        <p:sp>
          <p:nvSpPr>
            <p:cNvPr id="17424" name="Rectangle 28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25" name="Oval 29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7421" name="Group 30"/>
          <p:cNvGrpSpPr>
            <a:grpSpLocks/>
          </p:cNvGrpSpPr>
          <p:nvPr/>
        </p:nvGrpSpPr>
        <p:grpSpPr bwMode="auto">
          <a:xfrm>
            <a:off x="1847851" y="6165851"/>
            <a:ext cx="358775" cy="144463"/>
            <a:chOff x="2109" y="2931"/>
            <a:chExt cx="226" cy="91"/>
          </a:xfrm>
        </p:grpSpPr>
        <p:sp>
          <p:nvSpPr>
            <p:cNvPr id="17422" name="Rectangle 31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23" name="Oval 32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3503614" y="4652963"/>
            <a:ext cx="358775" cy="144462"/>
            <a:chOff x="2109" y="2931"/>
            <a:chExt cx="226" cy="91"/>
          </a:xfrm>
        </p:grpSpPr>
        <p:sp>
          <p:nvSpPr>
            <p:cNvPr id="19488" name="Rectangle 3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89" name="Oval 4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945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Amazing facts!</a:t>
            </a:r>
            <a:endParaRPr lang="en-US" altLang="en-US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27654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/>
              <a:t>	</a:t>
            </a:r>
          </a:p>
          <a:p>
            <a:pPr eaLnBrk="1" hangingPunct="1">
              <a:buFontTx/>
              <a:buNone/>
            </a:pPr>
            <a:endParaRPr lang="en-GB" altLang="en-US"/>
          </a:p>
          <a:p>
            <a:pPr eaLnBrk="1" hangingPunct="1">
              <a:buFontTx/>
              <a:buNone/>
            </a:pPr>
            <a:endParaRPr lang="en-GB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1524000" y="6308726"/>
            <a:ext cx="9144000" cy="720725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9462" name="Group 8"/>
          <p:cNvGrpSpPr>
            <a:grpSpLocks/>
          </p:cNvGrpSpPr>
          <p:nvPr/>
        </p:nvGrpSpPr>
        <p:grpSpPr bwMode="auto">
          <a:xfrm>
            <a:off x="2424114" y="4581525"/>
            <a:ext cx="1150937" cy="503238"/>
            <a:chOff x="567" y="2886"/>
            <a:chExt cx="725" cy="317"/>
          </a:xfrm>
        </p:grpSpPr>
        <p:sp>
          <p:nvSpPr>
            <p:cNvPr id="19485" name="AutoShape 9"/>
            <p:cNvSpPr>
              <a:spLocks noChangeArrowheads="1"/>
            </p:cNvSpPr>
            <p:nvPr/>
          </p:nvSpPr>
          <p:spPr bwMode="auto">
            <a:xfrm>
              <a:off x="567" y="3022"/>
              <a:ext cx="272" cy="181"/>
            </a:xfrm>
            <a:prstGeom prst="parallelogram">
              <a:avLst>
                <a:gd name="adj" fmla="val 37569"/>
              </a:avLst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86" name="Rectangle 10"/>
            <p:cNvSpPr>
              <a:spLocks noChangeArrowheads="1"/>
            </p:cNvSpPr>
            <p:nvPr/>
          </p:nvSpPr>
          <p:spPr bwMode="auto">
            <a:xfrm>
              <a:off x="612" y="2931"/>
              <a:ext cx="680" cy="9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87" name="Rectangle 11"/>
            <p:cNvSpPr>
              <a:spLocks noChangeArrowheads="1"/>
            </p:cNvSpPr>
            <p:nvPr/>
          </p:nvSpPr>
          <p:spPr bwMode="auto">
            <a:xfrm>
              <a:off x="1202" y="2886"/>
              <a:ext cx="45" cy="4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9463" name="Group 12"/>
          <p:cNvGrpSpPr>
            <a:grpSpLocks/>
          </p:cNvGrpSpPr>
          <p:nvPr/>
        </p:nvGrpSpPr>
        <p:grpSpPr bwMode="auto">
          <a:xfrm>
            <a:off x="1847851" y="4652963"/>
            <a:ext cx="358775" cy="144462"/>
            <a:chOff x="2109" y="2931"/>
            <a:chExt cx="226" cy="91"/>
          </a:xfrm>
        </p:grpSpPr>
        <p:sp>
          <p:nvSpPr>
            <p:cNvPr id="19483" name="Rectangle 13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84" name="Oval 14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9464" name="Group 15"/>
          <p:cNvGrpSpPr>
            <a:grpSpLocks/>
          </p:cNvGrpSpPr>
          <p:nvPr/>
        </p:nvGrpSpPr>
        <p:grpSpPr bwMode="auto">
          <a:xfrm>
            <a:off x="4656139" y="4868863"/>
            <a:ext cx="358775" cy="144462"/>
            <a:chOff x="2109" y="2931"/>
            <a:chExt cx="226" cy="91"/>
          </a:xfrm>
        </p:grpSpPr>
        <p:sp>
          <p:nvSpPr>
            <p:cNvPr id="19481" name="Rectangle 16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82" name="Oval 17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9465" name="Group 18"/>
          <p:cNvGrpSpPr>
            <a:grpSpLocks/>
          </p:cNvGrpSpPr>
          <p:nvPr/>
        </p:nvGrpSpPr>
        <p:grpSpPr bwMode="auto">
          <a:xfrm>
            <a:off x="1847851" y="4868863"/>
            <a:ext cx="358775" cy="144462"/>
            <a:chOff x="2109" y="2931"/>
            <a:chExt cx="226" cy="91"/>
          </a:xfrm>
        </p:grpSpPr>
        <p:sp>
          <p:nvSpPr>
            <p:cNvPr id="19479" name="Rectangle 19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80" name="Oval 20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9466" name="Group 21"/>
          <p:cNvGrpSpPr>
            <a:grpSpLocks/>
          </p:cNvGrpSpPr>
          <p:nvPr/>
        </p:nvGrpSpPr>
        <p:grpSpPr bwMode="auto">
          <a:xfrm>
            <a:off x="5735639" y="5373688"/>
            <a:ext cx="358775" cy="144462"/>
            <a:chOff x="2109" y="2931"/>
            <a:chExt cx="226" cy="91"/>
          </a:xfrm>
        </p:grpSpPr>
        <p:sp>
          <p:nvSpPr>
            <p:cNvPr id="19477" name="Rectangle 22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78" name="Oval 23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9467" name="Group 24"/>
          <p:cNvGrpSpPr>
            <a:grpSpLocks/>
          </p:cNvGrpSpPr>
          <p:nvPr/>
        </p:nvGrpSpPr>
        <p:grpSpPr bwMode="auto">
          <a:xfrm>
            <a:off x="1847851" y="5373688"/>
            <a:ext cx="358775" cy="144462"/>
            <a:chOff x="2109" y="2931"/>
            <a:chExt cx="226" cy="91"/>
          </a:xfrm>
        </p:grpSpPr>
        <p:sp>
          <p:nvSpPr>
            <p:cNvPr id="19475" name="Rectangle 25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76" name="Oval 26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9468" name="Group 27"/>
          <p:cNvGrpSpPr>
            <a:grpSpLocks/>
          </p:cNvGrpSpPr>
          <p:nvPr/>
        </p:nvGrpSpPr>
        <p:grpSpPr bwMode="auto">
          <a:xfrm>
            <a:off x="6816726" y="6165851"/>
            <a:ext cx="358775" cy="144463"/>
            <a:chOff x="2109" y="2931"/>
            <a:chExt cx="226" cy="91"/>
          </a:xfrm>
        </p:grpSpPr>
        <p:sp>
          <p:nvSpPr>
            <p:cNvPr id="19473" name="Rectangle 28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74" name="Oval 29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9469" name="Group 30"/>
          <p:cNvGrpSpPr>
            <a:grpSpLocks/>
          </p:cNvGrpSpPr>
          <p:nvPr/>
        </p:nvGrpSpPr>
        <p:grpSpPr bwMode="auto">
          <a:xfrm>
            <a:off x="1847851" y="6165851"/>
            <a:ext cx="358775" cy="144463"/>
            <a:chOff x="2109" y="2931"/>
            <a:chExt cx="226" cy="91"/>
          </a:xfrm>
        </p:grpSpPr>
        <p:sp>
          <p:nvSpPr>
            <p:cNvPr id="19471" name="Rectangle 31"/>
            <p:cNvSpPr>
              <a:spLocks noChangeArrowheads="1"/>
            </p:cNvSpPr>
            <p:nvPr/>
          </p:nvSpPr>
          <p:spPr bwMode="auto">
            <a:xfrm>
              <a:off x="2109" y="2931"/>
              <a:ext cx="136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72" name="Oval 32"/>
            <p:cNvSpPr>
              <a:spLocks noChangeArrowheads="1"/>
            </p:cNvSpPr>
            <p:nvPr/>
          </p:nvSpPr>
          <p:spPr bwMode="auto">
            <a:xfrm>
              <a:off x="2154" y="2931"/>
              <a:ext cx="181" cy="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9470" name="Text Box 33"/>
          <p:cNvSpPr txBox="1">
            <a:spLocks noChangeArrowheads="1"/>
          </p:cNvSpPr>
          <p:nvPr/>
        </p:nvSpPr>
        <p:spPr bwMode="auto">
          <a:xfrm>
            <a:off x="4151313" y="2565401"/>
            <a:ext cx="39608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6000"/>
              <a:t>Why?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1623</Words>
  <Application>Microsoft Office PowerPoint</Application>
  <PresentationFormat>Widescreen</PresentationFormat>
  <Paragraphs>280</Paragraphs>
  <Slides>44</Slides>
  <Notes>42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Arial Black</vt:lpstr>
      <vt:lpstr>Cambria Math</vt:lpstr>
      <vt:lpstr>Impact</vt:lpstr>
      <vt:lpstr>Default Design</vt:lpstr>
      <vt:lpstr>Projectile Motion  Part 1  Horizontal Projection</vt:lpstr>
      <vt:lpstr>Break the Internet?</vt:lpstr>
      <vt:lpstr>PowerPoint Presentation</vt:lpstr>
      <vt:lpstr>Amazing facts!</vt:lpstr>
      <vt:lpstr>Amazing facts!</vt:lpstr>
      <vt:lpstr>Amazing facts!</vt:lpstr>
      <vt:lpstr>Amazing facts!</vt:lpstr>
      <vt:lpstr>Amazing facts!</vt:lpstr>
      <vt:lpstr>Amazing facts!</vt:lpstr>
      <vt:lpstr>You don’t believe me do you!</vt:lpstr>
      <vt:lpstr>Vertical and horizontal</vt:lpstr>
      <vt:lpstr>Vertical and horizontal</vt:lpstr>
      <vt:lpstr>Watch that ball!</vt:lpstr>
      <vt:lpstr>Watch that ball!</vt:lpstr>
      <vt:lpstr>Watch that ball!</vt:lpstr>
      <vt:lpstr>Parabola</vt:lpstr>
      <vt:lpstr>Parabola</vt:lpstr>
      <vt:lpstr>Parabola</vt:lpstr>
      <vt:lpstr>Why a parabola?</vt:lpstr>
      <vt:lpstr>Horizontal motion</vt:lpstr>
      <vt:lpstr>Horizontal motion</vt:lpstr>
      <vt:lpstr>Horizontal motion</vt:lpstr>
      <vt:lpstr>Horizontal motion</vt:lpstr>
      <vt:lpstr>Horizontal motion</vt:lpstr>
      <vt:lpstr>Vertical motion</vt:lpstr>
      <vt:lpstr>Vertical motion</vt:lpstr>
      <vt:lpstr>Vertical motion</vt:lpstr>
      <vt:lpstr>Vertical motion</vt:lpstr>
      <vt:lpstr>Vertical motion</vt:lpstr>
      <vt:lpstr>Vertical motion</vt:lpstr>
      <vt:lpstr>Parabolic motion</vt:lpstr>
      <vt:lpstr>Example</vt:lpstr>
      <vt:lpstr>Example</vt:lpstr>
      <vt:lpstr>Example</vt:lpstr>
      <vt:lpstr>Parabola</vt:lpstr>
      <vt:lpstr>What is the Bieber head’s speed as it hits the ground?</vt:lpstr>
      <vt:lpstr>What is the Bieber head’s speed as it hits the ground?</vt:lpstr>
      <vt:lpstr>What is the Bieber head’s speed as it hits the ground?</vt:lpstr>
      <vt:lpstr>What is the Bieber head’s speed as it hits the ground?</vt:lpstr>
      <vt:lpstr>What is the Bieber head’s speed as it hits the ground?</vt:lpstr>
      <vt:lpstr>What is the Bieber head’s speed as it hits the ground?</vt:lpstr>
      <vt:lpstr>What is the Bieber head’s speed as it hits the ground?</vt:lpstr>
      <vt:lpstr>What is the Bieber head’s VELOCITY as it hits the ground?</vt:lpstr>
      <vt:lpstr>PowerPoint Presentation</vt:lpstr>
    </vt:vector>
  </TitlesOfParts>
  <Company>Oslo International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Projectile Motion</dc:title>
  <dc:creator>sporter</dc:creator>
  <cp:lastModifiedBy>RANDALL Samuel [Woodvale Secondary College]</cp:lastModifiedBy>
  <cp:revision>76</cp:revision>
  <dcterms:created xsi:type="dcterms:W3CDTF">2007-04-25T17:57:57Z</dcterms:created>
  <dcterms:modified xsi:type="dcterms:W3CDTF">2024-02-09T01:42:25Z</dcterms:modified>
</cp:coreProperties>
</file>