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33" r:id="rId2"/>
  </p:sldMasterIdLst>
  <p:notesMasterIdLst>
    <p:notesMasterId r:id="rId22"/>
  </p:notesMasterIdLst>
  <p:sldIdLst>
    <p:sldId id="256" r:id="rId3"/>
    <p:sldId id="391" r:id="rId4"/>
    <p:sldId id="406" r:id="rId5"/>
    <p:sldId id="394" r:id="rId6"/>
    <p:sldId id="410" r:id="rId7"/>
    <p:sldId id="451" r:id="rId8"/>
    <p:sldId id="453" r:id="rId9"/>
    <p:sldId id="452" r:id="rId10"/>
    <p:sldId id="454" r:id="rId11"/>
    <p:sldId id="411" r:id="rId12"/>
    <p:sldId id="412" r:id="rId13"/>
    <p:sldId id="413" r:id="rId14"/>
    <p:sldId id="448" r:id="rId15"/>
    <p:sldId id="449" r:id="rId16"/>
    <p:sldId id="450" r:id="rId17"/>
    <p:sldId id="400" r:id="rId18"/>
    <p:sldId id="401" r:id="rId19"/>
    <p:sldId id="402" r:id="rId20"/>
    <p:sldId id="407" r:id="rId21"/>
  </p:sldIdLst>
  <p:sldSz cx="12192000" cy="6858000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DC59D-3E77-4D65-9D5F-479FFE683EE3}">
          <p14:sldIdLst>
            <p14:sldId id="256"/>
          </p14:sldIdLst>
        </p14:section>
        <p14:section name="Untitled Section" id="{C3B806C8-520D-44A3-B6AC-637882EA1166}">
          <p14:sldIdLst>
            <p14:sldId id="391"/>
            <p14:sldId id="406"/>
            <p14:sldId id="394"/>
            <p14:sldId id="410"/>
            <p14:sldId id="451"/>
            <p14:sldId id="453"/>
            <p14:sldId id="452"/>
            <p14:sldId id="454"/>
            <p14:sldId id="411"/>
            <p14:sldId id="412"/>
            <p14:sldId id="413"/>
            <p14:sldId id="448"/>
            <p14:sldId id="449"/>
            <p14:sldId id="450"/>
            <p14:sldId id="400"/>
            <p14:sldId id="401"/>
            <p14:sldId id="402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CCECFF"/>
    <a:srgbClr val="CCFFCC"/>
    <a:srgbClr val="FF9999"/>
    <a:srgbClr val="66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6" autoAdjust="0"/>
  </p:normalViewPr>
  <p:slideViewPr>
    <p:cSldViewPr snapToGrid="0">
      <p:cViewPr varScale="1">
        <p:scale>
          <a:sx n="81" d="100"/>
          <a:sy n="81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F3164-DA40-4556-91B9-4D66B1ABD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C1D34-4619-47E9-9DC4-BC072C02132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2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79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27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43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30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03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1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19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984F28-EADE-46B2-8FA5-A9AED3B40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4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5454-905A-48A5-BB26-95700DCEB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7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6D7B-C52B-4AA6-84DE-6AA5341CC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06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1DC41E4-161D-AD48-AF17-D1FE093EF1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63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2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67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426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575"/>
            <a:ext cx="109728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109728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37F-2E4D-400E-AF36-FC46BDB172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31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5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166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43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5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8F690-45DF-48D6-8254-5B5E1EDA7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40B-B191-404F-9425-411D504249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6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913-46F0-43CF-A0B7-E705FEB61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9158-E525-4172-BCE0-9F32A63DCE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1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CDBE-D487-49CA-B2F4-D44AC39FFD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17AD-EEF0-4945-97A3-6E9402E2F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1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4FA1-E2D1-44BE-8EBD-BE4D8806C0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27375-7D14-402A-9ED4-EAAAD1E3C1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1" r:id="rId2"/>
    <p:sldLayoutId id="2147483822" r:id="rId3"/>
    <p:sldLayoutId id="2147483823" r:id="rId4"/>
    <p:sldLayoutId id="2147483830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4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3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Videos/Special%20Relativity%20and%20the%20Twin%20Paradox.mp4" TargetMode="Externa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wmf"/><Relationship Id="rId10" Type="http://schemas.openxmlformats.org/officeDocument/2006/relationships/image" Target="../media/image18.png"/><Relationship Id="rId4" Type="http://schemas.openxmlformats.org/officeDocument/2006/relationships/audio" Target="../media/audio1.wav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7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s/1.%20Simultaneity%20-%20Albert%20Einstein%20and%20the%20Theory%20of%20Relativity.mp4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019" y="552018"/>
            <a:ext cx="9880745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Special Relativity Calculations</a:t>
            </a:r>
            <a:b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</a:br>
            <a:r>
              <a:rPr lang="en-GB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It’s about time!</a:t>
            </a:r>
          </a:p>
        </p:txBody>
      </p:sp>
      <p:pic>
        <p:nvPicPr>
          <p:cNvPr id="11266" name="Picture 2" descr="http://www.source.ca/blog/wp-content/uploads/2016/07/net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51" y="2209800"/>
            <a:ext cx="6519640" cy="41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09" y="2024671"/>
            <a:ext cx="3848100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Dilation Equation</a:t>
            </a:r>
            <a:endParaRPr lang="en-GB" altLang="en-US" dirty="0"/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 Box 41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5175" y="3312299"/>
            <a:ext cx="106244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4075" indent="-8540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683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26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800" i="1" dirty="0">
                <a:solidFill>
                  <a:srgbClr val="FF0000"/>
                </a:solidFill>
                <a:latin typeface="Tahoma" panose="020B0604030504040204" pitchFamily="34" charset="0"/>
              </a:rPr>
              <a:t>t</a:t>
            </a:r>
            <a:r>
              <a:rPr lang="en-US" altLang="en-US" sz="2800" i="1" dirty="0">
                <a:latin typeface="Tahoma" panose="020B0604030504040204" pitchFamily="34" charset="0"/>
              </a:rPr>
              <a:t> = </a:t>
            </a:r>
            <a:r>
              <a:rPr lang="en-US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Relative time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(Time measured in frame moving relative to actual event being observed).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825175" y="4507689"/>
            <a:ext cx="1090236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12813" indent="-91281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74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17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800" i="1" dirty="0" err="1">
                <a:solidFill>
                  <a:srgbClr val="FF0000"/>
                </a:solidFill>
                <a:latin typeface="Tahoma" panose="020B0604030504040204" pitchFamily="34" charset="0"/>
              </a:rPr>
              <a:t>t</a:t>
            </a:r>
            <a:r>
              <a:rPr lang="en-US" altLang="en-US" sz="2800" i="1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o</a:t>
            </a:r>
            <a:r>
              <a:rPr lang="en-US" altLang="en-US" sz="2800" i="1" dirty="0">
                <a:latin typeface="Tahoma" panose="020B0604030504040204" pitchFamily="34" charset="0"/>
              </a:rPr>
              <a:t>=</a:t>
            </a:r>
            <a:r>
              <a:rPr lang="en-US" altLang="en-US" sz="2800" i="1" dirty="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Proper time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(Time measured in the same frame as the event itself).</a:t>
            </a: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825176" y="5453839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4075" indent="-8540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683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26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1" dirty="0">
                <a:solidFill>
                  <a:srgbClr val="FF0000"/>
                </a:solidFill>
                <a:latin typeface="Tahoma" panose="020B0604030504040204" pitchFamily="34" charset="0"/>
              </a:rPr>
              <a:t>v </a:t>
            </a:r>
            <a:r>
              <a:rPr lang="en-US" altLang="en-US" sz="2800" i="1" dirty="0">
                <a:latin typeface="Tahoma" panose="020B0604030504040204" pitchFamily="34" charset="0"/>
              </a:rPr>
              <a:t>=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Relative velocity of two frames</a:t>
            </a:r>
            <a:r>
              <a:rPr lang="en-US" altLang="en-US" sz="2800" dirty="0">
                <a:solidFill>
                  <a:srgbClr val="FFFF00"/>
                </a:solidFill>
                <a:latin typeface="Tahoma" panose="020B0604030504040204" pitchFamily="34" charset="0"/>
              </a:rPr>
              <a:t>.</a:t>
            </a:r>
            <a:endParaRPr lang="en-US" altLang="en-US" sz="2800" i="1" dirty="0">
              <a:latin typeface="Symbol" panose="05050102010706020507" pitchFamily="18" charset="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825176" y="6084888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4075" indent="-8540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683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26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1" dirty="0">
                <a:solidFill>
                  <a:srgbClr val="FF0000"/>
                </a:solidFill>
                <a:latin typeface="Tahoma" panose="020B0604030504040204" pitchFamily="34" charset="0"/>
              </a:rPr>
              <a:t>c </a:t>
            </a:r>
            <a:r>
              <a:rPr lang="en-US" altLang="en-US" sz="2800" i="1" dirty="0">
                <a:latin typeface="Tahoma" panose="020B0604030504040204" pitchFamily="34" charset="0"/>
              </a:rPr>
              <a:t>=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Free space velocity of light</a:t>
            </a:r>
            <a:r>
              <a:rPr lang="en-US" altLang="en-US" sz="2800" dirty="0">
                <a:latin typeface="Tahoma" panose="020B0604030504040204" pitchFamily="34" charset="0"/>
              </a:rPr>
              <a:t> (</a:t>
            </a:r>
            <a:r>
              <a:rPr lang="en-US" altLang="en-US" sz="2800" i="1" dirty="0">
                <a:solidFill>
                  <a:srgbClr val="FF0000"/>
                </a:solidFill>
                <a:latin typeface="Tahoma" panose="020B0604030504040204" pitchFamily="34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 = 3 x 10</a:t>
            </a:r>
            <a:r>
              <a:rPr lang="en-US" altLang="en-US" sz="2800" baseline="30000" dirty="0">
                <a:solidFill>
                  <a:srgbClr val="FF0000"/>
                </a:solidFill>
                <a:latin typeface="Tahoma" panose="020B0604030504040204" pitchFamily="34" charset="0"/>
              </a:rPr>
              <a:t>8</a:t>
            </a:r>
            <a:r>
              <a:rPr lang="en-US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 m/s</a:t>
            </a:r>
            <a:r>
              <a:rPr lang="en-US" altLang="en-US" sz="2800" dirty="0">
                <a:latin typeface="Tahoma" panose="020B0604030504040204" pitchFamily="34" charset="0"/>
              </a:rPr>
              <a:t>).</a:t>
            </a:r>
            <a:endParaRPr lang="en-US" altLang="en-US" sz="2800" i="1" dirty="0">
              <a:latin typeface="Symbol" panose="05050102010706020507" pitchFamily="18" charset="2"/>
            </a:endParaRPr>
          </a:p>
        </p:txBody>
      </p: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1712686" y="1074740"/>
            <a:ext cx="9531578" cy="1724025"/>
            <a:chOff x="1797" y="773"/>
            <a:chExt cx="5382" cy="1086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1797" y="1318"/>
              <a:ext cx="30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800" dirty="0">
                  <a:solidFill>
                    <a:srgbClr val="000000"/>
                  </a:solidFill>
                </a:rPr>
                <a:t>Einstein’s Time dilation Equation:</a:t>
              </a:r>
            </a:p>
          </p:txBody>
        </p:sp>
        <p:graphicFrame>
          <p:nvGraphicFramePr>
            <p:cNvPr id="13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372391"/>
                </p:ext>
              </p:extLst>
            </p:nvPr>
          </p:nvGraphicFramePr>
          <p:xfrm>
            <a:off x="4888" y="773"/>
            <a:ext cx="2291" cy="1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Equation" r:id="rId4" imgW="990360" imgH="469800" progId="Equation.DSMT4">
                    <p:embed/>
                  </p:oleObj>
                </mc:Choice>
                <mc:Fallback>
                  <p:oleObj name="Equation" r:id="rId4" imgW="990360" imgH="469800" progId="Equation.DSMT4">
                    <p:embed/>
                    <p:pic>
                      <p:nvPicPr>
                        <p:cNvPr id="100253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773"/>
                          <a:ext cx="2291" cy="1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5833241" y="1150883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6" action="ppaction://hlinkfile"/>
              </a:rPr>
              <a:t>SR and Twin Paradox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9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Dilation Equation</a:t>
            </a:r>
            <a:endParaRPr lang="en-GB" altLang="en-US" dirty="0"/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89469"/>
              </p:ext>
            </p:extLst>
          </p:nvPr>
        </p:nvGraphicFramePr>
        <p:xfrm>
          <a:off x="9753601" y="915778"/>
          <a:ext cx="2406254" cy="156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4" imgW="990360" imgH="469800" progId="Equation.DSMT4">
                  <p:embed/>
                </p:oleObj>
              </mc:Choice>
              <mc:Fallback>
                <p:oleObj name="Equation" r:id="rId4" imgW="990360" imgH="469800" progId="Equation.DSMT4">
                  <p:embed/>
                  <p:pic>
                    <p:nvPicPr>
                      <p:cNvPr id="1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1" y="915778"/>
                        <a:ext cx="2406254" cy="1562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1288143" y="3310609"/>
            <a:ext cx="2514600" cy="2725738"/>
            <a:chOff x="528" y="1876"/>
            <a:chExt cx="1584" cy="1717"/>
          </a:xfrm>
        </p:grpSpPr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528" y="2812"/>
              <a:ext cx="1536" cy="233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720" y="2908"/>
              <a:ext cx="1104" cy="233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768" y="2980"/>
              <a:ext cx="164" cy="327"/>
            </a:xfrm>
            <a:prstGeom prst="ellipse">
              <a:avLst/>
            </a:prstGeom>
            <a:solidFill>
              <a:srgbClr val="4D4D4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1536" y="2980"/>
              <a:ext cx="164" cy="327"/>
            </a:xfrm>
            <a:prstGeom prst="ellipse">
              <a:avLst/>
            </a:prstGeom>
            <a:solidFill>
              <a:srgbClr val="4D4D4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768" y="1876"/>
              <a:ext cx="1008" cy="23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672" y="3360"/>
              <a:ext cx="1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Proper Time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V="1">
              <a:off x="1296" y="2016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1296" y="21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768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flipV="1">
              <a:off x="1200" y="230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1200" y="2016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pic>
          <p:nvPicPr>
            <p:cNvPr id="63" name="Picture 1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701"/>
              <a:ext cx="488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 Box 18"/>
            <p:cNvSpPr txBox="1">
              <a:spLocks noChangeArrowheads="1"/>
            </p:cNvSpPr>
            <p:nvPr/>
          </p:nvSpPr>
          <p:spPr bwMode="auto">
            <a:xfrm>
              <a:off x="1056" y="3072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ymbol" panose="05050102010706020507" pitchFamily="18" charset="2"/>
                </a:rPr>
                <a:t>D</a:t>
              </a: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t</a:t>
              </a:r>
              <a:r>
                <a:rPr kumimoji="1" lang="en-US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o</a:t>
              </a:r>
              <a:endParaRPr kumimoji="1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65" name="Line 46"/>
            <p:cNvSpPr>
              <a:spLocks noChangeShapeType="1"/>
            </p:cNvSpPr>
            <p:nvPr/>
          </p:nvSpPr>
          <p:spPr bwMode="auto">
            <a:xfrm flipV="1">
              <a:off x="1104" y="2640"/>
              <a:ext cx="384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AU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1344" y="2064"/>
              <a:ext cx="76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Event Frame</a:t>
              </a:r>
            </a:p>
          </p:txBody>
        </p:sp>
      </p:grpSp>
      <p:grpSp>
        <p:nvGrpSpPr>
          <p:cNvPr id="67" name="Group 54"/>
          <p:cNvGrpSpPr>
            <a:grpSpLocks/>
          </p:cNvGrpSpPr>
          <p:nvPr/>
        </p:nvGrpSpPr>
        <p:grpSpPr bwMode="auto">
          <a:xfrm>
            <a:off x="4923972" y="3299496"/>
            <a:ext cx="5181600" cy="3298825"/>
            <a:chOff x="2160" y="1876"/>
            <a:chExt cx="3264" cy="2078"/>
          </a:xfrm>
        </p:grpSpPr>
        <p:grpSp>
          <p:nvGrpSpPr>
            <p:cNvPr id="68" name="Group 51"/>
            <p:cNvGrpSpPr>
              <a:grpSpLocks/>
            </p:cNvGrpSpPr>
            <p:nvPr/>
          </p:nvGrpSpPr>
          <p:grpSpPr bwMode="auto">
            <a:xfrm>
              <a:off x="2160" y="1876"/>
              <a:ext cx="3264" cy="2078"/>
              <a:chOff x="2160" y="1876"/>
              <a:chExt cx="3264" cy="2078"/>
            </a:xfrm>
          </p:grpSpPr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2208" y="2812"/>
                <a:ext cx="3216" cy="233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1" name="Rectangle 22"/>
              <p:cNvSpPr>
                <a:spLocks noChangeArrowheads="1"/>
              </p:cNvSpPr>
              <p:nvPr/>
            </p:nvSpPr>
            <p:spPr bwMode="auto">
              <a:xfrm>
                <a:off x="4080" y="2908"/>
                <a:ext cx="1104" cy="233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Oval 23"/>
              <p:cNvSpPr>
                <a:spLocks noChangeArrowheads="1"/>
              </p:cNvSpPr>
              <p:nvPr/>
            </p:nvSpPr>
            <p:spPr bwMode="auto">
              <a:xfrm>
                <a:off x="4176" y="2980"/>
                <a:ext cx="164" cy="327"/>
              </a:xfrm>
              <a:prstGeom prst="ellipse">
                <a:avLst/>
              </a:prstGeom>
              <a:solidFill>
                <a:srgbClr val="4D4D4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Oval 24"/>
              <p:cNvSpPr>
                <a:spLocks noChangeArrowheads="1"/>
              </p:cNvSpPr>
              <p:nvPr/>
            </p:nvSpPr>
            <p:spPr bwMode="auto">
              <a:xfrm>
                <a:off x="4896" y="2980"/>
                <a:ext cx="164" cy="327"/>
              </a:xfrm>
              <a:prstGeom prst="ellipse">
                <a:avLst/>
              </a:prstGeom>
              <a:solidFill>
                <a:srgbClr val="4D4D4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4" name="Rectangle 25"/>
              <p:cNvSpPr>
                <a:spLocks noChangeArrowheads="1"/>
              </p:cNvSpPr>
              <p:nvPr/>
            </p:nvSpPr>
            <p:spPr bwMode="auto">
              <a:xfrm>
                <a:off x="2592" y="1876"/>
                <a:ext cx="2400" cy="23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Rectangle 26"/>
              <p:cNvSpPr>
                <a:spLocks noChangeArrowheads="1"/>
              </p:cNvSpPr>
              <p:nvPr/>
            </p:nvSpPr>
            <p:spPr bwMode="auto">
              <a:xfrm>
                <a:off x="2494" y="2907"/>
                <a:ext cx="1058" cy="23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pic>
            <p:nvPicPr>
              <p:cNvPr id="76" name="Picture 27" descr="teenager 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5" y="3264"/>
                <a:ext cx="267" cy="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2880" y="2016"/>
                <a:ext cx="912" cy="9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2256" y="3360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 panose="020B0604030504040204" pitchFamily="34" charset="0"/>
                  </a:rPr>
                  <a:t>Relative Time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4416" y="321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pic>
            <p:nvPicPr>
              <p:cNvPr id="81" name="Picture 32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C0C0C0"/>
                  </a:clrFrom>
                  <a:clrTo>
                    <a:srgbClr val="C0C0C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725"/>
                <a:ext cx="488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2" name="Line 33"/>
              <p:cNvSpPr>
                <a:spLocks noChangeShapeType="1"/>
              </p:cNvSpPr>
              <p:nvPr/>
            </p:nvSpPr>
            <p:spPr bwMode="auto">
              <a:xfrm flipH="1" flipV="1">
                <a:off x="3792" y="2016"/>
                <a:ext cx="912" cy="9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Line 34"/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Text Box 36"/>
              <p:cNvSpPr txBox="1">
                <a:spLocks noChangeArrowheads="1"/>
              </p:cNvSpPr>
              <p:nvPr/>
            </p:nvSpPr>
            <p:spPr bwMode="auto">
              <a:xfrm>
                <a:off x="4368" y="331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Text Box 39"/>
              <p:cNvSpPr txBox="1">
                <a:spLocks noChangeArrowheads="1"/>
              </p:cNvSpPr>
              <p:nvPr/>
            </p:nvSpPr>
            <p:spPr bwMode="auto">
              <a:xfrm>
                <a:off x="2784" y="3072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Symbol" panose="05050102010706020507" pitchFamily="18" charset="2"/>
                  </a:rPr>
                  <a:t>D</a:t>
                </a:r>
                <a:r>
                  <a:rPr kumimoji="1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 panose="020B0604030504040204" pitchFamily="34" charset="0"/>
                  </a:rPr>
                  <a:t>t</a:t>
                </a:r>
                <a:endPara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ymbol" panose="05050102010706020507" pitchFamily="18" charset="2"/>
                </a:endParaRP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 panose="020B0604030504040204" pitchFamily="34" charset="0"/>
                  </a:rPr>
                  <a:t>Relative Frame</a:t>
                </a:r>
              </a:p>
            </p:txBody>
          </p:sp>
          <p:sp>
            <p:nvSpPr>
              <p:cNvPr id="87" name="Line 49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576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AU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9" name="Text Box 53"/>
            <p:cNvSpPr txBox="1">
              <a:spLocks noChangeArrowheads="1"/>
            </p:cNvSpPr>
            <p:nvPr/>
          </p:nvSpPr>
          <p:spPr bwMode="auto">
            <a:xfrm>
              <a:off x="3984" y="3456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ymbol" panose="05050102010706020507" pitchFamily="18" charset="2"/>
                </a:rPr>
                <a:t>D</a:t>
              </a: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t &gt; </a:t>
              </a: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ymbol" panose="05050102010706020507" pitchFamily="18" charset="2"/>
                </a:rPr>
                <a:t>D</a:t>
              </a: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t</a:t>
              </a:r>
              <a:r>
                <a:rPr kumimoji="1" lang="en-US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</a:rPr>
                <a:t>o</a:t>
              </a:r>
              <a:endParaRPr kumimoji="1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69685" y="1516658"/>
            <a:ext cx="8980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The key to applying the time dilation equation is to distinguish clearly between proper time </a:t>
            </a:r>
            <a:r>
              <a:rPr lang="en-US" altLang="en-US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D</a:t>
            </a:r>
            <a:r>
              <a:rPr lang="en-US" altLang="en-US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en-US" sz="28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kumimoji="1"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 and relative time </a:t>
            </a:r>
            <a: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D</a:t>
            </a:r>
            <a: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1" lang="en-US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.  </a:t>
            </a:r>
            <a:r>
              <a:rPr kumimoji="1"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See </a:t>
            </a:r>
            <a:r>
              <a:rPr kumimoji="1"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en-US" sz="28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example below:</a:t>
            </a:r>
          </a:p>
        </p:txBody>
      </p:sp>
    </p:spTree>
    <p:extLst>
      <p:ext uri="{BB962C8B-B14F-4D97-AF65-F5344CB8AC3E}">
        <p14:creationId xmlns:p14="http://schemas.microsoft.com/office/powerpoint/2010/main" val="13385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Dilation </a:t>
            </a:r>
            <a:r>
              <a:rPr lang="en-US" altLang="en-US" dirty="0">
                <a:solidFill>
                  <a:srgbClr val="FF0000"/>
                </a:solidFill>
              </a:rPr>
              <a:t>Example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460376" y="1450805"/>
            <a:ext cx="5272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Ship </a:t>
            </a:r>
            <a:r>
              <a:rPr lang="en-US" altLang="en-US" sz="2800" i="1" dirty="0">
                <a:solidFill>
                  <a:srgbClr val="FF0000"/>
                </a:solidFill>
              </a:rPr>
              <a:t>A</a:t>
            </a:r>
            <a:r>
              <a:rPr lang="en-US" altLang="en-US" sz="2800" dirty="0"/>
              <a:t> passes ship </a:t>
            </a:r>
            <a:r>
              <a:rPr lang="en-US" altLang="en-US" sz="2800" i="1" dirty="0">
                <a:solidFill>
                  <a:srgbClr val="FF0000"/>
                </a:solidFill>
              </a:rPr>
              <a:t>B</a:t>
            </a:r>
            <a:r>
              <a:rPr lang="en-US" altLang="en-US" sz="2800" dirty="0"/>
              <a:t> with a relative velocity of 0.8c (eighty percent of the velocity of light). A woman aboard Ship </a:t>
            </a:r>
            <a:r>
              <a:rPr lang="en-US" altLang="en-US" sz="2800" i="1" dirty="0">
                <a:solidFill>
                  <a:srgbClr val="FF0000"/>
                </a:solidFill>
              </a:rPr>
              <a:t>B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takes </a:t>
            </a:r>
            <a:r>
              <a:rPr lang="en-US" altLang="en-US" sz="2800" dirty="0">
                <a:solidFill>
                  <a:srgbClr val="FF0000"/>
                </a:solidFill>
              </a:rPr>
              <a:t>4 s </a:t>
            </a:r>
            <a:r>
              <a:rPr lang="en-US" altLang="en-US" sz="2800" dirty="0"/>
              <a:t>to walk the length of her ship. What time is recorded by the man in Ship </a:t>
            </a:r>
            <a:r>
              <a:rPr lang="en-US" altLang="en-US" sz="2800" dirty="0">
                <a:solidFill>
                  <a:srgbClr val="FF0000"/>
                </a:solidFill>
              </a:rPr>
              <a:t>A</a:t>
            </a:r>
            <a:r>
              <a:rPr lang="en-US" altLang="en-US" sz="2800" dirty="0"/>
              <a:t>?</a:t>
            </a:r>
            <a:endParaRPr kumimoji="1" lang="en-US" altLang="en-US" sz="28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870858" y="4494363"/>
            <a:ext cx="3657600" cy="2527300"/>
            <a:chOff x="2976" y="1584"/>
            <a:chExt cx="2304" cy="1592"/>
          </a:xfrm>
        </p:grpSpPr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3072" y="2188"/>
              <a:ext cx="2208" cy="233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pic>
          <p:nvPicPr>
            <p:cNvPr id="45" name="Picture 33" descr="bs01055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728"/>
              <a:ext cx="1152" cy="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C0"/>
                </a:clrFrom>
                <a:clrTo>
                  <a:srgbClr val="FFFFC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824"/>
              <a:ext cx="1192" cy="1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2976" y="2496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i="1">
                  <a:solidFill>
                    <a:srgbClr val="000000"/>
                  </a:solidFill>
                </a:rPr>
                <a:t>v = 0.8c</a:t>
              </a: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3552" y="1584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4224" y="216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i="1">
                  <a:solidFill>
                    <a:srgbClr val="000000"/>
                  </a:solidFill>
                </a:rPr>
                <a:t>B</a:t>
              </a:r>
            </a:p>
          </p:txBody>
        </p:sp>
      </p:grpSp>
      <p:graphicFrame>
        <p:nvGraphicFramePr>
          <p:cNvPr id="5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777516"/>
              </p:ext>
            </p:extLst>
          </p:nvPr>
        </p:nvGraphicFramePr>
        <p:xfrm>
          <a:off x="9047825" y="836442"/>
          <a:ext cx="25908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7" imgW="990360" imgH="469800" progId="Equation.DSMT4">
                  <p:embed/>
                </p:oleObj>
              </mc:Choice>
              <mc:Fallback>
                <p:oleObj name="Equation" r:id="rId7" imgW="990360" imgH="469800" progId="Equation.DSMT4">
                  <p:embed/>
                  <p:pic>
                    <p:nvPicPr>
                      <p:cNvPr id="100151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825" y="836442"/>
                        <a:ext cx="2590800" cy="12287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16814" y="2729124"/>
                <a:ext cx="2498685" cy="1430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(0.8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814" y="2729124"/>
                <a:ext cx="2498685" cy="1430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851749" y="4553742"/>
                <a:ext cx="2498685" cy="1039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49" y="4553742"/>
                <a:ext cx="2498685" cy="10399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610414" y="5995533"/>
                <a:ext cx="24986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=6.67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414" y="5995533"/>
                <a:ext cx="2498685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2" descr="http://www.harnas.co/files/images/760420/2014/11/28/ilustrasi-perjalanan-menembus-waktu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144" y="758712"/>
            <a:ext cx="2504711" cy="138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9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Dilation </a:t>
            </a:r>
            <a:r>
              <a:rPr lang="en-US" altLang="en-US" dirty="0">
                <a:solidFill>
                  <a:srgbClr val="FF0000"/>
                </a:solidFill>
              </a:rPr>
              <a:t>Example 2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460375" y="1450805"/>
            <a:ext cx="842236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The pi meson, an unstable particle is produced in a particle accelerator.  A pi meson lives on average about 2.6x10</a:t>
            </a:r>
            <a:r>
              <a:rPr lang="en-US" sz="2400" baseline="30000" dirty="0"/>
              <a:t>-8</a:t>
            </a:r>
            <a:r>
              <a:rPr lang="en-US" sz="2400" dirty="0"/>
              <a:t>s (measured in its own frame of reference) before decaying. If such a particle is moving with a constant speed of 0.60c, what lifetime is measured by researchers studying it?</a:t>
            </a:r>
            <a:endParaRPr lang="en-AU" sz="2400" dirty="0"/>
          </a:p>
          <a:p>
            <a:endParaRPr kumimoji="1" lang="en-US" altLang="en-US" sz="28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pic>
        <p:nvPicPr>
          <p:cNvPr id="91" name="Picture 2" descr="http://www.harnas.co/files/images/760420/2014/11/28/ilustrasi-perjalanan-menembus-wakt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73" y="214490"/>
            <a:ext cx="2996782" cy="16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75823" y="3008674"/>
                <a:ext cx="2342693" cy="12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400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num>
                                        <m:den>
                                          <m:r>
                                            <a:rPr lang="en-AU" sz="24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823" y="3008674"/>
                <a:ext cx="2342693" cy="1224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75823" y="4474308"/>
                <a:ext cx="2505686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2.6×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0.60</m:t>
                                  </m:r>
                                </m:e>
                                <m:sup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823" y="4474308"/>
                <a:ext cx="2505686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75823" y="5769642"/>
                <a:ext cx="267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=3.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AU" sz="24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sz="2400" b="1" i="1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823" y="5769642"/>
                <a:ext cx="26756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Dilation </a:t>
            </a:r>
            <a:r>
              <a:rPr lang="en-US" altLang="en-US" dirty="0">
                <a:solidFill>
                  <a:srgbClr val="FF0000"/>
                </a:solidFill>
              </a:rPr>
              <a:t>Example 3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460375" y="1450805"/>
            <a:ext cx="842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dirty="0"/>
              <a:t>What speed would a clock have to be moving in order to run at 35% of the rate of a clock at rest from outside the reference frame.</a:t>
            </a:r>
            <a:endParaRPr lang="en-US" altLang="en-US" sz="2400" dirty="0"/>
          </a:p>
        </p:txBody>
      </p:sp>
      <p:pic>
        <p:nvPicPr>
          <p:cNvPr id="91" name="Picture 2" descr="http://www.harnas.co/files/images/760420/2014/11/28/ilustrasi-perjalanan-menembus-wakt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73" y="214490"/>
            <a:ext cx="2996782" cy="16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44863" y="2895792"/>
                <a:ext cx="2342693" cy="12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400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num>
                                        <m:den>
                                          <m:r>
                                            <a:rPr lang="en-AU" sz="24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63" y="2895792"/>
                <a:ext cx="2342693" cy="1224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7975" y="2961730"/>
                <a:ext cx="3947886" cy="82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=0.35</m:t>
                      </m:r>
                      <m:sSub>
                        <m:sSubPr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2400" b="0" i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2961730"/>
                <a:ext cx="3947886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44863" y="4408932"/>
                <a:ext cx="3319498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  <m:r>
                        <a:rPr lang="en-AU" sz="2400">
                          <a:latin typeface="Cambria Math" panose="02040503050406030204" pitchFamily="18" charset="0"/>
                        </a:rPr>
                        <m:t>=0.35</m:t>
                      </m:r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num>
                                    <m:den>
                                      <m:r>
                                        <a:rPr lang="en-AU" sz="24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63" y="4408932"/>
                <a:ext cx="3319498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44863" y="5922072"/>
                <a:ext cx="2616678" cy="803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0.35</m:t>
                          </m:r>
                        </m:e>
                        <m:sup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en-AU" sz="2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63" y="5922072"/>
                <a:ext cx="2616678" cy="803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391524" y="3090130"/>
                <a:ext cx="2333588" cy="730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e>
                            <m:sup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24" y="3090130"/>
                <a:ext cx="2333588" cy="730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391524" y="4408932"/>
                <a:ext cx="1426416" cy="730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24" y="4408932"/>
                <a:ext cx="1426416" cy="730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391524" y="5592461"/>
                <a:ext cx="15819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sz="2400">
                          <a:latin typeface="Cambria Math" panose="02040503050406030204" pitchFamily="18" charset="0"/>
                        </a:rPr>
                        <m:t>=0.94</m:t>
                      </m:r>
                      <m:r>
                        <a:rPr lang="en-AU" sz="24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24" y="5592461"/>
                <a:ext cx="158190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  <p:bldP spid="9" grpId="0"/>
      <p:bldP spid="10" grpId="0"/>
      <p:bldP spid="1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Dilation </a:t>
            </a:r>
            <a:r>
              <a:rPr lang="en-US" altLang="en-US" dirty="0">
                <a:solidFill>
                  <a:srgbClr val="FF0000"/>
                </a:solidFill>
              </a:rPr>
              <a:t>Example 4 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460375" y="1450805"/>
            <a:ext cx="842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A spaceship travels at 0.99c for 3 years as measured by ship time. How much time would pass on the Earth from the </a:t>
            </a:r>
            <a:r>
              <a:rPr lang="en-US" sz="2400" b="1" u="sng" dirty="0"/>
              <a:t>perspective of the crew</a:t>
            </a:r>
            <a:r>
              <a:rPr lang="en-US" sz="2400" dirty="0"/>
              <a:t>?</a:t>
            </a:r>
            <a:endParaRPr lang="en-AU" sz="2400" dirty="0"/>
          </a:p>
        </p:txBody>
      </p:sp>
      <p:pic>
        <p:nvPicPr>
          <p:cNvPr id="91" name="Picture 2" descr="http://www.harnas.co/files/images/760420/2014/11/28/ilustrasi-perjalanan-menembus-wakt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73" y="214490"/>
            <a:ext cx="2996782" cy="16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3549" y="2460395"/>
                <a:ext cx="2342693" cy="12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400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num>
                                        <m:den>
                                          <m:r>
                                            <a:rPr lang="en-AU" sz="24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549" y="2460395"/>
                <a:ext cx="2342693" cy="1224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7975" y="2961730"/>
                <a:ext cx="39478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32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b="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  </m:t>
                      </m:r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AU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2961730"/>
                <a:ext cx="39478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02920" y="3789201"/>
                <a:ext cx="2980688" cy="12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AU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AU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𝟗𝟗</m:t>
                                          </m:r>
                                          <m:r>
                                            <a:rPr lang="en-AU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num>
                                        <m:den>
                                          <m:r>
                                            <a:rPr lang="en-AU" sz="24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20" y="3789201"/>
                <a:ext cx="2980688" cy="1245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02920" y="5138910"/>
                <a:ext cx="320158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AU" sz="2400" b="1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AU" sz="2400" b="1" i="1">
                                          <a:latin typeface="Cambria Math" panose="02040503050406030204" pitchFamily="18" charset="0"/>
                                        </a:rPr>
                                        <m:t>𝟗𝟗</m:t>
                                      </m:r>
                                      <m:r>
                                        <a:rPr lang="en-AU" sz="24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num>
                                    <m:den>
                                      <m:r>
                                        <a:rPr lang="en-AU" sz="24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20" y="5138910"/>
                <a:ext cx="3201582" cy="1183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312207" y="5499841"/>
                <a:ext cx="25419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0.423 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207" y="5499841"/>
                <a:ext cx="2541914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0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51619"/>
            <a:ext cx="82296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316598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Twin Paradox</a:t>
            </a:r>
          </a:p>
        </p:txBody>
      </p:sp>
      <p:pic>
        <p:nvPicPr>
          <p:cNvPr id="158725" name="Picture 5"/>
          <p:cNvPicPr>
            <a:picLocks noChangeAspect="1" noChangeArrowheads="1"/>
          </p:cNvPicPr>
          <p:nvPr/>
        </p:nvPicPr>
        <p:blipFill rotWithShape="1">
          <a:blip r:embed="rId2"/>
          <a:srcRect t="-1276" r="63884" b="1"/>
          <a:stretch/>
        </p:blipFill>
        <p:spPr bwMode="auto">
          <a:xfrm>
            <a:off x="3918856" y="719080"/>
            <a:ext cx="2119086" cy="340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515389" y="4419600"/>
            <a:ext cx="113385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George</a:t>
            </a:r>
            <a:r>
              <a:rPr lang="en-US" sz="2800" dirty="0"/>
              <a:t> are identical, and so have identical life-spans.  They each have a light clock.   </a:t>
            </a:r>
          </a:p>
          <a:p>
            <a:endParaRPr lang="en-US" sz="2800" dirty="0"/>
          </a:p>
          <a:p>
            <a:r>
              <a:rPr lang="en-US" sz="2800" dirty="0"/>
              <a:t>This light clock “ticks” once every millisecond, so they both expect to observe </a:t>
            </a:r>
            <a:r>
              <a:rPr lang="en-US" sz="2800" b="1" dirty="0">
                <a:solidFill>
                  <a:srgbClr val="FF0000"/>
                </a:solidFill>
              </a:rPr>
              <a:t>2.5 × 10</a:t>
            </a:r>
            <a:r>
              <a:rPr lang="en-US" sz="2800" b="1" baseline="30000" dirty="0">
                <a:solidFill>
                  <a:srgbClr val="FF0000"/>
                </a:solidFill>
              </a:rPr>
              <a:t>12</a:t>
            </a:r>
            <a:r>
              <a:rPr lang="en-US" sz="2800" b="1" dirty="0">
                <a:solidFill>
                  <a:srgbClr val="FF0000"/>
                </a:solidFill>
              </a:rPr>
              <a:t> ticks </a:t>
            </a:r>
            <a:r>
              <a:rPr lang="en-US" sz="2800" dirty="0"/>
              <a:t>in their </a:t>
            </a:r>
            <a:r>
              <a:rPr lang="en-US" sz="2800" b="1" dirty="0">
                <a:solidFill>
                  <a:srgbClr val="FF0000"/>
                </a:solidFill>
              </a:rPr>
              <a:t>80 year life-span</a:t>
            </a:r>
            <a:r>
              <a:rPr lang="en-US" sz="28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6" y="635577"/>
            <a:ext cx="4099214" cy="34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56914"/>
            <a:ext cx="8229600" cy="639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Twin Paradox</a:t>
            </a:r>
          </a:p>
        </p:txBody>
      </p:sp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09472"/>
            <a:ext cx="3657600" cy="209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44" y="1184702"/>
            <a:ext cx="2325756" cy="19812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800600"/>
            <a:ext cx="3657600" cy="209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76800"/>
            <a:ext cx="2325756" cy="1981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81600" y="1030461"/>
            <a:ext cx="1371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1" y="2533472"/>
            <a:ext cx="6592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Fred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4648200"/>
            <a:ext cx="2895600" cy="2438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6412468"/>
            <a:ext cx="954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George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5526578" y="1192034"/>
            <a:ext cx="63461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</a:t>
            </a:r>
            <a:r>
              <a:rPr lang="en-US" sz="2800" dirty="0"/>
              <a:t> flies on his </a:t>
            </a:r>
            <a:r>
              <a:rPr lang="en-AU" sz="2800" dirty="0"/>
              <a:t>Nimbus 2000 </a:t>
            </a:r>
            <a:r>
              <a:rPr lang="en-US" sz="2800" dirty="0"/>
              <a:t>broomstick to the right at 20% of the speed of light.   </a:t>
            </a:r>
            <a:r>
              <a:rPr lang="en-US" sz="2800" b="1" dirty="0">
                <a:solidFill>
                  <a:srgbClr val="00B050"/>
                </a:solidFill>
              </a:rPr>
              <a:t>George</a:t>
            </a:r>
            <a:r>
              <a:rPr lang="en-US" sz="2800" dirty="0"/>
              <a:t> stays on the ground.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285343" y="5103121"/>
            <a:ext cx="522151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800" dirty="0"/>
              <a:t>More than 2.5 × 10</a:t>
            </a:r>
            <a:r>
              <a:rPr lang="en-US" sz="2800" baseline="30000" dirty="0"/>
              <a:t>12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/>
              <a:t>Fewer than 2.5 × 10</a:t>
            </a:r>
            <a:r>
              <a:rPr lang="en-US" sz="2800" baseline="30000" dirty="0"/>
              <a:t>12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/>
              <a:t>2.5 × 10</a:t>
            </a:r>
            <a:r>
              <a:rPr lang="en-US" sz="2800" baseline="30000" dirty="0"/>
              <a:t>12</a:t>
            </a:r>
            <a:r>
              <a:rPr lang="en-US" sz="2800" dirty="0"/>
              <a:t> 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93486" y="3429000"/>
            <a:ext cx="109002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Over his life, </a:t>
            </a:r>
            <a:r>
              <a:rPr lang="en-US" sz="2800" b="1" dirty="0">
                <a:solidFill>
                  <a:srgbClr val="00B050"/>
                </a:solidFill>
              </a:rPr>
              <a:t>George</a:t>
            </a:r>
            <a:r>
              <a:rPr lang="en-US" sz="2800" dirty="0"/>
              <a:t> sees 2.5 × 10</a:t>
            </a:r>
            <a:r>
              <a:rPr lang="en-US" sz="2800" baseline="30000" dirty="0"/>
              <a:t>12</a:t>
            </a:r>
            <a:r>
              <a:rPr lang="en-US" sz="2800" dirty="0"/>
              <a:t> ticks of his stationary clock.</a:t>
            </a:r>
          </a:p>
          <a:p>
            <a:r>
              <a:rPr lang="en-US" sz="2800" dirty="0"/>
              <a:t>How many “ticks” of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Fred’s</a:t>
            </a:r>
            <a:r>
              <a:rPr lang="en-US" sz="2800" dirty="0"/>
              <a:t> clock does </a:t>
            </a:r>
            <a:r>
              <a:rPr lang="en-US" sz="2800" b="1" dirty="0">
                <a:solidFill>
                  <a:srgbClr val="00B050"/>
                </a:solidFill>
              </a:rPr>
              <a:t>George</a:t>
            </a:r>
            <a:r>
              <a:rPr lang="en-US" sz="2800" dirty="0"/>
              <a:t> observe?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2400" y="914400"/>
            <a:ext cx="1219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24-Point Star 1"/>
          <p:cNvSpPr/>
          <p:nvPr/>
        </p:nvSpPr>
        <p:spPr>
          <a:xfrm>
            <a:off x="4201333" y="5476353"/>
            <a:ext cx="599267" cy="638529"/>
          </a:xfrm>
          <a:prstGeom prst="star2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37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09472"/>
            <a:ext cx="3657600" cy="209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085672"/>
            <a:ext cx="2325756" cy="19812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800600"/>
            <a:ext cx="3657600" cy="209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76800"/>
            <a:ext cx="2325756" cy="1981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3000" y="1009472"/>
            <a:ext cx="1371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1" y="2533472"/>
            <a:ext cx="6592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Fred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4648200"/>
            <a:ext cx="2895600" cy="2438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6412468"/>
            <a:ext cx="954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George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57600" y="4648200"/>
            <a:ext cx="814251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800" dirty="0"/>
              <a:t>Maybe …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</a:t>
            </a:r>
            <a:r>
              <a:rPr lang="en-US" sz="2800" dirty="0"/>
              <a:t> will also probably die at the same  time.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/>
              <a:t>Yes…..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</a:t>
            </a:r>
            <a:r>
              <a:rPr lang="en-US" sz="2800" dirty="0"/>
              <a:t> has more life to live.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/>
              <a:t>No ….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</a:t>
            </a:r>
            <a:r>
              <a:rPr lang="en-US" sz="2800" dirty="0"/>
              <a:t> has already been dead for some time.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28599" y="3436582"/>
            <a:ext cx="1129574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After </a:t>
            </a:r>
            <a:r>
              <a:rPr lang="en-US" sz="2800" b="1" dirty="0">
                <a:solidFill>
                  <a:srgbClr val="00B050"/>
                </a:solidFill>
              </a:rPr>
              <a:t>George</a:t>
            </a:r>
            <a:r>
              <a:rPr lang="en-US" sz="2800" dirty="0"/>
              <a:t> sees 2.5 × 10</a:t>
            </a:r>
            <a:r>
              <a:rPr lang="en-US" sz="2800" baseline="30000" dirty="0"/>
              <a:t>12</a:t>
            </a:r>
            <a:r>
              <a:rPr lang="en-US" sz="2800" dirty="0"/>
              <a:t> ticks of his stationary clock, he dies of old age.  Will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</a:t>
            </a:r>
            <a:r>
              <a:rPr lang="en-US" sz="2800" dirty="0"/>
              <a:t> see his twin brother die?</a:t>
            </a:r>
          </a:p>
        </p:txBody>
      </p:sp>
      <p:sp>
        <p:nvSpPr>
          <p:cNvPr id="17" name="24-Point Star 16"/>
          <p:cNvSpPr/>
          <p:nvPr/>
        </p:nvSpPr>
        <p:spPr>
          <a:xfrm>
            <a:off x="3515533" y="5958605"/>
            <a:ext cx="599267" cy="638529"/>
          </a:xfrm>
          <a:prstGeom prst="star2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526578" y="1192034"/>
            <a:ext cx="63461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Fred</a:t>
            </a:r>
            <a:r>
              <a:rPr lang="en-US" sz="2800" dirty="0"/>
              <a:t> flies on his </a:t>
            </a:r>
            <a:r>
              <a:rPr lang="en-AU" sz="2800" dirty="0"/>
              <a:t>Nimbus 2000 </a:t>
            </a:r>
            <a:r>
              <a:rPr lang="en-US" sz="2800" dirty="0"/>
              <a:t>broomstick to the right at 20% of the speed of light.   </a:t>
            </a:r>
            <a:r>
              <a:rPr lang="en-US" sz="2800" b="1" dirty="0">
                <a:solidFill>
                  <a:srgbClr val="00B050"/>
                </a:solidFill>
              </a:rPr>
              <a:t>George</a:t>
            </a:r>
            <a:r>
              <a:rPr lang="en-US" sz="2800" dirty="0"/>
              <a:t> stays on the ground.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56914"/>
            <a:ext cx="8229600" cy="639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Twin Paradox</a:t>
            </a:r>
          </a:p>
        </p:txBody>
      </p:sp>
    </p:spTree>
    <p:extLst>
      <p:ext uri="{BB962C8B-B14F-4D97-AF65-F5344CB8AC3E}">
        <p14:creationId xmlns:p14="http://schemas.microsoft.com/office/powerpoint/2010/main" val="24861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ztv.client.castclick.net/Generic/ZtvTest/YoungNews/Images/Big/188/zaman%C4%B1-iyi-kullanmak-dinisohbet.net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19" y="3108960"/>
            <a:ext cx="5747118" cy="340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dontbelievethat.com/wp-content/uploads/2015/08/the-speed-of-light-is-const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2" y="648452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" y="2691384"/>
            <a:ext cx="116459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Special Relativity Review</a:t>
            </a:r>
          </a:p>
          <a:p>
            <a:pPr>
              <a:lnSpc>
                <a:spcPct val="150000"/>
              </a:lnSpc>
            </a:pPr>
            <a:r>
              <a:rPr lang="en-AU" dirty="0"/>
              <a:t>Time Dilation Calculations</a:t>
            </a:r>
            <a:endParaRPr lang="en-AU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AU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34" t="751" r="12159" b="11161"/>
          <a:stretch/>
        </p:blipFill>
        <p:spPr>
          <a:xfrm>
            <a:off x="290302" y="469900"/>
            <a:ext cx="3983183" cy="1905000"/>
          </a:xfrm>
          <a:prstGeom prst="rect">
            <a:avLst/>
          </a:prstGeom>
        </p:spPr>
      </p:pic>
      <p:pic>
        <p:nvPicPr>
          <p:cNvPr id="10242" name="Picture 2" descr="http://www.jobhuntersbible.com/assets/images/uploads/Screen%20Shot%202014-12-14%20at%2011.40.48%20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30" y="1967483"/>
            <a:ext cx="56864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Postulates of Special Relativity</a:t>
            </a:r>
          </a:p>
        </p:txBody>
      </p:sp>
      <p:pic>
        <p:nvPicPr>
          <p:cNvPr id="16386" name="Picture 2" descr="http://www.rpi.edu/dept/phys/Dept2/APPhys1/optics/images/space_sign_small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448" y="3590074"/>
            <a:ext cx="2598964" cy="26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cdn.theatlantic.com/assets/media/img/mt/2015/10/AP_199225524001/lead_960.jpg?14437106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0650"/>
            <a:ext cx="3681412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1447802"/>
            <a:ext cx="73469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800" dirty="0">
                <a:latin typeface="+mn-lt"/>
              </a:rPr>
              <a:t>Einstein’s Special Theory of Relativity, published in 1905, was based on two postulates: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2990850"/>
            <a:ext cx="8001000" cy="14112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I. The laws of physics are the same for all frames of reference moving at a constant velocity with respect to each other.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9600" y="4922043"/>
            <a:ext cx="8496300" cy="14112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marL="515938" indent="-5159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02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II. The velocity of light in a vacuum </a:t>
            </a:r>
            <a:r>
              <a:rPr lang="en-US" alt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is constant for all observers, independent of their state of motion. (</a:t>
            </a:r>
            <a:r>
              <a:rPr lang="en-US" alt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= 3.00 x 10</a:t>
            </a:r>
            <a:r>
              <a:rPr lang="en-US" altLang="en-US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8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ms</a:t>
            </a:r>
            <a:r>
              <a:rPr lang="en-US" altLang="en-US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-1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9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Dilation</a:t>
            </a:r>
            <a:endParaRPr lang="en-GB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164" y="1511300"/>
            <a:ext cx="6502400" cy="5003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dirty="0"/>
          </a:p>
          <a:p>
            <a:pPr marL="87313" indent="-1588" eaLnBrk="1" hangingPunct="1">
              <a:buFontTx/>
              <a:buNone/>
            </a:pPr>
            <a:r>
              <a:rPr lang="en-AU" altLang="en-US" dirty="0"/>
              <a:t>Special relativity tells us that the only constant is the speed of light. </a:t>
            </a:r>
          </a:p>
          <a:p>
            <a:pPr marL="87313" indent="-1588" eaLnBrk="1" hangingPunct="1">
              <a:buFontTx/>
              <a:buNone/>
            </a:pPr>
            <a:endParaRPr lang="en-AU" altLang="en-US" dirty="0"/>
          </a:p>
          <a:p>
            <a:pPr marL="87313" indent="-1588" eaLnBrk="1" hangingPunct="1">
              <a:buFontTx/>
              <a:buNone/>
            </a:pPr>
            <a:r>
              <a:rPr lang="en-AU" altLang="en-US" dirty="0"/>
              <a:t>This means that both time and space become variable, depending on the reference frame of an observer. </a:t>
            </a:r>
            <a:endParaRPr lang="en-GB" altLang="en-US" dirty="0"/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2292" name="Picture 4" descr="http://fossbytes.com/wp-content/uploads/2015/01/einstein-speed-of-light-slowed-down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45" y="1511300"/>
            <a:ext cx="5780955" cy="40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Simultaneity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judgment of </a:t>
            </a:r>
            <a:r>
              <a:rPr lang="en-US" altLang="en-US" b="1" dirty="0">
                <a:solidFill>
                  <a:srgbClr val="FF0000"/>
                </a:solidFill>
              </a:rPr>
              <a:t>simultaneous</a:t>
            </a:r>
            <a:r>
              <a:rPr lang="en-US" altLang="en-US" dirty="0"/>
              <a:t> events is also a matter of relativity. </a:t>
            </a:r>
          </a:p>
          <a:p>
            <a:pPr marL="109537" indent="0">
              <a:buNone/>
            </a:pPr>
            <a:endParaRPr lang="en-US" altLang="en-US" dirty="0"/>
          </a:p>
          <a:p>
            <a:r>
              <a:rPr lang="en-US" altLang="en-US" dirty="0"/>
              <a:t>Observers in different inertial reference frames </a:t>
            </a:r>
            <a:r>
              <a:rPr lang="en-US" altLang="en-US" b="1" dirty="0">
                <a:solidFill>
                  <a:srgbClr val="FF0000"/>
                </a:solidFill>
              </a:rPr>
              <a:t>WILL NOT </a:t>
            </a:r>
            <a:r>
              <a:rPr lang="en-US" altLang="en-US" dirty="0"/>
              <a:t>agree that the same two events are </a:t>
            </a:r>
            <a:r>
              <a:rPr lang="en-US" altLang="en-US" b="1" dirty="0">
                <a:solidFill>
                  <a:srgbClr val="FF0000"/>
                </a:solidFill>
              </a:rPr>
              <a:t>simultaneous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This means that the </a:t>
            </a:r>
            <a:r>
              <a:rPr lang="en-US" altLang="en-US" b="1" dirty="0">
                <a:solidFill>
                  <a:srgbClr val="FF0000"/>
                </a:solidFill>
              </a:rPr>
              <a:t>perceived time between any two events </a:t>
            </a:r>
            <a:r>
              <a:rPr lang="en-US" altLang="en-US" dirty="0"/>
              <a:t>is also dependent on your frame of reference relative to those events.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9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sciencehsc.com.au/wp-content/uploads/2015/05/87-1-1024x6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71" y="917805"/>
            <a:ext cx="8080375" cy="53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2000" y="688975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AU"/>
              <a:t>Simultaneity 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532625"/>
            <a:ext cx="37809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C3D47"/>
                </a:solidFill>
                <a:latin typeface="+mn-lt"/>
              </a:rPr>
              <a:t>A man is standing at the midpoint of a train station. A woman is standing in the middle of a train that is travelling at relativistic speeds. </a:t>
            </a:r>
          </a:p>
          <a:p>
            <a:endParaRPr lang="en-GB" sz="2000" dirty="0">
              <a:solidFill>
                <a:srgbClr val="3C3D47"/>
              </a:solidFill>
              <a:latin typeface="+mn-lt"/>
            </a:endParaRPr>
          </a:p>
          <a:p>
            <a:r>
              <a:rPr lang="en-GB" sz="2000" dirty="0">
                <a:solidFill>
                  <a:srgbClr val="3C3D47"/>
                </a:solidFill>
                <a:latin typeface="+mn-lt"/>
              </a:rPr>
              <a:t>As the train passes the station, at the exact moment in time that the woman passes the man, bolts of lightning strike each end of the platform. </a:t>
            </a:r>
          </a:p>
          <a:p>
            <a:endParaRPr lang="en-GB" sz="2000" dirty="0">
              <a:solidFill>
                <a:srgbClr val="3C3D47"/>
              </a:solidFill>
              <a:latin typeface="+mn-lt"/>
            </a:endParaRPr>
          </a:p>
          <a:p>
            <a:r>
              <a:rPr lang="en-GB" sz="2000" dirty="0">
                <a:solidFill>
                  <a:srgbClr val="3C3D47"/>
                </a:solidFill>
                <a:latin typeface="+mn-lt"/>
              </a:rPr>
              <a:t>If the lightning bolts appear to be simultaneous for the man on the platform, what will the woman see?</a:t>
            </a:r>
            <a:endParaRPr lang="en-A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8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sciencehsc.com.au/wp-content/uploads/2015/05/87-1-1024x6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71" y="917805"/>
            <a:ext cx="8080375" cy="53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2000" y="688975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AU"/>
              <a:t>Simultaneity 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23372" y="1548723"/>
            <a:ext cx="39406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 woman  will see the lightning bolt she is moving towards first, and the second lightning bolt some time later as she is moving away from it. </a:t>
            </a:r>
          </a:p>
          <a:p>
            <a:endParaRPr lang="en-GB" sz="2000" dirty="0"/>
          </a:p>
          <a:p>
            <a:r>
              <a:rPr lang="en-GB" sz="2000" dirty="0"/>
              <a:t>In the diagram, the woman sees the right bolt first as she is moving towards it, and sees the left bolt at a later time as she is moving away from it.) 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rgbClr val="7030A0"/>
                </a:solidFill>
              </a:rPr>
              <a:t>Note that although both observers would disagree with the timing of the bolts, they are correct in their respective inertial frame.</a:t>
            </a:r>
          </a:p>
          <a:p>
            <a:r>
              <a:rPr lang="en-GB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9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2.lege.net/cetinbal/PU/pine2_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5" y="536575"/>
            <a:ext cx="7649029" cy="591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9143" y="3495848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AU"/>
              <a:t>Simultaneity 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9585434" y="4272455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 action="ppaction://hlinkfile"/>
              </a:rPr>
              <a:t>Videos\1. </a:t>
            </a:r>
            <a:r>
              <a:rPr lang="en-AU" smtClean="0">
                <a:hlinkClick r:id="rId3" action="ppaction://hlinkfile"/>
              </a:rPr>
              <a:t>Simultaneity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5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52839" y="124555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AU" dirty="0"/>
              <a:t>Simultaneity </a:t>
            </a:r>
          </a:p>
        </p:txBody>
      </p:sp>
      <p:pic>
        <p:nvPicPr>
          <p:cNvPr id="65538" name="Picture 2" descr="http://www.relativity-myths.org.uk/simtime/graphics/Trai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86" y="482314"/>
            <a:ext cx="4250457" cy="637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450592"/>
            <a:ext cx="6790944" cy="1755648"/>
          </a:xfrm>
        </p:spPr>
        <p:txBody>
          <a:bodyPr/>
          <a:lstStyle/>
          <a:p>
            <a:r>
              <a:rPr lang="en-US" altLang="en-US" dirty="0"/>
              <a:t>A light originating from the middle of a relativistic train hits both ends of the train simultaneously from the perspective of an observer in the carriage. </a:t>
            </a:r>
          </a:p>
          <a:p>
            <a:endParaRPr lang="en-US" altLang="en-US" dirty="0"/>
          </a:p>
          <a:p>
            <a:r>
              <a:rPr lang="en-US" altLang="en-US" dirty="0"/>
              <a:t>An observer outside the train sees it hit the back wall first, because the back wall moves forward towards the oncoming light.</a:t>
            </a:r>
          </a:p>
          <a:p>
            <a:pPr marL="109537" indent="0">
              <a:buNone/>
            </a:pPr>
            <a:endParaRPr lang="en-US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74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2672</TotalTime>
  <Words>762</Words>
  <Application>Microsoft Office PowerPoint</Application>
  <PresentationFormat>Widescreen</PresentationFormat>
  <Paragraphs>112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Georgia</vt:lpstr>
      <vt:lpstr>Impact</vt:lpstr>
      <vt:lpstr>Symbol</vt:lpstr>
      <vt:lpstr>Tahoma</vt:lpstr>
      <vt:lpstr>Times New Roman</vt:lpstr>
      <vt:lpstr>Trebuchet MS</vt:lpstr>
      <vt:lpstr>Wingdings</vt:lpstr>
      <vt:lpstr>Wingdings 2</vt:lpstr>
      <vt:lpstr>Urban</vt:lpstr>
      <vt:lpstr>Custom Design</vt:lpstr>
      <vt:lpstr>Equation</vt:lpstr>
      <vt:lpstr>Special Relativity Calculations It’s about time!</vt:lpstr>
      <vt:lpstr>PowerPoint Presentation</vt:lpstr>
      <vt:lpstr>Two Postulates of Special Relativity</vt:lpstr>
      <vt:lpstr>Time Dilation</vt:lpstr>
      <vt:lpstr>Simultaneity </vt:lpstr>
      <vt:lpstr>PowerPoint Presentation</vt:lpstr>
      <vt:lpstr>PowerPoint Presentation</vt:lpstr>
      <vt:lpstr>PowerPoint Presentation</vt:lpstr>
      <vt:lpstr>PowerPoint Presentation</vt:lpstr>
      <vt:lpstr>Time Dilation Equation</vt:lpstr>
      <vt:lpstr>Time Dilation Equation</vt:lpstr>
      <vt:lpstr>Time Dilation Example</vt:lpstr>
      <vt:lpstr>Time Dilation Example 2</vt:lpstr>
      <vt:lpstr>Time Dilation Example 3</vt:lpstr>
      <vt:lpstr>Time Dilation Example 4 </vt:lpstr>
      <vt:lpstr>Twin Paradox</vt:lpstr>
      <vt:lpstr>Twin Paradox</vt:lpstr>
      <vt:lpstr>Twin Paradox</vt:lpstr>
      <vt:lpstr>PowerPoint Presentation</vt:lpstr>
    </vt:vector>
  </TitlesOfParts>
  <Company>St Georges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 Georges College</dc:creator>
  <cp:lastModifiedBy>Steve Berry</cp:lastModifiedBy>
  <cp:revision>240</cp:revision>
  <cp:lastPrinted>2019-08-07T01:28:39Z</cp:lastPrinted>
  <dcterms:created xsi:type="dcterms:W3CDTF">2008-08-15T17:24:00Z</dcterms:created>
  <dcterms:modified xsi:type="dcterms:W3CDTF">2019-08-07T03:05:36Z</dcterms:modified>
</cp:coreProperties>
</file>