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833" r:id="rId2"/>
  </p:sldMasterIdLst>
  <p:notesMasterIdLst>
    <p:notesMasterId r:id="rId25"/>
  </p:notesMasterIdLst>
  <p:sldIdLst>
    <p:sldId id="256" r:id="rId3"/>
    <p:sldId id="391" r:id="rId4"/>
    <p:sldId id="406" r:id="rId5"/>
    <p:sldId id="452" r:id="rId6"/>
    <p:sldId id="466" r:id="rId7"/>
    <p:sldId id="465" r:id="rId8"/>
    <p:sldId id="458" r:id="rId9"/>
    <p:sldId id="457" r:id="rId10"/>
    <p:sldId id="411" r:id="rId11"/>
    <p:sldId id="413" r:id="rId12"/>
    <p:sldId id="454" r:id="rId13"/>
    <p:sldId id="460" r:id="rId14"/>
    <p:sldId id="459" r:id="rId15"/>
    <p:sldId id="461" r:id="rId16"/>
    <p:sldId id="463" r:id="rId17"/>
    <p:sldId id="464" r:id="rId18"/>
    <p:sldId id="467" r:id="rId19"/>
    <p:sldId id="468" r:id="rId20"/>
    <p:sldId id="469" r:id="rId21"/>
    <p:sldId id="470" r:id="rId22"/>
    <p:sldId id="471" r:id="rId23"/>
    <p:sldId id="472" r:id="rId24"/>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C2DDC59D-3E77-4D65-9D5F-479FFE683EE3}">
          <p14:sldIdLst>
            <p14:sldId id="256"/>
          </p14:sldIdLst>
        </p14:section>
        <p14:section name="Untitled Section" id="{C3B806C8-520D-44A3-B6AC-637882EA1166}">
          <p14:sldIdLst>
            <p14:sldId id="391"/>
            <p14:sldId id="406"/>
            <p14:sldId id="452"/>
            <p14:sldId id="466"/>
            <p14:sldId id="465"/>
            <p14:sldId id="458"/>
            <p14:sldId id="457"/>
            <p14:sldId id="411"/>
            <p14:sldId id="413"/>
            <p14:sldId id="454"/>
            <p14:sldId id="460"/>
            <p14:sldId id="459"/>
            <p14:sldId id="461"/>
            <p14:sldId id="463"/>
            <p14:sldId id="464"/>
            <p14:sldId id="467"/>
            <p14:sldId id="468"/>
            <p14:sldId id="469"/>
            <p14:sldId id="470"/>
            <p14:sldId id="471"/>
            <p14:sldId id="4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00"/>
    <a:srgbClr val="0066FF"/>
    <a:srgbClr val="008000"/>
    <a:srgbClr val="CCECFF"/>
    <a:srgbClr val="CCFFCC"/>
    <a:srgbClr val="FF9999"/>
    <a:srgbClr val="663300"/>
    <a:srgbClr val="FF7C8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6" autoAdjust="0"/>
  </p:normalViewPr>
  <p:slideViewPr>
    <p:cSldViewPr snapToGrid="0">
      <p:cViewPr varScale="1">
        <p:scale>
          <a:sx n="61" d="100"/>
          <a:sy n="61" d="100"/>
        </p:scale>
        <p:origin x="168"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40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61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A3F3164-DA40-4556-91B9-4D66B1ABD1D9}" type="slidenum">
              <a:rPr lang="en-GB" altLang="en-US"/>
              <a:pPr>
                <a:defRPr/>
              </a:pPr>
              <a:t>‹#›</a:t>
            </a:fld>
            <a:endParaRPr lang="en-GB" altLang="en-US"/>
          </a:p>
        </p:txBody>
      </p:sp>
    </p:spTree>
    <p:extLst>
      <p:ext uri="{BB962C8B-B14F-4D97-AF65-F5344CB8AC3E}">
        <p14:creationId xmlns:p14="http://schemas.microsoft.com/office/powerpoint/2010/main" val="3918665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9C1D34-4619-47E9-9DC4-BC072C02132D}" type="slidenum">
              <a:rPr lang="en-GB" altLang="en-US" smtClean="0"/>
              <a:pPr>
                <a:spcBef>
                  <a:spcPct val="0"/>
                </a:spcBef>
              </a:pPr>
              <a:t>1</a:t>
            </a:fld>
            <a:endParaRPr lang="en-GB" altLang="en-US"/>
          </a:p>
        </p:txBody>
      </p:sp>
      <p:sp>
        <p:nvSpPr>
          <p:cNvPr id="8195" name="Rectangle 2"/>
          <p:cNvSpPr>
            <a:spLocks noGrp="1" noRot="1" noChangeAspect="1" noChangeArrowheads="1" noTextEdit="1"/>
          </p:cNvSpPr>
          <p:nvPr>
            <p:ph type="sldImg"/>
          </p:nvPr>
        </p:nvSpPr>
        <p:spPr>
          <a:xfrm>
            <a:off x="381000" y="685800"/>
            <a:ext cx="6096000" cy="3429000"/>
          </a:xfrm>
          <a:ln/>
        </p:spPr>
      </p:sp>
      <p:sp>
        <p:nvSpPr>
          <p:cNvPr id="8196" name="Rectangle 3"/>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2492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9</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327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10</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6330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11</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3437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12</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8491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13</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3418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14</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068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15</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2188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16</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1205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Rounded Rectangle 10"/>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Rounded Rectangle 11"/>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0" y="3649664"/>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0" y="0"/>
            <a:ext cx="12192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8940800" y="4206875"/>
            <a:ext cx="1280584" cy="457200"/>
          </a:xfrm>
        </p:spPr>
        <p:txBody>
          <a:bodyPr/>
          <a:lstStyle>
            <a:lvl1pPr>
              <a:defRPr/>
            </a:lvl1pPr>
          </a:lstStyle>
          <a:p>
            <a:pPr>
              <a:defRPr/>
            </a:pPr>
            <a:endParaRPr lang="en-GB"/>
          </a:p>
        </p:txBody>
      </p:sp>
      <p:sp>
        <p:nvSpPr>
          <p:cNvPr id="18" name="Footer Placeholder 16"/>
          <p:cNvSpPr>
            <a:spLocks noGrp="1"/>
          </p:cNvSpPr>
          <p:nvPr>
            <p:ph type="ftr" sz="quarter" idx="11"/>
          </p:nvPr>
        </p:nvSpPr>
        <p:spPr>
          <a:xfrm>
            <a:off x="7213600" y="4205288"/>
            <a:ext cx="1727200" cy="457200"/>
          </a:xfrm>
        </p:spPr>
        <p:txBody>
          <a:bodyPr/>
          <a:lstStyle>
            <a:lvl1pPr>
              <a:defRPr/>
            </a:lvl1pPr>
          </a:lstStyle>
          <a:p>
            <a:pPr>
              <a:defRPr/>
            </a:pPr>
            <a:endParaRPr lang="en-GB"/>
          </a:p>
        </p:txBody>
      </p:sp>
      <p:sp>
        <p:nvSpPr>
          <p:cNvPr id="19" name="Slide Number Placeholder 28"/>
          <p:cNvSpPr>
            <a:spLocks noGrp="1"/>
          </p:cNvSpPr>
          <p:nvPr>
            <p:ph type="sldNum" sz="quarter" idx="12"/>
          </p:nvPr>
        </p:nvSpPr>
        <p:spPr>
          <a:xfrm>
            <a:off x="11093451" y="1589"/>
            <a:ext cx="996949" cy="365125"/>
          </a:xfrm>
        </p:spPr>
        <p:txBody>
          <a:bodyPr/>
          <a:lstStyle>
            <a:lvl1pPr>
              <a:defRPr>
                <a:solidFill>
                  <a:schemeClr val="bg1"/>
                </a:solidFill>
              </a:defRPr>
            </a:lvl1pPr>
          </a:lstStyle>
          <a:p>
            <a:pPr>
              <a:defRPr/>
            </a:pPr>
            <a:fld id="{89984F28-EADE-46B2-8FA5-A9AED3B40B8B}" type="slidenum">
              <a:rPr lang="en-GB" altLang="en-US"/>
              <a:pPr>
                <a:defRPr/>
              </a:pPr>
              <a:t>‹#›</a:t>
            </a:fld>
            <a:endParaRPr lang="en-GB" altLang="en-US"/>
          </a:p>
        </p:txBody>
      </p:sp>
    </p:spTree>
    <p:extLst>
      <p:ext uri="{BB962C8B-B14F-4D97-AF65-F5344CB8AC3E}">
        <p14:creationId xmlns:p14="http://schemas.microsoft.com/office/powerpoint/2010/main" val="415048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FB8C5454-905A-48A5-BB26-95700DCEB42E}" type="slidenum">
              <a:rPr lang="en-GB" altLang="en-US"/>
              <a:pPr>
                <a:defRPr/>
              </a:pPr>
              <a:t>‹#›</a:t>
            </a:fld>
            <a:endParaRPr lang="en-GB" altLang="en-US"/>
          </a:p>
        </p:txBody>
      </p:sp>
    </p:spTree>
    <p:extLst>
      <p:ext uri="{BB962C8B-B14F-4D97-AF65-F5344CB8AC3E}">
        <p14:creationId xmlns:p14="http://schemas.microsoft.com/office/powerpoint/2010/main" val="247177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C2FA6D7B-C52B-4AA6-84DE-6AA5341CC5BF}" type="slidenum">
              <a:rPr lang="en-GB" altLang="en-US"/>
              <a:pPr>
                <a:defRPr/>
              </a:pPr>
              <a:t>‹#›</a:t>
            </a:fld>
            <a:endParaRPr lang="en-GB" altLang="en-US"/>
          </a:p>
        </p:txBody>
      </p:sp>
    </p:spTree>
    <p:extLst>
      <p:ext uri="{BB962C8B-B14F-4D97-AF65-F5344CB8AC3E}">
        <p14:creationId xmlns:p14="http://schemas.microsoft.com/office/powerpoint/2010/main" val="375206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873263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204382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11825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85256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AU"/>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42820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AU"/>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597426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191193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10205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6575"/>
            <a:ext cx="10972800" cy="1066800"/>
          </a:xfrm>
        </p:spPr>
        <p:txBody>
          <a:bodyPr/>
          <a:lstStyle/>
          <a:p>
            <a:r>
              <a:rPr lang="en-US" dirty="0"/>
              <a:t>Click to edit Master title style</a:t>
            </a:r>
          </a:p>
        </p:txBody>
      </p:sp>
      <p:sp>
        <p:nvSpPr>
          <p:cNvPr id="3" name="Content Placeholder 2"/>
          <p:cNvSpPr>
            <a:spLocks noGrp="1"/>
          </p:cNvSpPr>
          <p:nvPr>
            <p:ph idx="1"/>
          </p:nvPr>
        </p:nvSpPr>
        <p:spPr>
          <a:xfrm>
            <a:off x="609600" y="1771650"/>
            <a:ext cx="10972800" cy="4324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2"/>
          <p:cNvSpPr>
            <a:spLocks noGrp="1"/>
          </p:cNvSpPr>
          <p:nvPr>
            <p:ph type="sldNum" sz="quarter" idx="12"/>
          </p:nvPr>
        </p:nvSpPr>
        <p:spPr/>
        <p:txBody>
          <a:bodyPr/>
          <a:lstStyle>
            <a:lvl1pPr>
              <a:defRPr/>
            </a:lvl1pPr>
          </a:lstStyle>
          <a:p>
            <a:pPr>
              <a:defRPr/>
            </a:pPr>
            <a:fld id="{7CFCA37F-2E4D-400E-AF36-FC46BDB17292}" type="slidenum">
              <a:rPr lang="en-GB" altLang="en-US"/>
              <a:pPr>
                <a:defRPr/>
              </a:pPr>
              <a:t>‹#›</a:t>
            </a:fld>
            <a:endParaRPr lang="en-GB" altLang="en-US"/>
          </a:p>
        </p:txBody>
      </p:sp>
    </p:spTree>
    <p:extLst>
      <p:ext uri="{BB962C8B-B14F-4D97-AF65-F5344CB8AC3E}">
        <p14:creationId xmlns:p14="http://schemas.microsoft.com/office/powerpoint/2010/main" val="3888318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2736166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315443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7/08/2020</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59657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6E28F690-45DF-48D6-8254-5B5E1EDA745C}" type="slidenum">
              <a:rPr lang="en-GB" altLang="en-US"/>
              <a:pPr>
                <a:defRPr/>
              </a:pPr>
              <a:t>‹#›</a:t>
            </a:fld>
            <a:endParaRPr lang="en-GB" altLang="en-US"/>
          </a:p>
        </p:txBody>
      </p:sp>
    </p:spTree>
    <p:extLst>
      <p:ext uri="{BB962C8B-B14F-4D97-AF65-F5344CB8AC3E}">
        <p14:creationId xmlns:p14="http://schemas.microsoft.com/office/powerpoint/2010/main" val="291549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F3C7440B-B191-404F-9425-411D50424934}" type="slidenum">
              <a:rPr lang="en-GB" altLang="en-US"/>
              <a:pPr>
                <a:defRPr/>
              </a:pPr>
              <a:t>‹#›</a:t>
            </a:fld>
            <a:endParaRPr lang="en-GB" altLang="en-US"/>
          </a:p>
        </p:txBody>
      </p:sp>
    </p:spTree>
    <p:extLst>
      <p:ext uri="{BB962C8B-B14F-4D97-AF65-F5344CB8AC3E}">
        <p14:creationId xmlns:p14="http://schemas.microsoft.com/office/powerpoint/2010/main" val="172169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pPr>
              <a:defRPr/>
            </a:pPr>
            <a:endParaRPr lang="en-GB"/>
          </a:p>
        </p:txBody>
      </p:sp>
      <p:sp>
        <p:nvSpPr>
          <p:cNvPr id="8" name="Slide Number Placeholder 26"/>
          <p:cNvSpPr>
            <a:spLocks noGrp="1"/>
          </p:cNvSpPr>
          <p:nvPr>
            <p:ph type="sldNum" sz="quarter" idx="11"/>
          </p:nvPr>
        </p:nvSpPr>
        <p:spPr/>
        <p:txBody>
          <a:bodyPr/>
          <a:lstStyle>
            <a:lvl1pPr>
              <a:defRPr/>
            </a:lvl1pPr>
          </a:lstStyle>
          <a:p>
            <a:pPr>
              <a:defRPr/>
            </a:pPr>
            <a:fld id="{8CBDE913-46F0-43CF-A0B7-E705FEB610AC}" type="slidenum">
              <a:rPr lang="en-GB" altLang="en-US"/>
              <a:pPr>
                <a:defRPr/>
              </a:pPr>
              <a:t>‹#›</a:t>
            </a:fld>
            <a:endParaRPr lang="en-GB" altLang="en-US"/>
          </a:p>
        </p:txBody>
      </p:sp>
      <p:sp>
        <p:nvSpPr>
          <p:cNvPr id="9" name="Footer Placeholder 27"/>
          <p:cNvSpPr>
            <a:spLocks noGrp="1"/>
          </p:cNvSpPr>
          <p:nvPr>
            <p:ph type="ftr" sz="quarter" idx="12"/>
          </p:nvPr>
        </p:nvSpPr>
        <p:spPr/>
        <p:txBody>
          <a:bodyPr rtlCol="0"/>
          <a:lstStyle>
            <a:lvl1pPr>
              <a:defRPr/>
            </a:lvl1pPr>
          </a:lstStyle>
          <a:p>
            <a:pPr>
              <a:defRPr/>
            </a:pPr>
            <a:endParaRPr lang="en-GB"/>
          </a:p>
        </p:txBody>
      </p:sp>
    </p:spTree>
    <p:extLst>
      <p:ext uri="{BB962C8B-B14F-4D97-AF65-F5344CB8AC3E}">
        <p14:creationId xmlns:p14="http://schemas.microsoft.com/office/powerpoint/2010/main" val="283048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8777818" y="612775"/>
            <a:ext cx="1276349" cy="457200"/>
          </a:xfrm>
        </p:spPr>
        <p:txBody>
          <a:bodyPr/>
          <a:lstStyle>
            <a:lvl1pPr>
              <a:defRPr/>
            </a:lvl1pPr>
          </a:lstStyle>
          <a:p>
            <a:pPr>
              <a:defRPr/>
            </a:pPr>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pPr>
              <a:defRPr/>
            </a:pPr>
            <a:fld id="{0DE89158-E525-4172-BCE0-9F32A63DCEFF}" type="slidenum">
              <a:rPr lang="en-GB" altLang="en-US"/>
              <a:pPr>
                <a:defRPr/>
              </a:pPr>
              <a:t>‹#›</a:t>
            </a:fld>
            <a:endParaRPr lang="en-GB" altLang="en-US"/>
          </a:p>
        </p:txBody>
      </p:sp>
    </p:spTree>
    <p:extLst>
      <p:ext uri="{BB962C8B-B14F-4D97-AF65-F5344CB8AC3E}">
        <p14:creationId xmlns:p14="http://schemas.microsoft.com/office/powerpoint/2010/main" val="194715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8086CDBE-D487-49CA-B2F4-D44AC39FFDF5}" type="slidenum">
              <a:rPr lang="en-GB" altLang="en-US"/>
              <a:pPr>
                <a:defRPr/>
              </a:pPr>
              <a:t>‹#›</a:t>
            </a:fld>
            <a:endParaRPr lang="en-GB" altLang="en-US"/>
          </a:p>
        </p:txBody>
      </p:sp>
    </p:spTree>
    <p:extLst>
      <p:ext uri="{BB962C8B-B14F-4D97-AF65-F5344CB8AC3E}">
        <p14:creationId xmlns:p14="http://schemas.microsoft.com/office/powerpoint/2010/main" val="188288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DDB617AD-EEF0-4945-97A3-6E9402E2F3F6}" type="slidenum">
              <a:rPr lang="en-GB" altLang="en-US"/>
              <a:pPr>
                <a:defRPr/>
              </a:pPr>
              <a:t>‹#›</a:t>
            </a:fld>
            <a:endParaRPr lang="en-GB" altLang="en-US"/>
          </a:p>
        </p:txBody>
      </p:sp>
    </p:spTree>
    <p:extLst>
      <p:ext uri="{BB962C8B-B14F-4D97-AF65-F5344CB8AC3E}">
        <p14:creationId xmlns:p14="http://schemas.microsoft.com/office/powerpoint/2010/main" val="286138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62E34FA1-E2D1-44BE-8EBD-BE4D8806C0C7}" type="slidenum">
              <a:rPr lang="en-GB" altLang="en-US"/>
              <a:pPr>
                <a:defRPr/>
              </a:pPr>
              <a:t>‹#›</a:t>
            </a:fld>
            <a:endParaRPr lang="en-GB" altLang="en-US"/>
          </a:p>
        </p:txBody>
      </p:sp>
    </p:spTree>
    <p:extLst>
      <p:ext uri="{BB962C8B-B14F-4D97-AF65-F5344CB8AC3E}">
        <p14:creationId xmlns:p14="http://schemas.microsoft.com/office/powerpoint/2010/main" val="336537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Rectangle 28"/>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Rectangle 29"/>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Rounded Rectangle 32"/>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Rounded Rectangle 33"/>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Rectangle 34"/>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Rectangle 35"/>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Rectangle 36"/>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Rectangle 38"/>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Rectangle 39"/>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Title Placeholder 21"/>
          <p:cNvSpPr>
            <a:spLocks noGrp="1"/>
          </p:cNvSpPr>
          <p:nvPr>
            <p:ph type="title"/>
          </p:nvPr>
        </p:nvSpPr>
        <p:spPr bwMode="auto">
          <a:xfrm>
            <a:off x="609600" y="1143000"/>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 name="Text Placeholder 12"/>
          <p:cNvSpPr>
            <a:spLocks noGrp="1"/>
          </p:cNvSpPr>
          <p:nvPr>
            <p:ph type="body" idx="1"/>
          </p:nvPr>
        </p:nvSpPr>
        <p:spPr bwMode="auto">
          <a:xfrm>
            <a:off x="609600" y="2249488"/>
            <a:ext cx="10972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782051" y="612775"/>
            <a:ext cx="1276349" cy="457200"/>
          </a:xfrm>
          <a:prstGeom prst="rect">
            <a:avLst/>
          </a:prstGeom>
        </p:spPr>
        <p:txBody>
          <a:bodyPr vert="horz"/>
          <a:lstStyle>
            <a:lvl1pPr algn="l" eaLnBrk="1" latinLnBrk="0" hangingPunct="1">
              <a:defRPr kumimoji="0" sz="800">
                <a:solidFill>
                  <a:schemeClr val="accent2"/>
                </a:solidFill>
                <a:latin typeface="Arial" charset="0"/>
              </a:defRPr>
            </a:lvl1pPr>
          </a:lstStyle>
          <a:p>
            <a:pPr>
              <a:defRPr/>
            </a:pPr>
            <a:endParaRPr lang="en-GB"/>
          </a:p>
        </p:txBody>
      </p:sp>
      <p:sp>
        <p:nvSpPr>
          <p:cNvPr id="3" name="Footer Placeholder 2"/>
          <p:cNvSpPr>
            <a:spLocks noGrp="1"/>
          </p:cNvSpPr>
          <p:nvPr>
            <p:ph type="ftr" sz="quarter" idx="3"/>
          </p:nvPr>
        </p:nvSpPr>
        <p:spPr>
          <a:xfrm>
            <a:off x="7010401" y="612775"/>
            <a:ext cx="1767417" cy="457200"/>
          </a:xfrm>
          <a:prstGeom prst="rect">
            <a:avLst/>
          </a:prstGeom>
        </p:spPr>
        <p:txBody>
          <a:bodyPr vert="horz"/>
          <a:lstStyle>
            <a:lvl1pPr algn="r" eaLnBrk="1" latinLnBrk="0" hangingPunct="1">
              <a:defRPr kumimoji="0" sz="800">
                <a:solidFill>
                  <a:schemeClr val="accent2"/>
                </a:solidFill>
                <a:latin typeface="Arial" charset="0"/>
              </a:defRPr>
            </a:lvl1pPr>
          </a:lstStyle>
          <a:p>
            <a:pPr>
              <a:defRPr/>
            </a:pPr>
            <a:endParaRPr lang="en-GB"/>
          </a:p>
        </p:txBody>
      </p:sp>
      <p:sp>
        <p:nvSpPr>
          <p:cNvPr id="23" name="Slide Number Placeholder 22"/>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a:defRPr/>
            </a:pPr>
            <a:fld id="{EB427375-7D14-402A-9ED4-EAAAD1E3C129}"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829" r:id="rId1"/>
    <p:sldLayoutId id="2147483821" r:id="rId2"/>
    <p:sldLayoutId id="2147483822" r:id="rId3"/>
    <p:sldLayoutId id="2147483823" r:id="rId4"/>
    <p:sldLayoutId id="2147483830" r:id="rId5"/>
    <p:sldLayoutId id="2147483831" r:id="rId6"/>
    <p:sldLayoutId id="2147483824" r:id="rId7"/>
    <p:sldLayoutId id="2147483825" r:id="rId8"/>
    <p:sldLayoutId id="2147483826" r:id="rId9"/>
    <p:sldLayoutId id="2147483827" r:id="rId10"/>
    <p:sldLayoutId id="2147483828"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anose="020B0603020202020204" pitchFamily="34" charset="0"/>
        </a:defRPr>
      </a:lvl2pPr>
      <a:lvl3pPr algn="l" rtl="0" eaLnBrk="0" fontAlgn="base" hangingPunct="0">
        <a:spcBef>
          <a:spcPct val="0"/>
        </a:spcBef>
        <a:spcAft>
          <a:spcPct val="0"/>
        </a:spcAft>
        <a:defRPr sz="4000">
          <a:solidFill>
            <a:schemeClr val="tx2"/>
          </a:solidFill>
          <a:latin typeface="Trebuchet MS" panose="020B0603020202020204" pitchFamily="34" charset="0"/>
        </a:defRPr>
      </a:lvl3pPr>
      <a:lvl4pPr algn="l" rtl="0" eaLnBrk="0" fontAlgn="base" hangingPunct="0">
        <a:spcBef>
          <a:spcPct val="0"/>
        </a:spcBef>
        <a:spcAft>
          <a:spcPct val="0"/>
        </a:spcAft>
        <a:defRPr sz="4000">
          <a:solidFill>
            <a:schemeClr val="tx2"/>
          </a:solidFill>
          <a:latin typeface="Trebuchet MS" panose="020B0603020202020204" pitchFamily="34" charset="0"/>
        </a:defRPr>
      </a:lvl4pPr>
      <a:lvl5pPr algn="l" rtl="0" eaLnBrk="0" fontAlgn="base" hangingPunct="0">
        <a:spcBef>
          <a:spcPct val="0"/>
        </a:spcBef>
        <a:spcAft>
          <a:spcPct val="0"/>
        </a:spcAft>
        <a:defRPr sz="4000">
          <a:solidFill>
            <a:schemeClr val="tx2"/>
          </a:solidFill>
          <a:latin typeface="Trebuchet MS" panose="020B0603020202020204" pitchFamily="34" charset="0"/>
        </a:defRPr>
      </a:lvl5pPr>
      <a:lvl6pPr marL="457200" algn="l" rtl="0" fontAlgn="base">
        <a:spcBef>
          <a:spcPct val="0"/>
        </a:spcBef>
        <a:spcAft>
          <a:spcPct val="0"/>
        </a:spcAft>
        <a:defRPr sz="4000">
          <a:solidFill>
            <a:schemeClr val="tx2"/>
          </a:solidFill>
          <a:latin typeface="Trebuchet MS" panose="020B0603020202020204" pitchFamily="34" charset="0"/>
        </a:defRPr>
      </a:lvl6pPr>
      <a:lvl7pPr marL="914400" algn="l" rtl="0" fontAlgn="base">
        <a:spcBef>
          <a:spcPct val="0"/>
        </a:spcBef>
        <a:spcAft>
          <a:spcPct val="0"/>
        </a:spcAft>
        <a:defRPr sz="4000">
          <a:solidFill>
            <a:schemeClr val="tx2"/>
          </a:solidFill>
          <a:latin typeface="Trebuchet MS" panose="020B0603020202020204" pitchFamily="34" charset="0"/>
        </a:defRPr>
      </a:lvl7pPr>
      <a:lvl8pPr marL="1371600" algn="l" rtl="0" fontAlgn="base">
        <a:spcBef>
          <a:spcPct val="0"/>
        </a:spcBef>
        <a:spcAft>
          <a:spcPct val="0"/>
        </a:spcAft>
        <a:defRPr sz="4000">
          <a:solidFill>
            <a:schemeClr val="tx2"/>
          </a:solidFill>
          <a:latin typeface="Trebuchet MS" panose="020B0603020202020204" pitchFamily="34" charset="0"/>
        </a:defRPr>
      </a:lvl8pPr>
      <a:lvl9pPr marL="1828800" algn="l" rtl="0" fontAlgn="base">
        <a:spcBef>
          <a:spcPct val="0"/>
        </a:spcBef>
        <a:spcAft>
          <a:spcPct val="0"/>
        </a:spcAft>
        <a:defRPr sz="4000">
          <a:solidFill>
            <a:schemeClr val="tx2"/>
          </a:solidFill>
          <a:latin typeface="Trebuchet MS" panose="020B0603020202020204" pitchFamily="34"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3400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3453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42006005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jpe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2.jpeg"/><Relationship Id="rId5" Type="http://schemas.openxmlformats.org/officeDocument/2006/relationships/image" Target="../media/image36.png"/><Relationship Id="rId10" Type="http://schemas.openxmlformats.org/officeDocument/2006/relationships/image" Target="../media/image21.png"/><Relationship Id="rId4" Type="http://schemas.openxmlformats.org/officeDocument/2006/relationships/image" Target="../media/image35.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0.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9.png"/><Relationship Id="rId5" Type="http://schemas.openxmlformats.org/officeDocument/2006/relationships/image" Target="../media/image45.png"/><Relationship Id="rId10" Type="http://schemas.openxmlformats.org/officeDocument/2006/relationships/image" Target="../media/image58.png"/><Relationship Id="rId4" Type="http://schemas.openxmlformats.org/officeDocument/2006/relationships/image" Target="../media/image40.png"/><Relationship Id="rId9"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61.jpeg"/><Relationship Id="rId5" Type="http://schemas.openxmlformats.org/officeDocument/2006/relationships/image" Target="../media/image62.png"/><Relationship Id="rId4" Type="http://schemas.openxmlformats.org/officeDocument/2006/relationships/image" Target="../media/image61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6.xml"/><Relationship Id="rId5" Type="http://schemas.openxmlformats.org/officeDocument/2006/relationships/image" Target="../media/image14.gif"/><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73019" y="552018"/>
            <a:ext cx="9880745" cy="1470025"/>
          </a:xfrm>
        </p:spPr>
        <p:txBody>
          <a:bodyPr>
            <a:noAutofit/>
          </a:bodyPr>
          <a:lstStyle/>
          <a:p>
            <a:pPr eaLnBrk="1" fontAlgn="auto" hangingPunct="1">
              <a:spcAft>
                <a:spcPts val="0"/>
              </a:spcAft>
              <a:defRPr/>
            </a:pPr>
            <a:r>
              <a:rPr lang="en-GB" sz="5400" dirty="0">
                <a:solidFill>
                  <a:srgbClr val="FFFF00"/>
                </a:solidFill>
                <a:effectLst>
                  <a:outerShdw blurRad="38100" dist="38100" dir="2700000" algn="tl">
                    <a:srgbClr val="000000">
                      <a:alpha val="43137"/>
                    </a:srgbClr>
                  </a:outerShdw>
                </a:effectLst>
                <a:latin typeface="Impact" pitchFamily="34" charset="0"/>
              </a:rPr>
              <a:t>Special Relativity Calculations 2</a:t>
            </a:r>
            <a:br>
              <a:rPr lang="en-GB" sz="5400" dirty="0">
                <a:solidFill>
                  <a:srgbClr val="FFFF00"/>
                </a:solidFill>
                <a:effectLst>
                  <a:outerShdw blurRad="38100" dist="38100" dir="2700000" algn="tl">
                    <a:srgbClr val="000000">
                      <a:alpha val="43137"/>
                    </a:srgbClr>
                  </a:outerShdw>
                </a:effectLst>
                <a:latin typeface="Impact" pitchFamily="34" charset="0"/>
              </a:rPr>
            </a:br>
            <a:r>
              <a:rPr lang="en-GB" sz="5400" dirty="0">
                <a:effectLst>
                  <a:outerShdw blurRad="38100" dist="38100" dir="2700000" algn="tl">
                    <a:srgbClr val="000000">
                      <a:alpha val="43137"/>
                    </a:srgbClr>
                  </a:outerShdw>
                </a:effectLst>
                <a:latin typeface="Impact" pitchFamily="34" charset="0"/>
              </a:rPr>
              <a:t>The long and the short of it. </a:t>
            </a:r>
          </a:p>
        </p:txBody>
      </p:sp>
      <p:pic>
        <p:nvPicPr>
          <p:cNvPr id="21506" name="Picture 2" descr="http://faculty.wcas.northwestern.edu/~infocom/Ideas/graphics/NCC17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733" y="2664757"/>
            <a:ext cx="9626260" cy="37726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Length Contraction </a:t>
            </a:r>
            <a:r>
              <a:rPr lang="en-US" altLang="en-US" dirty="0">
                <a:solidFill>
                  <a:srgbClr val="FF0000"/>
                </a:solidFill>
              </a:rPr>
              <a:t>Example 1</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 name="Rectangle 2"/>
          <p:cNvSpPr/>
          <p:nvPr/>
        </p:nvSpPr>
        <p:spPr>
          <a:xfrm>
            <a:off x="460375" y="1450805"/>
            <a:ext cx="7379481" cy="5262979"/>
          </a:xfrm>
          <a:prstGeom prst="rect">
            <a:avLst/>
          </a:prstGeom>
        </p:spPr>
        <p:txBody>
          <a:bodyPr wrap="square">
            <a:spAutoFit/>
          </a:bodyPr>
          <a:lstStyle/>
          <a:p>
            <a:pPr marL="342900" indent="-342900">
              <a:buFont typeface="Arial" panose="020B0604020202020204" pitchFamily="34" charset="0"/>
              <a:buChar char="•"/>
            </a:pPr>
            <a:r>
              <a:rPr lang="en-US" altLang="en-US" sz="2400" dirty="0" err="1"/>
              <a:t>Jeltz</a:t>
            </a:r>
            <a:r>
              <a:rPr lang="en-US" altLang="en-US" sz="2400" dirty="0"/>
              <a:t> is a </a:t>
            </a:r>
            <a:r>
              <a:rPr lang="en-US" altLang="en-US" sz="2400" dirty="0" err="1"/>
              <a:t>Vogon</a:t>
            </a:r>
            <a:r>
              <a:rPr lang="en-US" altLang="en-US" sz="2400" dirty="0"/>
              <a:t> who has been observing Earthlings whilst gathering data required for planning the Earths destruction</a:t>
            </a:r>
            <a:r>
              <a:rPr lang="en-US" altLang="en-US" sz="2400" dirty="0">
                <a:sym typeface="Wingdings" panose="05000000000000000000" pitchFamily="2" charset="2"/>
              </a:rPr>
              <a:t> </a:t>
            </a:r>
            <a:r>
              <a:rPr lang="en-GB" sz="2400" dirty="0"/>
              <a:t>to facilitate an intergalactic highway construction project. </a:t>
            </a:r>
            <a:r>
              <a:rPr lang="en-US" altLang="en-US" sz="2400" dirty="0"/>
              <a:t> </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To reduce the chance of detection, </a:t>
            </a:r>
            <a:r>
              <a:rPr lang="en-US" altLang="en-US" sz="2400" dirty="0" err="1"/>
              <a:t>Jeltz</a:t>
            </a:r>
            <a:r>
              <a:rPr lang="en-US" altLang="en-US" sz="2400" dirty="0"/>
              <a:t> has been whizzing around the planet at 0.600 c in his 3.60m saucer. During one fly-past, he notices a human known as Arthur Dent who is holding a 50cm ruler. </a:t>
            </a:r>
            <a:r>
              <a:rPr lang="en-US" altLang="en-US" sz="2400" dirty="0" err="1"/>
              <a:t>Jeltz</a:t>
            </a:r>
            <a:r>
              <a:rPr lang="en-US" altLang="en-US" sz="2400" dirty="0"/>
              <a:t> uses his own ruler to measure the length of Arthur’s ruler. What length does it appear to him?</a:t>
            </a:r>
          </a:p>
          <a:p>
            <a:pPr marL="342900" indent="-342900">
              <a:buFont typeface="Arial" panose="020B0604020202020204" pitchFamily="34" charset="0"/>
              <a:buChar char="•"/>
            </a:pPr>
            <a:endParaRPr kumimoji="1" lang="en-US" altLang="en-US" sz="2400" dirty="0">
              <a:solidFill>
                <a:schemeClr val="bg2">
                  <a:lumMod val="50000"/>
                </a:schemeClr>
              </a:solidFill>
              <a:latin typeface="Tahoma" panose="020B0604030504040204" pitchFamily="34" charset="0"/>
            </a:endParaRPr>
          </a:p>
          <a:p>
            <a:pPr marL="342900" indent="-342900">
              <a:buFont typeface="Arial" panose="020B0604020202020204" pitchFamily="34" charset="0"/>
              <a:buChar char="•"/>
            </a:pPr>
            <a:r>
              <a:rPr lang="en-US" altLang="en-US" sz="2400" dirty="0"/>
              <a:t>If Arthur sees the saucer, how long will the saucer appear to be?</a:t>
            </a:r>
          </a:p>
        </p:txBody>
      </p:sp>
      <mc:AlternateContent xmlns:mc="http://schemas.openxmlformats.org/markup-compatibility/2006" xmlns:a14="http://schemas.microsoft.com/office/drawing/2010/main">
        <mc:Choice Requires="a14">
          <p:sp>
            <p:nvSpPr>
              <p:cNvPr id="17" name="TextBox 1"/>
              <p:cNvSpPr txBox="1"/>
              <p:nvPr/>
            </p:nvSpPr>
            <p:spPr>
              <a:xfrm>
                <a:off x="8859003" y="832835"/>
                <a:ext cx="2656496" cy="1455014"/>
              </a:xfrm>
              <a:prstGeom prst="rect">
                <a:avLst/>
              </a:prstGeom>
              <a:solidFill>
                <a:srgbClr val="FFFF99"/>
              </a:solidFill>
              <a:ln>
                <a:solidFill>
                  <a:schemeClr val="tx1"/>
                </a:solidFill>
              </a:ln>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3200" dirty="0">
                  <a:effectLst/>
                  <a:latin typeface="Times New Roman" panose="02020603050405020304" pitchFamily="18" charset="0"/>
                  <a:ea typeface="Times New Roman" panose="02020603050405020304" pitchFamily="18" charset="0"/>
                </a:endParaRPr>
              </a:p>
            </p:txBody>
          </p:sp>
        </mc:Choice>
        <mc:Fallback xmlns="">
          <p:sp>
            <p:nvSpPr>
              <p:cNvPr id="17" name="TextBox 1"/>
              <p:cNvSpPr txBox="1">
                <a:spLocks noRot="1" noChangeAspect="1" noMove="1" noResize="1" noEditPoints="1" noAdjustHandles="1" noChangeArrowheads="1" noChangeShapeType="1" noTextEdit="1"/>
              </p:cNvSpPr>
              <p:nvPr/>
            </p:nvSpPr>
            <p:spPr>
              <a:xfrm>
                <a:off x="8859003" y="832835"/>
                <a:ext cx="2656496" cy="1455014"/>
              </a:xfrm>
              <a:prstGeom prst="rect">
                <a:avLst/>
              </a:prstGeom>
              <a:blipFill>
                <a:blip r:embed="rId3"/>
                <a:stretch>
                  <a:fillRect/>
                </a:stretch>
              </a:blipFill>
              <a:ln>
                <a:solidFill>
                  <a:schemeClr val="tx1"/>
                </a:solidFill>
              </a:ln>
            </p:spPr>
            <p:txBody>
              <a:bodyPr/>
              <a:lstStyle/>
              <a:p>
                <a:r>
                  <a:rPr lang="en-AU">
                    <a:noFill/>
                  </a:rPr>
                  <a:t> </a:t>
                </a:r>
              </a:p>
            </p:txBody>
          </p:sp>
        </mc:Fallback>
      </mc:AlternateContent>
      <p:pic>
        <p:nvPicPr>
          <p:cNvPr id="20494" name="Picture 14" descr="https://encrypted-tbn2.gstatic.com/images?q=tbn:ANd9GcSqgkqxSxoy1owM5drbZfetowInetCv8pIps6IUcsNNutJvsG9g8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6182" y="3157108"/>
            <a:ext cx="4122137" cy="233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34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Length Contraction </a:t>
            </a:r>
            <a:r>
              <a:rPr lang="en-US" altLang="en-US" dirty="0">
                <a:solidFill>
                  <a:srgbClr val="FF0000"/>
                </a:solidFill>
              </a:rPr>
              <a:t>Example 1</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0494" name="Picture 14" descr="https://encrypted-tbn2.gstatic.com/images?q=tbn:ANd9GcSqgkqxSxoy1owM5drbZfetowInetCv8pIps6IUcsNNutJvsG9g8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4805" y="7937"/>
            <a:ext cx="4122137" cy="23377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1"/>
              <p:cNvSpPr txBox="1"/>
              <p:nvPr/>
            </p:nvSpPr>
            <p:spPr>
              <a:xfrm>
                <a:off x="1141454" y="2436583"/>
                <a:ext cx="2058384" cy="1091196"/>
              </a:xfrm>
              <a:prstGeom prst="rect">
                <a:avLst/>
              </a:prstGeom>
              <a:noFill/>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7" name="TextBox 1"/>
              <p:cNvSpPr txBox="1">
                <a:spLocks noRot="1" noChangeAspect="1" noMove="1" noResize="1" noEditPoints="1" noAdjustHandles="1" noChangeArrowheads="1" noChangeShapeType="1" noTextEdit="1"/>
              </p:cNvSpPr>
              <p:nvPr/>
            </p:nvSpPr>
            <p:spPr>
              <a:xfrm>
                <a:off x="1141454" y="2436583"/>
                <a:ext cx="2058384" cy="1091196"/>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1"/>
              <p:cNvSpPr txBox="1"/>
              <p:nvPr/>
            </p:nvSpPr>
            <p:spPr>
              <a:xfrm>
                <a:off x="1141454" y="3815389"/>
                <a:ext cx="2720553" cy="1091196"/>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5 </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0.6</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8" name="TextBox 1"/>
              <p:cNvSpPr txBox="1">
                <a:spLocks noRot="1" noChangeAspect="1" noMove="1" noResize="1" noEditPoints="1" noAdjustHandles="1" noChangeArrowheads="1" noChangeShapeType="1" noTextEdit="1"/>
              </p:cNvSpPr>
              <p:nvPr/>
            </p:nvSpPr>
            <p:spPr>
              <a:xfrm>
                <a:off x="1141454" y="3815389"/>
                <a:ext cx="2720553" cy="1091196"/>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1"/>
              <p:cNvSpPr txBox="1"/>
              <p:nvPr/>
            </p:nvSpPr>
            <p:spPr>
              <a:xfrm>
                <a:off x="1141454" y="5194195"/>
                <a:ext cx="2431178" cy="460575"/>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  </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0.6</m:t>
                              </m:r>
                            </m:e>
                            <m:sup>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9" name="TextBox 1"/>
              <p:cNvSpPr txBox="1">
                <a:spLocks noRot="1" noChangeAspect="1" noMove="1" noResize="1" noEditPoints="1" noAdjustHandles="1" noChangeArrowheads="1" noChangeShapeType="1" noTextEdit="1"/>
              </p:cNvSpPr>
              <p:nvPr/>
            </p:nvSpPr>
            <p:spPr>
              <a:xfrm>
                <a:off x="1141454" y="5194195"/>
                <a:ext cx="2431178" cy="460575"/>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Box 1"/>
              <p:cNvSpPr txBox="1"/>
              <p:nvPr/>
            </p:nvSpPr>
            <p:spPr>
              <a:xfrm>
                <a:off x="1141453" y="6112426"/>
                <a:ext cx="1487587" cy="369332"/>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=0.40 </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0" name="TextBox 1"/>
              <p:cNvSpPr txBox="1">
                <a:spLocks noRot="1" noChangeAspect="1" noMove="1" noResize="1" noEditPoints="1" noAdjustHandles="1" noChangeArrowheads="1" noChangeShapeType="1" noTextEdit="1"/>
              </p:cNvSpPr>
              <p:nvPr/>
            </p:nvSpPr>
            <p:spPr>
              <a:xfrm>
                <a:off x="1141453" y="6112426"/>
                <a:ext cx="1487587" cy="369332"/>
              </a:xfrm>
              <a:prstGeom prst="rect">
                <a:avLst/>
              </a:prstGeom>
              <a:blipFill>
                <a:blip r:embed="rId7"/>
                <a:stretch>
                  <a:fillRect l="-4508" r="-2459" b="-1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
              <p:cNvSpPr txBox="1"/>
              <p:nvPr/>
            </p:nvSpPr>
            <p:spPr>
              <a:xfrm>
                <a:off x="7020097" y="2436583"/>
                <a:ext cx="2058384" cy="1091196"/>
              </a:xfrm>
              <a:prstGeom prst="rect">
                <a:avLst/>
              </a:prstGeom>
              <a:noFill/>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1" name="TextBox 1"/>
              <p:cNvSpPr txBox="1">
                <a:spLocks noRot="1" noChangeAspect="1" noMove="1" noResize="1" noEditPoints="1" noAdjustHandles="1" noChangeArrowheads="1" noChangeShapeType="1" noTextEdit="1"/>
              </p:cNvSpPr>
              <p:nvPr/>
            </p:nvSpPr>
            <p:spPr>
              <a:xfrm>
                <a:off x="7020097" y="2436583"/>
                <a:ext cx="2058384" cy="1091196"/>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
              <p:cNvSpPr txBox="1"/>
              <p:nvPr/>
            </p:nvSpPr>
            <p:spPr>
              <a:xfrm>
                <a:off x="7020097" y="3815389"/>
                <a:ext cx="2771849" cy="1091196"/>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=3.60</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0.6</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2" name="TextBox 1"/>
              <p:cNvSpPr txBox="1">
                <a:spLocks noRot="1" noChangeAspect="1" noMove="1" noResize="1" noEditPoints="1" noAdjustHandles="1" noChangeArrowheads="1" noChangeShapeType="1" noTextEdit="1"/>
              </p:cNvSpPr>
              <p:nvPr/>
            </p:nvSpPr>
            <p:spPr>
              <a:xfrm>
                <a:off x="7020097" y="3815389"/>
                <a:ext cx="2771849" cy="1091196"/>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
              <p:cNvSpPr txBox="1"/>
              <p:nvPr/>
            </p:nvSpPr>
            <p:spPr>
              <a:xfrm>
                <a:off x="7020097" y="5194195"/>
                <a:ext cx="2601097" cy="460575"/>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=3.60  </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0.6</m:t>
                              </m:r>
                            </m:e>
                            <m:sup>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3" name="TextBox 1"/>
              <p:cNvSpPr txBox="1">
                <a:spLocks noRot="1" noChangeAspect="1" noMove="1" noResize="1" noEditPoints="1" noAdjustHandles="1" noChangeArrowheads="1" noChangeShapeType="1" noTextEdit="1"/>
              </p:cNvSpPr>
              <p:nvPr/>
            </p:nvSpPr>
            <p:spPr>
              <a:xfrm>
                <a:off x="7020097" y="5194195"/>
                <a:ext cx="2601097" cy="460575"/>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
              <p:cNvSpPr txBox="1"/>
              <p:nvPr/>
            </p:nvSpPr>
            <p:spPr>
              <a:xfrm>
                <a:off x="7020096" y="6112426"/>
                <a:ext cx="1487587" cy="369332"/>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=2.88 </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4" name="TextBox 1"/>
              <p:cNvSpPr txBox="1">
                <a:spLocks noRot="1" noChangeAspect="1" noMove="1" noResize="1" noEditPoints="1" noAdjustHandles="1" noChangeArrowheads="1" noChangeShapeType="1" noTextEdit="1"/>
              </p:cNvSpPr>
              <p:nvPr/>
            </p:nvSpPr>
            <p:spPr>
              <a:xfrm>
                <a:off x="7020096" y="6112426"/>
                <a:ext cx="1487587" cy="369332"/>
              </a:xfrm>
              <a:prstGeom prst="rect">
                <a:avLst/>
              </a:prstGeom>
              <a:blipFill>
                <a:blip r:embed="rId11"/>
                <a:stretch>
                  <a:fillRect l="-4508" r="-2049" b="-10000"/>
                </a:stretch>
              </a:blipFill>
            </p:spPr>
            <p:txBody>
              <a:bodyPr/>
              <a:lstStyle/>
              <a:p>
                <a:r>
                  <a:rPr lang="en-AU">
                    <a:noFill/>
                  </a:rPr>
                  <a:t> </a:t>
                </a:r>
              </a:p>
            </p:txBody>
          </p:sp>
        </mc:Fallback>
      </mc:AlternateContent>
      <p:sp>
        <p:nvSpPr>
          <p:cNvPr id="2" name="TextBox 1"/>
          <p:cNvSpPr txBox="1"/>
          <p:nvPr/>
        </p:nvSpPr>
        <p:spPr>
          <a:xfrm>
            <a:off x="1141453" y="1843790"/>
            <a:ext cx="971741" cy="461665"/>
          </a:xfrm>
          <a:prstGeom prst="rect">
            <a:avLst/>
          </a:prstGeom>
          <a:noFill/>
        </p:spPr>
        <p:txBody>
          <a:bodyPr wrap="none" rtlCol="0">
            <a:spAutoFit/>
          </a:bodyPr>
          <a:lstStyle/>
          <a:p>
            <a:r>
              <a:rPr lang="en-AU" sz="2400" b="1" dirty="0">
                <a:solidFill>
                  <a:srgbClr val="0070C0"/>
                </a:solidFill>
              </a:rPr>
              <a:t>Ruler</a:t>
            </a:r>
          </a:p>
        </p:txBody>
      </p:sp>
      <p:sp>
        <p:nvSpPr>
          <p:cNvPr id="5" name="Rectangle 4"/>
          <p:cNvSpPr/>
          <p:nvPr/>
        </p:nvSpPr>
        <p:spPr>
          <a:xfrm>
            <a:off x="6488202" y="1835313"/>
            <a:ext cx="1212191" cy="461665"/>
          </a:xfrm>
          <a:prstGeom prst="rect">
            <a:avLst/>
          </a:prstGeom>
        </p:spPr>
        <p:txBody>
          <a:bodyPr wrap="none">
            <a:spAutoFit/>
          </a:bodyPr>
          <a:lstStyle/>
          <a:p>
            <a:r>
              <a:rPr lang="en-AU" sz="2400" b="1" dirty="0">
                <a:solidFill>
                  <a:srgbClr val="0070C0"/>
                </a:solidFill>
              </a:rPr>
              <a:t>Saucer</a:t>
            </a:r>
          </a:p>
        </p:txBody>
      </p:sp>
    </p:spTree>
    <p:extLst>
      <p:ext uri="{BB962C8B-B14F-4D97-AF65-F5344CB8AC3E}">
        <p14:creationId xmlns:p14="http://schemas.microsoft.com/office/powerpoint/2010/main" val="166269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Length Contraction </a:t>
            </a:r>
            <a:r>
              <a:rPr lang="en-US" altLang="en-US" dirty="0">
                <a:solidFill>
                  <a:srgbClr val="FF0000"/>
                </a:solidFill>
              </a:rPr>
              <a:t>Example 2</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 name="Rectangle 2"/>
          <p:cNvSpPr/>
          <p:nvPr/>
        </p:nvSpPr>
        <p:spPr>
          <a:xfrm>
            <a:off x="460375" y="1450805"/>
            <a:ext cx="8883650" cy="2308324"/>
          </a:xfrm>
          <a:prstGeom prst="rect">
            <a:avLst/>
          </a:prstGeom>
        </p:spPr>
        <p:txBody>
          <a:bodyPr wrap="square">
            <a:spAutoFit/>
          </a:bodyPr>
          <a:lstStyle/>
          <a:p>
            <a:pPr marL="342900" indent="-342900">
              <a:buFont typeface="Arial" panose="020B0604020202020204" pitchFamily="34" charset="0"/>
              <a:buChar char="•"/>
            </a:pPr>
            <a:r>
              <a:rPr lang="en-AU" altLang="en-US" sz="2400" dirty="0"/>
              <a:t>Mr Spock stands on the observation deck of </a:t>
            </a:r>
            <a:r>
              <a:rPr lang="en-AU" sz="2400" dirty="0"/>
              <a:t>Deep Space Station K7, </a:t>
            </a:r>
            <a:r>
              <a:rPr lang="en-AU" altLang="en-US" sz="2400" dirty="0"/>
              <a:t> watching as the Starship enterprise zooms past at 0.99 times the speed of light. </a:t>
            </a:r>
          </a:p>
          <a:p>
            <a:pPr marL="342900" indent="-342900">
              <a:buFont typeface="Arial" panose="020B0604020202020204" pitchFamily="34" charset="0"/>
              <a:buChar char="•"/>
            </a:pPr>
            <a:r>
              <a:rPr lang="en-AU" altLang="en-US" sz="2400" dirty="0"/>
              <a:t>Spock estimates the length of Enterprise as being 90.6m from his frame of reference. How long is the Starship as measured at rest?</a:t>
            </a:r>
            <a:endParaRPr lang="en-US" altLang="en-US" sz="2400" dirty="0"/>
          </a:p>
        </p:txBody>
      </p:sp>
      <p:pic>
        <p:nvPicPr>
          <p:cNvPr id="30722" name="Picture 2" descr="https://upload.wikimedia.org/wikipedia/en/2/24/Spock_Zachary_Quin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800" y="744020"/>
            <a:ext cx="2066925" cy="25184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372100" y="4480239"/>
            <a:ext cx="4838700" cy="1152525"/>
          </a:xfrm>
          <a:prstGeom prst="rect">
            <a:avLst/>
          </a:prstGeom>
        </p:spPr>
      </p:pic>
      <p:pic>
        <p:nvPicPr>
          <p:cNvPr id="5" name="Picture 4"/>
          <p:cNvPicPr>
            <a:picLocks noChangeAspect="1"/>
          </p:cNvPicPr>
          <p:nvPr/>
        </p:nvPicPr>
        <p:blipFill>
          <a:blip r:embed="rId5"/>
          <a:stretch>
            <a:fillRect/>
          </a:stretch>
        </p:blipFill>
        <p:spPr>
          <a:xfrm>
            <a:off x="2254249" y="4480238"/>
            <a:ext cx="1095375" cy="1152525"/>
          </a:xfrm>
          <a:prstGeom prst="rect">
            <a:avLst/>
          </a:prstGeom>
        </p:spPr>
      </p:pic>
      <p:pic>
        <p:nvPicPr>
          <p:cNvPr id="6" name="Picture 5"/>
          <p:cNvPicPr>
            <a:picLocks noChangeAspect="1"/>
          </p:cNvPicPr>
          <p:nvPr/>
        </p:nvPicPr>
        <p:blipFill>
          <a:blip r:embed="rId6"/>
          <a:stretch>
            <a:fillRect/>
          </a:stretch>
        </p:blipFill>
        <p:spPr>
          <a:xfrm>
            <a:off x="2801936" y="5056500"/>
            <a:ext cx="1247775" cy="352425"/>
          </a:xfrm>
          <a:prstGeom prst="rect">
            <a:avLst/>
          </a:prstGeom>
        </p:spPr>
      </p:pic>
    </p:spTree>
    <p:extLst>
      <p:ext uri="{BB962C8B-B14F-4D97-AF65-F5344CB8AC3E}">
        <p14:creationId xmlns:p14="http://schemas.microsoft.com/office/powerpoint/2010/main" val="1001431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Length Contraction </a:t>
            </a:r>
            <a:r>
              <a:rPr lang="en-US" altLang="en-US" dirty="0">
                <a:solidFill>
                  <a:srgbClr val="FF0000"/>
                </a:solidFill>
              </a:rPr>
              <a:t>Example 2</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mc:AlternateContent xmlns:mc="http://schemas.openxmlformats.org/markup-compatibility/2006" xmlns:a14="http://schemas.microsoft.com/office/drawing/2010/main">
        <mc:Choice Requires="a14">
          <p:sp>
            <p:nvSpPr>
              <p:cNvPr id="7" name="TextBox 1"/>
              <p:cNvSpPr txBox="1"/>
              <p:nvPr/>
            </p:nvSpPr>
            <p:spPr>
              <a:xfrm>
                <a:off x="1319704" y="1835313"/>
                <a:ext cx="1420261" cy="369332"/>
              </a:xfrm>
              <a:prstGeom prst="rect">
                <a:avLst/>
              </a:prstGeom>
              <a:noFill/>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=90.6</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7" name="TextBox 1"/>
              <p:cNvSpPr txBox="1">
                <a:spLocks noRot="1" noChangeAspect="1" noMove="1" noResize="1" noEditPoints="1" noAdjustHandles="1" noChangeArrowheads="1" noChangeShapeType="1" noTextEdit="1"/>
              </p:cNvSpPr>
              <p:nvPr/>
            </p:nvSpPr>
            <p:spPr>
              <a:xfrm>
                <a:off x="1319704" y="1835313"/>
                <a:ext cx="1420261" cy="369332"/>
              </a:xfrm>
              <a:prstGeom prst="rect">
                <a:avLst/>
              </a:prstGeom>
              <a:blipFill>
                <a:blip r:embed="rId3"/>
                <a:stretch>
                  <a:fillRect l="-4721" r="-4721" b="-819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1"/>
              <p:cNvSpPr txBox="1"/>
              <p:nvPr/>
            </p:nvSpPr>
            <p:spPr>
              <a:xfrm>
                <a:off x="1360933" y="2436711"/>
                <a:ext cx="668901" cy="360804"/>
              </a:xfrm>
              <a:prstGeom prst="rect">
                <a:avLst/>
              </a:prstGeom>
              <a:noFill/>
            </p:spPr>
            <p:txBody>
              <a:bodyPr wrap="none" lIns="0" tIns="0" rIns="0" bIns="0" rtlCol="0">
                <a:spAutoFit/>
              </a:bodyPr>
              <a:lstStyle/>
              <a:p>
                <a:pPr>
                  <a:spcAft>
                    <a:spcPts val="0"/>
                  </a:spcAft>
                </a:pPr>
                <a14:m>
                  <m:oMath xmlns:m="http://schemas.openxmlformats.org/officeDocument/2006/math">
                    <m:sSub>
                      <m:sSubPr>
                        <m:ctrlP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AU" sz="2000" dirty="0">
                    <a:effectLst/>
                    <a:latin typeface="Times New Roman" panose="02020603050405020304" pitchFamily="18" charset="0"/>
                    <a:ea typeface="Times New Roman" panose="02020603050405020304" pitchFamily="18" charset="0"/>
                  </a:rPr>
                  <a:t>?</a:t>
                </a:r>
              </a:p>
            </p:txBody>
          </p:sp>
        </mc:Choice>
        <mc:Fallback xmlns="">
          <p:sp>
            <p:nvSpPr>
              <p:cNvPr id="8" name="TextBox 1"/>
              <p:cNvSpPr txBox="1">
                <a:spLocks noRot="1" noChangeAspect="1" noMove="1" noResize="1" noEditPoints="1" noAdjustHandles="1" noChangeArrowheads="1" noChangeShapeType="1" noTextEdit="1"/>
              </p:cNvSpPr>
              <p:nvPr/>
            </p:nvSpPr>
            <p:spPr>
              <a:xfrm>
                <a:off x="1360933" y="2436711"/>
                <a:ext cx="668901" cy="360804"/>
              </a:xfrm>
              <a:prstGeom prst="rect">
                <a:avLst/>
              </a:prstGeom>
              <a:blipFill>
                <a:blip r:embed="rId4"/>
                <a:stretch>
                  <a:fillRect l="-16364" t="-8475" r="-21818" b="-4067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1"/>
              <p:cNvSpPr txBox="1"/>
              <p:nvPr/>
            </p:nvSpPr>
            <p:spPr>
              <a:xfrm>
                <a:off x="1319703" y="3037853"/>
                <a:ext cx="2344981" cy="307777"/>
              </a:xfrm>
              <a:prstGeom prst="rect">
                <a:avLst/>
              </a:prstGeom>
              <a:noFill/>
            </p:spPr>
            <p:txBody>
              <a:bodyPr wrap="squar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000" b="0" i="1" smtClean="0">
                          <a:effectLst/>
                          <a:latin typeface="Cambria Math" panose="02040503050406030204" pitchFamily="18" charset="0"/>
                          <a:ea typeface="Times New Roman" panose="02020603050405020304" pitchFamily="18" charset="0"/>
                        </a:rPr>
                        <m:t>𝑣</m:t>
                      </m:r>
                      <m:r>
                        <a:rPr lang="en-AU" sz="2000" b="0" i="1" smtClean="0">
                          <a:effectLst/>
                          <a:latin typeface="Cambria Math" panose="02040503050406030204" pitchFamily="18" charset="0"/>
                          <a:ea typeface="Times New Roman" panose="02020603050405020304" pitchFamily="18" charset="0"/>
                        </a:rPr>
                        <m:t>=3.00</m:t>
                      </m:r>
                      <m:r>
                        <a:rPr lang="en-AU" sz="2000" b="0" i="1" smtClean="0">
                          <a:effectLst/>
                          <a:latin typeface="Cambria Math" panose="02040503050406030204" pitchFamily="18" charset="0"/>
                          <a:ea typeface="Times New Roman" panose="02020603050405020304" pitchFamily="18" charset="0"/>
                        </a:rPr>
                        <m:t>𝑥</m:t>
                      </m:r>
                      <m:sSup>
                        <m:sSupPr>
                          <m:ctrlPr>
                            <a:rPr lang="en-AU" sz="2000" b="0" i="1" smtClean="0">
                              <a:effectLst/>
                              <a:latin typeface="Cambria Math" panose="02040503050406030204" pitchFamily="18" charset="0"/>
                              <a:ea typeface="Times New Roman" panose="02020603050405020304" pitchFamily="18" charset="0"/>
                            </a:rPr>
                          </m:ctrlPr>
                        </m:sSupPr>
                        <m:e>
                          <m:r>
                            <a:rPr lang="en-AU" sz="2000" b="0" i="1" smtClean="0">
                              <a:effectLst/>
                              <a:latin typeface="Cambria Math" panose="02040503050406030204" pitchFamily="18" charset="0"/>
                              <a:ea typeface="Times New Roman" panose="02020603050405020304" pitchFamily="18" charset="0"/>
                            </a:rPr>
                            <m:t>10</m:t>
                          </m:r>
                        </m:e>
                        <m:sup>
                          <m:r>
                            <a:rPr lang="en-AU" sz="2000" b="0" i="1" smtClean="0">
                              <a:effectLst/>
                              <a:latin typeface="Cambria Math" panose="02040503050406030204" pitchFamily="18" charset="0"/>
                              <a:ea typeface="Times New Roman" panose="02020603050405020304" pitchFamily="18" charset="0"/>
                            </a:rPr>
                            <m:t>8</m:t>
                          </m:r>
                        </m:sup>
                      </m:sSup>
                      <m:r>
                        <a:rPr lang="en-AU" sz="2000" b="0" i="1" smtClean="0">
                          <a:effectLst/>
                          <a:latin typeface="Cambria Math" panose="02040503050406030204" pitchFamily="18" charset="0"/>
                          <a:ea typeface="Times New Roman" panose="02020603050405020304" pitchFamily="18" charset="0"/>
                        </a:rPr>
                        <m:t>𝑚</m:t>
                      </m:r>
                      <m:sSup>
                        <m:sSupPr>
                          <m:ctrlPr>
                            <a:rPr lang="en-AU" sz="2000" b="0" i="1" smtClean="0">
                              <a:effectLst/>
                              <a:latin typeface="Cambria Math" panose="02040503050406030204" pitchFamily="18" charset="0"/>
                              <a:ea typeface="Times New Roman" panose="02020603050405020304" pitchFamily="18" charset="0"/>
                            </a:rPr>
                          </m:ctrlPr>
                        </m:sSupPr>
                        <m:e>
                          <m:r>
                            <a:rPr lang="en-AU" sz="2000" b="0" i="1" smtClean="0">
                              <a:effectLst/>
                              <a:latin typeface="Cambria Math" panose="02040503050406030204" pitchFamily="18" charset="0"/>
                              <a:ea typeface="Times New Roman" panose="02020603050405020304" pitchFamily="18" charset="0"/>
                            </a:rPr>
                            <m:t>𝑠</m:t>
                          </m:r>
                        </m:e>
                        <m:sup>
                          <m:r>
                            <a:rPr lang="en-AU" sz="2000" b="0" i="1" smtClean="0">
                              <a:effectLst/>
                              <a:latin typeface="Cambria Math" panose="02040503050406030204" pitchFamily="18" charset="0"/>
                              <a:ea typeface="Times New Roman" panose="02020603050405020304" pitchFamily="18" charset="0"/>
                            </a:rPr>
                            <m:t>−1</m:t>
                          </m:r>
                        </m:sup>
                      </m:sSup>
                      <m:r>
                        <a:rPr lang="en-AU" sz="2000" b="0" i="1" smtClean="0">
                          <a:effectLst/>
                          <a:latin typeface="Cambria Math" panose="02040503050406030204" pitchFamily="18" charset="0"/>
                          <a:ea typeface="Times New Roman" panose="02020603050405020304" pitchFamily="18" charset="0"/>
                        </a:rPr>
                        <m:t> </m:t>
                      </m:r>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9" name="TextBox 1"/>
              <p:cNvSpPr txBox="1">
                <a:spLocks noRot="1" noChangeAspect="1" noMove="1" noResize="1" noEditPoints="1" noAdjustHandles="1" noChangeArrowheads="1" noChangeShapeType="1" noTextEdit="1"/>
              </p:cNvSpPr>
              <p:nvPr/>
            </p:nvSpPr>
            <p:spPr>
              <a:xfrm>
                <a:off x="1319703" y="3037853"/>
                <a:ext cx="2344981" cy="307777"/>
              </a:xfrm>
              <a:prstGeom prst="rect">
                <a:avLst/>
              </a:prstGeom>
              <a:blipFill>
                <a:blip r:embed="rId5"/>
                <a:stretch>
                  <a:fillRect b="-784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
              <p:cNvSpPr txBox="1"/>
              <p:nvPr/>
            </p:nvSpPr>
            <p:spPr>
              <a:xfrm>
                <a:off x="7020097" y="2436583"/>
                <a:ext cx="2058384" cy="1091196"/>
              </a:xfrm>
              <a:prstGeom prst="rect">
                <a:avLst/>
              </a:prstGeom>
              <a:noFill/>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1" name="TextBox 1"/>
              <p:cNvSpPr txBox="1">
                <a:spLocks noRot="1" noChangeAspect="1" noMove="1" noResize="1" noEditPoints="1" noAdjustHandles="1" noChangeArrowheads="1" noChangeShapeType="1" noTextEdit="1"/>
              </p:cNvSpPr>
              <p:nvPr/>
            </p:nvSpPr>
            <p:spPr>
              <a:xfrm>
                <a:off x="7020097" y="2436583"/>
                <a:ext cx="2058384" cy="1091196"/>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
              <p:cNvSpPr txBox="1"/>
              <p:nvPr/>
            </p:nvSpPr>
            <p:spPr>
              <a:xfrm>
                <a:off x="7020097" y="3815389"/>
                <a:ext cx="3074624" cy="1091196"/>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90.6</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0.99</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2" name="TextBox 1"/>
              <p:cNvSpPr txBox="1">
                <a:spLocks noRot="1" noChangeAspect="1" noMove="1" noResize="1" noEditPoints="1" noAdjustHandles="1" noChangeArrowheads="1" noChangeShapeType="1" noTextEdit="1"/>
              </p:cNvSpPr>
              <p:nvPr/>
            </p:nvSpPr>
            <p:spPr>
              <a:xfrm>
                <a:off x="7020097" y="3815389"/>
                <a:ext cx="3074624" cy="1091196"/>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
              <p:cNvSpPr txBox="1"/>
              <p:nvPr/>
            </p:nvSpPr>
            <p:spPr>
              <a:xfrm>
                <a:off x="7278108" y="4976827"/>
                <a:ext cx="2170466" cy="762966"/>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AU" sz="2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90.6</m:t>
                          </m:r>
                        </m:num>
                        <m:den>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0.99</m:t>
                                  </m:r>
                                </m:e>
                                <m:sup>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den>
                      </m:f>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3" name="TextBox 1"/>
              <p:cNvSpPr txBox="1">
                <a:spLocks noRot="1" noChangeAspect="1" noMove="1" noResize="1" noEditPoints="1" noAdjustHandles="1" noChangeArrowheads="1" noChangeShapeType="1" noTextEdit="1"/>
              </p:cNvSpPr>
              <p:nvPr/>
            </p:nvSpPr>
            <p:spPr>
              <a:xfrm>
                <a:off x="7278108" y="4976827"/>
                <a:ext cx="2170466" cy="762966"/>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
              <p:cNvSpPr txBox="1"/>
              <p:nvPr/>
            </p:nvSpPr>
            <p:spPr>
              <a:xfrm>
                <a:off x="7316036" y="6188626"/>
                <a:ext cx="1557927" cy="369332"/>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AU" sz="2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642 </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4" name="TextBox 1"/>
              <p:cNvSpPr txBox="1">
                <a:spLocks noRot="1" noChangeAspect="1" noMove="1" noResize="1" noEditPoints="1" noAdjustHandles="1" noChangeArrowheads="1" noChangeShapeType="1" noTextEdit="1"/>
              </p:cNvSpPr>
              <p:nvPr/>
            </p:nvSpPr>
            <p:spPr>
              <a:xfrm>
                <a:off x="7316036" y="6188626"/>
                <a:ext cx="1557927" cy="369332"/>
              </a:xfrm>
              <a:prstGeom prst="rect">
                <a:avLst/>
              </a:prstGeom>
              <a:blipFill>
                <a:blip r:embed="rId9"/>
                <a:stretch>
                  <a:fillRect l="-4297" r="-1953" b="-14754"/>
                </a:stretch>
              </a:blipFill>
            </p:spPr>
            <p:txBody>
              <a:bodyPr/>
              <a:lstStyle/>
              <a:p>
                <a:r>
                  <a:rPr lang="en-AU">
                    <a:noFill/>
                  </a:rPr>
                  <a:t> </a:t>
                </a:r>
              </a:p>
            </p:txBody>
          </p:sp>
        </mc:Fallback>
      </mc:AlternateContent>
      <p:sp>
        <p:nvSpPr>
          <p:cNvPr id="5" name="Rectangle 4"/>
          <p:cNvSpPr/>
          <p:nvPr/>
        </p:nvSpPr>
        <p:spPr>
          <a:xfrm>
            <a:off x="6488202" y="1835313"/>
            <a:ext cx="2234907" cy="461665"/>
          </a:xfrm>
          <a:prstGeom prst="rect">
            <a:avLst/>
          </a:prstGeom>
        </p:spPr>
        <p:txBody>
          <a:bodyPr wrap="none">
            <a:spAutoFit/>
          </a:bodyPr>
          <a:lstStyle/>
          <a:p>
            <a:r>
              <a:rPr lang="en-AU" sz="2400" b="1" dirty="0">
                <a:solidFill>
                  <a:srgbClr val="0070C0"/>
                </a:solidFill>
              </a:rPr>
              <a:t>Actual Length</a:t>
            </a:r>
          </a:p>
        </p:txBody>
      </p:sp>
      <p:pic>
        <p:nvPicPr>
          <p:cNvPr id="15" name="Picture 14"/>
          <p:cNvPicPr>
            <a:picLocks noChangeAspect="1"/>
          </p:cNvPicPr>
          <p:nvPr/>
        </p:nvPicPr>
        <p:blipFill>
          <a:blip r:embed="rId10"/>
          <a:stretch>
            <a:fillRect/>
          </a:stretch>
        </p:blipFill>
        <p:spPr>
          <a:xfrm>
            <a:off x="7433692" y="536575"/>
            <a:ext cx="3958207" cy="942801"/>
          </a:xfrm>
          <a:prstGeom prst="rect">
            <a:avLst/>
          </a:prstGeom>
        </p:spPr>
      </p:pic>
      <p:pic>
        <p:nvPicPr>
          <p:cNvPr id="31746" name="Picture 2" descr="http://www.chartingyourfinancialfuture.com/wp-content/uploads/2012/04/live-long-and-prosper3.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1487" y="3644761"/>
            <a:ext cx="2913197" cy="291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1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Time Dilation </a:t>
            </a:r>
            <a:r>
              <a:rPr lang="en-US" altLang="en-US" dirty="0">
                <a:solidFill>
                  <a:srgbClr val="FF0000"/>
                </a:solidFill>
              </a:rPr>
              <a:t>Example 3</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mc:AlternateContent xmlns:mc="http://schemas.openxmlformats.org/markup-compatibility/2006" xmlns:a14="http://schemas.microsoft.com/office/drawing/2010/main">
        <mc:Choice Requires="a14">
          <p:sp>
            <p:nvSpPr>
              <p:cNvPr id="3" name="Rectangle 2"/>
              <p:cNvSpPr/>
              <p:nvPr/>
            </p:nvSpPr>
            <p:spPr>
              <a:xfrm>
                <a:off x="460375" y="1528149"/>
                <a:ext cx="9959975" cy="2369880"/>
              </a:xfrm>
              <a:prstGeom prst="rect">
                <a:avLst/>
              </a:prstGeom>
            </p:spPr>
            <p:txBody>
              <a:bodyPr wrap="square">
                <a:spAutoFit/>
              </a:bodyPr>
              <a:lstStyle/>
              <a:p>
                <a:pPr lvl="0"/>
                <a:r>
                  <a:rPr lang="en-US" sz="2400" dirty="0"/>
                  <a:t>In the last lesson we described an unstable pi </a:t>
                </a:r>
                <a:r>
                  <a:rPr lang="en-US" sz="2400" dirty="0" smtClean="0"/>
                  <a:t>meson produced </a:t>
                </a:r>
                <a:r>
                  <a:rPr lang="en-US" sz="2400" dirty="0"/>
                  <a:t>in a particle accelerator.  A pi meson lives on average about 2.6x10</a:t>
                </a:r>
                <a:r>
                  <a:rPr lang="en-US" sz="2400" baseline="30000" dirty="0"/>
                  <a:t>-8</a:t>
                </a:r>
                <a:r>
                  <a:rPr lang="en-US" sz="2400" dirty="0"/>
                  <a:t>s (measured in its own frame of reference) before decaying. If such a particle is moving with a constant speed of 0.60c, we calculated that its lifetime would be </a:t>
                </a:r>
                <a14:m>
                  <m:oMath xmlns:m="http://schemas.openxmlformats.org/officeDocument/2006/math">
                    <m:r>
                      <a:rPr lang="en-AU" sz="2400">
                        <a:latin typeface="Cambria Math" panose="02040503050406030204" pitchFamily="18" charset="0"/>
                      </a:rPr>
                      <m:t>3.25×</m:t>
                    </m:r>
                    <m:sSup>
                      <m:sSupPr>
                        <m:ctrlPr>
                          <a:rPr lang="en-AU" sz="2400" i="1">
                            <a:latin typeface="Cambria Math" panose="02040503050406030204" pitchFamily="18" charset="0"/>
                          </a:rPr>
                        </m:ctrlPr>
                      </m:sSupPr>
                      <m:e>
                        <m:r>
                          <a:rPr lang="en-AU" sz="2400">
                            <a:latin typeface="Cambria Math" panose="02040503050406030204" pitchFamily="18" charset="0"/>
                          </a:rPr>
                          <m:t>10</m:t>
                        </m:r>
                      </m:e>
                      <m:sup>
                        <m:r>
                          <a:rPr lang="en-AU" sz="2400">
                            <a:latin typeface="Cambria Math" panose="02040503050406030204" pitchFamily="18" charset="0"/>
                          </a:rPr>
                          <m:t>−8</m:t>
                        </m:r>
                      </m:sup>
                    </m:sSup>
                    <m:r>
                      <a:rPr lang="en-AU" sz="2400">
                        <a:latin typeface="Cambria Math" panose="02040503050406030204" pitchFamily="18" charset="0"/>
                      </a:rPr>
                      <m:t>𝒔</m:t>
                    </m:r>
                    <m:r>
                      <a:rPr lang="en-AU" sz="2400">
                        <a:latin typeface="Cambria Math" panose="02040503050406030204" pitchFamily="18" charset="0"/>
                      </a:rPr>
                      <m:t> </m:t>
                    </m:r>
                  </m:oMath>
                </a14:m>
                <a:r>
                  <a:rPr lang="en-US" sz="2400" dirty="0"/>
                  <a:t>measured by researchers studying it. </a:t>
                </a:r>
                <a:endParaRPr lang="en-AU" sz="2400" dirty="0"/>
              </a:p>
              <a:p>
                <a:endParaRPr kumimoji="1" lang="en-US" altLang="en-US" sz="2800" dirty="0">
                  <a:solidFill>
                    <a:schemeClr val="bg2">
                      <a:lumMod val="50000"/>
                    </a:schemeClr>
                  </a:solidFill>
                  <a:latin typeface="Tahoma" panose="020B060403050404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60375" y="1528149"/>
                <a:ext cx="9959975" cy="2369880"/>
              </a:xfrm>
              <a:prstGeom prst="rect">
                <a:avLst/>
              </a:prstGeom>
              <a:blipFill rotWithShape="0">
                <a:blip r:embed="rId3"/>
                <a:stretch>
                  <a:fillRect l="-980" t="-18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989719" y="727739"/>
                <a:ext cx="2260266" cy="847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600" b="1" i="1" smtClean="0">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1" i="1" smtClean="0">
                              <a:solidFill>
                                <a:srgbClr val="7030A0"/>
                              </a:solidFill>
                              <a:latin typeface="Cambria Math" panose="02040503050406030204" pitchFamily="18" charset="0"/>
                            </a:rPr>
                            <m:t>𝒗</m:t>
                          </m:r>
                        </m:sub>
                      </m:sSub>
                      <m:r>
                        <a:rPr lang="en-AU" sz="1600" b="0" i="0">
                          <a:solidFill>
                            <a:srgbClr val="7030A0"/>
                          </a:solidFill>
                          <a:latin typeface="Cambria Math" panose="02040503050406030204" pitchFamily="18" charset="0"/>
                        </a:rPr>
                        <m:t>=</m:t>
                      </m:r>
                      <m:f>
                        <m:fPr>
                          <m:ctrlPr>
                            <a:rPr lang="en-AU" sz="1600" b="0" i="1">
                              <a:solidFill>
                                <a:srgbClr val="7030A0"/>
                              </a:solidFill>
                              <a:latin typeface="Cambria Math" panose="02040503050406030204" pitchFamily="18" charset="0"/>
                            </a:rPr>
                          </m:ctrlPr>
                        </m:fPr>
                        <m:num>
                          <m:sSub>
                            <m:sSubPr>
                              <m:ctrlPr>
                                <a:rPr lang="en-AU" sz="1600" b="0" i="1">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0" i="0">
                                  <a:solidFill>
                                    <a:srgbClr val="7030A0"/>
                                  </a:solidFill>
                                  <a:latin typeface="Cambria Math" panose="02040503050406030204" pitchFamily="18" charset="0"/>
                                </a:rPr>
                                <m:t>0</m:t>
                              </m:r>
                            </m:sub>
                          </m:sSub>
                        </m:num>
                        <m:den>
                          <m:rad>
                            <m:radPr>
                              <m:degHide m:val="on"/>
                              <m:ctrlPr>
                                <a:rPr lang="en-AU" sz="1600" b="0" i="1">
                                  <a:solidFill>
                                    <a:srgbClr val="7030A0"/>
                                  </a:solidFill>
                                  <a:latin typeface="Cambria Math" panose="02040503050406030204" pitchFamily="18" charset="0"/>
                                </a:rPr>
                              </m:ctrlPr>
                            </m:radPr>
                            <m:deg/>
                            <m:e>
                              <m:r>
                                <a:rPr lang="en-AU" sz="1600" b="0" i="0">
                                  <a:solidFill>
                                    <a:srgbClr val="7030A0"/>
                                  </a:solidFill>
                                  <a:latin typeface="Cambria Math" panose="02040503050406030204" pitchFamily="18" charset="0"/>
                                </a:rPr>
                                <m:t>1−</m:t>
                              </m:r>
                              <m:sSup>
                                <m:sSupPr>
                                  <m:ctrlPr>
                                    <a:rPr lang="en-AU" sz="1600" b="0" i="1">
                                      <a:solidFill>
                                        <a:srgbClr val="7030A0"/>
                                      </a:solidFill>
                                      <a:latin typeface="Cambria Math" panose="02040503050406030204" pitchFamily="18" charset="0"/>
                                    </a:rPr>
                                  </m:ctrlPr>
                                </m:sSupPr>
                                <m:e>
                                  <m:d>
                                    <m:dPr>
                                      <m:ctrlPr>
                                        <a:rPr lang="en-AU" sz="1600" b="0" i="1">
                                          <a:solidFill>
                                            <a:srgbClr val="7030A0"/>
                                          </a:solidFill>
                                          <a:latin typeface="Cambria Math" panose="02040503050406030204" pitchFamily="18" charset="0"/>
                                        </a:rPr>
                                      </m:ctrlPr>
                                    </m:dPr>
                                    <m:e>
                                      <m:f>
                                        <m:fPr>
                                          <m:ctrlPr>
                                            <a:rPr lang="en-AU" sz="1600" b="0" i="1">
                                              <a:solidFill>
                                                <a:srgbClr val="7030A0"/>
                                              </a:solidFill>
                                              <a:latin typeface="Cambria Math" panose="02040503050406030204" pitchFamily="18" charset="0"/>
                                            </a:rPr>
                                          </m:ctrlPr>
                                        </m:fPr>
                                        <m:num>
                                          <m:r>
                                            <a:rPr lang="en-AU" sz="1600" b="1" i="1">
                                              <a:solidFill>
                                                <a:srgbClr val="7030A0"/>
                                              </a:solidFill>
                                              <a:latin typeface="Cambria Math" panose="02040503050406030204" pitchFamily="18" charset="0"/>
                                            </a:rPr>
                                            <m:t>𝒗</m:t>
                                          </m:r>
                                        </m:num>
                                        <m:den>
                                          <m:r>
                                            <a:rPr lang="en-AU" sz="1600" b="1" i="1">
                                              <a:solidFill>
                                                <a:srgbClr val="7030A0"/>
                                              </a:solidFill>
                                              <a:latin typeface="Cambria Math" panose="02040503050406030204" pitchFamily="18" charset="0"/>
                                            </a:rPr>
                                            <m:t>𝒄</m:t>
                                          </m:r>
                                        </m:den>
                                      </m:f>
                                    </m:e>
                                  </m:d>
                                </m:e>
                                <m:sup>
                                  <m:r>
                                    <a:rPr lang="en-AU" sz="1600" b="0" i="0">
                                      <a:solidFill>
                                        <a:srgbClr val="7030A0"/>
                                      </a:solidFill>
                                      <a:latin typeface="Cambria Math" panose="02040503050406030204" pitchFamily="18" charset="0"/>
                                    </a:rPr>
                                    <m:t>2</m:t>
                                  </m:r>
                                </m:sup>
                              </m:sSup>
                            </m:e>
                          </m:rad>
                        </m:den>
                      </m:f>
                    </m:oMath>
                  </m:oMathPara>
                </a14:m>
                <a:endParaRPr lang="en-AU" dirty="0"/>
              </a:p>
            </p:txBody>
          </p:sp>
        </mc:Choice>
        <mc:Fallback xmlns="">
          <p:sp>
            <p:nvSpPr>
              <p:cNvPr id="5" name="Rectangle 4"/>
              <p:cNvSpPr>
                <a:spLocks noRot="1" noChangeAspect="1" noMove="1" noResize="1" noEditPoints="1" noAdjustHandles="1" noChangeArrowheads="1" noChangeShapeType="1" noTextEdit="1"/>
              </p:cNvSpPr>
              <p:nvPr/>
            </p:nvSpPr>
            <p:spPr>
              <a:xfrm>
                <a:off x="9989719" y="727739"/>
                <a:ext cx="2260266" cy="847283"/>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251954" y="1765080"/>
                <a:ext cx="1735796" cy="6324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1600" b="1" i="1" smtClean="0">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1" i="1">
                              <a:solidFill>
                                <a:srgbClr val="7030A0"/>
                              </a:solidFill>
                              <a:latin typeface="Cambria Math" panose="02040503050406030204" pitchFamily="18" charset="0"/>
                            </a:rPr>
                            <m:t>𝒗</m:t>
                          </m:r>
                        </m:sub>
                      </m:sSub>
                      <m:r>
                        <a:rPr lang="en-AU" sz="1600">
                          <a:solidFill>
                            <a:srgbClr val="7030A0"/>
                          </a:solidFill>
                          <a:latin typeface="Cambria Math" panose="02040503050406030204" pitchFamily="18" charset="0"/>
                        </a:rPr>
                        <m:t>=</m:t>
                      </m:r>
                      <m:f>
                        <m:fPr>
                          <m:ctrlPr>
                            <a:rPr lang="en-AU" sz="1600" i="1">
                              <a:solidFill>
                                <a:srgbClr val="7030A0"/>
                              </a:solidFill>
                              <a:latin typeface="Cambria Math" panose="02040503050406030204" pitchFamily="18" charset="0"/>
                            </a:rPr>
                          </m:ctrlPr>
                        </m:fPr>
                        <m:num>
                          <m:r>
                            <a:rPr lang="en-AU" sz="1600">
                              <a:solidFill>
                                <a:srgbClr val="7030A0"/>
                              </a:solidFill>
                              <a:latin typeface="Cambria Math" panose="02040503050406030204" pitchFamily="18" charset="0"/>
                            </a:rPr>
                            <m:t>2.6×</m:t>
                          </m:r>
                          <m:sSup>
                            <m:sSupPr>
                              <m:ctrlPr>
                                <a:rPr lang="en-AU" sz="1600" i="1">
                                  <a:solidFill>
                                    <a:srgbClr val="7030A0"/>
                                  </a:solidFill>
                                  <a:latin typeface="Cambria Math" panose="02040503050406030204" pitchFamily="18" charset="0"/>
                                </a:rPr>
                              </m:ctrlPr>
                            </m:sSupPr>
                            <m:e>
                              <m:r>
                                <a:rPr lang="en-AU" sz="1600">
                                  <a:solidFill>
                                    <a:srgbClr val="7030A0"/>
                                  </a:solidFill>
                                  <a:latin typeface="Cambria Math" panose="02040503050406030204" pitchFamily="18" charset="0"/>
                                </a:rPr>
                                <m:t>10</m:t>
                              </m:r>
                            </m:e>
                            <m:sup>
                              <m:r>
                                <a:rPr lang="en-AU" sz="1600">
                                  <a:solidFill>
                                    <a:srgbClr val="7030A0"/>
                                  </a:solidFill>
                                  <a:latin typeface="Cambria Math" panose="02040503050406030204" pitchFamily="18" charset="0"/>
                                </a:rPr>
                                <m:t>−8</m:t>
                              </m:r>
                            </m:sup>
                          </m:sSup>
                          <m:r>
                            <a:rPr lang="en-AU" sz="1600" b="1" i="1">
                              <a:solidFill>
                                <a:srgbClr val="7030A0"/>
                              </a:solidFill>
                              <a:latin typeface="Cambria Math" panose="02040503050406030204" pitchFamily="18" charset="0"/>
                            </a:rPr>
                            <m:t>𝒔</m:t>
                          </m:r>
                        </m:num>
                        <m:den>
                          <m:rad>
                            <m:radPr>
                              <m:degHide m:val="on"/>
                              <m:ctrlPr>
                                <a:rPr lang="en-AU" sz="1600" b="1" i="1">
                                  <a:solidFill>
                                    <a:srgbClr val="7030A0"/>
                                  </a:solidFill>
                                  <a:latin typeface="Cambria Math" panose="02040503050406030204" pitchFamily="18" charset="0"/>
                                </a:rPr>
                              </m:ctrlPr>
                            </m:radPr>
                            <m:deg/>
                            <m:e>
                              <m:r>
                                <a:rPr lang="en-AU" sz="1600">
                                  <a:solidFill>
                                    <a:srgbClr val="7030A0"/>
                                  </a:solidFill>
                                  <a:latin typeface="Cambria Math" panose="02040503050406030204" pitchFamily="18" charset="0"/>
                                </a:rPr>
                                <m:t>1−</m:t>
                              </m:r>
                              <m:sSup>
                                <m:sSupPr>
                                  <m:ctrlPr>
                                    <a:rPr lang="en-AU" sz="1600" i="1">
                                      <a:solidFill>
                                        <a:srgbClr val="7030A0"/>
                                      </a:solidFill>
                                      <a:latin typeface="Cambria Math" panose="02040503050406030204" pitchFamily="18" charset="0"/>
                                    </a:rPr>
                                  </m:ctrlPr>
                                </m:sSupPr>
                                <m:e>
                                  <m:r>
                                    <a:rPr lang="en-AU" sz="1600">
                                      <a:solidFill>
                                        <a:srgbClr val="7030A0"/>
                                      </a:solidFill>
                                      <a:latin typeface="Cambria Math" panose="02040503050406030204" pitchFamily="18" charset="0"/>
                                    </a:rPr>
                                    <m:t>0.60</m:t>
                                  </m:r>
                                </m:e>
                                <m:sup>
                                  <m:r>
                                    <a:rPr lang="en-AU" sz="1600">
                                      <a:solidFill>
                                        <a:srgbClr val="7030A0"/>
                                      </a:solidFill>
                                      <a:latin typeface="Cambria Math" panose="02040503050406030204" pitchFamily="18" charset="0"/>
                                    </a:rPr>
                                    <m:t>2</m:t>
                                  </m:r>
                                </m:sup>
                              </m:sSup>
                            </m:e>
                          </m:rad>
                        </m:den>
                      </m:f>
                    </m:oMath>
                  </m:oMathPara>
                </a14:m>
                <a:endParaRPr lang="en-AU" dirty="0"/>
              </a:p>
            </p:txBody>
          </p:sp>
        </mc:Choice>
        <mc:Fallback xmlns="">
          <p:sp>
            <p:nvSpPr>
              <p:cNvPr id="6" name="Rectangle 5"/>
              <p:cNvSpPr>
                <a:spLocks noRot="1" noChangeAspect="1" noMove="1" noResize="1" noEditPoints="1" noAdjustHandles="1" noChangeArrowheads="1" noChangeShapeType="1" noTextEdit="1"/>
              </p:cNvSpPr>
              <p:nvPr/>
            </p:nvSpPr>
            <p:spPr>
              <a:xfrm>
                <a:off x="10251954" y="1765080"/>
                <a:ext cx="1735796" cy="632481"/>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0251954" y="2713089"/>
                <a:ext cx="18496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1600" b="1" i="1" smtClean="0">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1" i="1">
                              <a:solidFill>
                                <a:srgbClr val="7030A0"/>
                              </a:solidFill>
                              <a:latin typeface="Cambria Math" panose="02040503050406030204" pitchFamily="18" charset="0"/>
                            </a:rPr>
                            <m:t>𝒗</m:t>
                          </m:r>
                        </m:sub>
                      </m:sSub>
                      <m:r>
                        <a:rPr lang="en-AU" sz="1600">
                          <a:solidFill>
                            <a:srgbClr val="7030A0"/>
                          </a:solidFill>
                          <a:latin typeface="Cambria Math" panose="02040503050406030204" pitchFamily="18" charset="0"/>
                        </a:rPr>
                        <m:t>=3.</m:t>
                      </m:r>
                      <m:r>
                        <a:rPr lang="en-AU" sz="1600" b="0" i="0" smtClean="0">
                          <a:solidFill>
                            <a:srgbClr val="7030A0"/>
                          </a:solidFill>
                          <a:latin typeface="Cambria Math" panose="02040503050406030204" pitchFamily="18" charset="0"/>
                        </a:rPr>
                        <m:t>25</m:t>
                      </m:r>
                      <m:r>
                        <a:rPr lang="en-AU" sz="1600">
                          <a:solidFill>
                            <a:srgbClr val="7030A0"/>
                          </a:solidFill>
                          <a:latin typeface="Cambria Math" panose="02040503050406030204" pitchFamily="18" charset="0"/>
                        </a:rPr>
                        <m:t>×</m:t>
                      </m:r>
                      <m:sSup>
                        <m:sSupPr>
                          <m:ctrlPr>
                            <a:rPr lang="en-AU" sz="1600" i="1">
                              <a:solidFill>
                                <a:srgbClr val="7030A0"/>
                              </a:solidFill>
                              <a:latin typeface="Cambria Math" panose="02040503050406030204" pitchFamily="18" charset="0"/>
                            </a:rPr>
                          </m:ctrlPr>
                        </m:sSupPr>
                        <m:e>
                          <m:r>
                            <a:rPr lang="en-AU" sz="1600">
                              <a:solidFill>
                                <a:srgbClr val="7030A0"/>
                              </a:solidFill>
                              <a:latin typeface="Cambria Math" panose="02040503050406030204" pitchFamily="18" charset="0"/>
                            </a:rPr>
                            <m:t>10</m:t>
                          </m:r>
                        </m:e>
                        <m:sup>
                          <m:r>
                            <a:rPr lang="en-AU" sz="1600">
                              <a:solidFill>
                                <a:srgbClr val="7030A0"/>
                              </a:solidFill>
                              <a:latin typeface="Cambria Math" panose="02040503050406030204" pitchFamily="18" charset="0"/>
                            </a:rPr>
                            <m:t>−8</m:t>
                          </m:r>
                        </m:sup>
                      </m:sSup>
                      <m:r>
                        <a:rPr lang="en-AU" sz="1600" b="1" i="1">
                          <a:solidFill>
                            <a:srgbClr val="7030A0"/>
                          </a:solidFill>
                          <a:latin typeface="Cambria Math" panose="02040503050406030204" pitchFamily="18" charset="0"/>
                        </a:rPr>
                        <m:t>𝒔</m:t>
                      </m:r>
                    </m:oMath>
                  </m:oMathPara>
                </a14:m>
                <a:endParaRPr lang="en-AU" sz="1200" dirty="0"/>
              </a:p>
            </p:txBody>
          </p:sp>
        </mc:Choice>
        <mc:Fallback xmlns="">
          <p:sp>
            <p:nvSpPr>
              <p:cNvPr id="7" name="Rectangle 6"/>
              <p:cNvSpPr>
                <a:spLocks noRot="1" noChangeAspect="1" noMove="1" noResize="1" noEditPoints="1" noAdjustHandles="1" noChangeArrowheads="1" noChangeShapeType="1" noTextEdit="1"/>
              </p:cNvSpPr>
              <p:nvPr/>
            </p:nvSpPr>
            <p:spPr>
              <a:xfrm>
                <a:off x="10251954" y="2713089"/>
                <a:ext cx="1849609" cy="338554"/>
              </a:xfrm>
              <a:prstGeom prst="rect">
                <a:avLst/>
              </a:prstGeom>
              <a:blipFill>
                <a:blip r:embed="rId6"/>
                <a:stretch>
                  <a:fillRect/>
                </a:stretch>
              </a:blipFill>
            </p:spPr>
            <p:txBody>
              <a:bodyPr/>
              <a:lstStyle/>
              <a:p>
                <a:r>
                  <a:rPr lang="en-AU">
                    <a:noFill/>
                  </a:rPr>
                  <a:t> </a:t>
                </a:r>
              </a:p>
            </p:txBody>
          </p:sp>
        </mc:Fallback>
      </mc:AlternateContent>
      <p:pic>
        <p:nvPicPr>
          <p:cNvPr id="2" name="Picture 1"/>
          <p:cNvPicPr>
            <a:picLocks noChangeAspect="1"/>
          </p:cNvPicPr>
          <p:nvPr/>
        </p:nvPicPr>
        <p:blipFill>
          <a:blip r:embed="rId7"/>
          <a:stretch>
            <a:fillRect/>
          </a:stretch>
        </p:blipFill>
        <p:spPr>
          <a:xfrm>
            <a:off x="5943599" y="394154"/>
            <a:ext cx="1276417" cy="1276417"/>
          </a:xfrm>
          <a:prstGeom prst="rect">
            <a:avLst/>
          </a:prstGeom>
        </p:spPr>
      </p:pic>
      <p:sp>
        <p:nvSpPr>
          <p:cNvPr id="11" name="Rectangle 10"/>
          <p:cNvSpPr/>
          <p:nvPr/>
        </p:nvSpPr>
        <p:spPr>
          <a:xfrm>
            <a:off x="460374" y="3704663"/>
            <a:ext cx="11527376" cy="2462213"/>
          </a:xfrm>
          <a:prstGeom prst="rect">
            <a:avLst/>
          </a:prstGeom>
        </p:spPr>
        <p:txBody>
          <a:bodyPr wrap="square">
            <a:spAutoFit/>
          </a:bodyPr>
          <a:lstStyle/>
          <a:p>
            <a:r>
              <a:rPr lang="en-US" dirty="0">
                <a:solidFill>
                  <a:srgbClr val="7030A0"/>
                </a:solidFill>
              </a:rPr>
              <a:t>Using velocity and time taken for decay (as interpreted within each frame of reference) determine:</a:t>
            </a:r>
          </a:p>
          <a:p>
            <a:endParaRPr lang="en-US" dirty="0">
              <a:solidFill>
                <a:srgbClr val="0070C0"/>
              </a:solidFill>
            </a:endParaRPr>
          </a:p>
          <a:p>
            <a:pPr marL="342900" indent="-342900">
              <a:buFont typeface="+mj-lt"/>
              <a:buAutoNum type="alphaLcParenR"/>
            </a:pPr>
            <a:r>
              <a:rPr lang="en-US" dirty="0">
                <a:solidFill>
                  <a:srgbClr val="0070C0"/>
                </a:solidFill>
              </a:rPr>
              <a:t>What distance, measured in the laboratory, does the particle move before decaying?</a:t>
            </a:r>
          </a:p>
          <a:p>
            <a:pPr marL="342900" indent="-342900">
              <a:buFont typeface="+mj-lt"/>
              <a:buAutoNum type="alphaLcParenR"/>
            </a:pPr>
            <a:endParaRPr lang="en-US" dirty="0">
              <a:solidFill>
                <a:srgbClr val="0070C0"/>
              </a:solidFill>
            </a:endParaRPr>
          </a:p>
          <a:p>
            <a:pPr marL="342900" indent="-342900">
              <a:buFont typeface="+mj-lt"/>
              <a:buAutoNum type="alphaLcParenR"/>
            </a:pPr>
            <a:r>
              <a:rPr lang="en-US" dirty="0">
                <a:solidFill>
                  <a:srgbClr val="0070C0"/>
                </a:solidFill>
              </a:rPr>
              <a:t>What distance, measured by an observer travelling with the meson, does the particle move before decaying?</a:t>
            </a:r>
          </a:p>
          <a:p>
            <a:pPr marL="342900" indent="-342900">
              <a:buFont typeface="+mj-lt"/>
              <a:buAutoNum type="alphaLcParenR"/>
            </a:pPr>
            <a:endParaRPr lang="en-US" dirty="0">
              <a:solidFill>
                <a:srgbClr val="0070C0"/>
              </a:solidFill>
            </a:endParaRPr>
          </a:p>
          <a:p>
            <a:pPr marL="342900" indent="-342900">
              <a:buFont typeface="+mj-lt"/>
              <a:buAutoNum type="alphaLcParenR"/>
            </a:pPr>
            <a:r>
              <a:rPr lang="en-US" dirty="0">
                <a:solidFill>
                  <a:srgbClr val="0070C0"/>
                </a:solidFill>
              </a:rPr>
              <a:t>Check the values you have obtained to see if they agree with the length contraction equation.</a:t>
            </a:r>
          </a:p>
          <a:p>
            <a:pPr marL="342900" indent="-342900">
              <a:buFont typeface="+mj-lt"/>
              <a:buAutoNum type="alphaLcParenR"/>
            </a:pPr>
            <a:endParaRPr kumimoji="1" lang="en-US" altLang="en-US" sz="2800" dirty="0">
              <a:solidFill>
                <a:srgbClr val="0070C0"/>
              </a:solidFill>
              <a:latin typeface="Tahoma" panose="020B0604030504040204" pitchFamily="34" charset="0"/>
            </a:endParaRPr>
          </a:p>
        </p:txBody>
      </p:sp>
    </p:spTree>
    <p:extLst>
      <p:ext uri="{BB962C8B-B14F-4D97-AF65-F5344CB8AC3E}">
        <p14:creationId xmlns:p14="http://schemas.microsoft.com/office/powerpoint/2010/main" val="1266314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Time Dilation </a:t>
            </a:r>
            <a:r>
              <a:rPr lang="en-US" altLang="en-US" dirty="0">
                <a:solidFill>
                  <a:srgbClr val="FF0000"/>
                </a:solidFill>
              </a:rPr>
              <a:t>Example 3</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mc:AlternateContent xmlns:mc="http://schemas.openxmlformats.org/markup-compatibility/2006" xmlns:a14="http://schemas.microsoft.com/office/drawing/2010/main">
        <mc:Choice Requires="a14">
          <p:sp>
            <p:nvSpPr>
              <p:cNvPr id="7" name="Rectangle 6"/>
              <p:cNvSpPr/>
              <p:nvPr/>
            </p:nvSpPr>
            <p:spPr>
              <a:xfrm>
                <a:off x="10138141" y="900698"/>
                <a:ext cx="189981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1600" b="1" i="1" smtClean="0">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1" i="1">
                              <a:solidFill>
                                <a:srgbClr val="7030A0"/>
                              </a:solidFill>
                              <a:latin typeface="Cambria Math" panose="02040503050406030204" pitchFamily="18" charset="0"/>
                            </a:rPr>
                            <m:t>𝒗</m:t>
                          </m:r>
                        </m:sub>
                      </m:sSub>
                      <m:r>
                        <a:rPr lang="en-AU" sz="1600">
                          <a:solidFill>
                            <a:srgbClr val="7030A0"/>
                          </a:solidFill>
                          <a:latin typeface="Cambria Math" panose="02040503050406030204" pitchFamily="18" charset="0"/>
                        </a:rPr>
                        <m:t>=3.</m:t>
                      </m:r>
                      <m:r>
                        <a:rPr lang="en-AU" sz="1600" b="0" i="0" smtClean="0">
                          <a:solidFill>
                            <a:srgbClr val="7030A0"/>
                          </a:solidFill>
                          <a:latin typeface="Cambria Math" panose="02040503050406030204" pitchFamily="18" charset="0"/>
                        </a:rPr>
                        <m:t>25</m:t>
                      </m:r>
                      <m:r>
                        <a:rPr lang="en-AU" sz="1600">
                          <a:solidFill>
                            <a:srgbClr val="7030A0"/>
                          </a:solidFill>
                          <a:latin typeface="Cambria Math" panose="02040503050406030204" pitchFamily="18" charset="0"/>
                        </a:rPr>
                        <m:t>×</m:t>
                      </m:r>
                      <m:sSup>
                        <m:sSupPr>
                          <m:ctrlPr>
                            <a:rPr lang="en-AU" sz="1600" i="1">
                              <a:solidFill>
                                <a:srgbClr val="7030A0"/>
                              </a:solidFill>
                              <a:latin typeface="Cambria Math" panose="02040503050406030204" pitchFamily="18" charset="0"/>
                            </a:rPr>
                          </m:ctrlPr>
                        </m:sSupPr>
                        <m:e>
                          <m:r>
                            <a:rPr lang="en-AU" sz="1600">
                              <a:solidFill>
                                <a:srgbClr val="7030A0"/>
                              </a:solidFill>
                              <a:latin typeface="Cambria Math" panose="02040503050406030204" pitchFamily="18" charset="0"/>
                            </a:rPr>
                            <m:t>10</m:t>
                          </m:r>
                        </m:e>
                        <m:sup>
                          <m:r>
                            <a:rPr lang="en-AU" sz="1600">
                              <a:solidFill>
                                <a:srgbClr val="7030A0"/>
                              </a:solidFill>
                              <a:latin typeface="Cambria Math" panose="02040503050406030204" pitchFamily="18" charset="0"/>
                            </a:rPr>
                            <m:t>−8</m:t>
                          </m:r>
                        </m:sup>
                      </m:sSup>
                      <m:r>
                        <a:rPr lang="en-AU" sz="1600" b="1" i="1">
                          <a:solidFill>
                            <a:srgbClr val="7030A0"/>
                          </a:solidFill>
                          <a:latin typeface="Cambria Math" panose="02040503050406030204" pitchFamily="18" charset="0"/>
                        </a:rPr>
                        <m:t>𝒔</m:t>
                      </m:r>
                    </m:oMath>
                  </m:oMathPara>
                </a14:m>
                <a:endParaRPr lang="en-AU" sz="1200" dirty="0"/>
              </a:p>
              <a:p>
                <a:pPr/>
                <a14:m>
                  <m:oMathPara xmlns:m="http://schemas.openxmlformats.org/officeDocument/2006/math">
                    <m:oMathParaPr>
                      <m:jc m:val="centerGroup"/>
                    </m:oMathParaPr>
                    <m:oMath xmlns:m="http://schemas.openxmlformats.org/officeDocument/2006/math">
                      <m:sSub>
                        <m:sSubPr>
                          <m:ctrlPr>
                            <a:rPr lang="en-AU" sz="1600" b="1" i="1">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1" i="1" smtClean="0">
                              <a:solidFill>
                                <a:srgbClr val="7030A0"/>
                              </a:solidFill>
                              <a:latin typeface="Cambria Math" panose="02040503050406030204" pitchFamily="18" charset="0"/>
                            </a:rPr>
                            <m:t>𝟎</m:t>
                          </m:r>
                        </m:sub>
                      </m:sSub>
                      <m:r>
                        <a:rPr lang="en-AU" sz="1600" b="1" i="1">
                          <a:solidFill>
                            <a:srgbClr val="7030A0"/>
                          </a:solidFill>
                          <a:latin typeface="Cambria Math" panose="02040503050406030204" pitchFamily="18" charset="0"/>
                        </a:rPr>
                        <m:t>=</m:t>
                      </m:r>
                      <m:r>
                        <a:rPr lang="en-AU" sz="1600" b="1" i="1" smtClean="0">
                          <a:solidFill>
                            <a:srgbClr val="7030A0"/>
                          </a:solidFill>
                          <a:latin typeface="Cambria Math" panose="02040503050406030204" pitchFamily="18" charset="0"/>
                        </a:rPr>
                        <m:t>𝟐</m:t>
                      </m:r>
                      <m:r>
                        <a:rPr lang="en-AU" sz="1600" b="1" i="1" smtClean="0">
                          <a:solidFill>
                            <a:srgbClr val="7030A0"/>
                          </a:solidFill>
                          <a:latin typeface="Cambria Math" panose="02040503050406030204" pitchFamily="18" charset="0"/>
                        </a:rPr>
                        <m:t>.</m:t>
                      </m:r>
                      <m:r>
                        <a:rPr lang="en-AU" sz="1600" b="1" i="1" smtClean="0">
                          <a:solidFill>
                            <a:srgbClr val="7030A0"/>
                          </a:solidFill>
                          <a:latin typeface="Cambria Math" panose="02040503050406030204" pitchFamily="18" charset="0"/>
                        </a:rPr>
                        <m:t>𝟔𝟎</m:t>
                      </m:r>
                      <m:r>
                        <a:rPr lang="en-AU" sz="1600" b="1" i="1">
                          <a:solidFill>
                            <a:srgbClr val="7030A0"/>
                          </a:solidFill>
                          <a:latin typeface="Cambria Math" panose="02040503050406030204" pitchFamily="18" charset="0"/>
                        </a:rPr>
                        <m:t>×</m:t>
                      </m:r>
                      <m:sSup>
                        <m:sSupPr>
                          <m:ctrlPr>
                            <a:rPr lang="en-AU" sz="1600" b="1" i="1">
                              <a:solidFill>
                                <a:srgbClr val="7030A0"/>
                              </a:solidFill>
                              <a:latin typeface="Cambria Math" panose="02040503050406030204" pitchFamily="18" charset="0"/>
                            </a:rPr>
                          </m:ctrlPr>
                        </m:sSupPr>
                        <m:e>
                          <m:r>
                            <a:rPr lang="en-AU" sz="1600" b="1" i="1">
                              <a:solidFill>
                                <a:srgbClr val="7030A0"/>
                              </a:solidFill>
                              <a:latin typeface="Cambria Math" panose="02040503050406030204" pitchFamily="18" charset="0"/>
                            </a:rPr>
                            <m:t>10</m:t>
                          </m:r>
                        </m:e>
                        <m:sup>
                          <m:r>
                            <a:rPr lang="en-AU" sz="1600" b="1" i="1">
                              <a:solidFill>
                                <a:srgbClr val="7030A0"/>
                              </a:solidFill>
                              <a:latin typeface="Cambria Math" panose="02040503050406030204" pitchFamily="18" charset="0"/>
                            </a:rPr>
                            <m:t>−8</m:t>
                          </m:r>
                        </m:sup>
                      </m:sSup>
                      <m:r>
                        <a:rPr lang="en-AU" sz="1600" b="1" i="1">
                          <a:solidFill>
                            <a:srgbClr val="7030A0"/>
                          </a:solidFill>
                          <a:latin typeface="Cambria Math" panose="02040503050406030204" pitchFamily="18" charset="0"/>
                        </a:rPr>
                        <m:t>𝒔</m:t>
                      </m:r>
                    </m:oMath>
                  </m:oMathPara>
                </a14:m>
                <a:endParaRPr lang="en-AU" sz="1600" b="1" i="1" dirty="0">
                  <a:solidFill>
                    <a:srgbClr val="7030A0"/>
                  </a:solidFill>
                  <a:latin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0138141" y="900698"/>
                <a:ext cx="1899815" cy="584775"/>
              </a:xfrm>
              <a:prstGeom prst="rect">
                <a:avLst/>
              </a:prstGeom>
              <a:blipFill>
                <a:blip r:embed="rId3"/>
                <a:stretch>
                  <a:fillRect/>
                </a:stretch>
              </a:blipFill>
            </p:spPr>
            <p:txBody>
              <a:bodyPr/>
              <a:lstStyle/>
              <a:p>
                <a:r>
                  <a:rPr lang="en-AU">
                    <a:noFill/>
                  </a:rPr>
                  <a:t> </a:t>
                </a:r>
              </a:p>
            </p:txBody>
          </p:sp>
        </mc:Fallback>
      </mc:AlternateContent>
      <p:pic>
        <p:nvPicPr>
          <p:cNvPr id="2" name="Picture 1"/>
          <p:cNvPicPr>
            <a:picLocks noChangeAspect="1"/>
          </p:cNvPicPr>
          <p:nvPr/>
        </p:nvPicPr>
        <p:blipFill>
          <a:blip r:embed="rId4"/>
          <a:stretch>
            <a:fillRect/>
          </a:stretch>
        </p:blipFill>
        <p:spPr>
          <a:xfrm>
            <a:off x="5943599" y="394154"/>
            <a:ext cx="1276417" cy="1276417"/>
          </a:xfrm>
          <a:prstGeom prst="rect">
            <a:avLst/>
          </a:prstGeom>
        </p:spPr>
      </p:pic>
      <p:sp>
        <p:nvSpPr>
          <p:cNvPr id="11" name="Rectangle 10"/>
          <p:cNvSpPr/>
          <p:nvPr/>
        </p:nvSpPr>
        <p:spPr>
          <a:xfrm>
            <a:off x="332312" y="1643777"/>
            <a:ext cx="11527376" cy="3016210"/>
          </a:xfrm>
          <a:prstGeom prst="rect">
            <a:avLst/>
          </a:prstGeom>
        </p:spPr>
        <p:txBody>
          <a:bodyPr wrap="square">
            <a:spAutoFit/>
          </a:bodyPr>
          <a:lstStyle/>
          <a:p>
            <a:pPr marL="342900" indent="-342900">
              <a:buFont typeface="+mj-lt"/>
              <a:buAutoNum type="alphaLcParenR"/>
            </a:pPr>
            <a:r>
              <a:rPr lang="en-US" dirty="0">
                <a:solidFill>
                  <a:srgbClr val="0070C0"/>
                </a:solidFill>
              </a:rPr>
              <a:t>What distance, measured in the laboratory, does the particle move before decaying?</a:t>
            </a:r>
          </a:p>
          <a:p>
            <a:pPr marL="342900" indent="-342900">
              <a:buFont typeface="+mj-lt"/>
              <a:buAutoNum type="alphaLcParenR"/>
            </a:pPr>
            <a:endParaRPr lang="en-US" dirty="0">
              <a:solidFill>
                <a:srgbClr val="0070C0"/>
              </a:solidFill>
            </a:endParaRPr>
          </a:p>
          <a:p>
            <a:pPr marL="342900" indent="-342900">
              <a:buFont typeface="+mj-lt"/>
              <a:buAutoNum type="alphaLcParenR"/>
            </a:pPr>
            <a:endParaRPr lang="en-US" dirty="0">
              <a:solidFill>
                <a:srgbClr val="0070C0"/>
              </a:solidFill>
            </a:endParaRPr>
          </a:p>
          <a:p>
            <a:pPr marL="342900" indent="-342900">
              <a:buFont typeface="+mj-lt"/>
              <a:buAutoNum type="alphaLcParenR"/>
            </a:pPr>
            <a:endParaRPr lang="en-US" dirty="0">
              <a:solidFill>
                <a:srgbClr val="0070C0"/>
              </a:solidFill>
            </a:endParaRPr>
          </a:p>
          <a:p>
            <a:pPr marL="342900" indent="-342900">
              <a:buFont typeface="+mj-lt"/>
              <a:buAutoNum type="alphaLcParenR"/>
            </a:pPr>
            <a:endParaRPr lang="en-US" dirty="0">
              <a:solidFill>
                <a:srgbClr val="0070C0"/>
              </a:solidFill>
            </a:endParaRPr>
          </a:p>
          <a:p>
            <a:pPr marL="342900" indent="-342900">
              <a:buFont typeface="+mj-lt"/>
              <a:buAutoNum type="alphaLcParenR"/>
            </a:pPr>
            <a:endParaRPr lang="en-US" dirty="0">
              <a:solidFill>
                <a:srgbClr val="0070C0"/>
              </a:solidFill>
            </a:endParaRPr>
          </a:p>
          <a:p>
            <a:pPr marL="342900" indent="-342900">
              <a:buFont typeface="+mj-lt"/>
              <a:buAutoNum type="alphaLcParenR"/>
            </a:pPr>
            <a:endParaRPr lang="en-US" dirty="0">
              <a:solidFill>
                <a:srgbClr val="0070C0"/>
              </a:solidFill>
            </a:endParaRPr>
          </a:p>
          <a:p>
            <a:pPr marL="342900" indent="-342900">
              <a:buFont typeface="+mj-lt"/>
              <a:buAutoNum type="alphaLcParenR"/>
            </a:pPr>
            <a:endParaRPr lang="en-US" dirty="0">
              <a:solidFill>
                <a:srgbClr val="0070C0"/>
              </a:solidFill>
            </a:endParaRPr>
          </a:p>
          <a:p>
            <a:pPr marL="342900" indent="-342900">
              <a:buFont typeface="+mj-lt"/>
              <a:buAutoNum type="alphaLcParenR"/>
            </a:pPr>
            <a:endParaRPr lang="en-US" dirty="0">
              <a:solidFill>
                <a:srgbClr val="0070C0"/>
              </a:solidFill>
            </a:endParaRPr>
          </a:p>
          <a:p>
            <a:pPr marL="342900" indent="-342900">
              <a:buFont typeface="+mj-lt"/>
              <a:buAutoNum type="alphaLcParenR"/>
            </a:pPr>
            <a:r>
              <a:rPr lang="en-US" dirty="0">
                <a:solidFill>
                  <a:srgbClr val="0070C0"/>
                </a:solidFill>
              </a:rPr>
              <a:t>What distance, measured by an observer travelling with the meson, does the particle move before decaying?</a:t>
            </a:r>
            <a:endParaRPr kumimoji="1" lang="en-US" altLang="en-US" sz="2800" dirty="0">
              <a:solidFill>
                <a:srgbClr val="0070C0"/>
              </a:solidFill>
              <a:latin typeface="Tahoma" panose="020B060403050404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1095684" y="2034324"/>
                <a:ext cx="803425" cy="570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𝒗</m:t>
                      </m:r>
                      <m:r>
                        <a:rPr lang="en-AU" b="0" i="0">
                          <a:latin typeface="Cambria Math" panose="02040503050406030204" pitchFamily="18" charset="0"/>
                        </a:rPr>
                        <m:t>=</m:t>
                      </m:r>
                      <m:f>
                        <m:fPr>
                          <m:ctrlPr>
                            <a:rPr lang="en-AU" b="1" i="1">
                              <a:latin typeface="Cambria Math" panose="02040503050406030204" pitchFamily="18" charset="0"/>
                            </a:rPr>
                          </m:ctrlPr>
                        </m:fPr>
                        <m:num>
                          <m:r>
                            <a:rPr lang="en-AU" b="1" i="1" smtClean="0">
                              <a:latin typeface="Cambria Math" panose="02040503050406030204" pitchFamily="18" charset="0"/>
                            </a:rPr>
                            <m:t>𝒔</m:t>
                          </m:r>
                        </m:num>
                        <m:den>
                          <m:r>
                            <a:rPr lang="en-AU" b="1" i="1" smtClean="0">
                              <a:latin typeface="Cambria Math" panose="02040503050406030204" pitchFamily="18" charset="0"/>
                            </a:rPr>
                            <m:t>𝒕</m:t>
                          </m:r>
                        </m:den>
                      </m:f>
                    </m:oMath>
                  </m:oMathPara>
                </a14:m>
                <a:endParaRPr lang="en-AU" b="1" dirty="0"/>
              </a:p>
            </p:txBody>
          </p:sp>
        </mc:Choice>
        <mc:Fallback xmlns="">
          <p:sp>
            <p:nvSpPr>
              <p:cNvPr id="8" name="Rectangle 7"/>
              <p:cNvSpPr>
                <a:spLocks noRot="1" noChangeAspect="1" noMove="1" noResize="1" noEditPoints="1" noAdjustHandles="1" noChangeArrowheads="1" noChangeShapeType="1" noTextEdit="1"/>
              </p:cNvSpPr>
              <p:nvPr/>
            </p:nvSpPr>
            <p:spPr>
              <a:xfrm>
                <a:off x="1095684" y="2034324"/>
                <a:ext cx="803425" cy="570669"/>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00151" y="2852131"/>
                <a:ext cx="11496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𝒔</m:t>
                      </m:r>
                      <m:r>
                        <a:rPr lang="en-AU" b="0" i="0">
                          <a:latin typeface="Cambria Math" panose="02040503050406030204" pitchFamily="18" charset="0"/>
                        </a:rPr>
                        <m:t>=</m:t>
                      </m:r>
                      <m:r>
                        <a:rPr lang="en-AU" b="1" i="1">
                          <a:latin typeface="Cambria Math" panose="02040503050406030204" pitchFamily="18" charset="0"/>
                        </a:rPr>
                        <m:t>𝒗</m:t>
                      </m:r>
                      <m:r>
                        <a:rPr lang="en-AU" b="0" i="0">
                          <a:latin typeface="Cambria Math" panose="02040503050406030204" pitchFamily="18" charset="0"/>
                        </a:rPr>
                        <m:t>×</m:t>
                      </m:r>
                      <m:r>
                        <m:rPr>
                          <m:sty m:val="p"/>
                        </m:rPr>
                        <a:rPr lang="en-AU" b="0" i="0" smtClean="0">
                          <a:latin typeface="Cambria Math" panose="02040503050406030204" pitchFamily="18" charset="0"/>
                        </a:rPr>
                        <m:t>t</m:t>
                      </m:r>
                    </m:oMath>
                  </m:oMathPara>
                </a14:m>
                <a:endParaRPr lang="en-AU" dirty="0"/>
              </a:p>
            </p:txBody>
          </p:sp>
        </mc:Choice>
        <mc:Fallback xmlns="">
          <p:sp>
            <p:nvSpPr>
              <p:cNvPr id="9" name="Rectangle 8"/>
              <p:cNvSpPr>
                <a:spLocks noRot="1" noChangeAspect="1" noMove="1" noResize="1" noEditPoints="1" noAdjustHandles="1" noChangeArrowheads="1" noChangeShapeType="1" noTextEdit="1"/>
              </p:cNvSpPr>
              <p:nvPr/>
            </p:nvSpPr>
            <p:spPr>
              <a:xfrm>
                <a:off x="1000151" y="2852131"/>
                <a:ext cx="1149674" cy="36933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000151" y="3283217"/>
                <a:ext cx="39755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𝒔</m:t>
                      </m:r>
                      <m:r>
                        <a:rPr lang="en-AU" b="0" i="0">
                          <a:latin typeface="Cambria Math" panose="02040503050406030204" pitchFamily="18" charset="0"/>
                        </a:rPr>
                        <m:t>=1.8×</m:t>
                      </m:r>
                      <m:sSup>
                        <m:sSupPr>
                          <m:ctrlPr>
                            <a:rPr lang="en-AU" b="0" i="1">
                              <a:latin typeface="Cambria Math" panose="02040503050406030204" pitchFamily="18" charset="0"/>
                            </a:rPr>
                          </m:ctrlPr>
                        </m:sSupPr>
                        <m:e>
                          <m:r>
                            <a:rPr lang="en-AU" b="0" i="0">
                              <a:latin typeface="Cambria Math" panose="02040503050406030204" pitchFamily="18" charset="0"/>
                            </a:rPr>
                            <m:t>10</m:t>
                          </m:r>
                        </m:e>
                        <m:sup>
                          <m:r>
                            <a:rPr lang="en-AU" b="0" i="0">
                              <a:latin typeface="Cambria Math" panose="02040503050406030204" pitchFamily="18" charset="0"/>
                            </a:rPr>
                            <m:t>8</m:t>
                          </m:r>
                        </m:sup>
                      </m:sSup>
                      <m:r>
                        <a:rPr lang="en-AU" b="1" i="1">
                          <a:latin typeface="Cambria Math" panose="02040503050406030204" pitchFamily="18" charset="0"/>
                        </a:rPr>
                        <m:t>𝒎</m:t>
                      </m:r>
                      <m:r>
                        <a:rPr lang="en-AU" b="0" i="0">
                          <a:latin typeface="Cambria Math" panose="02040503050406030204" pitchFamily="18" charset="0"/>
                        </a:rPr>
                        <m:t>⋅</m:t>
                      </m:r>
                      <m:sSup>
                        <m:sSupPr>
                          <m:ctrlPr>
                            <a:rPr lang="en-AU" b="0" i="1">
                              <a:latin typeface="Cambria Math" panose="02040503050406030204" pitchFamily="18" charset="0"/>
                            </a:rPr>
                          </m:ctrlPr>
                        </m:sSupPr>
                        <m:e>
                          <m:r>
                            <a:rPr lang="en-AU" b="1" i="1">
                              <a:latin typeface="Cambria Math" panose="02040503050406030204" pitchFamily="18" charset="0"/>
                            </a:rPr>
                            <m:t>𝒔</m:t>
                          </m:r>
                        </m:e>
                        <m:sup>
                          <m:r>
                            <a:rPr lang="en-AU" b="0" i="0">
                              <a:latin typeface="Cambria Math" panose="02040503050406030204" pitchFamily="18" charset="0"/>
                            </a:rPr>
                            <m:t>−1</m:t>
                          </m:r>
                        </m:sup>
                      </m:sSup>
                      <m:r>
                        <a:rPr lang="en-AU" b="0" i="0">
                          <a:latin typeface="Cambria Math" panose="02040503050406030204" pitchFamily="18" charset="0"/>
                        </a:rPr>
                        <m:t>×3.</m:t>
                      </m:r>
                      <m:r>
                        <a:rPr lang="en-AU" b="0" i="0" smtClean="0">
                          <a:latin typeface="Cambria Math" panose="02040503050406030204" pitchFamily="18" charset="0"/>
                        </a:rPr>
                        <m:t>25</m:t>
                      </m:r>
                      <m:r>
                        <a:rPr lang="en-AU" b="0" i="0">
                          <a:latin typeface="Cambria Math" panose="02040503050406030204" pitchFamily="18" charset="0"/>
                        </a:rPr>
                        <m:t>×</m:t>
                      </m:r>
                      <m:sSup>
                        <m:sSupPr>
                          <m:ctrlPr>
                            <a:rPr lang="en-AU" b="0" i="1">
                              <a:latin typeface="Cambria Math" panose="02040503050406030204" pitchFamily="18" charset="0"/>
                            </a:rPr>
                          </m:ctrlPr>
                        </m:sSupPr>
                        <m:e>
                          <m:r>
                            <a:rPr lang="en-AU" b="0" i="0">
                              <a:latin typeface="Cambria Math" panose="02040503050406030204" pitchFamily="18" charset="0"/>
                            </a:rPr>
                            <m:t>10</m:t>
                          </m:r>
                        </m:e>
                        <m:sup>
                          <m:r>
                            <a:rPr lang="en-AU" b="0" i="0">
                              <a:latin typeface="Cambria Math" panose="02040503050406030204" pitchFamily="18" charset="0"/>
                            </a:rPr>
                            <m:t>−8</m:t>
                          </m:r>
                        </m:sup>
                      </m:sSup>
                      <m:r>
                        <a:rPr lang="en-AU" b="1" i="1">
                          <a:latin typeface="Cambria Math" panose="02040503050406030204" pitchFamily="18" charset="0"/>
                        </a:rPr>
                        <m:t>𝒔</m:t>
                      </m:r>
                    </m:oMath>
                  </m:oMathPara>
                </a14:m>
                <a:endParaRPr lang="en-AU" dirty="0"/>
              </a:p>
            </p:txBody>
          </p:sp>
        </mc:Choice>
        <mc:Fallback xmlns="">
          <p:sp>
            <p:nvSpPr>
              <p:cNvPr id="13" name="Rectangle 12"/>
              <p:cNvSpPr>
                <a:spLocks noRot="1" noChangeAspect="1" noMove="1" noResize="1" noEditPoints="1" noAdjustHandles="1" noChangeArrowheads="1" noChangeShapeType="1" noTextEdit="1"/>
              </p:cNvSpPr>
              <p:nvPr/>
            </p:nvSpPr>
            <p:spPr>
              <a:xfrm>
                <a:off x="1000151" y="3283217"/>
                <a:ext cx="3975512" cy="369332"/>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000151" y="3692951"/>
                <a:ext cx="1313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𝒔</m:t>
                      </m:r>
                      <m:r>
                        <a:rPr lang="en-AU" b="0" i="0">
                          <a:latin typeface="Cambria Math" panose="02040503050406030204" pitchFamily="18" charset="0"/>
                        </a:rPr>
                        <m:t>=5.</m:t>
                      </m:r>
                      <m:r>
                        <a:rPr lang="en-AU" b="0" i="0" smtClean="0">
                          <a:latin typeface="Cambria Math" panose="02040503050406030204" pitchFamily="18" charset="0"/>
                        </a:rPr>
                        <m:t>85</m:t>
                      </m:r>
                      <m:r>
                        <a:rPr lang="en-AU" b="1" i="1">
                          <a:latin typeface="Cambria Math" panose="02040503050406030204" pitchFamily="18" charset="0"/>
                        </a:rPr>
                        <m:t>𝒎</m:t>
                      </m:r>
                    </m:oMath>
                  </m:oMathPara>
                </a14:m>
                <a:endParaRPr lang="en-AU" dirty="0"/>
              </a:p>
            </p:txBody>
          </p:sp>
        </mc:Choice>
        <mc:Fallback xmlns="">
          <p:sp>
            <p:nvSpPr>
              <p:cNvPr id="14" name="Rectangle 13"/>
              <p:cNvSpPr>
                <a:spLocks noRot="1" noChangeAspect="1" noMove="1" noResize="1" noEditPoints="1" noAdjustHandles="1" noChangeArrowheads="1" noChangeShapeType="1" noTextEdit="1"/>
              </p:cNvSpPr>
              <p:nvPr/>
            </p:nvSpPr>
            <p:spPr>
              <a:xfrm>
                <a:off x="1000151" y="3692951"/>
                <a:ext cx="1313180" cy="369332"/>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095684" y="4818291"/>
                <a:ext cx="800154" cy="5666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𝒗</m:t>
                      </m:r>
                      <m:r>
                        <a:rPr lang="en-AU" b="1" i="0">
                          <a:latin typeface="Cambria Math" panose="02040503050406030204" pitchFamily="18" charset="0"/>
                        </a:rPr>
                        <m:t>=</m:t>
                      </m:r>
                      <m:f>
                        <m:fPr>
                          <m:ctrlPr>
                            <a:rPr lang="en-AU" b="1" i="1">
                              <a:latin typeface="Cambria Math" panose="02040503050406030204" pitchFamily="18" charset="0"/>
                            </a:rPr>
                          </m:ctrlPr>
                        </m:fPr>
                        <m:num>
                          <m:r>
                            <a:rPr lang="en-AU" b="1" i="1" smtClean="0">
                              <a:latin typeface="Cambria Math" panose="02040503050406030204" pitchFamily="18" charset="0"/>
                            </a:rPr>
                            <m:t>𝒔</m:t>
                          </m:r>
                        </m:num>
                        <m:den>
                          <m:r>
                            <a:rPr lang="en-AU" b="1" i="1" smtClean="0">
                              <a:latin typeface="Cambria Math" panose="02040503050406030204" pitchFamily="18" charset="0"/>
                            </a:rPr>
                            <m:t>𝒕</m:t>
                          </m:r>
                        </m:den>
                      </m:f>
                    </m:oMath>
                  </m:oMathPara>
                </a14:m>
                <a:endParaRPr lang="en-AU" b="1" dirty="0"/>
              </a:p>
            </p:txBody>
          </p:sp>
        </mc:Choice>
        <mc:Fallback xmlns="">
          <p:sp>
            <p:nvSpPr>
              <p:cNvPr id="19" name="Rectangle 18"/>
              <p:cNvSpPr>
                <a:spLocks noRot="1" noChangeAspect="1" noMove="1" noResize="1" noEditPoints="1" noAdjustHandles="1" noChangeArrowheads="1" noChangeShapeType="1" noTextEdit="1"/>
              </p:cNvSpPr>
              <p:nvPr/>
            </p:nvSpPr>
            <p:spPr>
              <a:xfrm>
                <a:off x="1095684" y="4818291"/>
                <a:ext cx="800154" cy="566630"/>
              </a:xfrm>
              <a:prstGeom prst="rect">
                <a:avLst/>
              </a:prstGeom>
              <a:blipFill rotWithShape="0">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95684" y="5518196"/>
                <a:ext cx="1096775" cy="369332"/>
              </a:xfrm>
              <a:prstGeom prst="rect">
                <a:avLst/>
              </a:prstGeom>
            </p:spPr>
            <p:txBody>
              <a:bodyPr wrap="none">
                <a:spAutoFit/>
              </a:bodyPr>
              <a:lstStyle/>
              <a:p>
                <a14:m>
                  <m:oMath xmlns:m="http://schemas.openxmlformats.org/officeDocument/2006/math">
                    <m:r>
                      <a:rPr lang="en-AU" b="1" i="1" smtClean="0">
                        <a:latin typeface="Cambria Math" panose="02040503050406030204" pitchFamily="18" charset="0"/>
                      </a:rPr>
                      <m:t>𝒔</m:t>
                    </m:r>
                    <m:r>
                      <a:rPr lang="en-AU" b="0" i="0">
                        <a:latin typeface="Cambria Math" panose="02040503050406030204" pitchFamily="18" charset="0"/>
                      </a:rPr>
                      <m:t>=</m:t>
                    </m:r>
                    <m:r>
                      <a:rPr lang="en-AU" b="1" i="1">
                        <a:latin typeface="Cambria Math" panose="02040503050406030204" pitchFamily="18" charset="0"/>
                      </a:rPr>
                      <m:t>𝒗</m:t>
                    </m:r>
                    <m:r>
                      <a:rPr lang="en-AU" b="0" i="0">
                        <a:latin typeface="Cambria Math" panose="02040503050406030204" pitchFamily="18" charset="0"/>
                      </a:rPr>
                      <m:t>×</m:t>
                    </m:r>
                  </m:oMath>
                </a14:m>
                <a:r>
                  <a:rPr lang="en-AU" dirty="0"/>
                  <a:t> </a:t>
                </a:r>
                <a:r>
                  <a:rPr lang="en-AU" b="1" dirty="0"/>
                  <a:t>t</a:t>
                </a:r>
              </a:p>
            </p:txBody>
          </p:sp>
        </mc:Choice>
        <mc:Fallback xmlns="">
          <p:sp>
            <p:nvSpPr>
              <p:cNvPr id="20" name="Rectangle 19"/>
              <p:cNvSpPr>
                <a:spLocks noRot="1" noChangeAspect="1" noMove="1" noResize="1" noEditPoints="1" noAdjustHandles="1" noChangeArrowheads="1" noChangeShapeType="1" noTextEdit="1"/>
              </p:cNvSpPr>
              <p:nvPr/>
            </p:nvSpPr>
            <p:spPr>
              <a:xfrm>
                <a:off x="1095684" y="5518196"/>
                <a:ext cx="1096775" cy="369332"/>
              </a:xfrm>
              <a:prstGeom prst="rect">
                <a:avLst/>
              </a:prstGeom>
              <a:blipFill>
                <a:blip r:embed="rId10"/>
                <a:stretch>
                  <a:fillRect t="-8197" r="-3333" b="-2459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095684" y="5949282"/>
                <a:ext cx="3898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𝒔</m:t>
                      </m:r>
                      <m:r>
                        <a:rPr lang="en-AU" b="0" i="0">
                          <a:latin typeface="Cambria Math" panose="02040503050406030204" pitchFamily="18" charset="0"/>
                        </a:rPr>
                        <m:t>=1.8×</m:t>
                      </m:r>
                      <m:sSup>
                        <m:sSupPr>
                          <m:ctrlPr>
                            <a:rPr lang="en-AU" b="0" i="1">
                              <a:latin typeface="Cambria Math" panose="02040503050406030204" pitchFamily="18" charset="0"/>
                            </a:rPr>
                          </m:ctrlPr>
                        </m:sSupPr>
                        <m:e>
                          <m:r>
                            <a:rPr lang="en-AU" b="0" i="0">
                              <a:latin typeface="Cambria Math" panose="02040503050406030204" pitchFamily="18" charset="0"/>
                            </a:rPr>
                            <m:t>10</m:t>
                          </m:r>
                        </m:e>
                        <m:sup>
                          <m:r>
                            <a:rPr lang="en-AU" b="0" i="0">
                              <a:latin typeface="Cambria Math" panose="02040503050406030204" pitchFamily="18" charset="0"/>
                            </a:rPr>
                            <m:t>8</m:t>
                          </m:r>
                        </m:sup>
                      </m:sSup>
                      <m:r>
                        <a:rPr lang="en-AU" b="1" i="1">
                          <a:latin typeface="Cambria Math" panose="02040503050406030204" pitchFamily="18" charset="0"/>
                        </a:rPr>
                        <m:t>𝒎</m:t>
                      </m:r>
                      <m:r>
                        <a:rPr lang="en-AU" b="0" i="0">
                          <a:latin typeface="Cambria Math" panose="02040503050406030204" pitchFamily="18" charset="0"/>
                        </a:rPr>
                        <m:t>⋅</m:t>
                      </m:r>
                      <m:sSup>
                        <m:sSupPr>
                          <m:ctrlPr>
                            <a:rPr lang="en-AU" b="0" i="1">
                              <a:latin typeface="Cambria Math" panose="02040503050406030204" pitchFamily="18" charset="0"/>
                            </a:rPr>
                          </m:ctrlPr>
                        </m:sSupPr>
                        <m:e>
                          <m:r>
                            <a:rPr lang="en-AU" b="1" i="1">
                              <a:latin typeface="Cambria Math" panose="02040503050406030204" pitchFamily="18" charset="0"/>
                            </a:rPr>
                            <m:t>𝒔</m:t>
                          </m:r>
                        </m:e>
                        <m:sup>
                          <m:r>
                            <a:rPr lang="en-AU" b="0" i="0">
                              <a:latin typeface="Cambria Math" panose="02040503050406030204" pitchFamily="18" charset="0"/>
                            </a:rPr>
                            <m:t>−1</m:t>
                          </m:r>
                        </m:sup>
                      </m:sSup>
                      <m:r>
                        <a:rPr lang="en-AU" b="0" i="0">
                          <a:latin typeface="Cambria Math" panose="02040503050406030204" pitchFamily="18" charset="0"/>
                        </a:rPr>
                        <m:t>×</m:t>
                      </m:r>
                      <m:r>
                        <a:rPr lang="en-AU" b="0" i="0" smtClean="0">
                          <a:latin typeface="Cambria Math" panose="02040503050406030204" pitchFamily="18" charset="0"/>
                        </a:rPr>
                        <m:t>2.60</m:t>
                      </m:r>
                      <m:r>
                        <a:rPr lang="en-AU" b="0" i="0">
                          <a:latin typeface="Cambria Math" panose="02040503050406030204" pitchFamily="18" charset="0"/>
                        </a:rPr>
                        <m:t>×</m:t>
                      </m:r>
                      <m:sSup>
                        <m:sSupPr>
                          <m:ctrlPr>
                            <a:rPr lang="en-AU" b="0" i="1">
                              <a:latin typeface="Cambria Math" panose="02040503050406030204" pitchFamily="18" charset="0"/>
                            </a:rPr>
                          </m:ctrlPr>
                        </m:sSupPr>
                        <m:e>
                          <m:r>
                            <a:rPr lang="en-AU" b="0" i="0">
                              <a:latin typeface="Cambria Math" panose="02040503050406030204" pitchFamily="18" charset="0"/>
                            </a:rPr>
                            <m:t>10</m:t>
                          </m:r>
                        </m:e>
                        <m:sup>
                          <m:r>
                            <a:rPr lang="en-AU" b="0" i="0">
                              <a:latin typeface="Cambria Math" panose="02040503050406030204" pitchFamily="18" charset="0"/>
                            </a:rPr>
                            <m:t>−8</m:t>
                          </m:r>
                        </m:sup>
                      </m:sSup>
                      <m:r>
                        <a:rPr lang="en-AU" b="1" i="1">
                          <a:latin typeface="Cambria Math" panose="02040503050406030204" pitchFamily="18" charset="0"/>
                        </a:rPr>
                        <m:t>𝒔</m:t>
                      </m:r>
                    </m:oMath>
                  </m:oMathPara>
                </a14:m>
                <a:endParaRPr lang="en-AU" dirty="0"/>
              </a:p>
            </p:txBody>
          </p:sp>
        </mc:Choice>
        <mc:Fallback xmlns="">
          <p:sp>
            <p:nvSpPr>
              <p:cNvPr id="21" name="Rectangle 20"/>
              <p:cNvSpPr>
                <a:spLocks noRot="1" noChangeAspect="1" noMove="1" noResize="1" noEditPoints="1" noAdjustHandles="1" noChangeArrowheads="1" noChangeShapeType="1" noTextEdit="1"/>
              </p:cNvSpPr>
              <p:nvPr/>
            </p:nvSpPr>
            <p:spPr>
              <a:xfrm>
                <a:off x="1095684" y="5949282"/>
                <a:ext cx="3898631" cy="369332"/>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095684" y="6359016"/>
                <a:ext cx="13131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𝒔</m:t>
                      </m:r>
                      <m:r>
                        <a:rPr lang="en-AU" b="0" i="0">
                          <a:latin typeface="Cambria Math" panose="02040503050406030204" pitchFamily="18" charset="0"/>
                        </a:rPr>
                        <m:t>=</m:t>
                      </m:r>
                      <m:r>
                        <a:rPr lang="en-AU" b="0" i="0" smtClean="0">
                          <a:latin typeface="Cambria Math" panose="02040503050406030204" pitchFamily="18" charset="0"/>
                        </a:rPr>
                        <m:t>4.68</m:t>
                      </m:r>
                      <m:r>
                        <a:rPr lang="en-AU" b="1" i="1">
                          <a:latin typeface="Cambria Math" panose="02040503050406030204" pitchFamily="18" charset="0"/>
                        </a:rPr>
                        <m:t>𝒎</m:t>
                      </m:r>
                    </m:oMath>
                  </m:oMathPara>
                </a14:m>
                <a:endParaRPr lang="en-AU" dirty="0"/>
              </a:p>
            </p:txBody>
          </p:sp>
        </mc:Choice>
        <mc:Fallback xmlns="">
          <p:sp>
            <p:nvSpPr>
              <p:cNvPr id="22" name="Rectangle 21"/>
              <p:cNvSpPr>
                <a:spLocks noRot="1" noChangeAspect="1" noMove="1" noResize="1" noEditPoints="1" noAdjustHandles="1" noChangeArrowheads="1" noChangeShapeType="1" noTextEdit="1"/>
              </p:cNvSpPr>
              <p:nvPr/>
            </p:nvSpPr>
            <p:spPr>
              <a:xfrm>
                <a:off x="1095684" y="6359016"/>
                <a:ext cx="1313180" cy="369332"/>
              </a:xfrm>
              <a:prstGeom prst="rect">
                <a:avLst/>
              </a:prstGeom>
              <a:blipFill>
                <a:blip r:embed="rId1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49671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9" grpId="0"/>
      <p:bldP spid="20"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Time Dilation </a:t>
            </a:r>
            <a:r>
              <a:rPr lang="en-US" altLang="en-US" dirty="0">
                <a:solidFill>
                  <a:srgbClr val="FF0000"/>
                </a:solidFill>
              </a:rPr>
              <a:t>Example 3</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mc:AlternateContent xmlns:mc="http://schemas.openxmlformats.org/markup-compatibility/2006" xmlns:a14="http://schemas.microsoft.com/office/drawing/2010/main">
        <mc:Choice Requires="a14">
          <p:sp>
            <p:nvSpPr>
              <p:cNvPr id="7" name="Rectangle 6"/>
              <p:cNvSpPr/>
              <p:nvPr/>
            </p:nvSpPr>
            <p:spPr>
              <a:xfrm>
                <a:off x="10138141" y="900698"/>
                <a:ext cx="189981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1600" b="1" i="1" smtClean="0">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1" i="1">
                              <a:solidFill>
                                <a:srgbClr val="7030A0"/>
                              </a:solidFill>
                              <a:latin typeface="Cambria Math" panose="02040503050406030204" pitchFamily="18" charset="0"/>
                            </a:rPr>
                            <m:t>𝒗</m:t>
                          </m:r>
                        </m:sub>
                      </m:sSub>
                      <m:r>
                        <a:rPr lang="en-AU" sz="1600">
                          <a:solidFill>
                            <a:srgbClr val="7030A0"/>
                          </a:solidFill>
                          <a:latin typeface="Cambria Math" panose="02040503050406030204" pitchFamily="18" charset="0"/>
                        </a:rPr>
                        <m:t>=3.</m:t>
                      </m:r>
                      <m:r>
                        <a:rPr lang="en-AU" sz="1600" b="0" i="0" smtClean="0">
                          <a:solidFill>
                            <a:srgbClr val="7030A0"/>
                          </a:solidFill>
                          <a:latin typeface="Cambria Math" panose="02040503050406030204" pitchFamily="18" charset="0"/>
                        </a:rPr>
                        <m:t>25</m:t>
                      </m:r>
                      <m:r>
                        <a:rPr lang="en-AU" sz="1600">
                          <a:solidFill>
                            <a:srgbClr val="7030A0"/>
                          </a:solidFill>
                          <a:latin typeface="Cambria Math" panose="02040503050406030204" pitchFamily="18" charset="0"/>
                        </a:rPr>
                        <m:t>×</m:t>
                      </m:r>
                      <m:sSup>
                        <m:sSupPr>
                          <m:ctrlPr>
                            <a:rPr lang="en-AU" sz="1600" i="1">
                              <a:solidFill>
                                <a:srgbClr val="7030A0"/>
                              </a:solidFill>
                              <a:latin typeface="Cambria Math" panose="02040503050406030204" pitchFamily="18" charset="0"/>
                            </a:rPr>
                          </m:ctrlPr>
                        </m:sSupPr>
                        <m:e>
                          <m:r>
                            <a:rPr lang="en-AU" sz="1600">
                              <a:solidFill>
                                <a:srgbClr val="7030A0"/>
                              </a:solidFill>
                              <a:latin typeface="Cambria Math" panose="02040503050406030204" pitchFamily="18" charset="0"/>
                            </a:rPr>
                            <m:t>10</m:t>
                          </m:r>
                        </m:e>
                        <m:sup>
                          <m:r>
                            <a:rPr lang="en-AU" sz="1600">
                              <a:solidFill>
                                <a:srgbClr val="7030A0"/>
                              </a:solidFill>
                              <a:latin typeface="Cambria Math" panose="02040503050406030204" pitchFamily="18" charset="0"/>
                            </a:rPr>
                            <m:t>−8</m:t>
                          </m:r>
                        </m:sup>
                      </m:sSup>
                      <m:r>
                        <a:rPr lang="en-AU" sz="1600" b="1" i="1">
                          <a:solidFill>
                            <a:srgbClr val="7030A0"/>
                          </a:solidFill>
                          <a:latin typeface="Cambria Math" panose="02040503050406030204" pitchFamily="18" charset="0"/>
                        </a:rPr>
                        <m:t>𝒔</m:t>
                      </m:r>
                    </m:oMath>
                  </m:oMathPara>
                </a14:m>
                <a:endParaRPr lang="en-AU" sz="1200" dirty="0"/>
              </a:p>
              <a:p>
                <a:pPr/>
                <a14:m>
                  <m:oMathPara xmlns:m="http://schemas.openxmlformats.org/officeDocument/2006/math">
                    <m:oMathParaPr>
                      <m:jc m:val="centerGroup"/>
                    </m:oMathParaPr>
                    <m:oMath xmlns:m="http://schemas.openxmlformats.org/officeDocument/2006/math">
                      <m:sSub>
                        <m:sSubPr>
                          <m:ctrlPr>
                            <a:rPr lang="en-AU" sz="1600" b="1" i="1">
                              <a:solidFill>
                                <a:srgbClr val="7030A0"/>
                              </a:solidFill>
                              <a:latin typeface="Cambria Math" panose="02040503050406030204" pitchFamily="18" charset="0"/>
                            </a:rPr>
                          </m:ctrlPr>
                        </m:sSubPr>
                        <m:e>
                          <m:r>
                            <a:rPr lang="en-AU" sz="1600" b="1" i="1">
                              <a:solidFill>
                                <a:srgbClr val="7030A0"/>
                              </a:solidFill>
                              <a:latin typeface="Cambria Math" panose="02040503050406030204" pitchFamily="18" charset="0"/>
                            </a:rPr>
                            <m:t>𝒕</m:t>
                          </m:r>
                        </m:e>
                        <m:sub>
                          <m:r>
                            <a:rPr lang="en-AU" sz="1600" b="1" i="1" smtClean="0">
                              <a:solidFill>
                                <a:srgbClr val="7030A0"/>
                              </a:solidFill>
                              <a:latin typeface="Cambria Math" panose="02040503050406030204" pitchFamily="18" charset="0"/>
                            </a:rPr>
                            <m:t>𝟎</m:t>
                          </m:r>
                        </m:sub>
                      </m:sSub>
                      <m:r>
                        <a:rPr lang="en-AU" sz="1600" b="1" i="1">
                          <a:solidFill>
                            <a:srgbClr val="7030A0"/>
                          </a:solidFill>
                          <a:latin typeface="Cambria Math" panose="02040503050406030204" pitchFamily="18" charset="0"/>
                        </a:rPr>
                        <m:t>=</m:t>
                      </m:r>
                      <m:r>
                        <a:rPr lang="en-AU" sz="1600" b="1" i="1" smtClean="0">
                          <a:solidFill>
                            <a:srgbClr val="7030A0"/>
                          </a:solidFill>
                          <a:latin typeface="Cambria Math" panose="02040503050406030204" pitchFamily="18" charset="0"/>
                        </a:rPr>
                        <m:t>𝟐</m:t>
                      </m:r>
                      <m:r>
                        <a:rPr lang="en-AU" sz="1600" b="1" i="1" smtClean="0">
                          <a:solidFill>
                            <a:srgbClr val="7030A0"/>
                          </a:solidFill>
                          <a:latin typeface="Cambria Math" panose="02040503050406030204" pitchFamily="18" charset="0"/>
                        </a:rPr>
                        <m:t>.</m:t>
                      </m:r>
                      <m:r>
                        <a:rPr lang="en-AU" sz="1600" b="1" i="1" smtClean="0">
                          <a:solidFill>
                            <a:srgbClr val="7030A0"/>
                          </a:solidFill>
                          <a:latin typeface="Cambria Math" panose="02040503050406030204" pitchFamily="18" charset="0"/>
                        </a:rPr>
                        <m:t>𝟔𝟎</m:t>
                      </m:r>
                      <m:r>
                        <a:rPr lang="en-AU" sz="1600" b="1" i="1">
                          <a:solidFill>
                            <a:srgbClr val="7030A0"/>
                          </a:solidFill>
                          <a:latin typeface="Cambria Math" panose="02040503050406030204" pitchFamily="18" charset="0"/>
                        </a:rPr>
                        <m:t>×</m:t>
                      </m:r>
                      <m:sSup>
                        <m:sSupPr>
                          <m:ctrlPr>
                            <a:rPr lang="en-AU" sz="1600" b="1" i="1">
                              <a:solidFill>
                                <a:srgbClr val="7030A0"/>
                              </a:solidFill>
                              <a:latin typeface="Cambria Math" panose="02040503050406030204" pitchFamily="18" charset="0"/>
                            </a:rPr>
                          </m:ctrlPr>
                        </m:sSupPr>
                        <m:e>
                          <m:r>
                            <a:rPr lang="en-AU" sz="1600" b="1" i="1">
                              <a:solidFill>
                                <a:srgbClr val="7030A0"/>
                              </a:solidFill>
                              <a:latin typeface="Cambria Math" panose="02040503050406030204" pitchFamily="18" charset="0"/>
                            </a:rPr>
                            <m:t>10</m:t>
                          </m:r>
                        </m:e>
                        <m:sup>
                          <m:r>
                            <a:rPr lang="en-AU" sz="1600" b="1" i="1">
                              <a:solidFill>
                                <a:srgbClr val="7030A0"/>
                              </a:solidFill>
                              <a:latin typeface="Cambria Math" panose="02040503050406030204" pitchFamily="18" charset="0"/>
                            </a:rPr>
                            <m:t>−8</m:t>
                          </m:r>
                        </m:sup>
                      </m:sSup>
                      <m:r>
                        <a:rPr lang="en-AU" sz="1600" b="1" i="1">
                          <a:solidFill>
                            <a:srgbClr val="7030A0"/>
                          </a:solidFill>
                          <a:latin typeface="Cambria Math" panose="02040503050406030204" pitchFamily="18" charset="0"/>
                        </a:rPr>
                        <m:t>𝒔</m:t>
                      </m:r>
                    </m:oMath>
                  </m:oMathPara>
                </a14:m>
                <a:endParaRPr lang="en-AU" sz="1600" b="1" i="1" dirty="0">
                  <a:solidFill>
                    <a:srgbClr val="7030A0"/>
                  </a:solidFill>
                  <a:latin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0138141" y="900698"/>
                <a:ext cx="1899815" cy="584775"/>
              </a:xfrm>
              <a:prstGeom prst="rect">
                <a:avLst/>
              </a:prstGeom>
              <a:blipFill>
                <a:blip r:embed="rId3"/>
                <a:stretch>
                  <a:fillRect/>
                </a:stretch>
              </a:blipFill>
            </p:spPr>
            <p:txBody>
              <a:bodyPr/>
              <a:lstStyle/>
              <a:p>
                <a:r>
                  <a:rPr lang="en-AU">
                    <a:noFill/>
                  </a:rPr>
                  <a:t> </a:t>
                </a:r>
              </a:p>
            </p:txBody>
          </p:sp>
        </mc:Fallback>
      </mc:AlternateContent>
      <p:pic>
        <p:nvPicPr>
          <p:cNvPr id="2" name="Picture 1"/>
          <p:cNvPicPr>
            <a:picLocks noChangeAspect="1"/>
          </p:cNvPicPr>
          <p:nvPr/>
        </p:nvPicPr>
        <p:blipFill>
          <a:blip r:embed="rId4"/>
          <a:stretch>
            <a:fillRect/>
          </a:stretch>
        </p:blipFill>
        <p:spPr>
          <a:xfrm>
            <a:off x="5943599" y="394154"/>
            <a:ext cx="1276417" cy="1276417"/>
          </a:xfrm>
          <a:prstGeom prst="rect">
            <a:avLst/>
          </a:prstGeom>
        </p:spPr>
      </p:pic>
      <p:sp>
        <p:nvSpPr>
          <p:cNvPr id="11" name="Rectangle 10"/>
          <p:cNvSpPr/>
          <p:nvPr/>
        </p:nvSpPr>
        <p:spPr>
          <a:xfrm>
            <a:off x="332312" y="1643777"/>
            <a:ext cx="11527376" cy="2308324"/>
          </a:xfrm>
          <a:prstGeom prst="rect">
            <a:avLst/>
          </a:prstGeom>
        </p:spPr>
        <p:txBody>
          <a:bodyPr wrap="square">
            <a:spAutoFit/>
          </a:bodyPr>
          <a:lstStyle/>
          <a:p>
            <a:pPr marL="342900" indent="-342900">
              <a:buFont typeface="+mj-lt"/>
              <a:buAutoNum type="alphaLcParenR" startAt="3"/>
            </a:pPr>
            <a:r>
              <a:rPr lang="en-US" dirty="0">
                <a:solidFill>
                  <a:srgbClr val="0070C0"/>
                </a:solidFill>
              </a:rPr>
              <a:t>Check the values you have obtained to see if they agree with the length contraction equation.</a:t>
            </a:r>
          </a:p>
          <a:p>
            <a:pPr marL="342900" indent="-342900">
              <a:buFont typeface="+mj-lt"/>
              <a:buAutoNum type="alphaLcParenR" startAt="3"/>
            </a:pPr>
            <a:endParaRPr lang="en-US" dirty="0">
              <a:solidFill>
                <a:srgbClr val="0070C0"/>
              </a:solidFill>
            </a:endParaRPr>
          </a:p>
          <a:p>
            <a:pPr marL="342900" indent="-342900">
              <a:buFont typeface="+mj-lt"/>
              <a:buAutoNum type="alphaLcParenR" startAt="3"/>
            </a:pPr>
            <a:endParaRPr lang="en-US" dirty="0">
              <a:solidFill>
                <a:srgbClr val="0070C0"/>
              </a:solidFill>
            </a:endParaRPr>
          </a:p>
          <a:p>
            <a:pPr marL="342900" indent="-342900">
              <a:buFont typeface="+mj-lt"/>
              <a:buAutoNum type="alphaLcParenR" startAt="3"/>
            </a:pPr>
            <a:endParaRPr lang="en-US" dirty="0">
              <a:solidFill>
                <a:srgbClr val="0070C0"/>
              </a:solidFill>
            </a:endParaRPr>
          </a:p>
          <a:p>
            <a:pPr marL="342900" indent="-342900">
              <a:buFont typeface="+mj-lt"/>
              <a:buAutoNum type="alphaLcParenR" startAt="3"/>
            </a:pPr>
            <a:endParaRPr lang="en-US" dirty="0">
              <a:solidFill>
                <a:srgbClr val="0070C0"/>
              </a:solidFill>
            </a:endParaRPr>
          </a:p>
          <a:p>
            <a:pPr marL="342900" indent="-342900">
              <a:buFont typeface="+mj-lt"/>
              <a:buAutoNum type="alphaLcParenR" startAt="3"/>
            </a:pPr>
            <a:endParaRPr lang="en-US" dirty="0">
              <a:solidFill>
                <a:srgbClr val="0070C0"/>
              </a:solidFill>
            </a:endParaRPr>
          </a:p>
          <a:p>
            <a:pPr marL="342900" indent="-342900">
              <a:buFont typeface="+mj-lt"/>
              <a:buAutoNum type="alphaLcParenR" startAt="3"/>
            </a:pPr>
            <a:endParaRPr lang="en-US" dirty="0">
              <a:solidFill>
                <a:srgbClr val="0070C0"/>
              </a:solidFill>
            </a:endParaRPr>
          </a:p>
          <a:p>
            <a:pPr marL="342900" indent="-342900">
              <a:buFont typeface="+mj-lt"/>
              <a:buAutoNum type="alphaLcParenR" startAt="3"/>
            </a:pPr>
            <a:endParaRPr lang="en-US" dirty="0">
              <a:solidFill>
                <a:srgbClr val="0070C0"/>
              </a:solidFill>
            </a:endParaRPr>
          </a:p>
        </p:txBody>
      </p:sp>
      <mc:AlternateContent xmlns:mc="http://schemas.openxmlformats.org/markup-compatibility/2006" xmlns:a14="http://schemas.microsoft.com/office/drawing/2010/main">
        <mc:Choice Requires="a14">
          <p:sp>
            <p:nvSpPr>
              <p:cNvPr id="14" name="Rectangle 13"/>
              <p:cNvSpPr/>
              <p:nvPr/>
            </p:nvSpPr>
            <p:spPr>
              <a:xfrm>
                <a:off x="1000151" y="2820731"/>
                <a:ext cx="18111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a:latin typeface="Cambria Math" panose="02040503050406030204" pitchFamily="18" charset="0"/>
                            </a:rPr>
                          </m:ctrlPr>
                        </m:sSubPr>
                        <m:e>
                          <m:r>
                            <a:rPr lang="en-AU" sz="2400" b="1" i="1">
                              <a:latin typeface="Cambria Math" panose="02040503050406030204" pitchFamily="18" charset="0"/>
                            </a:rPr>
                            <m:t>𝒍</m:t>
                          </m:r>
                        </m:e>
                        <m:sub>
                          <m:r>
                            <a:rPr lang="en-AU" sz="2400">
                              <a:latin typeface="Cambria Math" panose="02040503050406030204" pitchFamily="18" charset="0"/>
                            </a:rPr>
                            <m:t>0</m:t>
                          </m:r>
                        </m:sub>
                      </m:sSub>
                      <m:r>
                        <a:rPr lang="en-AU" sz="2400" b="0" i="0">
                          <a:latin typeface="Cambria Math" panose="02040503050406030204" pitchFamily="18" charset="0"/>
                        </a:rPr>
                        <m:t>=5.</m:t>
                      </m:r>
                      <m:r>
                        <a:rPr lang="en-AU" sz="2400" b="0" i="0" smtClean="0">
                          <a:latin typeface="Cambria Math" panose="02040503050406030204" pitchFamily="18" charset="0"/>
                        </a:rPr>
                        <m:t>85</m:t>
                      </m:r>
                      <m:r>
                        <a:rPr lang="en-AU" sz="2400" b="1" i="1">
                          <a:latin typeface="Cambria Math" panose="02040503050406030204" pitchFamily="18" charset="0"/>
                        </a:rPr>
                        <m:t>𝒎</m:t>
                      </m:r>
                    </m:oMath>
                  </m:oMathPara>
                </a14:m>
                <a:endParaRPr lang="en-AU" dirty="0"/>
              </a:p>
            </p:txBody>
          </p:sp>
        </mc:Choice>
        <mc:Fallback xmlns="">
          <p:sp>
            <p:nvSpPr>
              <p:cNvPr id="14" name="Rectangle 13"/>
              <p:cNvSpPr>
                <a:spLocks noRot="1" noChangeAspect="1" noMove="1" noResize="1" noEditPoints="1" noAdjustHandles="1" noChangeArrowheads="1" noChangeShapeType="1" noTextEdit="1"/>
              </p:cNvSpPr>
              <p:nvPr/>
            </p:nvSpPr>
            <p:spPr>
              <a:xfrm>
                <a:off x="1000151" y="2820731"/>
                <a:ext cx="1811137" cy="461665"/>
              </a:xfrm>
              <a:prstGeom prst="rect">
                <a:avLst/>
              </a:prstGeom>
              <a:blipFill rotWithShape="0">
                <a:blip r:embed="rId5"/>
                <a:stretch>
                  <a:fillRect b="-4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000151" y="2410997"/>
                <a:ext cx="16412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2400" b="1" i="1">
                          <a:latin typeface="Cambria Math" panose="02040503050406030204" pitchFamily="18" charset="0"/>
                        </a:rPr>
                        <m:t>𝒍</m:t>
                      </m:r>
                      <m:r>
                        <a:rPr lang="en-AU" sz="2400" b="0" i="0">
                          <a:latin typeface="Cambria Math" panose="02040503050406030204" pitchFamily="18" charset="0"/>
                        </a:rPr>
                        <m:t>=</m:t>
                      </m:r>
                      <m:r>
                        <a:rPr lang="en-AU" sz="2400" b="0" i="0" smtClean="0">
                          <a:latin typeface="Cambria Math" panose="02040503050406030204" pitchFamily="18" charset="0"/>
                        </a:rPr>
                        <m:t>4.68</m:t>
                      </m:r>
                      <m:r>
                        <a:rPr lang="en-AU" sz="2400" b="1" i="1">
                          <a:latin typeface="Cambria Math" panose="02040503050406030204" pitchFamily="18" charset="0"/>
                        </a:rPr>
                        <m:t>𝒎</m:t>
                      </m:r>
                    </m:oMath>
                  </m:oMathPara>
                </a14:m>
                <a:endParaRPr lang="en-AU" dirty="0"/>
              </a:p>
            </p:txBody>
          </p:sp>
        </mc:Choice>
        <mc:Fallback xmlns="">
          <p:sp>
            <p:nvSpPr>
              <p:cNvPr id="22" name="Rectangle 21"/>
              <p:cNvSpPr>
                <a:spLocks noRot="1" noChangeAspect="1" noMove="1" noResize="1" noEditPoints="1" noAdjustHandles="1" noChangeArrowheads="1" noChangeShapeType="1" noTextEdit="1"/>
              </p:cNvSpPr>
              <p:nvPr/>
            </p:nvSpPr>
            <p:spPr>
              <a:xfrm>
                <a:off x="1000151" y="2410997"/>
                <a:ext cx="1641219" cy="461665"/>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
              <p:cNvSpPr txBox="1"/>
              <p:nvPr/>
            </p:nvSpPr>
            <p:spPr>
              <a:xfrm>
                <a:off x="7444513" y="2270914"/>
                <a:ext cx="2058384" cy="1091196"/>
              </a:xfrm>
              <a:prstGeom prst="rect">
                <a:avLst/>
              </a:prstGeom>
              <a:noFill/>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5" name="TextBox 1"/>
              <p:cNvSpPr txBox="1">
                <a:spLocks noRot="1" noChangeAspect="1" noMove="1" noResize="1" noEditPoints="1" noAdjustHandles="1" noChangeArrowheads="1" noChangeShapeType="1" noTextEdit="1"/>
              </p:cNvSpPr>
              <p:nvPr/>
            </p:nvSpPr>
            <p:spPr>
              <a:xfrm>
                <a:off x="7444513" y="2270914"/>
                <a:ext cx="2058384" cy="1091196"/>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
              <p:cNvSpPr txBox="1"/>
              <p:nvPr/>
            </p:nvSpPr>
            <p:spPr>
              <a:xfrm>
                <a:off x="7444513" y="3524018"/>
                <a:ext cx="2941767" cy="1091196"/>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AU" sz="2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5.85</m:t>
                      </m:r>
                      <m:rad>
                        <m:radPr>
                          <m:degHide m:val="on"/>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0.60</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6" name="TextBox 1"/>
              <p:cNvSpPr txBox="1">
                <a:spLocks noRot="1" noChangeAspect="1" noMove="1" noResize="1" noEditPoints="1" noAdjustHandles="1" noChangeArrowheads="1" noChangeShapeType="1" noTextEdit="1"/>
              </p:cNvSpPr>
              <p:nvPr/>
            </p:nvSpPr>
            <p:spPr>
              <a:xfrm>
                <a:off x="7444513" y="3524018"/>
                <a:ext cx="2941767" cy="1091196"/>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
              <p:cNvSpPr txBox="1"/>
              <p:nvPr/>
            </p:nvSpPr>
            <p:spPr>
              <a:xfrm>
                <a:off x="7444513" y="4831709"/>
                <a:ext cx="2696764" cy="451919"/>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5.85</m:t>
                      </m:r>
                      <m:rad>
                        <m:radPr>
                          <m:degHide m:val="on"/>
                          <m:ctrlP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AU" sz="2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0.60</m:t>
                              </m:r>
                            </m:e>
                            <m:sup>
                              <m:r>
                                <a:rPr lang="en-AU" sz="2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e>
                      </m:rad>
                    </m:oMath>
                  </m:oMathPara>
                </a14:m>
                <a:endParaRPr lang="en-AU" sz="2400" dirty="0">
                  <a:effectLst/>
                  <a:latin typeface="Times New Roman" panose="02020603050405020304" pitchFamily="18" charset="0"/>
                  <a:ea typeface="Times New Roman" panose="02020603050405020304" pitchFamily="18" charset="0"/>
                </a:endParaRPr>
              </a:p>
            </p:txBody>
          </p:sp>
        </mc:Choice>
        <mc:Fallback xmlns="">
          <p:sp>
            <p:nvSpPr>
              <p:cNvPr id="17" name="TextBox 1"/>
              <p:cNvSpPr txBox="1">
                <a:spLocks noRot="1" noChangeAspect="1" noMove="1" noResize="1" noEditPoints="1" noAdjustHandles="1" noChangeArrowheads="1" noChangeShapeType="1" noTextEdit="1"/>
              </p:cNvSpPr>
              <p:nvPr/>
            </p:nvSpPr>
            <p:spPr>
              <a:xfrm>
                <a:off x="7444513" y="4831709"/>
                <a:ext cx="2696764" cy="451919"/>
              </a:xfrm>
              <a:prstGeom prst="rect">
                <a:avLst/>
              </a:prstGeom>
              <a:blipFill rotWithShape="0">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
              <p:cNvSpPr txBox="1"/>
              <p:nvPr/>
            </p:nvSpPr>
            <p:spPr>
              <a:xfrm>
                <a:off x="7444513" y="5716619"/>
                <a:ext cx="1487587" cy="369332"/>
              </a:xfrm>
              <a:prstGeom prst="rect">
                <a:avLst/>
              </a:prstGeom>
              <a:noFill/>
            </p:spPr>
            <p:txBody>
              <a:bodyPr wrap="none" lIns="0" tIns="0" rIns="0" bIns="0" rtlCol="0">
                <a:spAutoFit/>
              </a:bodyPr>
              <a:lstStyle/>
              <a:p>
                <a:pPr>
                  <a:spcAft>
                    <a:spcPts val="0"/>
                  </a:spcAft>
                </a:pPr>
                <a14:m>
                  <m:oMathPara xmlns:m="http://schemas.openxmlformats.org/officeDocument/2006/math">
                    <m:oMathParaPr>
                      <m:jc m:val="centerGroup"/>
                    </m:oMathParaPr>
                    <m:oMath xmlns:m="http://schemas.openxmlformats.org/officeDocument/2006/math">
                      <m:r>
                        <a:rPr lang="en-AU" sz="2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4.68 </m:t>
                      </m:r>
                      <m:r>
                        <a:rPr lang="en-AU" sz="24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18" name="TextBox 1"/>
              <p:cNvSpPr txBox="1">
                <a:spLocks noRot="1" noChangeAspect="1" noMove="1" noResize="1" noEditPoints="1" noAdjustHandles="1" noChangeArrowheads="1" noChangeShapeType="1" noTextEdit="1"/>
              </p:cNvSpPr>
              <p:nvPr/>
            </p:nvSpPr>
            <p:spPr>
              <a:xfrm>
                <a:off x="7444513" y="5716619"/>
                <a:ext cx="1487587" cy="369332"/>
              </a:xfrm>
              <a:prstGeom prst="rect">
                <a:avLst/>
              </a:prstGeom>
              <a:blipFill rotWithShape="0">
                <a:blip r:embed="rId10"/>
                <a:stretch>
                  <a:fillRect l="-4508" r="-2459" b="-1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07974" y="3867323"/>
                <a:ext cx="6199151"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AU" dirty="0" smtClean="0"/>
                  <a:t>Remember that </a:t>
                </a:r>
                <a14:m>
                  <m:oMath xmlns:m="http://schemas.openxmlformats.org/officeDocument/2006/math">
                    <m:sSub>
                      <m:sSubPr>
                        <m:ctrlPr>
                          <a:rPr lang="en-AU" b="1" i="1">
                            <a:latin typeface="Cambria Math" panose="02040503050406030204" pitchFamily="18" charset="0"/>
                          </a:rPr>
                        </m:ctrlPr>
                      </m:sSubPr>
                      <m:e>
                        <m:r>
                          <a:rPr lang="en-AU" b="1" i="1">
                            <a:latin typeface="Cambria Math" panose="02040503050406030204" pitchFamily="18" charset="0"/>
                          </a:rPr>
                          <m:t>𝒍</m:t>
                        </m:r>
                      </m:e>
                      <m:sub>
                        <m:r>
                          <a:rPr lang="en-AU">
                            <a:latin typeface="Cambria Math" panose="02040503050406030204" pitchFamily="18" charset="0"/>
                          </a:rPr>
                          <m:t>0</m:t>
                        </m:r>
                      </m:sub>
                    </m:sSub>
                  </m:oMath>
                </a14:m>
                <a:r>
                  <a:rPr lang="en-AU" dirty="0" smtClean="0"/>
                  <a:t> is the length of space / distance measured in its </a:t>
                </a:r>
                <a:r>
                  <a:rPr lang="en-AU" dirty="0">
                    <a:solidFill>
                      <a:srgbClr val="0070C0"/>
                    </a:solidFill>
                  </a:rPr>
                  <a:t>own reference frame</a:t>
                </a:r>
                <a:r>
                  <a:rPr lang="en-AU" dirty="0" smtClean="0"/>
                  <a:t>. </a:t>
                </a:r>
              </a:p>
              <a:p>
                <a:endParaRPr lang="en-AU" dirty="0" smtClean="0"/>
              </a:p>
              <a:p>
                <a:r>
                  <a:rPr lang="en-AU" dirty="0" err="1">
                    <a:solidFill>
                      <a:srgbClr val="0070C0"/>
                    </a:solidFill>
                  </a:rPr>
                  <a:t>i.e</a:t>
                </a:r>
                <a:r>
                  <a:rPr lang="en-AU" dirty="0" smtClean="0"/>
                  <a:t> from a “non moving” reference because the </a:t>
                </a:r>
                <a:r>
                  <a:rPr lang="en-US" dirty="0">
                    <a:solidFill>
                      <a:srgbClr val="0070C0"/>
                    </a:solidFill>
                  </a:rPr>
                  <a:t>observer travelling with the meson</a:t>
                </a:r>
                <a:r>
                  <a:rPr lang="en-AU" dirty="0" smtClean="0"/>
                  <a:t> sees the “space” it travels through as being at a different relative velocity to itself. </a:t>
                </a:r>
                <a:endParaRPr lang="en-AU" dirty="0"/>
              </a:p>
            </p:txBody>
          </p:sp>
        </mc:Choice>
        <mc:Fallback xmlns="">
          <p:sp>
            <p:nvSpPr>
              <p:cNvPr id="3" name="TextBox 2"/>
              <p:cNvSpPr txBox="1">
                <a:spLocks noRot="1" noChangeAspect="1" noMove="1" noResize="1" noEditPoints="1" noAdjustHandles="1" noChangeArrowheads="1" noChangeShapeType="1" noTextEdit="1"/>
              </p:cNvSpPr>
              <p:nvPr/>
            </p:nvSpPr>
            <p:spPr>
              <a:xfrm>
                <a:off x="307974" y="3867323"/>
                <a:ext cx="6199151" cy="1754326"/>
              </a:xfrm>
              <a:prstGeom prst="rect">
                <a:avLst/>
              </a:prstGeom>
              <a:blipFill rotWithShape="0">
                <a:blip r:embed="rId11"/>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110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16" grpId="0"/>
      <p:bldP spid="17" grpId="0"/>
      <p:bldP spid="1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2016 Physics </a:t>
            </a:r>
            <a:r>
              <a:rPr lang="en-AU" dirty="0">
                <a:solidFill>
                  <a:srgbClr val="00B050"/>
                </a:solidFill>
              </a:rPr>
              <a:t>Sample Exam Question</a:t>
            </a:r>
          </a:p>
        </p:txBody>
      </p:sp>
      <p:sp>
        <p:nvSpPr>
          <p:cNvPr id="3" name="Content Placeholder 2"/>
          <p:cNvSpPr>
            <a:spLocks noGrp="1"/>
          </p:cNvSpPr>
          <p:nvPr>
            <p:ph idx="1"/>
          </p:nvPr>
        </p:nvSpPr>
        <p:spPr>
          <a:xfrm>
            <a:off x="609600" y="2592694"/>
            <a:ext cx="10972800" cy="4324350"/>
          </a:xfrm>
        </p:spPr>
        <p:txBody>
          <a:bodyPr/>
          <a:lstStyle/>
          <a:p>
            <a:pPr marL="109537" indent="0">
              <a:buNone/>
            </a:pPr>
            <a:r>
              <a:rPr lang="en-GB" dirty="0"/>
              <a:t>A group of astronauts is sent on a mission to collect data about an exoplanet that could possibly sustain human life. The spacecraft travels at a constant speed of 0.850c. Two identical clocks that have been synchronised carefully on the Earth are to be used during the mission. One clock is left with an observer on Earth and the other is placed on the spacecraft. In the Earth’s frame of reference, the clocks are observed to tick once every second.</a:t>
            </a:r>
            <a:endParaRPr lang="en-AU" dirty="0"/>
          </a:p>
        </p:txBody>
      </p:sp>
      <p:pic>
        <p:nvPicPr>
          <p:cNvPr id="1026" name="Picture 2" descr="http://www.nasa.gov/sites/default/files/thumbnails/image/m16-018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3475" y="327520"/>
            <a:ext cx="2968208" cy="197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16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2016 Physics </a:t>
            </a:r>
            <a:r>
              <a:rPr lang="en-AU" dirty="0">
                <a:solidFill>
                  <a:srgbClr val="00B050"/>
                </a:solidFill>
              </a:rPr>
              <a:t>Sample Exam Question</a:t>
            </a:r>
          </a:p>
        </p:txBody>
      </p:sp>
      <p:sp>
        <p:nvSpPr>
          <p:cNvPr id="3" name="Content Placeholder 2"/>
          <p:cNvSpPr>
            <a:spLocks noGrp="1"/>
          </p:cNvSpPr>
          <p:nvPr>
            <p:ph idx="1"/>
          </p:nvPr>
        </p:nvSpPr>
        <p:spPr/>
        <p:txBody>
          <a:bodyPr/>
          <a:lstStyle/>
          <a:p>
            <a:pPr marL="623887" indent="-514350">
              <a:buFont typeface="+mj-lt"/>
              <a:buAutoNum type="alphaLcParenR"/>
            </a:pPr>
            <a:r>
              <a:rPr lang="en-GB" dirty="0"/>
              <a:t>How much time, in seconds, would pass between ticks of the clock on the moving spacecraft in the spacecraft’s reference frame?</a:t>
            </a:r>
          </a:p>
          <a:p>
            <a:pPr marL="623887" indent="-514350">
              <a:buFont typeface="+mj-lt"/>
              <a:buAutoNum type="alphaLcParenR"/>
            </a:pPr>
            <a:endParaRPr lang="en-GB" dirty="0"/>
          </a:p>
          <a:p>
            <a:pPr marL="109537" indent="0">
              <a:buNone/>
            </a:pPr>
            <a:r>
              <a:rPr lang="en-GB" dirty="0" smtClean="0">
                <a:solidFill>
                  <a:srgbClr val="FF0000"/>
                </a:solidFill>
              </a:rPr>
              <a:t>According to the first postulate of Special relativity, the </a:t>
            </a:r>
            <a:r>
              <a:rPr lang="en-GB" dirty="0">
                <a:solidFill>
                  <a:srgbClr val="FF0000"/>
                </a:solidFill>
              </a:rPr>
              <a:t>laws of physics for observers in the spaceship are the same as anywhere else, there is no difference between “normal”  and what they experience. Thus ticks take exactly 1 second as they would if there were no motion. Observers outside the moving frame may disagree (an suggest the ticks take longer) but both are correct in their own reference frame.</a:t>
            </a:r>
          </a:p>
          <a:p>
            <a:pPr marL="623887" indent="-514350">
              <a:buAutoNum type="alphaLcParenR"/>
            </a:pPr>
            <a:endParaRPr lang="en-GB" dirty="0"/>
          </a:p>
          <a:p>
            <a:pPr marL="109537" indent="0">
              <a:buNone/>
            </a:pPr>
            <a:r>
              <a:rPr lang="en-GB" dirty="0"/>
              <a:t> </a:t>
            </a:r>
            <a:endParaRPr lang="en-AU" dirty="0"/>
          </a:p>
        </p:txBody>
      </p:sp>
      <p:pic>
        <p:nvPicPr>
          <p:cNvPr id="2050" name="Picture 2" descr="http://cdn2.hubspot.net/hub/185636/file-237805754-jpg/images/clocking-time-stopwatch-resized-600.jpg?t=14642834296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7950" y="369309"/>
            <a:ext cx="1977305" cy="131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72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2016 Physics </a:t>
            </a:r>
            <a:r>
              <a:rPr lang="en-AU" dirty="0">
                <a:solidFill>
                  <a:srgbClr val="00B050"/>
                </a:solidFill>
              </a:rPr>
              <a:t>Sample Exam Question</a:t>
            </a:r>
          </a:p>
        </p:txBody>
      </p:sp>
      <p:sp>
        <p:nvSpPr>
          <p:cNvPr id="3" name="Content Placeholder 2"/>
          <p:cNvSpPr>
            <a:spLocks noGrp="1"/>
          </p:cNvSpPr>
          <p:nvPr>
            <p:ph idx="1"/>
          </p:nvPr>
        </p:nvSpPr>
        <p:spPr/>
        <p:txBody>
          <a:bodyPr/>
          <a:lstStyle/>
          <a:p>
            <a:pPr marL="623887" indent="-514350">
              <a:buFont typeface="+mj-lt"/>
              <a:buAutoNum type="alphaLcParenR" startAt="2"/>
            </a:pPr>
            <a:r>
              <a:rPr lang="en-GB" dirty="0"/>
              <a:t>How much time, in seconds, would appear to pass between ticks of the clock on the moving spacecraft according to an observer in the Earth’s frame of reference?</a:t>
            </a:r>
          </a:p>
          <a:p>
            <a:pPr marL="623887" indent="-514350">
              <a:buFont typeface="+mj-lt"/>
              <a:buAutoNum type="alphaLcParenR" startAt="2"/>
            </a:pPr>
            <a:endParaRPr lang="en-GB" dirty="0"/>
          </a:p>
          <a:p>
            <a:pPr marL="109537" indent="0">
              <a:buNone/>
            </a:pPr>
            <a:endParaRPr lang="en-GB" dirty="0"/>
          </a:p>
          <a:p>
            <a:pPr marL="109537" indent="0">
              <a:buNone/>
            </a:pPr>
            <a:endParaRPr lang="en-GB" dirty="0"/>
          </a:p>
          <a:p>
            <a:pPr marL="109537" indent="0">
              <a:buNone/>
            </a:pPr>
            <a:endParaRPr lang="en-GB" dirty="0"/>
          </a:p>
          <a:p>
            <a:pPr marL="109537" indent="0">
              <a:buNone/>
            </a:pPr>
            <a:endParaRPr lang="en-GB" dirty="0"/>
          </a:p>
          <a:p>
            <a:pPr marL="109537" indent="0">
              <a:buNone/>
            </a:pPr>
            <a:endParaRPr lang="en-AU" dirty="0"/>
          </a:p>
        </p:txBody>
      </p:sp>
      <mc:AlternateContent xmlns:mc="http://schemas.openxmlformats.org/markup-compatibility/2006" xmlns:a14="http://schemas.microsoft.com/office/drawing/2010/main">
        <mc:Choice Requires="a14">
          <p:sp>
            <p:nvSpPr>
              <p:cNvPr id="4" name="Rectangle 3"/>
              <p:cNvSpPr/>
              <p:nvPr/>
            </p:nvSpPr>
            <p:spPr>
              <a:xfrm>
                <a:off x="4077881" y="3237538"/>
                <a:ext cx="2342693" cy="12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smtClean="0">
                              <a:solidFill>
                                <a:srgbClr val="FF0000"/>
                              </a:solidFill>
                              <a:latin typeface="Cambria Math" panose="02040503050406030204" pitchFamily="18" charset="0"/>
                            </a:rPr>
                          </m:ctrlPr>
                        </m:sSubPr>
                        <m:e>
                          <m:r>
                            <a:rPr lang="en-AU" sz="2400" b="1" i="1">
                              <a:solidFill>
                                <a:srgbClr val="FF0000"/>
                              </a:solidFill>
                              <a:latin typeface="Cambria Math" panose="02040503050406030204" pitchFamily="18" charset="0"/>
                            </a:rPr>
                            <m:t>𝒕</m:t>
                          </m:r>
                        </m:e>
                        <m:sub>
                          <m:r>
                            <a:rPr lang="en-AU" sz="2400" b="1" i="1" smtClean="0">
                              <a:solidFill>
                                <a:srgbClr val="FF0000"/>
                              </a:solidFill>
                              <a:latin typeface="Cambria Math" panose="02040503050406030204" pitchFamily="18" charset="0"/>
                            </a:rPr>
                            <m:t>𝒗</m:t>
                          </m:r>
                        </m:sub>
                      </m:sSub>
                      <m:r>
                        <a:rPr lang="en-AU" sz="2400" b="0" i="0">
                          <a:solidFill>
                            <a:srgbClr val="FF0000"/>
                          </a:solidFill>
                          <a:latin typeface="Cambria Math" panose="02040503050406030204" pitchFamily="18" charset="0"/>
                        </a:rPr>
                        <m:t>=</m:t>
                      </m:r>
                      <m:f>
                        <m:fPr>
                          <m:ctrlPr>
                            <a:rPr lang="en-AU" sz="2400" b="0" i="1">
                              <a:solidFill>
                                <a:srgbClr val="FF0000"/>
                              </a:solidFill>
                              <a:latin typeface="Cambria Math" panose="02040503050406030204" pitchFamily="18" charset="0"/>
                            </a:rPr>
                          </m:ctrlPr>
                        </m:fPr>
                        <m:num>
                          <m:sSub>
                            <m:sSubPr>
                              <m:ctrlPr>
                                <a:rPr lang="en-AU" sz="2400" b="0" i="1">
                                  <a:solidFill>
                                    <a:srgbClr val="FF0000"/>
                                  </a:solidFill>
                                  <a:latin typeface="Cambria Math" panose="02040503050406030204" pitchFamily="18" charset="0"/>
                                </a:rPr>
                              </m:ctrlPr>
                            </m:sSubPr>
                            <m:e>
                              <m:r>
                                <a:rPr lang="en-AU" sz="2400" b="1" i="1">
                                  <a:solidFill>
                                    <a:srgbClr val="FF0000"/>
                                  </a:solidFill>
                                  <a:latin typeface="Cambria Math" panose="02040503050406030204" pitchFamily="18" charset="0"/>
                                </a:rPr>
                                <m:t>𝒕</m:t>
                              </m:r>
                            </m:e>
                            <m:sub>
                              <m:r>
                                <a:rPr lang="en-AU" sz="2400" b="0" i="0">
                                  <a:solidFill>
                                    <a:srgbClr val="FF0000"/>
                                  </a:solidFill>
                                  <a:latin typeface="Cambria Math" panose="02040503050406030204" pitchFamily="18" charset="0"/>
                                </a:rPr>
                                <m:t>0</m:t>
                              </m:r>
                            </m:sub>
                          </m:sSub>
                        </m:num>
                        <m:den>
                          <m:rad>
                            <m:radPr>
                              <m:degHide m:val="on"/>
                              <m:ctrlPr>
                                <a:rPr lang="en-AU" sz="2400" b="0" i="1">
                                  <a:solidFill>
                                    <a:srgbClr val="FF0000"/>
                                  </a:solidFill>
                                  <a:latin typeface="Cambria Math" panose="02040503050406030204" pitchFamily="18" charset="0"/>
                                </a:rPr>
                              </m:ctrlPr>
                            </m:radPr>
                            <m:deg/>
                            <m:e>
                              <m:r>
                                <a:rPr lang="en-AU" sz="2400" b="0" i="0">
                                  <a:solidFill>
                                    <a:srgbClr val="FF0000"/>
                                  </a:solidFill>
                                  <a:latin typeface="Cambria Math" panose="02040503050406030204" pitchFamily="18" charset="0"/>
                                </a:rPr>
                                <m:t>1−</m:t>
                              </m:r>
                              <m:sSup>
                                <m:sSupPr>
                                  <m:ctrlPr>
                                    <a:rPr lang="en-AU" sz="2400" b="0" i="1">
                                      <a:solidFill>
                                        <a:srgbClr val="FF0000"/>
                                      </a:solidFill>
                                      <a:latin typeface="Cambria Math" panose="02040503050406030204" pitchFamily="18" charset="0"/>
                                    </a:rPr>
                                  </m:ctrlPr>
                                </m:sSupPr>
                                <m:e>
                                  <m:d>
                                    <m:dPr>
                                      <m:ctrlPr>
                                        <a:rPr lang="en-AU" sz="2400" b="0" i="1">
                                          <a:solidFill>
                                            <a:srgbClr val="FF0000"/>
                                          </a:solidFill>
                                          <a:latin typeface="Cambria Math" panose="02040503050406030204" pitchFamily="18" charset="0"/>
                                        </a:rPr>
                                      </m:ctrlPr>
                                    </m:dPr>
                                    <m:e>
                                      <m:f>
                                        <m:fPr>
                                          <m:ctrlPr>
                                            <a:rPr lang="en-AU" sz="2400" b="0" i="1">
                                              <a:solidFill>
                                                <a:srgbClr val="FF0000"/>
                                              </a:solidFill>
                                              <a:latin typeface="Cambria Math" panose="02040503050406030204" pitchFamily="18" charset="0"/>
                                            </a:rPr>
                                          </m:ctrlPr>
                                        </m:fPr>
                                        <m:num>
                                          <m:r>
                                            <a:rPr lang="en-AU" sz="2400" b="1" i="1" smtClean="0">
                                              <a:solidFill>
                                                <a:srgbClr val="FF0000"/>
                                              </a:solidFill>
                                              <a:latin typeface="Cambria Math" panose="02040503050406030204" pitchFamily="18" charset="0"/>
                                            </a:rPr>
                                            <m:t>𝒗</m:t>
                                          </m:r>
                                        </m:num>
                                        <m:den>
                                          <m:r>
                                            <a:rPr lang="en-AU" sz="2400" b="1" i="1">
                                              <a:solidFill>
                                                <a:srgbClr val="FF0000"/>
                                              </a:solidFill>
                                              <a:latin typeface="Cambria Math" panose="02040503050406030204" pitchFamily="18" charset="0"/>
                                            </a:rPr>
                                            <m:t>𝒄</m:t>
                                          </m:r>
                                        </m:den>
                                      </m:f>
                                    </m:e>
                                  </m:d>
                                </m:e>
                                <m:sup>
                                  <m:r>
                                    <a:rPr lang="en-AU" sz="2400" b="0" i="0">
                                      <a:solidFill>
                                        <a:srgbClr val="FF0000"/>
                                      </a:solidFill>
                                      <a:latin typeface="Cambria Math" panose="02040503050406030204" pitchFamily="18" charset="0"/>
                                    </a:rPr>
                                    <m:t>2</m:t>
                                  </m:r>
                                </m:sup>
                              </m:sSup>
                            </m:e>
                          </m:rad>
                        </m:den>
                      </m:f>
                    </m:oMath>
                  </m:oMathPara>
                </a14:m>
                <a:endParaRPr lang="en-AU" dirty="0"/>
              </a:p>
            </p:txBody>
          </p:sp>
        </mc:Choice>
        <mc:Fallback xmlns="">
          <p:sp>
            <p:nvSpPr>
              <p:cNvPr id="4" name="Rectangle 3"/>
              <p:cNvSpPr>
                <a:spLocks noRot="1" noChangeAspect="1" noMove="1" noResize="1" noEditPoints="1" noAdjustHandles="1" noChangeArrowheads="1" noChangeShapeType="1" noTextEdit="1"/>
              </p:cNvSpPr>
              <p:nvPr/>
            </p:nvSpPr>
            <p:spPr>
              <a:xfrm>
                <a:off x="4077881" y="3237538"/>
                <a:ext cx="2342693" cy="1224631"/>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077880" y="4630444"/>
                <a:ext cx="3171830" cy="1585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smtClean="0">
                              <a:solidFill>
                                <a:srgbClr val="FF0000"/>
                              </a:solidFill>
                              <a:latin typeface="Cambria Math" panose="02040503050406030204" pitchFamily="18" charset="0"/>
                            </a:rPr>
                          </m:ctrlPr>
                        </m:sSubPr>
                        <m:e>
                          <m:r>
                            <a:rPr lang="en-AU" sz="2400" b="1" i="1">
                              <a:solidFill>
                                <a:srgbClr val="FF0000"/>
                              </a:solidFill>
                              <a:latin typeface="Cambria Math" panose="02040503050406030204" pitchFamily="18" charset="0"/>
                            </a:rPr>
                            <m:t>𝒕</m:t>
                          </m:r>
                        </m:e>
                        <m:sub>
                          <m:r>
                            <a:rPr lang="en-AU" sz="2400" b="1" i="1" smtClean="0">
                              <a:solidFill>
                                <a:srgbClr val="FF0000"/>
                              </a:solidFill>
                              <a:latin typeface="Cambria Math" panose="02040503050406030204" pitchFamily="18" charset="0"/>
                            </a:rPr>
                            <m:t>𝒗</m:t>
                          </m:r>
                        </m:sub>
                      </m:sSub>
                      <m:r>
                        <a:rPr lang="en-AU" sz="2400" b="0" i="0">
                          <a:solidFill>
                            <a:srgbClr val="FF0000"/>
                          </a:solidFill>
                          <a:latin typeface="Cambria Math" panose="02040503050406030204" pitchFamily="18" charset="0"/>
                        </a:rPr>
                        <m:t>=</m:t>
                      </m:r>
                      <m:f>
                        <m:fPr>
                          <m:ctrlPr>
                            <a:rPr lang="en-AU" sz="2400" b="0" i="1">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1</m:t>
                          </m:r>
                        </m:num>
                        <m:den>
                          <m:rad>
                            <m:radPr>
                              <m:degHide m:val="on"/>
                              <m:ctrlPr>
                                <a:rPr lang="en-AU" sz="2400" b="0" i="1">
                                  <a:solidFill>
                                    <a:srgbClr val="FF0000"/>
                                  </a:solidFill>
                                  <a:latin typeface="Cambria Math" panose="02040503050406030204" pitchFamily="18" charset="0"/>
                                </a:rPr>
                              </m:ctrlPr>
                            </m:radPr>
                            <m:deg/>
                            <m:e>
                              <m:r>
                                <a:rPr lang="en-AU" sz="2400" b="0" i="0">
                                  <a:solidFill>
                                    <a:srgbClr val="FF0000"/>
                                  </a:solidFill>
                                  <a:latin typeface="Cambria Math" panose="02040503050406030204" pitchFamily="18" charset="0"/>
                                </a:rPr>
                                <m:t>1−</m:t>
                              </m:r>
                              <m:sSup>
                                <m:sSupPr>
                                  <m:ctrlPr>
                                    <a:rPr lang="en-AU" sz="2400" b="0" i="1">
                                      <a:solidFill>
                                        <a:srgbClr val="FF0000"/>
                                      </a:solidFill>
                                      <a:latin typeface="Cambria Math" panose="02040503050406030204" pitchFamily="18" charset="0"/>
                                    </a:rPr>
                                  </m:ctrlPr>
                                </m:sSupPr>
                                <m:e>
                                  <m:d>
                                    <m:dPr>
                                      <m:ctrlPr>
                                        <a:rPr lang="en-AU" sz="2400" b="0" i="1">
                                          <a:solidFill>
                                            <a:srgbClr val="FF0000"/>
                                          </a:solidFill>
                                          <a:latin typeface="Cambria Math" panose="02040503050406030204" pitchFamily="18" charset="0"/>
                                        </a:rPr>
                                      </m:ctrlPr>
                                    </m:dPr>
                                    <m:e>
                                      <m:f>
                                        <m:fPr>
                                          <m:ctrlPr>
                                            <a:rPr lang="en-AU" sz="2400" b="0" i="1">
                                              <a:solidFill>
                                                <a:srgbClr val="FF0000"/>
                                              </a:solidFill>
                                              <a:latin typeface="Cambria Math" panose="02040503050406030204" pitchFamily="18" charset="0"/>
                                            </a:rPr>
                                          </m:ctrlPr>
                                        </m:fPr>
                                        <m:num>
                                          <m:r>
                                            <a:rPr lang="en-AU" sz="2400" b="1" i="1" smtClean="0">
                                              <a:solidFill>
                                                <a:srgbClr val="FF0000"/>
                                              </a:solidFill>
                                              <a:latin typeface="Cambria Math" panose="02040503050406030204" pitchFamily="18" charset="0"/>
                                            </a:rPr>
                                            <m:t>𝟎</m:t>
                                          </m:r>
                                          <m:r>
                                            <a:rPr lang="en-AU" sz="2400" b="1"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𝟖𝟓𝟎</m:t>
                                          </m:r>
                                          <m:r>
                                            <a:rPr lang="en-AU" sz="2400" b="1" i="1" smtClean="0">
                                              <a:solidFill>
                                                <a:srgbClr val="FF0000"/>
                                              </a:solidFill>
                                              <a:latin typeface="Cambria Math" panose="02040503050406030204" pitchFamily="18" charset="0"/>
                                            </a:rPr>
                                            <m:t>𝒄</m:t>
                                          </m:r>
                                        </m:num>
                                        <m:den>
                                          <m:r>
                                            <a:rPr lang="en-AU" sz="2400" b="1" i="1">
                                              <a:solidFill>
                                                <a:srgbClr val="FF0000"/>
                                              </a:solidFill>
                                              <a:latin typeface="Cambria Math" panose="02040503050406030204" pitchFamily="18" charset="0"/>
                                            </a:rPr>
                                            <m:t>𝒄</m:t>
                                          </m:r>
                                        </m:den>
                                      </m:f>
                                    </m:e>
                                  </m:d>
                                </m:e>
                                <m:sup>
                                  <m:r>
                                    <a:rPr lang="en-AU" sz="2400" b="0" i="0">
                                      <a:solidFill>
                                        <a:srgbClr val="FF0000"/>
                                      </a:solidFill>
                                      <a:latin typeface="Cambria Math" panose="02040503050406030204" pitchFamily="18" charset="0"/>
                                    </a:rPr>
                                    <m:t>2</m:t>
                                  </m:r>
                                </m:sup>
                              </m:sSup>
                            </m:e>
                          </m:rad>
                        </m:den>
                      </m:f>
                    </m:oMath>
                  </m:oMathPara>
                </a14:m>
                <a:endParaRPr lang="en-AU" dirty="0"/>
              </a:p>
            </p:txBody>
          </p:sp>
        </mc:Choice>
        <mc:Fallback xmlns="">
          <p:sp>
            <p:nvSpPr>
              <p:cNvPr id="5" name="Rectangle 4"/>
              <p:cNvSpPr>
                <a:spLocks noRot="1" noChangeAspect="1" noMove="1" noResize="1" noEditPoints="1" noAdjustHandles="1" noChangeArrowheads="1" noChangeShapeType="1" noTextEdit="1"/>
              </p:cNvSpPr>
              <p:nvPr/>
            </p:nvSpPr>
            <p:spPr>
              <a:xfrm>
                <a:off x="4077880" y="4630444"/>
                <a:ext cx="3171830" cy="1585178"/>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897116" y="3237538"/>
                <a:ext cx="2569934" cy="8552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smtClean="0">
                              <a:solidFill>
                                <a:srgbClr val="FF0000"/>
                              </a:solidFill>
                              <a:latin typeface="Cambria Math" panose="02040503050406030204" pitchFamily="18" charset="0"/>
                            </a:rPr>
                          </m:ctrlPr>
                        </m:sSubPr>
                        <m:e>
                          <m:r>
                            <a:rPr lang="en-AU" sz="2400" b="1" i="1">
                              <a:solidFill>
                                <a:srgbClr val="FF0000"/>
                              </a:solidFill>
                              <a:latin typeface="Cambria Math" panose="02040503050406030204" pitchFamily="18" charset="0"/>
                            </a:rPr>
                            <m:t>𝒕</m:t>
                          </m:r>
                        </m:e>
                        <m:sub>
                          <m:r>
                            <a:rPr lang="en-AU" sz="2400" b="1" i="1" smtClean="0">
                              <a:solidFill>
                                <a:srgbClr val="FF0000"/>
                              </a:solidFill>
                              <a:latin typeface="Cambria Math" panose="02040503050406030204" pitchFamily="18" charset="0"/>
                            </a:rPr>
                            <m:t>𝒗</m:t>
                          </m:r>
                        </m:sub>
                      </m:sSub>
                      <m:r>
                        <a:rPr lang="en-AU" sz="2400" b="0" i="0">
                          <a:solidFill>
                            <a:srgbClr val="FF0000"/>
                          </a:solidFill>
                          <a:latin typeface="Cambria Math" panose="02040503050406030204" pitchFamily="18" charset="0"/>
                        </a:rPr>
                        <m:t>=</m:t>
                      </m:r>
                      <m:f>
                        <m:fPr>
                          <m:ctrlPr>
                            <a:rPr lang="en-AU" sz="2400" b="0" i="1">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1</m:t>
                          </m:r>
                        </m:num>
                        <m:den>
                          <m:rad>
                            <m:radPr>
                              <m:degHide m:val="on"/>
                              <m:ctrlPr>
                                <a:rPr lang="en-AU" sz="2400" b="0" i="1">
                                  <a:solidFill>
                                    <a:srgbClr val="FF0000"/>
                                  </a:solidFill>
                                  <a:latin typeface="Cambria Math" panose="02040503050406030204" pitchFamily="18" charset="0"/>
                                </a:rPr>
                              </m:ctrlPr>
                            </m:radPr>
                            <m:deg/>
                            <m:e>
                              <m:r>
                                <a:rPr lang="en-AU" sz="2400" b="0" i="0">
                                  <a:solidFill>
                                    <a:srgbClr val="FF0000"/>
                                  </a:solidFill>
                                  <a:latin typeface="Cambria Math" panose="02040503050406030204" pitchFamily="18" charset="0"/>
                                </a:rPr>
                                <m:t>1−</m:t>
                              </m:r>
                              <m:sSup>
                                <m:sSupPr>
                                  <m:ctrlPr>
                                    <a:rPr lang="en-AU" sz="2400" b="0" i="1" smtClean="0">
                                      <a:solidFill>
                                        <a:srgbClr val="FF0000"/>
                                      </a:solidFill>
                                      <a:latin typeface="Cambria Math" panose="02040503050406030204" pitchFamily="18" charset="0"/>
                                    </a:rPr>
                                  </m:ctrlPr>
                                </m:sSupPr>
                                <m:e>
                                  <m:r>
                                    <a:rPr lang="en-AU" sz="2400" b="0" i="1" smtClean="0">
                                      <a:solidFill>
                                        <a:srgbClr val="FF0000"/>
                                      </a:solidFill>
                                      <a:latin typeface="Cambria Math" panose="02040503050406030204" pitchFamily="18" charset="0"/>
                                    </a:rPr>
                                    <m:t>0.850</m:t>
                                  </m:r>
                                </m:e>
                                <m:sup>
                                  <m:r>
                                    <a:rPr lang="en-AU" sz="2400" b="0" i="1" smtClean="0">
                                      <a:solidFill>
                                        <a:srgbClr val="FF0000"/>
                                      </a:solidFill>
                                      <a:latin typeface="Cambria Math" panose="02040503050406030204" pitchFamily="18" charset="0"/>
                                    </a:rPr>
                                    <m:t>2</m:t>
                                  </m:r>
                                </m:sup>
                              </m:sSup>
                            </m:e>
                          </m:rad>
                        </m:den>
                      </m:f>
                    </m:oMath>
                  </m:oMathPara>
                </a14:m>
                <a:endParaRPr lang="en-AU" dirty="0"/>
              </a:p>
            </p:txBody>
          </p:sp>
        </mc:Choice>
        <mc:Fallback xmlns="">
          <p:sp>
            <p:nvSpPr>
              <p:cNvPr id="6" name="Rectangle 5"/>
              <p:cNvSpPr>
                <a:spLocks noRot="1" noChangeAspect="1" noMove="1" noResize="1" noEditPoints="1" noAdjustHandles="1" noChangeArrowheads="1" noChangeShapeType="1" noTextEdit="1"/>
              </p:cNvSpPr>
              <p:nvPr/>
            </p:nvSpPr>
            <p:spPr>
              <a:xfrm>
                <a:off x="7897116" y="3237538"/>
                <a:ext cx="2569934" cy="855299"/>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897116" y="4743520"/>
                <a:ext cx="1719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smtClean="0">
                              <a:solidFill>
                                <a:srgbClr val="FF0000"/>
                              </a:solidFill>
                              <a:latin typeface="Cambria Math" panose="02040503050406030204" pitchFamily="18" charset="0"/>
                            </a:rPr>
                          </m:ctrlPr>
                        </m:sSubPr>
                        <m:e>
                          <m:r>
                            <a:rPr lang="en-AU" sz="2400" b="1" i="1">
                              <a:solidFill>
                                <a:srgbClr val="FF0000"/>
                              </a:solidFill>
                              <a:latin typeface="Cambria Math" panose="02040503050406030204" pitchFamily="18" charset="0"/>
                            </a:rPr>
                            <m:t>𝒕</m:t>
                          </m:r>
                        </m:e>
                        <m:sub>
                          <m:r>
                            <a:rPr lang="en-AU" sz="2400" b="1" i="1" smtClean="0">
                              <a:solidFill>
                                <a:srgbClr val="FF0000"/>
                              </a:solidFill>
                              <a:latin typeface="Cambria Math" panose="02040503050406030204" pitchFamily="18" charset="0"/>
                            </a:rPr>
                            <m:t>𝒗</m:t>
                          </m:r>
                        </m:sub>
                      </m:sSub>
                      <m:r>
                        <a:rPr lang="en-AU" sz="2400" b="0" i="0">
                          <a:solidFill>
                            <a:srgbClr val="FF0000"/>
                          </a:solidFill>
                          <a:latin typeface="Cambria Math" panose="02040503050406030204" pitchFamily="18" charset="0"/>
                        </a:rPr>
                        <m:t>=</m:t>
                      </m:r>
                      <m:r>
                        <a:rPr lang="en-AU" sz="2400" b="0" i="0" smtClean="0">
                          <a:solidFill>
                            <a:srgbClr val="FF0000"/>
                          </a:solidFill>
                          <a:latin typeface="Cambria Math" panose="02040503050406030204" pitchFamily="18" charset="0"/>
                        </a:rPr>
                        <m:t>1.90 </m:t>
                      </m:r>
                      <m:r>
                        <m:rPr>
                          <m:sty m:val="p"/>
                        </m:rPr>
                        <a:rPr lang="en-AU" sz="2400" b="0" i="0" smtClean="0">
                          <a:solidFill>
                            <a:srgbClr val="FF0000"/>
                          </a:solidFill>
                          <a:latin typeface="Cambria Math" panose="02040503050406030204" pitchFamily="18" charset="0"/>
                        </a:rPr>
                        <m:t>s</m:t>
                      </m:r>
                    </m:oMath>
                  </m:oMathPara>
                </a14:m>
                <a:endParaRPr lang="en-AU" dirty="0"/>
              </a:p>
            </p:txBody>
          </p:sp>
        </mc:Choice>
        <mc:Fallback xmlns="">
          <p:sp>
            <p:nvSpPr>
              <p:cNvPr id="7" name="Rectangle 6"/>
              <p:cNvSpPr>
                <a:spLocks noRot="1" noChangeAspect="1" noMove="1" noResize="1" noEditPoints="1" noAdjustHandles="1" noChangeArrowheads="1" noChangeShapeType="1" noTextEdit="1"/>
              </p:cNvSpPr>
              <p:nvPr/>
            </p:nvSpPr>
            <p:spPr>
              <a:xfrm>
                <a:off x="7897116" y="4743520"/>
                <a:ext cx="1719702" cy="461665"/>
              </a:xfrm>
              <a:prstGeom prst="rect">
                <a:avLst/>
              </a:prstGeom>
              <a:blipFill>
                <a:blip r:embed="rId5"/>
                <a:stretch>
                  <a:fillRect/>
                </a:stretch>
              </a:blipFill>
            </p:spPr>
            <p:txBody>
              <a:bodyPr/>
              <a:lstStyle/>
              <a:p>
                <a:r>
                  <a:rPr lang="en-AU">
                    <a:noFill/>
                  </a:rPr>
                  <a:t> </a:t>
                </a:r>
              </a:p>
            </p:txBody>
          </p:sp>
        </mc:Fallback>
      </mc:AlternateContent>
      <p:pic>
        <p:nvPicPr>
          <p:cNvPr id="3076" name="Picture 4" descr="http://www.sperdirect.com/images_products/100-memory-water-resistant-stopwatch-185la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079672"/>
            <a:ext cx="3789359" cy="378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74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180" y="2691384"/>
            <a:ext cx="11645900" cy="3048000"/>
          </a:xfrm>
        </p:spPr>
        <p:txBody>
          <a:bodyPr/>
          <a:lstStyle/>
          <a:p>
            <a:pPr>
              <a:lnSpc>
                <a:spcPct val="150000"/>
              </a:lnSpc>
            </a:pPr>
            <a:r>
              <a:rPr lang="en-AU" dirty="0"/>
              <a:t>Special Relativity Review</a:t>
            </a:r>
          </a:p>
          <a:p>
            <a:pPr>
              <a:lnSpc>
                <a:spcPct val="150000"/>
              </a:lnSpc>
            </a:pPr>
            <a:r>
              <a:rPr lang="en-AU" dirty="0"/>
              <a:t>Time Dilation Review</a:t>
            </a:r>
          </a:p>
          <a:p>
            <a:pPr>
              <a:lnSpc>
                <a:spcPct val="150000"/>
              </a:lnSpc>
            </a:pPr>
            <a:r>
              <a:rPr lang="en-AU" b="1" dirty="0">
                <a:solidFill>
                  <a:srgbClr val="0070C0"/>
                </a:solidFill>
              </a:rPr>
              <a:t>Length Contraction</a:t>
            </a:r>
          </a:p>
          <a:p>
            <a:pPr>
              <a:lnSpc>
                <a:spcPct val="150000"/>
              </a:lnSpc>
            </a:pPr>
            <a:endParaRPr lang="en-AU" b="1" dirty="0">
              <a:solidFill>
                <a:srgbClr val="0070C0"/>
              </a:solidFill>
            </a:endParaRPr>
          </a:p>
        </p:txBody>
      </p:sp>
      <p:pic>
        <p:nvPicPr>
          <p:cNvPr id="2" name="Picture 1"/>
          <p:cNvPicPr>
            <a:picLocks noChangeAspect="1"/>
          </p:cNvPicPr>
          <p:nvPr/>
        </p:nvPicPr>
        <p:blipFill rotWithShape="1">
          <a:blip r:embed="rId2"/>
          <a:srcRect l="5734" t="751" r="12159" b="11161"/>
          <a:stretch/>
        </p:blipFill>
        <p:spPr>
          <a:xfrm>
            <a:off x="290302" y="469900"/>
            <a:ext cx="3983183" cy="1905000"/>
          </a:xfrm>
          <a:prstGeom prst="rect">
            <a:avLst/>
          </a:prstGeom>
        </p:spPr>
      </p:pic>
      <p:pic>
        <p:nvPicPr>
          <p:cNvPr id="23554" name="Picture 2" descr="http://www.patana.ac.th/secondary/science/anrophysics/relativity_option/images/length_co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726" y="2691384"/>
            <a:ext cx="6784130" cy="2166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398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2016 Physics </a:t>
            </a:r>
            <a:r>
              <a:rPr lang="en-AU" dirty="0">
                <a:solidFill>
                  <a:srgbClr val="00B050"/>
                </a:solidFill>
              </a:rPr>
              <a:t>Sample Exam Question</a:t>
            </a:r>
          </a:p>
        </p:txBody>
      </p:sp>
      <p:sp>
        <p:nvSpPr>
          <p:cNvPr id="3" name="Content Placeholder 2"/>
          <p:cNvSpPr>
            <a:spLocks noGrp="1"/>
          </p:cNvSpPr>
          <p:nvPr>
            <p:ph idx="1"/>
          </p:nvPr>
        </p:nvSpPr>
        <p:spPr>
          <a:xfrm>
            <a:off x="609600" y="1762414"/>
            <a:ext cx="10972800" cy="4324350"/>
          </a:xfrm>
        </p:spPr>
        <p:txBody>
          <a:bodyPr/>
          <a:lstStyle/>
          <a:p>
            <a:pPr marL="623887" indent="-514350">
              <a:buFont typeface="+mj-lt"/>
              <a:buAutoNum type="alphaLcParenR" startAt="3"/>
            </a:pPr>
            <a:r>
              <a:rPr lang="en-GB" dirty="0"/>
              <a:t>Explain why the values in (a) and (b) are different. (3 marks)</a:t>
            </a:r>
          </a:p>
          <a:p>
            <a:pPr marL="623887" indent="-514350">
              <a:buFont typeface="+mj-lt"/>
              <a:buAutoNum type="alphaLcParenR" startAt="3"/>
            </a:pPr>
            <a:endParaRPr lang="en-GB" dirty="0"/>
          </a:p>
          <a:p>
            <a:pPr marL="109537" indent="0">
              <a:buNone/>
            </a:pPr>
            <a:r>
              <a:rPr lang="en-GB" dirty="0">
                <a:solidFill>
                  <a:srgbClr val="FF0000"/>
                </a:solidFill>
              </a:rPr>
              <a:t>The observer on the spaceship is not moving relative to the clock and as such is measuring proper time.</a:t>
            </a:r>
          </a:p>
          <a:p>
            <a:pPr marL="109537" indent="0">
              <a:buNone/>
            </a:pPr>
            <a:endParaRPr lang="en-GB" sz="1400" dirty="0">
              <a:solidFill>
                <a:srgbClr val="FF0000"/>
              </a:solidFill>
            </a:endParaRPr>
          </a:p>
          <a:p>
            <a:pPr marL="109537" indent="0">
              <a:buNone/>
            </a:pPr>
            <a:r>
              <a:rPr lang="en-GB" dirty="0">
                <a:solidFill>
                  <a:srgbClr val="FF0000"/>
                </a:solidFill>
              </a:rPr>
              <a:t>There is relative motion between the observer on Earth and the clock.</a:t>
            </a:r>
          </a:p>
          <a:p>
            <a:pPr marL="109537" indent="0">
              <a:buNone/>
            </a:pPr>
            <a:endParaRPr lang="en-GB" sz="1100" dirty="0">
              <a:solidFill>
                <a:srgbClr val="FF0000"/>
              </a:solidFill>
            </a:endParaRPr>
          </a:p>
          <a:p>
            <a:pPr marL="109537" indent="0">
              <a:buNone/>
            </a:pPr>
            <a:r>
              <a:rPr lang="en-GB" dirty="0">
                <a:solidFill>
                  <a:srgbClr val="FF0000"/>
                </a:solidFill>
              </a:rPr>
              <a:t>Einstein's theory of relativity says that time is slower for objects at relativistic velocities when viewed from an external reference frame.</a:t>
            </a:r>
          </a:p>
        </p:txBody>
      </p:sp>
      <p:pic>
        <p:nvPicPr>
          <p:cNvPr id="4098" name="Picture 2" descr="https://familyinequality.files.wordpress.com/2013/03/differenc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7987" y="439115"/>
            <a:ext cx="1292962" cy="126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57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2016 Physics </a:t>
            </a:r>
            <a:r>
              <a:rPr lang="en-AU" dirty="0">
                <a:solidFill>
                  <a:srgbClr val="00B050"/>
                </a:solidFill>
              </a:rPr>
              <a:t>Sample Exam Question</a:t>
            </a:r>
          </a:p>
        </p:txBody>
      </p:sp>
      <p:sp>
        <p:nvSpPr>
          <p:cNvPr id="3" name="Content Placeholder 2"/>
          <p:cNvSpPr>
            <a:spLocks noGrp="1"/>
          </p:cNvSpPr>
          <p:nvPr>
            <p:ph idx="1"/>
          </p:nvPr>
        </p:nvSpPr>
        <p:spPr/>
        <p:txBody>
          <a:bodyPr/>
          <a:lstStyle/>
          <a:p>
            <a:pPr marL="623887" indent="-514350">
              <a:buFont typeface="+mj-lt"/>
              <a:buAutoNum type="alphaLcParenR" startAt="4"/>
            </a:pPr>
            <a:r>
              <a:rPr lang="en-GB" dirty="0"/>
              <a:t>When measured on the Earth, the spacecraft is 119 m in length. Calculate the length of the moving spacecraft, in metres, as measured by an observer in the Earth’s frame of reference.       (2 marks)</a:t>
            </a:r>
            <a:endParaRPr lang="en-AU" dirty="0"/>
          </a:p>
        </p:txBody>
      </p:sp>
      <mc:AlternateContent xmlns:mc="http://schemas.openxmlformats.org/markup-compatibility/2006" xmlns:a14="http://schemas.microsoft.com/office/drawing/2010/main">
        <mc:Choice Requires="a14">
          <p:sp>
            <p:nvSpPr>
              <p:cNvPr id="4" name="TextBox 1"/>
              <p:cNvSpPr txBox="1"/>
              <p:nvPr/>
            </p:nvSpPr>
            <p:spPr>
              <a:xfrm>
                <a:off x="3260897" y="3388227"/>
                <a:ext cx="2058384" cy="1091196"/>
              </a:xfrm>
              <a:prstGeom prst="rect">
                <a:avLst/>
              </a:prstGeom>
              <a:noFill/>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2400" i="1" kern="1200"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2400" i="1" kern="12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2000" dirty="0">
                  <a:effectLst/>
                  <a:latin typeface="Times New Roman" panose="02020603050405020304" pitchFamily="18" charset="0"/>
                  <a:ea typeface="Times New Roman" panose="02020603050405020304" pitchFamily="18" charset="0"/>
                </a:endParaRPr>
              </a:p>
            </p:txBody>
          </p:sp>
        </mc:Choice>
        <mc:Fallback xmlns="">
          <p:sp>
            <p:nvSpPr>
              <p:cNvPr id="4" name="TextBox 1"/>
              <p:cNvSpPr txBox="1">
                <a:spLocks noRot="1" noChangeAspect="1" noMove="1" noResize="1" noEditPoints="1" noAdjustHandles="1" noChangeArrowheads="1" noChangeShapeType="1" noTextEdit="1"/>
              </p:cNvSpPr>
              <p:nvPr/>
            </p:nvSpPr>
            <p:spPr>
              <a:xfrm>
                <a:off x="3260897" y="3388227"/>
                <a:ext cx="2058384" cy="1091196"/>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704174" y="4679097"/>
                <a:ext cx="3730573" cy="1183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smtClean="0">
                              <a:solidFill>
                                <a:srgbClr val="FF0000"/>
                              </a:solidFill>
                              <a:latin typeface="Cambria Math" panose="02040503050406030204" pitchFamily="18" charset="0"/>
                            </a:rPr>
                          </m:ctrlPr>
                        </m:sSubPr>
                        <m:e>
                          <m:r>
                            <a:rPr lang="en-AU" sz="2400" b="1" i="1" smtClean="0">
                              <a:solidFill>
                                <a:srgbClr val="FF0000"/>
                              </a:solidFill>
                              <a:latin typeface="Cambria Math" panose="02040503050406030204" pitchFamily="18" charset="0"/>
                            </a:rPr>
                            <m:t>𝒍</m:t>
                          </m:r>
                        </m:e>
                        <m:sub>
                          <m:r>
                            <a:rPr lang="en-AU" sz="2400" b="1" i="1" smtClean="0">
                              <a:solidFill>
                                <a:srgbClr val="FF0000"/>
                              </a:solidFill>
                              <a:latin typeface="Cambria Math" panose="02040503050406030204" pitchFamily="18" charset="0"/>
                            </a:rPr>
                            <m:t>𝒗</m:t>
                          </m:r>
                        </m:sub>
                      </m:sSub>
                      <m:r>
                        <a:rPr lang="en-AU" sz="2400" b="0" i="0">
                          <a:solidFill>
                            <a:srgbClr val="FF0000"/>
                          </a:solidFill>
                          <a:latin typeface="Cambria Math" panose="02040503050406030204" pitchFamily="18" charset="0"/>
                        </a:rPr>
                        <m:t>=</m:t>
                      </m:r>
                      <m:r>
                        <a:rPr lang="en-AU" sz="2400" b="0" i="1" smtClean="0">
                          <a:solidFill>
                            <a:srgbClr val="FF0000"/>
                          </a:solidFill>
                          <a:latin typeface="Cambria Math" panose="02040503050406030204" pitchFamily="18" charset="0"/>
                        </a:rPr>
                        <m:t>119</m:t>
                      </m:r>
                      <m:rad>
                        <m:radPr>
                          <m:degHide m:val="on"/>
                          <m:ctrlPr>
                            <a:rPr lang="en-AU" sz="2400" i="1">
                              <a:solidFill>
                                <a:srgbClr val="FF0000"/>
                              </a:solidFill>
                              <a:latin typeface="Cambria Math" panose="02040503050406030204" pitchFamily="18" charset="0"/>
                            </a:rPr>
                          </m:ctrlPr>
                        </m:radPr>
                        <m:deg/>
                        <m:e>
                          <m:r>
                            <a:rPr lang="en-AU" sz="2400">
                              <a:solidFill>
                                <a:srgbClr val="FF0000"/>
                              </a:solidFill>
                              <a:latin typeface="Cambria Math" panose="02040503050406030204" pitchFamily="18" charset="0"/>
                            </a:rPr>
                            <m:t>1−</m:t>
                          </m:r>
                          <m:sSup>
                            <m:sSupPr>
                              <m:ctrlPr>
                                <a:rPr lang="en-AU" sz="2400" i="1">
                                  <a:solidFill>
                                    <a:srgbClr val="FF0000"/>
                                  </a:solidFill>
                                  <a:latin typeface="Cambria Math" panose="02040503050406030204" pitchFamily="18" charset="0"/>
                                </a:rPr>
                              </m:ctrlPr>
                            </m:sSupPr>
                            <m:e>
                              <m:d>
                                <m:dPr>
                                  <m:ctrlPr>
                                    <a:rPr lang="en-AU" sz="2400" i="1">
                                      <a:solidFill>
                                        <a:srgbClr val="FF0000"/>
                                      </a:solidFill>
                                      <a:latin typeface="Cambria Math" panose="02040503050406030204" pitchFamily="18" charset="0"/>
                                    </a:rPr>
                                  </m:ctrlPr>
                                </m:dPr>
                                <m:e>
                                  <m:f>
                                    <m:fPr>
                                      <m:ctrlPr>
                                        <a:rPr lang="en-AU" sz="2400" i="1">
                                          <a:solidFill>
                                            <a:srgbClr val="FF0000"/>
                                          </a:solidFill>
                                          <a:latin typeface="Cambria Math" panose="02040503050406030204" pitchFamily="18" charset="0"/>
                                        </a:rPr>
                                      </m:ctrlPr>
                                    </m:fPr>
                                    <m:num>
                                      <m:r>
                                        <a:rPr lang="en-AU" sz="2400" b="1" i="1">
                                          <a:solidFill>
                                            <a:srgbClr val="FF0000"/>
                                          </a:solidFill>
                                          <a:latin typeface="Cambria Math" panose="02040503050406030204" pitchFamily="18" charset="0"/>
                                        </a:rPr>
                                        <m:t>𝟎</m:t>
                                      </m:r>
                                      <m:r>
                                        <a:rPr lang="en-AU" sz="2400" b="1" i="1">
                                          <a:solidFill>
                                            <a:srgbClr val="FF0000"/>
                                          </a:solidFill>
                                          <a:latin typeface="Cambria Math" panose="02040503050406030204" pitchFamily="18" charset="0"/>
                                        </a:rPr>
                                        <m:t>.</m:t>
                                      </m:r>
                                      <m:r>
                                        <a:rPr lang="en-AU" sz="2400" b="1" i="1">
                                          <a:solidFill>
                                            <a:srgbClr val="FF0000"/>
                                          </a:solidFill>
                                          <a:latin typeface="Cambria Math" panose="02040503050406030204" pitchFamily="18" charset="0"/>
                                        </a:rPr>
                                        <m:t>𝟖𝟓𝟎</m:t>
                                      </m:r>
                                      <m:r>
                                        <a:rPr lang="en-AU" sz="2400" b="1" i="1">
                                          <a:solidFill>
                                            <a:srgbClr val="FF0000"/>
                                          </a:solidFill>
                                          <a:latin typeface="Cambria Math" panose="02040503050406030204" pitchFamily="18" charset="0"/>
                                        </a:rPr>
                                        <m:t>𝒄</m:t>
                                      </m:r>
                                    </m:num>
                                    <m:den>
                                      <m:r>
                                        <a:rPr lang="en-AU" sz="2400" b="1" i="1">
                                          <a:solidFill>
                                            <a:srgbClr val="FF0000"/>
                                          </a:solidFill>
                                          <a:latin typeface="Cambria Math" panose="02040503050406030204" pitchFamily="18" charset="0"/>
                                        </a:rPr>
                                        <m:t>𝒄</m:t>
                                      </m:r>
                                    </m:den>
                                  </m:f>
                                </m:e>
                              </m:d>
                            </m:e>
                            <m:sup>
                              <m:r>
                                <a:rPr lang="en-AU" sz="2400">
                                  <a:solidFill>
                                    <a:srgbClr val="FF0000"/>
                                  </a:solidFill>
                                  <a:latin typeface="Cambria Math" panose="02040503050406030204" pitchFamily="18" charset="0"/>
                                </a:rPr>
                                <m:t>2</m:t>
                              </m:r>
                            </m:sup>
                          </m:sSup>
                        </m:e>
                      </m:rad>
                    </m:oMath>
                  </m:oMathPara>
                </a14:m>
                <a:endParaRPr lang="en-AU" dirty="0"/>
              </a:p>
            </p:txBody>
          </p:sp>
        </mc:Choice>
        <mc:Fallback xmlns="">
          <p:sp>
            <p:nvSpPr>
              <p:cNvPr id="7" name="Rectangle 6"/>
              <p:cNvSpPr>
                <a:spLocks noRot="1" noChangeAspect="1" noMove="1" noResize="1" noEditPoints="1" noAdjustHandles="1" noChangeArrowheads="1" noChangeShapeType="1" noTextEdit="1"/>
              </p:cNvSpPr>
              <p:nvPr/>
            </p:nvSpPr>
            <p:spPr>
              <a:xfrm>
                <a:off x="2704174" y="4679097"/>
                <a:ext cx="3730573" cy="1183529"/>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897116" y="3237538"/>
                <a:ext cx="3173497" cy="5529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smtClean="0">
                              <a:solidFill>
                                <a:srgbClr val="FF0000"/>
                              </a:solidFill>
                              <a:latin typeface="Cambria Math" panose="02040503050406030204" pitchFamily="18" charset="0"/>
                            </a:rPr>
                          </m:ctrlPr>
                        </m:sSubPr>
                        <m:e>
                          <m:r>
                            <a:rPr lang="en-AU" sz="2400" b="1" i="1" smtClean="0">
                              <a:solidFill>
                                <a:srgbClr val="FF0000"/>
                              </a:solidFill>
                              <a:latin typeface="Cambria Math" panose="02040503050406030204" pitchFamily="18" charset="0"/>
                            </a:rPr>
                            <m:t>𝒍</m:t>
                          </m:r>
                        </m:e>
                        <m:sub>
                          <m:r>
                            <a:rPr lang="en-AU" sz="2400" b="1" i="1" smtClean="0">
                              <a:solidFill>
                                <a:srgbClr val="FF0000"/>
                              </a:solidFill>
                              <a:latin typeface="Cambria Math" panose="02040503050406030204" pitchFamily="18" charset="0"/>
                            </a:rPr>
                            <m:t>𝒗</m:t>
                          </m:r>
                        </m:sub>
                      </m:sSub>
                      <m:r>
                        <a:rPr lang="en-AU" sz="2400" b="0" i="0">
                          <a:solidFill>
                            <a:srgbClr val="FF0000"/>
                          </a:solidFill>
                          <a:latin typeface="Cambria Math" panose="02040503050406030204" pitchFamily="18" charset="0"/>
                        </a:rPr>
                        <m:t>=</m:t>
                      </m:r>
                      <m:r>
                        <a:rPr lang="en-AU" sz="2400" b="0" i="1" smtClean="0">
                          <a:solidFill>
                            <a:srgbClr val="FF0000"/>
                          </a:solidFill>
                          <a:latin typeface="Cambria Math" panose="02040503050406030204" pitchFamily="18" charset="0"/>
                        </a:rPr>
                        <m:t>119 </m:t>
                      </m:r>
                      <m:rad>
                        <m:radPr>
                          <m:degHide m:val="on"/>
                          <m:ctrlPr>
                            <a:rPr lang="en-AU" sz="2400" i="1">
                              <a:solidFill>
                                <a:srgbClr val="FF0000"/>
                              </a:solidFill>
                              <a:latin typeface="Cambria Math" panose="02040503050406030204" pitchFamily="18" charset="0"/>
                            </a:rPr>
                          </m:ctrlPr>
                        </m:radPr>
                        <m:deg/>
                        <m:e>
                          <m:r>
                            <a:rPr lang="en-AU" sz="2400">
                              <a:solidFill>
                                <a:srgbClr val="FF0000"/>
                              </a:solidFill>
                              <a:latin typeface="Cambria Math" panose="02040503050406030204" pitchFamily="18" charset="0"/>
                            </a:rPr>
                            <m:t>1−</m:t>
                          </m:r>
                          <m:sSup>
                            <m:sSupPr>
                              <m:ctrlPr>
                                <a:rPr lang="en-AU" sz="2400" i="1">
                                  <a:solidFill>
                                    <a:srgbClr val="FF0000"/>
                                  </a:solidFill>
                                  <a:latin typeface="Cambria Math" panose="02040503050406030204" pitchFamily="18" charset="0"/>
                                </a:rPr>
                              </m:ctrlPr>
                            </m:sSupPr>
                            <m:e>
                              <m:r>
                                <a:rPr lang="en-AU" sz="2400" i="1">
                                  <a:solidFill>
                                    <a:srgbClr val="FF0000"/>
                                  </a:solidFill>
                                  <a:latin typeface="Cambria Math" panose="02040503050406030204" pitchFamily="18" charset="0"/>
                                </a:rPr>
                                <m:t>0.850</m:t>
                              </m:r>
                            </m:e>
                            <m:sup>
                              <m:r>
                                <a:rPr lang="en-AU" sz="2400" i="1">
                                  <a:solidFill>
                                    <a:srgbClr val="FF0000"/>
                                  </a:solidFill>
                                  <a:latin typeface="Cambria Math" panose="02040503050406030204" pitchFamily="18" charset="0"/>
                                </a:rPr>
                                <m:t>2</m:t>
                              </m:r>
                            </m:sup>
                          </m:sSup>
                        </m:e>
                      </m:rad>
                    </m:oMath>
                  </m:oMathPara>
                </a14:m>
                <a:endParaRPr lang="en-AU" dirty="0"/>
              </a:p>
            </p:txBody>
          </p:sp>
        </mc:Choice>
        <mc:Fallback xmlns="">
          <p:sp>
            <p:nvSpPr>
              <p:cNvPr id="8" name="Rectangle 7"/>
              <p:cNvSpPr>
                <a:spLocks noRot="1" noChangeAspect="1" noMove="1" noResize="1" noEditPoints="1" noAdjustHandles="1" noChangeArrowheads="1" noChangeShapeType="1" noTextEdit="1"/>
              </p:cNvSpPr>
              <p:nvPr/>
            </p:nvSpPr>
            <p:spPr>
              <a:xfrm>
                <a:off x="7897116" y="3237538"/>
                <a:ext cx="3173497" cy="552908"/>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897116" y="4313574"/>
                <a:ext cx="18499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400" b="1" i="1" smtClean="0">
                              <a:solidFill>
                                <a:srgbClr val="FF0000"/>
                              </a:solidFill>
                              <a:latin typeface="Cambria Math" panose="02040503050406030204" pitchFamily="18" charset="0"/>
                            </a:rPr>
                          </m:ctrlPr>
                        </m:sSubPr>
                        <m:e>
                          <m:r>
                            <a:rPr lang="en-AU" sz="2400" b="1" i="1" smtClean="0">
                              <a:solidFill>
                                <a:srgbClr val="FF0000"/>
                              </a:solidFill>
                              <a:latin typeface="Cambria Math" panose="02040503050406030204" pitchFamily="18" charset="0"/>
                            </a:rPr>
                            <m:t>𝒍</m:t>
                          </m:r>
                        </m:e>
                        <m:sub>
                          <m:r>
                            <a:rPr lang="en-AU" sz="2400" b="1" i="1" smtClean="0">
                              <a:solidFill>
                                <a:srgbClr val="FF0000"/>
                              </a:solidFill>
                              <a:latin typeface="Cambria Math" panose="02040503050406030204" pitchFamily="18" charset="0"/>
                            </a:rPr>
                            <m:t>𝒗</m:t>
                          </m:r>
                        </m:sub>
                      </m:sSub>
                      <m:r>
                        <a:rPr lang="en-AU" sz="2400" b="0" i="0">
                          <a:solidFill>
                            <a:srgbClr val="FF0000"/>
                          </a:solidFill>
                          <a:latin typeface="Cambria Math" panose="02040503050406030204" pitchFamily="18" charset="0"/>
                        </a:rPr>
                        <m:t>=</m:t>
                      </m:r>
                      <m:r>
                        <a:rPr lang="en-AU" sz="2400" b="0" i="1" smtClean="0">
                          <a:solidFill>
                            <a:srgbClr val="FF0000"/>
                          </a:solidFill>
                          <a:latin typeface="Cambria Math" panose="02040503050406030204" pitchFamily="18" charset="0"/>
                        </a:rPr>
                        <m:t>62.7 </m:t>
                      </m:r>
                      <m:r>
                        <a:rPr lang="en-AU" sz="2400" b="0" i="1" smtClean="0">
                          <a:solidFill>
                            <a:srgbClr val="FF0000"/>
                          </a:solidFill>
                          <a:latin typeface="Cambria Math" panose="02040503050406030204" pitchFamily="18" charset="0"/>
                        </a:rPr>
                        <m:t>𝑚</m:t>
                      </m:r>
                    </m:oMath>
                  </m:oMathPara>
                </a14:m>
                <a:endParaRPr lang="en-AU" dirty="0"/>
              </a:p>
            </p:txBody>
          </p:sp>
        </mc:Choice>
        <mc:Fallback xmlns="">
          <p:sp>
            <p:nvSpPr>
              <p:cNvPr id="9" name="Rectangle 8"/>
              <p:cNvSpPr>
                <a:spLocks noRot="1" noChangeAspect="1" noMove="1" noResize="1" noEditPoints="1" noAdjustHandles="1" noChangeArrowheads="1" noChangeShapeType="1" noTextEdit="1"/>
              </p:cNvSpPr>
              <p:nvPr/>
            </p:nvSpPr>
            <p:spPr>
              <a:xfrm>
                <a:off x="7897116" y="4313574"/>
                <a:ext cx="1849994" cy="461665"/>
              </a:xfrm>
              <a:prstGeom prst="rect">
                <a:avLst/>
              </a:prstGeom>
              <a:blipFill rotWithShape="0">
                <a:blip r:embed="rId5"/>
                <a:stretch>
                  <a:fillRect b="-1333"/>
                </a:stretch>
              </a:blipFill>
            </p:spPr>
            <p:txBody>
              <a:bodyPr/>
              <a:lstStyle/>
              <a:p>
                <a:r>
                  <a:rPr lang="en-AU">
                    <a:noFill/>
                  </a:rPr>
                  <a:t> </a:t>
                </a:r>
              </a:p>
            </p:txBody>
          </p:sp>
        </mc:Fallback>
      </mc:AlternateContent>
      <p:pic>
        <p:nvPicPr>
          <p:cNvPr id="5122" name="Picture 2" descr="http://vignette2.wikia.nocookie.net/halo/images/d/d0/HaloReach_-_UNSCFrigate.png/revision/latest?cb=2013052103144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1346" y="246763"/>
            <a:ext cx="3390654" cy="184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66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2016 Physics </a:t>
            </a:r>
            <a:r>
              <a:rPr lang="en-AU" dirty="0">
                <a:solidFill>
                  <a:srgbClr val="00B050"/>
                </a:solidFill>
              </a:rPr>
              <a:t>Sample Exam Question</a:t>
            </a:r>
          </a:p>
        </p:txBody>
      </p:sp>
      <p:sp>
        <p:nvSpPr>
          <p:cNvPr id="3" name="Content Placeholder 2"/>
          <p:cNvSpPr>
            <a:spLocks noGrp="1"/>
          </p:cNvSpPr>
          <p:nvPr>
            <p:ph idx="1"/>
          </p:nvPr>
        </p:nvSpPr>
        <p:spPr>
          <a:xfrm>
            <a:off x="609600" y="1771650"/>
            <a:ext cx="8581534" cy="4324350"/>
          </a:xfrm>
        </p:spPr>
        <p:txBody>
          <a:bodyPr/>
          <a:lstStyle/>
          <a:p>
            <a:pPr marL="623887" indent="-514350">
              <a:buFont typeface="+mj-lt"/>
              <a:buAutoNum type="alphaLcParenR" startAt="5"/>
            </a:pPr>
            <a:r>
              <a:rPr lang="en-GB" dirty="0"/>
              <a:t>Would the Earth observer notice any change in the height or width of the spacecraft? Explain your answer. (2 marks)</a:t>
            </a:r>
          </a:p>
          <a:p>
            <a:pPr marL="109537" indent="0">
              <a:buNone/>
            </a:pPr>
            <a:endParaRPr lang="en-GB" dirty="0">
              <a:solidFill>
                <a:srgbClr val="FF0000"/>
              </a:solidFill>
            </a:endParaRPr>
          </a:p>
          <a:p>
            <a:pPr marL="109537" indent="0">
              <a:buNone/>
            </a:pPr>
            <a:r>
              <a:rPr lang="en-GB" dirty="0">
                <a:solidFill>
                  <a:srgbClr val="FF0000"/>
                </a:solidFill>
              </a:rPr>
              <a:t>No change in height or width</a:t>
            </a:r>
          </a:p>
          <a:p>
            <a:pPr marL="109537" indent="0">
              <a:buNone/>
            </a:pPr>
            <a:endParaRPr lang="en-GB" dirty="0">
              <a:solidFill>
                <a:srgbClr val="FF0000"/>
              </a:solidFill>
            </a:endParaRPr>
          </a:p>
          <a:p>
            <a:pPr marL="109537" indent="0">
              <a:buNone/>
            </a:pPr>
            <a:r>
              <a:rPr lang="en-GB" dirty="0">
                <a:solidFill>
                  <a:srgbClr val="FF0000"/>
                </a:solidFill>
              </a:rPr>
              <a:t>Length contraction only occurs in the direction of motion.</a:t>
            </a:r>
          </a:p>
          <a:p>
            <a:pPr marL="109537" indent="0">
              <a:buNone/>
            </a:pPr>
            <a:endParaRPr lang="en-AU" dirty="0"/>
          </a:p>
        </p:txBody>
      </p:sp>
      <p:pic>
        <p:nvPicPr>
          <p:cNvPr id="6146" name="Picture 2" descr="http://image.slidesharecdn.com/cosmicadventure5-160515180451/95/cosmic-adventure-55-relativistic-length-contraction-17-638.jpg?cb=1463806184"/>
          <p:cNvPicPr>
            <a:picLocks noChangeAspect="1" noChangeArrowheads="1"/>
          </p:cNvPicPr>
          <p:nvPr/>
        </p:nvPicPr>
        <p:blipFill rotWithShape="1">
          <a:blip r:embed="rId2">
            <a:extLst>
              <a:ext uri="{28A0092B-C50C-407E-A947-70E740481C1C}">
                <a14:useLocalDpi xmlns:a14="http://schemas.microsoft.com/office/drawing/2010/main" val="0"/>
              </a:ext>
            </a:extLst>
          </a:blip>
          <a:srcRect l="52224" t="15048" r="-1" b="19345"/>
          <a:stretch/>
        </p:blipFill>
        <p:spPr bwMode="auto">
          <a:xfrm>
            <a:off x="9144769" y="2714919"/>
            <a:ext cx="2437631" cy="231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6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Two Postulates of Special Relativity</a:t>
            </a:r>
          </a:p>
        </p:txBody>
      </p:sp>
      <p:pic>
        <p:nvPicPr>
          <p:cNvPr id="16386" name="Picture 2" descr="http://www.rpi.edu/dept/phys/Dept2/APPhys1/optics/images/space_sign_small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48" y="3590074"/>
            <a:ext cx="2598964" cy="2663938"/>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cdn.theatlantic.com/assets/media/img/mt/2015/10/AP_199225524001/lead_960.jpg?14437106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120650"/>
            <a:ext cx="3681412" cy="2454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3"/>
          <p:cNvSpPr txBox="1">
            <a:spLocks noChangeArrowheads="1"/>
          </p:cNvSpPr>
          <p:nvPr/>
        </p:nvSpPr>
        <p:spPr bwMode="auto">
          <a:xfrm>
            <a:off x="685799" y="1447802"/>
            <a:ext cx="7483839" cy="138499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800" dirty="0">
                <a:latin typeface="+mn-lt"/>
              </a:rPr>
              <a:t>Einstein’s Special Theory of Relativity, published in 1905, was based on two postulates:</a:t>
            </a:r>
          </a:p>
        </p:txBody>
      </p:sp>
      <p:sp>
        <p:nvSpPr>
          <p:cNvPr id="7" name="Text Box 4"/>
          <p:cNvSpPr txBox="1">
            <a:spLocks noChangeArrowheads="1"/>
          </p:cNvSpPr>
          <p:nvPr/>
        </p:nvSpPr>
        <p:spPr bwMode="auto">
          <a:xfrm>
            <a:off x="609600" y="2990850"/>
            <a:ext cx="8001000" cy="1411288"/>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defRPr>
            </a:lvl1pPr>
            <a:lvl2pPr marL="571500"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en-US" altLang="en-US" sz="2800" dirty="0">
                <a:effectLst>
                  <a:outerShdw blurRad="38100" dist="38100" dir="2700000" algn="tl">
                    <a:srgbClr val="000000"/>
                  </a:outerShdw>
                </a:effectLst>
                <a:latin typeface="Tahoma" panose="020B0604030504040204" pitchFamily="34" charset="0"/>
              </a:rPr>
              <a:t>I. The laws of physics are the same for all frames of reference moving at a constant velocity with respect to each other.</a:t>
            </a:r>
          </a:p>
        </p:txBody>
      </p:sp>
      <p:sp>
        <p:nvSpPr>
          <p:cNvPr id="8" name="Text Box 5"/>
          <p:cNvSpPr txBox="1">
            <a:spLocks noChangeArrowheads="1"/>
          </p:cNvSpPr>
          <p:nvPr/>
        </p:nvSpPr>
        <p:spPr bwMode="auto">
          <a:xfrm>
            <a:off x="609600" y="4922043"/>
            <a:ext cx="8496300" cy="1411287"/>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515938" indent="-515938" algn="l">
              <a:spcBef>
                <a:spcPct val="0"/>
              </a:spcBef>
              <a:defRPr kumimoji="1" sz="2400">
                <a:solidFill>
                  <a:schemeClr val="tx1"/>
                </a:solidFill>
                <a:latin typeface="Times New Roman" panose="02020603050405020304" pitchFamily="18" charset="0"/>
              </a:defRPr>
            </a:lvl1pPr>
            <a:lvl2pPr marL="630238"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en-US" altLang="en-US" sz="2800" dirty="0">
                <a:effectLst>
                  <a:outerShdw blurRad="38100" dist="38100" dir="2700000" algn="tl">
                    <a:srgbClr val="000000"/>
                  </a:outerShdw>
                </a:effectLst>
                <a:latin typeface="Tahoma" panose="020B0604030504040204" pitchFamily="34" charset="0"/>
              </a:rPr>
              <a:t>II. The velocity of light in a vacuum </a:t>
            </a:r>
            <a:r>
              <a:rPr lang="en-US" altLang="en-US" sz="2800" i="1" dirty="0">
                <a:solidFill>
                  <a:srgbClr val="FFFF00"/>
                </a:solidFill>
                <a:effectLst>
                  <a:outerShdw blurRad="38100" dist="38100" dir="2700000" algn="tl">
                    <a:srgbClr val="000000"/>
                  </a:outerShdw>
                </a:effectLst>
                <a:latin typeface="Tahoma" panose="020B0604030504040204" pitchFamily="34" charset="0"/>
              </a:rPr>
              <a:t>c</a:t>
            </a:r>
            <a:r>
              <a:rPr lang="en-US" altLang="en-US" sz="2800" dirty="0">
                <a:solidFill>
                  <a:srgbClr val="FFFF00"/>
                </a:solidFill>
                <a:effectLst>
                  <a:outerShdw blurRad="38100" dist="38100" dir="2700000" algn="tl">
                    <a:srgbClr val="000000"/>
                  </a:outerShdw>
                </a:effectLst>
                <a:latin typeface="Tahoma" panose="020B0604030504040204" pitchFamily="34" charset="0"/>
              </a:rPr>
              <a:t> </a:t>
            </a:r>
            <a:r>
              <a:rPr lang="en-US" altLang="en-US" sz="2800" dirty="0">
                <a:effectLst>
                  <a:outerShdw blurRad="38100" dist="38100" dir="2700000" algn="tl">
                    <a:srgbClr val="000000"/>
                  </a:outerShdw>
                </a:effectLst>
                <a:latin typeface="Tahoma" panose="020B0604030504040204" pitchFamily="34" charset="0"/>
              </a:rPr>
              <a:t>is constant for all observers, independent of their state of motion. (</a:t>
            </a:r>
            <a:r>
              <a:rPr lang="en-US" altLang="en-US" sz="2800" i="1" dirty="0">
                <a:solidFill>
                  <a:srgbClr val="FFFF00"/>
                </a:solidFill>
                <a:effectLst>
                  <a:outerShdw blurRad="38100" dist="38100" dir="2700000" algn="tl">
                    <a:srgbClr val="000000"/>
                  </a:outerShdw>
                </a:effectLst>
                <a:latin typeface="Tahoma" panose="020B0604030504040204" pitchFamily="34" charset="0"/>
              </a:rPr>
              <a:t>c</a:t>
            </a:r>
            <a:r>
              <a:rPr lang="en-US" altLang="en-US" sz="2800" dirty="0">
                <a:solidFill>
                  <a:srgbClr val="FFFF00"/>
                </a:solidFill>
                <a:effectLst>
                  <a:outerShdw blurRad="38100" dist="38100" dir="2700000" algn="tl">
                    <a:srgbClr val="000000"/>
                  </a:outerShdw>
                </a:effectLst>
                <a:latin typeface="Tahoma" panose="020B0604030504040204" pitchFamily="34" charset="0"/>
              </a:rPr>
              <a:t> = 3.00 x 10</a:t>
            </a:r>
            <a:r>
              <a:rPr lang="en-US" altLang="en-US" sz="2800" baseline="30000" dirty="0">
                <a:solidFill>
                  <a:srgbClr val="FFFF00"/>
                </a:solidFill>
                <a:effectLst>
                  <a:outerShdw blurRad="38100" dist="38100" dir="2700000" algn="tl">
                    <a:srgbClr val="000000"/>
                  </a:outerShdw>
                </a:effectLst>
                <a:latin typeface="Tahoma" panose="020B0604030504040204" pitchFamily="34" charset="0"/>
              </a:rPr>
              <a:t>8</a:t>
            </a:r>
            <a:r>
              <a:rPr lang="en-US" altLang="en-US" sz="2800" dirty="0">
                <a:solidFill>
                  <a:srgbClr val="FFFF00"/>
                </a:solidFill>
                <a:effectLst>
                  <a:outerShdw blurRad="38100" dist="38100" dir="2700000" algn="tl">
                    <a:srgbClr val="000000"/>
                  </a:outerShdw>
                </a:effectLst>
                <a:latin typeface="Tahoma" panose="020B0604030504040204" pitchFamily="34" charset="0"/>
              </a:rPr>
              <a:t> ms</a:t>
            </a:r>
            <a:r>
              <a:rPr lang="en-US" altLang="en-US" sz="2800" baseline="30000" dirty="0">
                <a:solidFill>
                  <a:srgbClr val="FFFF00"/>
                </a:solidFill>
                <a:effectLst>
                  <a:outerShdw blurRad="38100" dist="38100" dir="2700000" algn="tl">
                    <a:srgbClr val="000000"/>
                  </a:outerShdw>
                </a:effectLst>
                <a:latin typeface="Tahoma" panose="020B0604030504040204" pitchFamily="34" charset="0"/>
              </a:rPr>
              <a:t>-1</a:t>
            </a:r>
            <a:r>
              <a:rPr lang="en-US" altLang="en-US" sz="2800" dirty="0">
                <a:effectLst>
                  <a:outerShdw blurRad="38100" dist="38100" dir="2700000" algn="tl">
                    <a:srgbClr val="000000"/>
                  </a:outerShdw>
                </a:effectLst>
                <a:latin typeface="Tahoma" panose="020B0604030504040204" pitchFamily="34" charset="0"/>
              </a:rPr>
              <a:t>)</a:t>
            </a:r>
          </a:p>
        </p:txBody>
      </p:sp>
    </p:spTree>
    <p:extLst>
      <p:ext uri="{BB962C8B-B14F-4D97-AF65-F5344CB8AC3E}">
        <p14:creationId xmlns:p14="http://schemas.microsoft.com/office/powerpoint/2010/main" val="91937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ppt_w/2"/>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Time Dilation Review</a:t>
            </a:r>
          </a:p>
        </p:txBody>
      </p:sp>
      <p:sp>
        <p:nvSpPr>
          <p:cNvPr id="5" name="Text Box 4"/>
          <p:cNvSpPr txBox="1">
            <a:spLocks noChangeArrowheads="1"/>
          </p:cNvSpPr>
          <p:nvPr/>
        </p:nvSpPr>
        <p:spPr bwMode="auto">
          <a:xfrm>
            <a:off x="390525" y="1498600"/>
            <a:ext cx="5934076" cy="3108543"/>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defRPr>
            </a:lvl1pPr>
            <a:lvl2pPr marL="571500"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0">
              <a:spcBef>
                <a:spcPct val="50000"/>
              </a:spcBef>
              <a:buClr>
                <a:srgbClr val="A04DA3"/>
              </a:buClr>
              <a:buFont typeface="Georgia" panose="02040502050405020303" pitchFamily="18" charset="0"/>
              <a:buChar char="•"/>
            </a:pPr>
            <a:r>
              <a:rPr lang="en-AU" sz="2800" dirty="0">
                <a:effectLst>
                  <a:outerShdw blurRad="38100" dist="38100" dir="2700000" algn="tl">
                    <a:srgbClr val="000000"/>
                  </a:outerShdw>
                </a:effectLst>
                <a:latin typeface="Tahoma" panose="020B0604030504040204" pitchFamily="34" charset="0"/>
              </a:rPr>
              <a:t>Time measured for an event in a moving frame will be </a:t>
            </a:r>
            <a:r>
              <a:rPr lang="en-AU" sz="2800" dirty="0">
                <a:solidFill>
                  <a:srgbClr val="FF0000"/>
                </a:solidFill>
                <a:effectLst>
                  <a:outerShdw blurRad="38100" dist="38100" dir="2700000" algn="tl">
                    <a:srgbClr val="000000"/>
                  </a:outerShdw>
                </a:effectLst>
                <a:latin typeface="Tahoma" panose="020B0604030504040204" pitchFamily="34" charset="0"/>
              </a:rPr>
              <a:t>greater</a:t>
            </a:r>
            <a:r>
              <a:rPr lang="en-AU" sz="2800" dirty="0">
                <a:effectLst>
                  <a:outerShdw blurRad="38100" dist="38100" dir="2700000" algn="tl">
                    <a:srgbClr val="000000"/>
                  </a:outerShdw>
                </a:effectLst>
                <a:latin typeface="Tahoma" panose="020B0604030504040204" pitchFamily="34" charset="0"/>
              </a:rPr>
              <a:t> than the actual time for the event inside that frame, if measured from a reference </a:t>
            </a:r>
            <a:r>
              <a:rPr lang="en-AU" sz="2800" dirty="0">
                <a:solidFill>
                  <a:srgbClr val="FF0000"/>
                </a:solidFill>
                <a:effectLst>
                  <a:outerShdw blurRad="38100" dist="38100" dir="2700000" algn="tl">
                    <a:srgbClr val="000000"/>
                  </a:outerShdw>
                </a:effectLst>
                <a:latin typeface="Tahoma" panose="020B0604030504040204" pitchFamily="34" charset="0"/>
              </a:rPr>
              <a:t>outside</a:t>
            </a:r>
            <a:r>
              <a:rPr lang="en-AU" sz="2800" dirty="0">
                <a:effectLst>
                  <a:outerShdw blurRad="38100" dist="38100" dir="2700000" algn="tl">
                    <a:srgbClr val="000000"/>
                  </a:outerShdw>
                </a:effectLst>
                <a:latin typeface="Tahoma" panose="020B0604030504040204" pitchFamily="34" charset="0"/>
              </a:rPr>
              <a:t> the moving frame of reference.</a:t>
            </a:r>
          </a:p>
        </p:txBody>
      </p:sp>
      <p:pic>
        <p:nvPicPr>
          <p:cNvPr id="29698" name="Picture 2" descr="https://upload.wikimedia.org/wikipedia/commons/thumb/4/4f/Time_dilation.svg/1000px-Time_dil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1" y="1352551"/>
            <a:ext cx="5505449" cy="550544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390525" y="4870777"/>
            <a:ext cx="5934076" cy="1815882"/>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defRPr>
            </a:lvl1pPr>
            <a:lvl2pPr marL="571500"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0">
              <a:spcBef>
                <a:spcPct val="50000"/>
              </a:spcBef>
              <a:buClr>
                <a:srgbClr val="A04DA3"/>
              </a:buClr>
              <a:buFont typeface="Georgia" panose="02040502050405020303" pitchFamily="18" charset="0"/>
              <a:buChar char="•"/>
            </a:pPr>
            <a:r>
              <a:rPr lang="en-AU" sz="2800" dirty="0">
                <a:effectLst>
                  <a:outerShdw blurRad="38100" dist="38100" dir="2700000" algn="tl">
                    <a:srgbClr val="000000"/>
                  </a:outerShdw>
                </a:effectLst>
                <a:latin typeface="Tahoma" panose="020B0604030504040204" pitchFamily="34" charset="0"/>
              </a:rPr>
              <a:t>In other words, time appears to go </a:t>
            </a:r>
            <a:r>
              <a:rPr lang="en-AU" sz="2800" dirty="0">
                <a:solidFill>
                  <a:srgbClr val="FF0000"/>
                </a:solidFill>
                <a:effectLst>
                  <a:outerShdw blurRad="38100" dist="38100" dir="2700000" algn="tl">
                    <a:srgbClr val="000000"/>
                  </a:outerShdw>
                </a:effectLst>
                <a:latin typeface="Tahoma" panose="020B0604030504040204" pitchFamily="34" charset="0"/>
              </a:rPr>
              <a:t>slower</a:t>
            </a:r>
            <a:r>
              <a:rPr lang="en-AU" sz="2800" dirty="0">
                <a:effectLst>
                  <a:outerShdw blurRad="38100" dist="38100" dir="2700000" algn="tl">
                    <a:srgbClr val="000000"/>
                  </a:outerShdw>
                </a:effectLst>
                <a:latin typeface="Tahoma" panose="020B0604030504040204" pitchFamily="34" charset="0"/>
              </a:rPr>
              <a:t> inside a moving frame when viewed from </a:t>
            </a:r>
            <a:r>
              <a:rPr lang="en-AU" sz="2800" dirty="0">
                <a:solidFill>
                  <a:srgbClr val="FF0000"/>
                </a:solidFill>
                <a:effectLst>
                  <a:outerShdw blurRad="38100" dist="38100" dir="2700000" algn="tl">
                    <a:srgbClr val="000000"/>
                  </a:outerShdw>
                </a:effectLst>
                <a:latin typeface="Tahoma" panose="020B0604030504040204" pitchFamily="34" charset="0"/>
              </a:rPr>
              <a:t>outside</a:t>
            </a:r>
            <a:r>
              <a:rPr lang="en-AU" sz="2800" dirty="0">
                <a:effectLst>
                  <a:outerShdw blurRad="38100" dist="38100" dir="2700000" algn="tl">
                    <a:srgbClr val="000000"/>
                  </a:outerShdw>
                </a:effectLst>
                <a:latin typeface="Tahoma" panose="020B0604030504040204" pitchFamily="34" charset="0"/>
              </a:rPr>
              <a:t> that frame.</a:t>
            </a:r>
          </a:p>
        </p:txBody>
      </p:sp>
    </p:spTree>
    <p:extLst>
      <p:ext uri="{BB962C8B-B14F-4D97-AF65-F5344CB8AC3E}">
        <p14:creationId xmlns:p14="http://schemas.microsoft.com/office/powerpoint/2010/main" val="325174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ppt_w/2"/>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70C0"/>
                </a:solidFill>
              </a:rPr>
              <a:t>Length</a:t>
            </a:r>
            <a:r>
              <a:rPr lang="en-AU" dirty="0"/>
              <a:t> and </a:t>
            </a:r>
            <a:r>
              <a:rPr lang="en-AU" dirty="0">
                <a:solidFill>
                  <a:srgbClr val="0070C0"/>
                </a:solidFill>
              </a:rPr>
              <a:t>Distance</a:t>
            </a:r>
            <a:r>
              <a:rPr lang="en-AU" dirty="0"/>
              <a:t> Contraction</a:t>
            </a:r>
          </a:p>
        </p:txBody>
      </p:sp>
      <p:sp>
        <p:nvSpPr>
          <p:cNvPr id="3" name="Content Placeholder 2"/>
          <p:cNvSpPr>
            <a:spLocks noGrp="1"/>
          </p:cNvSpPr>
          <p:nvPr>
            <p:ph idx="1"/>
          </p:nvPr>
        </p:nvSpPr>
        <p:spPr>
          <a:xfrm>
            <a:off x="341746" y="1490320"/>
            <a:ext cx="11850254" cy="4324350"/>
          </a:xfrm>
        </p:spPr>
        <p:txBody>
          <a:bodyPr/>
          <a:lstStyle/>
          <a:p>
            <a:r>
              <a:rPr lang="en-AU" sz="2400" dirty="0"/>
              <a:t>One of the other effects of relativistic speeds is that lengths </a:t>
            </a:r>
            <a:r>
              <a:rPr kumimoji="1" lang="en-AU" sz="2400" dirty="0">
                <a:solidFill>
                  <a:srgbClr val="FF0000"/>
                </a:solidFill>
                <a:effectLst>
                  <a:outerShdw blurRad="38100" dist="38100" dir="2700000" algn="tl">
                    <a:srgbClr val="000000"/>
                  </a:outerShdw>
                </a:effectLst>
                <a:latin typeface="Tahoma" panose="020B0604030504040204" pitchFamily="34" charset="0"/>
              </a:rPr>
              <a:t>are shorter</a:t>
            </a:r>
            <a:r>
              <a:rPr lang="en-AU" sz="2400" dirty="0"/>
              <a:t> when measured from a different inertial reference frame. </a:t>
            </a:r>
          </a:p>
          <a:p>
            <a:endParaRPr lang="en-AU" sz="1600" dirty="0"/>
          </a:p>
          <a:p>
            <a:r>
              <a:rPr lang="en-AU" sz="2400" dirty="0"/>
              <a:t>We call this </a:t>
            </a:r>
            <a:r>
              <a:rPr kumimoji="1" lang="en-AU" sz="2400" dirty="0">
                <a:solidFill>
                  <a:srgbClr val="FF0000"/>
                </a:solidFill>
                <a:effectLst>
                  <a:outerShdw blurRad="38100" dist="38100" dir="2700000" algn="tl">
                    <a:srgbClr val="000000"/>
                  </a:outerShdw>
                </a:effectLst>
                <a:latin typeface="Tahoma" panose="020B0604030504040204" pitchFamily="34" charset="0"/>
              </a:rPr>
              <a:t>length contraction</a:t>
            </a:r>
            <a:r>
              <a:rPr lang="en-AU" sz="2400" dirty="0"/>
              <a:t>.</a:t>
            </a:r>
          </a:p>
          <a:p>
            <a:endParaRPr lang="en-AU" sz="1600" dirty="0"/>
          </a:p>
          <a:p>
            <a:r>
              <a:rPr lang="en-AU" sz="2400" dirty="0"/>
              <a:t>It is important to note that because all motion is relative we can also apply the same observation when seen from the opposite frame of reference. </a:t>
            </a:r>
          </a:p>
          <a:p>
            <a:endParaRPr lang="en-AU" sz="1600" dirty="0"/>
          </a:p>
          <a:p>
            <a:r>
              <a:rPr kumimoji="1" lang="en-AU" sz="2400" dirty="0">
                <a:solidFill>
                  <a:srgbClr val="FF0000"/>
                </a:solidFill>
                <a:effectLst>
                  <a:outerShdw blurRad="38100" dist="38100" dir="2700000" algn="tl">
                    <a:srgbClr val="000000"/>
                  </a:outerShdw>
                </a:effectLst>
                <a:latin typeface="Tahoma" panose="020B0604030504040204" pitchFamily="34" charset="0"/>
              </a:rPr>
              <a:t>Lengths</a:t>
            </a:r>
            <a:r>
              <a:rPr lang="en-AU" sz="2400" dirty="0"/>
              <a:t> may also be replaced by </a:t>
            </a:r>
            <a:r>
              <a:rPr kumimoji="1" lang="en-AU" sz="2400" dirty="0">
                <a:solidFill>
                  <a:srgbClr val="FF0000"/>
                </a:solidFill>
                <a:effectLst>
                  <a:outerShdw blurRad="38100" dist="38100" dir="2700000" algn="tl">
                    <a:srgbClr val="000000"/>
                  </a:outerShdw>
                </a:effectLst>
                <a:latin typeface="Tahoma" panose="020B0604030504040204" pitchFamily="34" charset="0"/>
              </a:rPr>
              <a:t>distances</a:t>
            </a:r>
            <a:r>
              <a:rPr lang="en-AU" sz="2400" dirty="0"/>
              <a:t>, where the distance is seen from a moving object. </a:t>
            </a:r>
            <a:r>
              <a:rPr lang="en-AU" sz="2400" dirty="0" smtClean="0"/>
              <a:t>The distance is actually a length measure on a frame with a different relative velocity.</a:t>
            </a:r>
            <a:endParaRPr lang="en-AU" sz="2400" dirty="0"/>
          </a:p>
          <a:p>
            <a:endParaRPr lang="en-AU" sz="1600" dirty="0"/>
          </a:p>
          <a:p>
            <a:r>
              <a:rPr lang="en-AU" sz="2400" dirty="0"/>
              <a:t>E.g. If a ship if flying through space at 0.9c towards some distant star, </a:t>
            </a:r>
            <a:r>
              <a:rPr kumimoji="1" lang="en-AU" sz="2400" dirty="0">
                <a:solidFill>
                  <a:srgbClr val="FF0000"/>
                </a:solidFill>
                <a:effectLst>
                  <a:outerShdw blurRad="38100" dist="38100" dir="2700000" algn="tl">
                    <a:srgbClr val="000000"/>
                  </a:outerShdw>
                </a:effectLst>
                <a:latin typeface="Tahoma" panose="020B0604030504040204" pitchFamily="34" charset="0"/>
              </a:rPr>
              <a:t>space</a:t>
            </a:r>
            <a:r>
              <a:rPr lang="en-AU" sz="2400" dirty="0"/>
              <a:t> is moving </a:t>
            </a:r>
            <a:r>
              <a:rPr kumimoji="1" lang="en-AU" sz="2400" dirty="0">
                <a:solidFill>
                  <a:srgbClr val="FF0000"/>
                </a:solidFill>
                <a:effectLst>
                  <a:outerShdw blurRad="38100" dist="38100" dir="2700000" algn="tl">
                    <a:srgbClr val="000000"/>
                  </a:outerShdw>
                </a:effectLst>
                <a:latin typeface="Tahoma" panose="020B0604030504040204" pitchFamily="34" charset="0"/>
              </a:rPr>
              <a:t>relative</a:t>
            </a:r>
            <a:r>
              <a:rPr lang="en-AU" sz="2400" dirty="0"/>
              <a:t> </a:t>
            </a:r>
            <a:r>
              <a:rPr kumimoji="1" lang="en-AU" sz="2400" dirty="0">
                <a:solidFill>
                  <a:srgbClr val="FF0000"/>
                </a:solidFill>
                <a:effectLst>
                  <a:outerShdw blurRad="38100" dist="38100" dir="2700000" algn="tl">
                    <a:srgbClr val="000000"/>
                  </a:outerShdw>
                </a:effectLst>
                <a:latin typeface="Tahoma" panose="020B0604030504040204" pitchFamily="34" charset="0"/>
              </a:rPr>
              <a:t>to the ship</a:t>
            </a:r>
            <a:r>
              <a:rPr lang="en-AU" sz="2400" dirty="0"/>
              <a:t>, and thus the distance ahead </a:t>
            </a:r>
            <a:r>
              <a:rPr kumimoji="1" lang="en-AU" sz="2400" dirty="0">
                <a:solidFill>
                  <a:srgbClr val="FF0000"/>
                </a:solidFill>
                <a:effectLst>
                  <a:outerShdw blurRad="38100" dist="38100" dir="2700000" algn="tl">
                    <a:srgbClr val="000000"/>
                  </a:outerShdw>
                </a:effectLst>
                <a:latin typeface="Tahoma" panose="020B0604030504040204" pitchFamily="34" charset="0"/>
              </a:rPr>
              <a:t>contracts</a:t>
            </a:r>
            <a:r>
              <a:rPr lang="en-AU" sz="2400" dirty="0"/>
              <a:t> similar to a length and as such it too is shorter from the perspective of those on the ship.</a:t>
            </a:r>
          </a:p>
        </p:txBody>
      </p:sp>
    </p:spTree>
    <p:extLst>
      <p:ext uri="{BB962C8B-B14F-4D97-AF65-F5344CB8AC3E}">
        <p14:creationId xmlns:p14="http://schemas.microsoft.com/office/powerpoint/2010/main" val="203645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70C0"/>
                </a:solidFill>
              </a:rPr>
              <a:t>Length</a:t>
            </a:r>
            <a:r>
              <a:rPr lang="en-AU" dirty="0"/>
              <a:t> and </a:t>
            </a:r>
            <a:r>
              <a:rPr lang="en-AU" dirty="0">
                <a:solidFill>
                  <a:srgbClr val="0070C0"/>
                </a:solidFill>
              </a:rPr>
              <a:t>Distance</a:t>
            </a:r>
            <a:r>
              <a:rPr lang="en-AU" dirty="0"/>
              <a:t> Contraction</a:t>
            </a:r>
          </a:p>
        </p:txBody>
      </p:sp>
      <p:sp>
        <p:nvSpPr>
          <p:cNvPr id="3" name="Content Placeholder 2"/>
          <p:cNvSpPr>
            <a:spLocks noGrp="1"/>
          </p:cNvSpPr>
          <p:nvPr>
            <p:ph idx="1"/>
          </p:nvPr>
        </p:nvSpPr>
        <p:spPr>
          <a:xfrm>
            <a:off x="3897744" y="1471847"/>
            <a:ext cx="7684655" cy="4324350"/>
          </a:xfrm>
        </p:spPr>
        <p:txBody>
          <a:bodyPr/>
          <a:lstStyle/>
          <a:p>
            <a:r>
              <a:rPr lang="en-AU" dirty="0"/>
              <a:t>It is important to note that these difference only effect measurements made in the </a:t>
            </a:r>
            <a:r>
              <a:rPr kumimoji="1" lang="en-AU" dirty="0">
                <a:solidFill>
                  <a:srgbClr val="FF0000"/>
                </a:solidFill>
                <a:effectLst>
                  <a:outerShdw blurRad="38100" dist="38100" dir="2700000" algn="tl">
                    <a:srgbClr val="000000"/>
                  </a:outerShdw>
                </a:effectLst>
                <a:latin typeface="Tahoma" panose="020B0604030504040204" pitchFamily="34" charset="0"/>
              </a:rPr>
              <a:t>same direction as motion</a:t>
            </a:r>
            <a:r>
              <a:rPr lang="en-AU" dirty="0"/>
              <a:t>.</a:t>
            </a:r>
          </a:p>
          <a:p>
            <a:endParaRPr lang="en-AU" dirty="0"/>
          </a:p>
          <a:p>
            <a:r>
              <a:rPr lang="en-AU" dirty="0"/>
              <a:t>There is </a:t>
            </a:r>
            <a:r>
              <a:rPr kumimoji="1" lang="en-AU" dirty="0">
                <a:solidFill>
                  <a:srgbClr val="FF0000"/>
                </a:solidFill>
                <a:effectLst>
                  <a:outerShdw blurRad="38100" dist="38100" dir="2700000" algn="tl">
                    <a:srgbClr val="000000"/>
                  </a:outerShdw>
                </a:effectLst>
                <a:latin typeface="Tahoma" panose="020B0604030504040204" pitchFamily="34" charset="0"/>
              </a:rPr>
              <a:t>no contraction </a:t>
            </a:r>
            <a:r>
              <a:rPr lang="en-AU" dirty="0"/>
              <a:t>on axes that are </a:t>
            </a:r>
            <a:r>
              <a:rPr kumimoji="1" lang="en-AU" dirty="0">
                <a:solidFill>
                  <a:srgbClr val="FF0000"/>
                </a:solidFill>
                <a:effectLst>
                  <a:outerShdw blurRad="38100" dist="38100" dir="2700000" algn="tl">
                    <a:srgbClr val="000000"/>
                  </a:outerShdw>
                </a:effectLst>
                <a:latin typeface="Tahoma" panose="020B0604030504040204" pitchFamily="34" charset="0"/>
              </a:rPr>
              <a:t>perpendicular</a:t>
            </a:r>
            <a:r>
              <a:rPr lang="en-AU" dirty="0"/>
              <a:t> to motion.</a:t>
            </a:r>
          </a:p>
        </p:txBody>
      </p:sp>
      <p:sp>
        <p:nvSpPr>
          <p:cNvPr id="4" name="Rectangle 3" descr="01-13"/>
          <p:cNvSpPr>
            <a:spLocks noGrp="1" noChangeAspect="1" noChangeArrowheads="1"/>
          </p:cNvSpPr>
          <p:nvPr/>
        </p:nvSpPr>
        <p:spPr bwMode="auto">
          <a:xfrm>
            <a:off x="366962" y="1471847"/>
            <a:ext cx="2925699" cy="5165107"/>
          </a:xfrm>
          <a:prstGeom prst="rect">
            <a:avLst/>
          </a:prstGeom>
          <a:blipFill dpi="0" rotWithShape="1">
            <a:blip r:embed="rId2"/>
            <a:srcRect/>
            <a:stretch>
              <a:fillRect r="-1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 name="Rectangle 3" descr="01-15"/>
          <p:cNvSpPr>
            <a:spLocks noGrp="1" noChangeAspect="1" noChangeArrowheads="1"/>
          </p:cNvSpPr>
          <p:nvPr/>
        </p:nvSpPr>
        <p:spPr bwMode="auto">
          <a:xfrm>
            <a:off x="4969163" y="4629022"/>
            <a:ext cx="5449453" cy="2228978"/>
          </a:xfrm>
          <a:prstGeom prst="rect">
            <a:avLst/>
          </a:prstGeom>
          <a:blipFill dpi="0" rotWithShape="1">
            <a:blip r:embed="rId3"/>
            <a:srcRect/>
            <a:stretch>
              <a:fillRect r="-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extLst>
      <p:ext uri="{BB962C8B-B14F-4D97-AF65-F5344CB8AC3E}">
        <p14:creationId xmlns:p14="http://schemas.microsoft.com/office/powerpoint/2010/main" val="204287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28674" name="Picture 2" descr="http://u2.lege.net/cetinbal/PU/r_image-1.gif"/>
          <p:cNvPicPr>
            <a:picLocks noChangeAspect="1" noChangeArrowheads="1"/>
          </p:cNvPicPr>
          <p:nvPr/>
        </p:nvPicPr>
        <p:blipFill rotWithShape="1">
          <a:blip r:embed="rId2">
            <a:extLst>
              <a:ext uri="{28A0092B-C50C-407E-A947-70E740481C1C}">
                <a14:useLocalDpi xmlns:a14="http://schemas.microsoft.com/office/drawing/2010/main" val="0"/>
              </a:ext>
            </a:extLst>
          </a:blip>
          <a:srcRect r="-98" b="7355"/>
          <a:stretch/>
        </p:blipFill>
        <p:spPr bwMode="auto">
          <a:xfrm>
            <a:off x="450850" y="1143000"/>
            <a:ext cx="10912475"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554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24578" name="Picture 2" descr="http://www.physicsclassroom.com/mmedia/specrel/lc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0264" y="820011"/>
            <a:ext cx="5236135" cy="2116737"/>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www.physicsclassroom.com/mmedia/specrel/lcb.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9068" y="3767278"/>
            <a:ext cx="5295900" cy="2140897"/>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http://www.physicsclassroom.com/mmedia/specrel/lcc.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812792" y="830198"/>
            <a:ext cx="5128943" cy="2073404"/>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descr="http://www.physicsclassroom.com/mmedia/specrel/lcd.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12792" y="3767278"/>
            <a:ext cx="5210933" cy="2106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9068" y="3032988"/>
            <a:ext cx="5237331" cy="369332"/>
          </a:xfrm>
          <a:prstGeom prst="rect">
            <a:avLst/>
          </a:prstGeom>
        </p:spPr>
        <p:txBody>
          <a:bodyPr wrap="none">
            <a:spAutoFit/>
          </a:bodyPr>
          <a:lstStyle/>
          <a:p>
            <a:r>
              <a:rPr lang="en-GB">
                <a:solidFill>
                  <a:srgbClr val="444444"/>
                </a:solidFill>
                <a:latin typeface="latoregular"/>
              </a:rPr>
              <a:t>Spaceship Moving at the 10 % the Speed of Light</a:t>
            </a:r>
            <a:endParaRPr lang="en-AU" dirty="0"/>
          </a:p>
        </p:txBody>
      </p:sp>
      <p:sp>
        <p:nvSpPr>
          <p:cNvPr id="4" name="Rectangle 3"/>
          <p:cNvSpPr/>
          <p:nvPr/>
        </p:nvSpPr>
        <p:spPr>
          <a:xfrm>
            <a:off x="249068" y="6259766"/>
            <a:ext cx="5429692" cy="369332"/>
          </a:xfrm>
          <a:prstGeom prst="rect">
            <a:avLst/>
          </a:prstGeom>
        </p:spPr>
        <p:txBody>
          <a:bodyPr wrap="none">
            <a:spAutoFit/>
          </a:bodyPr>
          <a:lstStyle/>
          <a:p>
            <a:r>
              <a:rPr lang="en-GB">
                <a:solidFill>
                  <a:srgbClr val="444444"/>
                </a:solidFill>
                <a:latin typeface="latoregular"/>
              </a:rPr>
              <a:t>Spaceship Moving at the 86.5 % the Speed of Light</a:t>
            </a:r>
            <a:endParaRPr lang="en-AU" dirty="0"/>
          </a:p>
        </p:txBody>
      </p:sp>
      <p:sp>
        <p:nvSpPr>
          <p:cNvPr id="5" name="Rectangle 4"/>
          <p:cNvSpPr/>
          <p:nvPr/>
        </p:nvSpPr>
        <p:spPr>
          <a:xfrm>
            <a:off x="6704404" y="3073478"/>
            <a:ext cx="5237331" cy="369332"/>
          </a:xfrm>
          <a:prstGeom prst="rect">
            <a:avLst/>
          </a:prstGeom>
        </p:spPr>
        <p:txBody>
          <a:bodyPr wrap="none">
            <a:spAutoFit/>
          </a:bodyPr>
          <a:lstStyle/>
          <a:p>
            <a:r>
              <a:rPr lang="en-GB" dirty="0">
                <a:solidFill>
                  <a:srgbClr val="444444"/>
                </a:solidFill>
                <a:latin typeface="latoregular"/>
              </a:rPr>
              <a:t>Spaceship Moving at the 99 % the Speed of Light</a:t>
            </a:r>
            <a:endParaRPr lang="en-AU" dirty="0"/>
          </a:p>
        </p:txBody>
      </p:sp>
      <p:sp>
        <p:nvSpPr>
          <p:cNvPr id="6" name="Rectangle 5"/>
          <p:cNvSpPr/>
          <p:nvPr/>
        </p:nvSpPr>
        <p:spPr>
          <a:xfrm>
            <a:off x="6704404" y="6198295"/>
            <a:ext cx="5557932" cy="369332"/>
          </a:xfrm>
          <a:prstGeom prst="rect">
            <a:avLst/>
          </a:prstGeom>
        </p:spPr>
        <p:txBody>
          <a:bodyPr wrap="none">
            <a:spAutoFit/>
          </a:bodyPr>
          <a:lstStyle/>
          <a:p>
            <a:r>
              <a:rPr lang="en-GB" dirty="0">
                <a:solidFill>
                  <a:srgbClr val="444444"/>
                </a:solidFill>
                <a:latin typeface="latoregular"/>
              </a:rPr>
              <a:t>Spaceship Moving at the 99.99 % the Speed of Light</a:t>
            </a:r>
            <a:endParaRPr lang="en-AU" dirty="0"/>
          </a:p>
        </p:txBody>
      </p:sp>
    </p:spTree>
    <p:extLst>
      <p:ext uri="{BB962C8B-B14F-4D97-AF65-F5344CB8AC3E}">
        <p14:creationId xmlns:p14="http://schemas.microsoft.com/office/powerpoint/2010/main" val="72211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621204"/>
            <a:ext cx="10972800" cy="1066800"/>
          </a:xfrm>
        </p:spPr>
        <p:txBody>
          <a:bodyPr/>
          <a:lstStyle/>
          <a:p>
            <a:pPr eaLnBrk="1" hangingPunct="1"/>
            <a:r>
              <a:rPr lang="en-US" altLang="en-US" dirty="0"/>
              <a:t>Length Contraction </a:t>
            </a:r>
            <a:r>
              <a:rPr lang="en-US" altLang="en-US" dirty="0">
                <a:solidFill>
                  <a:srgbClr val="FF0000"/>
                </a:solidFill>
              </a:rPr>
              <a:t>Equation</a:t>
            </a:r>
            <a:endParaRPr lang="en-GB" altLang="en-US" dirty="0">
              <a:solidFill>
                <a:srgbClr val="FF0000"/>
              </a:solidFill>
            </a:endParaRPr>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mc:AlternateContent xmlns:mc="http://schemas.openxmlformats.org/markup-compatibility/2006" xmlns:a14="http://schemas.microsoft.com/office/drawing/2010/main">
        <mc:Choice Requires="a14">
          <p:sp>
            <p:nvSpPr>
              <p:cNvPr id="6" name="Text Box 41"/>
              <p:cNvSpPr txBox="1">
                <a:spLocks noGrp="1" noChangeArrowheads="1"/>
              </p:cNvSpPr>
              <p:nvPr>
                <p:ph type="body" idx="1"/>
              </p:nvPr>
            </p:nvSpPr>
            <p:spPr bwMode="auto">
              <a:xfrm>
                <a:off x="825175" y="3312299"/>
                <a:ext cx="10624457" cy="954107"/>
              </a:xfrm>
              <a:prstGeom prst="rect">
                <a:avLst/>
              </a:prstGeom>
              <a:noFill/>
              <a:ln>
                <a:noFill/>
              </a:ln>
              <a:effectLst/>
              <a:extLst>
                <a:ext uri="{909E8E84-426E-40DD-AFC4-6F175D3DCCD1}">
                  <a14:hiddenFill>
                    <a:solidFill>
                      <a:srgbClr val="FFFFCC"/>
                    </a:solidFill>
                  </a14:hiddenFill>
                </a:ext>
                <a:ext uri="{91240B29-F687-4F45-9708-019B960494DF}">
                  <a14:hiddenLine w="38100">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854075" indent="-854075" algn="l">
                  <a:spcBef>
                    <a:spcPct val="0"/>
                  </a:spcBef>
                  <a:defRPr kumimoji="1" sz="2400">
                    <a:solidFill>
                      <a:schemeClr val="tx1"/>
                    </a:solidFill>
                    <a:latin typeface="Times New Roman" panose="02020603050405020304" pitchFamily="18" charset="0"/>
                  </a:defRPr>
                </a:lvl1pPr>
                <a:lvl2pPr marL="968375" algn="l">
                  <a:spcBef>
                    <a:spcPct val="0"/>
                  </a:spcBef>
                  <a:defRPr kumimoji="1" sz="2400">
                    <a:solidFill>
                      <a:schemeClr val="tx1"/>
                    </a:solidFill>
                    <a:latin typeface="Times New Roman" panose="02020603050405020304" pitchFamily="18" charset="0"/>
                  </a:defRPr>
                </a:lvl2pPr>
                <a:lvl3pPr marL="1082675"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0" indent="0">
                  <a:spcBef>
                    <a:spcPct val="50000"/>
                  </a:spcBef>
                  <a:buNone/>
                </a:pPr>
                <a14:m>
                  <m:oMath xmlns:m="http://schemas.openxmlformats.org/officeDocument/2006/math">
                    <m:r>
                      <a:rPr lang="en-AU" sz="2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r>
                      <a:rPr lang="en-AU" sz="2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en-US" altLang="en-US" sz="2800" i="1" dirty="0">
                    <a:latin typeface="Tahoma" panose="020B0604030504040204" pitchFamily="34" charset="0"/>
                  </a:rPr>
                  <a:t>= </a:t>
                </a:r>
                <a:r>
                  <a:rPr lang="en-US" altLang="en-US" sz="2800" dirty="0">
                    <a:solidFill>
                      <a:srgbClr val="FF0000"/>
                    </a:solidFill>
                    <a:latin typeface="Tahoma" panose="020B0604030504040204" pitchFamily="34" charset="0"/>
                  </a:rPr>
                  <a:t>Relative length </a:t>
                </a:r>
                <a:r>
                  <a:rPr lang="en-US" altLang="en-US" sz="2800" dirty="0">
                    <a:solidFill>
                      <a:schemeClr val="bg2">
                        <a:lumMod val="50000"/>
                      </a:schemeClr>
                    </a:solidFill>
                    <a:latin typeface="Tahoma" panose="020B0604030504040204" pitchFamily="34" charset="0"/>
                  </a:rPr>
                  <a:t>(Length or distance measured from a frame moving relative to actual length or distance being observed).</a:t>
                </a:r>
              </a:p>
            </p:txBody>
          </p:sp>
        </mc:Choice>
        <mc:Fallback xmlns="">
          <p:sp>
            <p:nvSpPr>
              <p:cNvPr id="6" name="Text Box 41"/>
              <p:cNvSpPr txBox="1">
                <a:spLocks noGrp="1" noRot="1" noChangeAspect="1" noMove="1" noResize="1" noEditPoints="1" noAdjustHandles="1" noChangeArrowheads="1" noChangeShapeType="1" noTextEdit="1"/>
              </p:cNvSpPr>
              <p:nvPr>
                <p:ph type="body" idx="1"/>
              </p:nvPr>
            </p:nvSpPr>
            <p:spPr bwMode="auto">
              <a:xfrm>
                <a:off x="825175" y="3312299"/>
                <a:ext cx="10624457" cy="954107"/>
              </a:xfrm>
              <a:prstGeom prst="rect">
                <a:avLst/>
              </a:prstGeom>
              <a:blipFill>
                <a:blip r:embed="rId3"/>
                <a:stretch>
                  <a:fillRect l="-1147" t="-7006" b="-16561"/>
                </a:stretch>
              </a:blip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 Box 42"/>
              <p:cNvSpPr txBox="1">
                <a:spLocks noChangeArrowheads="1"/>
              </p:cNvSpPr>
              <p:nvPr/>
            </p:nvSpPr>
            <p:spPr bwMode="auto">
              <a:xfrm>
                <a:off x="825175" y="4507689"/>
                <a:ext cx="10902367" cy="954107"/>
              </a:xfrm>
              <a:prstGeom prst="rect">
                <a:avLst/>
              </a:prstGeom>
              <a:noFill/>
              <a:ln>
                <a:noFill/>
              </a:ln>
              <a:effectLst/>
              <a:extLst>
                <a:ext uri="{909E8E84-426E-40DD-AFC4-6F175D3DCCD1}">
                  <a14:hiddenFill>
                    <a:solidFill>
                      <a:srgbClr val="FFFFCC"/>
                    </a:solidFill>
                  </a14:hiddenFill>
                </a:ext>
                <a:ext uri="{91240B29-F687-4F45-9708-019B960494DF}">
                  <a14:hiddenLine w="38100">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912813" indent="-912813" algn="l">
                  <a:spcBef>
                    <a:spcPct val="0"/>
                  </a:spcBef>
                  <a:defRPr kumimoji="1" sz="2400">
                    <a:solidFill>
                      <a:schemeClr val="tx1"/>
                    </a:solidFill>
                    <a:latin typeface="Times New Roman" panose="02020603050405020304" pitchFamily="18" charset="0"/>
                  </a:defRPr>
                </a:lvl1pPr>
                <a:lvl2pPr marL="1087438" algn="l">
                  <a:spcBef>
                    <a:spcPct val="0"/>
                  </a:spcBef>
                  <a:defRPr kumimoji="1" sz="2400">
                    <a:solidFill>
                      <a:schemeClr val="tx1"/>
                    </a:solidFill>
                    <a:latin typeface="Times New Roman" panose="02020603050405020304" pitchFamily="18" charset="0"/>
                  </a:defRPr>
                </a:lvl2pPr>
                <a:lvl3pPr marL="1201738"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14:m>
                  <m:oMath xmlns:m="http://schemas.openxmlformats.org/officeDocument/2006/math">
                    <m:sSub>
                      <m:sSubPr>
                        <m:ctrlPr>
                          <a:rPr lang="en-AU" sz="2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AU" sz="2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e>
                      <m:sub>
                        <m:r>
                          <a:rPr lang="en-AU" sz="2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altLang="en-US" sz="2800" i="1" dirty="0">
                    <a:latin typeface="Tahoma" panose="020B0604030504040204" pitchFamily="34" charset="0"/>
                  </a:rPr>
                  <a:t>=</a:t>
                </a:r>
                <a:r>
                  <a:rPr lang="en-US" altLang="en-US" sz="2800" i="1" dirty="0">
                    <a:solidFill>
                      <a:srgbClr val="FFFF00"/>
                    </a:solidFill>
                    <a:latin typeface="Tahoma" panose="020B0604030504040204" pitchFamily="34" charset="0"/>
                  </a:rPr>
                  <a:t> </a:t>
                </a:r>
                <a:r>
                  <a:rPr lang="en-US" altLang="en-US" sz="2800" dirty="0">
                    <a:solidFill>
                      <a:srgbClr val="FF0000"/>
                    </a:solidFill>
                    <a:latin typeface="Tahoma" panose="020B0604030504040204" pitchFamily="34" charset="0"/>
                  </a:rPr>
                  <a:t>Proper length </a:t>
                </a:r>
                <a:r>
                  <a:rPr lang="en-US" altLang="en-US" sz="2800" dirty="0">
                    <a:solidFill>
                      <a:schemeClr val="bg2">
                        <a:lumMod val="50000"/>
                      </a:schemeClr>
                    </a:solidFill>
                    <a:latin typeface="Tahoma" panose="020B0604030504040204" pitchFamily="34" charset="0"/>
                  </a:rPr>
                  <a:t>(as measured in the same frame as the event measured object or distance itself).</a:t>
                </a:r>
              </a:p>
            </p:txBody>
          </p:sp>
        </mc:Choice>
        <mc:Fallback xmlns="">
          <p:sp>
            <p:nvSpPr>
              <p:cNvPr id="7" name="Text Box 42"/>
              <p:cNvSpPr txBox="1">
                <a:spLocks noRot="1" noChangeAspect="1" noMove="1" noResize="1" noEditPoints="1" noAdjustHandles="1" noChangeArrowheads="1" noChangeShapeType="1" noTextEdit="1"/>
              </p:cNvSpPr>
              <p:nvPr/>
            </p:nvSpPr>
            <p:spPr bwMode="auto">
              <a:xfrm>
                <a:off x="825175" y="4507689"/>
                <a:ext cx="10902367" cy="954107"/>
              </a:xfrm>
              <a:prstGeom prst="rect">
                <a:avLst/>
              </a:prstGeom>
              <a:blipFill>
                <a:blip r:embed="rId4"/>
                <a:stretch>
                  <a:fillRect t="-7006" b="-16561"/>
                </a:stretch>
              </a:blip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
        <p:nvSpPr>
          <p:cNvPr id="8" name="Text Box 43"/>
          <p:cNvSpPr txBox="1">
            <a:spLocks noChangeArrowheads="1"/>
          </p:cNvSpPr>
          <p:nvPr/>
        </p:nvSpPr>
        <p:spPr bwMode="auto">
          <a:xfrm>
            <a:off x="825176" y="5453839"/>
            <a:ext cx="67818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54075" indent="-854075" algn="l">
              <a:spcBef>
                <a:spcPct val="0"/>
              </a:spcBef>
              <a:defRPr kumimoji="1" sz="2400">
                <a:solidFill>
                  <a:schemeClr val="tx1"/>
                </a:solidFill>
                <a:latin typeface="Times New Roman" panose="02020603050405020304" pitchFamily="18" charset="0"/>
              </a:defRPr>
            </a:lvl1pPr>
            <a:lvl2pPr marL="968375" algn="l">
              <a:spcBef>
                <a:spcPct val="0"/>
              </a:spcBef>
              <a:defRPr kumimoji="1" sz="2400">
                <a:solidFill>
                  <a:schemeClr val="tx1"/>
                </a:solidFill>
                <a:latin typeface="Times New Roman" panose="02020603050405020304" pitchFamily="18" charset="0"/>
              </a:defRPr>
            </a:lvl2pPr>
            <a:lvl3pPr marL="1082675"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en-US" altLang="en-US" sz="2800" i="1" dirty="0">
                <a:solidFill>
                  <a:srgbClr val="FF0000"/>
                </a:solidFill>
                <a:latin typeface="Tahoma" panose="020B0604030504040204" pitchFamily="34" charset="0"/>
              </a:rPr>
              <a:t>v </a:t>
            </a:r>
            <a:r>
              <a:rPr lang="en-US" altLang="en-US" sz="2800" i="1" dirty="0">
                <a:latin typeface="Tahoma" panose="020B0604030504040204" pitchFamily="34" charset="0"/>
              </a:rPr>
              <a:t>= </a:t>
            </a:r>
            <a:r>
              <a:rPr lang="en-US" altLang="en-US" sz="2800" dirty="0">
                <a:solidFill>
                  <a:schemeClr val="bg2">
                    <a:lumMod val="50000"/>
                  </a:schemeClr>
                </a:solidFill>
                <a:latin typeface="Tahoma" panose="020B0604030504040204" pitchFamily="34" charset="0"/>
              </a:rPr>
              <a:t>Relative velocity of two frames</a:t>
            </a:r>
            <a:r>
              <a:rPr lang="en-US" altLang="en-US" sz="2800" dirty="0">
                <a:solidFill>
                  <a:srgbClr val="FFFF00"/>
                </a:solidFill>
                <a:latin typeface="Tahoma" panose="020B0604030504040204" pitchFamily="34" charset="0"/>
              </a:rPr>
              <a:t>.</a:t>
            </a:r>
            <a:endParaRPr lang="en-US" altLang="en-US" sz="2800" i="1" dirty="0">
              <a:latin typeface="Symbol" panose="05050102010706020507" pitchFamily="18" charset="2"/>
            </a:endParaRPr>
          </a:p>
        </p:txBody>
      </p:sp>
      <p:sp>
        <p:nvSpPr>
          <p:cNvPr id="9" name="Text Box 44"/>
          <p:cNvSpPr txBox="1">
            <a:spLocks noChangeArrowheads="1"/>
          </p:cNvSpPr>
          <p:nvPr/>
        </p:nvSpPr>
        <p:spPr bwMode="auto">
          <a:xfrm>
            <a:off x="825176" y="6084888"/>
            <a:ext cx="8458200"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54075" indent="-854075" algn="l">
              <a:spcBef>
                <a:spcPct val="0"/>
              </a:spcBef>
              <a:defRPr kumimoji="1" sz="2400">
                <a:solidFill>
                  <a:schemeClr val="tx1"/>
                </a:solidFill>
                <a:latin typeface="Times New Roman" panose="02020603050405020304" pitchFamily="18" charset="0"/>
              </a:defRPr>
            </a:lvl1pPr>
            <a:lvl2pPr marL="968375" algn="l">
              <a:spcBef>
                <a:spcPct val="0"/>
              </a:spcBef>
              <a:defRPr kumimoji="1" sz="2400">
                <a:solidFill>
                  <a:schemeClr val="tx1"/>
                </a:solidFill>
                <a:latin typeface="Times New Roman" panose="02020603050405020304" pitchFamily="18" charset="0"/>
              </a:defRPr>
            </a:lvl2pPr>
            <a:lvl3pPr marL="1082675"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en-US" altLang="en-US" sz="2800" i="1" dirty="0">
                <a:solidFill>
                  <a:srgbClr val="FF0000"/>
                </a:solidFill>
                <a:latin typeface="Tahoma" panose="020B0604030504040204" pitchFamily="34" charset="0"/>
              </a:rPr>
              <a:t>c </a:t>
            </a:r>
            <a:r>
              <a:rPr lang="en-US" altLang="en-US" sz="2800" i="1" dirty="0">
                <a:latin typeface="Tahoma" panose="020B0604030504040204" pitchFamily="34" charset="0"/>
              </a:rPr>
              <a:t>= </a:t>
            </a:r>
            <a:r>
              <a:rPr lang="en-US" altLang="en-US" sz="2800" dirty="0">
                <a:solidFill>
                  <a:schemeClr val="bg2">
                    <a:lumMod val="50000"/>
                  </a:schemeClr>
                </a:solidFill>
                <a:latin typeface="Tahoma" panose="020B0604030504040204" pitchFamily="34" charset="0"/>
              </a:rPr>
              <a:t>Free space velocity of light</a:t>
            </a:r>
            <a:r>
              <a:rPr lang="en-US" altLang="en-US" sz="2800" dirty="0">
                <a:latin typeface="Tahoma" panose="020B0604030504040204" pitchFamily="34" charset="0"/>
              </a:rPr>
              <a:t> (</a:t>
            </a:r>
            <a:r>
              <a:rPr lang="en-US" altLang="en-US" sz="2800" i="1" dirty="0">
                <a:solidFill>
                  <a:srgbClr val="FF0000"/>
                </a:solidFill>
                <a:latin typeface="Tahoma" panose="020B0604030504040204" pitchFamily="34" charset="0"/>
              </a:rPr>
              <a:t>c</a:t>
            </a:r>
            <a:r>
              <a:rPr lang="en-US" altLang="en-US" sz="2800" dirty="0">
                <a:solidFill>
                  <a:srgbClr val="FF0000"/>
                </a:solidFill>
                <a:latin typeface="Tahoma" panose="020B0604030504040204" pitchFamily="34" charset="0"/>
              </a:rPr>
              <a:t> = 3 x 10</a:t>
            </a:r>
            <a:r>
              <a:rPr lang="en-US" altLang="en-US" sz="2800" baseline="30000" dirty="0">
                <a:solidFill>
                  <a:srgbClr val="FF0000"/>
                </a:solidFill>
                <a:latin typeface="Tahoma" panose="020B0604030504040204" pitchFamily="34" charset="0"/>
              </a:rPr>
              <a:t>8</a:t>
            </a:r>
            <a:r>
              <a:rPr lang="en-US" altLang="en-US" sz="2800" dirty="0">
                <a:solidFill>
                  <a:srgbClr val="FF0000"/>
                </a:solidFill>
                <a:latin typeface="Tahoma" panose="020B0604030504040204" pitchFamily="34" charset="0"/>
              </a:rPr>
              <a:t> m/s</a:t>
            </a:r>
            <a:r>
              <a:rPr lang="en-US" altLang="en-US" sz="2800" dirty="0">
                <a:latin typeface="Tahoma" panose="020B0604030504040204" pitchFamily="34" charset="0"/>
              </a:rPr>
              <a:t>).</a:t>
            </a:r>
            <a:endParaRPr lang="en-US" altLang="en-US" sz="2800" i="1" dirty="0">
              <a:latin typeface="Symbol" panose="05050102010706020507" pitchFamily="18" charset="2"/>
            </a:endParaRPr>
          </a:p>
        </p:txBody>
      </p:sp>
      <mc:AlternateContent xmlns:mc="http://schemas.openxmlformats.org/markup-compatibility/2006" xmlns:a14="http://schemas.microsoft.com/office/drawing/2010/main">
        <mc:Choice Requires="a14">
          <p:sp>
            <p:nvSpPr>
              <p:cNvPr id="14" name="TextBox 1"/>
              <p:cNvSpPr txBox="1"/>
              <p:nvPr/>
            </p:nvSpPr>
            <p:spPr>
              <a:xfrm>
                <a:off x="7499153" y="1541761"/>
                <a:ext cx="2656496" cy="1455014"/>
              </a:xfrm>
              <a:prstGeom prst="rect">
                <a:avLst/>
              </a:prstGeom>
              <a:solidFill>
                <a:srgbClr val="FFFF99"/>
              </a:solidFill>
              <a:ln>
                <a:solidFill>
                  <a:schemeClr val="tx1"/>
                </a:solidFill>
              </a:ln>
            </p:spPr>
            <p:txBody>
              <a:bodyPr wrap="none" lIns="0" tIns="0" rIns="0" bIns="0" rtlCol="0">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3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rad>
                    </m:oMath>
                  </m:oMathPara>
                </a14:m>
                <a:endParaRPr lang="en-AU" sz="3200" dirty="0">
                  <a:effectLst/>
                  <a:latin typeface="Times New Roman" panose="02020603050405020304" pitchFamily="18" charset="0"/>
                  <a:ea typeface="Times New Roman" panose="02020603050405020304" pitchFamily="18" charset="0"/>
                </a:endParaRPr>
              </a:p>
            </p:txBody>
          </p:sp>
        </mc:Choice>
        <mc:Fallback xmlns="">
          <p:sp>
            <p:nvSpPr>
              <p:cNvPr id="14" name="TextBox 1"/>
              <p:cNvSpPr txBox="1">
                <a:spLocks noRot="1" noChangeAspect="1" noMove="1" noResize="1" noEditPoints="1" noAdjustHandles="1" noChangeArrowheads="1" noChangeShapeType="1" noTextEdit="1"/>
              </p:cNvSpPr>
              <p:nvPr/>
            </p:nvSpPr>
            <p:spPr>
              <a:xfrm>
                <a:off x="7499153" y="1541761"/>
                <a:ext cx="2656496" cy="1455014"/>
              </a:xfrm>
              <a:prstGeom prst="rect">
                <a:avLst/>
              </a:prstGeom>
              <a:blipFill>
                <a:blip r:embed="rId5"/>
                <a:stretch>
                  <a:fillRect/>
                </a:stretch>
              </a:blipFill>
              <a:ln>
                <a:solidFill>
                  <a:schemeClr val="tx1"/>
                </a:solidFill>
              </a:ln>
            </p:spPr>
            <p:txBody>
              <a:bodyPr/>
              <a:lstStyle/>
              <a:p>
                <a:r>
                  <a:rPr lang="en-AU">
                    <a:noFill/>
                  </a:rPr>
                  <a:t> </a:t>
                </a:r>
              </a:p>
            </p:txBody>
          </p:sp>
        </mc:Fallback>
      </mc:AlternateContent>
    </p:spTree>
    <p:extLst>
      <p:ext uri="{BB962C8B-B14F-4D97-AF65-F5344CB8AC3E}">
        <p14:creationId xmlns:p14="http://schemas.microsoft.com/office/powerpoint/2010/main" val="47398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
      <a:majorFont>
        <a:latin typeface="Impact"/>
        <a:ea typeface=""/>
        <a:cs typeface=""/>
      </a:majorFont>
      <a:minorFont>
        <a:latin typeface="Arial"/>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3098</TotalTime>
  <Words>2070</Words>
  <Application>Microsoft Office PowerPoint</Application>
  <PresentationFormat>Widescreen</PresentationFormat>
  <Paragraphs>163</Paragraphs>
  <Slides>22</Slides>
  <Notes>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22</vt:i4>
      </vt:variant>
    </vt:vector>
  </HeadingPairs>
  <TitlesOfParts>
    <vt:vector size="37" baseType="lpstr">
      <vt:lpstr>Arial</vt:lpstr>
      <vt:lpstr>Calibri</vt:lpstr>
      <vt:lpstr>Calibri Light</vt:lpstr>
      <vt:lpstr>Cambria Math</vt:lpstr>
      <vt:lpstr>Georgia</vt:lpstr>
      <vt:lpstr>Impact</vt:lpstr>
      <vt:lpstr>latoregular</vt:lpstr>
      <vt:lpstr>Symbol</vt:lpstr>
      <vt:lpstr>Tahoma</vt:lpstr>
      <vt:lpstr>Times New Roman</vt:lpstr>
      <vt:lpstr>Trebuchet MS</vt:lpstr>
      <vt:lpstr>Wingdings</vt:lpstr>
      <vt:lpstr>Wingdings 2</vt:lpstr>
      <vt:lpstr>Urban</vt:lpstr>
      <vt:lpstr>Custom Design</vt:lpstr>
      <vt:lpstr>Special Relativity Calculations 2 The long and the short of it. </vt:lpstr>
      <vt:lpstr>PowerPoint Presentation</vt:lpstr>
      <vt:lpstr>Two Postulates of Special Relativity</vt:lpstr>
      <vt:lpstr>Time Dilation Review</vt:lpstr>
      <vt:lpstr>Length and Distance Contraction</vt:lpstr>
      <vt:lpstr>Length and Distance Contraction</vt:lpstr>
      <vt:lpstr>PowerPoint Presentation</vt:lpstr>
      <vt:lpstr>PowerPoint Presentation</vt:lpstr>
      <vt:lpstr>Length Contraction Equation</vt:lpstr>
      <vt:lpstr>Length Contraction Example 1</vt:lpstr>
      <vt:lpstr>Length Contraction Example 1</vt:lpstr>
      <vt:lpstr>Length Contraction Example 2</vt:lpstr>
      <vt:lpstr>Length Contraction Example 2</vt:lpstr>
      <vt:lpstr>Time Dilation Example 3</vt:lpstr>
      <vt:lpstr>Time Dilation Example 3</vt:lpstr>
      <vt:lpstr>Time Dilation Example 3</vt:lpstr>
      <vt:lpstr>2016 Physics Sample Exam Question</vt:lpstr>
      <vt:lpstr>2016 Physics Sample Exam Question</vt:lpstr>
      <vt:lpstr>2016 Physics Sample Exam Question</vt:lpstr>
      <vt:lpstr>2016 Physics Sample Exam Question</vt:lpstr>
      <vt:lpstr>2016 Physics Sample Exam Question</vt:lpstr>
      <vt:lpstr>2016 Physics Sample Exam Question</vt:lpstr>
    </vt:vector>
  </TitlesOfParts>
  <Company>St Georges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 Georges College</dc:creator>
  <cp:lastModifiedBy>Darin Carter</cp:lastModifiedBy>
  <cp:revision>277</cp:revision>
  <dcterms:created xsi:type="dcterms:W3CDTF">2008-08-15T17:24:00Z</dcterms:created>
  <dcterms:modified xsi:type="dcterms:W3CDTF">2020-08-07T01:51:40Z</dcterms:modified>
</cp:coreProperties>
</file>