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 id="2147483833" r:id="rId2"/>
  </p:sldMasterIdLst>
  <p:notesMasterIdLst>
    <p:notesMasterId r:id="rId26"/>
  </p:notesMasterIdLst>
  <p:sldIdLst>
    <p:sldId id="256" r:id="rId3"/>
    <p:sldId id="391" r:id="rId4"/>
    <p:sldId id="476" r:id="rId5"/>
    <p:sldId id="406" r:id="rId6"/>
    <p:sldId id="452" r:id="rId7"/>
    <p:sldId id="466" r:id="rId8"/>
    <p:sldId id="490" r:id="rId9"/>
    <p:sldId id="493" r:id="rId10"/>
    <p:sldId id="491" r:id="rId11"/>
    <p:sldId id="492" r:id="rId12"/>
    <p:sldId id="494" r:id="rId13"/>
    <p:sldId id="495" r:id="rId14"/>
    <p:sldId id="504" r:id="rId15"/>
    <p:sldId id="496" r:id="rId16"/>
    <p:sldId id="475" r:id="rId17"/>
    <p:sldId id="486" r:id="rId18"/>
    <p:sldId id="497" r:id="rId19"/>
    <p:sldId id="499" r:id="rId20"/>
    <p:sldId id="500" r:id="rId21"/>
    <p:sldId id="501" r:id="rId22"/>
    <p:sldId id="502" r:id="rId23"/>
    <p:sldId id="503" r:id="rId24"/>
    <p:sldId id="473" r:id="rId25"/>
  </p:sldIdLst>
  <p:sldSz cx="12192000" cy="6858000"/>
  <p:notesSz cx="6858000" cy="9144000"/>
  <p:defaultTex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Default Section" id="{C2DDC59D-3E77-4D65-9D5F-479FFE683EE3}">
          <p14:sldIdLst>
            <p14:sldId id="256"/>
          </p14:sldIdLst>
        </p14:section>
        <p14:section name="Untitled Section" id="{C3B806C8-520D-44A3-B6AC-637882EA1166}">
          <p14:sldIdLst>
            <p14:sldId id="391"/>
            <p14:sldId id="476"/>
            <p14:sldId id="406"/>
            <p14:sldId id="452"/>
            <p14:sldId id="466"/>
            <p14:sldId id="490"/>
            <p14:sldId id="493"/>
            <p14:sldId id="491"/>
            <p14:sldId id="492"/>
            <p14:sldId id="494"/>
            <p14:sldId id="495"/>
            <p14:sldId id="504"/>
            <p14:sldId id="496"/>
            <p14:sldId id="475"/>
            <p14:sldId id="486"/>
            <p14:sldId id="497"/>
            <p14:sldId id="499"/>
            <p14:sldId id="500"/>
            <p14:sldId id="501"/>
            <p14:sldId id="502"/>
            <p14:sldId id="503"/>
            <p14:sldId id="47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66FF"/>
    <a:srgbClr val="FF0000"/>
    <a:srgbClr val="FFFF99"/>
    <a:srgbClr val="CCECFF"/>
    <a:srgbClr val="CCFFCC"/>
    <a:srgbClr val="FF9999"/>
    <a:srgbClr val="663300"/>
    <a:srgbClr val="FF7C8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46" autoAdjust="0"/>
  </p:normalViewPr>
  <p:slideViewPr>
    <p:cSldViewPr snapToGrid="0">
      <p:cViewPr varScale="1">
        <p:scale>
          <a:sx n="62" d="100"/>
          <a:sy n="62" d="100"/>
        </p:scale>
        <p:origin x="78" y="150"/>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GB"/>
          </a:p>
        </p:txBody>
      </p:sp>
      <p:sp>
        <p:nvSpPr>
          <p:cNvPr id="4096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GB"/>
          </a:p>
        </p:txBody>
      </p:sp>
      <p:sp>
        <p:nvSpPr>
          <p:cNvPr id="614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6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096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GB"/>
          </a:p>
        </p:txBody>
      </p:sp>
      <p:sp>
        <p:nvSpPr>
          <p:cNvPr id="4096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A3F3164-DA40-4556-91B9-4D66B1ABD1D9}" type="slidenum">
              <a:rPr lang="en-GB" altLang="en-US"/>
              <a:pPr>
                <a:defRPr/>
              </a:pPr>
              <a:t>‹#›</a:t>
            </a:fld>
            <a:endParaRPr lang="en-GB" altLang="en-US"/>
          </a:p>
        </p:txBody>
      </p:sp>
    </p:spTree>
    <p:extLst>
      <p:ext uri="{BB962C8B-B14F-4D97-AF65-F5344CB8AC3E}">
        <p14:creationId xmlns:p14="http://schemas.microsoft.com/office/powerpoint/2010/main" val="39186655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09C1D34-4619-47E9-9DC4-BC072C02132D}" type="slidenum">
              <a:rPr lang="en-GB" altLang="en-US" smtClean="0"/>
              <a:pPr>
                <a:spcBef>
                  <a:spcPct val="0"/>
                </a:spcBef>
              </a:pPr>
              <a:t>1</a:t>
            </a:fld>
            <a:endParaRPr lang="en-GB" altLang="en-US"/>
          </a:p>
        </p:txBody>
      </p:sp>
      <p:sp>
        <p:nvSpPr>
          <p:cNvPr id="8195" name="Rectangle 2"/>
          <p:cNvSpPr>
            <a:spLocks noGrp="1" noRot="1" noChangeAspect="1" noChangeArrowheads="1" noTextEdit="1"/>
          </p:cNvSpPr>
          <p:nvPr>
            <p:ph type="sldImg"/>
          </p:nvPr>
        </p:nvSpPr>
        <p:spPr>
          <a:xfrm>
            <a:off x="381000" y="685800"/>
            <a:ext cx="6096000" cy="3429000"/>
          </a:xfrm>
          <a:ln/>
        </p:spPr>
      </p:sp>
      <p:sp>
        <p:nvSpPr>
          <p:cNvPr id="8196" name="Rectangle 3"/>
          <p:cNvSpPr>
            <a:spLocks noGrp="1" noChangeArrowheads="1"/>
          </p:cNvSpPr>
          <p:nvPr>
            <p:ph type="body" idx="1"/>
          </p:nvPr>
        </p:nvSpPr>
        <p:spPr>
          <a:noFill/>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24922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8A3F3164-DA40-4556-91B9-4D66B1ABD1D9}" type="slidenum">
              <a:rPr lang="en-GB" altLang="en-US" smtClean="0"/>
              <a:pPr>
                <a:defRPr/>
              </a:pPr>
              <a:t>14</a:t>
            </a:fld>
            <a:endParaRPr lang="en-GB" altLang="en-US"/>
          </a:p>
        </p:txBody>
      </p:sp>
    </p:spTree>
    <p:extLst>
      <p:ext uri="{BB962C8B-B14F-4D97-AF65-F5344CB8AC3E}">
        <p14:creationId xmlns:p14="http://schemas.microsoft.com/office/powerpoint/2010/main" val="1160882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8A3F3164-DA40-4556-91B9-4D66B1ABD1D9}" type="slidenum">
              <a:rPr lang="en-GB" altLang="en-US" smtClean="0"/>
              <a:pPr>
                <a:defRPr/>
              </a:pPr>
              <a:t>20</a:t>
            </a:fld>
            <a:endParaRPr lang="en-GB" altLang="en-US"/>
          </a:p>
        </p:txBody>
      </p:sp>
    </p:spTree>
    <p:extLst>
      <p:ext uri="{BB962C8B-B14F-4D97-AF65-F5344CB8AC3E}">
        <p14:creationId xmlns:p14="http://schemas.microsoft.com/office/powerpoint/2010/main" val="3315782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8A3F3164-DA40-4556-91B9-4D66B1ABD1D9}" type="slidenum">
              <a:rPr lang="en-GB" altLang="en-US" smtClean="0"/>
              <a:pPr>
                <a:defRPr/>
              </a:pPr>
              <a:t>21</a:t>
            </a:fld>
            <a:endParaRPr lang="en-GB" altLang="en-US"/>
          </a:p>
        </p:txBody>
      </p:sp>
    </p:spTree>
    <p:extLst>
      <p:ext uri="{BB962C8B-B14F-4D97-AF65-F5344CB8AC3E}">
        <p14:creationId xmlns:p14="http://schemas.microsoft.com/office/powerpoint/2010/main" val="1032955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8A3F3164-DA40-4556-91B9-4D66B1ABD1D9}" type="slidenum">
              <a:rPr lang="en-GB" altLang="en-US" smtClean="0"/>
              <a:pPr>
                <a:defRPr/>
              </a:pPr>
              <a:t>22</a:t>
            </a:fld>
            <a:endParaRPr lang="en-GB" altLang="en-US"/>
          </a:p>
        </p:txBody>
      </p:sp>
    </p:spTree>
    <p:extLst>
      <p:ext uri="{BB962C8B-B14F-4D97-AF65-F5344CB8AC3E}">
        <p14:creationId xmlns:p14="http://schemas.microsoft.com/office/powerpoint/2010/main" val="3425892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flipV="1">
            <a:off x="7213600" y="3810000"/>
            <a:ext cx="49784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flipV="1">
            <a:off x="7213600" y="3897314"/>
            <a:ext cx="49784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flipV="1">
            <a:off x="7213600" y="4114801"/>
            <a:ext cx="49784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flipV="1">
            <a:off x="7213601" y="4164013"/>
            <a:ext cx="2620433"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Rectangle 9"/>
          <p:cNvSpPr/>
          <p:nvPr/>
        </p:nvSpPr>
        <p:spPr>
          <a:xfrm flipV="1">
            <a:off x="7213601" y="4198939"/>
            <a:ext cx="2620433"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11" name="Rounded Rectangle 10"/>
          <p:cNvSpPr/>
          <p:nvPr/>
        </p:nvSpPr>
        <p:spPr bwMode="white">
          <a:xfrm>
            <a:off x="7213601" y="3962400"/>
            <a:ext cx="4085167"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12" name="Rounded Rectangle 11"/>
          <p:cNvSpPr/>
          <p:nvPr/>
        </p:nvSpPr>
        <p:spPr bwMode="white">
          <a:xfrm>
            <a:off x="9836151" y="4060826"/>
            <a:ext cx="21336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3" name="Rectangle 12"/>
          <p:cNvSpPr/>
          <p:nvPr/>
        </p:nvSpPr>
        <p:spPr>
          <a:xfrm>
            <a:off x="0" y="3649664"/>
            <a:ext cx="12192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4" name="Rectangle 13"/>
          <p:cNvSpPr/>
          <p:nvPr/>
        </p:nvSpPr>
        <p:spPr>
          <a:xfrm>
            <a:off x="0" y="3675064"/>
            <a:ext cx="12192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5" name="Rectangle 14"/>
          <p:cNvSpPr/>
          <p:nvPr/>
        </p:nvSpPr>
        <p:spPr>
          <a:xfrm flipV="1">
            <a:off x="8551333" y="3643313"/>
            <a:ext cx="3640667"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6" name="Rectangle 15"/>
          <p:cNvSpPr/>
          <p:nvPr/>
        </p:nvSpPr>
        <p:spPr>
          <a:xfrm>
            <a:off x="0" y="0"/>
            <a:ext cx="12192000" cy="37020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lang="en-US"/>
              <a:t>Click to edit Master title style</a:t>
            </a:r>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7" name="Date Placeholder 27"/>
          <p:cNvSpPr>
            <a:spLocks noGrp="1"/>
          </p:cNvSpPr>
          <p:nvPr>
            <p:ph type="dt" sz="half" idx="10"/>
          </p:nvPr>
        </p:nvSpPr>
        <p:spPr>
          <a:xfrm>
            <a:off x="8940800" y="4206875"/>
            <a:ext cx="1280584" cy="457200"/>
          </a:xfrm>
        </p:spPr>
        <p:txBody>
          <a:bodyPr/>
          <a:lstStyle>
            <a:lvl1pPr>
              <a:defRPr/>
            </a:lvl1pPr>
          </a:lstStyle>
          <a:p>
            <a:pPr>
              <a:defRPr/>
            </a:pPr>
            <a:endParaRPr lang="en-GB"/>
          </a:p>
        </p:txBody>
      </p:sp>
      <p:sp>
        <p:nvSpPr>
          <p:cNvPr id="18" name="Footer Placeholder 16"/>
          <p:cNvSpPr>
            <a:spLocks noGrp="1"/>
          </p:cNvSpPr>
          <p:nvPr>
            <p:ph type="ftr" sz="quarter" idx="11"/>
          </p:nvPr>
        </p:nvSpPr>
        <p:spPr>
          <a:xfrm>
            <a:off x="7213600" y="4205288"/>
            <a:ext cx="1727200" cy="457200"/>
          </a:xfrm>
        </p:spPr>
        <p:txBody>
          <a:bodyPr/>
          <a:lstStyle>
            <a:lvl1pPr>
              <a:defRPr/>
            </a:lvl1pPr>
          </a:lstStyle>
          <a:p>
            <a:pPr>
              <a:defRPr/>
            </a:pPr>
            <a:endParaRPr lang="en-GB"/>
          </a:p>
        </p:txBody>
      </p:sp>
      <p:sp>
        <p:nvSpPr>
          <p:cNvPr id="19" name="Slide Number Placeholder 28"/>
          <p:cNvSpPr>
            <a:spLocks noGrp="1"/>
          </p:cNvSpPr>
          <p:nvPr>
            <p:ph type="sldNum" sz="quarter" idx="12"/>
          </p:nvPr>
        </p:nvSpPr>
        <p:spPr>
          <a:xfrm>
            <a:off x="11093451" y="1589"/>
            <a:ext cx="996949" cy="365125"/>
          </a:xfrm>
        </p:spPr>
        <p:txBody>
          <a:bodyPr/>
          <a:lstStyle>
            <a:lvl1pPr>
              <a:defRPr>
                <a:solidFill>
                  <a:schemeClr val="bg1"/>
                </a:solidFill>
              </a:defRPr>
            </a:lvl1pPr>
          </a:lstStyle>
          <a:p>
            <a:pPr>
              <a:defRPr/>
            </a:pPr>
            <a:fld id="{89984F28-EADE-46B2-8FA5-A9AED3B40B8B}" type="slidenum">
              <a:rPr lang="en-GB" altLang="en-US"/>
              <a:pPr>
                <a:defRPr/>
              </a:pPr>
              <a:t>‹#›</a:t>
            </a:fld>
            <a:endParaRPr lang="en-GB" altLang="en-US"/>
          </a:p>
        </p:txBody>
      </p:sp>
    </p:spTree>
    <p:extLst>
      <p:ext uri="{BB962C8B-B14F-4D97-AF65-F5344CB8AC3E}">
        <p14:creationId xmlns:p14="http://schemas.microsoft.com/office/powerpoint/2010/main" val="4150486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endParaRPr lang="en-GB"/>
          </a:p>
        </p:txBody>
      </p:sp>
      <p:sp>
        <p:nvSpPr>
          <p:cNvPr id="5" name="Footer Placeholder 2"/>
          <p:cNvSpPr>
            <a:spLocks noGrp="1"/>
          </p:cNvSpPr>
          <p:nvPr>
            <p:ph type="ftr" sz="quarter" idx="11"/>
          </p:nvPr>
        </p:nvSpPr>
        <p:spPr/>
        <p:txBody>
          <a:bodyPr/>
          <a:lstStyle>
            <a:lvl1pPr>
              <a:defRPr/>
            </a:lvl1pPr>
          </a:lstStyle>
          <a:p>
            <a:pPr>
              <a:defRPr/>
            </a:pPr>
            <a:endParaRPr lang="en-GB"/>
          </a:p>
        </p:txBody>
      </p:sp>
      <p:sp>
        <p:nvSpPr>
          <p:cNvPr id="6" name="Slide Number Placeholder 22"/>
          <p:cNvSpPr>
            <a:spLocks noGrp="1"/>
          </p:cNvSpPr>
          <p:nvPr>
            <p:ph type="sldNum" sz="quarter" idx="12"/>
          </p:nvPr>
        </p:nvSpPr>
        <p:spPr/>
        <p:txBody>
          <a:bodyPr/>
          <a:lstStyle>
            <a:lvl1pPr>
              <a:defRPr/>
            </a:lvl1pPr>
          </a:lstStyle>
          <a:p>
            <a:pPr>
              <a:defRPr/>
            </a:pPr>
            <a:fld id="{FB8C5454-905A-48A5-BB26-95700DCEB42E}" type="slidenum">
              <a:rPr lang="en-GB" altLang="en-US"/>
              <a:pPr>
                <a:defRPr/>
              </a:pPr>
              <a:t>‹#›</a:t>
            </a:fld>
            <a:endParaRPr lang="en-GB" altLang="en-US"/>
          </a:p>
        </p:txBody>
      </p:sp>
    </p:spTree>
    <p:extLst>
      <p:ext uri="{BB962C8B-B14F-4D97-AF65-F5344CB8AC3E}">
        <p14:creationId xmlns:p14="http://schemas.microsoft.com/office/powerpoint/2010/main" val="2471776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1143000"/>
            <a:ext cx="25400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143000"/>
            <a:ext cx="8331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endParaRPr lang="en-GB"/>
          </a:p>
        </p:txBody>
      </p:sp>
      <p:sp>
        <p:nvSpPr>
          <p:cNvPr id="5" name="Footer Placeholder 2"/>
          <p:cNvSpPr>
            <a:spLocks noGrp="1"/>
          </p:cNvSpPr>
          <p:nvPr>
            <p:ph type="ftr" sz="quarter" idx="11"/>
          </p:nvPr>
        </p:nvSpPr>
        <p:spPr/>
        <p:txBody>
          <a:bodyPr/>
          <a:lstStyle>
            <a:lvl1pPr>
              <a:defRPr/>
            </a:lvl1pPr>
          </a:lstStyle>
          <a:p>
            <a:pPr>
              <a:defRPr/>
            </a:pPr>
            <a:endParaRPr lang="en-GB"/>
          </a:p>
        </p:txBody>
      </p:sp>
      <p:sp>
        <p:nvSpPr>
          <p:cNvPr id="6" name="Slide Number Placeholder 22"/>
          <p:cNvSpPr>
            <a:spLocks noGrp="1"/>
          </p:cNvSpPr>
          <p:nvPr>
            <p:ph type="sldNum" sz="quarter" idx="12"/>
          </p:nvPr>
        </p:nvSpPr>
        <p:spPr/>
        <p:txBody>
          <a:bodyPr/>
          <a:lstStyle>
            <a:lvl1pPr>
              <a:defRPr/>
            </a:lvl1pPr>
          </a:lstStyle>
          <a:p>
            <a:pPr>
              <a:defRPr/>
            </a:pPr>
            <a:fld id="{C2FA6D7B-C52B-4AA6-84DE-6AA5341CC5BF}" type="slidenum">
              <a:rPr lang="en-GB" altLang="en-US"/>
              <a:pPr>
                <a:defRPr/>
              </a:pPr>
              <a:t>‹#›</a:t>
            </a:fld>
            <a:endParaRPr lang="en-GB" altLang="en-US"/>
          </a:p>
        </p:txBody>
      </p:sp>
    </p:spTree>
    <p:extLst>
      <p:ext uri="{BB962C8B-B14F-4D97-AF65-F5344CB8AC3E}">
        <p14:creationId xmlns:p14="http://schemas.microsoft.com/office/powerpoint/2010/main" val="3752066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476250"/>
            <a:ext cx="10363200" cy="5619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3" name="Rectangle 12"/>
          <p:cNvSpPr>
            <a:spLocks noGrp="1" noChangeArrowheads="1"/>
          </p:cNvSpPr>
          <p:nvPr>
            <p:ph type="dt" sz="half" idx="10"/>
          </p:nvPr>
        </p:nvSpPr>
        <p:spPr>
          <a:ln/>
        </p:spPr>
        <p:txBody>
          <a:bodyPr/>
          <a:lstStyle>
            <a:lvl1pPr>
              <a:defRPr/>
            </a:lvl1pPr>
          </a:lstStyle>
          <a:p>
            <a:pPr>
              <a:defRPr/>
            </a:pPr>
            <a:endParaRPr lang="en-US"/>
          </a:p>
        </p:txBody>
      </p:sp>
      <p:sp>
        <p:nvSpPr>
          <p:cNvPr id="4" name="Rectangle 13"/>
          <p:cNvSpPr>
            <a:spLocks noGrp="1" noChangeArrowheads="1"/>
          </p:cNvSpPr>
          <p:nvPr>
            <p:ph type="ftr" sz="quarter" idx="11"/>
          </p:nvPr>
        </p:nvSpPr>
        <p:spPr>
          <a:ln/>
        </p:spPr>
        <p:txBody>
          <a:bodyPr/>
          <a:lstStyle>
            <a:lvl1pPr>
              <a:defRPr/>
            </a:lvl1pPr>
          </a:lstStyle>
          <a:p>
            <a:pPr>
              <a:defRPr/>
            </a:pPr>
            <a:endParaRPr lang="en-US"/>
          </a:p>
        </p:txBody>
      </p:sp>
      <p:sp>
        <p:nvSpPr>
          <p:cNvPr id="5" name="Rectangle 14"/>
          <p:cNvSpPr>
            <a:spLocks noGrp="1" noChangeArrowheads="1"/>
          </p:cNvSpPr>
          <p:nvPr>
            <p:ph type="sldNum" sz="quarter" idx="12"/>
          </p:nvPr>
        </p:nvSpPr>
        <p:spPr>
          <a:ln/>
        </p:spPr>
        <p:txBody>
          <a:bodyPr/>
          <a:lstStyle>
            <a:lvl1pPr>
              <a:defRPr/>
            </a:lvl1pPr>
          </a:lstStyle>
          <a:p>
            <a:pPr>
              <a:defRPr/>
            </a:pPr>
            <a:fld id="{28CCD2B6-2B90-453C-97D3-A4A7D584CDA7}" type="slidenum">
              <a:rPr lang="en-US"/>
              <a:pPr>
                <a:defRPr/>
              </a:pPr>
              <a:t>‹#›</a:t>
            </a:fld>
            <a:endParaRPr lang="en-US"/>
          </a:p>
        </p:txBody>
      </p:sp>
    </p:spTree>
    <p:extLst>
      <p:ext uri="{BB962C8B-B14F-4D97-AF65-F5344CB8AC3E}">
        <p14:creationId xmlns:p14="http://schemas.microsoft.com/office/powerpoint/2010/main" val="1406304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endParaRPr lang="en-CA"/>
          </a:p>
        </p:txBody>
      </p:sp>
      <p:sp>
        <p:nvSpPr>
          <p:cNvPr id="3" name="Text Placeholder 2"/>
          <p:cNvSpPr>
            <a:spLocks noGrp="1"/>
          </p:cNvSpPr>
          <p:nvPr>
            <p:ph type="body"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97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fld id="{46D74DFF-4E07-4BB7-8474-D854354886DA}" type="slidenum">
              <a:rPr lang="en-US"/>
              <a:pPr>
                <a:defRPr/>
              </a:pPr>
              <a:t>‹#›</a:t>
            </a:fld>
            <a:endParaRPr lang="en-US"/>
          </a:p>
        </p:txBody>
      </p:sp>
    </p:spTree>
    <p:extLst>
      <p:ext uri="{BB962C8B-B14F-4D97-AF65-F5344CB8AC3E}">
        <p14:creationId xmlns:p14="http://schemas.microsoft.com/office/powerpoint/2010/main" val="344991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C0FE331-D8FE-40CA-B14E-7A620C3479A1}" type="datetimeFigureOut">
              <a:rPr lang="en-AU" smtClean="0"/>
              <a:t>17/08/2016</a:t>
            </a:fld>
            <a:endParaRPr lang="en-AU"/>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AU"/>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CD44DC8-2DE8-4ED4-8D5C-80B35912A1BB}" type="slidenum">
              <a:rPr lang="en-AU" smtClean="0"/>
              <a:t>‹#›</a:t>
            </a:fld>
            <a:endParaRPr lang="en-AU"/>
          </a:p>
        </p:txBody>
      </p:sp>
    </p:spTree>
    <p:extLst>
      <p:ext uri="{BB962C8B-B14F-4D97-AF65-F5344CB8AC3E}">
        <p14:creationId xmlns:p14="http://schemas.microsoft.com/office/powerpoint/2010/main" val="3873263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C0FE331-D8FE-40CA-B14E-7A620C3479A1}" type="datetimeFigureOut">
              <a:rPr lang="en-AU" smtClean="0"/>
              <a:t>17/08/2016</a:t>
            </a:fld>
            <a:endParaRPr lang="en-AU"/>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AU"/>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CD44DC8-2DE8-4ED4-8D5C-80B35912A1BB}" type="slidenum">
              <a:rPr lang="en-AU" smtClean="0"/>
              <a:t>‹#›</a:t>
            </a:fld>
            <a:endParaRPr lang="en-AU"/>
          </a:p>
        </p:txBody>
      </p:sp>
    </p:spTree>
    <p:extLst>
      <p:ext uri="{BB962C8B-B14F-4D97-AF65-F5344CB8AC3E}">
        <p14:creationId xmlns:p14="http://schemas.microsoft.com/office/powerpoint/2010/main" val="2043825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C0FE331-D8FE-40CA-B14E-7A620C3479A1}" type="datetimeFigureOut">
              <a:rPr lang="en-AU" smtClean="0"/>
              <a:t>17/08/2016</a:t>
            </a:fld>
            <a:endParaRPr lang="en-AU"/>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AU"/>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CD44DC8-2DE8-4ED4-8D5C-80B35912A1BB}" type="slidenum">
              <a:rPr lang="en-AU" smtClean="0"/>
              <a:t>‹#›</a:t>
            </a:fld>
            <a:endParaRPr lang="en-AU"/>
          </a:p>
        </p:txBody>
      </p:sp>
    </p:spTree>
    <p:extLst>
      <p:ext uri="{BB962C8B-B14F-4D97-AF65-F5344CB8AC3E}">
        <p14:creationId xmlns:p14="http://schemas.microsoft.com/office/powerpoint/2010/main" val="118252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4C0FE331-D8FE-40CA-B14E-7A620C3479A1}" type="datetimeFigureOut">
              <a:rPr lang="en-AU" smtClean="0"/>
              <a:t>17/08/2016</a:t>
            </a:fld>
            <a:endParaRPr lang="en-AU"/>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AU"/>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CD44DC8-2DE8-4ED4-8D5C-80B35912A1BB}" type="slidenum">
              <a:rPr lang="en-AU" smtClean="0"/>
              <a:t>‹#›</a:t>
            </a:fld>
            <a:endParaRPr lang="en-AU"/>
          </a:p>
        </p:txBody>
      </p:sp>
    </p:spTree>
    <p:extLst>
      <p:ext uri="{BB962C8B-B14F-4D97-AF65-F5344CB8AC3E}">
        <p14:creationId xmlns:p14="http://schemas.microsoft.com/office/powerpoint/2010/main" val="8525673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4C0FE331-D8FE-40CA-B14E-7A620C3479A1}" type="datetimeFigureOut">
              <a:rPr lang="en-AU" smtClean="0"/>
              <a:t>17/08/2016</a:t>
            </a:fld>
            <a:endParaRPr lang="en-AU"/>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AU"/>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DCD44DC8-2DE8-4ED4-8D5C-80B35912A1BB}" type="slidenum">
              <a:rPr lang="en-AU" smtClean="0"/>
              <a:t>‹#›</a:t>
            </a:fld>
            <a:endParaRPr lang="en-AU"/>
          </a:p>
        </p:txBody>
      </p:sp>
    </p:spTree>
    <p:extLst>
      <p:ext uri="{BB962C8B-B14F-4D97-AF65-F5344CB8AC3E}">
        <p14:creationId xmlns:p14="http://schemas.microsoft.com/office/powerpoint/2010/main" val="4282029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4C0FE331-D8FE-40CA-B14E-7A620C3479A1}" type="datetimeFigureOut">
              <a:rPr lang="en-AU" smtClean="0"/>
              <a:t>17/08/2016</a:t>
            </a:fld>
            <a:endParaRPr lang="en-AU"/>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AU"/>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DCD44DC8-2DE8-4ED4-8D5C-80B35912A1BB}" type="slidenum">
              <a:rPr lang="en-AU" smtClean="0"/>
              <a:t>‹#›</a:t>
            </a:fld>
            <a:endParaRPr lang="en-AU"/>
          </a:p>
        </p:txBody>
      </p:sp>
    </p:spTree>
    <p:extLst>
      <p:ext uri="{BB962C8B-B14F-4D97-AF65-F5344CB8AC3E}">
        <p14:creationId xmlns:p14="http://schemas.microsoft.com/office/powerpoint/2010/main" val="3597426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36575"/>
            <a:ext cx="10972800" cy="1066800"/>
          </a:xfrm>
        </p:spPr>
        <p:txBody>
          <a:bodyPr/>
          <a:lstStyle/>
          <a:p>
            <a:r>
              <a:rPr lang="en-US" dirty="0"/>
              <a:t>Click to edit Master title style</a:t>
            </a:r>
          </a:p>
        </p:txBody>
      </p:sp>
      <p:sp>
        <p:nvSpPr>
          <p:cNvPr id="3" name="Content Placeholder 2"/>
          <p:cNvSpPr>
            <a:spLocks noGrp="1"/>
          </p:cNvSpPr>
          <p:nvPr>
            <p:ph idx="1"/>
          </p:nvPr>
        </p:nvSpPr>
        <p:spPr>
          <a:xfrm>
            <a:off x="609600" y="1771650"/>
            <a:ext cx="10972800" cy="4324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22"/>
          <p:cNvSpPr>
            <a:spLocks noGrp="1"/>
          </p:cNvSpPr>
          <p:nvPr>
            <p:ph type="sldNum" sz="quarter" idx="12"/>
          </p:nvPr>
        </p:nvSpPr>
        <p:spPr/>
        <p:txBody>
          <a:bodyPr/>
          <a:lstStyle>
            <a:lvl1pPr>
              <a:defRPr/>
            </a:lvl1pPr>
          </a:lstStyle>
          <a:p>
            <a:pPr>
              <a:defRPr/>
            </a:pPr>
            <a:fld id="{7CFCA37F-2E4D-400E-AF36-FC46BDB17292}" type="slidenum">
              <a:rPr lang="en-GB" altLang="en-US"/>
              <a:pPr>
                <a:defRPr/>
              </a:pPr>
              <a:t>‹#›</a:t>
            </a:fld>
            <a:endParaRPr lang="en-GB" altLang="en-US"/>
          </a:p>
        </p:txBody>
      </p:sp>
    </p:spTree>
    <p:extLst>
      <p:ext uri="{BB962C8B-B14F-4D97-AF65-F5344CB8AC3E}">
        <p14:creationId xmlns:p14="http://schemas.microsoft.com/office/powerpoint/2010/main" val="38883189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4C0FE331-D8FE-40CA-B14E-7A620C3479A1}" type="datetimeFigureOut">
              <a:rPr lang="en-AU" smtClean="0"/>
              <a:t>17/08/2016</a:t>
            </a:fld>
            <a:endParaRPr lang="en-AU"/>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AU"/>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DCD44DC8-2DE8-4ED4-8D5C-80B35912A1BB}" type="slidenum">
              <a:rPr lang="en-AU" smtClean="0"/>
              <a:t>‹#›</a:t>
            </a:fld>
            <a:endParaRPr lang="en-AU"/>
          </a:p>
        </p:txBody>
      </p:sp>
    </p:spTree>
    <p:extLst>
      <p:ext uri="{BB962C8B-B14F-4D97-AF65-F5344CB8AC3E}">
        <p14:creationId xmlns:p14="http://schemas.microsoft.com/office/powerpoint/2010/main" val="31911934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4C0FE331-D8FE-40CA-B14E-7A620C3479A1}" type="datetimeFigureOut">
              <a:rPr lang="en-AU" smtClean="0"/>
              <a:t>17/08/2016</a:t>
            </a:fld>
            <a:endParaRPr lang="en-AU"/>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AU"/>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CD44DC8-2DE8-4ED4-8D5C-80B35912A1BB}" type="slidenum">
              <a:rPr lang="en-AU" smtClean="0"/>
              <a:t>‹#›</a:t>
            </a:fld>
            <a:endParaRPr lang="en-AU"/>
          </a:p>
        </p:txBody>
      </p:sp>
    </p:spTree>
    <p:extLst>
      <p:ext uri="{BB962C8B-B14F-4D97-AF65-F5344CB8AC3E}">
        <p14:creationId xmlns:p14="http://schemas.microsoft.com/office/powerpoint/2010/main" val="102055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4C0FE331-D8FE-40CA-B14E-7A620C3479A1}" type="datetimeFigureOut">
              <a:rPr lang="en-AU" smtClean="0"/>
              <a:t>17/08/2016</a:t>
            </a:fld>
            <a:endParaRPr lang="en-AU"/>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AU"/>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CD44DC8-2DE8-4ED4-8D5C-80B35912A1BB}" type="slidenum">
              <a:rPr lang="en-AU" smtClean="0"/>
              <a:t>‹#›</a:t>
            </a:fld>
            <a:endParaRPr lang="en-AU"/>
          </a:p>
        </p:txBody>
      </p:sp>
    </p:spTree>
    <p:extLst>
      <p:ext uri="{BB962C8B-B14F-4D97-AF65-F5344CB8AC3E}">
        <p14:creationId xmlns:p14="http://schemas.microsoft.com/office/powerpoint/2010/main" val="27361669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C0FE331-D8FE-40CA-B14E-7A620C3479A1}" type="datetimeFigureOut">
              <a:rPr lang="en-AU" smtClean="0"/>
              <a:t>17/08/2016</a:t>
            </a:fld>
            <a:endParaRPr lang="en-AU"/>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AU"/>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CD44DC8-2DE8-4ED4-8D5C-80B35912A1BB}" type="slidenum">
              <a:rPr lang="en-AU" smtClean="0"/>
              <a:t>‹#›</a:t>
            </a:fld>
            <a:endParaRPr lang="en-AU"/>
          </a:p>
        </p:txBody>
      </p:sp>
    </p:spTree>
    <p:extLst>
      <p:ext uri="{BB962C8B-B14F-4D97-AF65-F5344CB8AC3E}">
        <p14:creationId xmlns:p14="http://schemas.microsoft.com/office/powerpoint/2010/main" val="33154436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C0FE331-D8FE-40CA-B14E-7A620C3479A1}" type="datetimeFigureOut">
              <a:rPr lang="en-AU" smtClean="0"/>
              <a:t>17/08/2016</a:t>
            </a:fld>
            <a:endParaRPr lang="en-AU"/>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AU"/>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CD44DC8-2DE8-4ED4-8D5C-80B35912A1BB}" type="slidenum">
              <a:rPr lang="en-AU" smtClean="0"/>
              <a:t>‹#›</a:t>
            </a:fld>
            <a:endParaRPr lang="en-AU"/>
          </a:p>
        </p:txBody>
      </p:sp>
    </p:spTree>
    <p:extLst>
      <p:ext uri="{BB962C8B-B14F-4D97-AF65-F5344CB8AC3E}">
        <p14:creationId xmlns:p14="http://schemas.microsoft.com/office/powerpoint/2010/main" val="3596573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en-US"/>
              <a:t>Click to edit Master title style</a:t>
            </a:r>
          </a:p>
        </p:txBody>
      </p:sp>
      <p:sp>
        <p:nvSpPr>
          <p:cNvPr id="3" name="Text Placeholder 2"/>
          <p:cNvSpPr>
            <a:spLocks noGrp="1"/>
          </p:cNvSpPr>
          <p:nvPr>
            <p:ph type="body" idx="1"/>
          </p:nvPr>
        </p:nvSpPr>
        <p:spPr>
          <a:xfrm>
            <a:off x="963084" y="3367088"/>
            <a:ext cx="103632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13"/>
          <p:cNvSpPr>
            <a:spLocks noGrp="1"/>
          </p:cNvSpPr>
          <p:nvPr>
            <p:ph type="dt" sz="half" idx="10"/>
          </p:nvPr>
        </p:nvSpPr>
        <p:spPr/>
        <p:txBody>
          <a:bodyPr/>
          <a:lstStyle>
            <a:lvl1pPr>
              <a:defRPr/>
            </a:lvl1pPr>
          </a:lstStyle>
          <a:p>
            <a:pPr>
              <a:defRPr/>
            </a:pPr>
            <a:endParaRPr lang="en-GB"/>
          </a:p>
        </p:txBody>
      </p:sp>
      <p:sp>
        <p:nvSpPr>
          <p:cNvPr id="5" name="Footer Placeholder 2"/>
          <p:cNvSpPr>
            <a:spLocks noGrp="1"/>
          </p:cNvSpPr>
          <p:nvPr>
            <p:ph type="ftr" sz="quarter" idx="11"/>
          </p:nvPr>
        </p:nvSpPr>
        <p:spPr/>
        <p:txBody>
          <a:bodyPr/>
          <a:lstStyle>
            <a:lvl1pPr>
              <a:defRPr/>
            </a:lvl1pPr>
          </a:lstStyle>
          <a:p>
            <a:pPr>
              <a:defRPr/>
            </a:pPr>
            <a:endParaRPr lang="en-GB"/>
          </a:p>
        </p:txBody>
      </p:sp>
      <p:sp>
        <p:nvSpPr>
          <p:cNvPr id="6" name="Slide Number Placeholder 22"/>
          <p:cNvSpPr>
            <a:spLocks noGrp="1"/>
          </p:cNvSpPr>
          <p:nvPr>
            <p:ph type="sldNum" sz="quarter" idx="12"/>
          </p:nvPr>
        </p:nvSpPr>
        <p:spPr/>
        <p:txBody>
          <a:bodyPr/>
          <a:lstStyle>
            <a:lvl1pPr>
              <a:defRPr/>
            </a:lvl1pPr>
          </a:lstStyle>
          <a:p>
            <a:pPr>
              <a:defRPr/>
            </a:pPr>
            <a:fld id="{6E28F690-45DF-48D6-8254-5B5E1EDA745C}" type="slidenum">
              <a:rPr lang="en-GB" altLang="en-US"/>
              <a:pPr>
                <a:defRPr/>
              </a:pPr>
              <a:t>‹#›</a:t>
            </a:fld>
            <a:endParaRPr lang="en-GB" altLang="en-US"/>
          </a:p>
        </p:txBody>
      </p:sp>
    </p:spTree>
    <p:extLst>
      <p:ext uri="{BB962C8B-B14F-4D97-AF65-F5344CB8AC3E}">
        <p14:creationId xmlns:p14="http://schemas.microsoft.com/office/powerpoint/2010/main" val="2915499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249425"/>
            <a:ext cx="5384800" cy="4525963"/>
          </a:xfrm>
        </p:spPr>
        <p:txBody>
          <a:bodyPr/>
          <a:lstStyle>
            <a:lvl1pPr>
              <a:defRPr sz="2000"/>
            </a:lvl1pPr>
            <a:lvl2pPr>
              <a:defRPr sz="19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249425"/>
            <a:ext cx="5384800" cy="4525963"/>
          </a:xfrm>
        </p:spPr>
        <p:txBody>
          <a:bodyPr/>
          <a:lstStyle>
            <a:lvl1pPr>
              <a:defRPr sz="2000"/>
            </a:lvl1pPr>
            <a:lvl2pPr>
              <a:defRPr sz="19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endParaRPr lang="en-GB"/>
          </a:p>
        </p:txBody>
      </p:sp>
      <p:sp>
        <p:nvSpPr>
          <p:cNvPr id="6" name="Footer Placeholder 2"/>
          <p:cNvSpPr>
            <a:spLocks noGrp="1"/>
          </p:cNvSpPr>
          <p:nvPr>
            <p:ph type="ftr" sz="quarter" idx="11"/>
          </p:nvPr>
        </p:nvSpPr>
        <p:spPr/>
        <p:txBody>
          <a:bodyPr/>
          <a:lstStyle>
            <a:lvl1pPr>
              <a:defRPr/>
            </a:lvl1pPr>
          </a:lstStyle>
          <a:p>
            <a:pPr>
              <a:defRPr/>
            </a:pPr>
            <a:endParaRPr lang="en-GB"/>
          </a:p>
        </p:txBody>
      </p:sp>
      <p:sp>
        <p:nvSpPr>
          <p:cNvPr id="7" name="Slide Number Placeholder 22"/>
          <p:cNvSpPr>
            <a:spLocks noGrp="1"/>
          </p:cNvSpPr>
          <p:nvPr>
            <p:ph type="sldNum" sz="quarter" idx="12"/>
          </p:nvPr>
        </p:nvSpPr>
        <p:spPr/>
        <p:txBody>
          <a:bodyPr/>
          <a:lstStyle>
            <a:lvl1pPr>
              <a:defRPr/>
            </a:lvl1pPr>
          </a:lstStyle>
          <a:p>
            <a:pPr>
              <a:defRPr/>
            </a:pPr>
            <a:fld id="{F3C7440B-B191-404F-9425-411D50424934}" type="slidenum">
              <a:rPr lang="en-GB" altLang="en-US"/>
              <a:pPr>
                <a:defRPr/>
              </a:pPr>
              <a:t>‹#›</a:t>
            </a:fld>
            <a:endParaRPr lang="en-GB" altLang="en-US"/>
          </a:p>
        </p:txBody>
      </p:sp>
    </p:spTree>
    <p:extLst>
      <p:ext uri="{BB962C8B-B14F-4D97-AF65-F5344CB8AC3E}">
        <p14:creationId xmlns:p14="http://schemas.microsoft.com/office/powerpoint/2010/main" val="1721690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lstStyle>
            <a:lvl1pPr>
              <a:defRPr sz="4000" b="0" i="0" cap="none" baseline="0"/>
            </a:lvl1pPr>
          </a:lstStyle>
          <a:p>
            <a:r>
              <a:rPr lang="en-US"/>
              <a:t>Click to edit Master title style</a:t>
            </a:r>
          </a:p>
        </p:txBody>
      </p:sp>
      <p:sp>
        <p:nvSpPr>
          <p:cNvPr id="3" name="Text Placeholder 2"/>
          <p:cNvSpPr>
            <a:spLocks noGrp="1"/>
          </p:cNvSpPr>
          <p:nvPr>
            <p:ph type="body" idx="1"/>
          </p:nvPr>
        </p:nvSpPr>
        <p:spPr>
          <a:xfrm>
            <a:off x="508000" y="2244970"/>
            <a:ext cx="5388864"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294968" y="2244970"/>
            <a:ext cx="5389033"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25"/>
          <p:cNvSpPr>
            <a:spLocks noGrp="1"/>
          </p:cNvSpPr>
          <p:nvPr>
            <p:ph type="dt" sz="half" idx="10"/>
          </p:nvPr>
        </p:nvSpPr>
        <p:spPr/>
        <p:txBody>
          <a:bodyPr rtlCol="0"/>
          <a:lstStyle>
            <a:lvl1pPr>
              <a:defRPr/>
            </a:lvl1pPr>
          </a:lstStyle>
          <a:p>
            <a:pPr>
              <a:defRPr/>
            </a:pPr>
            <a:endParaRPr lang="en-GB"/>
          </a:p>
        </p:txBody>
      </p:sp>
      <p:sp>
        <p:nvSpPr>
          <p:cNvPr id="8" name="Slide Number Placeholder 26"/>
          <p:cNvSpPr>
            <a:spLocks noGrp="1"/>
          </p:cNvSpPr>
          <p:nvPr>
            <p:ph type="sldNum" sz="quarter" idx="11"/>
          </p:nvPr>
        </p:nvSpPr>
        <p:spPr/>
        <p:txBody>
          <a:bodyPr/>
          <a:lstStyle>
            <a:lvl1pPr>
              <a:defRPr/>
            </a:lvl1pPr>
          </a:lstStyle>
          <a:p>
            <a:pPr>
              <a:defRPr/>
            </a:pPr>
            <a:fld id="{8CBDE913-46F0-43CF-A0B7-E705FEB610AC}" type="slidenum">
              <a:rPr lang="en-GB" altLang="en-US"/>
              <a:pPr>
                <a:defRPr/>
              </a:pPr>
              <a:t>‹#›</a:t>
            </a:fld>
            <a:endParaRPr lang="en-GB" altLang="en-US"/>
          </a:p>
        </p:txBody>
      </p:sp>
      <p:sp>
        <p:nvSpPr>
          <p:cNvPr id="9" name="Footer Placeholder 27"/>
          <p:cNvSpPr>
            <a:spLocks noGrp="1"/>
          </p:cNvSpPr>
          <p:nvPr>
            <p:ph type="ftr" sz="quarter" idx="12"/>
          </p:nvPr>
        </p:nvSpPr>
        <p:spPr/>
        <p:txBody>
          <a:bodyPr rtlCol="0"/>
          <a:lstStyle>
            <a:lvl1pPr>
              <a:defRPr/>
            </a:lvl1pPr>
          </a:lstStyle>
          <a:p>
            <a:pPr>
              <a:defRPr/>
            </a:pPr>
            <a:endParaRPr lang="en-GB"/>
          </a:p>
        </p:txBody>
      </p:sp>
    </p:spTree>
    <p:extLst>
      <p:ext uri="{BB962C8B-B14F-4D97-AF65-F5344CB8AC3E}">
        <p14:creationId xmlns:p14="http://schemas.microsoft.com/office/powerpoint/2010/main" val="2830483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lstStyle>
            <a:lvl1pPr>
              <a:defRPr sz="4000">
                <a:solidFill>
                  <a:schemeClr val="tx2"/>
                </a:solidFill>
              </a:defRPr>
            </a:lvl1pPr>
          </a:lstStyle>
          <a:p>
            <a:r>
              <a:rPr lang="en-US"/>
              <a:t>Click to edit Master title style</a:t>
            </a:r>
          </a:p>
        </p:txBody>
      </p:sp>
      <p:sp>
        <p:nvSpPr>
          <p:cNvPr id="3" name="Date Placeholder 2"/>
          <p:cNvSpPr>
            <a:spLocks noGrp="1"/>
          </p:cNvSpPr>
          <p:nvPr>
            <p:ph type="dt" sz="half" idx="10"/>
          </p:nvPr>
        </p:nvSpPr>
        <p:spPr>
          <a:xfrm>
            <a:off x="8777818" y="612775"/>
            <a:ext cx="1276349" cy="457200"/>
          </a:xfrm>
        </p:spPr>
        <p:txBody>
          <a:bodyPr/>
          <a:lstStyle>
            <a:lvl1pPr>
              <a:defRPr/>
            </a:lvl1pPr>
          </a:lstStyle>
          <a:p>
            <a:pPr>
              <a:defRPr/>
            </a:pPr>
            <a:endParaRPr lang="en-GB"/>
          </a:p>
        </p:txBody>
      </p:sp>
      <p:sp>
        <p:nvSpPr>
          <p:cNvPr id="4" name="Footer Placeholder 3"/>
          <p:cNvSpPr>
            <a:spLocks noGrp="1"/>
          </p:cNvSpPr>
          <p:nvPr>
            <p:ph type="ftr" sz="quarter" idx="11"/>
          </p:nvPr>
        </p:nvSpPr>
        <p:spPr/>
        <p:txBody>
          <a:bodyPr/>
          <a:lstStyle>
            <a:lvl1pPr>
              <a:defRPr/>
            </a:lvl1pPr>
          </a:lstStyle>
          <a:p>
            <a:pPr>
              <a:defRPr/>
            </a:pPr>
            <a:endParaRPr lang="en-GB"/>
          </a:p>
        </p:txBody>
      </p:sp>
      <p:sp>
        <p:nvSpPr>
          <p:cNvPr id="5" name="Slide Number Placeholder 4"/>
          <p:cNvSpPr>
            <a:spLocks noGrp="1"/>
          </p:cNvSpPr>
          <p:nvPr>
            <p:ph type="sldNum" sz="quarter" idx="12"/>
          </p:nvPr>
        </p:nvSpPr>
        <p:spPr/>
        <p:txBody>
          <a:bodyPr/>
          <a:lstStyle>
            <a:lvl1pPr>
              <a:defRPr/>
            </a:lvl1pPr>
          </a:lstStyle>
          <a:p>
            <a:pPr>
              <a:defRPr/>
            </a:pPr>
            <a:fld id="{0DE89158-E525-4172-BCE0-9F32A63DCEFF}" type="slidenum">
              <a:rPr lang="en-GB" altLang="en-US"/>
              <a:pPr>
                <a:defRPr/>
              </a:pPr>
              <a:t>‹#›</a:t>
            </a:fld>
            <a:endParaRPr lang="en-GB" altLang="en-US"/>
          </a:p>
        </p:txBody>
      </p:sp>
    </p:spTree>
    <p:extLst>
      <p:ext uri="{BB962C8B-B14F-4D97-AF65-F5344CB8AC3E}">
        <p14:creationId xmlns:p14="http://schemas.microsoft.com/office/powerpoint/2010/main" val="1947156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GB"/>
          </a:p>
        </p:txBody>
      </p:sp>
      <p:sp>
        <p:nvSpPr>
          <p:cNvPr id="3" name="Footer Placeholder 2"/>
          <p:cNvSpPr>
            <a:spLocks noGrp="1"/>
          </p:cNvSpPr>
          <p:nvPr>
            <p:ph type="ftr" sz="quarter" idx="11"/>
          </p:nvPr>
        </p:nvSpPr>
        <p:spPr/>
        <p:txBody>
          <a:bodyPr/>
          <a:lstStyle>
            <a:lvl1pPr>
              <a:defRPr/>
            </a:lvl1pPr>
          </a:lstStyle>
          <a:p>
            <a:pPr>
              <a:defRPr/>
            </a:pPr>
            <a:endParaRPr lang="en-GB"/>
          </a:p>
        </p:txBody>
      </p:sp>
      <p:sp>
        <p:nvSpPr>
          <p:cNvPr id="4" name="Slide Number Placeholder 22"/>
          <p:cNvSpPr>
            <a:spLocks noGrp="1"/>
          </p:cNvSpPr>
          <p:nvPr>
            <p:ph type="sldNum" sz="quarter" idx="12"/>
          </p:nvPr>
        </p:nvSpPr>
        <p:spPr/>
        <p:txBody>
          <a:bodyPr/>
          <a:lstStyle>
            <a:lvl1pPr>
              <a:defRPr/>
            </a:lvl1pPr>
          </a:lstStyle>
          <a:p>
            <a:pPr>
              <a:defRPr/>
            </a:pPr>
            <a:fld id="{8086CDBE-D487-49CA-B2F4-D44AC39FFDF5}" type="slidenum">
              <a:rPr lang="en-GB" altLang="en-US"/>
              <a:pPr>
                <a:defRPr/>
              </a:pPr>
              <a:t>‹#›</a:t>
            </a:fld>
            <a:endParaRPr lang="en-GB" altLang="en-US"/>
          </a:p>
        </p:txBody>
      </p:sp>
    </p:spTree>
    <p:extLst>
      <p:ext uri="{BB962C8B-B14F-4D97-AF65-F5344CB8AC3E}">
        <p14:creationId xmlns:p14="http://schemas.microsoft.com/office/powerpoint/2010/main" val="1882888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lang="en-US"/>
              <a:t>Click to edit Master title style</a:t>
            </a:r>
          </a:p>
        </p:txBody>
      </p:sp>
      <p:sp>
        <p:nvSpPr>
          <p:cNvPr id="3" name="Text Placeholder 2"/>
          <p:cNvSpPr>
            <a:spLocks noGrp="1"/>
          </p:cNvSpPr>
          <p:nvPr>
            <p:ph type="body" idx="2"/>
          </p:nvPr>
        </p:nvSpPr>
        <p:spPr>
          <a:xfrm>
            <a:off x="7137995" y="2010727"/>
            <a:ext cx="451104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203200" y="776287"/>
            <a:ext cx="6803136" cy="5852160"/>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endParaRPr lang="en-GB"/>
          </a:p>
        </p:txBody>
      </p:sp>
      <p:sp>
        <p:nvSpPr>
          <p:cNvPr id="6" name="Footer Placeholder 2"/>
          <p:cNvSpPr>
            <a:spLocks noGrp="1"/>
          </p:cNvSpPr>
          <p:nvPr>
            <p:ph type="ftr" sz="quarter" idx="11"/>
          </p:nvPr>
        </p:nvSpPr>
        <p:spPr/>
        <p:txBody>
          <a:bodyPr/>
          <a:lstStyle>
            <a:lvl1pPr>
              <a:defRPr/>
            </a:lvl1pPr>
          </a:lstStyle>
          <a:p>
            <a:pPr>
              <a:defRPr/>
            </a:pPr>
            <a:endParaRPr lang="en-GB"/>
          </a:p>
        </p:txBody>
      </p:sp>
      <p:sp>
        <p:nvSpPr>
          <p:cNvPr id="7" name="Slide Number Placeholder 22"/>
          <p:cNvSpPr>
            <a:spLocks noGrp="1"/>
          </p:cNvSpPr>
          <p:nvPr>
            <p:ph type="sldNum" sz="quarter" idx="12"/>
          </p:nvPr>
        </p:nvSpPr>
        <p:spPr/>
        <p:txBody>
          <a:bodyPr/>
          <a:lstStyle>
            <a:lvl1pPr>
              <a:defRPr/>
            </a:lvl1pPr>
          </a:lstStyle>
          <a:p>
            <a:pPr>
              <a:defRPr/>
            </a:pPr>
            <a:fld id="{DDB617AD-EEF0-4945-97A3-6E9402E2F3F6}" type="slidenum">
              <a:rPr lang="en-GB" altLang="en-US"/>
              <a:pPr>
                <a:defRPr/>
              </a:pPr>
              <a:t>‹#›</a:t>
            </a:fld>
            <a:endParaRPr lang="en-GB" altLang="en-US"/>
          </a:p>
        </p:txBody>
      </p:sp>
    </p:spTree>
    <p:extLst>
      <p:ext uri="{BB962C8B-B14F-4D97-AF65-F5344CB8AC3E}">
        <p14:creationId xmlns:p14="http://schemas.microsoft.com/office/powerpoint/2010/main" val="2861386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lang="en-US"/>
              <a:t>Click to edit Master title style</a:t>
            </a:r>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117924" y="3274309"/>
            <a:ext cx="34544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5" name="Date Placeholder 13"/>
          <p:cNvSpPr>
            <a:spLocks noGrp="1"/>
          </p:cNvSpPr>
          <p:nvPr>
            <p:ph type="dt" sz="half" idx="10"/>
          </p:nvPr>
        </p:nvSpPr>
        <p:spPr/>
        <p:txBody>
          <a:bodyPr/>
          <a:lstStyle>
            <a:lvl1pPr>
              <a:defRPr/>
            </a:lvl1pPr>
          </a:lstStyle>
          <a:p>
            <a:pPr>
              <a:defRPr/>
            </a:pPr>
            <a:endParaRPr lang="en-GB"/>
          </a:p>
        </p:txBody>
      </p:sp>
      <p:sp>
        <p:nvSpPr>
          <p:cNvPr id="6" name="Footer Placeholder 2"/>
          <p:cNvSpPr>
            <a:spLocks noGrp="1"/>
          </p:cNvSpPr>
          <p:nvPr>
            <p:ph type="ftr" sz="quarter" idx="11"/>
          </p:nvPr>
        </p:nvSpPr>
        <p:spPr/>
        <p:txBody>
          <a:bodyPr/>
          <a:lstStyle>
            <a:lvl1pPr>
              <a:defRPr/>
            </a:lvl1pPr>
          </a:lstStyle>
          <a:p>
            <a:pPr>
              <a:defRPr/>
            </a:pPr>
            <a:endParaRPr lang="en-GB"/>
          </a:p>
        </p:txBody>
      </p:sp>
      <p:sp>
        <p:nvSpPr>
          <p:cNvPr id="7" name="Slide Number Placeholder 22"/>
          <p:cNvSpPr>
            <a:spLocks noGrp="1"/>
          </p:cNvSpPr>
          <p:nvPr>
            <p:ph type="sldNum" sz="quarter" idx="12"/>
          </p:nvPr>
        </p:nvSpPr>
        <p:spPr/>
        <p:txBody>
          <a:bodyPr/>
          <a:lstStyle>
            <a:lvl1pPr>
              <a:defRPr/>
            </a:lvl1pPr>
          </a:lstStyle>
          <a:p>
            <a:pPr>
              <a:defRPr/>
            </a:pPr>
            <a:fld id="{62E34FA1-E2D1-44BE-8EBD-BE4D8806C0C7}" type="slidenum">
              <a:rPr lang="en-GB" altLang="en-US"/>
              <a:pPr>
                <a:defRPr/>
              </a:pPr>
              <a:t>‹#›</a:t>
            </a:fld>
            <a:endParaRPr lang="en-GB" altLang="en-US"/>
          </a:p>
        </p:txBody>
      </p:sp>
    </p:spTree>
    <p:extLst>
      <p:ext uri="{BB962C8B-B14F-4D97-AF65-F5344CB8AC3E}">
        <p14:creationId xmlns:p14="http://schemas.microsoft.com/office/powerpoint/2010/main" val="3365373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p:cNvSpPr/>
          <p:nvPr/>
        </p:nvSpPr>
        <p:spPr>
          <a:xfrm>
            <a:off x="0" y="366714"/>
            <a:ext cx="12192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9" name="Rectangle 28"/>
          <p:cNvSpPr/>
          <p:nvPr/>
        </p:nvSpPr>
        <p:spPr>
          <a:xfrm>
            <a:off x="0" y="0"/>
            <a:ext cx="12192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0" name="Rectangle 29"/>
          <p:cNvSpPr/>
          <p:nvPr/>
        </p:nvSpPr>
        <p:spPr>
          <a:xfrm>
            <a:off x="0" y="307976"/>
            <a:ext cx="12192000" cy="920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1" name="Rectangle 30"/>
          <p:cNvSpPr/>
          <p:nvPr/>
        </p:nvSpPr>
        <p:spPr>
          <a:xfrm flipV="1">
            <a:off x="7213600" y="360364"/>
            <a:ext cx="4978400" cy="904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2" name="Rectangle 31"/>
          <p:cNvSpPr/>
          <p:nvPr/>
        </p:nvSpPr>
        <p:spPr>
          <a:xfrm flipV="1">
            <a:off x="7213600" y="439739"/>
            <a:ext cx="49784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33" name="Rounded Rectangle 32"/>
          <p:cNvSpPr/>
          <p:nvPr/>
        </p:nvSpPr>
        <p:spPr bwMode="white">
          <a:xfrm>
            <a:off x="7209367" y="496889"/>
            <a:ext cx="4085167"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34" name="Rounded Rectangle 33"/>
          <p:cNvSpPr/>
          <p:nvPr/>
        </p:nvSpPr>
        <p:spPr bwMode="white">
          <a:xfrm>
            <a:off x="9831917" y="588963"/>
            <a:ext cx="21336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5" name="Rectangle 34"/>
          <p:cNvSpPr/>
          <p:nvPr/>
        </p:nvSpPr>
        <p:spPr bwMode="invGray">
          <a:xfrm>
            <a:off x="12113684" y="-1588"/>
            <a:ext cx="7620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36" name="Rectangle 35"/>
          <p:cNvSpPr/>
          <p:nvPr/>
        </p:nvSpPr>
        <p:spPr bwMode="invGray">
          <a:xfrm>
            <a:off x="12058651" y="-1588"/>
            <a:ext cx="3810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37" name="Rectangle 36"/>
          <p:cNvSpPr/>
          <p:nvPr/>
        </p:nvSpPr>
        <p:spPr bwMode="invGray">
          <a:xfrm>
            <a:off x="12033251" y="-1588"/>
            <a:ext cx="12700"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8" name="Rectangle 37"/>
          <p:cNvSpPr/>
          <p:nvPr/>
        </p:nvSpPr>
        <p:spPr bwMode="invGray">
          <a:xfrm>
            <a:off x="11967633" y="-1588"/>
            <a:ext cx="35984"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9" name="Rectangle 38"/>
          <p:cNvSpPr/>
          <p:nvPr/>
        </p:nvSpPr>
        <p:spPr bwMode="invGray">
          <a:xfrm>
            <a:off x="11887201" y="0"/>
            <a:ext cx="74084"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0" name="Rectangle 39"/>
          <p:cNvSpPr/>
          <p:nvPr/>
        </p:nvSpPr>
        <p:spPr bwMode="invGray">
          <a:xfrm>
            <a:off x="11832167" y="0"/>
            <a:ext cx="10584"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039" name="Title Placeholder 21"/>
          <p:cNvSpPr>
            <a:spLocks noGrp="1"/>
          </p:cNvSpPr>
          <p:nvPr>
            <p:ph type="title"/>
          </p:nvPr>
        </p:nvSpPr>
        <p:spPr bwMode="auto">
          <a:xfrm>
            <a:off x="609600" y="1143000"/>
            <a:ext cx="10972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3" name="Text Placeholder 12"/>
          <p:cNvSpPr>
            <a:spLocks noGrp="1"/>
          </p:cNvSpPr>
          <p:nvPr>
            <p:ph type="body" idx="1"/>
          </p:nvPr>
        </p:nvSpPr>
        <p:spPr bwMode="auto">
          <a:xfrm>
            <a:off x="609600" y="2249488"/>
            <a:ext cx="109728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8782051" y="612775"/>
            <a:ext cx="1276349" cy="457200"/>
          </a:xfrm>
          <a:prstGeom prst="rect">
            <a:avLst/>
          </a:prstGeom>
        </p:spPr>
        <p:txBody>
          <a:bodyPr vert="horz"/>
          <a:lstStyle>
            <a:lvl1pPr algn="l" eaLnBrk="1" latinLnBrk="0" hangingPunct="1">
              <a:defRPr kumimoji="0" sz="800">
                <a:solidFill>
                  <a:schemeClr val="accent2"/>
                </a:solidFill>
                <a:latin typeface="Arial" charset="0"/>
              </a:defRPr>
            </a:lvl1pPr>
          </a:lstStyle>
          <a:p>
            <a:pPr>
              <a:defRPr/>
            </a:pPr>
            <a:endParaRPr lang="en-GB"/>
          </a:p>
        </p:txBody>
      </p:sp>
      <p:sp>
        <p:nvSpPr>
          <p:cNvPr id="3" name="Footer Placeholder 2"/>
          <p:cNvSpPr>
            <a:spLocks noGrp="1"/>
          </p:cNvSpPr>
          <p:nvPr>
            <p:ph type="ftr" sz="quarter" idx="3"/>
          </p:nvPr>
        </p:nvSpPr>
        <p:spPr>
          <a:xfrm>
            <a:off x="7010401" y="612775"/>
            <a:ext cx="1767417" cy="457200"/>
          </a:xfrm>
          <a:prstGeom prst="rect">
            <a:avLst/>
          </a:prstGeom>
        </p:spPr>
        <p:txBody>
          <a:bodyPr vert="horz"/>
          <a:lstStyle>
            <a:lvl1pPr algn="r" eaLnBrk="1" latinLnBrk="0" hangingPunct="1">
              <a:defRPr kumimoji="0" sz="800">
                <a:solidFill>
                  <a:schemeClr val="accent2"/>
                </a:solidFill>
                <a:latin typeface="Arial" charset="0"/>
              </a:defRPr>
            </a:lvl1pPr>
          </a:lstStyle>
          <a:p>
            <a:pPr>
              <a:defRPr/>
            </a:pPr>
            <a:endParaRPr lang="en-GB"/>
          </a:p>
        </p:txBody>
      </p:sp>
      <p:sp>
        <p:nvSpPr>
          <p:cNvPr id="23" name="Slide Number Placeholder 22"/>
          <p:cNvSpPr>
            <a:spLocks noGrp="1"/>
          </p:cNvSpPr>
          <p:nvPr>
            <p:ph type="sldNum" sz="quarter" idx="4"/>
          </p:nvPr>
        </p:nvSpPr>
        <p:spPr>
          <a:xfrm>
            <a:off x="10898717" y="1588"/>
            <a:ext cx="1016000" cy="366712"/>
          </a:xfrm>
          <a:prstGeom prst="rect">
            <a:avLst/>
          </a:prstGeom>
        </p:spPr>
        <p:txBody>
          <a:bodyPr vert="horz" wrap="square" lIns="91440" tIns="45720" rIns="91440" bIns="45720" numCol="1" anchor="b" anchorCtr="0" compatLnSpc="1">
            <a:prstTxWarp prst="textNoShape">
              <a:avLst/>
            </a:prstTxWarp>
          </a:bodyPr>
          <a:lstStyle>
            <a:lvl1pPr algn="r" eaLnBrk="1" hangingPunct="1">
              <a:defRPr>
                <a:solidFill>
                  <a:srgbClr val="FFFFFF"/>
                </a:solidFill>
              </a:defRPr>
            </a:lvl1pPr>
          </a:lstStyle>
          <a:p>
            <a:pPr>
              <a:defRPr/>
            </a:pPr>
            <a:fld id="{EB427375-7D14-402A-9ED4-EAAAD1E3C129}"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829" r:id="rId1"/>
    <p:sldLayoutId id="2147483821" r:id="rId2"/>
    <p:sldLayoutId id="2147483822" r:id="rId3"/>
    <p:sldLayoutId id="2147483823" r:id="rId4"/>
    <p:sldLayoutId id="2147483830" r:id="rId5"/>
    <p:sldLayoutId id="2147483831" r:id="rId6"/>
    <p:sldLayoutId id="2147483824" r:id="rId7"/>
    <p:sldLayoutId id="2147483825" r:id="rId8"/>
    <p:sldLayoutId id="2147483826" r:id="rId9"/>
    <p:sldLayoutId id="2147483827" r:id="rId10"/>
    <p:sldLayoutId id="2147483828" r:id="rId11"/>
    <p:sldLayoutId id="2147483845" r:id="rId12"/>
    <p:sldLayoutId id="2147483846" r:id="rId13"/>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tmplLst>
          <p:tmpl lvl="1">
            <p:tnLst>
              <p:par>
                <p:cTn presetID="1"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Lst>
      </p:bldP>
    </p:bldLst>
  </p:timing>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Trebuchet MS" panose="020B0603020202020204" pitchFamily="34" charset="0"/>
        </a:defRPr>
      </a:lvl2pPr>
      <a:lvl3pPr algn="l" rtl="0" eaLnBrk="0" fontAlgn="base" hangingPunct="0">
        <a:spcBef>
          <a:spcPct val="0"/>
        </a:spcBef>
        <a:spcAft>
          <a:spcPct val="0"/>
        </a:spcAft>
        <a:defRPr sz="4000">
          <a:solidFill>
            <a:schemeClr val="tx2"/>
          </a:solidFill>
          <a:latin typeface="Trebuchet MS" panose="020B0603020202020204" pitchFamily="34" charset="0"/>
        </a:defRPr>
      </a:lvl3pPr>
      <a:lvl4pPr algn="l" rtl="0" eaLnBrk="0" fontAlgn="base" hangingPunct="0">
        <a:spcBef>
          <a:spcPct val="0"/>
        </a:spcBef>
        <a:spcAft>
          <a:spcPct val="0"/>
        </a:spcAft>
        <a:defRPr sz="4000">
          <a:solidFill>
            <a:schemeClr val="tx2"/>
          </a:solidFill>
          <a:latin typeface="Trebuchet MS" panose="020B0603020202020204" pitchFamily="34" charset="0"/>
        </a:defRPr>
      </a:lvl4pPr>
      <a:lvl5pPr algn="l" rtl="0" eaLnBrk="0" fontAlgn="base" hangingPunct="0">
        <a:spcBef>
          <a:spcPct val="0"/>
        </a:spcBef>
        <a:spcAft>
          <a:spcPct val="0"/>
        </a:spcAft>
        <a:defRPr sz="4000">
          <a:solidFill>
            <a:schemeClr val="tx2"/>
          </a:solidFill>
          <a:latin typeface="Trebuchet MS" panose="020B0603020202020204" pitchFamily="34" charset="0"/>
        </a:defRPr>
      </a:lvl5pPr>
      <a:lvl6pPr marL="457200" algn="l" rtl="0" fontAlgn="base">
        <a:spcBef>
          <a:spcPct val="0"/>
        </a:spcBef>
        <a:spcAft>
          <a:spcPct val="0"/>
        </a:spcAft>
        <a:defRPr sz="4000">
          <a:solidFill>
            <a:schemeClr val="tx2"/>
          </a:solidFill>
          <a:latin typeface="Trebuchet MS" panose="020B0603020202020204" pitchFamily="34" charset="0"/>
        </a:defRPr>
      </a:lvl6pPr>
      <a:lvl7pPr marL="914400" algn="l" rtl="0" fontAlgn="base">
        <a:spcBef>
          <a:spcPct val="0"/>
        </a:spcBef>
        <a:spcAft>
          <a:spcPct val="0"/>
        </a:spcAft>
        <a:defRPr sz="4000">
          <a:solidFill>
            <a:schemeClr val="tx2"/>
          </a:solidFill>
          <a:latin typeface="Trebuchet MS" panose="020B0603020202020204" pitchFamily="34" charset="0"/>
        </a:defRPr>
      </a:lvl7pPr>
      <a:lvl8pPr marL="1371600" algn="l" rtl="0" fontAlgn="base">
        <a:spcBef>
          <a:spcPct val="0"/>
        </a:spcBef>
        <a:spcAft>
          <a:spcPct val="0"/>
        </a:spcAft>
        <a:defRPr sz="4000">
          <a:solidFill>
            <a:schemeClr val="tx2"/>
          </a:solidFill>
          <a:latin typeface="Trebuchet MS" panose="020B0603020202020204" pitchFamily="34" charset="0"/>
        </a:defRPr>
      </a:lvl8pPr>
      <a:lvl9pPr marL="1828800" algn="l" rtl="0" fontAlgn="base">
        <a:spcBef>
          <a:spcPct val="0"/>
        </a:spcBef>
        <a:spcAft>
          <a:spcPct val="0"/>
        </a:spcAft>
        <a:defRPr sz="4000">
          <a:solidFill>
            <a:schemeClr val="tx2"/>
          </a:solidFill>
          <a:latin typeface="Trebuchet MS" panose="020B0603020202020204" pitchFamily="34" charset="0"/>
        </a:defRPr>
      </a:lvl9pPr>
    </p:titleStyle>
    <p:bodyStyle>
      <a:lvl1pPr marL="365125" indent="-255588" algn="l" rtl="0" eaLnBrk="0" fontAlgn="base" hangingPunct="0">
        <a:spcBef>
          <a:spcPts val="300"/>
        </a:spcBef>
        <a:spcAft>
          <a:spcPct val="0"/>
        </a:spcAft>
        <a:buClr>
          <a:srgbClr val="A04DA3"/>
        </a:buClr>
        <a:buFont typeface="Georgia" panose="02040502050405020303"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34002"/>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838200" y="13453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2420060054"/>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5.png"/><Relationship Id="rId7" Type="http://schemas.openxmlformats.org/officeDocument/2006/relationships/image" Target="../media/image190.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80.png"/><Relationship Id="rId5" Type="http://schemas.openxmlformats.org/officeDocument/2006/relationships/image" Target="../media/image170.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2.png"/><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210.png"/><Relationship Id="rId4" Type="http://schemas.openxmlformats.org/officeDocument/2006/relationships/image" Target="../media/image230.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3.jpeg"/><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9.png"/><Relationship Id="rId2" Type="http://schemas.openxmlformats.org/officeDocument/2006/relationships/image" Target="../media/image23.jpeg"/><Relationship Id="rId1" Type="http://schemas.openxmlformats.org/officeDocument/2006/relationships/slideLayout" Target="../slideLayouts/slideLayout13.xml"/><Relationship Id="rId6" Type="http://schemas.openxmlformats.org/officeDocument/2006/relationships/image" Target="../media/image28.png"/><Relationship Id="rId5" Type="http://schemas.openxmlformats.org/officeDocument/2006/relationships/image" Target="../media/image26.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8" Type="http://schemas.openxmlformats.org/officeDocument/2006/relationships/image" Target="../media/image23.jpeg"/><Relationship Id="rId7" Type="http://schemas.openxmlformats.org/officeDocument/2006/relationships/image" Target="../media/image32.png"/><Relationship Id="rId2" Type="http://schemas.openxmlformats.org/officeDocument/2006/relationships/image" Target="../media/image24.png"/><Relationship Id="rId1" Type="http://schemas.openxmlformats.org/officeDocument/2006/relationships/slideLayout" Target="../slideLayouts/slideLayout1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gif"/><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7.gif"/><Relationship Id="rId7"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37.gif"/><Relationship Id="rId5" Type="http://schemas.openxmlformats.org/officeDocument/2006/relationships/image" Target="../media/image44.png"/><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173019" y="552018"/>
            <a:ext cx="9880745" cy="1470025"/>
          </a:xfrm>
        </p:spPr>
        <p:txBody>
          <a:bodyPr>
            <a:noAutofit/>
          </a:bodyPr>
          <a:lstStyle/>
          <a:p>
            <a:pPr eaLnBrk="1" fontAlgn="auto" hangingPunct="1">
              <a:spcAft>
                <a:spcPts val="0"/>
              </a:spcAft>
              <a:defRPr/>
            </a:pPr>
            <a:r>
              <a:rPr lang="en-GB" sz="5400" dirty="0">
                <a:solidFill>
                  <a:srgbClr val="FFFF00"/>
                </a:solidFill>
                <a:effectLst>
                  <a:outerShdw blurRad="38100" dist="38100" dir="2700000" algn="tl">
                    <a:srgbClr val="000000">
                      <a:alpha val="43137"/>
                    </a:srgbClr>
                  </a:outerShdw>
                </a:effectLst>
                <a:latin typeface="Impact" pitchFamily="34" charset="0"/>
              </a:rPr>
              <a:t>Special Relativity Calculations 3</a:t>
            </a:r>
            <a:br>
              <a:rPr lang="en-GB" sz="5400" dirty="0">
                <a:solidFill>
                  <a:srgbClr val="FFFF00"/>
                </a:solidFill>
                <a:effectLst>
                  <a:outerShdw blurRad="38100" dist="38100" dir="2700000" algn="tl">
                    <a:srgbClr val="000000">
                      <a:alpha val="43137"/>
                    </a:srgbClr>
                  </a:outerShdw>
                </a:effectLst>
                <a:latin typeface="Impact" pitchFamily="34" charset="0"/>
              </a:rPr>
            </a:br>
            <a:r>
              <a:rPr lang="en-GB" sz="5400" dirty="0">
                <a:effectLst>
                  <a:outerShdw blurRad="38100" dist="38100" dir="2700000" algn="tl">
                    <a:srgbClr val="000000">
                      <a:alpha val="43137"/>
                    </a:srgbClr>
                  </a:outerShdw>
                </a:effectLst>
                <a:latin typeface="Impact" pitchFamily="34" charset="0"/>
              </a:rPr>
              <a:t>This doesn't add up!</a:t>
            </a:r>
          </a:p>
        </p:txBody>
      </p:sp>
      <p:pic>
        <p:nvPicPr>
          <p:cNvPr id="6146" name="Picture 2" descr="http://www.newyorker.com/wp-content/uploads/2015/11/Munroe-Einstein-solution-52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321" y="2141219"/>
            <a:ext cx="5574849" cy="448056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cdn.meme.am/instances/6026515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5159" y="2476499"/>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Rectangle 2050"/>
          <p:cNvSpPr>
            <a:spLocks noGrp="1" noChangeArrowheads="1"/>
          </p:cNvSpPr>
          <p:nvPr>
            <p:ph type="title"/>
          </p:nvPr>
        </p:nvSpPr>
        <p:spPr/>
        <p:txBody>
          <a:bodyPr/>
          <a:lstStyle/>
          <a:p>
            <a:pPr>
              <a:defRPr/>
            </a:pPr>
            <a:r>
              <a:rPr lang="en-US" dirty="0"/>
              <a:t>Addition of Velocities</a:t>
            </a:r>
          </a:p>
        </p:txBody>
      </p:sp>
      <p:sp>
        <p:nvSpPr>
          <p:cNvPr id="43011" name="Rectangle 2051"/>
          <p:cNvSpPr>
            <a:spLocks noGrp="1" noChangeArrowheads="1"/>
          </p:cNvSpPr>
          <p:nvPr>
            <p:ph type="body" sz="half" idx="1"/>
          </p:nvPr>
        </p:nvSpPr>
        <p:spPr>
          <a:xfrm>
            <a:off x="249382" y="1494272"/>
            <a:ext cx="6169891" cy="4530725"/>
          </a:xfrm>
        </p:spPr>
        <p:txBody>
          <a:bodyPr/>
          <a:lstStyle/>
          <a:p>
            <a:pPr>
              <a:lnSpc>
                <a:spcPct val="90000"/>
              </a:lnSpc>
              <a:defRPr/>
            </a:pPr>
            <a:r>
              <a:rPr lang="en-AU" sz="2400" dirty="0"/>
              <a:t>Einstein's 2</a:t>
            </a:r>
            <a:r>
              <a:rPr lang="en-AU" sz="2400" baseline="30000" dirty="0"/>
              <a:t>nd</a:t>
            </a:r>
            <a:r>
              <a:rPr lang="en-AU" sz="2400" dirty="0"/>
              <a:t> postulate tells us that all observers agree on the speed of light.</a:t>
            </a:r>
          </a:p>
          <a:p>
            <a:pPr>
              <a:lnSpc>
                <a:spcPct val="90000"/>
              </a:lnSpc>
              <a:defRPr/>
            </a:pPr>
            <a:endParaRPr lang="en-AU" sz="2400" dirty="0"/>
          </a:p>
          <a:p>
            <a:r>
              <a:rPr lang="en-GB" sz="2400" dirty="0"/>
              <a:t>Jackie will agree that the light is traveling at c, no matter which direction you are traveling in or how fast.</a:t>
            </a:r>
          </a:p>
        </p:txBody>
      </p:sp>
      <p:pic>
        <p:nvPicPr>
          <p:cNvPr id="9222" name="Picture 6" descr="http://u2.lege.net/cetinbal/PU/R_bt2lfS208_a.jpg"/>
          <p:cNvPicPr>
            <a:picLocks noChangeAspect="1" noChangeArrowheads="1"/>
          </p:cNvPicPr>
          <p:nvPr/>
        </p:nvPicPr>
        <p:blipFill rotWithShape="1">
          <a:blip r:embed="rId2">
            <a:extLst>
              <a:ext uri="{28A0092B-C50C-407E-A947-70E740481C1C}">
                <a14:useLocalDpi xmlns:a14="http://schemas.microsoft.com/office/drawing/2010/main" val="0"/>
              </a:ext>
            </a:extLst>
          </a:blip>
          <a:srcRect l="26259" t="2239" r="26310"/>
          <a:stretch/>
        </p:blipFill>
        <p:spPr bwMode="auto">
          <a:xfrm>
            <a:off x="6991927" y="474314"/>
            <a:ext cx="4701877" cy="608639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www.rpi.edu/dept/phys/Dept2/APPhys1/optics/images/space_sign_small_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0049" y="3858260"/>
            <a:ext cx="2636533" cy="2702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28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Rectangle 2050"/>
          <p:cNvSpPr>
            <a:spLocks noGrp="1" noChangeArrowheads="1"/>
          </p:cNvSpPr>
          <p:nvPr>
            <p:ph type="title"/>
          </p:nvPr>
        </p:nvSpPr>
        <p:spPr/>
        <p:txBody>
          <a:bodyPr/>
          <a:lstStyle/>
          <a:p>
            <a:pPr>
              <a:defRPr/>
            </a:pPr>
            <a:r>
              <a:rPr lang="en-US" dirty="0"/>
              <a:t>Addition of Velocities</a:t>
            </a:r>
          </a:p>
        </p:txBody>
      </p:sp>
      <p:sp>
        <p:nvSpPr>
          <p:cNvPr id="43011" name="Rectangle 2051"/>
          <p:cNvSpPr>
            <a:spLocks noGrp="1" noChangeArrowheads="1"/>
          </p:cNvSpPr>
          <p:nvPr>
            <p:ph type="body" sz="half" idx="1"/>
          </p:nvPr>
        </p:nvSpPr>
        <p:spPr>
          <a:xfrm>
            <a:off x="101599" y="1207944"/>
            <a:ext cx="6871075" cy="4530725"/>
          </a:xfrm>
        </p:spPr>
        <p:txBody>
          <a:bodyPr/>
          <a:lstStyle/>
          <a:p>
            <a:pPr>
              <a:lnSpc>
                <a:spcPct val="90000"/>
              </a:lnSpc>
              <a:defRPr/>
            </a:pPr>
            <a:r>
              <a:rPr lang="en-AU" sz="1900" dirty="0"/>
              <a:t>What about objects?</a:t>
            </a:r>
          </a:p>
          <a:p>
            <a:pPr>
              <a:lnSpc>
                <a:spcPct val="90000"/>
              </a:lnSpc>
              <a:defRPr/>
            </a:pPr>
            <a:endParaRPr lang="en-AU" sz="1200" dirty="0"/>
          </a:p>
          <a:p>
            <a:pPr>
              <a:lnSpc>
                <a:spcPct val="90000"/>
              </a:lnSpc>
              <a:defRPr/>
            </a:pPr>
            <a:r>
              <a:rPr lang="en-AU" sz="1900" dirty="0"/>
              <a:t>Imagine the situation where Bob and Jackie are both flying towards you at 0.8c and 0.9c respectively. </a:t>
            </a:r>
          </a:p>
          <a:p>
            <a:pPr marL="109537" indent="0">
              <a:lnSpc>
                <a:spcPct val="90000"/>
              </a:lnSpc>
              <a:buNone/>
              <a:defRPr/>
            </a:pPr>
            <a:endParaRPr lang="en-AU" sz="1200" dirty="0"/>
          </a:p>
          <a:p>
            <a:pPr>
              <a:lnSpc>
                <a:spcPct val="90000"/>
              </a:lnSpc>
              <a:defRPr/>
            </a:pPr>
            <a:r>
              <a:rPr lang="en-AU" sz="1900" dirty="0"/>
              <a:t>You can see them, so they must be going slower than light.</a:t>
            </a:r>
          </a:p>
          <a:p>
            <a:pPr marL="109537" indent="0">
              <a:lnSpc>
                <a:spcPct val="90000"/>
              </a:lnSpc>
              <a:buNone/>
              <a:defRPr/>
            </a:pPr>
            <a:endParaRPr lang="en-AU" sz="1200" dirty="0"/>
          </a:p>
          <a:p>
            <a:pPr>
              <a:lnSpc>
                <a:spcPct val="90000"/>
              </a:lnSpc>
              <a:defRPr/>
            </a:pPr>
            <a:r>
              <a:rPr lang="en-AU" sz="1900" dirty="0"/>
              <a:t>But what about Jackie when she is looking at Bob?  How fast does she see him moving?</a:t>
            </a:r>
          </a:p>
          <a:p>
            <a:pPr marL="109537" indent="0">
              <a:lnSpc>
                <a:spcPct val="90000"/>
              </a:lnSpc>
              <a:buNone/>
              <a:defRPr/>
            </a:pPr>
            <a:r>
              <a:rPr lang="en-AU" sz="1900" dirty="0"/>
              <a:t>		0.8c?      1.7c?  </a:t>
            </a:r>
          </a:p>
          <a:p>
            <a:pPr marL="109537" indent="0">
              <a:lnSpc>
                <a:spcPct val="90000"/>
              </a:lnSpc>
              <a:buNone/>
              <a:defRPr/>
            </a:pPr>
            <a:endParaRPr lang="en-AU" sz="1200" dirty="0"/>
          </a:p>
          <a:p>
            <a:pPr>
              <a:lnSpc>
                <a:spcPct val="90000"/>
              </a:lnSpc>
              <a:defRPr/>
            </a:pPr>
            <a:r>
              <a:rPr lang="en-AU" sz="1900" dirty="0"/>
              <a:t>Einstein showed that speeds above c were not possible so the latter cant be correct. Jackie can also see Bob, so light from him must be moving faster than his ship.</a:t>
            </a:r>
          </a:p>
          <a:p>
            <a:pPr>
              <a:lnSpc>
                <a:spcPct val="90000"/>
              </a:lnSpc>
              <a:defRPr/>
            </a:pPr>
            <a:endParaRPr lang="en-AU" sz="1200" dirty="0"/>
          </a:p>
          <a:p>
            <a:pPr>
              <a:lnSpc>
                <a:spcPct val="90000"/>
              </a:lnSpc>
              <a:defRPr/>
            </a:pPr>
            <a:r>
              <a:rPr lang="en-AU" sz="1900" dirty="0"/>
              <a:t>Jackie sees you moving towards her at 0.9c (relative motion), so Bob must be going faster than that because he is closing on you.</a:t>
            </a:r>
          </a:p>
          <a:p>
            <a:pPr>
              <a:lnSpc>
                <a:spcPct val="90000"/>
              </a:lnSpc>
              <a:defRPr/>
            </a:pPr>
            <a:endParaRPr lang="en-AU" sz="1900" dirty="0"/>
          </a:p>
          <a:p>
            <a:pPr>
              <a:lnSpc>
                <a:spcPct val="90000"/>
              </a:lnSpc>
              <a:defRPr/>
            </a:pPr>
            <a:r>
              <a:rPr lang="en-AU" sz="1900" dirty="0"/>
              <a:t>To solve this type of problem, Einstein came up with a way to add relativistic velocities. </a:t>
            </a:r>
          </a:p>
          <a:p>
            <a:pPr>
              <a:lnSpc>
                <a:spcPct val="90000"/>
              </a:lnSpc>
              <a:defRPr/>
            </a:pPr>
            <a:endParaRPr lang="en-AU" sz="2000" dirty="0"/>
          </a:p>
        </p:txBody>
      </p:sp>
      <p:pic>
        <p:nvPicPr>
          <p:cNvPr id="9220" name="Picture 4" descr="http://u2.lege.net/cetinbal/PU/R_bt2lfS215_a.jpg"/>
          <p:cNvPicPr>
            <a:picLocks noChangeAspect="1" noChangeArrowheads="1"/>
          </p:cNvPicPr>
          <p:nvPr/>
        </p:nvPicPr>
        <p:blipFill rotWithShape="1">
          <a:blip r:embed="rId2">
            <a:extLst>
              <a:ext uri="{28A0092B-C50C-407E-A947-70E740481C1C}">
                <a14:useLocalDpi xmlns:a14="http://schemas.microsoft.com/office/drawing/2010/main" val="0"/>
              </a:ext>
            </a:extLst>
          </a:blip>
          <a:srcRect l="21759" r="14011" b="51912"/>
          <a:stretch/>
        </p:blipFill>
        <p:spPr bwMode="auto">
          <a:xfrm>
            <a:off x="6972675" y="1019192"/>
            <a:ext cx="5219325" cy="245411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u2.lege.net/cetinbal/PU/R_bt2lfS215_a.jpg"/>
          <p:cNvPicPr>
            <a:picLocks noChangeAspect="1" noChangeArrowheads="1"/>
          </p:cNvPicPr>
          <p:nvPr/>
        </p:nvPicPr>
        <p:blipFill rotWithShape="1">
          <a:blip r:embed="rId2">
            <a:extLst>
              <a:ext uri="{28A0092B-C50C-407E-A947-70E740481C1C}">
                <a14:useLocalDpi xmlns:a14="http://schemas.microsoft.com/office/drawing/2010/main" val="0"/>
              </a:ext>
            </a:extLst>
          </a:blip>
          <a:srcRect l="22947" t="48966" r="15399" b="4"/>
          <a:stretch/>
        </p:blipFill>
        <p:spPr bwMode="auto">
          <a:xfrm>
            <a:off x="7029565" y="3638905"/>
            <a:ext cx="5105543" cy="26539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rot="19208652">
            <a:off x="2588690" y="2240399"/>
            <a:ext cx="6632974" cy="1938992"/>
          </a:xfrm>
          <a:prstGeom prst="rect">
            <a:avLst/>
          </a:prstGeom>
          <a:solidFill>
            <a:srgbClr val="FF0000"/>
          </a:solidFill>
        </p:spPr>
        <p:style>
          <a:lnRef idx="3">
            <a:schemeClr val="lt1"/>
          </a:lnRef>
          <a:fillRef idx="1">
            <a:schemeClr val="dk1"/>
          </a:fillRef>
          <a:effectRef idx="1">
            <a:schemeClr val="dk1"/>
          </a:effectRef>
          <a:fontRef idx="minor">
            <a:schemeClr val="lt1"/>
          </a:fontRef>
        </p:style>
        <p:txBody>
          <a:bodyPr wrap="square" rtlCol="0">
            <a:spAutoFit/>
          </a:bodyPr>
          <a:lstStyle/>
          <a:p>
            <a:r>
              <a:rPr lang="en-AU" sz="4000" dirty="0"/>
              <a:t>The relative velocity between two objects never exceeds the speed of light!</a:t>
            </a:r>
          </a:p>
        </p:txBody>
      </p:sp>
    </p:spTree>
    <p:extLst>
      <p:ext uri="{BB962C8B-B14F-4D97-AF65-F5344CB8AC3E}">
        <p14:creationId xmlns:p14="http://schemas.microsoft.com/office/powerpoint/2010/main" val="116489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011">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011">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011">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011">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p:cTn id="39" dur="1000" fill="hold"/>
                                        <p:tgtEl>
                                          <p:spTgt spid="2"/>
                                        </p:tgtEl>
                                        <p:attrNameLst>
                                          <p:attrName>ppt_w</p:attrName>
                                        </p:attrNameLst>
                                      </p:cBhvr>
                                      <p:tavLst>
                                        <p:tav tm="0">
                                          <p:val>
                                            <p:fltVal val="0"/>
                                          </p:val>
                                        </p:tav>
                                        <p:tav tm="100000">
                                          <p:val>
                                            <p:strVal val="#ppt_w"/>
                                          </p:val>
                                        </p:tav>
                                      </p:tavLst>
                                    </p:anim>
                                    <p:anim calcmode="lin" valueType="num">
                                      <p:cBhvr>
                                        <p:cTn id="40" dur="1000" fill="hold"/>
                                        <p:tgtEl>
                                          <p:spTgt spid="2"/>
                                        </p:tgtEl>
                                        <p:attrNameLst>
                                          <p:attrName>ppt_h</p:attrName>
                                        </p:attrNameLst>
                                      </p:cBhvr>
                                      <p:tavLst>
                                        <p:tav tm="0">
                                          <p:val>
                                            <p:fltVal val="0"/>
                                          </p:val>
                                        </p:tav>
                                        <p:tav tm="100000">
                                          <p:val>
                                            <p:strVal val="#ppt_h"/>
                                          </p:val>
                                        </p:tav>
                                      </p:tavLst>
                                    </p:anim>
                                    <p:anim calcmode="lin" valueType="num">
                                      <p:cBhvr>
                                        <p:cTn id="41" dur="1000" fill="hold"/>
                                        <p:tgtEl>
                                          <p:spTgt spid="2"/>
                                        </p:tgtEl>
                                        <p:attrNameLst>
                                          <p:attrName>style.rotation</p:attrName>
                                        </p:attrNameLst>
                                      </p:cBhvr>
                                      <p:tavLst>
                                        <p:tav tm="0">
                                          <p:val>
                                            <p:fltVal val="90"/>
                                          </p:val>
                                        </p:tav>
                                        <p:tav tm="100000">
                                          <p:val>
                                            <p:fltVal val="0"/>
                                          </p:val>
                                        </p:tav>
                                      </p:tavLst>
                                    </p:anim>
                                    <p:animEffect transition="in" filter="fade">
                                      <p:cBhvr>
                                        <p:cTn id="4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Rectangle 2050"/>
          <p:cNvSpPr>
            <a:spLocks noGrp="1" noChangeArrowheads="1"/>
          </p:cNvSpPr>
          <p:nvPr>
            <p:ph type="title"/>
          </p:nvPr>
        </p:nvSpPr>
        <p:spPr/>
        <p:txBody>
          <a:bodyPr/>
          <a:lstStyle/>
          <a:p>
            <a:pPr>
              <a:defRPr/>
            </a:pPr>
            <a:r>
              <a:rPr lang="en-US" dirty="0"/>
              <a:t>Relativistic Relative Velocities</a:t>
            </a:r>
          </a:p>
        </p:txBody>
      </p:sp>
      <mc:AlternateContent xmlns:mc="http://schemas.openxmlformats.org/markup-compatibility/2006" xmlns:a14="http://schemas.microsoft.com/office/drawing/2010/main">
        <mc:Choice Requires="a14">
          <p:sp>
            <p:nvSpPr>
              <p:cNvPr id="43011" name="Rectangle 2051"/>
              <p:cNvSpPr>
                <a:spLocks noGrp="1" noChangeArrowheads="1"/>
              </p:cNvSpPr>
              <p:nvPr>
                <p:ph type="body" sz="half" idx="1"/>
              </p:nvPr>
            </p:nvSpPr>
            <p:spPr>
              <a:xfrm>
                <a:off x="279662" y="3074858"/>
                <a:ext cx="6871075" cy="2561360"/>
              </a:xfrm>
            </p:spPr>
            <p:txBody>
              <a:bodyPr/>
              <a:lstStyle/>
              <a:p>
                <a:pPr>
                  <a:lnSpc>
                    <a:spcPct val="90000"/>
                  </a:lnSpc>
                  <a:defRPr/>
                </a:pPr>
                <a:r>
                  <a:rPr lang="en-AU" sz="2000" dirty="0"/>
                  <a:t>Where:</a:t>
                </a:r>
              </a:p>
              <a:p>
                <a:pPr marL="411162" lvl="1" indent="0">
                  <a:lnSpc>
                    <a:spcPct val="90000"/>
                  </a:lnSpc>
                  <a:buNone/>
                  <a:defRPr/>
                </a:pPr>
                <a14:m>
                  <m:oMath xmlns:m="http://schemas.openxmlformats.org/officeDocument/2006/math">
                    <m:sSup>
                      <m:sSupPr>
                        <m:ctrlPr>
                          <a:rPr lang="en-AU" sz="2000" i="1">
                            <a:solidFill>
                              <a:srgbClr val="0066FF"/>
                            </a:solidFill>
                            <a:latin typeface="Cambria Math" panose="02040503050406030204" pitchFamily="18" charset="0"/>
                          </a:rPr>
                        </m:ctrlPr>
                      </m:sSupPr>
                      <m:e>
                        <m:r>
                          <a:rPr lang="en-AU" sz="2000" i="1">
                            <a:solidFill>
                              <a:srgbClr val="0066FF"/>
                            </a:solidFill>
                            <a:latin typeface="Cambria Math" panose="02040503050406030204" pitchFamily="18" charset="0"/>
                          </a:rPr>
                          <m:t>𝑢</m:t>
                        </m:r>
                      </m:e>
                      <m:sup>
                        <m:r>
                          <a:rPr lang="en-AU" sz="2000">
                            <a:solidFill>
                              <a:srgbClr val="0066FF"/>
                            </a:solidFill>
                            <a:latin typeface="Cambria Math" panose="02040503050406030204" pitchFamily="18" charset="0"/>
                          </a:rPr>
                          <m:t>′</m:t>
                        </m:r>
                      </m:sup>
                    </m:sSup>
                  </m:oMath>
                </a14:m>
                <a:r>
                  <a:rPr lang="en-AU" sz="2000" dirty="0"/>
                  <a:t> </a:t>
                </a:r>
                <a:r>
                  <a:rPr lang="en-AU" sz="2000" dirty="0">
                    <a:solidFill>
                      <a:schemeClr val="tx1"/>
                    </a:solidFill>
                  </a:rPr>
                  <a:t>is the relative speed of one object as observed from the other.  </a:t>
                </a:r>
              </a:p>
              <a:p>
                <a:pPr marL="411162" lvl="1" indent="0">
                  <a:lnSpc>
                    <a:spcPct val="90000"/>
                  </a:lnSpc>
                  <a:buNone/>
                  <a:defRPr/>
                </a:pPr>
                <a:endParaRPr lang="en-AU" sz="2000" dirty="0">
                  <a:solidFill>
                    <a:schemeClr val="tx1"/>
                  </a:solidFill>
                </a:endParaRPr>
              </a:p>
              <a:p>
                <a:pPr marL="411162" lvl="1" indent="0">
                  <a:lnSpc>
                    <a:spcPct val="90000"/>
                  </a:lnSpc>
                  <a:buNone/>
                  <a:defRPr/>
                </a:pPr>
                <a14:m>
                  <m:oMath xmlns:m="http://schemas.openxmlformats.org/officeDocument/2006/math">
                    <m:r>
                      <a:rPr lang="en-AU" sz="2000" i="1">
                        <a:solidFill>
                          <a:srgbClr val="0066FF"/>
                        </a:solidFill>
                        <a:latin typeface="Cambria Math" panose="02040503050406030204" pitchFamily="18" charset="0"/>
                      </a:rPr>
                      <m:t>𝑢</m:t>
                    </m:r>
                  </m:oMath>
                </a14:m>
                <a:r>
                  <a:rPr lang="en-AU" sz="2000" dirty="0"/>
                  <a:t> </a:t>
                </a:r>
                <a:r>
                  <a:rPr lang="en-AU" sz="2000" dirty="0">
                    <a:solidFill>
                      <a:schemeClr val="tx1"/>
                    </a:solidFill>
                  </a:rPr>
                  <a:t>is the speed of that object seen from a different “stationary” frame.  i.e. Bob from you.</a:t>
                </a:r>
              </a:p>
              <a:p>
                <a:pPr marL="411162" lvl="1" indent="0">
                  <a:lnSpc>
                    <a:spcPct val="90000"/>
                  </a:lnSpc>
                  <a:buNone/>
                  <a:defRPr/>
                </a:pPr>
                <a:endParaRPr lang="en-AU" sz="2000" dirty="0">
                  <a:solidFill>
                    <a:schemeClr val="tx1"/>
                  </a:solidFill>
                </a:endParaRPr>
              </a:p>
              <a:p>
                <a:pPr marL="411162" lvl="1" indent="0">
                  <a:lnSpc>
                    <a:spcPct val="90000"/>
                  </a:lnSpc>
                  <a:buNone/>
                  <a:defRPr/>
                </a:pPr>
                <a14:m>
                  <m:oMath xmlns:m="http://schemas.openxmlformats.org/officeDocument/2006/math">
                    <m:r>
                      <a:rPr lang="en-AU" sz="2000" i="1">
                        <a:solidFill>
                          <a:srgbClr val="0066FF"/>
                        </a:solidFill>
                        <a:latin typeface="Cambria Math" panose="02040503050406030204" pitchFamily="18" charset="0"/>
                      </a:rPr>
                      <m:t>𝑣</m:t>
                    </m:r>
                    <m:r>
                      <a:rPr lang="en-AU" sz="2000" b="0" i="1" smtClean="0">
                        <a:solidFill>
                          <a:srgbClr val="0066FF"/>
                        </a:solidFill>
                        <a:latin typeface="Cambria Math" panose="02040503050406030204" pitchFamily="18" charset="0"/>
                      </a:rPr>
                      <m:t> </m:t>
                    </m:r>
                  </m:oMath>
                </a14:m>
                <a:r>
                  <a:rPr lang="en-AU" sz="2000" dirty="0"/>
                  <a:t> </a:t>
                </a:r>
                <a:r>
                  <a:rPr lang="en-AU" sz="2000" dirty="0">
                    <a:solidFill>
                      <a:schemeClr val="tx1"/>
                    </a:solidFill>
                  </a:rPr>
                  <a:t>is the speed of that second reference frame / object to the stationary observer.  i.e. Jackie compared to You.</a:t>
                </a:r>
              </a:p>
            </p:txBody>
          </p:sp>
        </mc:Choice>
        <mc:Fallback xmlns="">
          <p:sp>
            <p:nvSpPr>
              <p:cNvPr id="43011" name="Rectangle 2051"/>
              <p:cNvSpPr>
                <a:spLocks noGrp="1" noRot="1" noChangeAspect="1" noMove="1" noResize="1" noEditPoints="1" noAdjustHandles="1" noChangeArrowheads="1" noChangeShapeType="1" noTextEdit="1"/>
              </p:cNvSpPr>
              <p:nvPr>
                <p:ph type="body" sz="half" idx="1"/>
              </p:nvPr>
            </p:nvSpPr>
            <p:spPr>
              <a:xfrm>
                <a:off x="279662" y="3074858"/>
                <a:ext cx="6871075" cy="2561360"/>
              </a:xfrm>
              <a:blipFill>
                <a:blip r:embed="rId2"/>
                <a:stretch>
                  <a:fillRect t="-2138" r="-177" b="-11639"/>
                </a:stretch>
              </a:blipFill>
            </p:spPr>
            <p:txBody>
              <a:bodyPr/>
              <a:lstStyle/>
              <a:p>
                <a:r>
                  <a:rPr lang="en-AU">
                    <a:noFill/>
                  </a:rPr>
                  <a:t> </a:t>
                </a:r>
              </a:p>
            </p:txBody>
          </p:sp>
        </mc:Fallback>
      </mc:AlternateContent>
      <p:pic>
        <p:nvPicPr>
          <p:cNvPr id="9220" name="Picture 4" descr="http://u2.lege.net/cetinbal/PU/R_bt2lfS215_a.jpg"/>
          <p:cNvPicPr>
            <a:picLocks noChangeAspect="1" noChangeArrowheads="1"/>
          </p:cNvPicPr>
          <p:nvPr/>
        </p:nvPicPr>
        <p:blipFill rotWithShape="1">
          <a:blip r:embed="rId3">
            <a:extLst>
              <a:ext uri="{28A0092B-C50C-407E-A947-70E740481C1C}">
                <a14:useLocalDpi xmlns:a14="http://schemas.microsoft.com/office/drawing/2010/main" val="0"/>
              </a:ext>
            </a:extLst>
          </a:blip>
          <a:srcRect l="21759" r="14011" b="51912"/>
          <a:stretch/>
        </p:blipFill>
        <p:spPr bwMode="auto">
          <a:xfrm>
            <a:off x="6972675" y="1517300"/>
            <a:ext cx="5219325" cy="245411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u2.lege.net/cetinbal/PU/R_bt2lfS215_a.jpg"/>
          <p:cNvPicPr>
            <a:picLocks noChangeAspect="1" noChangeArrowheads="1"/>
          </p:cNvPicPr>
          <p:nvPr/>
        </p:nvPicPr>
        <p:blipFill rotWithShape="1">
          <a:blip r:embed="rId3">
            <a:extLst>
              <a:ext uri="{28A0092B-C50C-407E-A947-70E740481C1C}">
                <a14:useLocalDpi xmlns:a14="http://schemas.microsoft.com/office/drawing/2010/main" val="0"/>
              </a:ext>
            </a:extLst>
          </a:blip>
          <a:srcRect l="22947" t="48966" r="15399" b="4"/>
          <a:stretch/>
        </p:blipFill>
        <p:spPr bwMode="auto">
          <a:xfrm>
            <a:off x="7029565" y="3971414"/>
            <a:ext cx="5105543" cy="265394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Rectangle 2"/>
              <p:cNvSpPr/>
              <p:nvPr/>
            </p:nvSpPr>
            <p:spPr>
              <a:xfrm>
                <a:off x="2625030" y="1417639"/>
                <a:ext cx="2490105" cy="12821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AU" sz="3200" i="1" smtClean="0">
                              <a:solidFill>
                                <a:srgbClr val="0066FF"/>
                              </a:solidFill>
                              <a:latin typeface="Cambria Math" panose="02040503050406030204" pitchFamily="18" charset="0"/>
                            </a:rPr>
                          </m:ctrlPr>
                        </m:sSupPr>
                        <m:e>
                          <m:r>
                            <a:rPr lang="en-AU" sz="3200" i="1">
                              <a:solidFill>
                                <a:srgbClr val="0066FF"/>
                              </a:solidFill>
                              <a:latin typeface="Cambria Math" panose="02040503050406030204" pitchFamily="18" charset="0"/>
                            </a:rPr>
                            <m:t>𝑢</m:t>
                          </m:r>
                        </m:e>
                        <m:sup>
                          <m:r>
                            <a:rPr lang="en-AU" sz="3200" i="0">
                              <a:solidFill>
                                <a:srgbClr val="0066FF"/>
                              </a:solidFill>
                              <a:latin typeface="Cambria Math" panose="02040503050406030204" pitchFamily="18" charset="0"/>
                            </a:rPr>
                            <m:t>′</m:t>
                          </m:r>
                        </m:sup>
                      </m:sSup>
                      <m:r>
                        <a:rPr lang="en-AU" sz="3200" i="0">
                          <a:solidFill>
                            <a:srgbClr val="0066FF"/>
                          </a:solidFill>
                          <a:latin typeface="Cambria Math" panose="02040503050406030204" pitchFamily="18" charset="0"/>
                        </a:rPr>
                        <m:t>=</m:t>
                      </m:r>
                      <m:f>
                        <m:fPr>
                          <m:ctrlPr>
                            <a:rPr lang="en-AU" sz="3200" i="1">
                              <a:solidFill>
                                <a:srgbClr val="0066FF"/>
                              </a:solidFill>
                              <a:latin typeface="Cambria Math" panose="02040503050406030204" pitchFamily="18" charset="0"/>
                            </a:rPr>
                          </m:ctrlPr>
                        </m:fPr>
                        <m:num>
                          <m:r>
                            <a:rPr lang="en-AU" sz="3200" i="1">
                              <a:solidFill>
                                <a:srgbClr val="0066FF"/>
                              </a:solidFill>
                              <a:latin typeface="Cambria Math" panose="02040503050406030204" pitchFamily="18" charset="0"/>
                            </a:rPr>
                            <m:t>𝑢</m:t>
                          </m:r>
                          <m:r>
                            <a:rPr lang="en-AU" sz="3200" i="0">
                              <a:solidFill>
                                <a:srgbClr val="0066FF"/>
                              </a:solidFill>
                              <a:latin typeface="Cambria Math" panose="02040503050406030204" pitchFamily="18" charset="0"/>
                            </a:rPr>
                            <m:t>−</m:t>
                          </m:r>
                          <m:r>
                            <a:rPr lang="en-AU" sz="3200" i="1">
                              <a:solidFill>
                                <a:srgbClr val="0066FF"/>
                              </a:solidFill>
                              <a:latin typeface="Cambria Math" panose="02040503050406030204" pitchFamily="18" charset="0"/>
                            </a:rPr>
                            <m:t>𝑣</m:t>
                          </m:r>
                        </m:num>
                        <m:den>
                          <m:r>
                            <a:rPr lang="en-AU" sz="3200" i="0">
                              <a:solidFill>
                                <a:srgbClr val="0066FF"/>
                              </a:solidFill>
                              <a:latin typeface="Cambria Math" panose="02040503050406030204" pitchFamily="18" charset="0"/>
                            </a:rPr>
                            <m:t>1−</m:t>
                          </m:r>
                          <m:f>
                            <m:fPr>
                              <m:ctrlPr>
                                <a:rPr lang="en-AU" sz="3200" i="1">
                                  <a:solidFill>
                                    <a:srgbClr val="0066FF"/>
                                  </a:solidFill>
                                  <a:latin typeface="Cambria Math" panose="02040503050406030204" pitchFamily="18" charset="0"/>
                                </a:rPr>
                              </m:ctrlPr>
                            </m:fPr>
                            <m:num>
                              <m:r>
                                <a:rPr lang="en-AU" sz="3200" i="1">
                                  <a:solidFill>
                                    <a:srgbClr val="0066FF"/>
                                  </a:solidFill>
                                  <a:latin typeface="Cambria Math" panose="02040503050406030204" pitchFamily="18" charset="0"/>
                                </a:rPr>
                                <m:t>𝑣</m:t>
                              </m:r>
                              <m:r>
                                <a:rPr lang="en-AU" sz="3200" i="0">
                                  <a:solidFill>
                                    <a:srgbClr val="0066FF"/>
                                  </a:solidFill>
                                  <a:latin typeface="Cambria Math" panose="02040503050406030204" pitchFamily="18" charset="0"/>
                                </a:rPr>
                                <m:t> </m:t>
                              </m:r>
                              <m:r>
                                <a:rPr lang="en-AU" sz="3200" i="1">
                                  <a:solidFill>
                                    <a:srgbClr val="0066FF"/>
                                  </a:solidFill>
                                  <a:latin typeface="Cambria Math" panose="02040503050406030204" pitchFamily="18" charset="0"/>
                                </a:rPr>
                                <m:t>𝑢</m:t>
                              </m:r>
                            </m:num>
                            <m:den>
                              <m:sSup>
                                <m:sSupPr>
                                  <m:ctrlPr>
                                    <a:rPr lang="en-AU" sz="3200" i="1">
                                      <a:solidFill>
                                        <a:srgbClr val="0066FF"/>
                                      </a:solidFill>
                                      <a:latin typeface="Cambria Math" panose="02040503050406030204" pitchFamily="18" charset="0"/>
                                    </a:rPr>
                                  </m:ctrlPr>
                                </m:sSupPr>
                                <m:e>
                                  <m:r>
                                    <a:rPr lang="en-AU" sz="3200" i="1">
                                      <a:solidFill>
                                        <a:srgbClr val="0066FF"/>
                                      </a:solidFill>
                                      <a:latin typeface="Cambria Math" panose="02040503050406030204" pitchFamily="18" charset="0"/>
                                    </a:rPr>
                                    <m:t>𝑐</m:t>
                                  </m:r>
                                </m:e>
                                <m:sup>
                                  <m:r>
                                    <a:rPr lang="en-AU" sz="3200" i="0">
                                      <a:solidFill>
                                        <a:srgbClr val="0066FF"/>
                                      </a:solidFill>
                                      <a:latin typeface="Cambria Math" panose="02040503050406030204" pitchFamily="18" charset="0"/>
                                    </a:rPr>
                                    <m:t>2</m:t>
                                  </m:r>
                                </m:sup>
                              </m:sSup>
                            </m:den>
                          </m:f>
                        </m:den>
                      </m:f>
                    </m:oMath>
                  </m:oMathPara>
                </a14:m>
                <a:endParaRPr lang="en-AU" dirty="0"/>
              </a:p>
            </p:txBody>
          </p:sp>
        </mc:Choice>
        <mc:Fallback xmlns="">
          <p:sp>
            <p:nvSpPr>
              <p:cNvPr id="3" name="Rectangle 2"/>
              <p:cNvSpPr>
                <a:spLocks noRot="1" noChangeAspect="1" noMove="1" noResize="1" noEditPoints="1" noAdjustHandles="1" noChangeArrowheads="1" noChangeShapeType="1" noTextEdit="1"/>
              </p:cNvSpPr>
              <p:nvPr/>
            </p:nvSpPr>
            <p:spPr>
              <a:xfrm>
                <a:off x="2625030" y="1417639"/>
                <a:ext cx="2490105" cy="1282146"/>
              </a:xfrm>
              <a:prstGeom prst="rect">
                <a:avLst/>
              </a:prstGeom>
              <a:blipFill>
                <a:blip r:embed="rId4"/>
                <a:stretch>
                  <a:fillRect/>
                </a:stretch>
              </a:blipFill>
            </p:spPr>
            <p:txBody>
              <a:bodyPr/>
              <a:lstStyle/>
              <a:p>
                <a:r>
                  <a:rPr lang="en-AU">
                    <a:noFill/>
                  </a:rPr>
                  <a:t> </a:t>
                </a:r>
              </a:p>
            </p:txBody>
          </p:sp>
        </mc:Fallback>
      </mc:AlternateContent>
      <p:sp>
        <p:nvSpPr>
          <p:cNvPr id="9" name="TextBox 8"/>
          <p:cNvSpPr txBox="1"/>
          <p:nvPr/>
        </p:nvSpPr>
        <p:spPr>
          <a:xfrm>
            <a:off x="7449632" y="484247"/>
            <a:ext cx="4265408" cy="584775"/>
          </a:xfrm>
          <a:prstGeom prst="rect">
            <a:avLst/>
          </a:prstGeom>
          <a:solidFill>
            <a:srgbClr val="002060"/>
          </a:solidFill>
        </p:spPr>
        <p:style>
          <a:lnRef idx="3">
            <a:schemeClr val="lt1"/>
          </a:lnRef>
          <a:fillRef idx="1">
            <a:schemeClr val="dk1"/>
          </a:fillRef>
          <a:effectRef idx="1">
            <a:schemeClr val="dk1"/>
          </a:effectRef>
          <a:fontRef idx="minor">
            <a:schemeClr val="lt1"/>
          </a:fontRef>
        </p:style>
        <p:txBody>
          <a:bodyPr wrap="square" rtlCol="0">
            <a:spAutoFit/>
          </a:bodyPr>
          <a:lstStyle/>
          <a:p>
            <a:r>
              <a:rPr lang="en-AU" sz="3200" dirty="0"/>
              <a:t>Two objects compared</a:t>
            </a:r>
          </a:p>
        </p:txBody>
      </p:sp>
      <p:sp>
        <p:nvSpPr>
          <p:cNvPr id="10" name="TextBox 9"/>
          <p:cNvSpPr txBox="1"/>
          <p:nvPr/>
        </p:nvSpPr>
        <p:spPr>
          <a:xfrm rot="19208652">
            <a:off x="7190921" y="3333492"/>
            <a:ext cx="4179537" cy="707886"/>
          </a:xfrm>
          <a:prstGeom prst="rect">
            <a:avLst/>
          </a:prstGeom>
          <a:solidFill>
            <a:srgbClr val="0066FF"/>
          </a:solidFill>
        </p:spPr>
        <p:style>
          <a:lnRef idx="3">
            <a:schemeClr val="lt1"/>
          </a:lnRef>
          <a:fillRef idx="1">
            <a:schemeClr val="dk1"/>
          </a:fillRef>
          <a:effectRef idx="1">
            <a:schemeClr val="dk1"/>
          </a:effectRef>
          <a:fontRef idx="minor">
            <a:schemeClr val="lt1"/>
          </a:fontRef>
        </p:style>
        <p:txBody>
          <a:bodyPr wrap="square" rtlCol="0">
            <a:spAutoFit/>
          </a:bodyPr>
          <a:lstStyle/>
          <a:p>
            <a:r>
              <a:rPr lang="en-AU" sz="4000" dirty="0"/>
              <a:t>Directions matter!</a:t>
            </a:r>
          </a:p>
        </p:txBody>
      </p:sp>
    </p:spTree>
    <p:extLst>
      <p:ext uri="{BB962C8B-B14F-4D97-AF65-F5344CB8AC3E}">
        <p14:creationId xmlns:p14="http://schemas.microsoft.com/office/powerpoint/2010/main" val="4026241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Working </a:t>
            </a:r>
            <a:r>
              <a:rPr lang="en-AU" dirty="0"/>
              <a:t>out which variable </a:t>
            </a:r>
            <a:r>
              <a:rPr lang="en-AU"/>
              <a:t>is which…</a:t>
            </a:r>
            <a:endParaRPr lang="en-AU" dirty="0"/>
          </a:p>
        </p:txBody>
      </p:sp>
      <p:grpSp>
        <p:nvGrpSpPr>
          <p:cNvPr id="12" name="Group 11"/>
          <p:cNvGrpSpPr/>
          <p:nvPr/>
        </p:nvGrpSpPr>
        <p:grpSpPr>
          <a:xfrm>
            <a:off x="488847" y="2402461"/>
            <a:ext cx="11405617" cy="3788479"/>
            <a:chOff x="488847" y="2402461"/>
            <a:chExt cx="11405617" cy="3788479"/>
          </a:xfrm>
        </p:grpSpPr>
        <p:pic>
          <p:nvPicPr>
            <p:cNvPr id="5" name="Picture 4"/>
            <p:cNvPicPr>
              <a:picLocks noChangeAspect="1"/>
            </p:cNvPicPr>
            <p:nvPr/>
          </p:nvPicPr>
          <p:blipFill>
            <a:blip r:embed="rId2"/>
            <a:stretch>
              <a:fillRect/>
            </a:stretch>
          </p:blipFill>
          <p:spPr>
            <a:xfrm>
              <a:off x="488847" y="2960594"/>
              <a:ext cx="11405617" cy="2017806"/>
            </a:xfrm>
            <a:prstGeom prst="rect">
              <a:avLst/>
            </a:prstGeom>
          </p:spPr>
        </p:pic>
        <p:pic>
          <p:nvPicPr>
            <p:cNvPr id="1026" name="Picture 2" descr="http://www.clipartkid.com/images/27/alien11-Ik6CYc-clipar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476008" y="4808718"/>
              <a:ext cx="929413" cy="1382222"/>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p:cNvCxnSpPr/>
            <p:nvPr/>
          </p:nvCxnSpPr>
          <p:spPr>
            <a:xfrm flipV="1">
              <a:off x="2121031" y="5279010"/>
              <a:ext cx="3223967" cy="9427"/>
            </a:xfrm>
            <a:prstGeom prst="straightConnector1">
              <a:avLst/>
            </a:prstGeom>
            <a:ln w="57150">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121030" y="2402461"/>
              <a:ext cx="7767688" cy="2965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6800850" y="5279010"/>
              <a:ext cx="3087868" cy="1626"/>
            </a:xfrm>
            <a:prstGeom prst="straightConnector1">
              <a:avLst/>
            </a:prstGeom>
            <a:ln w="57150">
              <a:solidFill>
                <a:srgbClr val="008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Rectangle 9"/>
              <p:cNvSpPr/>
              <p:nvPr/>
            </p:nvSpPr>
            <p:spPr>
              <a:xfrm>
                <a:off x="2206654" y="1642305"/>
                <a:ext cx="7233327" cy="584775"/>
              </a:xfrm>
              <a:prstGeom prst="rect">
                <a:avLst/>
              </a:prstGeom>
            </p:spPr>
            <p:txBody>
              <a:bodyPr wrap="none">
                <a:spAutoFit/>
              </a:bodyPr>
              <a:lstStyle/>
              <a:p>
                <a14:m>
                  <m:oMath xmlns:m="http://schemas.openxmlformats.org/officeDocument/2006/math">
                    <m:sSup>
                      <m:sSupPr>
                        <m:ctrlPr>
                          <a:rPr lang="en-AU" sz="3200" i="1">
                            <a:solidFill>
                              <a:srgbClr val="0066FF"/>
                            </a:solidFill>
                            <a:latin typeface="Cambria Math" panose="02040503050406030204" pitchFamily="18" charset="0"/>
                          </a:rPr>
                        </m:ctrlPr>
                      </m:sSupPr>
                      <m:e>
                        <m:r>
                          <a:rPr lang="en-AU" sz="3200" i="1">
                            <a:solidFill>
                              <a:srgbClr val="0066FF"/>
                            </a:solidFill>
                            <a:latin typeface="Cambria Math" panose="02040503050406030204" pitchFamily="18" charset="0"/>
                          </a:rPr>
                          <m:t>𝑢</m:t>
                        </m:r>
                      </m:e>
                      <m:sup>
                        <m:r>
                          <a:rPr lang="en-AU" sz="3200">
                            <a:solidFill>
                              <a:srgbClr val="0066FF"/>
                            </a:solidFill>
                            <a:latin typeface="Cambria Math" panose="02040503050406030204" pitchFamily="18" charset="0"/>
                          </a:rPr>
                          <m:t>′</m:t>
                        </m:r>
                      </m:sup>
                    </m:sSup>
                  </m:oMath>
                </a14:m>
                <a:r>
                  <a:rPr lang="en-AU" sz="3200" dirty="0" smtClean="0"/>
                  <a:t>   </a:t>
                </a:r>
                <a:r>
                  <a:rPr lang="en-AU" sz="2000" dirty="0" smtClean="0"/>
                  <a:t>Relative velocity of </a:t>
                </a:r>
                <a:r>
                  <a:rPr lang="en-AU" sz="2000" b="1" dirty="0" smtClean="0">
                    <a:solidFill>
                      <a:srgbClr val="FF0000"/>
                    </a:solidFill>
                  </a:rPr>
                  <a:t>first</a:t>
                </a:r>
                <a:r>
                  <a:rPr lang="en-AU" sz="2000" dirty="0" smtClean="0">
                    <a:solidFill>
                      <a:srgbClr val="FF0000"/>
                    </a:solidFill>
                  </a:rPr>
                  <a:t> </a:t>
                </a:r>
                <a:r>
                  <a:rPr lang="en-AU" sz="2000" dirty="0" smtClean="0"/>
                  <a:t>object compared to the </a:t>
                </a:r>
                <a:r>
                  <a:rPr lang="en-AU" sz="2000" b="1" dirty="0">
                    <a:solidFill>
                      <a:srgbClr val="008000"/>
                    </a:solidFill>
                  </a:rPr>
                  <a:t>second</a:t>
                </a:r>
              </a:p>
            </p:txBody>
          </p:sp>
        </mc:Choice>
        <mc:Fallback xmlns="">
          <p:sp>
            <p:nvSpPr>
              <p:cNvPr id="10" name="Rectangle 9"/>
              <p:cNvSpPr>
                <a:spLocks noRot="1" noChangeAspect="1" noMove="1" noResize="1" noEditPoints="1" noAdjustHandles="1" noChangeArrowheads="1" noChangeShapeType="1" noTextEdit="1"/>
              </p:cNvSpPr>
              <p:nvPr/>
            </p:nvSpPr>
            <p:spPr>
              <a:xfrm>
                <a:off x="2206654" y="1642305"/>
                <a:ext cx="7233327" cy="584775"/>
              </a:xfrm>
              <a:prstGeom prst="rect">
                <a:avLst/>
              </a:prstGeom>
              <a:blipFill rotWithShape="0">
                <a:blip r:embed="rId4"/>
                <a:stretch>
                  <a:fillRect b="-12500"/>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2206654" y="5499829"/>
                <a:ext cx="3269354" cy="881203"/>
              </a:xfrm>
              <a:prstGeom prst="rect">
                <a:avLst/>
              </a:prstGeom>
            </p:spPr>
            <p:txBody>
              <a:bodyPr wrap="square">
                <a:spAutoFit/>
              </a:bodyPr>
              <a:lstStyle/>
              <a:p>
                <a14:m>
                  <m:oMath xmlns:m="http://schemas.openxmlformats.org/officeDocument/2006/math">
                    <m:r>
                      <a:rPr lang="en-AU" sz="3200" i="1">
                        <a:solidFill>
                          <a:srgbClr val="0066FF"/>
                        </a:solidFill>
                        <a:latin typeface="Cambria Math" panose="02040503050406030204" pitchFamily="18" charset="0"/>
                      </a:rPr>
                      <m:t>𝑢</m:t>
                    </m:r>
                    <m:r>
                      <a:rPr lang="en-AU" sz="3200" i="1">
                        <a:solidFill>
                          <a:srgbClr val="0066FF"/>
                        </a:solidFill>
                        <a:latin typeface="Cambria Math" panose="02040503050406030204" pitchFamily="18" charset="0"/>
                      </a:rPr>
                      <m:t> </m:t>
                    </m:r>
                  </m:oMath>
                </a14:m>
                <a:r>
                  <a:rPr lang="en-AU" sz="2000" dirty="0" smtClean="0"/>
                  <a:t> Relative velocity of </a:t>
                </a:r>
                <a:r>
                  <a:rPr lang="en-AU" sz="2000" b="1" dirty="0" smtClean="0">
                    <a:solidFill>
                      <a:srgbClr val="FF0000"/>
                    </a:solidFill>
                  </a:rPr>
                  <a:t>first</a:t>
                </a:r>
                <a:r>
                  <a:rPr lang="en-AU" sz="2000" dirty="0" smtClean="0">
                    <a:solidFill>
                      <a:srgbClr val="FF0000"/>
                    </a:solidFill>
                  </a:rPr>
                  <a:t> </a:t>
                </a:r>
                <a:r>
                  <a:rPr lang="en-AU" sz="2000" dirty="0" smtClean="0"/>
                  <a:t>object to a 3</a:t>
                </a:r>
                <a:r>
                  <a:rPr lang="en-AU" sz="2000" baseline="30000" dirty="0" smtClean="0"/>
                  <a:t>rd</a:t>
                </a:r>
                <a:r>
                  <a:rPr lang="en-AU" sz="2000" dirty="0" smtClean="0"/>
                  <a:t> observer</a:t>
                </a:r>
                <a:endParaRPr lang="en-AU" sz="2000" dirty="0"/>
              </a:p>
            </p:txBody>
          </p:sp>
        </mc:Choice>
        <mc:Fallback xmlns="">
          <p:sp>
            <p:nvSpPr>
              <p:cNvPr id="13" name="Rectangle 12"/>
              <p:cNvSpPr>
                <a:spLocks noRot="1" noChangeAspect="1" noMove="1" noResize="1" noEditPoints="1" noAdjustHandles="1" noChangeArrowheads="1" noChangeShapeType="1" noTextEdit="1"/>
              </p:cNvSpPr>
              <p:nvPr/>
            </p:nvSpPr>
            <p:spPr>
              <a:xfrm>
                <a:off x="2206654" y="5499829"/>
                <a:ext cx="3269354" cy="881203"/>
              </a:xfrm>
              <a:prstGeom prst="rect">
                <a:avLst/>
              </a:prstGeom>
              <a:blipFill rotWithShape="0">
                <a:blip r:embed="rId5"/>
                <a:stretch>
                  <a:fillRect l="-2052" r="-1493" b="-11724"/>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7189391" y="5353201"/>
                <a:ext cx="3821509" cy="881203"/>
              </a:xfrm>
              <a:prstGeom prst="rect">
                <a:avLst/>
              </a:prstGeom>
            </p:spPr>
            <p:txBody>
              <a:bodyPr wrap="square">
                <a:spAutoFit/>
              </a:bodyPr>
              <a:lstStyle/>
              <a:p>
                <a14:m>
                  <m:oMath xmlns:m="http://schemas.openxmlformats.org/officeDocument/2006/math">
                    <m:r>
                      <a:rPr lang="en-AU" sz="3200" b="0" i="1" smtClean="0">
                        <a:solidFill>
                          <a:srgbClr val="0066FF"/>
                        </a:solidFill>
                        <a:latin typeface="Cambria Math" panose="02040503050406030204" pitchFamily="18" charset="0"/>
                      </a:rPr>
                      <m:t>𝑣</m:t>
                    </m:r>
                    <m:r>
                      <a:rPr lang="en-AU" sz="3200" i="1">
                        <a:solidFill>
                          <a:srgbClr val="0066FF"/>
                        </a:solidFill>
                        <a:latin typeface="Cambria Math" panose="02040503050406030204" pitchFamily="18" charset="0"/>
                      </a:rPr>
                      <m:t> </m:t>
                    </m:r>
                  </m:oMath>
                </a14:m>
                <a:r>
                  <a:rPr lang="en-AU" sz="2000" dirty="0" smtClean="0"/>
                  <a:t> Relative velocity of </a:t>
                </a:r>
                <a:r>
                  <a:rPr lang="en-AU" sz="2000" b="1" dirty="0" smtClean="0">
                    <a:solidFill>
                      <a:srgbClr val="008000"/>
                    </a:solidFill>
                  </a:rPr>
                  <a:t>second</a:t>
                </a:r>
                <a:r>
                  <a:rPr lang="en-AU" sz="2000" dirty="0" smtClean="0"/>
                  <a:t> object to a 3</a:t>
                </a:r>
                <a:r>
                  <a:rPr lang="en-AU" sz="2000" baseline="30000" dirty="0" smtClean="0"/>
                  <a:t>rd</a:t>
                </a:r>
                <a:r>
                  <a:rPr lang="en-AU" sz="2000" dirty="0" smtClean="0"/>
                  <a:t> observer.</a:t>
                </a:r>
                <a:endParaRPr lang="en-AU" sz="2000" dirty="0"/>
              </a:p>
            </p:txBody>
          </p:sp>
        </mc:Choice>
        <mc:Fallback xmlns="">
          <p:sp>
            <p:nvSpPr>
              <p:cNvPr id="14" name="Rectangle 13"/>
              <p:cNvSpPr>
                <a:spLocks noRot="1" noChangeAspect="1" noMove="1" noResize="1" noEditPoints="1" noAdjustHandles="1" noChangeArrowheads="1" noChangeShapeType="1" noTextEdit="1"/>
              </p:cNvSpPr>
              <p:nvPr/>
            </p:nvSpPr>
            <p:spPr>
              <a:xfrm>
                <a:off x="7189391" y="5353201"/>
                <a:ext cx="3821509" cy="881203"/>
              </a:xfrm>
              <a:prstGeom prst="rect">
                <a:avLst/>
              </a:prstGeom>
              <a:blipFill rotWithShape="0">
                <a:blip r:embed="rId6"/>
                <a:stretch>
                  <a:fillRect l="-1595" b="-11724"/>
                </a:stretch>
              </a:blipFill>
            </p:spPr>
            <p:txBody>
              <a:bodyPr/>
              <a:lstStyle/>
              <a:p>
                <a:r>
                  <a:rPr lang="en-AU">
                    <a:noFill/>
                  </a:rPr>
                  <a:t> </a:t>
                </a:r>
              </a:p>
            </p:txBody>
          </p:sp>
        </mc:Fallback>
      </mc:AlternateContent>
    </p:spTree>
    <p:extLst>
      <p:ext uri="{BB962C8B-B14F-4D97-AF65-F5344CB8AC3E}">
        <p14:creationId xmlns:p14="http://schemas.microsoft.com/office/powerpoint/2010/main" val="1473976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Rectangle 2050"/>
          <p:cNvSpPr>
            <a:spLocks noGrp="1" noChangeArrowheads="1"/>
          </p:cNvSpPr>
          <p:nvPr>
            <p:ph type="title"/>
          </p:nvPr>
        </p:nvSpPr>
        <p:spPr/>
        <p:txBody>
          <a:bodyPr/>
          <a:lstStyle/>
          <a:p>
            <a:pPr>
              <a:defRPr/>
            </a:pPr>
            <a:r>
              <a:rPr lang="en-US"/>
              <a:t>Relativistic Relative Velocities</a:t>
            </a:r>
            <a:endParaRPr lang="en-US" dirty="0"/>
          </a:p>
        </p:txBody>
      </p:sp>
      <mc:AlternateContent xmlns:mc="http://schemas.openxmlformats.org/markup-compatibility/2006" xmlns:a14="http://schemas.microsoft.com/office/drawing/2010/main">
        <mc:Choice Requires="a14">
          <p:sp>
            <p:nvSpPr>
              <p:cNvPr id="3" name="Rectangle 2"/>
              <p:cNvSpPr/>
              <p:nvPr/>
            </p:nvSpPr>
            <p:spPr>
              <a:xfrm>
                <a:off x="3597028" y="1466357"/>
                <a:ext cx="2201565" cy="11331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AU" sz="2800" i="1" smtClean="0">
                              <a:solidFill>
                                <a:srgbClr val="0066FF"/>
                              </a:solidFill>
                              <a:latin typeface="Cambria Math" panose="02040503050406030204" pitchFamily="18" charset="0"/>
                            </a:rPr>
                          </m:ctrlPr>
                        </m:sSupPr>
                        <m:e>
                          <m:r>
                            <a:rPr lang="en-AU" sz="2800" i="1">
                              <a:solidFill>
                                <a:srgbClr val="0066FF"/>
                              </a:solidFill>
                              <a:latin typeface="Cambria Math" panose="02040503050406030204" pitchFamily="18" charset="0"/>
                            </a:rPr>
                            <m:t>𝑢</m:t>
                          </m:r>
                        </m:e>
                        <m:sup>
                          <m:r>
                            <a:rPr lang="en-AU" sz="2800" i="0">
                              <a:solidFill>
                                <a:srgbClr val="0066FF"/>
                              </a:solidFill>
                              <a:latin typeface="Cambria Math" panose="02040503050406030204" pitchFamily="18" charset="0"/>
                            </a:rPr>
                            <m:t>′</m:t>
                          </m:r>
                        </m:sup>
                      </m:sSup>
                      <m:r>
                        <a:rPr lang="en-AU" sz="2800" i="0">
                          <a:solidFill>
                            <a:srgbClr val="0066FF"/>
                          </a:solidFill>
                          <a:latin typeface="Cambria Math" panose="02040503050406030204" pitchFamily="18" charset="0"/>
                        </a:rPr>
                        <m:t>=</m:t>
                      </m:r>
                      <m:f>
                        <m:fPr>
                          <m:ctrlPr>
                            <a:rPr lang="en-AU" sz="2800" i="1">
                              <a:solidFill>
                                <a:srgbClr val="0066FF"/>
                              </a:solidFill>
                              <a:latin typeface="Cambria Math" panose="02040503050406030204" pitchFamily="18" charset="0"/>
                            </a:rPr>
                          </m:ctrlPr>
                        </m:fPr>
                        <m:num>
                          <m:r>
                            <a:rPr lang="en-AU" sz="2800" i="1">
                              <a:solidFill>
                                <a:srgbClr val="0066FF"/>
                              </a:solidFill>
                              <a:latin typeface="Cambria Math" panose="02040503050406030204" pitchFamily="18" charset="0"/>
                            </a:rPr>
                            <m:t>𝑢</m:t>
                          </m:r>
                          <m:r>
                            <a:rPr lang="en-AU" sz="2800" i="0">
                              <a:solidFill>
                                <a:srgbClr val="0066FF"/>
                              </a:solidFill>
                              <a:latin typeface="Cambria Math" panose="02040503050406030204" pitchFamily="18" charset="0"/>
                            </a:rPr>
                            <m:t>−</m:t>
                          </m:r>
                          <m:r>
                            <a:rPr lang="en-AU" sz="2800" i="1">
                              <a:solidFill>
                                <a:srgbClr val="0066FF"/>
                              </a:solidFill>
                              <a:latin typeface="Cambria Math" panose="02040503050406030204" pitchFamily="18" charset="0"/>
                            </a:rPr>
                            <m:t>𝑣</m:t>
                          </m:r>
                        </m:num>
                        <m:den>
                          <m:r>
                            <a:rPr lang="en-AU" sz="2800" i="0">
                              <a:solidFill>
                                <a:srgbClr val="0066FF"/>
                              </a:solidFill>
                              <a:latin typeface="Cambria Math" panose="02040503050406030204" pitchFamily="18" charset="0"/>
                            </a:rPr>
                            <m:t>1−</m:t>
                          </m:r>
                          <m:f>
                            <m:fPr>
                              <m:ctrlPr>
                                <a:rPr lang="en-AU" sz="2800" i="1">
                                  <a:solidFill>
                                    <a:srgbClr val="0066FF"/>
                                  </a:solidFill>
                                  <a:latin typeface="Cambria Math" panose="02040503050406030204" pitchFamily="18" charset="0"/>
                                </a:rPr>
                              </m:ctrlPr>
                            </m:fPr>
                            <m:num>
                              <m:r>
                                <a:rPr lang="en-AU" sz="2800" i="1">
                                  <a:solidFill>
                                    <a:srgbClr val="0066FF"/>
                                  </a:solidFill>
                                  <a:latin typeface="Cambria Math" panose="02040503050406030204" pitchFamily="18" charset="0"/>
                                </a:rPr>
                                <m:t>𝑣</m:t>
                              </m:r>
                              <m:r>
                                <a:rPr lang="en-AU" sz="2800" i="0">
                                  <a:solidFill>
                                    <a:srgbClr val="0066FF"/>
                                  </a:solidFill>
                                  <a:latin typeface="Cambria Math" panose="02040503050406030204" pitchFamily="18" charset="0"/>
                                </a:rPr>
                                <m:t> </m:t>
                              </m:r>
                              <m:r>
                                <a:rPr lang="en-AU" sz="2800" i="1">
                                  <a:solidFill>
                                    <a:srgbClr val="0066FF"/>
                                  </a:solidFill>
                                  <a:latin typeface="Cambria Math" panose="02040503050406030204" pitchFamily="18" charset="0"/>
                                </a:rPr>
                                <m:t>𝑢</m:t>
                              </m:r>
                            </m:num>
                            <m:den>
                              <m:sSup>
                                <m:sSupPr>
                                  <m:ctrlPr>
                                    <a:rPr lang="en-AU" sz="2800" i="1">
                                      <a:solidFill>
                                        <a:srgbClr val="0066FF"/>
                                      </a:solidFill>
                                      <a:latin typeface="Cambria Math" panose="02040503050406030204" pitchFamily="18" charset="0"/>
                                    </a:rPr>
                                  </m:ctrlPr>
                                </m:sSupPr>
                                <m:e>
                                  <m:r>
                                    <a:rPr lang="en-AU" sz="2800" i="1">
                                      <a:solidFill>
                                        <a:srgbClr val="0066FF"/>
                                      </a:solidFill>
                                      <a:latin typeface="Cambria Math" panose="02040503050406030204" pitchFamily="18" charset="0"/>
                                    </a:rPr>
                                    <m:t>𝑐</m:t>
                                  </m:r>
                                </m:e>
                                <m:sup>
                                  <m:r>
                                    <a:rPr lang="en-AU" sz="2800" i="0">
                                      <a:solidFill>
                                        <a:srgbClr val="0066FF"/>
                                      </a:solidFill>
                                      <a:latin typeface="Cambria Math" panose="02040503050406030204" pitchFamily="18" charset="0"/>
                                    </a:rPr>
                                    <m:t>2</m:t>
                                  </m:r>
                                </m:sup>
                              </m:sSup>
                            </m:den>
                          </m:f>
                        </m:den>
                      </m:f>
                    </m:oMath>
                  </m:oMathPara>
                </a14:m>
                <a:endParaRPr lang="en-AU" dirty="0"/>
              </a:p>
            </p:txBody>
          </p:sp>
        </mc:Choice>
        <mc:Fallback xmlns="">
          <p:sp>
            <p:nvSpPr>
              <p:cNvPr id="3" name="Rectangle 2"/>
              <p:cNvSpPr>
                <a:spLocks noRot="1" noChangeAspect="1" noMove="1" noResize="1" noEditPoints="1" noAdjustHandles="1" noChangeArrowheads="1" noChangeShapeType="1" noTextEdit="1"/>
              </p:cNvSpPr>
              <p:nvPr/>
            </p:nvSpPr>
            <p:spPr>
              <a:xfrm>
                <a:off x="3597028" y="1466357"/>
                <a:ext cx="2201565" cy="1133195"/>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490915" y="2854328"/>
                <a:ext cx="3701654" cy="12749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AU" sz="2800" i="1" smtClean="0">
                              <a:solidFill>
                                <a:srgbClr val="0066FF"/>
                              </a:solidFill>
                              <a:latin typeface="Cambria Math" panose="02040503050406030204" pitchFamily="18" charset="0"/>
                            </a:rPr>
                          </m:ctrlPr>
                        </m:sSupPr>
                        <m:e>
                          <m:r>
                            <a:rPr lang="en-AU" sz="2800" i="1">
                              <a:solidFill>
                                <a:srgbClr val="0066FF"/>
                              </a:solidFill>
                              <a:latin typeface="Cambria Math" panose="02040503050406030204" pitchFamily="18" charset="0"/>
                            </a:rPr>
                            <m:t>𝑢</m:t>
                          </m:r>
                        </m:e>
                        <m:sup>
                          <m:r>
                            <a:rPr lang="en-AU" sz="2800" i="0">
                              <a:solidFill>
                                <a:srgbClr val="0066FF"/>
                              </a:solidFill>
                              <a:latin typeface="Cambria Math" panose="02040503050406030204" pitchFamily="18" charset="0"/>
                            </a:rPr>
                            <m:t>′</m:t>
                          </m:r>
                        </m:sup>
                      </m:sSup>
                      <m:r>
                        <a:rPr lang="en-AU" sz="2800" i="0">
                          <a:solidFill>
                            <a:srgbClr val="0066FF"/>
                          </a:solidFill>
                          <a:latin typeface="Cambria Math" panose="02040503050406030204" pitchFamily="18" charset="0"/>
                        </a:rPr>
                        <m:t>=</m:t>
                      </m:r>
                      <m:f>
                        <m:fPr>
                          <m:ctrlPr>
                            <a:rPr lang="en-AU" sz="2800" i="1">
                              <a:solidFill>
                                <a:srgbClr val="0066FF"/>
                              </a:solidFill>
                              <a:latin typeface="Cambria Math" panose="02040503050406030204" pitchFamily="18" charset="0"/>
                            </a:rPr>
                          </m:ctrlPr>
                        </m:fPr>
                        <m:num>
                          <m:r>
                            <a:rPr lang="en-AU" sz="2800" b="0" i="1" smtClean="0">
                              <a:solidFill>
                                <a:srgbClr val="0066FF"/>
                              </a:solidFill>
                              <a:latin typeface="Cambria Math" panose="02040503050406030204" pitchFamily="18" charset="0"/>
                            </a:rPr>
                            <m:t>0.8</m:t>
                          </m:r>
                          <m:r>
                            <a:rPr lang="en-AU" sz="2800" b="0" i="1" smtClean="0">
                              <a:solidFill>
                                <a:srgbClr val="0066FF"/>
                              </a:solidFill>
                              <a:latin typeface="Cambria Math" panose="02040503050406030204" pitchFamily="18" charset="0"/>
                            </a:rPr>
                            <m:t>𝑐</m:t>
                          </m:r>
                          <m:r>
                            <a:rPr lang="en-AU" sz="2800" i="0">
                              <a:solidFill>
                                <a:srgbClr val="0066FF"/>
                              </a:solidFill>
                              <a:latin typeface="Cambria Math" panose="02040503050406030204" pitchFamily="18" charset="0"/>
                            </a:rPr>
                            <m:t>−</m:t>
                          </m:r>
                          <m:r>
                            <a:rPr lang="en-AU" sz="2800" b="0" i="1" smtClean="0">
                              <a:solidFill>
                                <a:srgbClr val="0066FF"/>
                              </a:solidFill>
                              <a:latin typeface="Cambria Math" panose="02040503050406030204" pitchFamily="18" charset="0"/>
                            </a:rPr>
                            <m:t>−0.9</m:t>
                          </m:r>
                          <m:r>
                            <a:rPr lang="en-AU" sz="2800" b="0" i="1" smtClean="0">
                              <a:solidFill>
                                <a:srgbClr val="0066FF"/>
                              </a:solidFill>
                              <a:latin typeface="Cambria Math" panose="02040503050406030204" pitchFamily="18" charset="0"/>
                            </a:rPr>
                            <m:t>𝑐</m:t>
                          </m:r>
                        </m:num>
                        <m:den>
                          <m:r>
                            <a:rPr lang="en-AU" sz="2800" i="0">
                              <a:solidFill>
                                <a:srgbClr val="0066FF"/>
                              </a:solidFill>
                              <a:latin typeface="Cambria Math" panose="02040503050406030204" pitchFamily="18" charset="0"/>
                            </a:rPr>
                            <m:t>1−</m:t>
                          </m:r>
                          <m:f>
                            <m:fPr>
                              <m:ctrlPr>
                                <a:rPr lang="en-AU" sz="2800" i="1">
                                  <a:solidFill>
                                    <a:srgbClr val="0066FF"/>
                                  </a:solidFill>
                                  <a:latin typeface="Cambria Math" panose="02040503050406030204" pitchFamily="18" charset="0"/>
                                </a:rPr>
                              </m:ctrlPr>
                            </m:fPr>
                            <m:num>
                              <m:r>
                                <a:rPr lang="en-AU" sz="2800" b="0" i="1" smtClean="0">
                                  <a:solidFill>
                                    <a:srgbClr val="0066FF"/>
                                  </a:solidFill>
                                  <a:latin typeface="Cambria Math" panose="02040503050406030204" pitchFamily="18" charset="0"/>
                                </a:rPr>
                                <m:t>−0.9</m:t>
                              </m:r>
                              <m:r>
                                <a:rPr lang="en-AU" sz="2800" b="0" i="1" smtClean="0">
                                  <a:solidFill>
                                    <a:srgbClr val="0066FF"/>
                                  </a:solidFill>
                                  <a:latin typeface="Cambria Math" panose="02040503050406030204" pitchFamily="18" charset="0"/>
                                </a:rPr>
                                <m:t>𝑐</m:t>
                              </m:r>
                              <m:r>
                                <a:rPr lang="en-AU" sz="2800" b="0" i="1" smtClean="0">
                                  <a:solidFill>
                                    <a:srgbClr val="0066FF"/>
                                  </a:solidFill>
                                  <a:latin typeface="Cambria Math" panose="02040503050406030204" pitchFamily="18" charset="0"/>
                                </a:rPr>
                                <m:t> </m:t>
                              </m:r>
                              <m:r>
                                <a:rPr lang="en-AU" sz="2800" b="0" i="1" smtClean="0">
                                  <a:solidFill>
                                    <a:srgbClr val="0066FF"/>
                                  </a:solidFill>
                                  <a:latin typeface="Cambria Math" panose="02040503050406030204" pitchFamily="18" charset="0"/>
                                </a:rPr>
                                <m:t>𝑥</m:t>
                              </m:r>
                              <m:r>
                                <a:rPr lang="en-AU" sz="2800" b="0" i="1" smtClean="0">
                                  <a:solidFill>
                                    <a:srgbClr val="0066FF"/>
                                  </a:solidFill>
                                  <a:latin typeface="Cambria Math" panose="02040503050406030204" pitchFamily="18" charset="0"/>
                                </a:rPr>
                                <m:t> 0.8</m:t>
                              </m:r>
                              <m:r>
                                <a:rPr lang="en-AU" sz="2800" b="0" i="1" smtClean="0">
                                  <a:solidFill>
                                    <a:srgbClr val="0066FF"/>
                                  </a:solidFill>
                                  <a:latin typeface="Cambria Math" panose="02040503050406030204" pitchFamily="18" charset="0"/>
                                </a:rPr>
                                <m:t>𝑐</m:t>
                              </m:r>
                            </m:num>
                            <m:den>
                              <m:sSup>
                                <m:sSupPr>
                                  <m:ctrlPr>
                                    <a:rPr lang="en-AU" sz="2800" i="1">
                                      <a:solidFill>
                                        <a:srgbClr val="0066FF"/>
                                      </a:solidFill>
                                      <a:latin typeface="Cambria Math" panose="02040503050406030204" pitchFamily="18" charset="0"/>
                                    </a:rPr>
                                  </m:ctrlPr>
                                </m:sSupPr>
                                <m:e>
                                  <m:r>
                                    <a:rPr lang="en-AU" sz="2800" i="1">
                                      <a:solidFill>
                                        <a:srgbClr val="0066FF"/>
                                      </a:solidFill>
                                      <a:latin typeface="Cambria Math" panose="02040503050406030204" pitchFamily="18" charset="0"/>
                                    </a:rPr>
                                    <m:t>𝑐</m:t>
                                  </m:r>
                                </m:e>
                                <m:sup>
                                  <m:r>
                                    <a:rPr lang="en-AU" sz="2800" i="0">
                                      <a:solidFill>
                                        <a:srgbClr val="0066FF"/>
                                      </a:solidFill>
                                      <a:latin typeface="Cambria Math" panose="02040503050406030204" pitchFamily="18" charset="0"/>
                                    </a:rPr>
                                    <m:t>2</m:t>
                                  </m:r>
                                </m:sup>
                              </m:sSup>
                            </m:den>
                          </m:f>
                        </m:den>
                      </m:f>
                    </m:oMath>
                  </m:oMathPara>
                </a14:m>
                <a:endParaRPr lang="en-AU" dirty="0"/>
              </a:p>
            </p:txBody>
          </p:sp>
        </mc:Choice>
        <mc:Fallback xmlns="">
          <p:sp>
            <p:nvSpPr>
              <p:cNvPr id="7" name="Rectangle 6"/>
              <p:cNvSpPr>
                <a:spLocks noRot="1" noChangeAspect="1" noMove="1" noResize="1" noEditPoints="1" noAdjustHandles="1" noChangeArrowheads="1" noChangeShapeType="1" noTextEdit="1"/>
              </p:cNvSpPr>
              <p:nvPr/>
            </p:nvSpPr>
            <p:spPr>
              <a:xfrm>
                <a:off x="3490915" y="2854328"/>
                <a:ext cx="3701654" cy="1274901"/>
              </a:xfrm>
              <a:prstGeom prst="rect">
                <a:avLst/>
              </a:prstGeom>
              <a:blipFill>
                <a:blip r:embed="rId4"/>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490915" y="4118147"/>
                <a:ext cx="2988639" cy="13063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AU" sz="2800" i="1" smtClean="0">
                              <a:solidFill>
                                <a:srgbClr val="0066FF"/>
                              </a:solidFill>
                              <a:latin typeface="Cambria Math" panose="02040503050406030204" pitchFamily="18" charset="0"/>
                            </a:rPr>
                          </m:ctrlPr>
                        </m:sSupPr>
                        <m:e>
                          <m:r>
                            <a:rPr lang="en-AU" sz="2800" i="1">
                              <a:solidFill>
                                <a:srgbClr val="0066FF"/>
                              </a:solidFill>
                              <a:latin typeface="Cambria Math" panose="02040503050406030204" pitchFamily="18" charset="0"/>
                            </a:rPr>
                            <m:t>𝑢</m:t>
                          </m:r>
                        </m:e>
                        <m:sup>
                          <m:r>
                            <a:rPr lang="en-AU" sz="2800" i="0">
                              <a:solidFill>
                                <a:srgbClr val="0066FF"/>
                              </a:solidFill>
                              <a:latin typeface="Cambria Math" panose="02040503050406030204" pitchFamily="18" charset="0"/>
                            </a:rPr>
                            <m:t>′</m:t>
                          </m:r>
                        </m:sup>
                      </m:sSup>
                      <m:r>
                        <a:rPr lang="en-AU" sz="2800" i="0">
                          <a:solidFill>
                            <a:srgbClr val="0066FF"/>
                          </a:solidFill>
                          <a:latin typeface="Cambria Math" panose="02040503050406030204" pitchFamily="18" charset="0"/>
                        </a:rPr>
                        <m:t>=</m:t>
                      </m:r>
                      <m:f>
                        <m:fPr>
                          <m:ctrlPr>
                            <a:rPr lang="en-AU" sz="2800" i="1">
                              <a:solidFill>
                                <a:srgbClr val="0066FF"/>
                              </a:solidFill>
                              <a:latin typeface="Cambria Math" panose="02040503050406030204" pitchFamily="18" charset="0"/>
                            </a:rPr>
                          </m:ctrlPr>
                        </m:fPr>
                        <m:num>
                          <m:r>
                            <a:rPr lang="en-AU" sz="2800" b="0" i="1" smtClean="0">
                              <a:solidFill>
                                <a:srgbClr val="0066FF"/>
                              </a:solidFill>
                              <a:latin typeface="Cambria Math" panose="02040503050406030204" pitchFamily="18" charset="0"/>
                            </a:rPr>
                            <m:t>1.7</m:t>
                          </m:r>
                          <m:r>
                            <a:rPr lang="en-AU" sz="2800" b="0" i="1" smtClean="0">
                              <a:solidFill>
                                <a:srgbClr val="0066FF"/>
                              </a:solidFill>
                              <a:latin typeface="Cambria Math" panose="02040503050406030204" pitchFamily="18" charset="0"/>
                            </a:rPr>
                            <m:t>𝑐</m:t>
                          </m:r>
                        </m:num>
                        <m:den>
                          <m:r>
                            <a:rPr lang="en-AU" sz="2800" i="0">
                              <a:solidFill>
                                <a:srgbClr val="0066FF"/>
                              </a:solidFill>
                              <a:latin typeface="Cambria Math" panose="02040503050406030204" pitchFamily="18" charset="0"/>
                            </a:rPr>
                            <m:t>1−</m:t>
                          </m:r>
                          <m:f>
                            <m:fPr>
                              <m:ctrlPr>
                                <a:rPr lang="en-AU" sz="2800" i="1" smtClean="0">
                                  <a:solidFill>
                                    <a:srgbClr val="0066FF"/>
                                  </a:solidFill>
                                  <a:latin typeface="Cambria Math" panose="02040503050406030204" pitchFamily="18" charset="0"/>
                                </a:rPr>
                              </m:ctrlPr>
                            </m:fPr>
                            <m:num>
                              <m:r>
                                <a:rPr lang="en-AU" sz="2800" b="0" i="1" smtClean="0">
                                  <a:solidFill>
                                    <a:srgbClr val="0066FF"/>
                                  </a:solidFill>
                                  <a:latin typeface="Cambria Math" panose="02040503050406030204" pitchFamily="18" charset="0"/>
                                </a:rPr>
                                <m:t>−0.72</m:t>
                              </m:r>
                              <m:sSup>
                                <m:sSupPr>
                                  <m:ctrlPr>
                                    <a:rPr lang="en-AU" sz="2800" i="1">
                                      <a:solidFill>
                                        <a:srgbClr val="0066FF"/>
                                      </a:solidFill>
                                      <a:latin typeface="Cambria Math" panose="02040503050406030204" pitchFamily="18" charset="0"/>
                                    </a:rPr>
                                  </m:ctrlPr>
                                </m:sSupPr>
                                <m:e>
                                  <m:r>
                                    <a:rPr lang="en-AU" sz="2800" i="1">
                                      <a:solidFill>
                                        <a:srgbClr val="0066FF"/>
                                      </a:solidFill>
                                      <a:latin typeface="Cambria Math" panose="02040503050406030204" pitchFamily="18" charset="0"/>
                                    </a:rPr>
                                    <m:t>𝑐</m:t>
                                  </m:r>
                                </m:e>
                                <m:sup>
                                  <m:r>
                                    <a:rPr lang="en-AU" sz="2800">
                                      <a:solidFill>
                                        <a:srgbClr val="0066FF"/>
                                      </a:solidFill>
                                      <a:latin typeface="Cambria Math" panose="02040503050406030204" pitchFamily="18" charset="0"/>
                                    </a:rPr>
                                    <m:t>2</m:t>
                                  </m:r>
                                </m:sup>
                              </m:sSup>
                            </m:num>
                            <m:den>
                              <m:sSup>
                                <m:sSupPr>
                                  <m:ctrlPr>
                                    <a:rPr lang="en-AU" sz="2800" i="1">
                                      <a:solidFill>
                                        <a:srgbClr val="0066FF"/>
                                      </a:solidFill>
                                      <a:latin typeface="Cambria Math" panose="02040503050406030204" pitchFamily="18" charset="0"/>
                                    </a:rPr>
                                  </m:ctrlPr>
                                </m:sSupPr>
                                <m:e>
                                  <m:r>
                                    <a:rPr lang="en-AU" sz="2800" i="1">
                                      <a:solidFill>
                                        <a:srgbClr val="0066FF"/>
                                      </a:solidFill>
                                      <a:latin typeface="Cambria Math" panose="02040503050406030204" pitchFamily="18" charset="0"/>
                                    </a:rPr>
                                    <m:t>𝑐</m:t>
                                  </m:r>
                                </m:e>
                                <m:sup>
                                  <m:r>
                                    <a:rPr lang="en-AU" sz="2800" i="0">
                                      <a:solidFill>
                                        <a:srgbClr val="0066FF"/>
                                      </a:solidFill>
                                      <a:latin typeface="Cambria Math" panose="02040503050406030204" pitchFamily="18" charset="0"/>
                                    </a:rPr>
                                    <m:t>2</m:t>
                                  </m:r>
                                </m:sup>
                              </m:sSup>
                            </m:den>
                          </m:f>
                        </m:den>
                      </m:f>
                    </m:oMath>
                  </m:oMathPara>
                </a14:m>
                <a:endParaRPr lang="en-AU" dirty="0"/>
              </a:p>
            </p:txBody>
          </p:sp>
        </mc:Choice>
        <mc:Fallback xmlns="">
          <p:sp>
            <p:nvSpPr>
              <p:cNvPr id="9" name="Rectangle 8"/>
              <p:cNvSpPr>
                <a:spLocks noRot="1" noChangeAspect="1" noMove="1" noResize="1" noEditPoints="1" noAdjustHandles="1" noChangeArrowheads="1" noChangeShapeType="1" noTextEdit="1"/>
              </p:cNvSpPr>
              <p:nvPr/>
            </p:nvSpPr>
            <p:spPr>
              <a:xfrm>
                <a:off x="3490915" y="4118147"/>
                <a:ext cx="2988639" cy="1306383"/>
              </a:xfrm>
              <a:prstGeom prst="rect">
                <a:avLst/>
              </a:prstGeom>
              <a:blipFill>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1" name="Rectangle 2051"/>
              <p:cNvSpPr>
                <a:spLocks noGrp="1" noChangeArrowheads="1"/>
              </p:cNvSpPr>
              <p:nvPr>
                <p:ph type="body" sz="half" idx="1"/>
              </p:nvPr>
            </p:nvSpPr>
            <p:spPr>
              <a:xfrm>
                <a:off x="-63459" y="1164793"/>
                <a:ext cx="3660487" cy="3074698"/>
              </a:xfrm>
            </p:spPr>
            <p:txBody>
              <a:bodyPr/>
              <a:lstStyle/>
              <a:p>
                <a:pPr>
                  <a:lnSpc>
                    <a:spcPct val="90000"/>
                  </a:lnSpc>
                  <a:defRPr/>
                </a:pPr>
                <a:r>
                  <a:rPr lang="en-AU" sz="2000" dirty="0"/>
                  <a:t>Where:</a:t>
                </a:r>
              </a:p>
              <a:p>
                <a:pPr marL="411162" lvl="1" indent="0">
                  <a:lnSpc>
                    <a:spcPct val="90000"/>
                  </a:lnSpc>
                  <a:buNone/>
                  <a:defRPr/>
                </a:pPr>
                <a14:m>
                  <m:oMath xmlns:m="http://schemas.openxmlformats.org/officeDocument/2006/math">
                    <m:sSup>
                      <m:sSupPr>
                        <m:ctrlPr>
                          <a:rPr lang="en-AU" sz="2000" i="1">
                            <a:solidFill>
                              <a:srgbClr val="0066FF"/>
                            </a:solidFill>
                            <a:latin typeface="Cambria Math" panose="02040503050406030204" pitchFamily="18" charset="0"/>
                          </a:rPr>
                        </m:ctrlPr>
                      </m:sSupPr>
                      <m:e>
                        <m:r>
                          <a:rPr lang="en-AU" sz="2000" i="1">
                            <a:solidFill>
                              <a:srgbClr val="0066FF"/>
                            </a:solidFill>
                            <a:latin typeface="Cambria Math" panose="02040503050406030204" pitchFamily="18" charset="0"/>
                          </a:rPr>
                          <m:t>𝑢</m:t>
                        </m:r>
                      </m:e>
                      <m:sup>
                        <m:r>
                          <a:rPr lang="en-AU" sz="2000">
                            <a:solidFill>
                              <a:srgbClr val="0066FF"/>
                            </a:solidFill>
                            <a:latin typeface="Cambria Math" panose="02040503050406030204" pitchFamily="18" charset="0"/>
                          </a:rPr>
                          <m:t>′</m:t>
                        </m:r>
                      </m:sup>
                    </m:sSup>
                  </m:oMath>
                </a14:m>
                <a:r>
                  <a:rPr lang="en-AU" sz="2000" dirty="0"/>
                  <a:t> </a:t>
                </a:r>
                <a:r>
                  <a:rPr lang="en-AU" sz="2000" dirty="0">
                    <a:solidFill>
                      <a:schemeClr val="tx1"/>
                    </a:solidFill>
                  </a:rPr>
                  <a:t>is the relative speed of one object as observed from the other.  </a:t>
                </a:r>
              </a:p>
              <a:p>
                <a:pPr marL="411162" lvl="1" indent="0">
                  <a:lnSpc>
                    <a:spcPct val="90000"/>
                  </a:lnSpc>
                  <a:buNone/>
                  <a:defRPr/>
                </a:pPr>
                <a14:m>
                  <m:oMath xmlns:m="http://schemas.openxmlformats.org/officeDocument/2006/math">
                    <m:r>
                      <a:rPr lang="en-AU" sz="2000" i="1">
                        <a:solidFill>
                          <a:srgbClr val="0066FF"/>
                        </a:solidFill>
                        <a:latin typeface="Cambria Math" panose="02040503050406030204" pitchFamily="18" charset="0"/>
                      </a:rPr>
                      <m:t>𝑢</m:t>
                    </m:r>
                  </m:oMath>
                </a14:m>
                <a:r>
                  <a:rPr lang="en-AU" sz="2000" dirty="0"/>
                  <a:t> </a:t>
                </a:r>
                <a:r>
                  <a:rPr lang="en-AU" sz="2000" dirty="0">
                    <a:solidFill>
                      <a:schemeClr val="tx1"/>
                    </a:solidFill>
                  </a:rPr>
                  <a:t>is the speed of that object seen from a different “stationary” frame.  i.e. Bob from you.</a:t>
                </a:r>
              </a:p>
              <a:p>
                <a:pPr marL="411162" lvl="1" indent="0">
                  <a:lnSpc>
                    <a:spcPct val="90000"/>
                  </a:lnSpc>
                  <a:buNone/>
                  <a:defRPr/>
                </a:pPr>
                <a14:m>
                  <m:oMath xmlns:m="http://schemas.openxmlformats.org/officeDocument/2006/math">
                    <m:r>
                      <a:rPr lang="en-AU" sz="2000" i="1">
                        <a:solidFill>
                          <a:srgbClr val="0066FF"/>
                        </a:solidFill>
                        <a:latin typeface="Cambria Math" panose="02040503050406030204" pitchFamily="18" charset="0"/>
                      </a:rPr>
                      <m:t>𝑣</m:t>
                    </m:r>
                    <m:r>
                      <a:rPr lang="en-AU" sz="2000" b="0" i="1" smtClean="0">
                        <a:solidFill>
                          <a:srgbClr val="0066FF"/>
                        </a:solidFill>
                        <a:latin typeface="Cambria Math" panose="02040503050406030204" pitchFamily="18" charset="0"/>
                      </a:rPr>
                      <m:t> </m:t>
                    </m:r>
                  </m:oMath>
                </a14:m>
                <a:r>
                  <a:rPr lang="en-AU" sz="2000" dirty="0"/>
                  <a:t> </a:t>
                </a:r>
                <a:r>
                  <a:rPr lang="en-AU" sz="2000" dirty="0">
                    <a:solidFill>
                      <a:schemeClr val="tx1"/>
                    </a:solidFill>
                  </a:rPr>
                  <a:t>is the speed of that second reference frame / object to the stationary observer.  i.e. Jackie compared to You.</a:t>
                </a:r>
              </a:p>
            </p:txBody>
          </p:sp>
        </mc:Choice>
        <mc:Fallback xmlns="">
          <p:sp>
            <p:nvSpPr>
              <p:cNvPr id="11" name="Rectangle 2051"/>
              <p:cNvSpPr>
                <a:spLocks noGrp="1" noRot="1" noChangeAspect="1" noMove="1" noResize="1" noEditPoints="1" noAdjustHandles="1" noChangeArrowheads="1" noChangeShapeType="1" noTextEdit="1"/>
              </p:cNvSpPr>
              <p:nvPr>
                <p:ph type="body" sz="half" idx="1"/>
              </p:nvPr>
            </p:nvSpPr>
            <p:spPr>
              <a:xfrm>
                <a:off x="-63459" y="1164793"/>
                <a:ext cx="3660487" cy="3074698"/>
              </a:xfrm>
              <a:blipFill>
                <a:blip r:embed="rId6"/>
                <a:stretch>
                  <a:fillRect t="-1786" r="-4833" b="-26389"/>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3526017" y="5676180"/>
                <a:ext cx="3142270" cy="701346"/>
              </a:xfrm>
              <a:prstGeom prst="rect">
                <a:avLst/>
              </a:prstGeom>
            </p:spPr>
            <p:txBody>
              <a:bodyPr wrap="none">
                <a:spAutoFit/>
              </a:bodyPr>
              <a:lstStyle/>
              <a:p>
                <a14:m>
                  <m:oMath xmlns:m="http://schemas.openxmlformats.org/officeDocument/2006/math">
                    <m:sSup>
                      <m:sSupPr>
                        <m:ctrlPr>
                          <a:rPr lang="en-AU" sz="2800" i="1" smtClean="0">
                            <a:solidFill>
                              <a:srgbClr val="0066FF"/>
                            </a:solidFill>
                            <a:latin typeface="Cambria Math" panose="02040503050406030204" pitchFamily="18" charset="0"/>
                          </a:rPr>
                        </m:ctrlPr>
                      </m:sSupPr>
                      <m:e>
                        <m:r>
                          <a:rPr lang="en-AU" sz="2800" i="1">
                            <a:solidFill>
                              <a:srgbClr val="0066FF"/>
                            </a:solidFill>
                            <a:latin typeface="Cambria Math" panose="02040503050406030204" pitchFamily="18" charset="0"/>
                          </a:rPr>
                          <m:t>𝑢</m:t>
                        </m:r>
                      </m:e>
                      <m:sup>
                        <m:r>
                          <a:rPr lang="en-AU" sz="2800" i="0">
                            <a:solidFill>
                              <a:srgbClr val="0066FF"/>
                            </a:solidFill>
                            <a:latin typeface="Cambria Math" panose="02040503050406030204" pitchFamily="18" charset="0"/>
                          </a:rPr>
                          <m:t>′</m:t>
                        </m:r>
                      </m:sup>
                    </m:sSup>
                    <m:r>
                      <a:rPr lang="en-AU" sz="2800" i="0">
                        <a:solidFill>
                          <a:srgbClr val="0066FF"/>
                        </a:solidFill>
                        <a:latin typeface="Cambria Math" panose="02040503050406030204" pitchFamily="18" charset="0"/>
                      </a:rPr>
                      <m:t>=</m:t>
                    </m:r>
                    <m:f>
                      <m:fPr>
                        <m:ctrlPr>
                          <a:rPr lang="en-AU" sz="2800" i="1">
                            <a:solidFill>
                              <a:srgbClr val="0066FF"/>
                            </a:solidFill>
                            <a:latin typeface="Cambria Math" panose="02040503050406030204" pitchFamily="18" charset="0"/>
                          </a:rPr>
                        </m:ctrlPr>
                      </m:fPr>
                      <m:num>
                        <m:r>
                          <a:rPr lang="en-AU" sz="2800" b="0" i="1" smtClean="0">
                            <a:solidFill>
                              <a:srgbClr val="0066FF"/>
                            </a:solidFill>
                            <a:latin typeface="Cambria Math" panose="02040503050406030204" pitchFamily="18" charset="0"/>
                          </a:rPr>
                          <m:t>1.7</m:t>
                        </m:r>
                        <m:r>
                          <a:rPr lang="en-AU" sz="2800" b="0" i="1" smtClean="0">
                            <a:solidFill>
                              <a:srgbClr val="0066FF"/>
                            </a:solidFill>
                            <a:latin typeface="Cambria Math" panose="02040503050406030204" pitchFamily="18" charset="0"/>
                          </a:rPr>
                          <m:t>𝑐</m:t>
                        </m:r>
                      </m:num>
                      <m:den>
                        <m:r>
                          <a:rPr lang="en-AU" sz="2800" i="1" smtClean="0">
                            <a:solidFill>
                              <a:srgbClr val="0066FF"/>
                            </a:solidFill>
                            <a:latin typeface="Cambria Math" panose="02040503050406030204" pitchFamily="18" charset="0"/>
                          </a:rPr>
                          <m:t>1</m:t>
                        </m:r>
                        <m:r>
                          <a:rPr lang="en-AU" sz="2800" b="0" i="1" smtClean="0">
                            <a:solidFill>
                              <a:srgbClr val="0066FF"/>
                            </a:solidFill>
                            <a:latin typeface="Cambria Math" panose="02040503050406030204" pitchFamily="18" charset="0"/>
                          </a:rPr>
                          <m:t>.72</m:t>
                        </m:r>
                      </m:den>
                    </m:f>
                    <m:r>
                      <a:rPr lang="en-AU" sz="2800" b="0" i="1" smtClean="0">
                        <a:solidFill>
                          <a:srgbClr val="FF0000"/>
                        </a:solidFill>
                        <a:latin typeface="Cambria Math" panose="02040503050406030204" pitchFamily="18" charset="0"/>
                      </a:rPr>
                      <m:t>=0.988 </m:t>
                    </m:r>
                    <m:r>
                      <a:rPr lang="en-AU" sz="2800" b="0" i="1" smtClean="0">
                        <a:solidFill>
                          <a:srgbClr val="FF0000"/>
                        </a:solidFill>
                        <a:latin typeface="Cambria Math" panose="02040503050406030204" pitchFamily="18" charset="0"/>
                      </a:rPr>
                      <m:t>𝑐</m:t>
                    </m:r>
                  </m:oMath>
                </a14:m>
                <a:r>
                  <a:rPr lang="en-AU" dirty="0">
                    <a:solidFill>
                      <a:srgbClr val="FF0000"/>
                    </a:solidFill>
                  </a:rPr>
                  <a:t> </a:t>
                </a:r>
                <a:endParaRPr lang="en-AU" dirty="0"/>
              </a:p>
            </p:txBody>
          </p:sp>
        </mc:Choice>
        <mc:Fallback xmlns="">
          <p:sp>
            <p:nvSpPr>
              <p:cNvPr id="12" name="Rectangle 11"/>
              <p:cNvSpPr>
                <a:spLocks noRot="1" noChangeAspect="1" noMove="1" noResize="1" noEditPoints="1" noAdjustHandles="1" noChangeArrowheads="1" noChangeShapeType="1" noTextEdit="1"/>
              </p:cNvSpPr>
              <p:nvPr/>
            </p:nvSpPr>
            <p:spPr>
              <a:xfrm>
                <a:off x="3526017" y="5676180"/>
                <a:ext cx="3142270" cy="701346"/>
              </a:xfrm>
              <a:prstGeom prst="rect">
                <a:avLst/>
              </a:prstGeom>
              <a:blipFill>
                <a:blip r:embed="rId7"/>
                <a:stretch>
                  <a:fillRect/>
                </a:stretch>
              </a:blipFill>
            </p:spPr>
            <p:txBody>
              <a:bodyPr/>
              <a:lstStyle/>
              <a:p>
                <a:r>
                  <a:rPr lang="en-AU">
                    <a:noFill/>
                  </a:rPr>
                  <a:t> </a:t>
                </a:r>
              </a:p>
            </p:txBody>
          </p:sp>
        </mc:Fallback>
      </mc:AlternateContent>
      <p:pic>
        <p:nvPicPr>
          <p:cNvPr id="13" name="Picture 4" descr="http://u2.lege.net/cetinbal/PU/R_bt2lfS215_a.jpg"/>
          <p:cNvPicPr>
            <a:picLocks noChangeAspect="1" noChangeArrowheads="1"/>
          </p:cNvPicPr>
          <p:nvPr/>
        </p:nvPicPr>
        <p:blipFill rotWithShape="1">
          <a:blip r:embed="rId8">
            <a:extLst>
              <a:ext uri="{28A0092B-C50C-407E-A947-70E740481C1C}">
                <a14:useLocalDpi xmlns:a14="http://schemas.microsoft.com/office/drawing/2010/main" val="0"/>
              </a:ext>
            </a:extLst>
          </a:blip>
          <a:srcRect l="21759" r="14011" b="51912"/>
          <a:stretch/>
        </p:blipFill>
        <p:spPr bwMode="auto">
          <a:xfrm>
            <a:off x="6972675" y="1517300"/>
            <a:ext cx="5219325" cy="245411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ttp://u2.lege.net/cetinbal/PU/R_bt2lfS215_a.jpg"/>
          <p:cNvPicPr>
            <a:picLocks noChangeAspect="1" noChangeArrowheads="1"/>
          </p:cNvPicPr>
          <p:nvPr/>
        </p:nvPicPr>
        <p:blipFill rotWithShape="1">
          <a:blip r:embed="rId8">
            <a:extLst>
              <a:ext uri="{28A0092B-C50C-407E-A947-70E740481C1C}">
                <a14:useLocalDpi xmlns:a14="http://schemas.microsoft.com/office/drawing/2010/main" val="0"/>
              </a:ext>
            </a:extLst>
          </a:blip>
          <a:srcRect l="22947" t="48966" r="15399" b="4"/>
          <a:stretch/>
        </p:blipFill>
        <p:spPr bwMode="auto">
          <a:xfrm>
            <a:off x="7029565" y="3971414"/>
            <a:ext cx="5105543" cy="265394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449632" y="484247"/>
            <a:ext cx="4265408" cy="584775"/>
          </a:xfrm>
          <a:prstGeom prst="rect">
            <a:avLst/>
          </a:prstGeom>
          <a:solidFill>
            <a:srgbClr val="002060"/>
          </a:solidFill>
        </p:spPr>
        <p:style>
          <a:lnRef idx="3">
            <a:schemeClr val="lt1"/>
          </a:lnRef>
          <a:fillRef idx="1">
            <a:schemeClr val="dk1"/>
          </a:fillRef>
          <a:effectRef idx="1">
            <a:schemeClr val="dk1"/>
          </a:effectRef>
          <a:fontRef idx="minor">
            <a:schemeClr val="lt1"/>
          </a:fontRef>
        </p:style>
        <p:txBody>
          <a:bodyPr wrap="square" rtlCol="0">
            <a:spAutoFit/>
          </a:bodyPr>
          <a:lstStyle/>
          <a:p>
            <a:r>
              <a:rPr lang="en-AU" sz="3200" dirty="0"/>
              <a:t>Two objects compared</a:t>
            </a:r>
          </a:p>
        </p:txBody>
      </p:sp>
    </p:spTree>
    <p:extLst>
      <p:ext uri="{BB962C8B-B14F-4D97-AF65-F5344CB8AC3E}">
        <p14:creationId xmlns:p14="http://schemas.microsoft.com/office/powerpoint/2010/main" val="769868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4818" name="Picture 1029" descr="Einstein tongue"/>
          <p:cNvPicPr>
            <a:picLocks noGrp="1" noChangeAspect="1" noChangeArrowheads="1"/>
          </p:cNvPicPr>
          <p:nvPr>
            <p:ph/>
          </p:nvPr>
        </p:nvPicPr>
        <p:blipFill>
          <a:blip r:embed="rId2" cstate="print"/>
          <a:srcRect/>
          <a:stretch>
            <a:fillRect/>
          </a:stretch>
        </p:blipFill>
        <p:spPr>
          <a:xfrm>
            <a:off x="5172074" y="205581"/>
            <a:ext cx="5343525" cy="6652419"/>
          </a:xfrm>
          <a:solidFill>
            <a:srgbClr val="7030A0"/>
          </a:solidFill>
        </p:spPr>
      </p:pic>
      <p:sp>
        <p:nvSpPr>
          <p:cNvPr id="2" name="Rounded Rectangular Callout 1"/>
          <p:cNvSpPr/>
          <p:nvPr/>
        </p:nvSpPr>
        <p:spPr>
          <a:xfrm>
            <a:off x="552450" y="3000375"/>
            <a:ext cx="4429125" cy="2043904"/>
          </a:xfrm>
          <a:prstGeom prst="wedgeRoundRectCallout">
            <a:avLst>
              <a:gd name="adj1" fmla="val 93561"/>
              <a:gd name="adj2" fmla="val 31184"/>
              <a:gd name="adj3" fmla="val 16667"/>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GB" sz="2800" i="1" dirty="0"/>
              <a:t>Two things are infinite: the universe and human stupidity; and I'm not sure about the universe.</a:t>
            </a:r>
            <a:endParaRPr lang="en-AU" sz="2800" dirty="0"/>
          </a:p>
        </p:txBody>
      </p:sp>
    </p:spTree>
    <p:extLst>
      <p:ext uri="{BB962C8B-B14F-4D97-AF65-F5344CB8AC3E}">
        <p14:creationId xmlns:p14="http://schemas.microsoft.com/office/powerpoint/2010/main" val="19295145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0" name="Rectangle 1026"/>
          <p:cNvSpPr>
            <a:spLocks noGrp="1" noChangeArrowheads="1"/>
          </p:cNvSpPr>
          <p:nvPr>
            <p:ph type="title"/>
          </p:nvPr>
        </p:nvSpPr>
        <p:spPr>
          <a:xfrm>
            <a:off x="67105" y="256940"/>
            <a:ext cx="8229600" cy="893852"/>
          </a:xfrm>
        </p:spPr>
        <p:txBody>
          <a:bodyPr/>
          <a:lstStyle/>
          <a:p>
            <a:pPr>
              <a:defRPr/>
            </a:pPr>
            <a:r>
              <a:rPr lang="en-US" dirty="0"/>
              <a:t>Relativistic Velocity Additions</a:t>
            </a:r>
          </a:p>
        </p:txBody>
      </p:sp>
      <p:sp>
        <p:nvSpPr>
          <p:cNvPr id="45059" name="Rectangle 1028"/>
          <p:cNvSpPr>
            <a:spLocks noGrp="1" noChangeArrowheads="1"/>
          </p:cNvSpPr>
          <p:nvPr>
            <p:ph type="body" sz="half" idx="1"/>
          </p:nvPr>
        </p:nvSpPr>
        <p:spPr>
          <a:xfrm>
            <a:off x="0" y="1544061"/>
            <a:ext cx="6964218" cy="4530725"/>
          </a:xfrm>
        </p:spPr>
        <p:txBody>
          <a:bodyPr/>
          <a:lstStyle/>
          <a:p>
            <a:pPr>
              <a:lnSpc>
                <a:spcPct val="90000"/>
              </a:lnSpc>
              <a:defRPr/>
            </a:pPr>
            <a:r>
              <a:rPr lang="en-US" sz="2400" dirty="0"/>
              <a:t>If two spacecraft are moving at 0.75c in opposite directions from the planet as shown.</a:t>
            </a:r>
          </a:p>
          <a:p>
            <a:pPr>
              <a:lnSpc>
                <a:spcPct val="90000"/>
              </a:lnSpc>
              <a:defRPr/>
            </a:pPr>
            <a:r>
              <a:rPr lang="en-US" sz="2400" dirty="0"/>
              <a:t>What velocity do they see each other moving away at? </a:t>
            </a:r>
          </a:p>
        </p:txBody>
      </p:sp>
      <p:pic>
        <p:nvPicPr>
          <p:cNvPr id="50180" name="Picture 1030" descr="relativistic velocity addition"/>
          <p:cNvPicPr>
            <a:picLocks noGrp="1" noChangeAspect="1" noChangeArrowheads="1"/>
          </p:cNvPicPr>
          <p:nvPr>
            <p:ph sz="half" idx="2"/>
          </p:nvPr>
        </p:nvPicPr>
        <p:blipFill rotWithShape="1">
          <a:blip r:embed="rId2" cstate="print"/>
          <a:srcRect r="-1080" b="29044"/>
          <a:stretch/>
        </p:blipFill>
        <p:spPr>
          <a:xfrm>
            <a:off x="8851619" y="1296329"/>
            <a:ext cx="2592235" cy="2499816"/>
          </a:xfrm>
          <a:prstGeom prst="rect">
            <a:avLst/>
          </a:prstGeom>
        </p:spPr>
      </p:pic>
      <p:sp>
        <p:nvSpPr>
          <p:cNvPr id="7" name="TextBox 6"/>
          <p:cNvSpPr txBox="1"/>
          <p:nvPr/>
        </p:nvSpPr>
        <p:spPr>
          <a:xfrm>
            <a:off x="7449632" y="484247"/>
            <a:ext cx="4265408" cy="584775"/>
          </a:xfrm>
          <a:prstGeom prst="rect">
            <a:avLst/>
          </a:prstGeom>
          <a:solidFill>
            <a:srgbClr val="002060"/>
          </a:solidFill>
        </p:spPr>
        <p:style>
          <a:lnRef idx="3">
            <a:schemeClr val="lt1"/>
          </a:lnRef>
          <a:fillRef idx="1">
            <a:schemeClr val="dk1"/>
          </a:fillRef>
          <a:effectRef idx="1">
            <a:schemeClr val="dk1"/>
          </a:effectRef>
          <a:fontRef idx="minor">
            <a:schemeClr val="lt1"/>
          </a:fontRef>
        </p:style>
        <p:txBody>
          <a:bodyPr wrap="square" rtlCol="0">
            <a:spAutoFit/>
          </a:bodyPr>
          <a:lstStyle/>
          <a:p>
            <a:r>
              <a:rPr lang="en-AU" sz="3200" dirty="0"/>
              <a:t>Two objects compared</a:t>
            </a:r>
          </a:p>
        </p:txBody>
      </p:sp>
      <mc:AlternateContent xmlns:mc="http://schemas.openxmlformats.org/markup-compatibility/2006" xmlns:a14="http://schemas.microsoft.com/office/drawing/2010/main">
        <mc:Choice Requires="a14">
          <p:sp>
            <p:nvSpPr>
              <p:cNvPr id="8" name="Rectangle 7"/>
              <p:cNvSpPr/>
              <p:nvPr/>
            </p:nvSpPr>
            <p:spPr>
              <a:xfrm>
                <a:off x="173218" y="3304393"/>
                <a:ext cx="2201565" cy="11331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AU" sz="2800" i="1" smtClean="0">
                              <a:solidFill>
                                <a:srgbClr val="0066FF"/>
                              </a:solidFill>
                              <a:latin typeface="Cambria Math" panose="02040503050406030204" pitchFamily="18" charset="0"/>
                            </a:rPr>
                          </m:ctrlPr>
                        </m:sSupPr>
                        <m:e>
                          <m:r>
                            <a:rPr lang="en-AU" sz="2800" i="1">
                              <a:solidFill>
                                <a:srgbClr val="0066FF"/>
                              </a:solidFill>
                              <a:latin typeface="Cambria Math" panose="02040503050406030204" pitchFamily="18" charset="0"/>
                            </a:rPr>
                            <m:t>𝑢</m:t>
                          </m:r>
                        </m:e>
                        <m:sup>
                          <m:r>
                            <a:rPr lang="en-AU" sz="2800" i="0">
                              <a:solidFill>
                                <a:srgbClr val="0066FF"/>
                              </a:solidFill>
                              <a:latin typeface="Cambria Math" panose="02040503050406030204" pitchFamily="18" charset="0"/>
                            </a:rPr>
                            <m:t>′</m:t>
                          </m:r>
                        </m:sup>
                      </m:sSup>
                      <m:r>
                        <a:rPr lang="en-AU" sz="2800" i="0">
                          <a:solidFill>
                            <a:srgbClr val="0066FF"/>
                          </a:solidFill>
                          <a:latin typeface="Cambria Math" panose="02040503050406030204" pitchFamily="18" charset="0"/>
                        </a:rPr>
                        <m:t>=</m:t>
                      </m:r>
                      <m:f>
                        <m:fPr>
                          <m:ctrlPr>
                            <a:rPr lang="en-AU" sz="2800" i="1">
                              <a:solidFill>
                                <a:srgbClr val="0066FF"/>
                              </a:solidFill>
                              <a:latin typeface="Cambria Math" panose="02040503050406030204" pitchFamily="18" charset="0"/>
                            </a:rPr>
                          </m:ctrlPr>
                        </m:fPr>
                        <m:num>
                          <m:r>
                            <a:rPr lang="en-AU" sz="2800" i="1">
                              <a:solidFill>
                                <a:srgbClr val="0066FF"/>
                              </a:solidFill>
                              <a:latin typeface="Cambria Math" panose="02040503050406030204" pitchFamily="18" charset="0"/>
                            </a:rPr>
                            <m:t>𝑢</m:t>
                          </m:r>
                          <m:r>
                            <a:rPr lang="en-AU" sz="2800" i="0">
                              <a:solidFill>
                                <a:srgbClr val="0066FF"/>
                              </a:solidFill>
                              <a:latin typeface="Cambria Math" panose="02040503050406030204" pitchFamily="18" charset="0"/>
                            </a:rPr>
                            <m:t>−</m:t>
                          </m:r>
                          <m:r>
                            <a:rPr lang="en-AU" sz="2800" i="1">
                              <a:solidFill>
                                <a:srgbClr val="0066FF"/>
                              </a:solidFill>
                              <a:latin typeface="Cambria Math" panose="02040503050406030204" pitchFamily="18" charset="0"/>
                            </a:rPr>
                            <m:t>𝑣</m:t>
                          </m:r>
                        </m:num>
                        <m:den>
                          <m:r>
                            <a:rPr lang="en-AU" sz="2800" i="0">
                              <a:solidFill>
                                <a:srgbClr val="0066FF"/>
                              </a:solidFill>
                              <a:latin typeface="Cambria Math" panose="02040503050406030204" pitchFamily="18" charset="0"/>
                            </a:rPr>
                            <m:t>1−</m:t>
                          </m:r>
                          <m:f>
                            <m:fPr>
                              <m:ctrlPr>
                                <a:rPr lang="en-AU" sz="2800" i="1">
                                  <a:solidFill>
                                    <a:srgbClr val="0066FF"/>
                                  </a:solidFill>
                                  <a:latin typeface="Cambria Math" panose="02040503050406030204" pitchFamily="18" charset="0"/>
                                </a:rPr>
                              </m:ctrlPr>
                            </m:fPr>
                            <m:num>
                              <m:r>
                                <a:rPr lang="en-AU" sz="2800" i="1">
                                  <a:solidFill>
                                    <a:srgbClr val="0066FF"/>
                                  </a:solidFill>
                                  <a:latin typeface="Cambria Math" panose="02040503050406030204" pitchFamily="18" charset="0"/>
                                </a:rPr>
                                <m:t>𝑣</m:t>
                              </m:r>
                              <m:r>
                                <a:rPr lang="en-AU" sz="2800" i="0">
                                  <a:solidFill>
                                    <a:srgbClr val="0066FF"/>
                                  </a:solidFill>
                                  <a:latin typeface="Cambria Math" panose="02040503050406030204" pitchFamily="18" charset="0"/>
                                </a:rPr>
                                <m:t> </m:t>
                              </m:r>
                              <m:r>
                                <a:rPr lang="en-AU" sz="2800" i="1">
                                  <a:solidFill>
                                    <a:srgbClr val="0066FF"/>
                                  </a:solidFill>
                                  <a:latin typeface="Cambria Math" panose="02040503050406030204" pitchFamily="18" charset="0"/>
                                </a:rPr>
                                <m:t>𝑢</m:t>
                              </m:r>
                            </m:num>
                            <m:den>
                              <m:sSup>
                                <m:sSupPr>
                                  <m:ctrlPr>
                                    <a:rPr lang="en-AU" sz="2800" i="1">
                                      <a:solidFill>
                                        <a:srgbClr val="0066FF"/>
                                      </a:solidFill>
                                      <a:latin typeface="Cambria Math" panose="02040503050406030204" pitchFamily="18" charset="0"/>
                                    </a:rPr>
                                  </m:ctrlPr>
                                </m:sSupPr>
                                <m:e>
                                  <m:r>
                                    <a:rPr lang="en-AU" sz="2800" i="1">
                                      <a:solidFill>
                                        <a:srgbClr val="0066FF"/>
                                      </a:solidFill>
                                      <a:latin typeface="Cambria Math" panose="02040503050406030204" pitchFamily="18" charset="0"/>
                                    </a:rPr>
                                    <m:t>𝑐</m:t>
                                  </m:r>
                                </m:e>
                                <m:sup>
                                  <m:r>
                                    <a:rPr lang="en-AU" sz="2800" i="0">
                                      <a:solidFill>
                                        <a:srgbClr val="0066FF"/>
                                      </a:solidFill>
                                      <a:latin typeface="Cambria Math" panose="02040503050406030204" pitchFamily="18" charset="0"/>
                                    </a:rPr>
                                    <m:t>2</m:t>
                                  </m:r>
                                </m:sup>
                              </m:sSup>
                            </m:den>
                          </m:f>
                        </m:den>
                      </m:f>
                    </m:oMath>
                  </m:oMathPara>
                </a14:m>
                <a:endParaRPr lang="en-AU" dirty="0"/>
              </a:p>
            </p:txBody>
          </p:sp>
        </mc:Choice>
        <mc:Fallback xmlns="">
          <p:sp>
            <p:nvSpPr>
              <p:cNvPr id="8" name="Rectangle 7"/>
              <p:cNvSpPr>
                <a:spLocks noRot="1" noChangeAspect="1" noMove="1" noResize="1" noEditPoints="1" noAdjustHandles="1" noChangeArrowheads="1" noChangeShapeType="1" noTextEdit="1"/>
              </p:cNvSpPr>
              <p:nvPr/>
            </p:nvSpPr>
            <p:spPr>
              <a:xfrm>
                <a:off x="173218" y="3304393"/>
                <a:ext cx="2201565" cy="1133195"/>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67105" y="4692364"/>
                <a:ext cx="4020652" cy="12924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AU" sz="2800" i="1" smtClean="0">
                              <a:solidFill>
                                <a:srgbClr val="0066FF"/>
                              </a:solidFill>
                              <a:latin typeface="Cambria Math" panose="02040503050406030204" pitchFamily="18" charset="0"/>
                            </a:rPr>
                          </m:ctrlPr>
                        </m:sSupPr>
                        <m:e>
                          <m:r>
                            <a:rPr lang="en-AU" sz="2800" i="1">
                              <a:solidFill>
                                <a:srgbClr val="0066FF"/>
                              </a:solidFill>
                              <a:latin typeface="Cambria Math" panose="02040503050406030204" pitchFamily="18" charset="0"/>
                            </a:rPr>
                            <m:t>𝑢</m:t>
                          </m:r>
                        </m:e>
                        <m:sup>
                          <m:r>
                            <a:rPr lang="en-AU" sz="2800" i="0">
                              <a:solidFill>
                                <a:srgbClr val="0066FF"/>
                              </a:solidFill>
                              <a:latin typeface="Cambria Math" panose="02040503050406030204" pitchFamily="18" charset="0"/>
                            </a:rPr>
                            <m:t>′</m:t>
                          </m:r>
                        </m:sup>
                      </m:sSup>
                      <m:r>
                        <a:rPr lang="en-AU" sz="2800" i="0">
                          <a:solidFill>
                            <a:srgbClr val="0066FF"/>
                          </a:solidFill>
                          <a:latin typeface="Cambria Math" panose="02040503050406030204" pitchFamily="18" charset="0"/>
                        </a:rPr>
                        <m:t>=</m:t>
                      </m:r>
                      <m:f>
                        <m:fPr>
                          <m:ctrlPr>
                            <a:rPr lang="en-AU" sz="2800" i="1">
                              <a:solidFill>
                                <a:srgbClr val="0066FF"/>
                              </a:solidFill>
                              <a:latin typeface="Cambria Math" panose="02040503050406030204" pitchFamily="18" charset="0"/>
                            </a:rPr>
                          </m:ctrlPr>
                        </m:fPr>
                        <m:num>
                          <m:r>
                            <a:rPr lang="en-AU" sz="2800" b="0" i="1" smtClean="0">
                              <a:solidFill>
                                <a:srgbClr val="0066FF"/>
                              </a:solidFill>
                              <a:latin typeface="Cambria Math" panose="02040503050406030204" pitchFamily="18" charset="0"/>
                            </a:rPr>
                            <m:t>0.75</m:t>
                          </m:r>
                          <m:r>
                            <a:rPr lang="en-AU" sz="2800" b="0" i="1" smtClean="0">
                              <a:solidFill>
                                <a:srgbClr val="0066FF"/>
                              </a:solidFill>
                              <a:latin typeface="Cambria Math" panose="02040503050406030204" pitchFamily="18" charset="0"/>
                            </a:rPr>
                            <m:t>𝑐</m:t>
                          </m:r>
                          <m:r>
                            <a:rPr lang="en-AU" sz="2800" i="0">
                              <a:solidFill>
                                <a:srgbClr val="0066FF"/>
                              </a:solidFill>
                              <a:latin typeface="Cambria Math" panose="02040503050406030204" pitchFamily="18" charset="0"/>
                            </a:rPr>
                            <m:t>−</m:t>
                          </m:r>
                          <m:r>
                            <a:rPr lang="en-AU" sz="2800" b="0" i="1" smtClean="0">
                              <a:solidFill>
                                <a:srgbClr val="0066FF"/>
                              </a:solidFill>
                              <a:latin typeface="Cambria Math" panose="02040503050406030204" pitchFamily="18" charset="0"/>
                            </a:rPr>
                            <m:t>−0.75</m:t>
                          </m:r>
                          <m:r>
                            <a:rPr lang="en-AU" sz="2800" b="0" i="1" smtClean="0">
                              <a:solidFill>
                                <a:srgbClr val="0066FF"/>
                              </a:solidFill>
                              <a:latin typeface="Cambria Math" panose="02040503050406030204" pitchFamily="18" charset="0"/>
                            </a:rPr>
                            <m:t>𝑐</m:t>
                          </m:r>
                        </m:num>
                        <m:den>
                          <m:r>
                            <a:rPr lang="en-AU" sz="2800" i="0">
                              <a:solidFill>
                                <a:srgbClr val="0066FF"/>
                              </a:solidFill>
                              <a:latin typeface="Cambria Math" panose="02040503050406030204" pitchFamily="18" charset="0"/>
                            </a:rPr>
                            <m:t>1−</m:t>
                          </m:r>
                          <m:f>
                            <m:fPr>
                              <m:ctrlPr>
                                <a:rPr lang="en-AU" sz="2800" i="1">
                                  <a:solidFill>
                                    <a:srgbClr val="0066FF"/>
                                  </a:solidFill>
                                  <a:latin typeface="Cambria Math" panose="02040503050406030204" pitchFamily="18" charset="0"/>
                                </a:rPr>
                              </m:ctrlPr>
                            </m:fPr>
                            <m:num>
                              <m:r>
                                <a:rPr lang="en-AU" sz="2800" b="0" i="1" smtClean="0">
                                  <a:solidFill>
                                    <a:srgbClr val="0066FF"/>
                                  </a:solidFill>
                                  <a:latin typeface="Cambria Math" panose="02040503050406030204" pitchFamily="18" charset="0"/>
                                </a:rPr>
                                <m:t>−0.75</m:t>
                              </m:r>
                              <m:r>
                                <a:rPr lang="en-AU" sz="2800" b="0" i="1" smtClean="0">
                                  <a:solidFill>
                                    <a:srgbClr val="0066FF"/>
                                  </a:solidFill>
                                  <a:latin typeface="Cambria Math" panose="02040503050406030204" pitchFamily="18" charset="0"/>
                                </a:rPr>
                                <m:t>𝑐</m:t>
                              </m:r>
                              <m:r>
                                <a:rPr lang="en-AU" sz="2800" b="0" i="1" smtClean="0">
                                  <a:solidFill>
                                    <a:srgbClr val="0066FF"/>
                                  </a:solidFill>
                                  <a:latin typeface="Cambria Math" panose="02040503050406030204" pitchFamily="18" charset="0"/>
                                </a:rPr>
                                <m:t> </m:t>
                              </m:r>
                              <m:r>
                                <a:rPr lang="en-AU" sz="2800" b="0" i="1" smtClean="0">
                                  <a:solidFill>
                                    <a:srgbClr val="0066FF"/>
                                  </a:solidFill>
                                  <a:latin typeface="Cambria Math" panose="02040503050406030204" pitchFamily="18" charset="0"/>
                                </a:rPr>
                                <m:t>𝑥</m:t>
                              </m:r>
                              <m:r>
                                <a:rPr lang="en-AU" sz="2800" b="0" i="1" smtClean="0">
                                  <a:solidFill>
                                    <a:srgbClr val="0066FF"/>
                                  </a:solidFill>
                                  <a:latin typeface="Cambria Math" panose="02040503050406030204" pitchFamily="18" charset="0"/>
                                </a:rPr>
                                <m:t> 0.75</m:t>
                              </m:r>
                              <m:r>
                                <a:rPr lang="en-AU" sz="2800" b="0" i="1" smtClean="0">
                                  <a:solidFill>
                                    <a:srgbClr val="0066FF"/>
                                  </a:solidFill>
                                  <a:latin typeface="Cambria Math" panose="02040503050406030204" pitchFamily="18" charset="0"/>
                                </a:rPr>
                                <m:t>𝑐</m:t>
                              </m:r>
                            </m:num>
                            <m:den>
                              <m:sSup>
                                <m:sSupPr>
                                  <m:ctrlPr>
                                    <a:rPr lang="en-AU" sz="2800" i="1">
                                      <a:solidFill>
                                        <a:srgbClr val="0066FF"/>
                                      </a:solidFill>
                                      <a:latin typeface="Cambria Math" panose="02040503050406030204" pitchFamily="18" charset="0"/>
                                    </a:rPr>
                                  </m:ctrlPr>
                                </m:sSupPr>
                                <m:e>
                                  <m:r>
                                    <a:rPr lang="en-AU" sz="2800" i="1">
                                      <a:solidFill>
                                        <a:srgbClr val="0066FF"/>
                                      </a:solidFill>
                                      <a:latin typeface="Cambria Math" panose="02040503050406030204" pitchFamily="18" charset="0"/>
                                    </a:rPr>
                                    <m:t>𝑐</m:t>
                                  </m:r>
                                </m:e>
                                <m:sup>
                                  <m:r>
                                    <a:rPr lang="en-AU" sz="2800" i="0">
                                      <a:solidFill>
                                        <a:srgbClr val="0066FF"/>
                                      </a:solidFill>
                                      <a:latin typeface="Cambria Math" panose="02040503050406030204" pitchFamily="18" charset="0"/>
                                    </a:rPr>
                                    <m:t>2</m:t>
                                  </m:r>
                                </m:sup>
                              </m:sSup>
                            </m:den>
                          </m:f>
                        </m:den>
                      </m:f>
                    </m:oMath>
                  </m:oMathPara>
                </a14:m>
                <a:endParaRPr lang="en-AU" dirty="0"/>
              </a:p>
            </p:txBody>
          </p:sp>
        </mc:Choice>
        <mc:Fallback xmlns="">
          <p:sp>
            <p:nvSpPr>
              <p:cNvPr id="9" name="Rectangle 8"/>
              <p:cNvSpPr>
                <a:spLocks noRot="1" noChangeAspect="1" noMove="1" noResize="1" noEditPoints="1" noAdjustHandles="1" noChangeArrowheads="1" noChangeShapeType="1" noTextEdit="1"/>
              </p:cNvSpPr>
              <p:nvPr/>
            </p:nvSpPr>
            <p:spPr>
              <a:xfrm>
                <a:off x="67105" y="4692364"/>
                <a:ext cx="4020652" cy="1292470"/>
              </a:xfrm>
              <a:prstGeom prst="rect">
                <a:avLst/>
              </a:prstGeom>
              <a:blipFill>
                <a:blip r:embed="rId4"/>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4343830" y="3156231"/>
                <a:ext cx="3386183" cy="13063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AU" sz="2800" i="1" smtClean="0">
                              <a:solidFill>
                                <a:srgbClr val="0066FF"/>
                              </a:solidFill>
                              <a:latin typeface="Cambria Math" panose="02040503050406030204" pitchFamily="18" charset="0"/>
                            </a:rPr>
                          </m:ctrlPr>
                        </m:sSupPr>
                        <m:e>
                          <m:r>
                            <a:rPr lang="en-AU" sz="2800" i="1">
                              <a:solidFill>
                                <a:srgbClr val="0066FF"/>
                              </a:solidFill>
                              <a:latin typeface="Cambria Math" panose="02040503050406030204" pitchFamily="18" charset="0"/>
                            </a:rPr>
                            <m:t>𝑢</m:t>
                          </m:r>
                        </m:e>
                        <m:sup>
                          <m:r>
                            <a:rPr lang="en-AU" sz="2800" i="0">
                              <a:solidFill>
                                <a:srgbClr val="0066FF"/>
                              </a:solidFill>
                              <a:latin typeface="Cambria Math" panose="02040503050406030204" pitchFamily="18" charset="0"/>
                            </a:rPr>
                            <m:t>′</m:t>
                          </m:r>
                        </m:sup>
                      </m:sSup>
                      <m:r>
                        <a:rPr lang="en-AU" sz="2800" i="0">
                          <a:solidFill>
                            <a:srgbClr val="0066FF"/>
                          </a:solidFill>
                          <a:latin typeface="Cambria Math" panose="02040503050406030204" pitchFamily="18" charset="0"/>
                        </a:rPr>
                        <m:t>=</m:t>
                      </m:r>
                      <m:f>
                        <m:fPr>
                          <m:ctrlPr>
                            <a:rPr lang="en-AU" sz="2800" i="1">
                              <a:solidFill>
                                <a:srgbClr val="0066FF"/>
                              </a:solidFill>
                              <a:latin typeface="Cambria Math" panose="02040503050406030204" pitchFamily="18" charset="0"/>
                            </a:rPr>
                          </m:ctrlPr>
                        </m:fPr>
                        <m:num>
                          <m:r>
                            <a:rPr lang="en-AU" sz="2800" b="0" i="1" smtClean="0">
                              <a:solidFill>
                                <a:srgbClr val="0066FF"/>
                              </a:solidFill>
                              <a:latin typeface="Cambria Math" panose="02040503050406030204" pitchFamily="18" charset="0"/>
                            </a:rPr>
                            <m:t>1.5</m:t>
                          </m:r>
                          <m:r>
                            <a:rPr lang="en-AU" sz="2800" b="0" i="1" smtClean="0">
                              <a:solidFill>
                                <a:srgbClr val="0066FF"/>
                              </a:solidFill>
                              <a:latin typeface="Cambria Math" panose="02040503050406030204" pitchFamily="18" charset="0"/>
                            </a:rPr>
                            <m:t>𝑐</m:t>
                          </m:r>
                        </m:num>
                        <m:den>
                          <m:r>
                            <a:rPr lang="en-AU" sz="2800" i="0">
                              <a:solidFill>
                                <a:srgbClr val="0066FF"/>
                              </a:solidFill>
                              <a:latin typeface="Cambria Math" panose="02040503050406030204" pitchFamily="18" charset="0"/>
                            </a:rPr>
                            <m:t>1−</m:t>
                          </m:r>
                          <m:f>
                            <m:fPr>
                              <m:ctrlPr>
                                <a:rPr lang="en-AU" sz="2800" i="1" smtClean="0">
                                  <a:solidFill>
                                    <a:srgbClr val="0066FF"/>
                                  </a:solidFill>
                                  <a:latin typeface="Cambria Math" panose="02040503050406030204" pitchFamily="18" charset="0"/>
                                </a:rPr>
                              </m:ctrlPr>
                            </m:fPr>
                            <m:num>
                              <m:r>
                                <a:rPr lang="en-AU" sz="2800" b="0" i="1" smtClean="0">
                                  <a:solidFill>
                                    <a:srgbClr val="0066FF"/>
                                  </a:solidFill>
                                  <a:latin typeface="Cambria Math" panose="02040503050406030204" pitchFamily="18" charset="0"/>
                                </a:rPr>
                                <m:t>−0.5625</m:t>
                              </m:r>
                              <m:sSup>
                                <m:sSupPr>
                                  <m:ctrlPr>
                                    <a:rPr lang="en-AU" sz="2800" i="1">
                                      <a:solidFill>
                                        <a:srgbClr val="0066FF"/>
                                      </a:solidFill>
                                      <a:latin typeface="Cambria Math" panose="02040503050406030204" pitchFamily="18" charset="0"/>
                                    </a:rPr>
                                  </m:ctrlPr>
                                </m:sSupPr>
                                <m:e>
                                  <m:r>
                                    <a:rPr lang="en-AU" sz="2800" i="1">
                                      <a:solidFill>
                                        <a:srgbClr val="0066FF"/>
                                      </a:solidFill>
                                      <a:latin typeface="Cambria Math" panose="02040503050406030204" pitchFamily="18" charset="0"/>
                                    </a:rPr>
                                    <m:t>𝑐</m:t>
                                  </m:r>
                                </m:e>
                                <m:sup>
                                  <m:r>
                                    <a:rPr lang="en-AU" sz="2800">
                                      <a:solidFill>
                                        <a:srgbClr val="0066FF"/>
                                      </a:solidFill>
                                      <a:latin typeface="Cambria Math" panose="02040503050406030204" pitchFamily="18" charset="0"/>
                                    </a:rPr>
                                    <m:t>2</m:t>
                                  </m:r>
                                </m:sup>
                              </m:sSup>
                            </m:num>
                            <m:den>
                              <m:sSup>
                                <m:sSupPr>
                                  <m:ctrlPr>
                                    <a:rPr lang="en-AU" sz="2800" i="1">
                                      <a:solidFill>
                                        <a:srgbClr val="0066FF"/>
                                      </a:solidFill>
                                      <a:latin typeface="Cambria Math" panose="02040503050406030204" pitchFamily="18" charset="0"/>
                                    </a:rPr>
                                  </m:ctrlPr>
                                </m:sSupPr>
                                <m:e>
                                  <m:r>
                                    <a:rPr lang="en-AU" sz="2800" i="1">
                                      <a:solidFill>
                                        <a:srgbClr val="0066FF"/>
                                      </a:solidFill>
                                      <a:latin typeface="Cambria Math" panose="02040503050406030204" pitchFamily="18" charset="0"/>
                                    </a:rPr>
                                    <m:t>𝑐</m:t>
                                  </m:r>
                                </m:e>
                                <m:sup>
                                  <m:r>
                                    <a:rPr lang="en-AU" sz="2800" i="0">
                                      <a:solidFill>
                                        <a:srgbClr val="0066FF"/>
                                      </a:solidFill>
                                      <a:latin typeface="Cambria Math" panose="02040503050406030204" pitchFamily="18" charset="0"/>
                                    </a:rPr>
                                    <m:t>2</m:t>
                                  </m:r>
                                </m:sup>
                              </m:sSup>
                            </m:den>
                          </m:f>
                        </m:den>
                      </m:f>
                    </m:oMath>
                  </m:oMathPara>
                </a14:m>
                <a:endParaRPr lang="en-AU" dirty="0"/>
              </a:p>
            </p:txBody>
          </p:sp>
        </mc:Choice>
        <mc:Fallback xmlns="">
          <p:sp>
            <p:nvSpPr>
              <p:cNvPr id="10" name="Rectangle 9"/>
              <p:cNvSpPr>
                <a:spLocks noRot="1" noChangeAspect="1" noMove="1" noResize="1" noEditPoints="1" noAdjustHandles="1" noChangeArrowheads="1" noChangeShapeType="1" noTextEdit="1"/>
              </p:cNvSpPr>
              <p:nvPr/>
            </p:nvSpPr>
            <p:spPr>
              <a:xfrm>
                <a:off x="4343830" y="3156231"/>
                <a:ext cx="3386183" cy="1306383"/>
              </a:xfrm>
              <a:prstGeom prst="rect">
                <a:avLst/>
              </a:prstGeom>
              <a:blipFill rotWithShape="0">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4343830" y="4855883"/>
                <a:ext cx="3248069" cy="710451"/>
              </a:xfrm>
              <a:prstGeom prst="rect">
                <a:avLst/>
              </a:prstGeom>
            </p:spPr>
            <p:txBody>
              <a:bodyPr wrap="none">
                <a:spAutoFit/>
              </a:bodyPr>
              <a:lstStyle/>
              <a:p>
                <a14:m>
                  <m:oMath xmlns:m="http://schemas.openxmlformats.org/officeDocument/2006/math">
                    <m:sSup>
                      <m:sSupPr>
                        <m:ctrlPr>
                          <a:rPr lang="en-AU" sz="2800" i="1" smtClean="0">
                            <a:solidFill>
                              <a:srgbClr val="0066FF"/>
                            </a:solidFill>
                            <a:latin typeface="Cambria Math" panose="02040503050406030204" pitchFamily="18" charset="0"/>
                          </a:rPr>
                        </m:ctrlPr>
                      </m:sSupPr>
                      <m:e>
                        <m:r>
                          <a:rPr lang="en-AU" sz="2800" i="1">
                            <a:solidFill>
                              <a:srgbClr val="0066FF"/>
                            </a:solidFill>
                            <a:latin typeface="Cambria Math" panose="02040503050406030204" pitchFamily="18" charset="0"/>
                          </a:rPr>
                          <m:t>𝑢</m:t>
                        </m:r>
                      </m:e>
                      <m:sup>
                        <m:r>
                          <a:rPr lang="en-AU" sz="2800" i="0">
                            <a:solidFill>
                              <a:srgbClr val="0066FF"/>
                            </a:solidFill>
                            <a:latin typeface="Cambria Math" panose="02040503050406030204" pitchFamily="18" charset="0"/>
                          </a:rPr>
                          <m:t>′</m:t>
                        </m:r>
                      </m:sup>
                    </m:sSup>
                    <m:r>
                      <a:rPr lang="en-AU" sz="2800" i="0">
                        <a:solidFill>
                          <a:srgbClr val="0066FF"/>
                        </a:solidFill>
                        <a:latin typeface="Cambria Math" panose="02040503050406030204" pitchFamily="18" charset="0"/>
                      </a:rPr>
                      <m:t>=</m:t>
                    </m:r>
                    <m:f>
                      <m:fPr>
                        <m:ctrlPr>
                          <a:rPr lang="en-AU" sz="2800" i="1">
                            <a:solidFill>
                              <a:srgbClr val="0066FF"/>
                            </a:solidFill>
                            <a:latin typeface="Cambria Math" panose="02040503050406030204" pitchFamily="18" charset="0"/>
                          </a:rPr>
                        </m:ctrlPr>
                      </m:fPr>
                      <m:num>
                        <m:r>
                          <a:rPr lang="en-AU" sz="2800" b="0" i="1" smtClean="0">
                            <a:solidFill>
                              <a:srgbClr val="0066FF"/>
                            </a:solidFill>
                            <a:latin typeface="Cambria Math" panose="02040503050406030204" pitchFamily="18" charset="0"/>
                          </a:rPr>
                          <m:t>1.5 </m:t>
                        </m:r>
                        <m:r>
                          <a:rPr lang="en-AU" sz="2800" b="0" i="1" smtClean="0">
                            <a:solidFill>
                              <a:srgbClr val="0066FF"/>
                            </a:solidFill>
                            <a:latin typeface="Cambria Math" panose="02040503050406030204" pitchFamily="18" charset="0"/>
                          </a:rPr>
                          <m:t>𝑐</m:t>
                        </m:r>
                      </m:num>
                      <m:den>
                        <m:r>
                          <a:rPr lang="en-AU" sz="2800" i="1" smtClean="0">
                            <a:solidFill>
                              <a:srgbClr val="0066FF"/>
                            </a:solidFill>
                            <a:latin typeface="Cambria Math" panose="02040503050406030204" pitchFamily="18" charset="0"/>
                          </a:rPr>
                          <m:t>1</m:t>
                        </m:r>
                        <m:r>
                          <a:rPr lang="en-AU" sz="2800" b="0" i="1" smtClean="0">
                            <a:solidFill>
                              <a:srgbClr val="0066FF"/>
                            </a:solidFill>
                            <a:latin typeface="Cambria Math" panose="02040503050406030204" pitchFamily="18" charset="0"/>
                          </a:rPr>
                          <m:t>.5625</m:t>
                        </m:r>
                      </m:den>
                    </m:f>
                    <m:r>
                      <a:rPr lang="en-AU" sz="2800" b="0" i="1" smtClean="0">
                        <a:solidFill>
                          <a:srgbClr val="FF0000"/>
                        </a:solidFill>
                        <a:latin typeface="Cambria Math" panose="02040503050406030204" pitchFamily="18" charset="0"/>
                      </a:rPr>
                      <m:t>=0.96 </m:t>
                    </m:r>
                    <m:r>
                      <a:rPr lang="en-AU" sz="2800" b="0" i="1" smtClean="0">
                        <a:solidFill>
                          <a:srgbClr val="FF0000"/>
                        </a:solidFill>
                        <a:latin typeface="Cambria Math" panose="02040503050406030204" pitchFamily="18" charset="0"/>
                      </a:rPr>
                      <m:t>𝑐</m:t>
                    </m:r>
                  </m:oMath>
                </a14:m>
                <a:r>
                  <a:rPr lang="en-AU" dirty="0">
                    <a:solidFill>
                      <a:srgbClr val="FF0000"/>
                    </a:solidFill>
                  </a:rPr>
                  <a:t> </a:t>
                </a:r>
                <a:endParaRPr lang="en-AU" dirty="0"/>
              </a:p>
            </p:txBody>
          </p:sp>
        </mc:Choice>
        <mc:Fallback xmlns="">
          <p:sp>
            <p:nvSpPr>
              <p:cNvPr id="11" name="Rectangle 10"/>
              <p:cNvSpPr>
                <a:spLocks noRot="1" noChangeAspect="1" noMove="1" noResize="1" noEditPoints="1" noAdjustHandles="1" noChangeArrowheads="1" noChangeShapeType="1" noTextEdit="1"/>
              </p:cNvSpPr>
              <p:nvPr/>
            </p:nvSpPr>
            <p:spPr>
              <a:xfrm>
                <a:off x="4343830" y="4855883"/>
                <a:ext cx="3248069" cy="710451"/>
              </a:xfrm>
              <a:prstGeom prst="rect">
                <a:avLst/>
              </a:prstGeom>
              <a:blipFill>
                <a:blip r:embed="rId6"/>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193002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1266" name="Picture 2" descr="https://voer.edu.vn/file/55638"/>
          <p:cNvPicPr>
            <a:picLocks noChangeAspect="1" noChangeArrowheads="1"/>
          </p:cNvPicPr>
          <p:nvPr/>
        </p:nvPicPr>
        <p:blipFill rotWithShape="1">
          <a:blip r:embed="rId2">
            <a:extLst>
              <a:ext uri="{28A0092B-C50C-407E-A947-70E740481C1C}">
                <a14:useLocalDpi xmlns:a14="http://schemas.microsoft.com/office/drawing/2010/main" val="0"/>
              </a:ext>
            </a:extLst>
          </a:blip>
          <a:srcRect r="56552" b="1309"/>
          <a:stretch/>
        </p:blipFill>
        <p:spPr bwMode="auto">
          <a:xfrm>
            <a:off x="7566288" y="2314014"/>
            <a:ext cx="4349488" cy="2961119"/>
          </a:xfrm>
          <a:prstGeom prst="rect">
            <a:avLst/>
          </a:prstGeom>
          <a:noFill/>
          <a:extLst>
            <a:ext uri="{909E8E84-426E-40DD-AFC4-6F175D3DCCD1}">
              <a14:hiddenFill xmlns:a14="http://schemas.microsoft.com/office/drawing/2010/main">
                <a:solidFill>
                  <a:srgbClr val="FFFFFF"/>
                </a:solidFill>
              </a14:hiddenFill>
            </a:ext>
          </a:extLst>
        </p:spPr>
      </p:pic>
      <p:sp>
        <p:nvSpPr>
          <p:cNvPr id="182274" name="Rectangle 2050"/>
          <p:cNvSpPr>
            <a:spLocks noGrp="1" noChangeArrowheads="1"/>
          </p:cNvSpPr>
          <p:nvPr>
            <p:ph type="title"/>
          </p:nvPr>
        </p:nvSpPr>
        <p:spPr/>
        <p:txBody>
          <a:bodyPr/>
          <a:lstStyle/>
          <a:p>
            <a:pPr>
              <a:defRPr/>
            </a:pPr>
            <a:r>
              <a:rPr lang="en-US" dirty="0"/>
              <a:t>Relativistic Relative Velocities</a:t>
            </a:r>
          </a:p>
        </p:txBody>
      </p:sp>
      <mc:AlternateContent xmlns:mc="http://schemas.openxmlformats.org/markup-compatibility/2006" xmlns:a14="http://schemas.microsoft.com/office/drawing/2010/main">
        <mc:Choice Requires="a14">
          <p:sp>
            <p:nvSpPr>
              <p:cNvPr id="43011" name="Rectangle 2051"/>
              <p:cNvSpPr>
                <a:spLocks noGrp="1" noChangeArrowheads="1"/>
              </p:cNvSpPr>
              <p:nvPr>
                <p:ph type="body" sz="half" idx="1"/>
              </p:nvPr>
            </p:nvSpPr>
            <p:spPr>
              <a:xfrm>
                <a:off x="279662" y="3074858"/>
                <a:ext cx="6871075" cy="2561360"/>
              </a:xfrm>
            </p:spPr>
            <p:txBody>
              <a:bodyPr/>
              <a:lstStyle/>
              <a:p>
                <a:pPr>
                  <a:lnSpc>
                    <a:spcPct val="90000"/>
                  </a:lnSpc>
                  <a:defRPr/>
                </a:pPr>
                <a:r>
                  <a:rPr lang="en-AU" sz="2000" dirty="0"/>
                  <a:t>Where:</a:t>
                </a:r>
              </a:p>
              <a:p>
                <a:pPr marL="411162" lvl="1" indent="0">
                  <a:lnSpc>
                    <a:spcPct val="90000"/>
                  </a:lnSpc>
                  <a:buNone/>
                  <a:defRPr/>
                </a:pPr>
                <a14:m>
                  <m:oMath xmlns:m="http://schemas.openxmlformats.org/officeDocument/2006/math">
                    <m:sSup>
                      <m:sSupPr>
                        <m:ctrlPr>
                          <a:rPr lang="en-AU" sz="2000" i="1">
                            <a:solidFill>
                              <a:srgbClr val="0066FF"/>
                            </a:solidFill>
                            <a:latin typeface="Cambria Math" panose="02040503050406030204" pitchFamily="18" charset="0"/>
                          </a:rPr>
                        </m:ctrlPr>
                      </m:sSupPr>
                      <m:e>
                        <m:r>
                          <a:rPr lang="en-AU" sz="2000" i="1">
                            <a:solidFill>
                              <a:srgbClr val="0066FF"/>
                            </a:solidFill>
                            <a:latin typeface="Cambria Math" panose="02040503050406030204" pitchFamily="18" charset="0"/>
                          </a:rPr>
                          <m:t>𝑢</m:t>
                        </m:r>
                      </m:e>
                      <m:sup>
                        <m:r>
                          <a:rPr lang="en-AU" sz="2000">
                            <a:solidFill>
                              <a:srgbClr val="0066FF"/>
                            </a:solidFill>
                            <a:latin typeface="Cambria Math" panose="02040503050406030204" pitchFamily="18" charset="0"/>
                          </a:rPr>
                          <m:t>′</m:t>
                        </m:r>
                      </m:sup>
                    </m:sSup>
                  </m:oMath>
                </a14:m>
                <a:r>
                  <a:rPr lang="en-AU" sz="2000" dirty="0"/>
                  <a:t> </a:t>
                </a:r>
                <a:r>
                  <a:rPr lang="en-AU" sz="2000" dirty="0">
                    <a:solidFill>
                      <a:schemeClr val="tx1"/>
                    </a:solidFill>
                  </a:rPr>
                  <a:t>is the relative speed of one object as observed from the other.  </a:t>
                </a:r>
              </a:p>
              <a:p>
                <a:pPr marL="411162" lvl="1" indent="0">
                  <a:lnSpc>
                    <a:spcPct val="90000"/>
                  </a:lnSpc>
                  <a:buNone/>
                  <a:defRPr/>
                </a:pPr>
                <a:endParaRPr lang="en-AU" sz="2000" dirty="0">
                  <a:solidFill>
                    <a:schemeClr val="tx1"/>
                  </a:solidFill>
                </a:endParaRPr>
              </a:p>
              <a:p>
                <a:pPr marL="411162" lvl="1" indent="0">
                  <a:lnSpc>
                    <a:spcPct val="90000"/>
                  </a:lnSpc>
                  <a:buNone/>
                  <a:defRPr/>
                </a:pPr>
                <a14:m>
                  <m:oMath xmlns:m="http://schemas.openxmlformats.org/officeDocument/2006/math">
                    <m:r>
                      <a:rPr lang="en-AU" sz="2000" i="1">
                        <a:solidFill>
                          <a:srgbClr val="0066FF"/>
                        </a:solidFill>
                        <a:latin typeface="Cambria Math" panose="02040503050406030204" pitchFamily="18" charset="0"/>
                      </a:rPr>
                      <m:t>𝑢</m:t>
                    </m:r>
                  </m:oMath>
                </a14:m>
                <a:r>
                  <a:rPr lang="en-AU" sz="2000" dirty="0"/>
                  <a:t> </a:t>
                </a:r>
                <a:r>
                  <a:rPr lang="en-AU" sz="2000" dirty="0">
                    <a:solidFill>
                      <a:schemeClr val="tx1"/>
                    </a:solidFill>
                  </a:rPr>
                  <a:t>is the speed of that object seen from a different “stationary” frame.  i.e. Bob from you.</a:t>
                </a:r>
              </a:p>
              <a:p>
                <a:pPr marL="411162" lvl="1" indent="0">
                  <a:lnSpc>
                    <a:spcPct val="90000"/>
                  </a:lnSpc>
                  <a:buNone/>
                  <a:defRPr/>
                </a:pPr>
                <a:endParaRPr lang="en-AU" sz="2000" dirty="0">
                  <a:solidFill>
                    <a:schemeClr val="tx1"/>
                  </a:solidFill>
                </a:endParaRPr>
              </a:p>
              <a:p>
                <a:pPr marL="411162" lvl="1" indent="0">
                  <a:lnSpc>
                    <a:spcPct val="90000"/>
                  </a:lnSpc>
                  <a:buNone/>
                  <a:defRPr/>
                </a:pPr>
                <a14:m>
                  <m:oMath xmlns:m="http://schemas.openxmlformats.org/officeDocument/2006/math">
                    <m:r>
                      <a:rPr lang="en-AU" sz="2000" i="1">
                        <a:solidFill>
                          <a:srgbClr val="0066FF"/>
                        </a:solidFill>
                        <a:latin typeface="Cambria Math" panose="02040503050406030204" pitchFamily="18" charset="0"/>
                      </a:rPr>
                      <m:t>𝑣</m:t>
                    </m:r>
                    <m:r>
                      <a:rPr lang="en-AU" sz="2000" b="0" i="1" smtClean="0">
                        <a:solidFill>
                          <a:srgbClr val="0066FF"/>
                        </a:solidFill>
                        <a:latin typeface="Cambria Math" panose="02040503050406030204" pitchFamily="18" charset="0"/>
                      </a:rPr>
                      <m:t> </m:t>
                    </m:r>
                  </m:oMath>
                </a14:m>
                <a:r>
                  <a:rPr lang="en-AU" sz="2000" dirty="0"/>
                  <a:t> </a:t>
                </a:r>
                <a:r>
                  <a:rPr lang="en-AU" sz="2000" dirty="0">
                    <a:solidFill>
                      <a:schemeClr val="tx1"/>
                    </a:solidFill>
                  </a:rPr>
                  <a:t>is the speed of that second reference frame / object to the stationary observer.  i.e. Jackie compared to You.</a:t>
                </a:r>
              </a:p>
            </p:txBody>
          </p:sp>
        </mc:Choice>
        <mc:Fallback xmlns="">
          <p:sp>
            <p:nvSpPr>
              <p:cNvPr id="43011" name="Rectangle 2051"/>
              <p:cNvSpPr>
                <a:spLocks noGrp="1" noRot="1" noChangeAspect="1" noMove="1" noResize="1" noEditPoints="1" noAdjustHandles="1" noChangeArrowheads="1" noChangeShapeType="1" noTextEdit="1"/>
              </p:cNvSpPr>
              <p:nvPr>
                <p:ph type="body" sz="half" idx="1"/>
              </p:nvPr>
            </p:nvSpPr>
            <p:spPr>
              <a:xfrm>
                <a:off x="279662" y="3074858"/>
                <a:ext cx="6871075" cy="2561360"/>
              </a:xfrm>
              <a:blipFill>
                <a:blip r:embed="rId3"/>
                <a:stretch>
                  <a:fillRect t="-2138" r="-177" b="-11639"/>
                </a:stretch>
              </a:blipFill>
            </p:spPr>
            <p:txBody>
              <a:bodyPr/>
              <a:lstStyle/>
              <a:p>
                <a:r>
                  <a:rPr lang="en-AU">
                    <a:noFill/>
                  </a:rPr>
                  <a:t> </a:t>
                </a:r>
              </a:p>
            </p:txBody>
          </p:sp>
        </mc:Fallback>
      </mc:AlternateContent>
      <p:sp>
        <p:nvSpPr>
          <p:cNvPr id="9" name="TextBox 8"/>
          <p:cNvSpPr txBox="1"/>
          <p:nvPr/>
        </p:nvSpPr>
        <p:spPr>
          <a:xfrm>
            <a:off x="7449632" y="484247"/>
            <a:ext cx="4265408" cy="584775"/>
          </a:xfrm>
          <a:prstGeom prst="rect">
            <a:avLst/>
          </a:prstGeom>
          <a:solidFill>
            <a:srgbClr val="002060"/>
          </a:solidFill>
        </p:spPr>
        <p:style>
          <a:lnRef idx="3">
            <a:schemeClr val="lt1"/>
          </a:lnRef>
          <a:fillRef idx="1">
            <a:schemeClr val="dk1"/>
          </a:fillRef>
          <a:effectRef idx="1">
            <a:schemeClr val="dk1"/>
          </a:effectRef>
          <a:fontRef idx="minor">
            <a:schemeClr val="lt1"/>
          </a:fontRef>
        </p:style>
        <p:txBody>
          <a:bodyPr wrap="square" rtlCol="0">
            <a:spAutoFit/>
          </a:bodyPr>
          <a:lstStyle/>
          <a:p>
            <a:r>
              <a:rPr lang="en-AU" sz="3200" dirty="0"/>
              <a:t>Projectiles</a:t>
            </a:r>
          </a:p>
        </p:txBody>
      </p:sp>
      <p:sp>
        <p:nvSpPr>
          <p:cNvPr id="10" name="TextBox 9"/>
          <p:cNvSpPr txBox="1"/>
          <p:nvPr/>
        </p:nvSpPr>
        <p:spPr>
          <a:xfrm rot="19208652">
            <a:off x="7307579" y="3440631"/>
            <a:ext cx="4179537" cy="707886"/>
          </a:xfrm>
          <a:prstGeom prst="rect">
            <a:avLst/>
          </a:prstGeom>
          <a:solidFill>
            <a:srgbClr val="0066FF"/>
          </a:solidFill>
        </p:spPr>
        <p:style>
          <a:lnRef idx="3">
            <a:schemeClr val="lt1"/>
          </a:lnRef>
          <a:fillRef idx="1">
            <a:schemeClr val="dk1"/>
          </a:fillRef>
          <a:effectRef idx="1">
            <a:schemeClr val="dk1"/>
          </a:effectRef>
          <a:fontRef idx="minor">
            <a:schemeClr val="lt1"/>
          </a:fontRef>
        </p:style>
        <p:txBody>
          <a:bodyPr wrap="square" rtlCol="0">
            <a:spAutoFit/>
          </a:bodyPr>
          <a:lstStyle/>
          <a:p>
            <a:r>
              <a:rPr lang="en-AU" sz="4000" dirty="0"/>
              <a:t>Directions matter!</a:t>
            </a:r>
          </a:p>
        </p:txBody>
      </p:sp>
      <mc:AlternateContent xmlns:mc="http://schemas.openxmlformats.org/markup-compatibility/2006" xmlns:a14="http://schemas.microsoft.com/office/drawing/2010/main">
        <mc:Choice Requires="a14">
          <p:sp>
            <p:nvSpPr>
              <p:cNvPr id="2" name="Rectangle 1"/>
              <p:cNvSpPr/>
              <p:nvPr/>
            </p:nvSpPr>
            <p:spPr>
              <a:xfrm>
                <a:off x="2959011" y="1395755"/>
                <a:ext cx="2490105" cy="14742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sz="3200" i="1" smtClean="0">
                          <a:solidFill>
                            <a:srgbClr val="7030A0"/>
                          </a:solidFill>
                          <a:latin typeface="Cambria Math" panose="02040503050406030204" pitchFamily="18" charset="0"/>
                        </a:rPr>
                        <m:t>𝑢</m:t>
                      </m:r>
                      <m:r>
                        <a:rPr lang="en-AU" sz="3200" i="0">
                          <a:solidFill>
                            <a:srgbClr val="7030A0"/>
                          </a:solidFill>
                          <a:latin typeface="Cambria Math" panose="02040503050406030204" pitchFamily="18" charset="0"/>
                        </a:rPr>
                        <m:t>=</m:t>
                      </m:r>
                      <m:f>
                        <m:fPr>
                          <m:ctrlPr>
                            <a:rPr lang="en-AU" sz="3200" i="1">
                              <a:solidFill>
                                <a:srgbClr val="7030A0"/>
                              </a:solidFill>
                              <a:latin typeface="Cambria Math" panose="02040503050406030204" pitchFamily="18" charset="0"/>
                            </a:rPr>
                          </m:ctrlPr>
                        </m:fPr>
                        <m:num>
                          <m:r>
                            <a:rPr lang="en-AU" sz="3200" i="1">
                              <a:solidFill>
                                <a:srgbClr val="7030A0"/>
                              </a:solidFill>
                              <a:latin typeface="Cambria Math" panose="02040503050406030204" pitchFamily="18" charset="0"/>
                            </a:rPr>
                            <m:t>𝑣</m:t>
                          </m:r>
                          <m:r>
                            <a:rPr lang="en-AU" sz="3200" i="0">
                              <a:solidFill>
                                <a:srgbClr val="7030A0"/>
                              </a:solidFill>
                              <a:latin typeface="Cambria Math" panose="02040503050406030204" pitchFamily="18" charset="0"/>
                            </a:rPr>
                            <m:t>+ </m:t>
                          </m:r>
                          <m:sSup>
                            <m:sSupPr>
                              <m:ctrlPr>
                                <a:rPr lang="en-AU" sz="3200" i="1">
                                  <a:solidFill>
                                    <a:srgbClr val="7030A0"/>
                                  </a:solidFill>
                                  <a:latin typeface="Cambria Math" panose="02040503050406030204" pitchFamily="18" charset="0"/>
                                </a:rPr>
                              </m:ctrlPr>
                            </m:sSupPr>
                            <m:e>
                              <m:r>
                                <a:rPr lang="en-AU" sz="3200" i="1">
                                  <a:solidFill>
                                    <a:srgbClr val="7030A0"/>
                                  </a:solidFill>
                                  <a:latin typeface="Cambria Math" panose="02040503050406030204" pitchFamily="18" charset="0"/>
                                </a:rPr>
                                <m:t>𝑢</m:t>
                              </m:r>
                            </m:e>
                            <m:sup>
                              <m:r>
                                <a:rPr lang="en-AU" sz="3200" i="0">
                                  <a:solidFill>
                                    <a:srgbClr val="7030A0"/>
                                  </a:solidFill>
                                  <a:latin typeface="Cambria Math" panose="02040503050406030204" pitchFamily="18" charset="0"/>
                                </a:rPr>
                                <m:t>′</m:t>
                              </m:r>
                            </m:sup>
                          </m:sSup>
                        </m:num>
                        <m:den>
                          <m:r>
                            <a:rPr lang="en-AU" sz="3200" i="0">
                              <a:solidFill>
                                <a:srgbClr val="7030A0"/>
                              </a:solidFill>
                              <a:latin typeface="Cambria Math" panose="02040503050406030204" pitchFamily="18" charset="0"/>
                            </a:rPr>
                            <m:t>1+</m:t>
                          </m:r>
                          <m:f>
                            <m:fPr>
                              <m:ctrlPr>
                                <a:rPr lang="en-AU" sz="3200" i="1">
                                  <a:solidFill>
                                    <a:srgbClr val="7030A0"/>
                                  </a:solidFill>
                                  <a:latin typeface="Cambria Math" panose="02040503050406030204" pitchFamily="18" charset="0"/>
                                </a:rPr>
                              </m:ctrlPr>
                            </m:fPr>
                            <m:num>
                              <m:r>
                                <a:rPr lang="en-AU" sz="3200" i="1">
                                  <a:solidFill>
                                    <a:srgbClr val="7030A0"/>
                                  </a:solidFill>
                                  <a:latin typeface="Cambria Math" panose="02040503050406030204" pitchFamily="18" charset="0"/>
                                </a:rPr>
                                <m:t>𝑣</m:t>
                              </m:r>
                              <m:r>
                                <a:rPr lang="en-AU" sz="3200" i="0">
                                  <a:solidFill>
                                    <a:srgbClr val="7030A0"/>
                                  </a:solidFill>
                                  <a:latin typeface="Cambria Math" panose="02040503050406030204" pitchFamily="18" charset="0"/>
                                </a:rPr>
                                <m:t> </m:t>
                              </m:r>
                              <m:sSup>
                                <m:sSupPr>
                                  <m:ctrlPr>
                                    <a:rPr lang="en-AU" sz="3200" i="1">
                                      <a:solidFill>
                                        <a:srgbClr val="7030A0"/>
                                      </a:solidFill>
                                      <a:latin typeface="Cambria Math" panose="02040503050406030204" pitchFamily="18" charset="0"/>
                                    </a:rPr>
                                  </m:ctrlPr>
                                </m:sSupPr>
                                <m:e>
                                  <m:r>
                                    <a:rPr lang="en-AU" sz="3200" i="1">
                                      <a:solidFill>
                                        <a:srgbClr val="7030A0"/>
                                      </a:solidFill>
                                      <a:latin typeface="Cambria Math" panose="02040503050406030204" pitchFamily="18" charset="0"/>
                                    </a:rPr>
                                    <m:t>𝑢</m:t>
                                  </m:r>
                                </m:e>
                                <m:sup>
                                  <m:r>
                                    <a:rPr lang="en-AU" sz="3200" i="0">
                                      <a:solidFill>
                                        <a:srgbClr val="7030A0"/>
                                      </a:solidFill>
                                      <a:latin typeface="Cambria Math" panose="02040503050406030204" pitchFamily="18" charset="0"/>
                                    </a:rPr>
                                    <m:t>′</m:t>
                                  </m:r>
                                </m:sup>
                              </m:sSup>
                            </m:num>
                            <m:den>
                              <m:sSup>
                                <m:sSupPr>
                                  <m:ctrlPr>
                                    <a:rPr lang="en-AU" sz="3200" i="1">
                                      <a:solidFill>
                                        <a:srgbClr val="7030A0"/>
                                      </a:solidFill>
                                      <a:latin typeface="Cambria Math" panose="02040503050406030204" pitchFamily="18" charset="0"/>
                                    </a:rPr>
                                  </m:ctrlPr>
                                </m:sSupPr>
                                <m:e>
                                  <m:r>
                                    <a:rPr lang="en-AU" sz="3200" i="1">
                                      <a:solidFill>
                                        <a:srgbClr val="7030A0"/>
                                      </a:solidFill>
                                      <a:latin typeface="Cambria Math" panose="02040503050406030204" pitchFamily="18" charset="0"/>
                                    </a:rPr>
                                    <m:t>𝑐</m:t>
                                  </m:r>
                                </m:e>
                                <m:sup>
                                  <m:r>
                                    <a:rPr lang="en-AU" sz="3200" i="0">
                                      <a:solidFill>
                                        <a:srgbClr val="7030A0"/>
                                      </a:solidFill>
                                      <a:latin typeface="Cambria Math" panose="02040503050406030204" pitchFamily="18" charset="0"/>
                                    </a:rPr>
                                    <m:t>2</m:t>
                                  </m:r>
                                </m:sup>
                              </m:sSup>
                            </m:den>
                          </m:f>
                        </m:den>
                      </m:f>
                    </m:oMath>
                  </m:oMathPara>
                </a14:m>
                <a:endParaRPr lang="en-AU" dirty="0"/>
              </a:p>
            </p:txBody>
          </p:sp>
        </mc:Choice>
        <mc:Fallback xmlns="">
          <p:sp>
            <p:nvSpPr>
              <p:cNvPr id="2" name="Rectangle 1"/>
              <p:cNvSpPr>
                <a:spLocks noRot="1" noChangeAspect="1" noMove="1" noResize="1" noEditPoints="1" noAdjustHandles="1" noChangeArrowheads="1" noChangeShapeType="1" noTextEdit="1"/>
              </p:cNvSpPr>
              <p:nvPr/>
            </p:nvSpPr>
            <p:spPr>
              <a:xfrm>
                <a:off x="2959011" y="1395755"/>
                <a:ext cx="2490105" cy="1474250"/>
              </a:xfrm>
              <a:prstGeom prst="rect">
                <a:avLst/>
              </a:prstGeom>
              <a:blipFill>
                <a:blip r:embed="rId4"/>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1697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1266" name="Picture 2" descr="https://voer.edu.vn/file/55638"/>
          <p:cNvPicPr>
            <a:picLocks noChangeAspect="1" noChangeArrowheads="1"/>
          </p:cNvPicPr>
          <p:nvPr/>
        </p:nvPicPr>
        <p:blipFill rotWithShape="1">
          <a:blip r:embed="rId2">
            <a:extLst>
              <a:ext uri="{28A0092B-C50C-407E-A947-70E740481C1C}">
                <a14:useLocalDpi xmlns:a14="http://schemas.microsoft.com/office/drawing/2010/main" val="0"/>
              </a:ext>
            </a:extLst>
          </a:blip>
          <a:srcRect r="56552" b="1309"/>
          <a:stretch/>
        </p:blipFill>
        <p:spPr bwMode="auto">
          <a:xfrm>
            <a:off x="7566288" y="2314014"/>
            <a:ext cx="4349488" cy="2961119"/>
          </a:xfrm>
          <a:prstGeom prst="rect">
            <a:avLst/>
          </a:prstGeom>
          <a:noFill/>
          <a:extLst>
            <a:ext uri="{909E8E84-426E-40DD-AFC4-6F175D3DCCD1}">
              <a14:hiddenFill xmlns:a14="http://schemas.microsoft.com/office/drawing/2010/main">
                <a:solidFill>
                  <a:srgbClr val="FFFFFF"/>
                </a:solidFill>
              </a14:hiddenFill>
            </a:ext>
          </a:extLst>
        </p:spPr>
      </p:pic>
      <p:sp>
        <p:nvSpPr>
          <p:cNvPr id="182274" name="Rectangle 2050"/>
          <p:cNvSpPr>
            <a:spLocks noGrp="1" noChangeArrowheads="1"/>
          </p:cNvSpPr>
          <p:nvPr>
            <p:ph type="title"/>
          </p:nvPr>
        </p:nvSpPr>
        <p:spPr/>
        <p:txBody>
          <a:bodyPr/>
          <a:lstStyle/>
          <a:p>
            <a:pPr>
              <a:defRPr/>
            </a:pPr>
            <a:r>
              <a:rPr lang="en-US" dirty="0"/>
              <a:t>Relativistic Relative Velocities</a:t>
            </a:r>
          </a:p>
        </p:txBody>
      </p:sp>
      <mc:AlternateContent xmlns:mc="http://schemas.openxmlformats.org/markup-compatibility/2006" xmlns:a14="http://schemas.microsoft.com/office/drawing/2010/main">
        <mc:Choice Requires="a14">
          <p:sp>
            <p:nvSpPr>
              <p:cNvPr id="43011" name="Rectangle 2051"/>
              <p:cNvSpPr>
                <a:spLocks noGrp="1" noChangeArrowheads="1"/>
              </p:cNvSpPr>
              <p:nvPr>
                <p:ph type="body" sz="half" idx="1"/>
              </p:nvPr>
            </p:nvSpPr>
            <p:spPr>
              <a:xfrm>
                <a:off x="76462" y="1329185"/>
                <a:ext cx="2953065" cy="2561360"/>
              </a:xfrm>
            </p:spPr>
            <p:txBody>
              <a:bodyPr/>
              <a:lstStyle/>
              <a:p>
                <a:pPr>
                  <a:lnSpc>
                    <a:spcPct val="90000"/>
                  </a:lnSpc>
                  <a:defRPr/>
                </a:pPr>
                <a:r>
                  <a:rPr lang="en-AU" sz="1600" dirty="0"/>
                  <a:t>Where:</a:t>
                </a:r>
              </a:p>
              <a:p>
                <a:pPr marL="411162" lvl="1" indent="0">
                  <a:lnSpc>
                    <a:spcPct val="90000"/>
                  </a:lnSpc>
                  <a:buNone/>
                  <a:defRPr/>
                </a:pPr>
                <a14:m>
                  <m:oMath xmlns:m="http://schemas.openxmlformats.org/officeDocument/2006/math">
                    <m:sSup>
                      <m:sSupPr>
                        <m:ctrlPr>
                          <a:rPr lang="en-AU" sz="1600" i="1">
                            <a:solidFill>
                              <a:srgbClr val="0066FF"/>
                            </a:solidFill>
                            <a:latin typeface="Cambria Math" panose="02040503050406030204" pitchFamily="18" charset="0"/>
                          </a:rPr>
                        </m:ctrlPr>
                      </m:sSupPr>
                      <m:e>
                        <m:r>
                          <a:rPr lang="en-AU" sz="1600" i="1">
                            <a:solidFill>
                              <a:srgbClr val="0066FF"/>
                            </a:solidFill>
                            <a:latin typeface="Cambria Math" panose="02040503050406030204" pitchFamily="18" charset="0"/>
                          </a:rPr>
                          <m:t>𝑢</m:t>
                        </m:r>
                      </m:e>
                      <m:sup>
                        <m:r>
                          <a:rPr lang="en-AU" sz="1600">
                            <a:solidFill>
                              <a:srgbClr val="0066FF"/>
                            </a:solidFill>
                            <a:latin typeface="Cambria Math" panose="02040503050406030204" pitchFamily="18" charset="0"/>
                          </a:rPr>
                          <m:t>′</m:t>
                        </m:r>
                      </m:sup>
                    </m:sSup>
                  </m:oMath>
                </a14:m>
                <a:r>
                  <a:rPr lang="en-AU" sz="1600" dirty="0"/>
                  <a:t> </a:t>
                </a:r>
                <a:r>
                  <a:rPr lang="en-AU" sz="1600" dirty="0">
                    <a:solidFill>
                      <a:schemeClr val="tx1"/>
                    </a:solidFill>
                  </a:rPr>
                  <a:t>is the relative speed of one object as observed from the other.  </a:t>
                </a:r>
              </a:p>
              <a:p>
                <a:pPr marL="411162" lvl="1" indent="0">
                  <a:lnSpc>
                    <a:spcPct val="90000"/>
                  </a:lnSpc>
                  <a:buNone/>
                  <a:defRPr/>
                </a:pPr>
                <a:endParaRPr lang="en-AU" sz="1600" dirty="0">
                  <a:solidFill>
                    <a:schemeClr val="tx1"/>
                  </a:solidFill>
                </a:endParaRPr>
              </a:p>
              <a:p>
                <a:pPr marL="411162" lvl="1" indent="0">
                  <a:lnSpc>
                    <a:spcPct val="90000"/>
                  </a:lnSpc>
                  <a:buNone/>
                  <a:defRPr/>
                </a:pPr>
                <a14:m>
                  <m:oMath xmlns:m="http://schemas.openxmlformats.org/officeDocument/2006/math">
                    <m:r>
                      <a:rPr lang="en-AU" sz="1600" i="1">
                        <a:solidFill>
                          <a:srgbClr val="0066FF"/>
                        </a:solidFill>
                        <a:latin typeface="Cambria Math" panose="02040503050406030204" pitchFamily="18" charset="0"/>
                      </a:rPr>
                      <m:t>𝑢</m:t>
                    </m:r>
                  </m:oMath>
                </a14:m>
                <a:r>
                  <a:rPr lang="en-AU" sz="1600" dirty="0"/>
                  <a:t> </a:t>
                </a:r>
                <a:r>
                  <a:rPr lang="en-AU" sz="1600" dirty="0">
                    <a:solidFill>
                      <a:schemeClr val="tx1"/>
                    </a:solidFill>
                  </a:rPr>
                  <a:t>is the speed of that object seen from a different “stationary” frame.  i.e. Bob from you.</a:t>
                </a:r>
              </a:p>
              <a:p>
                <a:pPr marL="411162" lvl="1" indent="0">
                  <a:lnSpc>
                    <a:spcPct val="90000"/>
                  </a:lnSpc>
                  <a:buNone/>
                  <a:defRPr/>
                </a:pPr>
                <a:endParaRPr lang="en-AU" sz="1600" dirty="0">
                  <a:solidFill>
                    <a:schemeClr val="tx1"/>
                  </a:solidFill>
                </a:endParaRPr>
              </a:p>
              <a:p>
                <a:pPr marL="411162" lvl="1" indent="0">
                  <a:lnSpc>
                    <a:spcPct val="90000"/>
                  </a:lnSpc>
                  <a:buNone/>
                  <a:defRPr/>
                </a:pPr>
                <a14:m>
                  <m:oMath xmlns:m="http://schemas.openxmlformats.org/officeDocument/2006/math">
                    <m:r>
                      <a:rPr lang="en-AU" sz="1600" i="1">
                        <a:solidFill>
                          <a:srgbClr val="0066FF"/>
                        </a:solidFill>
                        <a:latin typeface="Cambria Math" panose="02040503050406030204" pitchFamily="18" charset="0"/>
                      </a:rPr>
                      <m:t>𝑣</m:t>
                    </m:r>
                    <m:r>
                      <a:rPr lang="en-AU" sz="1600" b="0" i="1" smtClean="0">
                        <a:solidFill>
                          <a:srgbClr val="0066FF"/>
                        </a:solidFill>
                        <a:latin typeface="Cambria Math" panose="02040503050406030204" pitchFamily="18" charset="0"/>
                      </a:rPr>
                      <m:t> </m:t>
                    </m:r>
                  </m:oMath>
                </a14:m>
                <a:r>
                  <a:rPr lang="en-AU" sz="1600" dirty="0"/>
                  <a:t> </a:t>
                </a:r>
                <a:r>
                  <a:rPr lang="en-AU" sz="1600" dirty="0">
                    <a:solidFill>
                      <a:schemeClr val="tx1"/>
                    </a:solidFill>
                  </a:rPr>
                  <a:t>is the speed of that second reference frame / object to the stationary observer.  i.e. Jackie compared to You.</a:t>
                </a:r>
              </a:p>
            </p:txBody>
          </p:sp>
        </mc:Choice>
        <mc:Fallback xmlns="">
          <p:sp>
            <p:nvSpPr>
              <p:cNvPr id="43011" name="Rectangle 2051"/>
              <p:cNvSpPr>
                <a:spLocks noGrp="1" noRot="1" noChangeAspect="1" noMove="1" noResize="1" noEditPoints="1" noAdjustHandles="1" noChangeArrowheads="1" noChangeShapeType="1" noTextEdit="1"/>
              </p:cNvSpPr>
              <p:nvPr>
                <p:ph type="body" sz="half" idx="1"/>
              </p:nvPr>
            </p:nvSpPr>
            <p:spPr>
              <a:xfrm>
                <a:off x="76462" y="1329185"/>
                <a:ext cx="2953065" cy="2561360"/>
              </a:xfrm>
              <a:blipFill>
                <a:blip r:embed="rId3"/>
                <a:stretch>
                  <a:fillRect t="-1667" b="-42857"/>
                </a:stretch>
              </a:blipFill>
            </p:spPr>
            <p:txBody>
              <a:bodyPr/>
              <a:lstStyle/>
              <a:p>
                <a:r>
                  <a:rPr lang="en-AU">
                    <a:noFill/>
                  </a:rPr>
                  <a:t> </a:t>
                </a:r>
              </a:p>
            </p:txBody>
          </p:sp>
        </mc:Fallback>
      </mc:AlternateContent>
      <p:sp>
        <p:nvSpPr>
          <p:cNvPr id="9" name="TextBox 8"/>
          <p:cNvSpPr txBox="1"/>
          <p:nvPr/>
        </p:nvSpPr>
        <p:spPr>
          <a:xfrm>
            <a:off x="7449632" y="484247"/>
            <a:ext cx="4265408" cy="584775"/>
          </a:xfrm>
          <a:prstGeom prst="rect">
            <a:avLst/>
          </a:prstGeom>
          <a:solidFill>
            <a:srgbClr val="002060"/>
          </a:solidFill>
        </p:spPr>
        <p:style>
          <a:lnRef idx="3">
            <a:schemeClr val="lt1"/>
          </a:lnRef>
          <a:fillRef idx="1">
            <a:schemeClr val="dk1"/>
          </a:fillRef>
          <a:effectRef idx="1">
            <a:schemeClr val="dk1"/>
          </a:effectRef>
          <a:fontRef idx="minor">
            <a:schemeClr val="lt1"/>
          </a:fontRef>
        </p:style>
        <p:txBody>
          <a:bodyPr wrap="square" rtlCol="0">
            <a:spAutoFit/>
          </a:bodyPr>
          <a:lstStyle/>
          <a:p>
            <a:r>
              <a:rPr lang="en-AU" sz="3200" dirty="0"/>
              <a:t>Projectiles</a:t>
            </a:r>
          </a:p>
        </p:txBody>
      </p:sp>
      <mc:AlternateContent xmlns:mc="http://schemas.openxmlformats.org/markup-compatibility/2006" xmlns:a14="http://schemas.microsoft.com/office/drawing/2010/main">
        <mc:Choice Requires="a14">
          <p:sp>
            <p:nvSpPr>
              <p:cNvPr id="2" name="Rectangle 1"/>
              <p:cNvSpPr/>
              <p:nvPr/>
            </p:nvSpPr>
            <p:spPr>
              <a:xfrm>
                <a:off x="2959011" y="1395755"/>
                <a:ext cx="2490105" cy="14742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sz="3200" i="1" smtClean="0">
                          <a:solidFill>
                            <a:srgbClr val="7030A0"/>
                          </a:solidFill>
                          <a:latin typeface="Cambria Math" panose="02040503050406030204" pitchFamily="18" charset="0"/>
                        </a:rPr>
                        <m:t>𝑢</m:t>
                      </m:r>
                      <m:r>
                        <a:rPr lang="en-AU" sz="3200" i="0">
                          <a:solidFill>
                            <a:srgbClr val="7030A0"/>
                          </a:solidFill>
                          <a:latin typeface="Cambria Math" panose="02040503050406030204" pitchFamily="18" charset="0"/>
                        </a:rPr>
                        <m:t>=</m:t>
                      </m:r>
                      <m:f>
                        <m:fPr>
                          <m:ctrlPr>
                            <a:rPr lang="en-AU" sz="3200" i="1">
                              <a:solidFill>
                                <a:srgbClr val="7030A0"/>
                              </a:solidFill>
                              <a:latin typeface="Cambria Math" panose="02040503050406030204" pitchFamily="18" charset="0"/>
                            </a:rPr>
                          </m:ctrlPr>
                        </m:fPr>
                        <m:num>
                          <m:r>
                            <a:rPr lang="en-AU" sz="3200" i="1">
                              <a:solidFill>
                                <a:srgbClr val="7030A0"/>
                              </a:solidFill>
                              <a:latin typeface="Cambria Math" panose="02040503050406030204" pitchFamily="18" charset="0"/>
                            </a:rPr>
                            <m:t>𝑣</m:t>
                          </m:r>
                          <m:r>
                            <a:rPr lang="en-AU" sz="3200" i="0">
                              <a:solidFill>
                                <a:srgbClr val="7030A0"/>
                              </a:solidFill>
                              <a:latin typeface="Cambria Math" panose="02040503050406030204" pitchFamily="18" charset="0"/>
                            </a:rPr>
                            <m:t>+ </m:t>
                          </m:r>
                          <m:sSup>
                            <m:sSupPr>
                              <m:ctrlPr>
                                <a:rPr lang="en-AU" sz="3200" i="1">
                                  <a:solidFill>
                                    <a:srgbClr val="7030A0"/>
                                  </a:solidFill>
                                  <a:latin typeface="Cambria Math" panose="02040503050406030204" pitchFamily="18" charset="0"/>
                                </a:rPr>
                              </m:ctrlPr>
                            </m:sSupPr>
                            <m:e>
                              <m:r>
                                <a:rPr lang="en-AU" sz="3200" i="1">
                                  <a:solidFill>
                                    <a:srgbClr val="7030A0"/>
                                  </a:solidFill>
                                  <a:latin typeface="Cambria Math" panose="02040503050406030204" pitchFamily="18" charset="0"/>
                                </a:rPr>
                                <m:t>𝑢</m:t>
                              </m:r>
                            </m:e>
                            <m:sup>
                              <m:r>
                                <a:rPr lang="en-AU" sz="3200" i="0">
                                  <a:solidFill>
                                    <a:srgbClr val="7030A0"/>
                                  </a:solidFill>
                                  <a:latin typeface="Cambria Math" panose="02040503050406030204" pitchFamily="18" charset="0"/>
                                </a:rPr>
                                <m:t>′</m:t>
                              </m:r>
                            </m:sup>
                          </m:sSup>
                        </m:num>
                        <m:den>
                          <m:r>
                            <a:rPr lang="en-AU" sz="3200" i="0">
                              <a:solidFill>
                                <a:srgbClr val="7030A0"/>
                              </a:solidFill>
                              <a:latin typeface="Cambria Math" panose="02040503050406030204" pitchFamily="18" charset="0"/>
                            </a:rPr>
                            <m:t>1+</m:t>
                          </m:r>
                          <m:f>
                            <m:fPr>
                              <m:ctrlPr>
                                <a:rPr lang="en-AU" sz="3200" i="1">
                                  <a:solidFill>
                                    <a:srgbClr val="7030A0"/>
                                  </a:solidFill>
                                  <a:latin typeface="Cambria Math" panose="02040503050406030204" pitchFamily="18" charset="0"/>
                                </a:rPr>
                              </m:ctrlPr>
                            </m:fPr>
                            <m:num>
                              <m:r>
                                <a:rPr lang="en-AU" sz="3200" i="1">
                                  <a:solidFill>
                                    <a:srgbClr val="7030A0"/>
                                  </a:solidFill>
                                  <a:latin typeface="Cambria Math" panose="02040503050406030204" pitchFamily="18" charset="0"/>
                                </a:rPr>
                                <m:t>𝑣</m:t>
                              </m:r>
                              <m:r>
                                <a:rPr lang="en-AU" sz="3200" i="0">
                                  <a:solidFill>
                                    <a:srgbClr val="7030A0"/>
                                  </a:solidFill>
                                  <a:latin typeface="Cambria Math" panose="02040503050406030204" pitchFamily="18" charset="0"/>
                                </a:rPr>
                                <m:t> </m:t>
                              </m:r>
                              <m:sSup>
                                <m:sSupPr>
                                  <m:ctrlPr>
                                    <a:rPr lang="en-AU" sz="3200" i="1">
                                      <a:solidFill>
                                        <a:srgbClr val="7030A0"/>
                                      </a:solidFill>
                                      <a:latin typeface="Cambria Math" panose="02040503050406030204" pitchFamily="18" charset="0"/>
                                    </a:rPr>
                                  </m:ctrlPr>
                                </m:sSupPr>
                                <m:e>
                                  <m:r>
                                    <a:rPr lang="en-AU" sz="3200" i="1">
                                      <a:solidFill>
                                        <a:srgbClr val="7030A0"/>
                                      </a:solidFill>
                                      <a:latin typeface="Cambria Math" panose="02040503050406030204" pitchFamily="18" charset="0"/>
                                    </a:rPr>
                                    <m:t>𝑢</m:t>
                                  </m:r>
                                </m:e>
                                <m:sup>
                                  <m:r>
                                    <a:rPr lang="en-AU" sz="3200" i="0">
                                      <a:solidFill>
                                        <a:srgbClr val="7030A0"/>
                                      </a:solidFill>
                                      <a:latin typeface="Cambria Math" panose="02040503050406030204" pitchFamily="18" charset="0"/>
                                    </a:rPr>
                                    <m:t>′</m:t>
                                  </m:r>
                                </m:sup>
                              </m:sSup>
                            </m:num>
                            <m:den>
                              <m:sSup>
                                <m:sSupPr>
                                  <m:ctrlPr>
                                    <a:rPr lang="en-AU" sz="3200" i="1">
                                      <a:solidFill>
                                        <a:srgbClr val="7030A0"/>
                                      </a:solidFill>
                                      <a:latin typeface="Cambria Math" panose="02040503050406030204" pitchFamily="18" charset="0"/>
                                    </a:rPr>
                                  </m:ctrlPr>
                                </m:sSupPr>
                                <m:e>
                                  <m:r>
                                    <a:rPr lang="en-AU" sz="3200" i="1">
                                      <a:solidFill>
                                        <a:srgbClr val="7030A0"/>
                                      </a:solidFill>
                                      <a:latin typeface="Cambria Math" panose="02040503050406030204" pitchFamily="18" charset="0"/>
                                    </a:rPr>
                                    <m:t>𝑐</m:t>
                                  </m:r>
                                </m:e>
                                <m:sup>
                                  <m:r>
                                    <a:rPr lang="en-AU" sz="3200" i="0">
                                      <a:solidFill>
                                        <a:srgbClr val="7030A0"/>
                                      </a:solidFill>
                                      <a:latin typeface="Cambria Math" panose="02040503050406030204" pitchFamily="18" charset="0"/>
                                    </a:rPr>
                                    <m:t>2</m:t>
                                  </m:r>
                                </m:sup>
                              </m:sSup>
                            </m:den>
                          </m:f>
                        </m:den>
                      </m:f>
                    </m:oMath>
                  </m:oMathPara>
                </a14:m>
                <a:endParaRPr lang="en-AU" dirty="0"/>
              </a:p>
            </p:txBody>
          </p:sp>
        </mc:Choice>
        <mc:Fallback xmlns="">
          <p:sp>
            <p:nvSpPr>
              <p:cNvPr id="2" name="Rectangle 1"/>
              <p:cNvSpPr>
                <a:spLocks noRot="1" noChangeAspect="1" noMove="1" noResize="1" noEditPoints="1" noAdjustHandles="1" noChangeArrowheads="1" noChangeShapeType="1" noTextEdit="1"/>
              </p:cNvSpPr>
              <p:nvPr/>
            </p:nvSpPr>
            <p:spPr>
              <a:xfrm>
                <a:off x="2959011" y="1395755"/>
                <a:ext cx="2490105" cy="1474250"/>
              </a:xfrm>
              <a:prstGeom prst="rect">
                <a:avLst/>
              </a:prstGeom>
              <a:blipFill>
                <a:blip r:embed="rId4"/>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2959010" y="3057448"/>
                <a:ext cx="3933320" cy="14641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sz="3200" i="1" smtClean="0">
                          <a:solidFill>
                            <a:srgbClr val="7030A0"/>
                          </a:solidFill>
                          <a:latin typeface="Cambria Math" panose="02040503050406030204" pitchFamily="18" charset="0"/>
                        </a:rPr>
                        <m:t>𝑢</m:t>
                      </m:r>
                      <m:r>
                        <a:rPr lang="en-AU" sz="3200" i="0">
                          <a:solidFill>
                            <a:srgbClr val="7030A0"/>
                          </a:solidFill>
                          <a:latin typeface="Cambria Math" panose="02040503050406030204" pitchFamily="18" charset="0"/>
                        </a:rPr>
                        <m:t>=</m:t>
                      </m:r>
                      <m:f>
                        <m:fPr>
                          <m:ctrlPr>
                            <a:rPr lang="en-AU" sz="3200" i="1">
                              <a:solidFill>
                                <a:srgbClr val="7030A0"/>
                              </a:solidFill>
                              <a:latin typeface="Cambria Math" panose="02040503050406030204" pitchFamily="18" charset="0"/>
                            </a:rPr>
                          </m:ctrlPr>
                        </m:fPr>
                        <m:num>
                          <m:r>
                            <a:rPr lang="en-AU" sz="3200" b="0" i="1" smtClean="0">
                              <a:solidFill>
                                <a:srgbClr val="7030A0"/>
                              </a:solidFill>
                              <a:latin typeface="Cambria Math" panose="02040503050406030204" pitchFamily="18" charset="0"/>
                            </a:rPr>
                            <m:t>0.5</m:t>
                          </m:r>
                          <m:r>
                            <a:rPr lang="en-AU" sz="3200" b="0" i="1" smtClean="0">
                              <a:solidFill>
                                <a:srgbClr val="7030A0"/>
                              </a:solidFill>
                              <a:latin typeface="Cambria Math" panose="02040503050406030204" pitchFamily="18" charset="0"/>
                            </a:rPr>
                            <m:t>𝑐</m:t>
                          </m:r>
                          <m:r>
                            <a:rPr lang="en-AU" sz="3200" i="0">
                              <a:solidFill>
                                <a:srgbClr val="7030A0"/>
                              </a:solidFill>
                              <a:latin typeface="Cambria Math" panose="02040503050406030204" pitchFamily="18" charset="0"/>
                            </a:rPr>
                            <m:t>+</m:t>
                          </m:r>
                          <m:r>
                            <a:rPr lang="en-AU" sz="3200" b="0" i="1" smtClean="0">
                              <a:solidFill>
                                <a:srgbClr val="7030A0"/>
                              </a:solidFill>
                              <a:latin typeface="Cambria Math" panose="02040503050406030204" pitchFamily="18" charset="0"/>
                            </a:rPr>
                            <m:t>0.75</m:t>
                          </m:r>
                          <m:r>
                            <a:rPr lang="en-AU" sz="3200" b="0" i="1" smtClean="0">
                              <a:solidFill>
                                <a:srgbClr val="7030A0"/>
                              </a:solidFill>
                              <a:latin typeface="Cambria Math" panose="02040503050406030204" pitchFamily="18" charset="0"/>
                            </a:rPr>
                            <m:t>𝑐</m:t>
                          </m:r>
                        </m:num>
                        <m:den>
                          <m:r>
                            <a:rPr lang="en-AU" sz="3200" i="0">
                              <a:solidFill>
                                <a:srgbClr val="7030A0"/>
                              </a:solidFill>
                              <a:latin typeface="Cambria Math" panose="02040503050406030204" pitchFamily="18" charset="0"/>
                            </a:rPr>
                            <m:t>1+</m:t>
                          </m:r>
                          <m:f>
                            <m:fPr>
                              <m:ctrlPr>
                                <a:rPr lang="en-AU" sz="3200" i="1">
                                  <a:solidFill>
                                    <a:srgbClr val="7030A0"/>
                                  </a:solidFill>
                                  <a:latin typeface="Cambria Math" panose="02040503050406030204" pitchFamily="18" charset="0"/>
                                </a:rPr>
                              </m:ctrlPr>
                            </m:fPr>
                            <m:num>
                              <m:r>
                                <a:rPr lang="en-AU" sz="3200" b="0" i="1" smtClean="0">
                                  <a:solidFill>
                                    <a:srgbClr val="7030A0"/>
                                  </a:solidFill>
                                  <a:latin typeface="Cambria Math" panose="02040503050406030204" pitchFamily="18" charset="0"/>
                                </a:rPr>
                                <m:t>0</m:t>
                              </m:r>
                              <m:r>
                                <a:rPr lang="en-AU" sz="3200" b="0" i="0" smtClean="0">
                                  <a:solidFill>
                                    <a:srgbClr val="7030A0"/>
                                  </a:solidFill>
                                  <a:latin typeface="Cambria Math" panose="02040503050406030204" pitchFamily="18" charset="0"/>
                                </a:rPr>
                                <m:t>.5</m:t>
                              </m:r>
                              <m:r>
                                <m:rPr>
                                  <m:sty m:val="p"/>
                                </m:rPr>
                                <a:rPr lang="en-AU" sz="3200" b="0" i="0" smtClean="0">
                                  <a:solidFill>
                                    <a:srgbClr val="7030A0"/>
                                  </a:solidFill>
                                  <a:latin typeface="Cambria Math" panose="02040503050406030204" pitchFamily="18" charset="0"/>
                                </a:rPr>
                                <m:t>c</m:t>
                              </m:r>
                              <m:r>
                                <a:rPr lang="en-AU" sz="3200" b="0" i="0" smtClean="0">
                                  <a:solidFill>
                                    <a:srgbClr val="7030A0"/>
                                  </a:solidFill>
                                  <a:latin typeface="Cambria Math" panose="02040503050406030204" pitchFamily="18" charset="0"/>
                                </a:rPr>
                                <m:t> </m:t>
                              </m:r>
                              <m:r>
                                <m:rPr>
                                  <m:sty m:val="p"/>
                                </m:rPr>
                                <a:rPr lang="en-AU" sz="3200" b="0" i="0" smtClean="0">
                                  <a:solidFill>
                                    <a:srgbClr val="7030A0"/>
                                  </a:solidFill>
                                  <a:latin typeface="Cambria Math" panose="02040503050406030204" pitchFamily="18" charset="0"/>
                                </a:rPr>
                                <m:t>x</m:t>
                              </m:r>
                              <m:r>
                                <a:rPr lang="en-AU" sz="3200" b="0" i="0" smtClean="0">
                                  <a:solidFill>
                                    <a:srgbClr val="7030A0"/>
                                  </a:solidFill>
                                  <a:latin typeface="Cambria Math" panose="02040503050406030204" pitchFamily="18" charset="0"/>
                                </a:rPr>
                                <m:t> 0.75</m:t>
                              </m:r>
                              <m:r>
                                <m:rPr>
                                  <m:sty m:val="p"/>
                                </m:rPr>
                                <a:rPr lang="en-AU" sz="3200" b="0" i="0" smtClean="0">
                                  <a:solidFill>
                                    <a:srgbClr val="7030A0"/>
                                  </a:solidFill>
                                  <a:latin typeface="Cambria Math" panose="02040503050406030204" pitchFamily="18" charset="0"/>
                                </a:rPr>
                                <m:t>c</m:t>
                              </m:r>
                              <m:r>
                                <a:rPr lang="en-AU" sz="3200" i="0">
                                  <a:solidFill>
                                    <a:srgbClr val="7030A0"/>
                                  </a:solidFill>
                                  <a:latin typeface="Cambria Math" panose="02040503050406030204" pitchFamily="18" charset="0"/>
                                </a:rPr>
                                <m:t> </m:t>
                              </m:r>
                            </m:num>
                            <m:den>
                              <m:sSup>
                                <m:sSupPr>
                                  <m:ctrlPr>
                                    <a:rPr lang="en-AU" sz="3200" i="1">
                                      <a:solidFill>
                                        <a:srgbClr val="7030A0"/>
                                      </a:solidFill>
                                      <a:latin typeface="Cambria Math" panose="02040503050406030204" pitchFamily="18" charset="0"/>
                                    </a:rPr>
                                  </m:ctrlPr>
                                </m:sSupPr>
                                <m:e>
                                  <m:r>
                                    <a:rPr lang="en-AU" sz="3200" i="1">
                                      <a:solidFill>
                                        <a:srgbClr val="7030A0"/>
                                      </a:solidFill>
                                      <a:latin typeface="Cambria Math" panose="02040503050406030204" pitchFamily="18" charset="0"/>
                                    </a:rPr>
                                    <m:t>𝑐</m:t>
                                  </m:r>
                                </m:e>
                                <m:sup>
                                  <m:r>
                                    <a:rPr lang="en-AU" sz="3200" i="0">
                                      <a:solidFill>
                                        <a:srgbClr val="7030A0"/>
                                      </a:solidFill>
                                      <a:latin typeface="Cambria Math" panose="02040503050406030204" pitchFamily="18" charset="0"/>
                                    </a:rPr>
                                    <m:t>2</m:t>
                                  </m:r>
                                </m:sup>
                              </m:sSup>
                            </m:den>
                          </m:f>
                        </m:den>
                      </m:f>
                    </m:oMath>
                  </m:oMathPara>
                </a14:m>
                <a:endParaRPr lang="en-AU" dirty="0"/>
              </a:p>
            </p:txBody>
          </p:sp>
        </mc:Choice>
        <mc:Fallback xmlns="">
          <p:sp>
            <p:nvSpPr>
              <p:cNvPr id="8" name="Rectangle 7"/>
              <p:cNvSpPr>
                <a:spLocks noRot="1" noChangeAspect="1" noMove="1" noResize="1" noEditPoints="1" noAdjustHandles="1" noChangeArrowheads="1" noChangeShapeType="1" noTextEdit="1"/>
              </p:cNvSpPr>
              <p:nvPr/>
            </p:nvSpPr>
            <p:spPr>
              <a:xfrm>
                <a:off x="2959010" y="3057448"/>
                <a:ext cx="3933320" cy="1464119"/>
              </a:xfrm>
              <a:prstGeom prst="rect">
                <a:avLst/>
              </a:prstGeom>
              <a:blipFill>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2959010" y="4556977"/>
                <a:ext cx="2790379" cy="10357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sz="3200" i="1" smtClean="0">
                          <a:solidFill>
                            <a:srgbClr val="7030A0"/>
                          </a:solidFill>
                          <a:latin typeface="Cambria Math" panose="02040503050406030204" pitchFamily="18" charset="0"/>
                        </a:rPr>
                        <m:t>𝑢</m:t>
                      </m:r>
                      <m:r>
                        <a:rPr lang="en-AU" sz="3200" i="0">
                          <a:solidFill>
                            <a:srgbClr val="7030A0"/>
                          </a:solidFill>
                          <a:latin typeface="Cambria Math" panose="02040503050406030204" pitchFamily="18" charset="0"/>
                        </a:rPr>
                        <m:t>=</m:t>
                      </m:r>
                      <m:f>
                        <m:fPr>
                          <m:ctrlPr>
                            <a:rPr lang="en-AU" sz="3200" i="1">
                              <a:solidFill>
                                <a:srgbClr val="7030A0"/>
                              </a:solidFill>
                              <a:latin typeface="Cambria Math" panose="02040503050406030204" pitchFamily="18" charset="0"/>
                            </a:rPr>
                          </m:ctrlPr>
                        </m:fPr>
                        <m:num>
                          <m:r>
                            <a:rPr lang="en-AU" sz="3200" b="0" i="1" smtClean="0">
                              <a:solidFill>
                                <a:srgbClr val="7030A0"/>
                              </a:solidFill>
                              <a:latin typeface="Cambria Math" panose="02040503050406030204" pitchFamily="18" charset="0"/>
                            </a:rPr>
                            <m:t>1.25</m:t>
                          </m:r>
                          <m:r>
                            <a:rPr lang="en-AU" sz="3200" b="0" i="1" smtClean="0">
                              <a:solidFill>
                                <a:srgbClr val="7030A0"/>
                              </a:solidFill>
                              <a:latin typeface="Cambria Math" panose="02040503050406030204" pitchFamily="18" charset="0"/>
                            </a:rPr>
                            <m:t>𝑐</m:t>
                          </m:r>
                        </m:num>
                        <m:den>
                          <m:r>
                            <a:rPr lang="en-AU" sz="3200" i="0">
                              <a:solidFill>
                                <a:srgbClr val="7030A0"/>
                              </a:solidFill>
                              <a:latin typeface="Cambria Math" panose="02040503050406030204" pitchFamily="18" charset="0"/>
                            </a:rPr>
                            <m:t>1+</m:t>
                          </m:r>
                          <m:r>
                            <a:rPr lang="en-AU" sz="3200" b="0" i="1" smtClean="0">
                              <a:solidFill>
                                <a:srgbClr val="7030A0"/>
                              </a:solidFill>
                              <a:latin typeface="Cambria Math" panose="02040503050406030204" pitchFamily="18" charset="0"/>
                            </a:rPr>
                            <m:t>0.375</m:t>
                          </m:r>
                        </m:den>
                      </m:f>
                    </m:oMath>
                  </m:oMathPara>
                </a14:m>
                <a:endParaRPr lang="en-AU" dirty="0"/>
              </a:p>
            </p:txBody>
          </p:sp>
        </mc:Choice>
        <mc:Fallback xmlns="">
          <p:sp>
            <p:nvSpPr>
              <p:cNvPr id="11" name="Rectangle 10"/>
              <p:cNvSpPr>
                <a:spLocks noRot="1" noChangeAspect="1" noMove="1" noResize="1" noEditPoints="1" noAdjustHandles="1" noChangeArrowheads="1" noChangeShapeType="1" noTextEdit="1"/>
              </p:cNvSpPr>
              <p:nvPr/>
            </p:nvSpPr>
            <p:spPr>
              <a:xfrm>
                <a:off x="2959010" y="4556977"/>
                <a:ext cx="2790379" cy="1035733"/>
              </a:xfrm>
              <a:prstGeom prst="rect">
                <a:avLst/>
              </a:prstGeom>
              <a:blipFill>
                <a:blip r:embed="rId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2959010" y="5643509"/>
                <a:ext cx="3895810" cy="10275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sz="3200" i="1" smtClean="0">
                          <a:solidFill>
                            <a:srgbClr val="7030A0"/>
                          </a:solidFill>
                          <a:latin typeface="Cambria Math" panose="02040503050406030204" pitchFamily="18" charset="0"/>
                        </a:rPr>
                        <m:t>𝑢</m:t>
                      </m:r>
                      <m:r>
                        <a:rPr lang="en-AU" sz="3200" i="0">
                          <a:solidFill>
                            <a:srgbClr val="7030A0"/>
                          </a:solidFill>
                          <a:latin typeface="Cambria Math" panose="02040503050406030204" pitchFamily="18" charset="0"/>
                        </a:rPr>
                        <m:t>=</m:t>
                      </m:r>
                      <m:f>
                        <m:fPr>
                          <m:ctrlPr>
                            <a:rPr lang="en-AU" sz="3200" i="1">
                              <a:solidFill>
                                <a:srgbClr val="7030A0"/>
                              </a:solidFill>
                              <a:latin typeface="Cambria Math" panose="02040503050406030204" pitchFamily="18" charset="0"/>
                            </a:rPr>
                          </m:ctrlPr>
                        </m:fPr>
                        <m:num>
                          <m:r>
                            <a:rPr lang="en-AU" sz="3200" b="0" i="1" smtClean="0">
                              <a:solidFill>
                                <a:srgbClr val="7030A0"/>
                              </a:solidFill>
                              <a:latin typeface="Cambria Math" panose="02040503050406030204" pitchFamily="18" charset="0"/>
                            </a:rPr>
                            <m:t>1.25</m:t>
                          </m:r>
                          <m:r>
                            <a:rPr lang="en-AU" sz="3200" b="0" i="1" smtClean="0">
                              <a:solidFill>
                                <a:srgbClr val="7030A0"/>
                              </a:solidFill>
                              <a:latin typeface="Cambria Math" panose="02040503050406030204" pitchFamily="18" charset="0"/>
                            </a:rPr>
                            <m:t>𝑐</m:t>
                          </m:r>
                        </m:num>
                        <m:den>
                          <m:r>
                            <a:rPr lang="en-AU" sz="3200" i="1" smtClean="0">
                              <a:solidFill>
                                <a:srgbClr val="7030A0"/>
                              </a:solidFill>
                              <a:latin typeface="Cambria Math" panose="02040503050406030204" pitchFamily="18" charset="0"/>
                            </a:rPr>
                            <m:t>1</m:t>
                          </m:r>
                          <m:r>
                            <a:rPr lang="en-AU" sz="3200" b="0" i="1" smtClean="0">
                              <a:solidFill>
                                <a:srgbClr val="7030A0"/>
                              </a:solidFill>
                              <a:latin typeface="Cambria Math" panose="02040503050406030204" pitchFamily="18" charset="0"/>
                            </a:rPr>
                            <m:t>.375</m:t>
                          </m:r>
                        </m:den>
                      </m:f>
                      <m:r>
                        <a:rPr lang="en-AU" sz="3200" b="0" i="1" smtClean="0">
                          <a:solidFill>
                            <a:srgbClr val="FF0000"/>
                          </a:solidFill>
                          <a:latin typeface="Cambria Math" panose="02040503050406030204" pitchFamily="18" charset="0"/>
                        </a:rPr>
                        <m:t>=0.909 </m:t>
                      </m:r>
                      <m:r>
                        <a:rPr lang="en-AU" sz="3200" b="0" i="1" smtClean="0">
                          <a:solidFill>
                            <a:srgbClr val="FF0000"/>
                          </a:solidFill>
                          <a:latin typeface="Cambria Math" panose="02040503050406030204" pitchFamily="18" charset="0"/>
                        </a:rPr>
                        <m:t>𝑐</m:t>
                      </m:r>
                    </m:oMath>
                  </m:oMathPara>
                </a14:m>
                <a:endParaRPr lang="en-AU" dirty="0"/>
              </a:p>
            </p:txBody>
          </p:sp>
        </mc:Choice>
        <mc:Fallback xmlns="">
          <p:sp>
            <p:nvSpPr>
              <p:cNvPr id="12" name="Rectangle 11"/>
              <p:cNvSpPr>
                <a:spLocks noRot="1" noChangeAspect="1" noMove="1" noResize="1" noEditPoints="1" noAdjustHandles="1" noChangeArrowheads="1" noChangeShapeType="1" noTextEdit="1"/>
              </p:cNvSpPr>
              <p:nvPr/>
            </p:nvSpPr>
            <p:spPr>
              <a:xfrm>
                <a:off x="2959010" y="5643509"/>
                <a:ext cx="3895810" cy="1027525"/>
              </a:xfrm>
              <a:prstGeom prst="rect">
                <a:avLst/>
              </a:prstGeom>
              <a:blipFill>
                <a:blip r:embed="rId7"/>
                <a:stretch>
                  <a:fillRect/>
                </a:stretch>
              </a:blipFill>
            </p:spPr>
            <p:txBody>
              <a:bodyPr/>
              <a:lstStyle/>
              <a:p>
                <a:r>
                  <a:rPr lang="en-AU">
                    <a:noFill/>
                  </a:rPr>
                  <a:t> </a:t>
                </a:r>
              </a:p>
            </p:txBody>
          </p:sp>
        </mc:Fallback>
      </mc:AlternateContent>
      <p:sp>
        <p:nvSpPr>
          <p:cNvPr id="3" name="TextBox 2"/>
          <p:cNvSpPr txBox="1"/>
          <p:nvPr/>
        </p:nvSpPr>
        <p:spPr>
          <a:xfrm>
            <a:off x="6622640" y="1344732"/>
            <a:ext cx="5137904" cy="830997"/>
          </a:xfrm>
          <a:prstGeom prst="rect">
            <a:avLst/>
          </a:prstGeom>
          <a:noFill/>
        </p:spPr>
        <p:txBody>
          <a:bodyPr wrap="square" rtlCol="0">
            <a:spAutoFit/>
          </a:bodyPr>
          <a:lstStyle/>
          <a:p>
            <a:r>
              <a:rPr lang="en-AU" sz="2400" dirty="0">
                <a:solidFill>
                  <a:srgbClr val="FF0000"/>
                </a:solidFill>
              </a:rPr>
              <a:t>What velocity does the observer measure for the </a:t>
            </a:r>
            <a:r>
              <a:rPr lang="en-AU" sz="2400" b="1" dirty="0">
                <a:solidFill>
                  <a:srgbClr val="FF0000"/>
                </a:solidFill>
              </a:rPr>
              <a:t>incoming</a:t>
            </a:r>
            <a:r>
              <a:rPr lang="en-AU" sz="2400" dirty="0">
                <a:solidFill>
                  <a:srgbClr val="FF0000"/>
                </a:solidFill>
              </a:rPr>
              <a:t> missile?</a:t>
            </a:r>
          </a:p>
        </p:txBody>
      </p:sp>
    </p:spTree>
    <p:extLst>
      <p:ext uri="{BB962C8B-B14F-4D97-AF65-F5344CB8AC3E}">
        <p14:creationId xmlns:p14="http://schemas.microsoft.com/office/powerpoint/2010/main" val="300655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Rectangle 2050"/>
          <p:cNvSpPr>
            <a:spLocks noGrp="1" noChangeArrowheads="1"/>
          </p:cNvSpPr>
          <p:nvPr>
            <p:ph type="title"/>
          </p:nvPr>
        </p:nvSpPr>
        <p:spPr/>
        <p:txBody>
          <a:bodyPr/>
          <a:lstStyle/>
          <a:p>
            <a:pPr>
              <a:defRPr/>
            </a:pPr>
            <a:r>
              <a:rPr lang="en-US" dirty="0"/>
              <a:t>Relativistic Relative Velocities</a:t>
            </a:r>
          </a:p>
        </p:txBody>
      </p:sp>
      <mc:AlternateContent xmlns:mc="http://schemas.openxmlformats.org/markup-compatibility/2006" xmlns:a14="http://schemas.microsoft.com/office/drawing/2010/main">
        <mc:Choice Requires="a14">
          <p:sp>
            <p:nvSpPr>
              <p:cNvPr id="43011" name="Rectangle 2051"/>
              <p:cNvSpPr>
                <a:spLocks noGrp="1" noChangeArrowheads="1"/>
              </p:cNvSpPr>
              <p:nvPr>
                <p:ph type="body" sz="half" idx="1"/>
              </p:nvPr>
            </p:nvSpPr>
            <p:spPr>
              <a:xfrm>
                <a:off x="76462" y="1329185"/>
                <a:ext cx="2953065" cy="2561360"/>
              </a:xfrm>
            </p:spPr>
            <p:txBody>
              <a:bodyPr/>
              <a:lstStyle/>
              <a:p>
                <a:pPr>
                  <a:lnSpc>
                    <a:spcPct val="90000"/>
                  </a:lnSpc>
                  <a:defRPr/>
                </a:pPr>
                <a:r>
                  <a:rPr lang="en-AU" sz="1600" dirty="0"/>
                  <a:t>Where:</a:t>
                </a:r>
              </a:p>
              <a:p>
                <a:pPr marL="411162" lvl="1" indent="0">
                  <a:lnSpc>
                    <a:spcPct val="90000"/>
                  </a:lnSpc>
                  <a:buNone/>
                  <a:defRPr/>
                </a:pPr>
                <a14:m>
                  <m:oMath xmlns:m="http://schemas.openxmlformats.org/officeDocument/2006/math">
                    <m:sSup>
                      <m:sSupPr>
                        <m:ctrlPr>
                          <a:rPr lang="en-AU" sz="1600" i="1">
                            <a:solidFill>
                              <a:srgbClr val="0066FF"/>
                            </a:solidFill>
                            <a:latin typeface="Cambria Math" panose="02040503050406030204" pitchFamily="18" charset="0"/>
                          </a:rPr>
                        </m:ctrlPr>
                      </m:sSupPr>
                      <m:e>
                        <m:r>
                          <a:rPr lang="en-AU" sz="1600" i="1">
                            <a:solidFill>
                              <a:srgbClr val="0066FF"/>
                            </a:solidFill>
                            <a:latin typeface="Cambria Math" panose="02040503050406030204" pitchFamily="18" charset="0"/>
                          </a:rPr>
                          <m:t>𝑢</m:t>
                        </m:r>
                      </m:e>
                      <m:sup>
                        <m:r>
                          <a:rPr lang="en-AU" sz="1600">
                            <a:solidFill>
                              <a:srgbClr val="0066FF"/>
                            </a:solidFill>
                            <a:latin typeface="Cambria Math" panose="02040503050406030204" pitchFamily="18" charset="0"/>
                          </a:rPr>
                          <m:t>′</m:t>
                        </m:r>
                      </m:sup>
                    </m:sSup>
                  </m:oMath>
                </a14:m>
                <a:r>
                  <a:rPr lang="en-AU" sz="1600" dirty="0"/>
                  <a:t> </a:t>
                </a:r>
                <a:r>
                  <a:rPr lang="en-AU" sz="1600" dirty="0">
                    <a:solidFill>
                      <a:schemeClr val="tx1"/>
                    </a:solidFill>
                  </a:rPr>
                  <a:t>is the relative speed of one object as observed from the other.  </a:t>
                </a:r>
              </a:p>
              <a:p>
                <a:pPr marL="411162" lvl="1" indent="0">
                  <a:lnSpc>
                    <a:spcPct val="90000"/>
                  </a:lnSpc>
                  <a:buNone/>
                  <a:defRPr/>
                </a:pPr>
                <a:endParaRPr lang="en-AU" sz="1600" dirty="0">
                  <a:solidFill>
                    <a:schemeClr val="tx1"/>
                  </a:solidFill>
                </a:endParaRPr>
              </a:p>
              <a:p>
                <a:pPr marL="411162" lvl="1" indent="0">
                  <a:lnSpc>
                    <a:spcPct val="90000"/>
                  </a:lnSpc>
                  <a:buNone/>
                  <a:defRPr/>
                </a:pPr>
                <a14:m>
                  <m:oMath xmlns:m="http://schemas.openxmlformats.org/officeDocument/2006/math">
                    <m:r>
                      <a:rPr lang="en-AU" sz="1600" i="1">
                        <a:solidFill>
                          <a:srgbClr val="0066FF"/>
                        </a:solidFill>
                        <a:latin typeface="Cambria Math" panose="02040503050406030204" pitchFamily="18" charset="0"/>
                      </a:rPr>
                      <m:t>𝑢</m:t>
                    </m:r>
                  </m:oMath>
                </a14:m>
                <a:r>
                  <a:rPr lang="en-AU" sz="1600" dirty="0"/>
                  <a:t> </a:t>
                </a:r>
                <a:r>
                  <a:rPr lang="en-AU" sz="1600" dirty="0">
                    <a:solidFill>
                      <a:schemeClr val="tx1"/>
                    </a:solidFill>
                  </a:rPr>
                  <a:t>is the speed of that object seen from a different “stationary” frame.  i.e. Bob from you.</a:t>
                </a:r>
              </a:p>
              <a:p>
                <a:pPr marL="411162" lvl="1" indent="0">
                  <a:lnSpc>
                    <a:spcPct val="90000"/>
                  </a:lnSpc>
                  <a:buNone/>
                  <a:defRPr/>
                </a:pPr>
                <a:endParaRPr lang="en-AU" sz="1600" dirty="0">
                  <a:solidFill>
                    <a:schemeClr val="tx1"/>
                  </a:solidFill>
                </a:endParaRPr>
              </a:p>
              <a:p>
                <a:pPr marL="411162" lvl="1" indent="0">
                  <a:lnSpc>
                    <a:spcPct val="90000"/>
                  </a:lnSpc>
                  <a:buNone/>
                  <a:defRPr/>
                </a:pPr>
                <a14:m>
                  <m:oMath xmlns:m="http://schemas.openxmlformats.org/officeDocument/2006/math">
                    <m:r>
                      <a:rPr lang="en-AU" sz="1600" i="1">
                        <a:solidFill>
                          <a:srgbClr val="0066FF"/>
                        </a:solidFill>
                        <a:latin typeface="Cambria Math" panose="02040503050406030204" pitchFamily="18" charset="0"/>
                      </a:rPr>
                      <m:t>𝑣</m:t>
                    </m:r>
                    <m:r>
                      <a:rPr lang="en-AU" sz="1600" b="0" i="1" smtClean="0">
                        <a:solidFill>
                          <a:srgbClr val="0066FF"/>
                        </a:solidFill>
                        <a:latin typeface="Cambria Math" panose="02040503050406030204" pitchFamily="18" charset="0"/>
                      </a:rPr>
                      <m:t> </m:t>
                    </m:r>
                  </m:oMath>
                </a14:m>
                <a:r>
                  <a:rPr lang="en-AU" sz="1600" dirty="0"/>
                  <a:t> </a:t>
                </a:r>
                <a:r>
                  <a:rPr lang="en-AU" sz="1600" dirty="0">
                    <a:solidFill>
                      <a:schemeClr val="tx1"/>
                    </a:solidFill>
                  </a:rPr>
                  <a:t>is the speed of that second reference frame / object to the stationary observer.  i.e. Jackie compared to You.</a:t>
                </a:r>
              </a:p>
            </p:txBody>
          </p:sp>
        </mc:Choice>
        <mc:Fallback xmlns="">
          <p:sp>
            <p:nvSpPr>
              <p:cNvPr id="43011" name="Rectangle 2051"/>
              <p:cNvSpPr>
                <a:spLocks noGrp="1" noRot="1" noChangeAspect="1" noMove="1" noResize="1" noEditPoints="1" noAdjustHandles="1" noChangeArrowheads="1" noChangeShapeType="1" noTextEdit="1"/>
              </p:cNvSpPr>
              <p:nvPr>
                <p:ph type="body" sz="half" idx="1"/>
              </p:nvPr>
            </p:nvSpPr>
            <p:spPr>
              <a:xfrm>
                <a:off x="76462" y="1329185"/>
                <a:ext cx="2953065" cy="2561360"/>
              </a:xfrm>
              <a:blipFill>
                <a:blip r:embed="rId2"/>
                <a:stretch>
                  <a:fillRect t="-1667" b="-42857"/>
                </a:stretch>
              </a:blipFill>
            </p:spPr>
            <p:txBody>
              <a:bodyPr/>
              <a:lstStyle/>
              <a:p>
                <a:r>
                  <a:rPr lang="en-AU">
                    <a:noFill/>
                  </a:rPr>
                  <a:t> </a:t>
                </a:r>
              </a:p>
            </p:txBody>
          </p:sp>
        </mc:Fallback>
      </mc:AlternateContent>
      <p:sp>
        <p:nvSpPr>
          <p:cNvPr id="9" name="TextBox 8"/>
          <p:cNvSpPr txBox="1"/>
          <p:nvPr/>
        </p:nvSpPr>
        <p:spPr>
          <a:xfrm>
            <a:off x="7449632" y="484247"/>
            <a:ext cx="4265408" cy="584775"/>
          </a:xfrm>
          <a:prstGeom prst="rect">
            <a:avLst/>
          </a:prstGeom>
          <a:solidFill>
            <a:srgbClr val="002060"/>
          </a:solidFill>
        </p:spPr>
        <p:style>
          <a:lnRef idx="3">
            <a:schemeClr val="lt1"/>
          </a:lnRef>
          <a:fillRef idx="1">
            <a:schemeClr val="dk1"/>
          </a:fillRef>
          <a:effectRef idx="1">
            <a:schemeClr val="dk1"/>
          </a:effectRef>
          <a:fontRef idx="minor">
            <a:schemeClr val="lt1"/>
          </a:fontRef>
        </p:style>
        <p:txBody>
          <a:bodyPr wrap="square" rtlCol="0">
            <a:spAutoFit/>
          </a:bodyPr>
          <a:lstStyle/>
          <a:p>
            <a:r>
              <a:rPr lang="en-AU" sz="3200" dirty="0"/>
              <a:t>Projectiles</a:t>
            </a:r>
          </a:p>
        </p:txBody>
      </p:sp>
      <mc:AlternateContent xmlns:mc="http://schemas.openxmlformats.org/markup-compatibility/2006" xmlns:a14="http://schemas.microsoft.com/office/drawing/2010/main">
        <mc:Choice Requires="a14">
          <p:sp>
            <p:nvSpPr>
              <p:cNvPr id="2" name="Rectangle 1"/>
              <p:cNvSpPr/>
              <p:nvPr/>
            </p:nvSpPr>
            <p:spPr>
              <a:xfrm>
                <a:off x="2959011" y="1395755"/>
                <a:ext cx="2490105" cy="14742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sz="3200" i="1" smtClean="0">
                          <a:solidFill>
                            <a:srgbClr val="7030A0"/>
                          </a:solidFill>
                          <a:latin typeface="Cambria Math" panose="02040503050406030204" pitchFamily="18" charset="0"/>
                        </a:rPr>
                        <m:t>𝑢</m:t>
                      </m:r>
                      <m:r>
                        <a:rPr lang="en-AU" sz="3200" i="0">
                          <a:solidFill>
                            <a:srgbClr val="7030A0"/>
                          </a:solidFill>
                          <a:latin typeface="Cambria Math" panose="02040503050406030204" pitchFamily="18" charset="0"/>
                        </a:rPr>
                        <m:t>=</m:t>
                      </m:r>
                      <m:f>
                        <m:fPr>
                          <m:ctrlPr>
                            <a:rPr lang="en-AU" sz="3200" i="1">
                              <a:solidFill>
                                <a:srgbClr val="7030A0"/>
                              </a:solidFill>
                              <a:latin typeface="Cambria Math" panose="02040503050406030204" pitchFamily="18" charset="0"/>
                            </a:rPr>
                          </m:ctrlPr>
                        </m:fPr>
                        <m:num>
                          <m:r>
                            <a:rPr lang="en-AU" sz="3200" i="1">
                              <a:solidFill>
                                <a:srgbClr val="7030A0"/>
                              </a:solidFill>
                              <a:latin typeface="Cambria Math" panose="02040503050406030204" pitchFamily="18" charset="0"/>
                            </a:rPr>
                            <m:t>𝑣</m:t>
                          </m:r>
                          <m:r>
                            <a:rPr lang="en-AU" sz="3200" i="0">
                              <a:solidFill>
                                <a:srgbClr val="7030A0"/>
                              </a:solidFill>
                              <a:latin typeface="Cambria Math" panose="02040503050406030204" pitchFamily="18" charset="0"/>
                            </a:rPr>
                            <m:t>+ </m:t>
                          </m:r>
                          <m:sSup>
                            <m:sSupPr>
                              <m:ctrlPr>
                                <a:rPr lang="en-AU" sz="3200" i="1">
                                  <a:solidFill>
                                    <a:srgbClr val="7030A0"/>
                                  </a:solidFill>
                                  <a:latin typeface="Cambria Math" panose="02040503050406030204" pitchFamily="18" charset="0"/>
                                </a:rPr>
                              </m:ctrlPr>
                            </m:sSupPr>
                            <m:e>
                              <m:r>
                                <a:rPr lang="en-AU" sz="3200" i="1">
                                  <a:solidFill>
                                    <a:srgbClr val="7030A0"/>
                                  </a:solidFill>
                                  <a:latin typeface="Cambria Math" panose="02040503050406030204" pitchFamily="18" charset="0"/>
                                </a:rPr>
                                <m:t>𝑢</m:t>
                              </m:r>
                            </m:e>
                            <m:sup>
                              <m:r>
                                <a:rPr lang="en-AU" sz="3200" i="0">
                                  <a:solidFill>
                                    <a:srgbClr val="7030A0"/>
                                  </a:solidFill>
                                  <a:latin typeface="Cambria Math" panose="02040503050406030204" pitchFamily="18" charset="0"/>
                                </a:rPr>
                                <m:t>′</m:t>
                              </m:r>
                            </m:sup>
                          </m:sSup>
                        </m:num>
                        <m:den>
                          <m:r>
                            <a:rPr lang="en-AU" sz="3200" i="0">
                              <a:solidFill>
                                <a:srgbClr val="7030A0"/>
                              </a:solidFill>
                              <a:latin typeface="Cambria Math" panose="02040503050406030204" pitchFamily="18" charset="0"/>
                            </a:rPr>
                            <m:t>1+</m:t>
                          </m:r>
                          <m:f>
                            <m:fPr>
                              <m:ctrlPr>
                                <a:rPr lang="en-AU" sz="3200" i="1">
                                  <a:solidFill>
                                    <a:srgbClr val="7030A0"/>
                                  </a:solidFill>
                                  <a:latin typeface="Cambria Math" panose="02040503050406030204" pitchFamily="18" charset="0"/>
                                </a:rPr>
                              </m:ctrlPr>
                            </m:fPr>
                            <m:num>
                              <m:r>
                                <a:rPr lang="en-AU" sz="3200" i="1">
                                  <a:solidFill>
                                    <a:srgbClr val="7030A0"/>
                                  </a:solidFill>
                                  <a:latin typeface="Cambria Math" panose="02040503050406030204" pitchFamily="18" charset="0"/>
                                </a:rPr>
                                <m:t>𝑣</m:t>
                              </m:r>
                              <m:r>
                                <a:rPr lang="en-AU" sz="3200" i="0">
                                  <a:solidFill>
                                    <a:srgbClr val="7030A0"/>
                                  </a:solidFill>
                                  <a:latin typeface="Cambria Math" panose="02040503050406030204" pitchFamily="18" charset="0"/>
                                </a:rPr>
                                <m:t> </m:t>
                              </m:r>
                              <m:sSup>
                                <m:sSupPr>
                                  <m:ctrlPr>
                                    <a:rPr lang="en-AU" sz="3200" i="1">
                                      <a:solidFill>
                                        <a:srgbClr val="7030A0"/>
                                      </a:solidFill>
                                      <a:latin typeface="Cambria Math" panose="02040503050406030204" pitchFamily="18" charset="0"/>
                                    </a:rPr>
                                  </m:ctrlPr>
                                </m:sSupPr>
                                <m:e>
                                  <m:r>
                                    <a:rPr lang="en-AU" sz="3200" i="1">
                                      <a:solidFill>
                                        <a:srgbClr val="7030A0"/>
                                      </a:solidFill>
                                      <a:latin typeface="Cambria Math" panose="02040503050406030204" pitchFamily="18" charset="0"/>
                                    </a:rPr>
                                    <m:t>𝑢</m:t>
                                  </m:r>
                                </m:e>
                                <m:sup>
                                  <m:r>
                                    <a:rPr lang="en-AU" sz="3200" i="0">
                                      <a:solidFill>
                                        <a:srgbClr val="7030A0"/>
                                      </a:solidFill>
                                      <a:latin typeface="Cambria Math" panose="02040503050406030204" pitchFamily="18" charset="0"/>
                                    </a:rPr>
                                    <m:t>′</m:t>
                                  </m:r>
                                </m:sup>
                              </m:sSup>
                            </m:num>
                            <m:den>
                              <m:sSup>
                                <m:sSupPr>
                                  <m:ctrlPr>
                                    <a:rPr lang="en-AU" sz="3200" i="1">
                                      <a:solidFill>
                                        <a:srgbClr val="7030A0"/>
                                      </a:solidFill>
                                      <a:latin typeface="Cambria Math" panose="02040503050406030204" pitchFamily="18" charset="0"/>
                                    </a:rPr>
                                  </m:ctrlPr>
                                </m:sSupPr>
                                <m:e>
                                  <m:r>
                                    <a:rPr lang="en-AU" sz="3200" i="1">
                                      <a:solidFill>
                                        <a:srgbClr val="7030A0"/>
                                      </a:solidFill>
                                      <a:latin typeface="Cambria Math" panose="02040503050406030204" pitchFamily="18" charset="0"/>
                                    </a:rPr>
                                    <m:t>𝑐</m:t>
                                  </m:r>
                                </m:e>
                                <m:sup>
                                  <m:r>
                                    <a:rPr lang="en-AU" sz="3200" i="0">
                                      <a:solidFill>
                                        <a:srgbClr val="7030A0"/>
                                      </a:solidFill>
                                      <a:latin typeface="Cambria Math" panose="02040503050406030204" pitchFamily="18" charset="0"/>
                                    </a:rPr>
                                    <m:t>2</m:t>
                                  </m:r>
                                </m:sup>
                              </m:sSup>
                            </m:den>
                          </m:f>
                        </m:den>
                      </m:f>
                    </m:oMath>
                  </m:oMathPara>
                </a14:m>
                <a:endParaRPr lang="en-AU" dirty="0"/>
              </a:p>
            </p:txBody>
          </p:sp>
        </mc:Choice>
        <mc:Fallback xmlns="">
          <p:sp>
            <p:nvSpPr>
              <p:cNvPr id="2" name="Rectangle 1"/>
              <p:cNvSpPr>
                <a:spLocks noRot="1" noChangeAspect="1" noMove="1" noResize="1" noEditPoints="1" noAdjustHandles="1" noChangeArrowheads="1" noChangeShapeType="1" noTextEdit="1"/>
              </p:cNvSpPr>
              <p:nvPr/>
            </p:nvSpPr>
            <p:spPr>
              <a:xfrm>
                <a:off x="2959011" y="1395755"/>
                <a:ext cx="2490105" cy="1474250"/>
              </a:xfrm>
              <a:prstGeom prst="rect">
                <a:avLst/>
              </a:prstGeom>
              <a:blipFill>
                <a:blip r:embed="rId4"/>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8" name="Rectangle 7"/>
              <p:cNvSpPr/>
              <p:nvPr/>
            </p:nvSpPr>
            <p:spPr>
              <a:xfrm>
                <a:off x="2959010" y="3057448"/>
                <a:ext cx="4421852" cy="14641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sz="3200" i="1" smtClean="0">
                          <a:solidFill>
                            <a:srgbClr val="7030A0"/>
                          </a:solidFill>
                          <a:latin typeface="Cambria Math" panose="02040503050406030204" pitchFamily="18" charset="0"/>
                        </a:rPr>
                        <m:t>𝑢</m:t>
                      </m:r>
                      <m:r>
                        <a:rPr lang="en-AU" sz="3200" i="0">
                          <a:solidFill>
                            <a:srgbClr val="7030A0"/>
                          </a:solidFill>
                          <a:latin typeface="Cambria Math" panose="02040503050406030204" pitchFamily="18" charset="0"/>
                        </a:rPr>
                        <m:t>=</m:t>
                      </m:r>
                      <m:f>
                        <m:fPr>
                          <m:ctrlPr>
                            <a:rPr lang="en-AU" sz="3200" i="1">
                              <a:solidFill>
                                <a:srgbClr val="7030A0"/>
                              </a:solidFill>
                              <a:latin typeface="Cambria Math" panose="02040503050406030204" pitchFamily="18" charset="0"/>
                            </a:rPr>
                          </m:ctrlPr>
                        </m:fPr>
                        <m:num>
                          <m:r>
                            <a:rPr lang="en-AU" sz="3200" b="0" i="1" smtClean="0">
                              <a:solidFill>
                                <a:srgbClr val="7030A0"/>
                              </a:solidFill>
                              <a:latin typeface="Cambria Math" panose="02040503050406030204" pitchFamily="18" charset="0"/>
                            </a:rPr>
                            <m:t>0.5</m:t>
                          </m:r>
                          <m:r>
                            <a:rPr lang="en-AU" sz="3200" b="0" i="1" smtClean="0">
                              <a:solidFill>
                                <a:srgbClr val="7030A0"/>
                              </a:solidFill>
                              <a:latin typeface="Cambria Math" panose="02040503050406030204" pitchFamily="18" charset="0"/>
                            </a:rPr>
                            <m:t>𝑐</m:t>
                          </m:r>
                          <m:r>
                            <a:rPr lang="en-AU" sz="3200" b="0" i="0" smtClean="0">
                              <a:solidFill>
                                <a:srgbClr val="7030A0"/>
                              </a:solidFill>
                              <a:latin typeface="Cambria Math" panose="02040503050406030204" pitchFamily="18" charset="0"/>
                            </a:rPr>
                            <m:t>+−</m:t>
                          </m:r>
                          <m:r>
                            <a:rPr lang="en-AU" sz="3200" b="0" i="1" smtClean="0">
                              <a:solidFill>
                                <a:srgbClr val="7030A0"/>
                              </a:solidFill>
                              <a:latin typeface="Cambria Math" panose="02040503050406030204" pitchFamily="18" charset="0"/>
                            </a:rPr>
                            <m:t>0.75</m:t>
                          </m:r>
                          <m:r>
                            <a:rPr lang="en-AU" sz="3200" b="0" i="1" smtClean="0">
                              <a:solidFill>
                                <a:srgbClr val="7030A0"/>
                              </a:solidFill>
                              <a:latin typeface="Cambria Math" panose="02040503050406030204" pitchFamily="18" charset="0"/>
                            </a:rPr>
                            <m:t>𝑐</m:t>
                          </m:r>
                        </m:num>
                        <m:den>
                          <m:r>
                            <a:rPr lang="en-AU" sz="3200" i="0">
                              <a:solidFill>
                                <a:srgbClr val="7030A0"/>
                              </a:solidFill>
                              <a:latin typeface="Cambria Math" panose="02040503050406030204" pitchFamily="18" charset="0"/>
                            </a:rPr>
                            <m:t>1+</m:t>
                          </m:r>
                          <m:f>
                            <m:fPr>
                              <m:ctrlPr>
                                <a:rPr lang="en-AU" sz="3200" i="1">
                                  <a:solidFill>
                                    <a:srgbClr val="7030A0"/>
                                  </a:solidFill>
                                  <a:latin typeface="Cambria Math" panose="02040503050406030204" pitchFamily="18" charset="0"/>
                                </a:rPr>
                              </m:ctrlPr>
                            </m:fPr>
                            <m:num>
                              <m:r>
                                <a:rPr lang="en-AU" sz="3200" b="0" i="1" smtClean="0">
                                  <a:solidFill>
                                    <a:srgbClr val="7030A0"/>
                                  </a:solidFill>
                                  <a:latin typeface="Cambria Math" panose="02040503050406030204" pitchFamily="18" charset="0"/>
                                </a:rPr>
                                <m:t>0</m:t>
                              </m:r>
                              <m:r>
                                <a:rPr lang="en-AU" sz="3200" b="0" i="0" smtClean="0">
                                  <a:solidFill>
                                    <a:srgbClr val="7030A0"/>
                                  </a:solidFill>
                                  <a:latin typeface="Cambria Math" panose="02040503050406030204" pitchFamily="18" charset="0"/>
                                </a:rPr>
                                <m:t>.5</m:t>
                              </m:r>
                              <m:r>
                                <m:rPr>
                                  <m:sty m:val="p"/>
                                </m:rPr>
                                <a:rPr lang="en-AU" sz="3200" b="0" i="0" smtClean="0">
                                  <a:solidFill>
                                    <a:srgbClr val="7030A0"/>
                                  </a:solidFill>
                                  <a:latin typeface="Cambria Math" panose="02040503050406030204" pitchFamily="18" charset="0"/>
                                </a:rPr>
                                <m:t>c</m:t>
                              </m:r>
                              <m:r>
                                <a:rPr lang="en-AU" sz="3200" b="0" i="0" smtClean="0">
                                  <a:solidFill>
                                    <a:srgbClr val="7030A0"/>
                                  </a:solidFill>
                                  <a:latin typeface="Cambria Math" panose="02040503050406030204" pitchFamily="18" charset="0"/>
                                </a:rPr>
                                <m:t> </m:t>
                              </m:r>
                              <m:r>
                                <m:rPr>
                                  <m:sty m:val="p"/>
                                </m:rPr>
                                <a:rPr lang="en-AU" sz="3200" b="0" i="0" smtClean="0">
                                  <a:solidFill>
                                    <a:srgbClr val="7030A0"/>
                                  </a:solidFill>
                                  <a:latin typeface="Cambria Math" panose="02040503050406030204" pitchFamily="18" charset="0"/>
                                </a:rPr>
                                <m:t>x</m:t>
                              </m:r>
                              <m:r>
                                <a:rPr lang="en-AU" sz="3200" b="0" i="0" smtClean="0">
                                  <a:solidFill>
                                    <a:srgbClr val="7030A0"/>
                                  </a:solidFill>
                                  <a:latin typeface="Cambria Math" panose="02040503050406030204" pitchFamily="18" charset="0"/>
                                </a:rPr>
                                <m:t> −0.75</m:t>
                              </m:r>
                              <m:r>
                                <m:rPr>
                                  <m:sty m:val="p"/>
                                </m:rPr>
                                <a:rPr lang="en-AU" sz="3200" b="0" i="0" smtClean="0">
                                  <a:solidFill>
                                    <a:srgbClr val="7030A0"/>
                                  </a:solidFill>
                                  <a:latin typeface="Cambria Math" panose="02040503050406030204" pitchFamily="18" charset="0"/>
                                </a:rPr>
                                <m:t>c</m:t>
                              </m:r>
                              <m:r>
                                <a:rPr lang="en-AU" sz="3200" i="0">
                                  <a:solidFill>
                                    <a:srgbClr val="7030A0"/>
                                  </a:solidFill>
                                  <a:latin typeface="Cambria Math" panose="02040503050406030204" pitchFamily="18" charset="0"/>
                                </a:rPr>
                                <m:t> </m:t>
                              </m:r>
                            </m:num>
                            <m:den>
                              <m:sSup>
                                <m:sSupPr>
                                  <m:ctrlPr>
                                    <a:rPr lang="en-AU" sz="3200" i="1">
                                      <a:solidFill>
                                        <a:srgbClr val="7030A0"/>
                                      </a:solidFill>
                                      <a:latin typeface="Cambria Math" panose="02040503050406030204" pitchFamily="18" charset="0"/>
                                    </a:rPr>
                                  </m:ctrlPr>
                                </m:sSupPr>
                                <m:e>
                                  <m:r>
                                    <a:rPr lang="en-AU" sz="3200" i="1">
                                      <a:solidFill>
                                        <a:srgbClr val="7030A0"/>
                                      </a:solidFill>
                                      <a:latin typeface="Cambria Math" panose="02040503050406030204" pitchFamily="18" charset="0"/>
                                    </a:rPr>
                                    <m:t>𝑐</m:t>
                                  </m:r>
                                </m:e>
                                <m:sup>
                                  <m:r>
                                    <a:rPr lang="en-AU" sz="3200" i="0">
                                      <a:solidFill>
                                        <a:srgbClr val="7030A0"/>
                                      </a:solidFill>
                                      <a:latin typeface="Cambria Math" panose="02040503050406030204" pitchFamily="18" charset="0"/>
                                    </a:rPr>
                                    <m:t>2</m:t>
                                  </m:r>
                                </m:sup>
                              </m:sSup>
                            </m:den>
                          </m:f>
                        </m:den>
                      </m:f>
                    </m:oMath>
                  </m:oMathPara>
                </a14:m>
                <a:endParaRPr lang="en-AU" dirty="0"/>
              </a:p>
            </p:txBody>
          </p:sp>
        </mc:Choice>
        <mc:Fallback>
          <p:sp>
            <p:nvSpPr>
              <p:cNvPr id="8" name="Rectangle 7"/>
              <p:cNvSpPr>
                <a:spLocks noRot="1" noChangeAspect="1" noMove="1" noResize="1" noEditPoints="1" noAdjustHandles="1" noChangeArrowheads="1" noChangeShapeType="1" noTextEdit="1"/>
              </p:cNvSpPr>
              <p:nvPr/>
            </p:nvSpPr>
            <p:spPr>
              <a:xfrm>
                <a:off x="2959010" y="3057448"/>
                <a:ext cx="4421852" cy="1464119"/>
              </a:xfrm>
              <a:prstGeom prst="rect">
                <a:avLst/>
              </a:prstGeom>
              <a:blipFill rotWithShape="0">
                <a:blip r:embed="rId5"/>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1" name="Rectangle 10"/>
              <p:cNvSpPr/>
              <p:nvPr/>
            </p:nvSpPr>
            <p:spPr>
              <a:xfrm>
                <a:off x="2959010" y="4556977"/>
                <a:ext cx="2790379" cy="10357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sz="3200" i="1" smtClean="0">
                          <a:solidFill>
                            <a:srgbClr val="7030A0"/>
                          </a:solidFill>
                          <a:latin typeface="Cambria Math" panose="02040503050406030204" pitchFamily="18" charset="0"/>
                        </a:rPr>
                        <m:t>𝑢</m:t>
                      </m:r>
                      <m:r>
                        <a:rPr lang="en-AU" sz="3200" i="0">
                          <a:solidFill>
                            <a:srgbClr val="7030A0"/>
                          </a:solidFill>
                          <a:latin typeface="Cambria Math" panose="02040503050406030204" pitchFamily="18" charset="0"/>
                        </a:rPr>
                        <m:t>=</m:t>
                      </m:r>
                      <m:f>
                        <m:fPr>
                          <m:ctrlPr>
                            <a:rPr lang="en-AU" sz="3200" i="1">
                              <a:solidFill>
                                <a:srgbClr val="7030A0"/>
                              </a:solidFill>
                              <a:latin typeface="Cambria Math" panose="02040503050406030204" pitchFamily="18" charset="0"/>
                            </a:rPr>
                          </m:ctrlPr>
                        </m:fPr>
                        <m:num>
                          <m:r>
                            <a:rPr lang="en-AU" sz="3200" b="0" i="1" smtClean="0">
                              <a:solidFill>
                                <a:srgbClr val="7030A0"/>
                              </a:solidFill>
                              <a:latin typeface="Cambria Math" panose="02040503050406030204" pitchFamily="18" charset="0"/>
                            </a:rPr>
                            <m:t>−0.25</m:t>
                          </m:r>
                          <m:r>
                            <a:rPr lang="en-AU" sz="3200" b="0" i="1" smtClean="0">
                              <a:solidFill>
                                <a:srgbClr val="7030A0"/>
                              </a:solidFill>
                              <a:latin typeface="Cambria Math" panose="02040503050406030204" pitchFamily="18" charset="0"/>
                            </a:rPr>
                            <m:t>𝑐</m:t>
                          </m:r>
                        </m:num>
                        <m:den>
                          <m:r>
                            <a:rPr lang="en-AU" sz="3200" i="0">
                              <a:solidFill>
                                <a:srgbClr val="7030A0"/>
                              </a:solidFill>
                              <a:latin typeface="Cambria Math" panose="02040503050406030204" pitchFamily="18" charset="0"/>
                            </a:rPr>
                            <m:t>1</m:t>
                          </m:r>
                          <m:r>
                            <a:rPr lang="en-AU" sz="3200" b="0" i="0" smtClean="0">
                              <a:solidFill>
                                <a:srgbClr val="7030A0"/>
                              </a:solidFill>
                              <a:latin typeface="Cambria Math" panose="02040503050406030204" pitchFamily="18" charset="0"/>
                            </a:rPr>
                            <m:t>−</m:t>
                          </m:r>
                          <m:r>
                            <a:rPr lang="en-AU" sz="3200" b="0" i="1" smtClean="0">
                              <a:solidFill>
                                <a:srgbClr val="7030A0"/>
                              </a:solidFill>
                              <a:latin typeface="Cambria Math" panose="02040503050406030204" pitchFamily="18" charset="0"/>
                            </a:rPr>
                            <m:t>0.375</m:t>
                          </m:r>
                        </m:den>
                      </m:f>
                    </m:oMath>
                  </m:oMathPara>
                </a14:m>
                <a:endParaRPr lang="en-AU" dirty="0"/>
              </a:p>
            </p:txBody>
          </p:sp>
        </mc:Choice>
        <mc:Fallback>
          <p:sp>
            <p:nvSpPr>
              <p:cNvPr id="11" name="Rectangle 10"/>
              <p:cNvSpPr>
                <a:spLocks noRot="1" noChangeAspect="1" noMove="1" noResize="1" noEditPoints="1" noAdjustHandles="1" noChangeArrowheads="1" noChangeShapeType="1" noTextEdit="1"/>
              </p:cNvSpPr>
              <p:nvPr/>
            </p:nvSpPr>
            <p:spPr>
              <a:xfrm>
                <a:off x="2959010" y="4556977"/>
                <a:ext cx="2790379" cy="1035733"/>
              </a:xfrm>
              <a:prstGeom prst="rect">
                <a:avLst/>
              </a:prstGeom>
              <a:blipFill rotWithShape="0">
                <a:blip r:embed="rId6"/>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2" name="Rectangle 11"/>
              <p:cNvSpPr/>
              <p:nvPr/>
            </p:nvSpPr>
            <p:spPr>
              <a:xfrm>
                <a:off x="2959010" y="5643509"/>
                <a:ext cx="4482702" cy="10275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sz="3200" i="1" smtClean="0">
                          <a:solidFill>
                            <a:srgbClr val="7030A0"/>
                          </a:solidFill>
                          <a:latin typeface="Cambria Math" panose="02040503050406030204" pitchFamily="18" charset="0"/>
                        </a:rPr>
                        <m:t>𝑢</m:t>
                      </m:r>
                      <m:r>
                        <a:rPr lang="en-AU" sz="3200" i="0">
                          <a:solidFill>
                            <a:srgbClr val="7030A0"/>
                          </a:solidFill>
                          <a:latin typeface="Cambria Math" panose="02040503050406030204" pitchFamily="18" charset="0"/>
                        </a:rPr>
                        <m:t>=</m:t>
                      </m:r>
                      <m:f>
                        <m:fPr>
                          <m:ctrlPr>
                            <a:rPr lang="en-AU" sz="3200" i="1">
                              <a:solidFill>
                                <a:srgbClr val="7030A0"/>
                              </a:solidFill>
                              <a:latin typeface="Cambria Math" panose="02040503050406030204" pitchFamily="18" charset="0"/>
                            </a:rPr>
                          </m:ctrlPr>
                        </m:fPr>
                        <m:num>
                          <m:r>
                            <a:rPr lang="en-AU" sz="3200" b="0" i="1" smtClean="0">
                              <a:solidFill>
                                <a:srgbClr val="7030A0"/>
                              </a:solidFill>
                              <a:latin typeface="Cambria Math" panose="02040503050406030204" pitchFamily="18" charset="0"/>
                            </a:rPr>
                            <m:t>−0.25</m:t>
                          </m:r>
                          <m:r>
                            <a:rPr lang="en-AU" sz="3200" b="0" i="1" smtClean="0">
                              <a:solidFill>
                                <a:srgbClr val="7030A0"/>
                              </a:solidFill>
                              <a:latin typeface="Cambria Math" panose="02040503050406030204" pitchFamily="18" charset="0"/>
                            </a:rPr>
                            <m:t>𝑐</m:t>
                          </m:r>
                        </m:num>
                        <m:den>
                          <m:r>
                            <a:rPr lang="en-AU" sz="3200" i="1" smtClean="0">
                              <a:solidFill>
                                <a:srgbClr val="7030A0"/>
                              </a:solidFill>
                              <a:latin typeface="Cambria Math" panose="02040503050406030204" pitchFamily="18" charset="0"/>
                            </a:rPr>
                            <m:t>0</m:t>
                          </m:r>
                          <m:r>
                            <a:rPr lang="en-AU" sz="3200" b="0" i="1" smtClean="0">
                              <a:solidFill>
                                <a:srgbClr val="7030A0"/>
                              </a:solidFill>
                              <a:latin typeface="Cambria Math" panose="02040503050406030204" pitchFamily="18" charset="0"/>
                            </a:rPr>
                            <m:t>.62</m:t>
                          </m:r>
                          <m:r>
                            <a:rPr lang="en-AU" sz="3200" b="0" i="1" smtClean="0">
                              <a:solidFill>
                                <a:srgbClr val="7030A0"/>
                              </a:solidFill>
                              <a:latin typeface="Cambria Math" panose="02040503050406030204" pitchFamily="18" charset="0"/>
                            </a:rPr>
                            <m:t>5</m:t>
                          </m:r>
                        </m:den>
                      </m:f>
                      <m:r>
                        <a:rPr lang="en-AU" sz="3200" b="0" i="1" smtClean="0">
                          <a:solidFill>
                            <a:srgbClr val="FF0000"/>
                          </a:solidFill>
                          <a:latin typeface="Cambria Math" panose="02040503050406030204" pitchFamily="18" charset="0"/>
                        </a:rPr>
                        <m:t>=−0.</m:t>
                      </m:r>
                      <m:r>
                        <a:rPr lang="en-AU" sz="3200" b="0" i="1" smtClean="0">
                          <a:solidFill>
                            <a:srgbClr val="FF0000"/>
                          </a:solidFill>
                          <a:latin typeface="Cambria Math" panose="02040503050406030204" pitchFamily="18" charset="0"/>
                        </a:rPr>
                        <m:t>400</m:t>
                      </m:r>
                      <m:r>
                        <a:rPr lang="en-AU" sz="3200" b="0" i="1" smtClean="0">
                          <a:solidFill>
                            <a:srgbClr val="FF0000"/>
                          </a:solidFill>
                          <a:latin typeface="Cambria Math" panose="02040503050406030204" pitchFamily="18" charset="0"/>
                        </a:rPr>
                        <m:t> </m:t>
                      </m:r>
                      <m:r>
                        <a:rPr lang="en-AU" sz="3200" b="0" i="1" smtClean="0">
                          <a:solidFill>
                            <a:srgbClr val="FF0000"/>
                          </a:solidFill>
                          <a:latin typeface="Cambria Math" panose="02040503050406030204" pitchFamily="18" charset="0"/>
                        </a:rPr>
                        <m:t>𝑐</m:t>
                      </m:r>
                    </m:oMath>
                  </m:oMathPara>
                </a14:m>
                <a:endParaRPr lang="en-AU" dirty="0"/>
              </a:p>
            </p:txBody>
          </p:sp>
        </mc:Choice>
        <mc:Fallback>
          <p:sp>
            <p:nvSpPr>
              <p:cNvPr id="12" name="Rectangle 11"/>
              <p:cNvSpPr>
                <a:spLocks noRot="1" noChangeAspect="1" noMove="1" noResize="1" noEditPoints="1" noAdjustHandles="1" noChangeArrowheads="1" noChangeShapeType="1" noTextEdit="1"/>
              </p:cNvSpPr>
              <p:nvPr/>
            </p:nvSpPr>
            <p:spPr>
              <a:xfrm>
                <a:off x="2959010" y="5643509"/>
                <a:ext cx="4482702" cy="1027525"/>
              </a:xfrm>
              <a:prstGeom prst="rect">
                <a:avLst/>
              </a:prstGeom>
              <a:blipFill rotWithShape="0">
                <a:blip r:embed="rId7"/>
                <a:stretch>
                  <a:fillRect/>
                </a:stretch>
              </a:blipFill>
            </p:spPr>
            <p:txBody>
              <a:bodyPr/>
              <a:lstStyle/>
              <a:p>
                <a:r>
                  <a:rPr lang="en-AU">
                    <a:noFill/>
                  </a:rPr>
                  <a:t> </a:t>
                </a:r>
              </a:p>
            </p:txBody>
          </p:sp>
        </mc:Fallback>
      </mc:AlternateContent>
      <p:pic>
        <p:nvPicPr>
          <p:cNvPr id="10" name="Picture 4" descr="https://voer.edu.vn/file/55638"/>
          <p:cNvPicPr>
            <a:picLocks noChangeAspect="1" noChangeArrowheads="1"/>
          </p:cNvPicPr>
          <p:nvPr/>
        </p:nvPicPr>
        <p:blipFill rotWithShape="1">
          <a:blip r:embed="rId8">
            <a:extLst>
              <a:ext uri="{28A0092B-C50C-407E-A947-70E740481C1C}">
                <a14:useLocalDpi xmlns:a14="http://schemas.microsoft.com/office/drawing/2010/main" val="0"/>
              </a:ext>
            </a:extLst>
          </a:blip>
          <a:srcRect l="45258" t="1693"/>
          <a:stretch/>
        </p:blipFill>
        <p:spPr bwMode="auto">
          <a:xfrm>
            <a:off x="7449632" y="2366824"/>
            <a:ext cx="4653395" cy="250463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6622640" y="1344732"/>
            <a:ext cx="5137904" cy="830997"/>
          </a:xfrm>
          <a:prstGeom prst="rect">
            <a:avLst/>
          </a:prstGeom>
          <a:noFill/>
        </p:spPr>
        <p:txBody>
          <a:bodyPr wrap="square" rtlCol="0">
            <a:spAutoFit/>
          </a:bodyPr>
          <a:lstStyle/>
          <a:p>
            <a:r>
              <a:rPr lang="en-AU" sz="2400" dirty="0">
                <a:solidFill>
                  <a:srgbClr val="FF0000"/>
                </a:solidFill>
              </a:rPr>
              <a:t>What velocity does the observer measure for the </a:t>
            </a:r>
            <a:r>
              <a:rPr lang="en-AU" sz="2400" b="1" dirty="0">
                <a:solidFill>
                  <a:srgbClr val="FF0000"/>
                </a:solidFill>
              </a:rPr>
              <a:t>retreating</a:t>
            </a:r>
            <a:r>
              <a:rPr lang="en-AU" sz="2400" dirty="0">
                <a:solidFill>
                  <a:srgbClr val="FF0000"/>
                </a:solidFill>
              </a:rPr>
              <a:t> missile?</a:t>
            </a:r>
          </a:p>
        </p:txBody>
      </p:sp>
    </p:spTree>
    <p:extLst>
      <p:ext uri="{BB962C8B-B14F-4D97-AF65-F5344CB8AC3E}">
        <p14:creationId xmlns:p14="http://schemas.microsoft.com/office/powerpoint/2010/main" val="1229126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4180" y="2691384"/>
            <a:ext cx="11645900" cy="3048000"/>
          </a:xfrm>
        </p:spPr>
        <p:txBody>
          <a:bodyPr/>
          <a:lstStyle/>
          <a:p>
            <a:pPr>
              <a:lnSpc>
                <a:spcPct val="150000"/>
              </a:lnSpc>
            </a:pPr>
            <a:r>
              <a:rPr lang="en-AU" dirty="0"/>
              <a:t>Special Relativity Review</a:t>
            </a:r>
          </a:p>
          <a:p>
            <a:pPr>
              <a:lnSpc>
                <a:spcPct val="150000"/>
              </a:lnSpc>
            </a:pPr>
            <a:r>
              <a:rPr lang="en-AU" dirty="0"/>
              <a:t>Time Dilation Review</a:t>
            </a:r>
          </a:p>
          <a:p>
            <a:pPr>
              <a:lnSpc>
                <a:spcPct val="150000"/>
              </a:lnSpc>
            </a:pPr>
            <a:r>
              <a:rPr lang="en-AU" dirty="0"/>
              <a:t>Length Contraction Review</a:t>
            </a:r>
          </a:p>
          <a:p>
            <a:pPr>
              <a:lnSpc>
                <a:spcPct val="150000"/>
              </a:lnSpc>
            </a:pPr>
            <a:r>
              <a:rPr lang="en-AU" b="1" dirty="0">
                <a:solidFill>
                  <a:srgbClr val="0070C0"/>
                </a:solidFill>
              </a:rPr>
              <a:t>Relativistic Velocity Addition</a:t>
            </a:r>
          </a:p>
          <a:p>
            <a:pPr>
              <a:lnSpc>
                <a:spcPct val="150000"/>
              </a:lnSpc>
            </a:pPr>
            <a:endParaRPr lang="en-AU" b="1" dirty="0">
              <a:solidFill>
                <a:srgbClr val="0070C0"/>
              </a:solidFill>
            </a:endParaRPr>
          </a:p>
        </p:txBody>
      </p:sp>
      <p:pic>
        <p:nvPicPr>
          <p:cNvPr id="2" name="Picture 1"/>
          <p:cNvPicPr>
            <a:picLocks noChangeAspect="1"/>
          </p:cNvPicPr>
          <p:nvPr/>
        </p:nvPicPr>
        <p:blipFill rotWithShape="1">
          <a:blip r:embed="rId2"/>
          <a:srcRect l="5734" t="751" r="12159" b="11161"/>
          <a:stretch/>
        </p:blipFill>
        <p:spPr>
          <a:xfrm>
            <a:off x="290302" y="469900"/>
            <a:ext cx="3983183" cy="1905000"/>
          </a:xfrm>
          <a:prstGeom prst="rect">
            <a:avLst/>
          </a:prstGeom>
        </p:spPr>
      </p:pic>
      <p:pic>
        <p:nvPicPr>
          <p:cNvPr id="7172" name="Picture 4" descr="https://realnewsaustralia.files.wordpress.com/2013/01/sandyhookdoesntaddup.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83551" y="829056"/>
            <a:ext cx="4624277" cy="5675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398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Rectangle 2050"/>
          <p:cNvSpPr>
            <a:spLocks noGrp="1" noChangeArrowheads="1"/>
          </p:cNvSpPr>
          <p:nvPr>
            <p:ph type="title"/>
          </p:nvPr>
        </p:nvSpPr>
        <p:spPr/>
        <p:txBody>
          <a:bodyPr/>
          <a:lstStyle/>
          <a:p>
            <a:pPr>
              <a:defRPr/>
            </a:pPr>
            <a:r>
              <a:rPr lang="en-US" dirty="0"/>
              <a:t>Relativistic Relative Velocities</a:t>
            </a:r>
          </a:p>
        </p:txBody>
      </p:sp>
      <p:sp>
        <p:nvSpPr>
          <p:cNvPr id="9" name="TextBox 8"/>
          <p:cNvSpPr txBox="1"/>
          <p:nvPr/>
        </p:nvSpPr>
        <p:spPr>
          <a:xfrm>
            <a:off x="7449632" y="484247"/>
            <a:ext cx="4265408" cy="584775"/>
          </a:xfrm>
          <a:prstGeom prst="rect">
            <a:avLst/>
          </a:prstGeom>
          <a:solidFill>
            <a:srgbClr val="002060"/>
          </a:solidFill>
        </p:spPr>
        <p:style>
          <a:lnRef idx="3">
            <a:schemeClr val="lt1"/>
          </a:lnRef>
          <a:fillRef idx="1">
            <a:schemeClr val="dk1"/>
          </a:fillRef>
          <a:effectRef idx="1">
            <a:schemeClr val="dk1"/>
          </a:effectRef>
          <a:fontRef idx="minor">
            <a:schemeClr val="lt1"/>
          </a:fontRef>
        </p:style>
        <p:txBody>
          <a:bodyPr wrap="square" rtlCol="0">
            <a:spAutoFit/>
          </a:bodyPr>
          <a:lstStyle/>
          <a:p>
            <a:r>
              <a:rPr lang="en-AU" sz="3200" dirty="0"/>
              <a:t>Projectiles</a:t>
            </a:r>
          </a:p>
        </p:txBody>
      </p:sp>
      <mc:AlternateContent xmlns:mc="http://schemas.openxmlformats.org/markup-compatibility/2006" xmlns:a14="http://schemas.microsoft.com/office/drawing/2010/main">
        <mc:Choice Requires="a14">
          <p:sp>
            <p:nvSpPr>
              <p:cNvPr id="2" name="Rectangle 1"/>
              <p:cNvSpPr/>
              <p:nvPr/>
            </p:nvSpPr>
            <p:spPr>
              <a:xfrm>
                <a:off x="7709299" y="1275455"/>
                <a:ext cx="2490105" cy="14742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sz="3200" i="1" smtClean="0">
                          <a:solidFill>
                            <a:srgbClr val="7030A0"/>
                          </a:solidFill>
                          <a:latin typeface="Cambria Math" panose="02040503050406030204" pitchFamily="18" charset="0"/>
                        </a:rPr>
                        <m:t>𝑢</m:t>
                      </m:r>
                      <m:r>
                        <a:rPr lang="en-AU" sz="3200" i="0">
                          <a:solidFill>
                            <a:srgbClr val="7030A0"/>
                          </a:solidFill>
                          <a:latin typeface="Cambria Math" panose="02040503050406030204" pitchFamily="18" charset="0"/>
                        </a:rPr>
                        <m:t>=</m:t>
                      </m:r>
                      <m:f>
                        <m:fPr>
                          <m:ctrlPr>
                            <a:rPr lang="en-AU" sz="3200" i="1">
                              <a:solidFill>
                                <a:srgbClr val="7030A0"/>
                              </a:solidFill>
                              <a:latin typeface="Cambria Math" panose="02040503050406030204" pitchFamily="18" charset="0"/>
                            </a:rPr>
                          </m:ctrlPr>
                        </m:fPr>
                        <m:num>
                          <m:r>
                            <a:rPr lang="en-AU" sz="3200" i="1">
                              <a:solidFill>
                                <a:srgbClr val="7030A0"/>
                              </a:solidFill>
                              <a:latin typeface="Cambria Math" panose="02040503050406030204" pitchFamily="18" charset="0"/>
                            </a:rPr>
                            <m:t>𝑣</m:t>
                          </m:r>
                          <m:r>
                            <a:rPr lang="en-AU" sz="3200" i="0">
                              <a:solidFill>
                                <a:srgbClr val="7030A0"/>
                              </a:solidFill>
                              <a:latin typeface="Cambria Math" panose="02040503050406030204" pitchFamily="18" charset="0"/>
                            </a:rPr>
                            <m:t>+ </m:t>
                          </m:r>
                          <m:sSup>
                            <m:sSupPr>
                              <m:ctrlPr>
                                <a:rPr lang="en-AU" sz="3200" i="1">
                                  <a:solidFill>
                                    <a:srgbClr val="7030A0"/>
                                  </a:solidFill>
                                  <a:latin typeface="Cambria Math" panose="02040503050406030204" pitchFamily="18" charset="0"/>
                                </a:rPr>
                              </m:ctrlPr>
                            </m:sSupPr>
                            <m:e>
                              <m:r>
                                <a:rPr lang="en-AU" sz="3200" i="1">
                                  <a:solidFill>
                                    <a:srgbClr val="7030A0"/>
                                  </a:solidFill>
                                  <a:latin typeface="Cambria Math" panose="02040503050406030204" pitchFamily="18" charset="0"/>
                                </a:rPr>
                                <m:t>𝑢</m:t>
                              </m:r>
                            </m:e>
                            <m:sup>
                              <m:r>
                                <a:rPr lang="en-AU" sz="3200" i="0">
                                  <a:solidFill>
                                    <a:srgbClr val="7030A0"/>
                                  </a:solidFill>
                                  <a:latin typeface="Cambria Math" panose="02040503050406030204" pitchFamily="18" charset="0"/>
                                </a:rPr>
                                <m:t>′</m:t>
                              </m:r>
                            </m:sup>
                          </m:sSup>
                        </m:num>
                        <m:den>
                          <m:r>
                            <a:rPr lang="en-AU" sz="3200" i="0">
                              <a:solidFill>
                                <a:srgbClr val="7030A0"/>
                              </a:solidFill>
                              <a:latin typeface="Cambria Math" panose="02040503050406030204" pitchFamily="18" charset="0"/>
                            </a:rPr>
                            <m:t>1+</m:t>
                          </m:r>
                          <m:f>
                            <m:fPr>
                              <m:ctrlPr>
                                <a:rPr lang="en-AU" sz="3200" i="1">
                                  <a:solidFill>
                                    <a:srgbClr val="7030A0"/>
                                  </a:solidFill>
                                  <a:latin typeface="Cambria Math" panose="02040503050406030204" pitchFamily="18" charset="0"/>
                                </a:rPr>
                              </m:ctrlPr>
                            </m:fPr>
                            <m:num>
                              <m:r>
                                <a:rPr lang="en-AU" sz="3200" i="1">
                                  <a:solidFill>
                                    <a:srgbClr val="7030A0"/>
                                  </a:solidFill>
                                  <a:latin typeface="Cambria Math" panose="02040503050406030204" pitchFamily="18" charset="0"/>
                                </a:rPr>
                                <m:t>𝑣</m:t>
                              </m:r>
                              <m:r>
                                <a:rPr lang="en-AU" sz="3200" i="0">
                                  <a:solidFill>
                                    <a:srgbClr val="7030A0"/>
                                  </a:solidFill>
                                  <a:latin typeface="Cambria Math" panose="02040503050406030204" pitchFamily="18" charset="0"/>
                                </a:rPr>
                                <m:t> </m:t>
                              </m:r>
                              <m:sSup>
                                <m:sSupPr>
                                  <m:ctrlPr>
                                    <a:rPr lang="en-AU" sz="3200" i="1">
                                      <a:solidFill>
                                        <a:srgbClr val="7030A0"/>
                                      </a:solidFill>
                                      <a:latin typeface="Cambria Math" panose="02040503050406030204" pitchFamily="18" charset="0"/>
                                    </a:rPr>
                                  </m:ctrlPr>
                                </m:sSupPr>
                                <m:e>
                                  <m:r>
                                    <a:rPr lang="en-AU" sz="3200" i="1">
                                      <a:solidFill>
                                        <a:srgbClr val="7030A0"/>
                                      </a:solidFill>
                                      <a:latin typeface="Cambria Math" panose="02040503050406030204" pitchFamily="18" charset="0"/>
                                    </a:rPr>
                                    <m:t>𝑢</m:t>
                                  </m:r>
                                </m:e>
                                <m:sup>
                                  <m:r>
                                    <a:rPr lang="en-AU" sz="3200" i="0">
                                      <a:solidFill>
                                        <a:srgbClr val="7030A0"/>
                                      </a:solidFill>
                                      <a:latin typeface="Cambria Math" panose="02040503050406030204" pitchFamily="18" charset="0"/>
                                    </a:rPr>
                                    <m:t>′</m:t>
                                  </m:r>
                                </m:sup>
                              </m:sSup>
                            </m:num>
                            <m:den>
                              <m:sSup>
                                <m:sSupPr>
                                  <m:ctrlPr>
                                    <a:rPr lang="en-AU" sz="3200" i="1">
                                      <a:solidFill>
                                        <a:srgbClr val="7030A0"/>
                                      </a:solidFill>
                                      <a:latin typeface="Cambria Math" panose="02040503050406030204" pitchFamily="18" charset="0"/>
                                    </a:rPr>
                                  </m:ctrlPr>
                                </m:sSupPr>
                                <m:e>
                                  <m:r>
                                    <a:rPr lang="en-AU" sz="3200" i="1">
                                      <a:solidFill>
                                        <a:srgbClr val="7030A0"/>
                                      </a:solidFill>
                                      <a:latin typeface="Cambria Math" panose="02040503050406030204" pitchFamily="18" charset="0"/>
                                    </a:rPr>
                                    <m:t>𝑐</m:t>
                                  </m:r>
                                </m:e>
                                <m:sup>
                                  <m:r>
                                    <a:rPr lang="en-AU" sz="3200" i="0">
                                      <a:solidFill>
                                        <a:srgbClr val="7030A0"/>
                                      </a:solidFill>
                                      <a:latin typeface="Cambria Math" panose="02040503050406030204" pitchFamily="18" charset="0"/>
                                    </a:rPr>
                                    <m:t>2</m:t>
                                  </m:r>
                                </m:sup>
                              </m:sSup>
                            </m:den>
                          </m:f>
                        </m:den>
                      </m:f>
                    </m:oMath>
                  </m:oMathPara>
                </a14:m>
                <a:endParaRPr lang="en-AU" dirty="0"/>
              </a:p>
            </p:txBody>
          </p:sp>
        </mc:Choice>
        <mc:Fallback xmlns="">
          <p:sp>
            <p:nvSpPr>
              <p:cNvPr id="2" name="Rectangle 1"/>
              <p:cNvSpPr>
                <a:spLocks noRot="1" noChangeAspect="1" noMove="1" noResize="1" noEditPoints="1" noAdjustHandles="1" noChangeArrowheads="1" noChangeShapeType="1" noTextEdit="1"/>
              </p:cNvSpPr>
              <p:nvPr/>
            </p:nvSpPr>
            <p:spPr>
              <a:xfrm>
                <a:off x="7709299" y="1275455"/>
                <a:ext cx="2490105" cy="1474250"/>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7709298" y="2937148"/>
                <a:ext cx="3705694" cy="14441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sz="3200" i="1" smtClean="0">
                          <a:solidFill>
                            <a:srgbClr val="7030A0"/>
                          </a:solidFill>
                          <a:latin typeface="Cambria Math" panose="02040503050406030204" pitchFamily="18" charset="0"/>
                        </a:rPr>
                        <m:t>𝑢</m:t>
                      </m:r>
                      <m:r>
                        <a:rPr lang="en-AU" sz="3200" i="0">
                          <a:solidFill>
                            <a:srgbClr val="7030A0"/>
                          </a:solidFill>
                          <a:latin typeface="Cambria Math" panose="02040503050406030204" pitchFamily="18" charset="0"/>
                        </a:rPr>
                        <m:t>=</m:t>
                      </m:r>
                      <m:f>
                        <m:fPr>
                          <m:ctrlPr>
                            <a:rPr lang="en-AU" sz="3200" i="1">
                              <a:solidFill>
                                <a:srgbClr val="7030A0"/>
                              </a:solidFill>
                              <a:latin typeface="Cambria Math" panose="02040503050406030204" pitchFamily="18" charset="0"/>
                            </a:rPr>
                          </m:ctrlPr>
                        </m:fPr>
                        <m:num>
                          <m:r>
                            <a:rPr lang="en-AU" sz="3200" b="0" i="1" smtClean="0">
                              <a:solidFill>
                                <a:srgbClr val="7030A0"/>
                              </a:solidFill>
                              <a:latin typeface="Cambria Math" panose="02040503050406030204" pitchFamily="18" charset="0"/>
                            </a:rPr>
                            <m:t>0.8</m:t>
                          </m:r>
                          <m:r>
                            <a:rPr lang="en-AU" sz="3200" b="0" i="1" smtClean="0">
                              <a:solidFill>
                                <a:srgbClr val="7030A0"/>
                              </a:solidFill>
                              <a:latin typeface="Cambria Math" panose="02040503050406030204" pitchFamily="18" charset="0"/>
                            </a:rPr>
                            <m:t>𝑐</m:t>
                          </m:r>
                          <m:r>
                            <a:rPr lang="en-AU" sz="3200" b="0" i="0" smtClean="0">
                              <a:solidFill>
                                <a:srgbClr val="7030A0"/>
                              </a:solidFill>
                              <a:latin typeface="Cambria Math" panose="02040503050406030204" pitchFamily="18" charset="0"/>
                            </a:rPr>
                            <m:t>+</m:t>
                          </m:r>
                          <m:r>
                            <a:rPr lang="en-AU" sz="3200" b="0" i="1" smtClean="0">
                              <a:solidFill>
                                <a:srgbClr val="7030A0"/>
                              </a:solidFill>
                              <a:latin typeface="Cambria Math" panose="02040503050406030204" pitchFamily="18" charset="0"/>
                            </a:rPr>
                            <m:t>0.7</m:t>
                          </m:r>
                          <m:r>
                            <a:rPr lang="en-AU" sz="3200" b="0" i="1" smtClean="0">
                              <a:solidFill>
                                <a:srgbClr val="7030A0"/>
                              </a:solidFill>
                              <a:latin typeface="Cambria Math" panose="02040503050406030204" pitchFamily="18" charset="0"/>
                            </a:rPr>
                            <m:t>𝑐</m:t>
                          </m:r>
                        </m:num>
                        <m:den>
                          <m:r>
                            <a:rPr lang="en-AU" sz="3200" i="0">
                              <a:solidFill>
                                <a:srgbClr val="7030A0"/>
                              </a:solidFill>
                              <a:latin typeface="Cambria Math" panose="02040503050406030204" pitchFamily="18" charset="0"/>
                            </a:rPr>
                            <m:t>1+</m:t>
                          </m:r>
                          <m:f>
                            <m:fPr>
                              <m:ctrlPr>
                                <a:rPr lang="en-AU" sz="3200" i="1">
                                  <a:solidFill>
                                    <a:srgbClr val="7030A0"/>
                                  </a:solidFill>
                                  <a:latin typeface="Cambria Math" panose="02040503050406030204" pitchFamily="18" charset="0"/>
                                </a:rPr>
                              </m:ctrlPr>
                            </m:fPr>
                            <m:num>
                              <m:r>
                                <a:rPr lang="en-AU" sz="3200" b="0" i="1" smtClean="0">
                                  <a:solidFill>
                                    <a:srgbClr val="7030A0"/>
                                  </a:solidFill>
                                  <a:latin typeface="Cambria Math" panose="02040503050406030204" pitchFamily="18" charset="0"/>
                                </a:rPr>
                                <m:t>0</m:t>
                              </m:r>
                              <m:r>
                                <a:rPr lang="en-AU" sz="3200" b="0" i="0" smtClean="0">
                                  <a:solidFill>
                                    <a:srgbClr val="7030A0"/>
                                  </a:solidFill>
                                  <a:latin typeface="Cambria Math" panose="02040503050406030204" pitchFamily="18" charset="0"/>
                                </a:rPr>
                                <m:t>.7</m:t>
                              </m:r>
                              <m:r>
                                <m:rPr>
                                  <m:sty m:val="p"/>
                                </m:rPr>
                                <a:rPr lang="en-AU" sz="3200" b="0" i="0" smtClean="0">
                                  <a:solidFill>
                                    <a:srgbClr val="7030A0"/>
                                  </a:solidFill>
                                  <a:latin typeface="Cambria Math" panose="02040503050406030204" pitchFamily="18" charset="0"/>
                                </a:rPr>
                                <m:t>c</m:t>
                              </m:r>
                              <m:r>
                                <a:rPr lang="en-AU" sz="3200" b="0" i="0" smtClean="0">
                                  <a:solidFill>
                                    <a:srgbClr val="7030A0"/>
                                  </a:solidFill>
                                  <a:latin typeface="Cambria Math" panose="02040503050406030204" pitchFamily="18" charset="0"/>
                                </a:rPr>
                                <m:t> </m:t>
                              </m:r>
                              <m:r>
                                <m:rPr>
                                  <m:sty m:val="p"/>
                                </m:rPr>
                                <a:rPr lang="en-AU" sz="3200" b="0" i="0" smtClean="0">
                                  <a:solidFill>
                                    <a:srgbClr val="7030A0"/>
                                  </a:solidFill>
                                  <a:latin typeface="Cambria Math" panose="02040503050406030204" pitchFamily="18" charset="0"/>
                                </a:rPr>
                                <m:t>x</m:t>
                              </m:r>
                              <m:r>
                                <a:rPr lang="en-AU" sz="3200" b="0" i="0" smtClean="0">
                                  <a:solidFill>
                                    <a:srgbClr val="7030A0"/>
                                  </a:solidFill>
                                  <a:latin typeface="Cambria Math" panose="02040503050406030204" pitchFamily="18" charset="0"/>
                                </a:rPr>
                                <m:t> 0.8</m:t>
                              </m:r>
                              <m:r>
                                <m:rPr>
                                  <m:sty m:val="p"/>
                                </m:rPr>
                                <a:rPr lang="en-AU" sz="3200" b="0" i="0" smtClean="0">
                                  <a:solidFill>
                                    <a:srgbClr val="7030A0"/>
                                  </a:solidFill>
                                  <a:latin typeface="Cambria Math" panose="02040503050406030204" pitchFamily="18" charset="0"/>
                                </a:rPr>
                                <m:t>c</m:t>
                              </m:r>
                              <m:r>
                                <a:rPr lang="en-AU" sz="3200" i="0">
                                  <a:solidFill>
                                    <a:srgbClr val="7030A0"/>
                                  </a:solidFill>
                                  <a:latin typeface="Cambria Math" panose="02040503050406030204" pitchFamily="18" charset="0"/>
                                </a:rPr>
                                <m:t> </m:t>
                              </m:r>
                            </m:num>
                            <m:den>
                              <m:sSup>
                                <m:sSupPr>
                                  <m:ctrlPr>
                                    <a:rPr lang="en-AU" sz="3200" i="1">
                                      <a:solidFill>
                                        <a:srgbClr val="7030A0"/>
                                      </a:solidFill>
                                      <a:latin typeface="Cambria Math" panose="02040503050406030204" pitchFamily="18" charset="0"/>
                                    </a:rPr>
                                  </m:ctrlPr>
                                </m:sSupPr>
                                <m:e>
                                  <m:r>
                                    <a:rPr lang="en-AU" sz="3200" i="1">
                                      <a:solidFill>
                                        <a:srgbClr val="7030A0"/>
                                      </a:solidFill>
                                      <a:latin typeface="Cambria Math" panose="02040503050406030204" pitchFamily="18" charset="0"/>
                                    </a:rPr>
                                    <m:t>𝑐</m:t>
                                  </m:r>
                                </m:e>
                                <m:sup>
                                  <m:r>
                                    <a:rPr lang="en-AU" sz="3200" i="0">
                                      <a:solidFill>
                                        <a:srgbClr val="7030A0"/>
                                      </a:solidFill>
                                      <a:latin typeface="Cambria Math" panose="02040503050406030204" pitchFamily="18" charset="0"/>
                                    </a:rPr>
                                    <m:t>2</m:t>
                                  </m:r>
                                </m:sup>
                              </m:sSup>
                            </m:den>
                          </m:f>
                        </m:den>
                      </m:f>
                    </m:oMath>
                  </m:oMathPara>
                </a14:m>
                <a:endParaRPr lang="en-AU" dirty="0"/>
              </a:p>
            </p:txBody>
          </p:sp>
        </mc:Choice>
        <mc:Fallback xmlns="">
          <p:sp>
            <p:nvSpPr>
              <p:cNvPr id="8" name="Rectangle 7"/>
              <p:cNvSpPr>
                <a:spLocks noRot="1" noChangeAspect="1" noMove="1" noResize="1" noEditPoints="1" noAdjustHandles="1" noChangeArrowheads="1" noChangeShapeType="1" noTextEdit="1"/>
              </p:cNvSpPr>
              <p:nvPr/>
            </p:nvSpPr>
            <p:spPr>
              <a:xfrm>
                <a:off x="7709298" y="2937148"/>
                <a:ext cx="3705694" cy="1444113"/>
              </a:xfrm>
              <a:prstGeom prst="rect">
                <a:avLst/>
              </a:prstGeom>
              <a:blipFill>
                <a:blip r:embed="rId4"/>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7709298" y="4436677"/>
                <a:ext cx="2562753" cy="10357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sz="3200" i="1" smtClean="0">
                          <a:solidFill>
                            <a:srgbClr val="7030A0"/>
                          </a:solidFill>
                          <a:latin typeface="Cambria Math" panose="02040503050406030204" pitchFamily="18" charset="0"/>
                        </a:rPr>
                        <m:t>𝑢</m:t>
                      </m:r>
                      <m:r>
                        <a:rPr lang="en-AU" sz="3200" i="0">
                          <a:solidFill>
                            <a:srgbClr val="7030A0"/>
                          </a:solidFill>
                          <a:latin typeface="Cambria Math" panose="02040503050406030204" pitchFamily="18" charset="0"/>
                        </a:rPr>
                        <m:t>=</m:t>
                      </m:r>
                      <m:f>
                        <m:fPr>
                          <m:ctrlPr>
                            <a:rPr lang="en-AU" sz="3200" i="1">
                              <a:solidFill>
                                <a:srgbClr val="7030A0"/>
                              </a:solidFill>
                              <a:latin typeface="Cambria Math" panose="02040503050406030204" pitchFamily="18" charset="0"/>
                            </a:rPr>
                          </m:ctrlPr>
                        </m:fPr>
                        <m:num>
                          <m:r>
                            <a:rPr lang="en-AU" sz="3200" b="0" i="1" smtClean="0">
                              <a:solidFill>
                                <a:srgbClr val="7030A0"/>
                              </a:solidFill>
                              <a:latin typeface="Cambria Math" panose="02040503050406030204" pitchFamily="18" charset="0"/>
                            </a:rPr>
                            <m:t>1.5</m:t>
                          </m:r>
                          <m:r>
                            <a:rPr lang="en-AU" sz="3200" b="0" i="1" smtClean="0">
                              <a:solidFill>
                                <a:srgbClr val="7030A0"/>
                              </a:solidFill>
                              <a:latin typeface="Cambria Math" panose="02040503050406030204" pitchFamily="18" charset="0"/>
                            </a:rPr>
                            <m:t>𝑐</m:t>
                          </m:r>
                        </m:num>
                        <m:den>
                          <m:r>
                            <a:rPr lang="en-AU" sz="3200" i="0">
                              <a:solidFill>
                                <a:srgbClr val="7030A0"/>
                              </a:solidFill>
                              <a:latin typeface="Cambria Math" panose="02040503050406030204" pitchFamily="18" charset="0"/>
                            </a:rPr>
                            <m:t>1+</m:t>
                          </m:r>
                          <m:r>
                            <a:rPr lang="en-AU" sz="3200" b="0" i="1" smtClean="0">
                              <a:solidFill>
                                <a:srgbClr val="7030A0"/>
                              </a:solidFill>
                              <a:latin typeface="Cambria Math" panose="02040503050406030204" pitchFamily="18" charset="0"/>
                            </a:rPr>
                            <m:t>0.56</m:t>
                          </m:r>
                        </m:den>
                      </m:f>
                    </m:oMath>
                  </m:oMathPara>
                </a14:m>
                <a:endParaRPr lang="en-AU" dirty="0"/>
              </a:p>
            </p:txBody>
          </p:sp>
        </mc:Choice>
        <mc:Fallback xmlns="">
          <p:sp>
            <p:nvSpPr>
              <p:cNvPr id="11" name="Rectangle 10"/>
              <p:cNvSpPr>
                <a:spLocks noRot="1" noChangeAspect="1" noMove="1" noResize="1" noEditPoints="1" noAdjustHandles="1" noChangeArrowheads="1" noChangeShapeType="1" noTextEdit="1"/>
              </p:cNvSpPr>
              <p:nvPr/>
            </p:nvSpPr>
            <p:spPr>
              <a:xfrm>
                <a:off x="7709298" y="4436677"/>
                <a:ext cx="2562753" cy="1035733"/>
              </a:xfrm>
              <a:prstGeom prst="rect">
                <a:avLst/>
              </a:prstGeom>
              <a:blipFill>
                <a:blip r:embed="rId5"/>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2" name="Rectangle 11"/>
              <p:cNvSpPr/>
              <p:nvPr/>
            </p:nvSpPr>
            <p:spPr>
              <a:xfrm>
                <a:off x="7709298" y="5523209"/>
                <a:ext cx="3732497" cy="10275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sz="3200" i="1" smtClean="0">
                          <a:solidFill>
                            <a:srgbClr val="7030A0"/>
                          </a:solidFill>
                          <a:latin typeface="Cambria Math" panose="02040503050406030204" pitchFamily="18" charset="0"/>
                        </a:rPr>
                        <m:t>𝑢</m:t>
                      </m:r>
                      <m:r>
                        <a:rPr lang="en-AU" sz="3200" i="0">
                          <a:solidFill>
                            <a:srgbClr val="7030A0"/>
                          </a:solidFill>
                          <a:latin typeface="Cambria Math" panose="02040503050406030204" pitchFamily="18" charset="0"/>
                        </a:rPr>
                        <m:t>=</m:t>
                      </m:r>
                      <m:f>
                        <m:fPr>
                          <m:ctrlPr>
                            <a:rPr lang="en-AU" sz="3200" i="1">
                              <a:solidFill>
                                <a:srgbClr val="7030A0"/>
                              </a:solidFill>
                              <a:latin typeface="Cambria Math" panose="02040503050406030204" pitchFamily="18" charset="0"/>
                            </a:rPr>
                          </m:ctrlPr>
                        </m:fPr>
                        <m:num>
                          <m:r>
                            <a:rPr lang="en-AU" sz="3200" b="0" i="1" smtClean="0">
                              <a:solidFill>
                                <a:srgbClr val="7030A0"/>
                              </a:solidFill>
                              <a:latin typeface="Cambria Math" panose="02040503050406030204" pitchFamily="18" charset="0"/>
                            </a:rPr>
                            <m:t>1.5 </m:t>
                          </m:r>
                          <m:r>
                            <a:rPr lang="en-AU" sz="3200" b="0" i="1" smtClean="0">
                              <a:solidFill>
                                <a:srgbClr val="7030A0"/>
                              </a:solidFill>
                              <a:latin typeface="Cambria Math" panose="02040503050406030204" pitchFamily="18" charset="0"/>
                            </a:rPr>
                            <m:t>𝑐</m:t>
                          </m:r>
                        </m:num>
                        <m:den>
                          <m:r>
                            <a:rPr lang="en-AU" sz="3200" i="1" smtClean="0">
                              <a:solidFill>
                                <a:srgbClr val="7030A0"/>
                              </a:solidFill>
                              <a:latin typeface="Cambria Math" panose="02040503050406030204" pitchFamily="18" charset="0"/>
                            </a:rPr>
                            <m:t>1</m:t>
                          </m:r>
                          <m:r>
                            <a:rPr lang="en-AU" sz="3200" b="0" i="1" smtClean="0">
                              <a:solidFill>
                                <a:srgbClr val="7030A0"/>
                              </a:solidFill>
                              <a:latin typeface="Cambria Math" panose="02040503050406030204" pitchFamily="18" charset="0"/>
                            </a:rPr>
                            <m:t>.56</m:t>
                          </m:r>
                        </m:den>
                      </m:f>
                      <m:r>
                        <a:rPr lang="en-AU" sz="3200" b="0" i="1" smtClean="0">
                          <a:solidFill>
                            <a:srgbClr val="FF0000"/>
                          </a:solidFill>
                          <a:latin typeface="Cambria Math" panose="02040503050406030204" pitchFamily="18" charset="0"/>
                        </a:rPr>
                        <m:t>=0.96</m:t>
                      </m:r>
                      <m:r>
                        <a:rPr lang="en-AU" sz="3200" b="0" i="1" smtClean="0">
                          <a:solidFill>
                            <a:srgbClr val="FF0000"/>
                          </a:solidFill>
                          <a:latin typeface="Cambria Math" panose="02040503050406030204" pitchFamily="18" charset="0"/>
                        </a:rPr>
                        <m:t>2</m:t>
                      </m:r>
                      <m:r>
                        <a:rPr lang="en-AU" sz="3200" b="0" i="1" smtClean="0">
                          <a:solidFill>
                            <a:srgbClr val="FF0000"/>
                          </a:solidFill>
                          <a:latin typeface="Cambria Math" panose="02040503050406030204" pitchFamily="18" charset="0"/>
                        </a:rPr>
                        <m:t> </m:t>
                      </m:r>
                      <m:r>
                        <a:rPr lang="en-AU" sz="3200" b="0" i="1" smtClean="0">
                          <a:solidFill>
                            <a:srgbClr val="FF0000"/>
                          </a:solidFill>
                          <a:latin typeface="Cambria Math" panose="02040503050406030204" pitchFamily="18" charset="0"/>
                        </a:rPr>
                        <m:t>𝑐</m:t>
                      </m:r>
                    </m:oMath>
                  </m:oMathPara>
                </a14:m>
                <a:endParaRPr lang="en-AU" dirty="0"/>
              </a:p>
            </p:txBody>
          </p:sp>
        </mc:Choice>
        <mc:Fallback>
          <p:sp>
            <p:nvSpPr>
              <p:cNvPr id="12" name="Rectangle 11"/>
              <p:cNvSpPr>
                <a:spLocks noRot="1" noChangeAspect="1" noMove="1" noResize="1" noEditPoints="1" noAdjustHandles="1" noChangeArrowheads="1" noChangeShapeType="1" noTextEdit="1"/>
              </p:cNvSpPr>
              <p:nvPr/>
            </p:nvSpPr>
            <p:spPr>
              <a:xfrm>
                <a:off x="7709298" y="5523209"/>
                <a:ext cx="3732497" cy="1027525"/>
              </a:xfrm>
              <a:prstGeom prst="rect">
                <a:avLst/>
              </a:prstGeom>
              <a:blipFill rotWithShape="0">
                <a:blip r:embed="rId6"/>
                <a:stretch>
                  <a:fillRect/>
                </a:stretch>
              </a:blipFill>
            </p:spPr>
            <p:txBody>
              <a:bodyPr/>
              <a:lstStyle/>
              <a:p>
                <a:r>
                  <a:rPr lang="en-AU">
                    <a:noFill/>
                  </a:rPr>
                  <a:t> </a:t>
                </a:r>
              </a:p>
            </p:txBody>
          </p:sp>
        </mc:Fallback>
      </mc:AlternateContent>
      <p:sp>
        <p:nvSpPr>
          <p:cNvPr id="13" name="TextBox 12"/>
          <p:cNvSpPr txBox="1"/>
          <p:nvPr/>
        </p:nvSpPr>
        <p:spPr>
          <a:xfrm>
            <a:off x="369454" y="2703016"/>
            <a:ext cx="7339844" cy="4154984"/>
          </a:xfrm>
          <a:prstGeom prst="rect">
            <a:avLst/>
          </a:prstGeom>
          <a:noFill/>
        </p:spPr>
        <p:txBody>
          <a:bodyPr wrap="square" rtlCol="0">
            <a:spAutoFit/>
          </a:bodyPr>
          <a:lstStyle/>
          <a:p>
            <a:r>
              <a:rPr lang="en-AU" sz="2400" dirty="0">
                <a:solidFill>
                  <a:srgbClr val="7030A0"/>
                </a:solidFill>
              </a:rPr>
              <a:t>An observer on a small asteroid between two incoming starships sees them approaching as shown above. Ship #1 fires at Ship #2 with a missile which </a:t>
            </a:r>
            <a:r>
              <a:rPr lang="en-AU" sz="2400" dirty="0" smtClean="0">
                <a:solidFill>
                  <a:srgbClr val="7030A0"/>
                </a:solidFill>
              </a:rPr>
              <a:t>Ship #1 </a:t>
            </a:r>
            <a:r>
              <a:rPr lang="en-AU" sz="2400" dirty="0">
                <a:solidFill>
                  <a:srgbClr val="7030A0"/>
                </a:solidFill>
              </a:rPr>
              <a:t>measures moving away at 0.7c. </a:t>
            </a:r>
          </a:p>
          <a:p>
            <a:endParaRPr lang="en-AU" sz="2400" dirty="0">
              <a:solidFill>
                <a:srgbClr val="7030A0"/>
              </a:solidFill>
            </a:endParaRPr>
          </a:p>
          <a:p>
            <a:pPr marL="457200" indent="-457200">
              <a:buFont typeface="+mj-lt"/>
              <a:buAutoNum type="alphaLcParenR"/>
            </a:pPr>
            <a:r>
              <a:rPr lang="en-AU" sz="2400" dirty="0">
                <a:solidFill>
                  <a:srgbClr val="FF0000"/>
                </a:solidFill>
              </a:rPr>
              <a:t>What velocity does the central observer see the missile approaching at?</a:t>
            </a:r>
          </a:p>
          <a:p>
            <a:pPr marL="457200" indent="-457200">
              <a:buFont typeface="+mj-lt"/>
              <a:buAutoNum type="alphaLcParenR"/>
            </a:pPr>
            <a:r>
              <a:rPr lang="en-AU" sz="2400" dirty="0">
                <a:solidFill>
                  <a:srgbClr val="0066FF"/>
                </a:solidFill>
              </a:rPr>
              <a:t>What velocity </a:t>
            </a:r>
            <a:r>
              <a:rPr lang="en-AU" sz="2400" dirty="0" smtClean="0">
                <a:solidFill>
                  <a:srgbClr val="0066FF"/>
                </a:solidFill>
              </a:rPr>
              <a:t>does </a:t>
            </a:r>
            <a:r>
              <a:rPr lang="en-AU" sz="2400" dirty="0">
                <a:solidFill>
                  <a:srgbClr val="0066FF"/>
                </a:solidFill>
              </a:rPr>
              <a:t>the captain of Ship #2 see Ship #1 approaching at? </a:t>
            </a:r>
          </a:p>
          <a:p>
            <a:pPr marL="457200" indent="-457200">
              <a:buFont typeface="+mj-lt"/>
              <a:buAutoNum type="alphaLcParenR"/>
            </a:pPr>
            <a:r>
              <a:rPr lang="en-AU" sz="2400" dirty="0">
                <a:solidFill>
                  <a:srgbClr val="0066FF"/>
                </a:solidFill>
              </a:rPr>
              <a:t>What velocity does the same captain see the missile from Ship #1 approaching at? </a:t>
            </a:r>
          </a:p>
        </p:txBody>
      </p:sp>
      <p:pic>
        <p:nvPicPr>
          <p:cNvPr id="14" name="Picture 2" descr="http://hyperphysics.phy-astr.gsu.edu/hbase/relativ/imgrel/evel1.gif"/>
          <p:cNvPicPr>
            <a:picLocks noChangeAspect="1" noChangeArrowheads="1"/>
          </p:cNvPicPr>
          <p:nvPr/>
        </p:nvPicPr>
        <p:blipFill rotWithShape="1">
          <a:blip r:embed="rId7">
            <a:extLst>
              <a:ext uri="{28A0092B-C50C-407E-A947-70E740481C1C}">
                <a14:useLocalDpi xmlns:a14="http://schemas.microsoft.com/office/drawing/2010/main" val="0"/>
              </a:ext>
            </a:extLst>
          </a:blip>
          <a:srcRect t="60722" r="2195"/>
          <a:stretch/>
        </p:blipFill>
        <p:spPr bwMode="auto">
          <a:xfrm>
            <a:off x="-71760" y="1324574"/>
            <a:ext cx="6329750" cy="1413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87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13">
                                            <p:txEl>
                                              <p:pRg st="2" end="2"/>
                                            </p:txEl>
                                          </p:spTgt>
                                        </p:tgtEl>
                                        <p:attrNameLst>
                                          <p:attrName>style.color</p:attrName>
                                        </p:attrNameLst>
                                      </p:cBhvr>
                                      <p:to>
                                        <a:schemeClr val="bg1"/>
                                      </p:to>
                                    </p:animClr>
                                    <p:animClr clrSpc="rgb" dir="cw">
                                      <p:cBhvr>
                                        <p:cTn id="7" dur="250" autoRev="1" fill="remove"/>
                                        <p:tgtEl>
                                          <p:spTgt spid="13">
                                            <p:txEl>
                                              <p:pRg st="2" end="2"/>
                                            </p:txEl>
                                          </p:spTgt>
                                        </p:tgtEl>
                                        <p:attrNameLst>
                                          <p:attrName>fillcolor</p:attrName>
                                        </p:attrNameLst>
                                      </p:cBhvr>
                                      <p:to>
                                        <a:schemeClr val="bg1"/>
                                      </p:to>
                                    </p:animClr>
                                    <p:set>
                                      <p:cBhvr>
                                        <p:cTn id="8" dur="250" autoRev="1" fill="remove"/>
                                        <p:tgtEl>
                                          <p:spTgt spid="13">
                                            <p:txEl>
                                              <p:pRg st="2" end="2"/>
                                            </p:txEl>
                                          </p:spTgt>
                                        </p:tgtEl>
                                        <p:attrNameLst>
                                          <p:attrName>fill.type</p:attrName>
                                        </p:attrNameLst>
                                      </p:cBhvr>
                                      <p:to>
                                        <p:strVal val="solid"/>
                                      </p:to>
                                    </p:set>
                                    <p:set>
                                      <p:cBhvr>
                                        <p:cTn id="9" dur="250" autoRev="1" fill="remove"/>
                                        <p:tgtEl>
                                          <p:spTgt spid="13">
                                            <p:txEl>
                                              <p:pRg st="2" end="2"/>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Rectangle 2050"/>
          <p:cNvSpPr>
            <a:spLocks noGrp="1" noChangeArrowheads="1"/>
          </p:cNvSpPr>
          <p:nvPr>
            <p:ph type="title"/>
          </p:nvPr>
        </p:nvSpPr>
        <p:spPr/>
        <p:txBody>
          <a:bodyPr/>
          <a:lstStyle/>
          <a:p>
            <a:pPr>
              <a:defRPr/>
            </a:pPr>
            <a:r>
              <a:rPr lang="en-US" dirty="0"/>
              <a:t>Relativistic Relative Velocities</a:t>
            </a:r>
          </a:p>
        </p:txBody>
      </p:sp>
      <p:sp>
        <p:nvSpPr>
          <p:cNvPr id="9" name="TextBox 8"/>
          <p:cNvSpPr txBox="1"/>
          <p:nvPr/>
        </p:nvSpPr>
        <p:spPr>
          <a:xfrm>
            <a:off x="7449632" y="484247"/>
            <a:ext cx="4265408" cy="584775"/>
          </a:xfrm>
          <a:prstGeom prst="rect">
            <a:avLst/>
          </a:prstGeom>
          <a:solidFill>
            <a:srgbClr val="002060"/>
          </a:solidFill>
        </p:spPr>
        <p:style>
          <a:lnRef idx="3">
            <a:schemeClr val="lt1"/>
          </a:lnRef>
          <a:fillRef idx="1">
            <a:schemeClr val="dk1"/>
          </a:fillRef>
          <a:effectRef idx="1">
            <a:schemeClr val="dk1"/>
          </a:effectRef>
          <a:fontRef idx="minor">
            <a:schemeClr val="lt1"/>
          </a:fontRef>
        </p:style>
        <p:txBody>
          <a:bodyPr wrap="square" rtlCol="0">
            <a:spAutoFit/>
          </a:bodyPr>
          <a:lstStyle/>
          <a:p>
            <a:r>
              <a:rPr lang="en-AU" sz="3200" dirty="0"/>
              <a:t>Projectiles</a:t>
            </a:r>
          </a:p>
        </p:txBody>
      </p:sp>
      <p:sp>
        <p:nvSpPr>
          <p:cNvPr id="13" name="TextBox 12"/>
          <p:cNvSpPr txBox="1"/>
          <p:nvPr/>
        </p:nvSpPr>
        <p:spPr>
          <a:xfrm>
            <a:off x="369454" y="2703016"/>
            <a:ext cx="7158182" cy="4154984"/>
          </a:xfrm>
          <a:prstGeom prst="rect">
            <a:avLst/>
          </a:prstGeom>
          <a:noFill/>
        </p:spPr>
        <p:txBody>
          <a:bodyPr wrap="square" rtlCol="0">
            <a:spAutoFit/>
          </a:bodyPr>
          <a:lstStyle/>
          <a:p>
            <a:r>
              <a:rPr lang="en-AU" sz="2400" dirty="0">
                <a:solidFill>
                  <a:srgbClr val="7030A0"/>
                </a:solidFill>
              </a:rPr>
              <a:t>An observer on a small asteroid between two incoming starships sees them approaching as shown above. Ship #1 fires at Ship #2 with a missile which it measures moving away at 0.7c. </a:t>
            </a:r>
          </a:p>
          <a:p>
            <a:endParaRPr lang="en-AU" sz="2400" dirty="0">
              <a:solidFill>
                <a:srgbClr val="7030A0"/>
              </a:solidFill>
            </a:endParaRPr>
          </a:p>
          <a:p>
            <a:pPr marL="457200" indent="-457200">
              <a:buFont typeface="+mj-lt"/>
              <a:buAutoNum type="alphaLcParenR"/>
            </a:pPr>
            <a:r>
              <a:rPr lang="en-AU" sz="2400" dirty="0">
                <a:solidFill>
                  <a:srgbClr val="0066FF"/>
                </a:solidFill>
              </a:rPr>
              <a:t>What velocity does the central observer see the missile approaching at?</a:t>
            </a:r>
          </a:p>
          <a:p>
            <a:pPr marL="457200" indent="-457200">
              <a:buFont typeface="+mj-lt"/>
              <a:buAutoNum type="alphaLcParenR"/>
            </a:pPr>
            <a:r>
              <a:rPr lang="en-AU" sz="2400" dirty="0">
                <a:solidFill>
                  <a:srgbClr val="FF0000"/>
                </a:solidFill>
              </a:rPr>
              <a:t>What velocity </a:t>
            </a:r>
            <a:r>
              <a:rPr lang="en-AU" sz="2400" dirty="0">
                <a:solidFill>
                  <a:srgbClr val="FF0000"/>
                </a:solidFill>
              </a:rPr>
              <a:t>does the </a:t>
            </a:r>
            <a:r>
              <a:rPr lang="en-AU" sz="2400" dirty="0">
                <a:solidFill>
                  <a:srgbClr val="FF0000"/>
                </a:solidFill>
              </a:rPr>
              <a:t>captain of Ship #2 see Ship #1 approaching at? </a:t>
            </a:r>
          </a:p>
          <a:p>
            <a:pPr marL="457200" indent="-457200">
              <a:buFont typeface="+mj-lt"/>
              <a:buAutoNum type="alphaLcParenR"/>
            </a:pPr>
            <a:r>
              <a:rPr lang="en-AU" sz="2400" dirty="0">
                <a:solidFill>
                  <a:srgbClr val="0066FF"/>
                </a:solidFill>
              </a:rPr>
              <a:t>What velocity does the same captain see the missile from Ship #1 approaching at? </a:t>
            </a:r>
          </a:p>
        </p:txBody>
      </p:sp>
      <p:pic>
        <p:nvPicPr>
          <p:cNvPr id="14" name="Picture 2" descr="http://hyperphysics.phy-astr.gsu.edu/hbase/relativ/imgrel/evel1.gif"/>
          <p:cNvPicPr>
            <a:picLocks noChangeAspect="1" noChangeArrowheads="1"/>
          </p:cNvPicPr>
          <p:nvPr/>
        </p:nvPicPr>
        <p:blipFill rotWithShape="1">
          <a:blip r:embed="rId3">
            <a:extLst>
              <a:ext uri="{28A0092B-C50C-407E-A947-70E740481C1C}">
                <a14:useLocalDpi xmlns:a14="http://schemas.microsoft.com/office/drawing/2010/main" val="0"/>
              </a:ext>
            </a:extLst>
          </a:blip>
          <a:srcRect t="60722" r="2195"/>
          <a:stretch/>
        </p:blipFill>
        <p:spPr bwMode="auto">
          <a:xfrm>
            <a:off x="-71760" y="1324574"/>
            <a:ext cx="6329750" cy="141316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Rectangle 9"/>
              <p:cNvSpPr/>
              <p:nvPr/>
            </p:nvSpPr>
            <p:spPr>
              <a:xfrm>
                <a:off x="8013476" y="1396935"/>
                <a:ext cx="2490105" cy="12821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AU" sz="3200" i="1" smtClean="0">
                              <a:solidFill>
                                <a:srgbClr val="008000"/>
                              </a:solidFill>
                              <a:latin typeface="Cambria Math" panose="02040503050406030204" pitchFamily="18" charset="0"/>
                            </a:rPr>
                          </m:ctrlPr>
                        </m:sSupPr>
                        <m:e>
                          <m:r>
                            <a:rPr lang="en-AU" sz="3200" i="1">
                              <a:solidFill>
                                <a:srgbClr val="008000"/>
                              </a:solidFill>
                              <a:latin typeface="Cambria Math" panose="02040503050406030204" pitchFamily="18" charset="0"/>
                            </a:rPr>
                            <m:t>𝑢</m:t>
                          </m:r>
                        </m:e>
                        <m:sup>
                          <m:r>
                            <a:rPr lang="en-AU" sz="3200" i="0">
                              <a:solidFill>
                                <a:srgbClr val="008000"/>
                              </a:solidFill>
                              <a:latin typeface="Cambria Math" panose="02040503050406030204" pitchFamily="18" charset="0"/>
                            </a:rPr>
                            <m:t>′</m:t>
                          </m:r>
                        </m:sup>
                      </m:sSup>
                      <m:r>
                        <a:rPr lang="en-AU" sz="3200" i="0">
                          <a:solidFill>
                            <a:srgbClr val="008000"/>
                          </a:solidFill>
                          <a:latin typeface="Cambria Math" panose="02040503050406030204" pitchFamily="18" charset="0"/>
                        </a:rPr>
                        <m:t>=</m:t>
                      </m:r>
                      <m:f>
                        <m:fPr>
                          <m:ctrlPr>
                            <a:rPr lang="en-AU" sz="3200" i="1">
                              <a:solidFill>
                                <a:srgbClr val="008000"/>
                              </a:solidFill>
                              <a:latin typeface="Cambria Math" panose="02040503050406030204" pitchFamily="18" charset="0"/>
                            </a:rPr>
                          </m:ctrlPr>
                        </m:fPr>
                        <m:num>
                          <m:r>
                            <a:rPr lang="en-AU" sz="3200" i="1">
                              <a:solidFill>
                                <a:srgbClr val="008000"/>
                              </a:solidFill>
                              <a:latin typeface="Cambria Math" panose="02040503050406030204" pitchFamily="18" charset="0"/>
                            </a:rPr>
                            <m:t>𝑢</m:t>
                          </m:r>
                          <m:r>
                            <a:rPr lang="en-AU" sz="3200" i="0">
                              <a:solidFill>
                                <a:srgbClr val="008000"/>
                              </a:solidFill>
                              <a:latin typeface="Cambria Math" panose="02040503050406030204" pitchFamily="18" charset="0"/>
                            </a:rPr>
                            <m:t>−</m:t>
                          </m:r>
                          <m:r>
                            <a:rPr lang="en-AU" sz="3200" i="1">
                              <a:solidFill>
                                <a:srgbClr val="008000"/>
                              </a:solidFill>
                              <a:latin typeface="Cambria Math" panose="02040503050406030204" pitchFamily="18" charset="0"/>
                            </a:rPr>
                            <m:t>𝑣</m:t>
                          </m:r>
                        </m:num>
                        <m:den>
                          <m:r>
                            <a:rPr lang="en-AU" sz="3200" i="0">
                              <a:solidFill>
                                <a:srgbClr val="008000"/>
                              </a:solidFill>
                              <a:latin typeface="Cambria Math" panose="02040503050406030204" pitchFamily="18" charset="0"/>
                            </a:rPr>
                            <m:t>1−</m:t>
                          </m:r>
                          <m:f>
                            <m:fPr>
                              <m:ctrlPr>
                                <a:rPr lang="en-AU" sz="3200" i="1">
                                  <a:solidFill>
                                    <a:srgbClr val="008000"/>
                                  </a:solidFill>
                                  <a:latin typeface="Cambria Math" panose="02040503050406030204" pitchFamily="18" charset="0"/>
                                </a:rPr>
                              </m:ctrlPr>
                            </m:fPr>
                            <m:num>
                              <m:r>
                                <a:rPr lang="en-AU" sz="3200" i="1">
                                  <a:solidFill>
                                    <a:srgbClr val="008000"/>
                                  </a:solidFill>
                                  <a:latin typeface="Cambria Math" panose="02040503050406030204" pitchFamily="18" charset="0"/>
                                </a:rPr>
                                <m:t>𝑣</m:t>
                              </m:r>
                              <m:r>
                                <a:rPr lang="en-AU" sz="3200" i="0">
                                  <a:solidFill>
                                    <a:srgbClr val="008000"/>
                                  </a:solidFill>
                                  <a:latin typeface="Cambria Math" panose="02040503050406030204" pitchFamily="18" charset="0"/>
                                </a:rPr>
                                <m:t> </m:t>
                              </m:r>
                              <m:r>
                                <a:rPr lang="en-AU" sz="3200" i="1">
                                  <a:solidFill>
                                    <a:srgbClr val="008000"/>
                                  </a:solidFill>
                                  <a:latin typeface="Cambria Math" panose="02040503050406030204" pitchFamily="18" charset="0"/>
                                </a:rPr>
                                <m:t>𝑢</m:t>
                              </m:r>
                            </m:num>
                            <m:den>
                              <m:sSup>
                                <m:sSupPr>
                                  <m:ctrlPr>
                                    <a:rPr lang="en-AU" sz="3200" i="1">
                                      <a:solidFill>
                                        <a:srgbClr val="008000"/>
                                      </a:solidFill>
                                      <a:latin typeface="Cambria Math" panose="02040503050406030204" pitchFamily="18" charset="0"/>
                                    </a:rPr>
                                  </m:ctrlPr>
                                </m:sSupPr>
                                <m:e>
                                  <m:r>
                                    <a:rPr lang="en-AU" sz="3200" i="1">
                                      <a:solidFill>
                                        <a:srgbClr val="008000"/>
                                      </a:solidFill>
                                      <a:latin typeface="Cambria Math" panose="02040503050406030204" pitchFamily="18" charset="0"/>
                                    </a:rPr>
                                    <m:t>𝑐</m:t>
                                  </m:r>
                                </m:e>
                                <m:sup>
                                  <m:r>
                                    <a:rPr lang="en-AU" sz="3200" i="0">
                                      <a:solidFill>
                                        <a:srgbClr val="008000"/>
                                      </a:solidFill>
                                      <a:latin typeface="Cambria Math" panose="02040503050406030204" pitchFamily="18" charset="0"/>
                                    </a:rPr>
                                    <m:t>2</m:t>
                                  </m:r>
                                </m:sup>
                              </m:sSup>
                            </m:den>
                          </m:f>
                        </m:den>
                      </m:f>
                    </m:oMath>
                  </m:oMathPara>
                </a14:m>
                <a:endParaRPr lang="en-AU" dirty="0"/>
              </a:p>
            </p:txBody>
          </p:sp>
        </mc:Choice>
        <mc:Fallback xmlns="">
          <p:sp>
            <p:nvSpPr>
              <p:cNvPr id="10" name="Rectangle 9"/>
              <p:cNvSpPr>
                <a:spLocks noRot="1" noChangeAspect="1" noMove="1" noResize="1" noEditPoints="1" noAdjustHandles="1" noChangeArrowheads="1" noChangeShapeType="1" noTextEdit="1"/>
              </p:cNvSpPr>
              <p:nvPr/>
            </p:nvSpPr>
            <p:spPr>
              <a:xfrm>
                <a:off x="8013476" y="1396935"/>
                <a:ext cx="2490105" cy="1282146"/>
              </a:xfrm>
              <a:prstGeom prst="rect">
                <a:avLst/>
              </a:prstGeom>
              <a:blipFill>
                <a:blip r:embed="rId4"/>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8013476" y="2851663"/>
                <a:ext cx="4253985" cy="14441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AU" sz="3200" i="1" smtClean="0">
                              <a:solidFill>
                                <a:srgbClr val="008000"/>
                              </a:solidFill>
                              <a:latin typeface="Cambria Math" panose="02040503050406030204" pitchFamily="18" charset="0"/>
                            </a:rPr>
                          </m:ctrlPr>
                        </m:sSupPr>
                        <m:e>
                          <m:r>
                            <a:rPr lang="en-AU" sz="3200" i="1">
                              <a:solidFill>
                                <a:srgbClr val="008000"/>
                              </a:solidFill>
                              <a:latin typeface="Cambria Math" panose="02040503050406030204" pitchFamily="18" charset="0"/>
                            </a:rPr>
                            <m:t>𝑢</m:t>
                          </m:r>
                        </m:e>
                        <m:sup>
                          <m:r>
                            <a:rPr lang="en-AU" sz="3200" i="0">
                              <a:solidFill>
                                <a:srgbClr val="008000"/>
                              </a:solidFill>
                              <a:latin typeface="Cambria Math" panose="02040503050406030204" pitchFamily="18" charset="0"/>
                            </a:rPr>
                            <m:t>′</m:t>
                          </m:r>
                        </m:sup>
                      </m:sSup>
                      <m:r>
                        <a:rPr lang="en-AU" sz="3200" i="0">
                          <a:solidFill>
                            <a:srgbClr val="008000"/>
                          </a:solidFill>
                          <a:latin typeface="Cambria Math" panose="02040503050406030204" pitchFamily="18" charset="0"/>
                        </a:rPr>
                        <m:t>=</m:t>
                      </m:r>
                      <m:f>
                        <m:fPr>
                          <m:ctrlPr>
                            <a:rPr lang="en-AU" sz="3200" i="1" smtClean="0">
                              <a:solidFill>
                                <a:srgbClr val="008000"/>
                              </a:solidFill>
                              <a:latin typeface="Cambria Math" panose="02040503050406030204" pitchFamily="18" charset="0"/>
                            </a:rPr>
                          </m:ctrlPr>
                        </m:fPr>
                        <m:num>
                          <m:r>
                            <a:rPr lang="en-AU" sz="3200" b="0" i="1" smtClean="0">
                              <a:solidFill>
                                <a:srgbClr val="008000"/>
                              </a:solidFill>
                              <a:latin typeface="Cambria Math" panose="02040503050406030204" pitchFamily="18" charset="0"/>
                            </a:rPr>
                            <m:t>0.8</m:t>
                          </m:r>
                          <m:r>
                            <a:rPr lang="en-AU" sz="3200" b="0" i="1" smtClean="0">
                              <a:solidFill>
                                <a:srgbClr val="008000"/>
                              </a:solidFill>
                              <a:latin typeface="Cambria Math" panose="02040503050406030204" pitchFamily="18" charset="0"/>
                            </a:rPr>
                            <m:t>𝑐</m:t>
                          </m:r>
                          <m:r>
                            <a:rPr lang="en-AU" sz="3200" i="0">
                              <a:solidFill>
                                <a:srgbClr val="008000"/>
                              </a:solidFill>
                              <a:latin typeface="Cambria Math" panose="02040503050406030204" pitchFamily="18" charset="0"/>
                            </a:rPr>
                            <m:t>−</m:t>
                          </m:r>
                          <m:r>
                            <a:rPr lang="en-AU" sz="3200" b="0" i="1" smtClean="0">
                              <a:solidFill>
                                <a:srgbClr val="008000"/>
                              </a:solidFill>
                              <a:latin typeface="Cambria Math" panose="02040503050406030204" pitchFamily="18" charset="0"/>
                            </a:rPr>
                            <m:t>−0.9</m:t>
                          </m:r>
                          <m:r>
                            <a:rPr lang="en-AU" sz="3200" b="0" i="1" smtClean="0">
                              <a:solidFill>
                                <a:srgbClr val="008000"/>
                              </a:solidFill>
                              <a:latin typeface="Cambria Math" panose="02040503050406030204" pitchFamily="18" charset="0"/>
                            </a:rPr>
                            <m:t>𝑐</m:t>
                          </m:r>
                        </m:num>
                        <m:den>
                          <m:r>
                            <a:rPr lang="en-AU" sz="3200" i="0">
                              <a:solidFill>
                                <a:srgbClr val="008000"/>
                              </a:solidFill>
                              <a:latin typeface="Cambria Math" panose="02040503050406030204" pitchFamily="18" charset="0"/>
                            </a:rPr>
                            <m:t>1−</m:t>
                          </m:r>
                          <m:f>
                            <m:fPr>
                              <m:ctrlPr>
                                <a:rPr lang="en-AU" sz="3200" i="1">
                                  <a:solidFill>
                                    <a:srgbClr val="008000"/>
                                  </a:solidFill>
                                  <a:latin typeface="Cambria Math" panose="02040503050406030204" pitchFamily="18" charset="0"/>
                                </a:rPr>
                              </m:ctrlPr>
                            </m:fPr>
                            <m:num>
                              <m:r>
                                <a:rPr lang="en-AU" sz="3200" b="0" i="1" smtClean="0">
                                  <a:solidFill>
                                    <a:srgbClr val="008000"/>
                                  </a:solidFill>
                                  <a:latin typeface="Cambria Math" panose="02040503050406030204" pitchFamily="18" charset="0"/>
                                </a:rPr>
                                <m:t>−0.9</m:t>
                              </m:r>
                              <m:r>
                                <a:rPr lang="en-AU" sz="3200" b="0" i="1" smtClean="0">
                                  <a:solidFill>
                                    <a:srgbClr val="008000"/>
                                  </a:solidFill>
                                  <a:latin typeface="Cambria Math" panose="02040503050406030204" pitchFamily="18" charset="0"/>
                                </a:rPr>
                                <m:t>𝑐</m:t>
                              </m:r>
                              <m:r>
                                <a:rPr lang="en-AU" sz="3200" b="0" i="1" smtClean="0">
                                  <a:solidFill>
                                    <a:srgbClr val="008000"/>
                                  </a:solidFill>
                                  <a:latin typeface="Cambria Math" panose="02040503050406030204" pitchFamily="18" charset="0"/>
                                </a:rPr>
                                <m:t> </m:t>
                              </m:r>
                              <m:r>
                                <a:rPr lang="en-AU" sz="3200" b="0" i="1" smtClean="0">
                                  <a:solidFill>
                                    <a:srgbClr val="008000"/>
                                  </a:solidFill>
                                  <a:latin typeface="Cambria Math" panose="02040503050406030204" pitchFamily="18" charset="0"/>
                                </a:rPr>
                                <m:t>𝑥</m:t>
                              </m:r>
                              <m:r>
                                <a:rPr lang="en-AU" sz="3200" b="0" i="1" smtClean="0">
                                  <a:solidFill>
                                    <a:srgbClr val="008000"/>
                                  </a:solidFill>
                                  <a:latin typeface="Cambria Math" panose="02040503050406030204" pitchFamily="18" charset="0"/>
                                </a:rPr>
                                <m:t> 0.8</m:t>
                              </m:r>
                              <m:r>
                                <a:rPr lang="en-AU" sz="3200" i="0">
                                  <a:solidFill>
                                    <a:srgbClr val="008000"/>
                                  </a:solidFill>
                                  <a:latin typeface="Cambria Math" panose="02040503050406030204" pitchFamily="18" charset="0"/>
                                </a:rPr>
                                <m:t> </m:t>
                              </m:r>
                              <m:r>
                                <a:rPr lang="en-AU" sz="3200" b="0" i="1" smtClean="0">
                                  <a:solidFill>
                                    <a:srgbClr val="008000"/>
                                  </a:solidFill>
                                  <a:latin typeface="Cambria Math" panose="02040503050406030204" pitchFamily="18" charset="0"/>
                                </a:rPr>
                                <m:t>𝑐</m:t>
                              </m:r>
                            </m:num>
                            <m:den>
                              <m:sSup>
                                <m:sSupPr>
                                  <m:ctrlPr>
                                    <a:rPr lang="en-AU" sz="3200" i="1">
                                      <a:solidFill>
                                        <a:srgbClr val="008000"/>
                                      </a:solidFill>
                                      <a:latin typeface="Cambria Math" panose="02040503050406030204" pitchFamily="18" charset="0"/>
                                    </a:rPr>
                                  </m:ctrlPr>
                                </m:sSupPr>
                                <m:e>
                                  <m:r>
                                    <a:rPr lang="en-AU" sz="3200" i="1">
                                      <a:solidFill>
                                        <a:srgbClr val="008000"/>
                                      </a:solidFill>
                                      <a:latin typeface="Cambria Math" panose="02040503050406030204" pitchFamily="18" charset="0"/>
                                    </a:rPr>
                                    <m:t>𝑐</m:t>
                                  </m:r>
                                </m:e>
                                <m:sup>
                                  <m:r>
                                    <a:rPr lang="en-AU" sz="3200" i="0">
                                      <a:solidFill>
                                        <a:srgbClr val="008000"/>
                                      </a:solidFill>
                                      <a:latin typeface="Cambria Math" panose="02040503050406030204" pitchFamily="18" charset="0"/>
                                    </a:rPr>
                                    <m:t>2</m:t>
                                  </m:r>
                                </m:sup>
                              </m:sSup>
                            </m:den>
                          </m:f>
                        </m:den>
                      </m:f>
                    </m:oMath>
                  </m:oMathPara>
                </a14:m>
                <a:endParaRPr lang="en-AU" dirty="0"/>
              </a:p>
            </p:txBody>
          </p:sp>
        </mc:Choice>
        <mc:Fallback xmlns="">
          <p:sp>
            <p:nvSpPr>
              <p:cNvPr id="15" name="Rectangle 14"/>
              <p:cNvSpPr>
                <a:spLocks noRot="1" noChangeAspect="1" noMove="1" noResize="1" noEditPoints="1" noAdjustHandles="1" noChangeArrowheads="1" noChangeShapeType="1" noTextEdit="1"/>
              </p:cNvSpPr>
              <p:nvPr/>
            </p:nvSpPr>
            <p:spPr>
              <a:xfrm>
                <a:off x="8013476" y="2851663"/>
                <a:ext cx="4253985" cy="1444113"/>
              </a:xfrm>
              <a:prstGeom prst="rect">
                <a:avLst/>
              </a:prstGeom>
              <a:blipFill>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8013476" y="4285687"/>
                <a:ext cx="2993384" cy="10175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AU" sz="3200" i="1" smtClean="0">
                              <a:solidFill>
                                <a:srgbClr val="008000"/>
                              </a:solidFill>
                              <a:latin typeface="Cambria Math" panose="02040503050406030204" pitchFamily="18" charset="0"/>
                            </a:rPr>
                          </m:ctrlPr>
                        </m:sSupPr>
                        <m:e>
                          <m:r>
                            <a:rPr lang="en-AU" sz="3200" i="1">
                              <a:solidFill>
                                <a:srgbClr val="008000"/>
                              </a:solidFill>
                              <a:latin typeface="Cambria Math" panose="02040503050406030204" pitchFamily="18" charset="0"/>
                            </a:rPr>
                            <m:t>𝑢</m:t>
                          </m:r>
                        </m:e>
                        <m:sup>
                          <m:r>
                            <a:rPr lang="en-AU" sz="3200" i="0">
                              <a:solidFill>
                                <a:srgbClr val="008000"/>
                              </a:solidFill>
                              <a:latin typeface="Cambria Math" panose="02040503050406030204" pitchFamily="18" charset="0"/>
                            </a:rPr>
                            <m:t>′</m:t>
                          </m:r>
                        </m:sup>
                      </m:sSup>
                      <m:r>
                        <a:rPr lang="en-AU" sz="3200" i="0">
                          <a:solidFill>
                            <a:srgbClr val="008000"/>
                          </a:solidFill>
                          <a:latin typeface="Cambria Math" panose="02040503050406030204" pitchFamily="18" charset="0"/>
                        </a:rPr>
                        <m:t>=</m:t>
                      </m:r>
                      <m:f>
                        <m:fPr>
                          <m:ctrlPr>
                            <a:rPr lang="en-AU" sz="3200" i="1" smtClean="0">
                              <a:solidFill>
                                <a:srgbClr val="008000"/>
                              </a:solidFill>
                              <a:latin typeface="Cambria Math" panose="02040503050406030204" pitchFamily="18" charset="0"/>
                            </a:rPr>
                          </m:ctrlPr>
                        </m:fPr>
                        <m:num>
                          <m:r>
                            <a:rPr lang="en-AU" sz="3200" b="0" i="1" smtClean="0">
                              <a:solidFill>
                                <a:srgbClr val="008000"/>
                              </a:solidFill>
                              <a:latin typeface="Cambria Math" panose="02040503050406030204" pitchFamily="18" charset="0"/>
                            </a:rPr>
                            <m:t>1.7</m:t>
                          </m:r>
                          <m:r>
                            <a:rPr lang="en-AU" sz="3200" b="0" i="1" smtClean="0">
                              <a:solidFill>
                                <a:srgbClr val="008000"/>
                              </a:solidFill>
                              <a:latin typeface="Cambria Math" panose="02040503050406030204" pitchFamily="18" charset="0"/>
                            </a:rPr>
                            <m:t>𝑐</m:t>
                          </m:r>
                        </m:num>
                        <m:den>
                          <m:r>
                            <a:rPr lang="en-AU" sz="3200" i="0">
                              <a:solidFill>
                                <a:srgbClr val="008000"/>
                              </a:solidFill>
                              <a:latin typeface="Cambria Math" panose="02040503050406030204" pitchFamily="18" charset="0"/>
                            </a:rPr>
                            <m:t>1−</m:t>
                          </m:r>
                          <m:r>
                            <a:rPr lang="en-AU" sz="3200" b="0" i="1" smtClean="0">
                              <a:solidFill>
                                <a:srgbClr val="008000"/>
                              </a:solidFill>
                              <a:latin typeface="Cambria Math" panose="02040503050406030204" pitchFamily="18" charset="0"/>
                            </a:rPr>
                            <m:t>−0.72</m:t>
                          </m:r>
                        </m:den>
                      </m:f>
                    </m:oMath>
                  </m:oMathPara>
                </a14:m>
                <a:endParaRPr lang="en-AU" dirty="0"/>
              </a:p>
            </p:txBody>
          </p:sp>
        </mc:Choice>
        <mc:Fallback xmlns="">
          <p:sp>
            <p:nvSpPr>
              <p:cNvPr id="16" name="Rectangle 15"/>
              <p:cNvSpPr>
                <a:spLocks noRot="1" noChangeAspect="1" noMove="1" noResize="1" noEditPoints="1" noAdjustHandles="1" noChangeArrowheads="1" noChangeShapeType="1" noTextEdit="1"/>
              </p:cNvSpPr>
              <p:nvPr/>
            </p:nvSpPr>
            <p:spPr>
              <a:xfrm>
                <a:off x="8013476" y="4285687"/>
                <a:ext cx="2993384" cy="1017523"/>
              </a:xfrm>
              <a:prstGeom prst="rect">
                <a:avLst/>
              </a:prstGeom>
              <a:blipFill>
                <a:blip r:embed="rId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8085644" y="5569655"/>
                <a:ext cx="3702873" cy="10157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AU" sz="3200" i="1" smtClean="0">
                              <a:solidFill>
                                <a:srgbClr val="008000"/>
                              </a:solidFill>
                              <a:latin typeface="Cambria Math" panose="02040503050406030204" pitchFamily="18" charset="0"/>
                            </a:rPr>
                          </m:ctrlPr>
                        </m:sSupPr>
                        <m:e>
                          <m:r>
                            <a:rPr lang="en-AU" sz="3200" i="1">
                              <a:solidFill>
                                <a:srgbClr val="008000"/>
                              </a:solidFill>
                              <a:latin typeface="Cambria Math" panose="02040503050406030204" pitchFamily="18" charset="0"/>
                            </a:rPr>
                            <m:t>𝑢</m:t>
                          </m:r>
                        </m:e>
                        <m:sup>
                          <m:r>
                            <a:rPr lang="en-AU" sz="3200" i="0">
                              <a:solidFill>
                                <a:srgbClr val="008000"/>
                              </a:solidFill>
                              <a:latin typeface="Cambria Math" panose="02040503050406030204" pitchFamily="18" charset="0"/>
                            </a:rPr>
                            <m:t>′</m:t>
                          </m:r>
                        </m:sup>
                      </m:sSup>
                      <m:r>
                        <a:rPr lang="en-AU" sz="3200" i="0">
                          <a:solidFill>
                            <a:srgbClr val="008000"/>
                          </a:solidFill>
                          <a:latin typeface="Cambria Math" panose="02040503050406030204" pitchFamily="18" charset="0"/>
                        </a:rPr>
                        <m:t>=</m:t>
                      </m:r>
                      <m:f>
                        <m:fPr>
                          <m:ctrlPr>
                            <a:rPr lang="en-AU" sz="3200" i="1" smtClean="0">
                              <a:solidFill>
                                <a:srgbClr val="008000"/>
                              </a:solidFill>
                              <a:latin typeface="Cambria Math" panose="02040503050406030204" pitchFamily="18" charset="0"/>
                            </a:rPr>
                          </m:ctrlPr>
                        </m:fPr>
                        <m:num>
                          <m:r>
                            <a:rPr lang="en-AU" sz="3200" b="0" i="1" smtClean="0">
                              <a:solidFill>
                                <a:srgbClr val="008000"/>
                              </a:solidFill>
                              <a:latin typeface="Cambria Math" panose="02040503050406030204" pitchFamily="18" charset="0"/>
                            </a:rPr>
                            <m:t>1.7</m:t>
                          </m:r>
                          <m:r>
                            <a:rPr lang="en-AU" sz="3200" b="0" i="1" smtClean="0">
                              <a:solidFill>
                                <a:srgbClr val="008000"/>
                              </a:solidFill>
                              <a:latin typeface="Cambria Math" panose="02040503050406030204" pitchFamily="18" charset="0"/>
                            </a:rPr>
                            <m:t>𝑐</m:t>
                          </m:r>
                        </m:num>
                        <m:den>
                          <m:r>
                            <a:rPr lang="en-AU" sz="3200" i="0">
                              <a:solidFill>
                                <a:srgbClr val="008000"/>
                              </a:solidFill>
                              <a:latin typeface="Cambria Math" panose="02040503050406030204" pitchFamily="18" charset="0"/>
                            </a:rPr>
                            <m:t>1</m:t>
                          </m:r>
                          <m:r>
                            <a:rPr lang="en-AU" sz="3200" b="0" i="1" smtClean="0">
                              <a:solidFill>
                                <a:srgbClr val="008000"/>
                              </a:solidFill>
                              <a:latin typeface="Cambria Math" panose="02040503050406030204" pitchFamily="18" charset="0"/>
                            </a:rPr>
                            <m:t>.72</m:t>
                          </m:r>
                        </m:den>
                      </m:f>
                      <m:r>
                        <a:rPr lang="en-AU" sz="3200" b="0" i="1" smtClean="0">
                          <a:solidFill>
                            <a:srgbClr val="FF0000"/>
                          </a:solidFill>
                          <a:latin typeface="Cambria Math" panose="02040503050406030204" pitchFamily="18" charset="0"/>
                        </a:rPr>
                        <m:t>=0.988</m:t>
                      </m:r>
                      <m:r>
                        <a:rPr lang="en-AU" sz="3200" b="0" i="1" smtClean="0">
                          <a:solidFill>
                            <a:srgbClr val="FF0000"/>
                          </a:solidFill>
                          <a:latin typeface="Cambria Math" panose="02040503050406030204" pitchFamily="18" charset="0"/>
                        </a:rPr>
                        <m:t>𝑐</m:t>
                      </m:r>
                    </m:oMath>
                  </m:oMathPara>
                </a14:m>
                <a:endParaRPr lang="en-AU" dirty="0"/>
              </a:p>
            </p:txBody>
          </p:sp>
        </mc:Choice>
        <mc:Fallback xmlns="">
          <p:sp>
            <p:nvSpPr>
              <p:cNvPr id="17" name="Rectangle 16"/>
              <p:cNvSpPr>
                <a:spLocks noRot="1" noChangeAspect="1" noMove="1" noResize="1" noEditPoints="1" noAdjustHandles="1" noChangeArrowheads="1" noChangeShapeType="1" noTextEdit="1"/>
              </p:cNvSpPr>
              <p:nvPr/>
            </p:nvSpPr>
            <p:spPr>
              <a:xfrm>
                <a:off x="8085644" y="5569655"/>
                <a:ext cx="3702873" cy="1015727"/>
              </a:xfrm>
              <a:prstGeom prst="rect">
                <a:avLst/>
              </a:prstGeom>
              <a:blipFill>
                <a:blip r:embed="rId7"/>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160387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13">
                                            <p:txEl>
                                              <p:pRg st="3" end="3"/>
                                            </p:txEl>
                                          </p:spTgt>
                                        </p:tgtEl>
                                        <p:attrNameLst>
                                          <p:attrName>style.color</p:attrName>
                                        </p:attrNameLst>
                                      </p:cBhvr>
                                      <p:to>
                                        <a:schemeClr val="bg1"/>
                                      </p:to>
                                    </p:animClr>
                                    <p:animClr clrSpc="rgb" dir="cw">
                                      <p:cBhvr>
                                        <p:cTn id="7" dur="250" autoRev="1" fill="remove"/>
                                        <p:tgtEl>
                                          <p:spTgt spid="13">
                                            <p:txEl>
                                              <p:pRg st="3" end="3"/>
                                            </p:txEl>
                                          </p:spTgt>
                                        </p:tgtEl>
                                        <p:attrNameLst>
                                          <p:attrName>fillcolor</p:attrName>
                                        </p:attrNameLst>
                                      </p:cBhvr>
                                      <p:to>
                                        <a:schemeClr val="bg1"/>
                                      </p:to>
                                    </p:animClr>
                                    <p:set>
                                      <p:cBhvr>
                                        <p:cTn id="8" dur="250" autoRev="1" fill="remove"/>
                                        <p:tgtEl>
                                          <p:spTgt spid="13">
                                            <p:txEl>
                                              <p:pRg st="3" end="3"/>
                                            </p:txEl>
                                          </p:spTgt>
                                        </p:tgtEl>
                                        <p:attrNameLst>
                                          <p:attrName>fill.type</p:attrName>
                                        </p:attrNameLst>
                                      </p:cBhvr>
                                      <p:to>
                                        <p:strVal val="solid"/>
                                      </p:to>
                                    </p:set>
                                    <p:set>
                                      <p:cBhvr>
                                        <p:cTn id="9" dur="250" autoRev="1" fill="remove"/>
                                        <p:tgtEl>
                                          <p:spTgt spid="13">
                                            <p:txEl>
                                              <p:pRg st="3" end="3"/>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P spid="16" grpId="0"/>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Rectangle 2050"/>
          <p:cNvSpPr>
            <a:spLocks noGrp="1" noChangeArrowheads="1"/>
          </p:cNvSpPr>
          <p:nvPr>
            <p:ph type="title"/>
          </p:nvPr>
        </p:nvSpPr>
        <p:spPr/>
        <p:txBody>
          <a:bodyPr/>
          <a:lstStyle/>
          <a:p>
            <a:pPr>
              <a:defRPr/>
            </a:pPr>
            <a:r>
              <a:rPr lang="en-US" dirty="0"/>
              <a:t>Relativistic Relative Velocities</a:t>
            </a:r>
          </a:p>
        </p:txBody>
      </p:sp>
      <p:sp>
        <p:nvSpPr>
          <p:cNvPr id="9" name="TextBox 8"/>
          <p:cNvSpPr txBox="1"/>
          <p:nvPr/>
        </p:nvSpPr>
        <p:spPr>
          <a:xfrm>
            <a:off x="7449632" y="484247"/>
            <a:ext cx="4265408" cy="584775"/>
          </a:xfrm>
          <a:prstGeom prst="rect">
            <a:avLst/>
          </a:prstGeom>
          <a:solidFill>
            <a:srgbClr val="002060"/>
          </a:solidFill>
        </p:spPr>
        <p:style>
          <a:lnRef idx="3">
            <a:schemeClr val="lt1"/>
          </a:lnRef>
          <a:fillRef idx="1">
            <a:schemeClr val="dk1"/>
          </a:fillRef>
          <a:effectRef idx="1">
            <a:schemeClr val="dk1"/>
          </a:effectRef>
          <a:fontRef idx="minor">
            <a:schemeClr val="lt1"/>
          </a:fontRef>
        </p:style>
        <p:txBody>
          <a:bodyPr wrap="square" rtlCol="0">
            <a:spAutoFit/>
          </a:bodyPr>
          <a:lstStyle/>
          <a:p>
            <a:r>
              <a:rPr lang="en-AU" sz="3200" dirty="0"/>
              <a:t>Projectiles</a:t>
            </a:r>
          </a:p>
        </p:txBody>
      </p:sp>
      <mc:AlternateContent xmlns:mc="http://schemas.openxmlformats.org/markup-compatibility/2006" xmlns:a14="http://schemas.microsoft.com/office/drawing/2010/main">
        <mc:Choice Requires="a14">
          <p:sp>
            <p:nvSpPr>
              <p:cNvPr id="2" name="Rectangle 1"/>
              <p:cNvSpPr/>
              <p:nvPr/>
            </p:nvSpPr>
            <p:spPr>
              <a:xfrm>
                <a:off x="7709298" y="2936302"/>
                <a:ext cx="4388574" cy="14441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sz="3200" i="1" smtClean="0">
                          <a:solidFill>
                            <a:srgbClr val="7030A0"/>
                          </a:solidFill>
                          <a:latin typeface="Cambria Math" panose="02040503050406030204" pitchFamily="18" charset="0"/>
                        </a:rPr>
                        <m:t>𝑢</m:t>
                      </m:r>
                      <m:r>
                        <a:rPr lang="en-AU" sz="3200" i="0">
                          <a:solidFill>
                            <a:srgbClr val="7030A0"/>
                          </a:solidFill>
                          <a:latin typeface="Cambria Math" panose="02040503050406030204" pitchFamily="18" charset="0"/>
                        </a:rPr>
                        <m:t>=</m:t>
                      </m:r>
                      <m:f>
                        <m:fPr>
                          <m:ctrlPr>
                            <a:rPr lang="en-AU" sz="3200" i="1">
                              <a:solidFill>
                                <a:srgbClr val="7030A0"/>
                              </a:solidFill>
                              <a:latin typeface="Cambria Math" panose="02040503050406030204" pitchFamily="18" charset="0"/>
                            </a:rPr>
                          </m:ctrlPr>
                        </m:fPr>
                        <m:num>
                          <m:r>
                            <a:rPr lang="en-AU" sz="3200" b="0" i="1" smtClean="0">
                              <a:solidFill>
                                <a:srgbClr val="7030A0"/>
                              </a:solidFill>
                              <a:latin typeface="Cambria Math" panose="02040503050406030204" pitchFamily="18" charset="0"/>
                            </a:rPr>
                            <m:t>0.9884</m:t>
                          </m:r>
                          <m:r>
                            <a:rPr lang="en-AU" sz="3200" b="0" i="1" smtClean="0">
                              <a:solidFill>
                                <a:srgbClr val="7030A0"/>
                              </a:solidFill>
                              <a:latin typeface="Cambria Math" panose="02040503050406030204" pitchFamily="18" charset="0"/>
                            </a:rPr>
                            <m:t>𝑐</m:t>
                          </m:r>
                          <m:r>
                            <a:rPr lang="en-AU" sz="3200" i="0">
                              <a:solidFill>
                                <a:srgbClr val="7030A0"/>
                              </a:solidFill>
                              <a:latin typeface="Cambria Math" panose="02040503050406030204" pitchFamily="18" charset="0"/>
                            </a:rPr>
                            <m:t>+</m:t>
                          </m:r>
                          <m:r>
                            <a:rPr lang="en-AU" sz="3200" b="0" i="1" smtClean="0">
                              <a:solidFill>
                                <a:srgbClr val="7030A0"/>
                              </a:solidFill>
                              <a:latin typeface="Cambria Math" panose="02040503050406030204" pitchFamily="18" charset="0"/>
                            </a:rPr>
                            <m:t>0.7</m:t>
                          </m:r>
                          <m:r>
                            <a:rPr lang="en-AU" sz="3200" b="0" i="1" smtClean="0">
                              <a:solidFill>
                                <a:srgbClr val="7030A0"/>
                              </a:solidFill>
                              <a:latin typeface="Cambria Math" panose="02040503050406030204" pitchFamily="18" charset="0"/>
                            </a:rPr>
                            <m:t>𝑐</m:t>
                          </m:r>
                        </m:num>
                        <m:den>
                          <m:r>
                            <a:rPr lang="en-AU" sz="3200" i="0">
                              <a:solidFill>
                                <a:srgbClr val="7030A0"/>
                              </a:solidFill>
                              <a:latin typeface="Cambria Math" panose="02040503050406030204" pitchFamily="18" charset="0"/>
                            </a:rPr>
                            <m:t>1+</m:t>
                          </m:r>
                          <m:f>
                            <m:fPr>
                              <m:ctrlPr>
                                <a:rPr lang="en-AU" sz="3200" i="1" smtClean="0">
                                  <a:solidFill>
                                    <a:srgbClr val="7030A0"/>
                                  </a:solidFill>
                                  <a:latin typeface="Cambria Math" panose="02040503050406030204" pitchFamily="18" charset="0"/>
                                </a:rPr>
                              </m:ctrlPr>
                            </m:fPr>
                            <m:num>
                              <m:r>
                                <a:rPr lang="en-AU" sz="3200" b="0" i="1" smtClean="0">
                                  <a:solidFill>
                                    <a:srgbClr val="7030A0"/>
                                  </a:solidFill>
                                  <a:latin typeface="Cambria Math" panose="02040503050406030204" pitchFamily="18" charset="0"/>
                                </a:rPr>
                                <m:t>0</m:t>
                              </m:r>
                              <m:r>
                                <a:rPr lang="en-AU" sz="3200" b="0" i="0" smtClean="0">
                                  <a:solidFill>
                                    <a:srgbClr val="7030A0"/>
                                  </a:solidFill>
                                  <a:latin typeface="Cambria Math" panose="02040503050406030204" pitchFamily="18" charset="0"/>
                                </a:rPr>
                                <m:t>.9884</m:t>
                              </m:r>
                              <m:r>
                                <m:rPr>
                                  <m:sty m:val="p"/>
                                </m:rPr>
                                <a:rPr lang="en-AU" sz="3200" b="0" i="0" smtClean="0">
                                  <a:solidFill>
                                    <a:srgbClr val="7030A0"/>
                                  </a:solidFill>
                                  <a:latin typeface="Cambria Math" panose="02040503050406030204" pitchFamily="18" charset="0"/>
                                </a:rPr>
                                <m:t>c</m:t>
                              </m:r>
                              <m:r>
                                <a:rPr lang="en-AU" sz="3200" b="0" i="0" smtClean="0">
                                  <a:solidFill>
                                    <a:srgbClr val="7030A0"/>
                                  </a:solidFill>
                                  <a:latin typeface="Cambria Math" panose="02040503050406030204" pitchFamily="18" charset="0"/>
                                </a:rPr>
                                <m:t> </m:t>
                              </m:r>
                              <m:r>
                                <m:rPr>
                                  <m:sty m:val="p"/>
                                </m:rPr>
                                <a:rPr lang="en-AU" sz="3200" b="0" i="0" smtClean="0">
                                  <a:solidFill>
                                    <a:srgbClr val="7030A0"/>
                                  </a:solidFill>
                                  <a:latin typeface="Cambria Math" panose="02040503050406030204" pitchFamily="18" charset="0"/>
                                </a:rPr>
                                <m:t>x</m:t>
                              </m:r>
                              <m:r>
                                <a:rPr lang="en-AU" sz="3200" b="0" i="0" smtClean="0">
                                  <a:solidFill>
                                    <a:srgbClr val="7030A0"/>
                                  </a:solidFill>
                                  <a:latin typeface="Cambria Math" panose="02040503050406030204" pitchFamily="18" charset="0"/>
                                </a:rPr>
                                <m:t> 0.7</m:t>
                              </m:r>
                              <m:r>
                                <m:rPr>
                                  <m:sty m:val="p"/>
                                </m:rPr>
                                <a:rPr lang="en-AU" sz="3200" b="0" i="0" smtClean="0">
                                  <a:solidFill>
                                    <a:srgbClr val="7030A0"/>
                                  </a:solidFill>
                                  <a:latin typeface="Cambria Math" panose="02040503050406030204" pitchFamily="18" charset="0"/>
                                </a:rPr>
                                <m:t>c</m:t>
                              </m:r>
                              <m:r>
                                <a:rPr lang="en-AU" sz="3200" i="0">
                                  <a:solidFill>
                                    <a:srgbClr val="7030A0"/>
                                  </a:solidFill>
                                  <a:latin typeface="Cambria Math" panose="02040503050406030204" pitchFamily="18" charset="0"/>
                                </a:rPr>
                                <m:t> </m:t>
                              </m:r>
                            </m:num>
                            <m:den>
                              <m:sSup>
                                <m:sSupPr>
                                  <m:ctrlPr>
                                    <a:rPr lang="en-AU" sz="3200" i="1">
                                      <a:solidFill>
                                        <a:srgbClr val="7030A0"/>
                                      </a:solidFill>
                                      <a:latin typeface="Cambria Math" panose="02040503050406030204" pitchFamily="18" charset="0"/>
                                    </a:rPr>
                                  </m:ctrlPr>
                                </m:sSupPr>
                                <m:e>
                                  <m:r>
                                    <a:rPr lang="en-AU" sz="3200" i="1">
                                      <a:solidFill>
                                        <a:srgbClr val="7030A0"/>
                                      </a:solidFill>
                                      <a:latin typeface="Cambria Math" panose="02040503050406030204" pitchFamily="18" charset="0"/>
                                    </a:rPr>
                                    <m:t>𝑐</m:t>
                                  </m:r>
                                </m:e>
                                <m:sup>
                                  <m:r>
                                    <a:rPr lang="en-AU" sz="3200" i="0">
                                      <a:solidFill>
                                        <a:srgbClr val="7030A0"/>
                                      </a:solidFill>
                                      <a:latin typeface="Cambria Math" panose="02040503050406030204" pitchFamily="18" charset="0"/>
                                    </a:rPr>
                                    <m:t>2</m:t>
                                  </m:r>
                                </m:sup>
                              </m:sSup>
                            </m:den>
                          </m:f>
                        </m:den>
                      </m:f>
                    </m:oMath>
                  </m:oMathPara>
                </a14:m>
                <a:endParaRPr lang="en-AU" dirty="0"/>
              </a:p>
            </p:txBody>
          </p:sp>
        </mc:Choice>
        <mc:Fallback xmlns="">
          <p:sp>
            <p:nvSpPr>
              <p:cNvPr id="2" name="Rectangle 1"/>
              <p:cNvSpPr>
                <a:spLocks noRot="1" noChangeAspect="1" noMove="1" noResize="1" noEditPoints="1" noAdjustHandles="1" noChangeArrowheads="1" noChangeShapeType="1" noTextEdit="1"/>
              </p:cNvSpPr>
              <p:nvPr/>
            </p:nvSpPr>
            <p:spPr>
              <a:xfrm>
                <a:off x="7709298" y="2936302"/>
                <a:ext cx="4388574" cy="1444113"/>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7709298" y="4436677"/>
                <a:ext cx="3018006" cy="10257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sz="3200" i="1" smtClean="0">
                          <a:solidFill>
                            <a:srgbClr val="7030A0"/>
                          </a:solidFill>
                          <a:latin typeface="Cambria Math" panose="02040503050406030204" pitchFamily="18" charset="0"/>
                        </a:rPr>
                        <m:t>𝑢</m:t>
                      </m:r>
                      <m:r>
                        <a:rPr lang="en-AU" sz="3200" i="0">
                          <a:solidFill>
                            <a:srgbClr val="7030A0"/>
                          </a:solidFill>
                          <a:latin typeface="Cambria Math" panose="02040503050406030204" pitchFamily="18" charset="0"/>
                        </a:rPr>
                        <m:t>=</m:t>
                      </m:r>
                      <m:f>
                        <m:fPr>
                          <m:ctrlPr>
                            <a:rPr lang="en-AU" sz="3200" i="1">
                              <a:solidFill>
                                <a:srgbClr val="7030A0"/>
                              </a:solidFill>
                              <a:latin typeface="Cambria Math" panose="02040503050406030204" pitchFamily="18" charset="0"/>
                            </a:rPr>
                          </m:ctrlPr>
                        </m:fPr>
                        <m:num>
                          <m:r>
                            <a:rPr lang="en-AU" sz="3200" b="0" i="1" smtClean="0">
                              <a:solidFill>
                                <a:srgbClr val="7030A0"/>
                              </a:solidFill>
                              <a:latin typeface="Cambria Math" panose="02040503050406030204" pitchFamily="18" charset="0"/>
                            </a:rPr>
                            <m:t>1.6884</m:t>
                          </m:r>
                          <m:r>
                            <a:rPr lang="en-AU" sz="3200" b="0" i="1" smtClean="0">
                              <a:solidFill>
                                <a:srgbClr val="7030A0"/>
                              </a:solidFill>
                              <a:latin typeface="Cambria Math" panose="02040503050406030204" pitchFamily="18" charset="0"/>
                            </a:rPr>
                            <m:t>𝑐</m:t>
                          </m:r>
                        </m:num>
                        <m:den>
                          <m:r>
                            <a:rPr lang="en-AU" sz="3200" i="0">
                              <a:solidFill>
                                <a:srgbClr val="7030A0"/>
                              </a:solidFill>
                              <a:latin typeface="Cambria Math" panose="02040503050406030204" pitchFamily="18" charset="0"/>
                            </a:rPr>
                            <m:t>1+</m:t>
                          </m:r>
                          <m:r>
                            <a:rPr lang="en-AU" sz="3200" b="0" i="1" smtClean="0">
                              <a:solidFill>
                                <a:srgbClr val="7030A0"/>
                              </a:solidFill>
                              <a:latin typeface="Cambria Math" panose="02040503050406030204" pitchFamily="18" charset="0"/>
                            </a:rPr>
                            <m:t>0.6919</m:t>
                          </m:r>
                        </m:den>
                      </m:f>
                    </m:oMath>
                  </m:oMathPara>
                </a14:m>
                <a:endParaRPr lang="en-AU" dirty="0"/>
              </a:p>
            </p:txBody>
          </p:sp>
        </mc:Choice>
        <mc:Fallback xmlns="">
          <p:sp>
            <p:nvSpPr>
              <p:cNvPr id="11" name="Rectangle 10"/>
              <p:cNvSpPr>
                <a:spLocks noRot="1" noChangeAspect="1" noMove="1" noResize="1" noEditPoints="1" noAdjustHandles="1" noChangeArrowheads="1" noChangeShapeType="1" noTextEdit="1"/>
              </p:cNvSpPr>
              <p:nvPr/>
            </p:nvSpPr>
            <p:spPr>
              <a:xfrm>
                <a:off x="7709298" y="4436677"/>
                <a:ext cx="3018006" cy="1025730"/>
              </a:xfrm>
              <a:prstGeom prst="rect">
                <a:avLst/>
              </a:prstGeom>
              <a:blipFill>
                <a:blip r:embed="rId4"/>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7709298" y="5523209"/>
                <a:ext cx="4325608" cy="10175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sz="3200" i="1" smtClean="0">
                          <a:solidFill>
                            <a:srgbClr val="7030A0"/>
                          </a:solidFill>
                          <a:latin typeface="Cambria Math" panose="02040503050406030204" pitchFamily="18" charset="0"/>
                        </a:rPr>
                        <m:t>𝑢</m:t>
                      </m:r>
                      <m:r>
                        <a:rPr lang="en-AU" sz="3200" i="0">
                          <a:solidFill>
                            <a:srgbClr val="7030A0"/>
                          </a:solidFill>
                          <a:latin typeface="Cambria Math" panose="02040503050406030204" pitchFamily="18" charset="0"/>
                        </a:rPr>
                        <m:t>=</m:t>
                      </m:r>
                      <m:f>
                        <m:fPr>
                          <m:ctrlPr>
                            <a:rPr lang="en-AU" sz="3200" i="1">
                              <a:solidFill>
                                <a:srgbClr val="7030A0"/>
                              </a:solidFill>
                              <a:latin typeface="Cambria Math" panose="02040503050406030204" pitchFamily="18" charset="0"/>
                            </a:rPr>
                          </m:ctrlPr>
                        </m:fPr>
                        <m:num>
                          <m:r>
                            <a:rPr lang="en-AU" sz="3200" i="1">
                              <a:solidFill>
                                <a:srgbClr val="7030A0"/>
                              </a:solidFill>
                              <a:latin typeface="Cambria Math" panose="02040503050406030204" pitchFamily="18" charset="0"/>
                            </a:rPr>
                            <m:t>1.6884</m:t>
                          </m:r>
                          <m:r>
                            <a:rPr lang="en-AU" sz="3200" i="1">
                              <a:solidFill>
                                <a:srgbClr val="7030A0"/>
                              </a:solidFill>
                              <a:latin typeface="Cambria Math" panose="02040503050406030204" pitchFamily="18" charset="0"/>
                            </a:rPr>
                            <m:t>𝑐</m:t>
                          </m:r>
                        </m:num>
                        <m:den>
                          <m:r>
                            <a:rPr lang="en-AU" sz="3200">
                              <a:solidFill>
                                <a:srgbClr val="7030A0"/>
                              </a:solidFill>
                              <a:latin typeface="Cambria Math" panose="02040503050406030204" pitchFamily="18" charset="0"/>
                            </a:rPr>
                            <m:t>1</m:t>
                          </m:r>
                          <m:r>
                            <a:rPr lang="en-AU" sz="3200" b="0" i="1" smtClean="0">
                              <a:solidFill>
                                <a:srgbClr val="7030A0"/>
                              </a:solidFill>
                              <a:latin typeface="Cambria Math" panose="02040503050406030204" pitchFamily="18" charset="0"/>
                            </a:rPr>
                            <m:t>.</m:t>
                          </m:r>
                          <m:r>
                            <a:rPr lang="en-AU" sz="3200" i="1">
                              <a:solidFill>
                                <a:srgbClr val="7030A0"/>
                              </a:solidFill>
                              <a:latin typeface="Cambria Math" panose="02040503050406030204" pitchFamily="18" charset="0"/>
                            </a:rPr>
                            <m:t>6919</m:t>
                          </m:r>
                        </m:den>
                      </m:f>
                      <m:r>
                        <a:rPr lang="en-AU" sz="3200" b="0" i="1" smtClean="0">
                          <a:solidFill>
                            <a:srgbClr val="FF0000"/>
                          </a:solidFill>
                          <a:latin typeface="Cambria Math" panose="02040503050406030204" pitchFamily="18" charset="0"/>
                        </a:rPr>
                        <m:t>=0.998 </m:t>
                      </m:r>
                      <m:r>
                        <a:rPr lang="en-AU" sz="3200" b="0" i="1" smtClean="0">
                          <a:solidFill>
                            <a:srgbClr val="FF0000"/>
                          </a:solidFill>
                          <a:latin typeface="Cambria Math" panose="02040503050406030204" pitchFamily="18" charset="0"/>
                        </a:rPr>
                        <m:t>𝑐</m:t>
                      </m:r>
                    </m:oMath>
                  </m:oMathPara>
                </a14:m>
                <a:endParaRPr lang="en-AU" dirty="0"/>
              </a:p>
            </p:txBody>
          </p:sp>
        </mc:Choice>
        <mc:Fallback xmlns="">
          <p:sp>
            <p:nvSpPr>
              <p:cNvPr id="12" name="Rectangle 11"/>
              <p:cNvSpPr>
                <a:spLocks noRot="1" noChangeAspect="1" noMove="1" noResize="1" noEditPoints="1" noAdjustHandles="1" noChangeArrowheads="1" noChangeShapeType="1" noTextEdit="1"/>
              </p:cNvSpPr>
              <p:nvPr/>
            </p:nvSpPr>
            <p:spPr>
              <a:xfrm>
                <a:off x="7709298" y="5523209"/>
                <a:ext cx="4325608" cy="1017523"/>
              </a:xfrm>
              <a:prstGeom prst="rect">
                <a:avLst/>
              </a:prstGeom>
              <a:blipFill>
                <a:blip r:embed="rId5"/>
                <a:stretch>
                  <a:fillRect/>
                </a:stretch>
              </a:blipFill>
            </p:spPr>
            <p:txBody>
              <a:bodyPr/>
              <a:lstStyle/>
              <a:p>
                <a:r>
                  <a:rPr lang="en-AU">
                    <a:noFill/>
                  </a:rPr>
                  <a:t> </a:t>
                </a:r>
              </a:p>
            </p:txBody>
          </p:sp>
        </mc:Fallback>
      </mc:AlternateContent>
      <p:sp>
        <p:nvSpPr>
          <p:cNvPr id="13" name="TextBox 12"/>
          <p:cNvSpPr txBox="1"/>
          <p:nvPr/>
        </p:nvSpPr>
        <p:spPr>
          <a:xfrm>
            <a:off x="369454" y="2703016"/>
            <a:ext cx="7158182" cy="4154984"/>
          </a:xfrm>
          <a:prstGeom prst="rect">
            <a:avLst/>
          </a:prstGeom>
          <a:noFill/>
        </p:spPr>
        <p:txBody>
          <a:bodyPr wrap="square" rtlCol="0">
            <a:spAutoFit/>
          </a:bodyPr>
          <a:lstStyle/>
          <a:p>
            <a:r>
              <a:rPr lang="en-AU" sz="2400" dirty="0">
                <a:solidFill>
                  <a:srgbClr val="7030A0"/>
                </a:solidFill>
              </a:rPr>
              <a:t>An observer on a small asteroid between two incoming starships sees them approaching as shown above. Ship #1 fires at Ship #2 with a missile which it measures moving away at 0.7c. </a:t>
            </a:r>
          </a:p>
          <a:p>
            <a:endParaRPr lang="en-AU" sz="2400" dirty="0">
              <a:solidFill>
                <a:srgbClr val="7030A0"/>
              </a:solidFill>
            </a:endParaRPr>
          </a:p>
          <a:p>
            <a:pPr marL="457200" indent="-457200">
              <a:buFont typeface="+mj-lt"/>
              <a:buAutoNum type="alphaLcParenR"/>
            </a:pPr>
            <a:r>
              <a:rPr lang="en-AU" sz="2400" dirty="0">
                <a:solidFill>
                  <a:srgbClr val="0066FF"/>
                </a:solidFill>
              </a:rPr>
              <a:t>What velocity does the central observer see the missile approaching at?</a:t>
            </a:r>
          </a:p>
          <a:p>
            <a:pPr marL="457200" indent="-457200">
              <a:buFont typeface="+mj-lt"/>
              <a:buAutoNum type="alphaLcParenR"/>
            </a:pPr>
            <a:r>
              <a:rPr lang="en-AU" sz="2400" dirty="0">
                <a:solidFill>
                  <a:srgbClr val="0066FF"/>
                </a:solidFill>
              </a:rPr>
              <a:t>What velocity </a:t>
            </a:r>
            <a:r>
              <a:rPr lang="en-AU" sz="2400" dirty="0" smtClean="0">
                <a:solidFill>
                  <a:srgbClr val="0066FF"/>
                </a:solidFill>
              </a:rPr>
              <a:t>does </a:t>
            </a:r>
            <a:r>
              <a:rPr lang="en-AU" sz="2400" dirty="0">
                <a:solidFill>
                  <a:srgbClr val="0066FF"/>
                </a:solidFill>
              </a:rPr>
              <a:t>the captain of Ship #2 see Ship #1 approaching at? </a:t>
            </a:r>
          </a:p>
          <a:p>
            <a:pPr marL="457200" indent="-457200">
              <a:buFont typeface="+mj-lt"/>
              <a:buAutoNum type="alphaLcParenR"/>
            </a:pPr>
            <a:r>
              <a:rPr lang="en-AU" sz="2400" dirty="0">
                <a:solidFill>
                  <a:srgbClr val="FF0000"/>
                </a:solidFill>
              </a:rPr>
              <a:t>What velocity does the same captain see the missile from Ship #1 approaching at? </a:t>
            </a:r>
          </a:p>
        </p:txBody>
      </p:sp>
      <p:pic>
        <p:nvPicPr>
          <p:cNvPr id="14" name="Picture 2" descr="http://hyperphysics.phy-astr.gsu.edu/hbase/relativ/imgrel/evel1.gif"/>
          <p:cNvPicPr>
            <a:picLocks noChangeAspect="1" noChangeArrowheads="1"/>
          </p:cNvPicPr>
          <p:nvPr/>
        </p:nvPicPr>
        <p:blipFill rotWithShape="1">
          <a:blip r:embed="rId6">
            <a:extLst>
              <a:ext uri="{28A0092B-C50C-407E-A947-70E740481C1C}">
                <a14:useLocalDpi xmlns:a14="http://schemas.microsoft.com/office/drawing/2010/main" val="0"/>
              </a:ext>
            </a:extLst>
          </a:blip>
          <a:srcRect t="60722" r="2195"/>
          <a:stretch/>
        </p:blipFill>
        <p:spPr bwMode="auto">
          <a:xfrm>
            <a:off x="-71760" y="1324574"/>
            <a:ext cx="6329750" cy="141316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Rectangle 9"/>
              <p:cNvSpPr/>
              <p:nvPr/>
            </p:nvSpPr>
            <p:spPr>
              <a:xfrm>
                <a:off x="7709299" y="1275455"/>
                <a:ext cx="2490105" cy="14742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sz="3200" i="1" smtClean="0">
                          <a:solidFill>
                            <a:srgbClr val="7030A0"/>
                          </a:solidFill>
                          <a:latin typeface="Cambria Math" panose="02040503050406030204" pitchFamily="18" charset="0"/>
                        </a:rPr>
                        <m:t>𝑢</m:t>
                      </m:r>
                      <m:r>
                        <a:rPr lang="en-AU" sz="3200" i="0">
                          <a:solidFill>
                            <a:srgbClr val="7030A0"/>
                          </a:solidFill>
                          <a:latin typeface="Cambria Math" panose="02040503050406030204" pitchFamily="18" charset="0"/>
                        </a:rPr>
                        <m:t>=</m:t>
                      </m:r>
                      <m:f>
                        <m:fPr>
                          <m:ctrlPr>
                            <a:rPr lang="en-AU" sz="3200" i="1">
                              <a:solidFill>
                                <a:srgbClr val="7030A0"/>
                              </a:solidFill>
                              <a:latin typeface="Cambria Math" panose="02040503050406030204" pitchFamily="18" charset="0"/>
                            </a:rPr>
                          </m:ctrlPr>
                        </m:fPr>
                        <m:num>
                          <m:r>
                            <a:rPr lang="en-AU" sz="3200" i="1">
                              <a:solidFill>
                                <a:srgbClr val="7030A0"/>
                              </a:solidFill>
                              <a:latin typeface="Cambria Math" panose="02040503050406030204" pitchFamily="18" charset="0"/>
                            </a:rPr>
                            <m:t>𝑣</m:t>
                          </m:r>
                          <m:r>
                            <a:rPr lang="en-AU" sz="3200" i="0">
                              <a:solidFill>
                                <a:srgbClr val="7030A0"/>
                              </a:solidFill>
                              <a:latin typeface="Cambria Math" panose="02040503050406030204" pitchFamily="18" charset="0"/>
                            </a:rPr>
                            <m:t>+ </m:t>
                          </m:r>
                          <m:sSup>
                            <m:sSupPr>
                              <m:ctrlPr>
                                <a:rPr lang="en-AU" sz="3200" i="1">
                                  <a:solidFill>
                                    <a:srgbClr val="7030A0"/>
                                  </a:solidFill>
                                  <a:latin typeface="Cambria Math" panose="02040503050406030204" pitchFamily="18" charset="0"/>
                                </a:rPr>
                              </m:ctrlPr>
                            </m:sSupPr>
                            <m:e>
                              <m:r>
                                <a:rPr lang="en-AU" sz="3200" i="1">
                                  <a:solidFill>
                                    <a:srgbClr val="7030A0"/>
                                  </a:solidFill>
                                  <a:latin typeface="Cambria Math" panose="02040503050406030204" pitchFamily="18" charset="0"/>
                                </a:rPr>
                                <m:t>𝑢</m:t>
                              </m:r>
                            </m:e>
                            <m:sup>
                              <m:r>
                                <a:rPr lang="en-AU" sz="3200" i="0">
                                  <a:solidFill>
                                    <a:srgbClr val="7030A0"/>
                                  </a:solidFill>
                                  <a:latin typeface="Cambria Math" panose="02040503050406030204" pitchFamily="18" charset="0"/>
                                </a:rPr>
                                <m:t>′</m:t>
                              </m:r>
                            </m:sup>
                          </m:sSup>
                        </m:num>
                        <m:den>
                          <m:r>
                            <a:rPr lang="en-AU" sz="3200" i="0">
                              <a:solidFill>
                                <a:srgbClr val="7030A0"/>
                              </a:solidFill>
                              <a:latin typeface="Cambria Math" panose="02040503050406030204" pitchFamily="18" charset="0"/>
                            </a:rPr>
                            <m:t>1+</m:t>
                          </m:r>
                          <m:f>
                            <m:fPr>
                              <m:ctrlPr>
                                <a:rPr lang="en-AU" sz="3200" i="1">
                                  <a:solidFill>
                                    <a:srgbClr val="7030A0"/>
                                  </a:solidFill>
                                  <a:latin typeface="Cambria Math" panose="02040503050406030204" pitchFamily="18" charset="0"/>
                                </a:rPr>
                              </m:ctrlPr>
                            </m:fPr>
                            <m:num>
                              <m:r>
                                <a:rPr lang="en-AU" sz="3200" i="1">
                                  <a:solidFill>
                                    <a:srgbClr val="7030A0"/>
                                  </a:solidFill>
                                  <a:latin typeface="Cambria Math" panose="02040503050406030204" pitchFamily="18" charset="0"/>
                                </a:rPr>
                                <m:t>𝑣</m:t>
                              </m:r>
                              <m:r>
                                <a:rPr lang="en-AU" sz="3200" i="0">
                                  <a:solidFill>
                                    <a:srgbClr val="7030A0"/>
                                  </a:solidFill>
                                  <a:latin typeface="Cambria Math" panose="02040503050406030204" pitchFamily="18" charset="0"/>
                                </a:rPr>
                                <m:t> </m:t>
                              </m:r>
                              <m:sSup>
                                <m:sSupPr>
                                  <m:ctrlPr>
                                    <a:rPr lang="en-AU" sz="3200" i="1">
                                      <a:solidFill>
                                        <a:srgbClr val="7030A0"/>
                                      </a:solidFill>
                                      <a:latin typeface="Cambria Math" panose="02040503050406030204" pitchFamily="18" charset="0"/>
                                    </a:rPr>
                                  </m:ctrlPr>
                                </m:sSupPr>
                                <m:e>
                                  <m:r>
                                    <a:rPr lang="en-AU" sz="3200" i="1">
                                      <a:solidFill>
                                        <a:srgbClr val="7030A0"/>
                                      </a:solidFill>
                                      <a:latin typeface="Cambria Math" panose="02040503050406030204" pitchFamily="18" charset="0"/>
                                    </a:rPr>
                                    <m:t>𝑢</m:t>
                                  </m:r>
                                </m:e>
                                <m:sup>
                                  <m:r>
                                    <a:rPr lang="en-AU" sz="3200" i="0">
                                      <a:solidFill>
                                        <a:srgbClr val="7030A0"/>
                                      </a:solidFill>
                                      <a:latin typeface="Cambria Math" panose="02040503050406030204" pitchFamily="18" charset="0"/>
                                    </a:rPr>
                                    <m:t>′</m:t>
                                  </m:r>
                                </m:sup>
                              </m:sSup>
                            </m:num>
                            <m:den>
                              <m:sSup>
                                <m:sSupPr>
                                  <m:ctrlPr>
                                    <a:rPr lang="en-AU" sz="3200" i="1">
                                      <a:solidFill>
                                        <a:srgbClr val="7030A0"/>
                                      </a:solidFill>
                                      <a:latin typeface="Cambria Math" panose="02040503050406030204" pitchFamily="18" charset="0"/>
                                    </a:rPr>
                                  </m:ctrlPr>
                                </m:sSupPr>
                                <m:e>
                                  <m:r>
                                    <a:rPr lang="en-AU" sz="3200" i="1">
                                      <a:solidFill>
                                        <a:srgbClr val="7030A0"/>
                                      </a:solidFill>
                                      <a:latin typeface="Cambria Math" panose="02040503050406030204" pitchFamily="18" charset="0"/>
                                    </a:rPr>
                                    <m:t>𝑐</m:t>
                                  </m:r>
                                </m:e>
                                <m:sup>
                                  <m:r>
                                    <a:rPr lang="en-AU" sz="3200" i="0">
                                      <a:solidFill>
                                        <a:srgbClr val="7030A0"/>
                                      </a:solidFill>
                                      <a:latin typeface="Cambria Math" panose="02040503050406030204" pitchFamily="18" charset="0"/>
                                    </a:rPr>
                                    <m:t>2</m:t>
                                  </m:r>
                                </m:sup>
                              </m:sSup>
                            </m:den>
                          </m:f>
                        </m:den>
                      </m:f>
                    </m:oMath>
                  </m:oMathPara>
                </a14:m>
                <a:endParaRPr lang="en-AU" dirty="0"/>
              </a:p>
            </p:txBody>
          </p:sp>
        </mc:Choice>
        <mc:Fallback xmlns="">
          <p:sp>
            <p:nvSpPr>
              <p:cNvPr id="10" name="Rectangle 9"/>
              <p:cNvSpPr>
                <a:spLocks noRot="1" noChangeAspect="1" noMove="1" noResize="1" noEditPoints="1" noAdjustHandles="1" noChangeArrowheads="1" noChangeShapeType="1" noTextEdit="1"/>
              </p:cNvSpPr>
              <p:nvPr/>
            </p:nvSpPr>
            <p:spPr>
              <a:xfrm>
                <a:off x="7709299" y="1275455"/>
                <a:ext cx="2490105" cy="1474250"/>
              </a:xfrm>
              <a:prstGeom prst="rect">
                <a:avLst/>
              </a:prstGeom>
              <a:blipFill>
                <a:blip r:embed="rId7"/>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11329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13">
                                            <p:txEl>
                                              <p:pRg st="4" end="4"/>
                                            </p:txEl>
                                          </p:spTgt>
                                        </p:tgtEl>
                                        <p:attrNameLst>
                                          <p:attrName>style.color</p:attrName>
                                        </p:attrNameLst>
                                      </p:cBhvr>
                                      <p:to>
                                        <a:schemeClr val="bg1"/>
                                      </p:to>
                                    </p:animClr>
                                    <p:animClr clrSpc="rgb" dir="cw">
                                      <p:cBhvr>
                                        <p:cTn id="7" dur="250" autoRev="1" fill="remove"/>
                                        <p:tgtEl>
                                          <p:spTgt spid="13">
                                            <p:txEl>
                                              <p:pRg st="4" end="4"/>
                                            </p:txEl>
                                          </p:spTgt>
                                        </p:tgtEl>
                                        <p:attrNameLst>
                                          <p:attrName>fillcolor</p:attrName>
                                        </p:attrNameLst>
                                      </p:cBhvr>
                                      <p:to>
                                        <a:schemeClr val="bg1"/>
                                      </p:to>
                                    </p:animClr>
                                    <p:set>
                                      <p:cBhvr>
                                        <p:cTn id="8" dur="250" autoRev="1" fill="remove"/>
                                        <p:tgtEl>
                                          <p:spTgt spid="13">
                                            <p:txEl>
                                              <p:pRg st="4" end="4"/>
                                            </p:txEl>
                                          </p:spTgt>
                                        </p:tgtEl>
                                        <p:attrNameLst>
                                          <p:attrName>fill.type</p:attrName>
                                        </p:attrNameLst>
                                      </p:cBhvr>
                                      <p:to>
                                        <p:strVal val="solid"/>
                                      </p:to>
                                    </p:set>
                                    <p:set>
                                      <p:cBhvr>
                                        <p:cTn id="9" dur="250" autoRev="1" fill="remove"/>
                                        <p:tgtEl>
                                          <p:spTgt spid="13">
                                            <p:txEl>
                                              <p:pRg st="4" end="4"/>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2016 Physics </a:t>
            </a:r>
            <a:r>
              <a:rPr lang="en-AU" dirty="0">
                <a:solidFill>
                  <a:srgbClr val="00B050"/>
                </a:solidFill>
              </a:rPr>
              <a:t>Sample Exam Question</a:t>
            </a:r>
          </a:p>
        </p:txBody>
      </p:sp>
      <p:sp>
        <p:nvSpPr>
          <p:cNvPr id="3" name="Content Placeholder 2"/>
          <p:cNvSpPr>
            <a:spLocks noGrp="1"/>
          </p:cNvSpPr>
          <p:nvPr>
            <p:ph idx="1"/>
          </p:nvPr>
        </p:nvSpPr>
        <p:spPr>
          <a:xfrm>
            <a:off x="360218" y="3138631"/>
            <a:ext cx="10972800" cy="4324350"/>
          </a:xfrm>
        </p:spPr>
        <p:txBody>
          <a:bodyPr/>
          <a:lstStyle/>
          <a:p>
            <a:pPr marL="109537" indent="0">
              <a:buNone/>
            </a:pPr>
            <a:r>
              <a:rPr lang="en-GB" sz="2000" dirty="0"/>
              <a:t>A rocket probe is launched from the spacecraft. The rocket probe moves at 0.500c relative to the spacecraft. </a:t>
            </a:r>
          </a:p>
          <a:p>
            <a:endParaRPr lang="en-GB" sz="2000" dirty="0"/>
          </a:p>
          <a:p>
            <a:pPr marL="623887" indent="-514350">
              <a:buFont typeface="+mj-lt"/>
              <a:buAutoNum type="alphaLcParenR" startAt="6"/>
            </a:pPr>
            <a:r>
              <a:rPr lang="en-GB" sz="2000" dirty="0"/>
              <a:t>To an observer in the Earth’s frame of reference, what would be the speed of the rocket probe in terms of the speed of light?     (2 marks)</a:t>
            </a:r>
            <a:endParaRPr lang="en-AU" sz="2000" dirty="0"/>
          </a:p>
        </p:txBody>
      </p:sp>
      <p:sp>
        <p:nvSpPr>
          <p:cNvPr id="4" name="Content Placeholder 2"/>
          <p:cNvSpPr txBox="1">
            <a:spLocks/>
          </p:cNvSpPr>
          <p:nvPr/>
        </p:nvSpPr>
        <p:spPr bwMode="auto">
          <a:xfrm>
            <a:off x="360218" y="1406814"/>
            <a:ext cx="109728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ct val="0"/>
              </a:spcAft>
              <a:buClr>
                <a:srgbClr val="A04DA3"/>
              </a:buClr>
              <a:buFont typeface="Georgia" panose="02040502050405020303"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537" indent="0">
              <a:buFont typeface="Georgia" panose="02040502050405020303" pitchFamily="18" charset="0"/>
              <a:buNone/>
            </a:pPr>
            <a:r>
              <a:rPr lang="en-GB" sz="2000" dirty="0"/>
              <a:t>A group of astronauts is sent on a mission to collect data about an exoplanet that could possibly sustain human life. The spacecraft travels at a constant speed of 0.850c. Two identical clocks that have been synchronised carefully on the Earth are to be used during the mission. One clock is left with an observer on Earth and the other is placed on the spacecraft. In the Earth’s frame of reference, the clocks are observed to tick once every second.</a:t>
            </a:r>
            <a:endParaRPr lang="en-AU" sz="2000" dirty="0"/>
          </a:p>
        </p:txBody>
      </p:sp>
    </p:spTree>
    <p:extLst>
      <p:ext uri="{BB962C8B-B14F-4D97-AF65-F5344CB8AC3E}">
        <p14:creationId xmlns:p14="http://schemas.microsoft.com/office/powerpoint/2010/main" val="2323391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64" name="Rectangle 4"/>
          <p:cNvSpPr>
            <a:spLocks noGrp="1" noChangeArrowheads="1"/>
          </p:cNvSpPr>
          <p:nvPr>
            <p:ph type="title"/>
          </p:nvPr>
        </p:nvSpPr>
        <p:spPr>
          <a:xfrm>
            <a:off x="461818" y="644237"/>
            <a:ext cx="10972800" cy="1066800"/>
          </a:xfrm>
        </p:spPr>
        <p:txBody>
          <a:bodyPr/>
          <a:lstStyle/>
          <a:p>
            <a:pPr>
              <a:defRPr/>
            </a:pPr>
            <a:r>
              <a:rPr lang="en-US" dirty="0"/>
              <a:t>All Motion is Relative – To your frame of reference</a:t>
            </a:r>
          </a:p>
        </p:txBody>
      </p:sp>
      <p:pic>
        <p:nvPicPr>
          <p:cNvPr id="41987" name="Picture 11" descr="balloon1"/>
          <p:cNvPicPr>
            <a:picLocks noGrp="1" noChangeAspect="1" noChangeArrowheads="1" noCrop="1"/>
          </p:cNvPicPr>
          <p:nvPr>
            <p:ph sz="half" idx="1"/>
          </p:nvPr>
        </p:nvPicPr>
        <p:blipFill>
          <a:blip r:embed="rId2" cstate="print"/>
          <a:srcRect/>
          <a:stretch>
            <a:fillRect/>
          </a:stretch>
        </p:blipFill>
        <p:spPr>
          <a:xfrm>
            <a:off x="1021213" y="1733589"/>
            <a:ext cx="4495800" cy="4495800"/>
          </a:xfrm>
          <a:noFill/>
        </p:spPr>
      </p:pic>
      <p:pic>
        <p:nvPicPr>
          <p:cNvPr id="41988" name="Picture 12" descr="balloon2"/>
          <p:cNvPicPr>
            <a:picLocks noGrp="1" noChangeAspect="1" noChangeArrowheads="1" noCrop="1"/>
          </p:cNvPicPr>
          <p:nvPr>
            <p:ph sz="half" idx="2"/>
          </p:nvPr>
        </p:nvPicPr>
        <p:blipFill>
          <a:blip r:embed="rId3" cstate="print"/>
          <a:srcRect/>
          <a:stretch>
            <a:fillRect/>
          </a:stretch>
        </p:blipFill>
        <p:spPr>
          <a:xfrm>
            <a:off x="6464334" y="1943135"/>
            <a:ext cx="4462284" cy="4462284"/>
          </a:xfrm>
          <a:noFill/>
        </p:spPr>
      </p:pic>
    </p:spTree>
    <p:extLst>
      <p:ext uri="{BB962C8B-B14F-4D97-AF65-F5344CB8AC3E}">
        <p14:creationId xmlns:p14="http://schemas.microsoft.com/office/powerpoint/2010/main" val="2288352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Two Postulates of Special Relativity</a:t>
            </a:r>
          </a:p>
        </p:txBody>
      </p:sp>
      <p:pic>
        <p:nvPicPr>
          <p:cNvPr id="16386" name="Picture 2" descr="http://www.rpi.edu/dept/phys/Dept2/APPhys1/optics/images/space_sign_small_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4448" y="3590074"/>
            <a:ext cx="2598964" cy="2663938"/>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https://cdn.theatlantic.com/assets/media/img/mt/2015/10/AP_199225524001/lead_960.jpg?144371063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0" y="120650"/>
            <a:ext cx="3681412" cy="2454275"/>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3"/>
          <p:cNvSpPr txBox="1">
            <a:spLocks noChangeArrowheads="1"/>
          </p:cNvSpPr>
          <p:nvPr/>
        </p:nvSpPr>
        <p:spPr bwMode="auto">
          <a:xfrm>
            <a:off x="685799" y="1447802"/>
            <a:ext cx="7483839" cy="138499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sz="2800" dirty="0">
                <a:latin typeface="+mn-lt"/>
              </a:rPr>
              <a:t>Einstein’s Special Theory of Relativity, published in 1905, was based on two postulates:</a:t>
            </a:r>
          </a:p>
        </p:txBody>
      </p:sp>
      <p:sp>
        <p:nvSpPr>
          <p:cNvPr id="7" name="Text Box 4"/>
          <p:cNvSpPr txBox="1">
            <a:spLocks noChangeArrowheads="1"/>
          </p:cNvSpPr>
          <p:nvPr/>
        </p:nvSpPr>
        <p:spPr bwMode="auto">
          <a:xfrm>
            <a:off x="609600" y="2990850"/>
            <a:ext cx="8001000" cy="1411288"/>
          </a:xfrm>
          <a:prstGeom prst="rect">
            <a:avLst/>
          </a:prstGeom>
          <a:solidFill>
            <a:schemeClr val="accent2"/>
          </a:solidFill>
          <a:ln w="38100">
            <a:solidFill>
              <a:schemeClr val="accent1"/>
            </a:solidFill>
            <a:miter lim="800000"/>
            <a:headEnd/>
            <a:tailEnd/>
          </a:ln>
          <a:effectLst>
            <a:outerShdw dist="107763" dir="2700000" algn="ctr" rotWithShape="0">
              <a:schemeClr val="bg2"/>
            </a:outerShdw>
          </a:effectLst>
        </p:spPr>
        <p:txBody>
          <a:bodyPr wrap="square">
            <a:spAutoFit/>
          </a:bodyPr>
          <a:lstStyle>
            <a:lvl1pPr marL="457200" indent="-457200" algn="l">
              <a:spcBef>
                <a:spcPct val="0"/>
              </a:spcBef>
              <a:defRPr kumimoji="1" sz="2400">
                <a:solidFill>
                  <a:schemeClr val="tx1"/>
                </a:solidFill>
                <a:latin typeface="Times New Roman" panose="02020603050405020304" pitchFamily="18" charset="0"/>
              </a:defRPr>
            </a:lvl1pPr>
            <a:lvl2pPr marL="571500" algn="l">
              <a:spcBef>
                <a:spcPct val="0"/>
              </a:spcBef>
              <a:defRPr kumimoji="1" sz="2400">
                <a:solidFill>
                  <a:schemeClr val="tx1"/>
                </a:solidFill>
                <a:latin typeface="Times New Roman" panose="02020603050405020304" pitchFamily="18" charset="0"/>
              </a:defRPr>
            </a:lvl2pPr>
            <a:lvl3pPr algn="l">
              <a:spcBef>
                <a:spcPct val="0"/>
              </a:spcBef>
              <a:defRPr kumimoji="1" sz="2400">
                <a:solidFill>
                  <a:schemeClr val="tx1"/>
                </a:solidFill>
                <a:latin typeface="Times New Roman" panose="02020603050405020304" pitchFamily="18" charset="0"/>
              </a:defRPr>
            </a:lvl3pPr>
            <a:lvl4pPr algn="l">
              <a:spcBef>
                <a:spcPct val="0"/>
              </a:spcBef>
              <a:defRPr kumimoji="1" sz="2400">
                <a:solidFill>
                  <a:schemeClr val="tx1"/>
                </a:solidFill>
                <a:latin typeface="Times New Roman" panose="02020603050405020304" pitchFamily="18" charset="0"/>
              </a:defRPr>
            </a:lvl4pPr>
            <a:lvl5pPr algn="l">
              <a:spcBef>
                <a:spcPct val="0"/>
              </a:spcBef>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en-US" altLang="en-US" sz="2800" dirty="0">
                <a:effectLst>
                  <a:outerShdw blurRad="38100" dist="38100" dir="2700000" algn="tl">
                    <a:srgbClr val="000000"/>
                  </a:outerShdw>
                </a:effectLst>
                <a:latin typeface="Tahoma" panose="020B0604030504040204" pitchFamily="34" charset="0"/>
              </a:rPr>
              <a:t>I. The laws of physics are the same for all frames of reference moving at a constant velocity with respect to each other.</a:t>
            </a:r>
          </a:p>
        </p:txBody>
      </p:sp>
      <p:sp>
        <p:nvSpPr>
          <p:cNvPr id="8" name="Text Box 5"/>
          <p:cNvSpPr txBox="1">
            <a:spLocks noChangeArrowheads="1"/>
          </p:cNvSpPr>
          <p:nvPr/>
        </p:nvSpPr>
        <p:spPr bwMode="auto">
          <a:xfrm>
            <a:off x="609600" y="4922043"/>
            <a:ext cx="8496300" cy="1411287"/>
          </a:xfrm>
          <a:prstGeom prst="rect">
            <a:avLst/>
          </a:prstGeom>
          <a:solidFill>
            <a:schemeClr val="accent2"/>
          </a:solidFill>
          <a:ln w="38100">
            <a:solidFill>
              <a:schemeClr val="accent1"/>
            </a:solidFill>
            <a:miter lim="800000"/>
            <a:headEnd/>
            <a:tailEnd/>
          </a:ln>
          <a:effectLst>
            <a:outerShdw dist="107763" dir="2700000" algn="ctr" rotWithShape="0">
              <a:schemeClr val="bg2"/>
            </a:outerShdw>
          </a:effectLst>
        </p:spPr>
        <p:txBody>
          <a:bodyPr wrap="square">
            <a:spAutoFit/>
          </a:bodyPr>
          <a:lstStyle>
            <a:lvl1pPr marL="515938" indent="-515938" algn="l">
              <a:spcBef>
                <a:spcPct val="0"/>
              </a:spcBef>
              <a:defRPr kumimoji="1" sz="2400">
                <a:solidFill>
                  <a:schemeClr val="tx1"/>
                </a:solidFill>
                <a:latin typeface="Times New Roman" panose="02020603050405020304" pitchFamily="18" charset="0"/>
              </a:defRPr>
            </a:lvl1pPr>
            <a:lvl2pPr marL="630238" algn="l">
              <a:spcBef>
                <a:spcPct val="0"/>
              </a:spcBef>
              <a:defRPr kumimoji="1" sz="2400">
                <a:solidFill>
                  <a:schemeClr val="tx1"/>
                </a:solidFill>
                <a:latin typeface="Times New Roman" panose="02020603050405020304" pitchFamily="18" charset="0"/>
              </a:defRPr>
            </a:lvl2pPr>
            <a:lvl3pPr algn="l">
              <a:spcBef>
                <a:spcPct val="0"/>
              </a:spcBef>
              <a:defRPr kumimoji="1" sz="2400">
                <a:solidFill>
                  <a:schemeClr val="tx1"/>
                </a:solidFill>
                <a:latin typeface="Times New Roman" panose="02020603050405020304" pitchFamily="18" charset="0"/>
              </a:defRPr>
            </a:lvl3pPr>
            <a:lvl4pPr algn="l">
              <a:spcBef>
                <a:spcPct val="0"/>
              </a:spcBef>
              <a:defRPr kumimoji="1" sz="2400">
                <a:solidFill>
                  <a:schemeClr val="tx1"/>
                </a:solidFill>
                <a:latin typeface="Times New Roman" panose="02020603050405020304" pitchFamily="18" charset="0"/>
              </a:defRPr>
            </a:lvl4pPr>
            <a:lvl5pPr algn="l">
              <a:spcBef>
                <a:spcPct val="0"/>
              </a:spcBef>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50000"/>
              </a:spcBef>
            </a:pPr>
            <a:r>
              <a:rPr lang="en-US" altLang="en-US" sz="2800" dirty="0">
                <a:effectLst>
                  <a:outerShdw blurRad="38100" dist="38100" dir="2700000" algn="tl">
                    <a:srgbClr val="000000"/>
                  </a:outerShdw>
                </a:effectLst>
                <a:latin typeface="Tahoma" panose="020B0604030504040204" pitchFamily="34" charset="0"/>
              </a:rPr>
              <a:t>II. The velocity of light in a vacuum </a:t>
            </a:r>
            <a:r>
              <a:rPr lang="en-US" altLang="en-US" sz="2800" i="1" dirty="0">
                <a:solidFill>
                  <a:srgbClr val="FFFF00"/>
                </a:solidFill>
                <a:effectLst>
                  <a:outerShdw blurRad="38100" dist="38100" dir="2700000" algn="tl">
                    <a:srgbClr val="000000"/>
                  </a:outerShdw>
                </a:effectLst>
                <a:latin typeface="Tahoma" panose="020B0604030504040204" pitchFamily="34" charset="0"/>
              </a:rPr>
              <a:t>c</a:t>
            </a:r>
            <a:r>
              <a:rPr lang="en-US" altLang="en-US" sz="2800" dirty="0">
                <a:solidFill>
                  <a:srgbClr val="FFFF00"/>
                </a:solidFill>
                <a:effectLst>
                  <a:outerShdw blurRad="38100" dist="38100" dir="2700000" algn="tl">
                    <a:srgbClr val="000000"/>
                  </a:outerShdw>
                </a:effectLst>
                <a:latin typeface="Tahoma" panose="020B0604030504040204" pitchFamily="34" charset="0"/>
              </a:rPr>
              <a:t> </a:t>
            </a:r>
            <a:r>
              <a:rPr lang="en-US" altLang="en-US" sz="2800" dirty="0">
                <a:effectLst>
                  <a:outerShdw blurRad="38100" dist="38100" dir="2700000" algn="tl">
                    <a:srgbClr val="000000"/>
                  </a:outerShdw>
                </a:effectLst>
                <a:latin typeface="Tahoma" panose="020B0604030504040204" pitchFamily="34" charset="0"/>
              </a:rPr>
              <a:t>is constant for all observers, independent of their state of motion. (</a:t>
            </a:r>
            <a:r>
              <a:rPr lang="en-US" altLang="en-US" sz="2800" i="1" dirty="0">
                <a:solidFill>
                  <a:srgbClr val="FFFF00"/>
                </a:solidFill>
                <a:effectLst>
                  <a:outerShdw blurRad="38100" dist="38100" dir="2700000" algn="tl">
                    <a:srgbClr val="000000"/>
                  </a:outerShdw>
                </a:effectLst>
                <a:latin typeface="Tahoma" panose="020B0604030504040204" pitchFamily="34" charset="0"/>
              </a:rPr>
              <a:t>c</a:t>
            </a:r>
            <a:r>
              <a:rPr lang="en-US" altLang="en-US" sz="2800" dirty="0">
                <a:solidFill>
                  <a:srgbClr val="FFFF00"/>
                </a:solidFill>
                <a:effectLst>
                  <a:outerShdw blurRad="38100" dist="38100" dir="2700000" algn="tl">
                    <a:srgbClr val="000000"/>
                  </a:outerShdw>
                </a:effectLst>
                <a:latin typeface="Tahoma" panose="020B0604030504040204" pitchFamily="34" charset="0"/>
              </a:rPr>
              <a:t> = 3.00 x 10</a:t>
            </a:r>
            <a:r>
              <a:rPr lang="en-US" altLang="en-US" sz="2800" baseline="30000" dirty="0">
                <a:solidFill>
                  <a:srgbClr val="FFFF00"/>
                </a:solidFill>
                <a:effectLst>
                  <a:outerShdw blurRad="38100" dist="38100" dir="2700000" algn="tl">
                    <a:srgbClr val="000000"/>
                  </a:outerShdw>
                </a:effectLst>
                <a:latin typeface="Tahoma" panose="020B0604030504040204" pitchFamily="34" charset="0"/>
              </a:rPr>
              <a:t>8</a:t>
            </a:r>
            <a:r>
              <a:rPr lang="en-US" altLang="en-US" sz="2800" dirty="0">
                <a:solidFill>
                  <a:srgbClr val="FFFF00"/>
                </a:solidFill>
                <a:effectLst>
                  <a:outerShdw blurRad="38100" dist="38100" dir="2700000" algn="tl">
                    <a:srgbClr val="000000"/>
                  </a:outerShdw>
                </a:effectLst>
                <a:latin typeface="Tahoma" panose="020B0604030504040204" pitchFamily="34" charset="0"/>
              </a:rPr>
              <a:t> ms</a:t>
            </a:r>
            <a:r>
              <a:rPr lang="en-US" altLang="en-US" sz="2800" baseline="30000" dirty="0">
                <a:solidFill>
                  <a:srgbClr val="FFFF00"/>
                </a:solidFill>
                <a:effectLst>
                  <a:outerShdw blurRad="38100" dist="38100" dir="2700000" algn="tl">
                    <a:srgbClr val="000000"/>
                  </a:outerShdw>
                </a:effectLst>
                <a:latin typeface="Tahoma" panose="020B0604030504040204" pitchFamily="34" charset="0"/>
              </a:rPr>
              <a:t>-1</a:t>
            </a:r>
            <a:r>
              <a:rPr lang="en-US" altLang="en-US" sz="2800" dirty="0">
                <a:effectLst>
                  <a:outerShdw blurRad="38100" dist="38100" dir="2700000" algn="tl">
                    <a:srgbClr val="000000"/>
                  </a:outerShdw>
                </a:effectLst>
                <a:latin typeface="Tahoma" panose="020B0604030504040204" pitchFamily="34" charset="0"/>
              </a:rPr>
              <a:t>)</a:t>
            </a:r>
          </a:p>
        </p:txBody>
      </p:sp>
    </p:spTree>
    <p:extLst>
      <p:ext uri="{BB962C8B-B14F-4D97-AF65-F5344CB8AC3E}">
        <p14:creationId xmlns:p14="http://schemas.microsoft.com/office/powerpoint/2010/main" val="919379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ppt_w</p:attrName>
                                        </p:attrNameLst>
                                      </p:cBhvr>
                                      <p:tavLst>
                                        <p:tav tm="0">
                                          <p:val>
                                            <p:fltVal val="0"/>
                                          </p:val>
                                        </p:tav>
                                        <p:tav tm="100000">
                                          <p:val>
                                            <p:strVal val="#ppt_w"/>
                                          </p:val>
                                        </p:tav>
                                      </p:tavLst>
                                    </p:anim>
                                    <p:anim calcmode="lin" valueType="num">
                                      <p:cBhvr>
                                        <p:cTn id="10"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ppt_x</p:attrName>
                                        </p:attrNameLst>
                                      </p:cBhvr>
                                      <p:tavLst>
                                        <p:tav tm="0">
                                          <p:val>
                                            <p:strVal val="#ppt_x-#ppt_w/2"/>
                                          </p:val>
                                        </p:tav>
                                        <p:tav tm="100000">
                                          <p:val>
                                            <p:strVal val="#ppt_x"/>
                                          </p:val>
                                        </p:tav>
                                      </p:tavLst>
                                    </p:anim>
                                    <p:anim calcmode="lin" valueType="num">
                                      <p:cBhvr>
                                        <p:cTn id="16" dur="500" fill="hold"/>
                                        <p:tgtEl>
                                          <p:spTgt spid="8"/>
                                        </p:tgtEl>
                                        <p:attrNameLst>
                                          <p:attrName>ppt_y</p:attrName>
                                        </p:attrNameLst>
                                      </p:cBhvr>
                                      <p:tavLst>
                                        <p:tav tm="0">
                                          <p:val>
                                            <p:strVal val="#ppt_y"/>
                                          </p:val>
                                        </p:tav>
                                        <p:tav tm="100000">
                                          <p:val>
                                            <p:strVal val="#ppt_y"/>
                                          </p:val>
                                        </p:tav>
                                      </p:tavLst>
                                    </p:anim>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Time Dilation Review</a:t>
            </a:r>
          </a:p>
        </p:txBody>
      </p:sp>
      <p:sp>
        <p:nvSpPr>
          <p:cNvPr id="5" name="Text Box 4"/>
          <p:cNvSpPr txBox="1">
            <a:spLocks noChangeArrowheads="1"/>
          </p:cNvSpPr>
          <p:nvPr/>
        </p:nvSpPr>
        <p:spPr bwMode="auto">
          <a:xfrm>
            <a:off x="390525" y="1498600"/>
            <a:ext cx="5934076" cy="3108543"/>
          </a:xfrm>
          <a:prstGeom prst="rect">
            <a:avLst/>
          </a:prstGeom>
          <a:solidFill>
            <a:schemeClr val="accent2"/>
          </a:solidFill>
          <a:ln w="38100">
            <a:solidFill>
              <a:schemeClr val="accent1"/>
            </a:solidFill>
            <a:miter lim="800000"/>
            <a:headEnd/>
            <a:tailEnd/>
          </a:ln>
          <a:effectLst>
            <a:outerShdw dist="107763" dir="2700000" algn="ctr" rotWithShape="0">
              <a:schemeClr val="bg2"/>
            </a:outerShdw>
          </a:effectLst>
        </p:spPr>
        <p:txBody>
          <a:bodyPr wrap="square">
            <a:spAutoFit/>
          </a:bodyPr>
          <a:lstStyle>
            <a:lvl1pPr marL="457200" indent="-457200" algn="l">
              <a:spcBef>
                <a:spcPct val="0"/>
              </a:spcBef>
              <a:defRPr kumimoji="1" sz="2400">
                <a:solidFill>
                  <a:schemeClr val="tx1"/>
                </a:solidFill>
                <a:latin typeface="Times New Roman" panose="02020603050405020304" pitchFamily="18" charset="0"/>
              </a:defRPr>
            </a:lvl1pPr>
            <a:lvl2pPr marL="571500" algn="l">
              <a:spcBef>
                <a:spcPct val="0"/>
              </a:spcBef>
              <a:defRPr kumimoji="1" sz="2400">
                <a:solidFill>
                  <a:schemeClr val="tx1"/>
                </a:solidFill>
                <a:latin typeface="Times New Roman" panose="02020603050405020304" pitchFamily="18" charset="0"/>
              </a:defRPr>
            </a:lvl2pPr>
            <a:lvl3pPr algn="l">
              <a:spcBef>
                <a:spcPct val="0"/>
              </a:spcBef>
              <a:defRPr kumimoji="1" sz="2400">
                <a:solidFill>
                  <a:schemeClr val="tx1"/>
                </a:solidFill>
                <a:latin typeface="Times New Roman" panose="02020603050405020304" pitchFamily="18" charset="0"/>
              </a:defRPr>
            </a:lvl3pPr>
            <a:lvl4pPr algn="l">
              <a:spcBef>
                <a:spcPct val="0"/>
              </a:spcBef>
              <a:defRPr kumimoji="1" sz="2400">
                <a:solidFill>
                  <a:schemeClr val="tx1"/>
                </a:solidFill>
                <a:latin typeface="Times New Roman" panose="02020603050405020304" pitchFamily="18" charset="0"/>
              </a:defRPr>
            </a:lvl4pPr>
            <a:lvl5pPr algn="l">
              <a:spcBef>
                <a:spcPct val="0"/>
              </a:spcBef>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lvl="0">
              <a:spcBef>
                <a:spcPct val="50000"/>
              </a:spcBef>
              <a:buClr>
                <a:srgbClr val="A04DA3"/>
              </a:buClr>
              <a:buFont typeface="Georgia" panose="02040502050405020303" pitchFamily="18" charset="0"/>
              <a:buChar char="•"/>
            </a:pPr>
            <a:r>
              <a:rPr lang="en-AU" sz="2800" dirty="0">
                <a:effectLst>
                  <a:outerShdw blurRad="38100" dist="38100" dir="2700000" algn="tl">
                    <a:srgbClr val="000000"/>
                  </a:outerShdw>
                </a:effectLst>
                <a:latin typeface="Tahoma" panose="020B0604030504040204" pitchFamily="34" charset="0"/>
              </a:rPr>
              <a:t>Time measured for an event in a moving frame will be </a:t>
            </a:r>
            <a:r>
              <a:rPr lang="en-AU" sz="2800" dirty="0">
                <a:solidFill>
                  <a:srgbClr val="FF0000"/>
                </a:solidFill>
                <a:effectLst>
                  <a:outerShdw blurRad="38100" dist="38100" dir="2700000" algn="tl">
                    <a:srgbClr val="000000"/>
                  </a:outerShdw>
                </a:effectLst>
                <a:latin typeface="Tahoma" panose="020B0604030504040204" pitchFamily="34" charset="0"/>
              </a:rPr>
              <a:t>greater</a:t>
            </a:r>
            <a:r>
              <a:rPr lang="en-AU" sz="2800" dirty="0">
                <a:effectLst>
                  <a:outerShdw blurRad="38100" dist="38100" dir="2700000" algn="tl">
                    <a:srgbClr val="000000"/>
                  </a:outerShdw>
                </a:effectLst>
                <a:latin typeface="Tahoma" panose="020B0604030504040204" pitchFamily="34" charset="0"/>
              </a:rPr>
              <a:t> than the actual time for the event inside that frame, if measured from a reference </a:t>
            </a:r>
            <a:r>
              <a:rPr lang="en-AU" sz="2800" dirty="0">
                <a:solidFill>
                  <a:srgbClr val="FF0000"/>
                </a:solidFill>
                <a:effectLst>
                  <a:outerShdw blurRad="38100" dist="38100" dir="2700000" algn="tl">
                    <a:srgbClr val="000000"/>
                  </a:outerShdw>
                </a:effectLst>
                <a:latin typeface="Tahoma" panose="020B0604030504040204" pitchFamily="34" charset="0"/>
              </a:rPr>
              <a:t>outside</a:t>
            </a:r>
            <a:r>
              <a:rPr lang="en-AU" sz="2800" dirty="0">
                <a:effectLst>
                  <a:outerShdw blurRad="38100" dist="38100" dir="2700000" algn="tl">
                    <a:srgbClr val="000000"/>
                  </a:outerShdw>
                </a:effectLst>
                <a:latin typeface="Tahoma" panose="020B0604030504040204" pitchFamily="34" charset="0"/>
              </a:rPr>
              <a:t> the moving frame of reference.</a:t>
            </a:r>
          </a:p>
        </p:txBody>
      </p:sp>
      <p:pic>
        <p:nvPicPr>
          <p:cNvPr id="29698" name="Picture 2" descr="https://upload.wikimedia.org/wikipedia/commons/thumb/4/4f/Time_dilation.svg/1000px-Time_dilatio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6551" y="1352551"/>
            <a:ext cx="5505449" cy="5505449"/>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4"/>
          <p:cNvSpPr txBox="1">
            <a:spLocks noChangeArrowheads="1"/>
          </p:cNvSpPr>
          <p:nvPr/>
        </p:nvSpPr>
        <p:spPr bwMode="auto">
          <a:xfrm>
            <a:off x="390525" y="4870777"/>
            <a:ext cx="5934076" cy="1815882"/>
          </a:xfrm>
          <a:prstGeom prst="rect">
            <a:avLst/>
          </a:prstGeom>
          <a:solidFill>
            <a:schemeClr val="accent2"/>
          </a:solidFill>
          <a:ln w="38100">
            <a:solidFill>
              <a:schemeClr val="accent1"/>
            </a:solidFill>
            <a:miter lim="800000"/>
            <a:headEnd/>
            <a:tailEnd/>
          </a:ln>
          <a:effectLst>
            <a:outerShdw dist="107763" dir="2700000" algn="ctr" rotWithShape="0">
              <a:schemeClr val="bg2"/>
            </a:outerShdw>
          </a:effectLst>
        </p:spPr>
        <p:txBody>
          <a:bodyPr wrap="square">
            <a:spAutoFit/>
          </a:bodyPr>
          <a:lstStyle>
            <a:lvl1pPr marL="457200" indent="-457200" algn="l">
              <a:spcBef>
                <a:spcPct val="0"/>
              </a:spcBef>
              <a:defRPr kumimoji="1" sz="2400">
                <a:solidFill>
                  <a:schemeClr val="tx1"/>
                </a:solidFill>
                <a:latin typeface="Times New Roman" panose="02020603050405020304" pitchFamily="18" charset="0"/>
              </a:defRPr>
            </a:lvl1pPr>
            <a:lvl2pPr marL="571500" algn="l">
              <a:spcBef>
                <a:spcPct val="0"/>
              </a:spcBef>
              <a:defRPr kumimoji="1" sz="2400">
                <a:solidFill>
                  <a:schemeClr val="tx1"/>
                </a:solidFill>
                <a:latin typeface="Times New Roman" panose="02020603050405020304" pitchFamily="18" charset="0"/>
              </a:defRPr>
            </a:lvl2pPr>
            <a:lvl3pPr algn="l">
              <a:spcBef>
                <a:spcPct val="0"/>
              </a:spcBef>
              <a:defRPr kumimoji="1" sz="2400">
                <a:solidFill>
                  <a:schemeClr val="tx1"/>
                </a:solidFill>
                <a:latin typeface="Times New Roman" panose="02020603050405020304" pitchFamily="18" charset="0"/>
              </a:defRPr>
            </a:lvl3pPr>
            <a:lvl4pPr algn="l">
              <a:spcBef>
                <a:spcPct val="0"/>
              </a:spcBef>
              <a:defRPr kumimoji="1" sz="2400">
                <a:solidFill>
                  <a:schemeClr val="tx1"/>
                </a:solidFill>
                <a:latin typeface="Times New Roman" panose="02020603050405020304" pitchFamily="18" charset="0"/>
              </a:defRPr>
            </a:lvl4pPr>
            <a:lvl5pPr algn="l">
              <a:spcBef>
                <a:spcPct val="0"/>
              </a:spcBef>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lvl="0">
              <a:spcBef>
                <a:spcPct val="50000"/>
              </a:spcBef>
              <a:buClr>
                <a:srgbClr val="A04DA3"/>
              </a:buClr>
              <a:buFont typeface="Georgia" panose="02040502050405020303" pitchFamily="18" charset="0"/>
              <a:buChar char="•"/>
            </a:pPr>
            <a:r>
              <a:rPr lang="en-AU" sz="2800" dirty="0">
                <a:effectLst>
                  <a:outerShdw blurRad="38100" dist="38100" dir="2700000" algn="tl">
                    <a:srgbClr val="000000"/>
                  </a:outerShdw>
                </a:effectLst>
                <a:latin typeface="Tahoma" panose="020B0604030504040204" pitchFamily="34" charset="0"/>
              </a:rPr>
              <a:t>In other words, time appears to go </a:t>
            </a:r>
            <a:r>
              <a:rPr lang="en-AU" sz="2800" dirty="0">
                <a:solidFill>
                  <a:srgbClr val="FF0000"/>
                </a:solidFill>
                <a:effectLst>
                  <a:outerShdw blurRad="38100" dist="38100" dir="2700000" algn="tl">
                    <a:srgbClr val="000000"/>
                  </a:outerShdw>
                </a:effectLst>
                <a:latin typeface="Tahoma" panose="020B0604030504040204" pitchFamily="34" charset="0"/>
              </a:rPr>
              <a:t>slower</a:t>
            </a:r>
            <a:r>
              <a:rPr lang="en-AU" sz="2800" dirty="0">
                <a:effectLst>
                  <a:outerShdw blurRad="38100" dist="38100" dir="2700000" algn="tl">
                    <a:srgbClr val="000000"/>
                  </a:outerShdw>
                </a:effectLst>
                <a:latin typeface="Tahoma" panose="020B0604030504040204" pitchFamily="34" charset="0"/>
              </a:rPr>
              <a:t> inside a moving frame when viewed from </a:t>
            </a:r>
            <a:r>
              <a:rPr lang="en-AU" sz="2800" dirty="0">
                <a:solidFill>
                  <a:srgbClr val="FF0000"/>
                </a:solidFill>
                <a:effectLst>
                  <a:outerShdw blurRad="38100" dist="38100" dir="2700000" algn="tl">
                    <a:srgbClr val="000000"/>
                  </a:outerShdw>
                </a:effectLst>
                <a:latin typeface="Tahoma" panose="020B0604030504040204" pitchFamily="34" charset="0"/>
              </a:rPr>
              <a:t>outside</a:t>
            </a:r>
            <a:r>
              <a:rPr lang="en-AU" sz="2800" dirty="0">
                <a:effectLst>
                  <a:outerShdw blurRad="38100" dist="38100" dir="2700000" algn="tl">
                    <a:srgbClr val="000000"/>
                  </a:outerShdw>
                </a:effectLst>
                <a:latin typeface="Tahoma" panose="020B0604030504040204" pitchFamily="34" charset="0"/>
              </a:rPr>
              <a:t> that frame.</a:t>
            </a:r>
          </a:p>
        </p:txBody>
      </p:sp>
    </p:spTree>
    <p:extLst>
      <p:ext uri="{BB962C8B-B14F-4D97-AF65-F5344CB8AC3E}">
        <p14:creationId xmlns:p14="http://schemas.microsoft.com/office/powerpoint/2010/main" val="325174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ppt_w/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ppt_w</p:attrName>
                                        </p:attrNameLst>
                                      </p:cBhvr>
                                      <p:tavLst>
                                        <p:tav tm="0">
                                          <p:val>
                                            <p:fltVal val="0"/>
                                          </p:val>
                                        </p:tav>
                                        <p:tav tm="100000">
                                          <p:val>
                                            <p:strVal val="#ppt_w"/>
                                          </p:val>
                                        </p:tav>
                                      </p:tavLst>
                                    </p:anim>
                                    <p:anim calcmode="lin" valueType="num">
                                      <p:cBhvr>
                                        <p:cTn id="10"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ppt_x</p:attrName>
                                        </p:attrNameLst>
                                      </p:cBhvr>
                                      <p:tavLst>
                                        <p:tav tm="0">
                                          <p:val>
                                            <p:strVal val="#ppt_x-#ppt_w/2"/>
                                          </p:val>
                                        </p:tav>
                                        <p:tav tm="100000">
                                          <p:val>
                                            <p:strVal val="#ppt_x"/>
                                          </p:val>
                                        </p:tav>
                                      </p:tavLst>
                                    </p:anim>
                                    <p:anim calcmode="lin" valueType="num">
                                      <p:cBhvr>
                                        <p:cTn id="16" dur="500" fill="hold"/>
                                        <p:tgtEl>
                                          <p:spTgt spid="8"/>
                                        </p:tgtEl>
                                        <p:attrNameLst>
                                          <p:attrName>ppt_y</p:attrName>
                                        </p:attrNameLst>
                                      </p:cBhvr>
                                      <p:tavLst>
                                        <p:tav tm="0">
                                          <p:val>
                                            <p:strVal val="#ppt_y"/>
                                          </p:val>
                                        </p:tav>
                                        <p:tav tm="100000">
                                          <p:val>
                                            <p:strVal val="#ppt_y"/>
                                          </p:val>
                                        </p:tav>
                                      </p:tavLst>
                                    </p:anim>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8"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0070C0"/>
                </a:solidFill>
              </a:rPr>
              <a:t>Length</a:t>
            </a:r>
            <a:r>
              <a:rPr lang="en-AU" dirty="0"/>
              <a:t> and </a:t>
            </a:r>
            <a:r>
              <a:rPr lang="en-AU" dirty="0">
                <a:solidFill>
                  <a:srgbClr val="0070C0"/>
                </a:solidFill>
              </a:rPr>
              <a:t>Distance</a:t>
            </a:r>
            <a:r>
              <a:rPr lang="en-AU" dirty="0"/>
              <a:t> Contraction</a:t>
            </a:r>
          </a:p>
        </p:txBody>
      </p:sp>
      <p:sp>
        <p:nvSpPr>
          <p:cNvPr id="3" name="Content Placeholder 2"/>
          <p:cNvSpPr>
            <a:spLocks noGrp="1"/>
          </p:cNvSpPr>
          <p:nvPr>
            <p:ph idx="1"/>
          </p:nvPr>
        </p:nvSpPr>
        <p:spPr>
          <a:xfrm>
            <a:off x="341746" y="1490320"/>
            <a:ext cx="11850254" cy="4324350"/>
          </a:xfrm>
        </p:spPr>
        <p:txBody>
          <a:bodyPr/>
          <a:lstStyle/>
          <a:p>
            <a:r>
              <a:rPr lang="en-AU" sz="2400" dirty="0"/>
              <a:t>One of the other effects of relativistic speeds is that lengths </a:t>
            </a:r>
            <a:r>
              <a:rPr kumimoji="1" lang="en-AU" sz="2400" dirty="0">
                <a:solidFill>
                  <a:srgbClr val="FF0000"/>
                </a:solidFill>
                <a:effectLst>
                  <a:outerShdw blurRad="38100" dist="38100" dir="2700000" algn="tl">
                    <a:srgbClr val="000000"/>
                  </a:outerShdw>
                </a:effectLst>
                <a:latin typeface="Tahoma" panose="020B0604030504040204" pitchFamily="34" charset="0"/>
              </a:rPr>
              <a:t>are shorter</a:t>
            </a:r>
            <a:r>
              <a:rPr lang="en-AU" sz="2400" dirty="0"/>
              <a:t> when measured from a different inertial reference frame. </a:t>
            </a:r>
          </a:p>
          <a:p>
            <a:endParaRPr lang="en-AU" sz="1600" dirty="0"/>
          </a:p>
          <a:p>
            <a:r>
              <a:rPr lang="en-AU" sz="2400" dirty="0"/>
              <a:t>We call this </a:t>
            </a:r>
            <a:r>
              <a:rPr kumimoji="1" lang="en-AU" sz="2400" dirty="0">
                <a:solidFill>
                  <a:srgbClr val="FF0000"/>
                </a:solidFill>
                <a:effectLst>
                  <a:outerShdw blurRad="38100" dist="38100" dir="2700000" algn="tl">
                    <a:srgbClr val="000000"/>
                  </a:outerShdw>
                </a:effectLst>
                <a:latin typeface="Tahoma" panose="020B0604030504040204" pitchFamily="34" charset="0"/>
              </a:rPr>
              <a:t>length contraction</a:t>
            </a:r>
            <a:r>
              <a:rPr lang="en-AU" sz="2400" dirty="0"/>
              <a:t>.</a:t>
            </a:r>
          </a:p>
          <a:p>
            <a:endParaRPr lang="en-AU" sz="1600" dirty="0"/>
          </a:p>
        </p:txBody>
      </p:sp>
      <p:pic>
        <p:nvPicPr>
          <p:cNvPr id="5122" name="Picture 2" descr="https://thefinchandpea.files.wordpress.com/2013/03/runn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7382" y="3117532"/>
            <a:ext cx="9506881" cy="3149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45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Rectangle 2050"/>
          <p:cNvSpPr>
            <a:spLocks noGrp="1" noChangeArrowheads="1"/>
          </p:cNvSpPr>
          <p:nvPr>
            <p:ph type="title"/>
          </p:nvPr>
        </p:nvSpPr>
        <p:spPr/>
        <p:txBody>
          <a:bodyPr/>
          <a:lstStyle/>
          <a:p>
            <a:pPr>
              <a:defRPr/>
            </a:pPr>
            <a:r>
              <a:rPr lang="en-US" dirty="0"/>
              <a:t>Addition of Velocities</a:t>
            </a:r>
          </a:p>
        </p:txBody>
      </p:sp>
      <p:sp>
        <p:nvSpPr>
          <p:cNvPr id="43011" name="Rectangle 2051"/>
          <p:cNvSpPr>
            <a:spLocks noGrp="1" noChangeArrowheads="1"/>
          </p:cNvSpPr>
          <p:nvPr>
            <p:ph type="body" sz="half" idx="1"/>
          </p:nvPr>
        </p:nvSpPr>
        <p:spPr>
          <a:xfrm>
            <a:off x="609599" y="1600201"/>
            <a:ext cx="5975928" cy="4530725"/>
          </a:xfrm>
        </p:spPr>
        <p:txBody>
          <a:bodyPr/>
          <a:lstStyle/>
          <a:p>
            <a:pPr>
              <a:lnSpc>
                <a:spcPct val="90000"/>
              </a:lnSpc>
              <a:defRPr/>
            </a:pPr>
            <a:r>
              <a:rPr lang="en-US" sz="2400" dirty="0"/>
              <a:t>In normal circumstances, if you are moving and throw an object, an outside observer will see the object at a different velocity.</a:t>
            </a:r>
          </a:p>
          <a:p>
            <a:pPr>
              <a:lnSpc>
                <a:spcPct val="90000"/>
              </a:lnSpc>
              <a:defRPr/>
            </a:pPr>
            <a:endParaRPr lang="en-US" sz="2400" dirty="0"/>
          </a:p>
          <a:p>
            <a:pPr marL="365125" lvl="1" indent="-255588">
              <a:lnSpc>
                <a:spcPct val="90000"/>
              </a:lnSpc>
              <a:buClr>
                <a:srgbClr val="A04DA3"/>
              </a:buClr>
              <a:buFont typeface="Georgia" panose="02040502050405020303" pitchFamily="18" charset="0"/>
              <a:buChar char="•"/>
              <a:defRPr/>
            </a:pPr>
            <a:r>
              <a:rPr lang="en-US" sz="2400" dirty="0">
                <a:solidFill>
                  <a:schemeClr val="tx1"/>
                </a:solidFill>
              </a:rPr>
              <a:t>Straight-forward velocity addition.</a:t>
            </a:r>
          </a:p>
          <a:p>
            <a:r>
              <a:rPr lang="en-AU" dirty="0"/>
              <a:t>u=</a:t>
            </a:r>
            <a:r>
              <a:rPr lang="en-AU" dirty="0" err="1"/>
              <a:t>v+u</a:t>
            </a:r>
            <a:r>
              <a:rPr lang="en-AU" dirty="0"/>
              <a:t>′</a:t>
            </a:r>
          </a:p>
          <a:p>
            <a:pPr marL="109537" indent="0">
              <a:buNone/>
            </a:pPr>
            <a:endParaRPr lang="en-AU" dirty="0"/>
          </a:p>
          <a:p>
            <a:pPr marL="631825" lvl="3" indent="0">
              <a:lnSpc>
                <a:spcPct val="90000"/>
              </a:lnSpc>
              <a:buClr>
                <a:srgbClr val="A04DA3"/>
              </a:buClr>
              <a:buNone/>
              <a:defRPr/>
            </a:pPr>
            <a:r>
              <a:rPr lang="en-US" sz="2000" dirty="0">
                <a:solidFill>
                  <a:srgbClr val="0066FF"/>
                </a:solidFill>
              </a:rPr>
              <a:t>u = velocity relative to observer not in moving reference frame.</a:t>
            </a:r>
          </a:p>
          <a:p>
            <a:pPr marL="631825" lvl="3" indent="0">
              <a:lnSpc>
                <a:spcPct val="90000"/>
              </a:lnSpc>
              <a:buClr>
                <a:srgbClr val="A04DA3"/>
              </a:buClr>
              <a:buNone/>
              <a:defRPr/>
            </a:pPr>
            <a:r>
              <a:rPr lang="en-US" sz="2000" dirty="0">
                <a:solidFill>
                  <a:srgbClr val="0066FF"/>
                </a:solidFill>
              </a:rPr>
              <a:t>v = velocity of moving reference frame relative to observer.</a:t>
            </a:r>
          </a:p>
          <a:p>
            <a:pPr marL="631825" lvl="3" indent="0">
              <a:lnSpc>
                <a:spcPct val="90000"/>
              </a:lnSpc>
              <a:buClr>
                <a:srgbClr val="A04DA3"/>
              </a:buClr>
              <a:buNone/>
              <a:defRPr/>
            </a:pPr>
            <a:r>
              <a:rPr lang="en-AU" sz="2000" dirty="0">
                <a:solidFill>
                  <a:srgbClr val="0066FF"/>
                </a:solidFill>
              </a:rPr>
              <a:t>u′ = second velocity relative to moving frame </a:t>
            </a:r>
          </a:p>
        </p:txBody>
      </p:sp>
      <p:pic>
        <p:nvPicPr>
          <p:cNvPr id="6146" name="Picture 2" descr="https://voer.edu.vn/file/556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0183" y="1149759"/>
            <a:ext cx="5384800" cy="4693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128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0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011">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011">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0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 of Velocities</a:t>
            </a:r>
            <a:endParaRPr lang="en-AU" dirty="0"/>
          </a:p>
        </p:txBody>
      </p:sp>
      <p:pic>
        <p:nvPicPr>
          <p:cNvPr id="8194" name="Picture 2" descr="http://u2.lege.net/cetinbal/PU/R_bt2lfS205_a.jpg"/>
          <p:cNvPicPr>
            <a:picLocks noChangeAspect="1" noChangeArrowheads="1"/>
          </p:cNvPicPr>
          <p:nvPr/>
        </p:nvPicPr>
        <p:blipFill rotWithShape="1">
          <a:blip r:embed="rId2">
            <a:extLst>
              <a:ext uri="{28A0092B-C50C-407E-A947-70E740481C1C}">
                <a14:useLocalDpi xmlns:a14="http://schemas.microsoft.com/office/drawing/2010/main" val="0"/>
              </a:ext>
            </a:extLst>
          </a:blip>
          <a:srcRect l="20718" r="16023"/>
          <a:stretch/>
        </p:blipFill>
        <p:spPr bwMode="auto">
          <a:xfrm>
            <a:off x="3519055" y="1653889"/>
            <a:ext cx="4211781" cy="418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697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Rectangle 2050"/>
          <p:cNvSpPr>
            <a:spLocks noGrp="1" noChangeArrowheads="1"/>
          </p:cNvSpPr>
          <p:nvPr>
            <p:ph type="title"/>
          </p:nvPr>
        </p:nvSpPr>
        <p:spPr/>
        <p:txBody>
          <a:bodyPr/>
          <a:lstStyle/>
          <a:p>
            <a:pPr>
              <a:defRPr/>
            </a:pPr>
            <a:r>
              <a:rPr lang="en-US" dirty="0"/>
              <a:t>Addition of Velocities</a:t>
            </a:r>
          </a:p>
        </p:txBody>
      </p:sp>
      <p:sp>
        <p:nvSpPr>
          <p:cNvPr id="43011" name="Rectangle 2051"/>
          <p:cNvSpPr>
            <a:spLocks noGrp="1" noChangeArrowheads="1"/>
          </p:cNvSpPr>
          <p:nvPr>
            <p:ph type="body" sz="half" idx="1"/>
          </p:nvPr>
        </p:nvSpPr>
        <p:spPr>
          <a:xfrm>
            <a:off x="101600" y="1207944"/>
            <a:ext cx="5308600" cy="4530725"/>
          </a:xfrm>
        </p:spPr>
        <p:txBody>
          <a:bodyPr/>
          <a:lstStyle/>
          <a:p>
            <a:pPr>
              <a:lnSpc>
                <a:spcPct val="90000"/>
              </a:lnSpc>
              <a:defRPr/>
            </a:pPr>
            <a:r>
              <a:rPr lang="en-AU" sz="2400" dirty="0"/>
              <a:t>Einstein's 2</a:t>
            </a:r>
            <a:r>
              <a:rPr lang="en-AU" sz="2400" baseline="30000" dirty="0"/>
              <a:t>nd</a:t>
            </a:r>
            <a:r>
              <a:rPr lang="en-AU" sz="2400" dirty="0"/>
              <a:t> postulate tells us that all observers agree on the speed of light.</a:t>
            </a:r>
          </a:p>
          <a:p>
            <a:r>
              <a:rPr lang="en-GB" sz="2400" dirty="0"/>
              <a:t>Imagine a car traveling at night along a straight road. If classical velocity addition applied to light, then the light from the car’s headlights would approach the observer on the sidewalk at a speed u=</a:t>
            </a:r>
            <a:r>
              <a:rPr lang="en-GB" sz="2400" dirty="0" err="1"/>
              <a:t>v+c</a:t>
            </a:r>
            <a:endParaRPr lang="en-GB" sz="2400" dirty="0"/>
          </a:p>
        </p:txBody>
      </p:sp>
      <p:pic>
        <p:nvPicPr>
          <p:cNvPr id="7170" name="Picture 2" descr="https://voer.edu.vn/file/556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0423" y="1309545"/>
            <a:ext cx="6629977" cy="3096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1600" y="5027705"/>
            <a:ext cx="11804650" cy="1052596"/>
          </a:xfrm>
          <a:prstGeom prst="rect">
            <a:avLst/>
          </a:prstGeom>
        </p:spPr>
        <p:txBody>
          <a:bodyPr wrap="square">
            <a:spAutoFit/>
          </a:bodyPr>
          <a:lstStyle/>
          <a:p>
            <a:pPr marL="365125" indent="-255588">
              <a:spcBef>
                <a:spcPts val="300"/>
              </a:spcBef>
              <a:buClr>
                <a:srgbClr val="A04DA3"/>
              </a:buClr>
              <a:buFont typeface="Georgia" panose="02040502050405020303" pitchFamily="18" charset="0"/>
              <a:buChar char="•"/>
            </a:pPr>
            <a:r>
              <a:rPr lang="en-GB" sz="2400" dirty="0">
                <a:latin typeface="+mn-lt"/>
              </a:rPr>
              <a:t>But we know that light will move away from the car at speed c relative to the driver of the car, and light will move towards the observer on the sidewalk at speed c too.</a:t>
            </a:r>
            <a:endParaRPr lang="en-AU" sz="2400" dirty="0">
              <a:latin typeface="+mn-lt"/>
            </a:endParaRPr>
          </a:p>
          <a:p>
            <a:pPr>
              <a:lnSpc>
                <a:spcPct val="90000"/>
              </a:lnSpc>
              <a:defRPr/>
            </a:pPr>
            <a:endParaRPr lang="en-AU" sz="1600" dirty="0"/>
          </a:p>
        </p:txBody>
      </p:sp>
    </p:spTree>
    <p:extLst>
      <p:ext uri="{BB962C8B-B14F-4D97-AF65-F5344CB8AC3E}">
        <p14:creationId xmlns:p14="http://schemas.microsoft.com/office/powerpoint/2010/main" val="268690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Custom 2">
      <a:majorFont>
        <a:latin typeface="Impact"/>
        <a:ea typeface=""/>
        <a:cs typeface=""/>
      </a:majorFont>
      <a:minorFont>
        <a:latin typeface="Arial"/>
        <a:ea typeface=""/>
        <a:cs typeface=""/>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3766</TotalTime>
  <Words>1084</Words>
  <Application>Microsoft Office PowerPoint</Application>
  <PresentationFormat>Widescreen</PresentationFormat>
  <Paragraphs>163</Paragraphs>
  <Slides>23</Slides>
  <Notes>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23</vt:i4>
      </vt:variant>
    </vt:vector>
  </HeadingPairs>
  <TitlesOfParts>
    <vt:vector size="34" baseType="lpstr">
      <vt:lpstr>Arial</vt:lpstr>
      <vt:lpstr>Calibri</vt:lpstr>
      <vt:lpstr>Calibri Light</vt:lpstr>
      <vt:lpstr>Cambria Math</vt:lpstr>
      <vt:lpstr>Georgia</vt:lpstr>
      <vt:lpstr>Impact</vt:lpstr>
      <vt:lpstr>Tahoma</vt:lpstr>
      <vt:lpstr>Trebuchet MS</vt:lpstr>
      <vt:lpstr>Wingdings 2</vt:lpstr>
      <vt:lpstr>Urban</vt:lpstr>
      <vt:lpstr>Custom Design</vt:lpstr>
      <vt:lpstr>Special Relativity Calculations 3 This doesn't add up!</vt:lpstr>
      <vt:lpstr>PowerPoint Presentation</vt:lpstr>
      <vt:lpstr>All Motion is Relative – To your frame of reference</vt:lpstr>
      <vt:lpstr>Two Postulates of Special Relativity</vt:lpstr>
      <vt:lpstr>Time Dilation Review</vt:lpstr>
      <vt:lpstr>Length and Distance Contraction</vt:lpstr>
      <vt:lpstr>Addition of Velocities</vt:lpstr>
      <vt:lpstr>Addition of Velocities</vt:lpstr>
      <vt:lpstr>Addition of Velocities</vt:lpstr>
      <vt:lpstr>Addition of Velocities</vt:lpstr>
      <vt:lpstr>Addition of Velocities</vt:lpstr>
      <vt:lpstr>Relativistic Relative Velocities</vt:lpstr>
      <vt:lpstr>Working out which variable is which…</vt:lpstr>
      <vt:lpstr>Relativistic Relative Velocities</vt:lpstr>
      <vt:lpstr>PowerPoint Presentation</vt:lpstr>
      <vt:lpstr>Relativistic Velocity Additions</vt:lpstr>
      <vt:lpstr>Relativistic Relative Velocities</vt:lpstr>
      <vt:lpstr>Relativistic Relative Velocities</vt:lpstr>
      <vt:lpstr>Relativistic Relative Velocities</vt:lpstr>
      <vt:lpstr>Relativistic Relative Velocities</vt:lpstr>
      <vt:lpstr>Relativistic Relative Velocities</vt:lpstr>
      <vt:lpstr>Relativistic Relative Velocities</vt:lpstr>
      <vt:lpstr>2016 Physics Sample Exam Question</vt:lpstr>
    </vt:vector>
  </TitlesOfParts>
  <Company>St Georges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 Georges College</dc:creator>
  <cp:lastModifiedBy>Darin Carter</cp:lastModifiedBy>
  <cp:revision>306</cp:revision>
  <dcterms:created xsi:type="dcterms:W3CDTF">2008-08-15T17:24:00Z</dcterms:created>
  <dcterms:modified xsi:type="dcterms:W3CDTF">2016-08-17T02:55:54Z</dcterms:modified>
</cp:coreProperties>
</file>