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30"/>
  </p:notesMasterIdLst>
  <p:sldIdLst>
    <p:sldId id="256" r:id="rId3"/>
    <p:sldId id="391" r:id="rId4"/>
    <p:sldId id="406" r:id="rId5"/>
    <p:sldId id="452" r:id="rId6"/>
    <p:sldId id="466" r:id="rId7"/>
    <p:sldId id="493" r:id="rId8"/>
    <p:sldId id="501" r:id="rId9"/>
    <p:sldId id="507" r:id="rId10"/>
    <p:sldId id="508" r:id="rId11"/>
    <p:sldId id="509" r:id="rId12"/>
    <p:sldId id="511" r:id="rId13"/>
    <p:sldId id="512" r:id="rId14"/>
    <p:sldId id="514" r:id="rId15"/>
    <p:sldId id="515" r:id="rId16"/>
    <p:sldId id="516" r:id="rId17"/>
    <p:sldId id="517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00" r:id="rId26"/>
    <p:sldId id="527" r:id="rId27"/>
    <p:sldId id="528" r:id="rId28"/>
    <p:sldId id="529" r:id="rId29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91"/>
            <p14:sldId id="406"/>
            <p14:sldId id="452"/>
            <p14:sldId id="466"/>
            <p14:sldId id="493"/>
            <p14:sldId id="501"/>
            <p14:sldId id="507"/>
            <p14:sldId id="508"/>
            <p14:sldId id="509"/>
            <p14:sldId id="511"/>
            <p14:sldId id="512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  <p14:sldId id="523"/>
            <p14:sldId id="524"/>
            <p14:sldId id="525"/>
            <p14:sldId id="500"/>
            <p14:sldId id="527"/>
            <p14:sldId id="528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99"/>
    <a:srgbClr val="008000"/>
    <a:srgbClr val="FF0000"/>
    <a:srgbClr val="FFFF99"/>
    <a:srgbClr val="CCECFF"/>
    <a:srgbClr val="CCFFCC"/>
    <a:srgbClr val="FF9999"/>
    <a:srgbClr val="66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07" autoAdjust="0"/>
    <p:restoredTop sz="94246" autoAdjust="0"/>
  </p:normalViewPr>
  <p:slideViewPr>
    <p:cSldViewPr snapToGrid="0">
      <p:cViewPr varScale="1">
        <p:scale>
          <a:sx n="66" d="100"/>
          <a:sy n="66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7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3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31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3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52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8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8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3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CAE75A-F2E1-428E-A1BE-0D881AB0A722}" type="slidenum">
              <a:rPr lang="en-US" altLang="en-US" sz="1200">
                <a:solidFill>
                  <a:schemeClr val="tx1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9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74DFF-4E07-4BB7-8474-D85435488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22/08/2016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4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nearingzero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019" y="552018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Special Relativity Calculations 4</a:t>
            </a:r>
            <a:b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</a:br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Cant keep up the momentum?</a:t>
            </a:r>
          </a:p>
        </p:txBody>
      </p:sp>
      <p:pic>
        <p:nvPicPr>
          <p:cNvPr id="1026" name="Picture 2" descr="https://images.hedgeye.com/media_assets/0062/3985/Momentum_cartoon_01.16.2015_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20" y="2642395"/>
            <a:ext cx="5175226" cy="37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amous00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02" y="2642395"/>
            <a:ext cx="4001962" cy="37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E63219"/>
                </a:solidFill>
              </a:rPr>
              <a:t>Momentum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rgbClr val="E63219"/>
                </a:solidFill>
              </a:rPr>
              <a:t> Inertia </a:t>
            </a:r>
            <a:r>
              <a:rPr lang="en-US" altLang="en-US" dirty="0">
                <a:solidFill>
                  <a:schemeClr val="tx1"/>
                </a:solidFill>
              </a:rPr>
              <a:t>in</a:t>
            </a:r>
            <a:r>
              <a:rPr lang="en-US" altLang="en-US" dirty="0">
                <a:solidFill>
                  <a:srgbClr val="E63219"/>
                </a:solidFill>
              </a:rPr>
              <a:t> </a:t>
            </a:r>
            <a:r>
              <a:rPr lang="en-US" altLang="en-US" dirty="0">
                <a:solidFill>
                  <a:srgbClr val="0066FF"/>
                </a:solidFill>
              </a:rPr>
              <a:t>Relativity</a:t>
            </a:r>
            <a:endParaRPr lang="en-AU" dirty="0">
              <a:solidFill>
                <a:srgbClr val="0066FF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736052"/>
            <a:ext cx="116418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To Newton, infinite momentum would mean infinite speed.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Einstein showed that a new definition of momentum is required:</a:t>
            </a:r>
          </a:p>
          <a:p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This is </a:t>
            </a:r>
            <a:r>
              <a:rPr lang="en-US" altLang="en-US" sz="2000" b="1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relativistic momentum, 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which is noticeable at speeds approaching the speed of light.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79636" y="3297383"/>
                <a:ext cx="2639975" cy="145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2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36" y="3297383"/>
                <a:ext cx="2639975" cy="145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000" b="1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Minion-Regular" charset="0"/>
                  </a:rPr>
                  <a:t>Where: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relativistic momentum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rest mass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= velocity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  <a:blipFill>
                <a:blip r:embed="rId3"/>
                <a:stretch>
                  <a:fillRect l="-1712" t="-1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5574" y="4928599"/>
            <a:ext cx="119255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So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nothing that has mass</a:t>
            </a:r>
            <a:r>
              <a:rPr lang="en-US" altLang="en-US" sz="2000" dirty="0">
                <a:solidFill>
                  <a:srgbClr val="000000"/>
                </a:solidFill>
              </a:rPr>
              <a:t> can be pushed to the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speed of light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Hence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c is the speed limit </a:t>
            </a:r>
            <a:r>
              <a:rPr lang="en-US" altLang="en-US" sz="2000" dirty="0">
                <a:solidFill>
                  <a:srgbClr val="000000"/>
                </a:solidFill>
              </a:rPr>
              <a:t>in the universe.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If </a:t>
            </a:r>
            <a:r>
              <a:rPr lang="en-US" altLang="en-US" sz="2000" i="1" dirty="0">
                <a:solidFill>
                  <a:srgbClr val="000000"/>
                </a:solidFill>
              </a:rPr>
              <a:t>v </a:t>
            </a:r>
            <a:r>
              <a:rPr lang="en-US" altLang="en-US" sz="2000" dirty="0">
                <a:solidFill>
                  <a:srgbClr val="000000"/>
                </a:solidFill>
              </a:rPr>
              <a:t>is much less than </a:t>
            </a: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dirty="0">
                <a:solidFill>
                  <a:srgbClr val="000000"/>
                </a:solidFill>
              </a:rPr>
              <a:t>, the denominator above is </a:t>
            </a:r>
            <a:r>
              <a:rPr lang="en-US" altLang="en-US" sz="2000" b="1" i="1" dirty="0">
                <a:solidFill>
                  <a:srgbClr val="FF0000"/>
                </a:solidFill>
                <a:latin typeface="+mn-lt"/>
              </a:rPr>
              <a:t>nearly equal to 1 </a:t>
            </a:r>
            <a:r>
              <a:rPr lang="en-US" altLang="en-US" sz="2000" dirty="0">
                <a:solidFill>
                  <a:srgbClr val="000000"/>
                </a:solidFill>
              </a:rPr>
              <a:t>and </a:t>
            </a:r>
            <a:r>
              <a:rPr lang="en-US" altLang="en-US" sz="2000" i="1" dirty="0">
                <a:solidFill>
                  <a:srgbClr val="000000"/>
                </a:solidFill>
              </a:rPr>
              <a:t>p </a:t>
            </a:r>
            <a:r>
              <a:rPr lang="en-US" altLang="en-US" sz="2000" dirty="0">
                <a:solidFill>
                  <a:srgbClr val="000000"/>
                </a:solidFill>
              </a:rPr>
              <a:t>is nearly equal to </a:t>
            </a:r>
            <a:r>
              <a:rPr lang="en-US" altLang="en-US" sz="2000" i="1" dirty="0">
                <a:solidFill>
                  <a:srgbClr val="000000"/>
                </a:solidFill>
              </a:rPr>
              <a:t>mv.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Thus, Newton’s definition of momentum is still valid at low speed.</a:t>
            </a:r>
          </a:p>
        </p:txBody>
      </p:sp>
    </p:spTree>
    <p:extLst>
      <p:ext uri="{BB962C8B-B14F-4D97-AF65-F5344CB8AC3E}">
        <p14:creationId xmlns:p14="http://schemas.microsoft.com/office/powerpoint/2010/main" val="36154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Relative </a:t>
            </a:r>
            <a:r>
              <a:rPr lang="en-US" altLang="en-US" dirty="0">
                <a:solidFill>
                  <a:srgbClr val="FF0000"/>
                </a:solidFill>
              </a:rPr>
              <a:t>Momentum</a:t>
            </a:r>
            <a:r>
              <a:rPr lang="en-US" altLang="en-US" dirty="0">
                <a:solidFill>
                  <a:srgbClr val="0066FF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Mass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736052"/>
            <a:ext cx="11641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If relative momentum is much greater than Newtonian momentum for any given velocity, this then has implications for mass.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5165" y="2751715"/>
                <a:ext cx="96058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𝑁𝑒𝑤𝑡𝑜𝑛𝑖𝑎𝑛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𝑀𝑜𝑚𝑒𝑛𝑡𝑢𝑚</m:t>
                      </m:r>
                    </m:oMath>
                  </m:oMathPara>
                </a14:m>
                <a:endParaRPr lang="en-AU" sz="24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" y="2751715"/>
                <a:ext cx="960581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000" b="1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Minion-Regular" charset="0"/>
                  </a:rPr>
                  <a:t>Where: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relativistic momentum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rest mass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= velocity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  <a:blipFill>
                <a:blip r:embed="rId3"/>
                <a:stretch>
                  <a:fillRect l="-1712" t="-1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5574" y="4928599"/>
            <a:ext cx="1192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If the velocities are the same, then the </a:t>
            </a:r>
            <a:r>
              <a:rPr lang="en-US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mass</a:t>
            </a:r>
            <a:r>
              <a:rPr lang="en-US" altLang="en-US" sz="2000" dirty="0">
                <a:solidFill>
                  <a:srgbClr val="000000"/>
                </a:solidFill>
              </a:rPr>
              <a:t> of the body must be increasing!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8364" y="3449783"/>
                <a:ext cx="489364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    ≫  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sz="3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64" y="3449783"/>
                <a:ext cx="489364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7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Relative </a:t>
            </a:r>
            <a:r>
              <a:rPr lang="en-US" altLang="en-US" dirty="0">
                <a:solidFill>
                  <a:srgbClr val="FF0000"/>
                </a:solidFill>
              </a:rPr>
              <a:t>Momentum</a:t>
            </a:r>
            <a:r>
              <a:rPr lang="en-US" altLang="en-US" dirty="0">
                <a:solidFill>
                  <a:srgbClr val="0066FF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Mass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Einstein had an equation for relative mass as below: 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We simply cancel the velocities on each side to get an equation that only shows mass.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You will see that it is in the same format as time dilation, so we say that mass is dilated.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83939" y="3096800"/>
                <a:ext cx="355744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000" b="1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Minion-Regular" charset="0"/>
                  </a:rPr>
                  <a:t>Where: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relativistic momentum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rest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0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relativistic mass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= velocity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939" y="3096800"/>
                <a:ext cx="3557443" cy="1938992"/>
              </a:xfrm>
              <a:prstGeom prst="rect">
                <a:avLst/>
              </a:prstGeom>
              <a:blipFill>
                <a:blip r:embed="rId2"/>
                <a:stretch>
                  <a:fillRect l="-1712" t="-1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7979" y="2993353"/>
                <a:ext cx="2639975" cy="145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2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9" y="2993353"/>
                <a:ext cx="2639975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93748" y="2993353"/>
                <a:ext cx="3187343" cy="145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48" y="2993353"/>
                <a:ext cx="3187343" cy="145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93748" y="4830611"/>
                <a:ext cx="3187343" cy="145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2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2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48" y="4830611"/>
                <a:ext cx="3187343" cy="145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 rot="19208652">
            <a:off x="-143556" y="3424876"/>
            <a:ext cx="6463021" cy="1384995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2800" dirty="0"/>
              <a:t>NOTE – This formula does not appear on your data sheet because it is a simple cancelation as shown.</a:t>
            </a:r>
          </a:p>
        </p:txBody>
      </p:sp>
    </p:spTree>
    <p:extLst>
      <p:ext uri="{BB962C8B-B14F-4D97-AF65-F5344CB8AC3E}">
        <p14:creationId xmlns:p14="http://schemas.microsoft.com/office/powerpoint/2010/main" val="125487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98764" y="1196975"/>
            <a:ext cx="11612584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</a:rPr>
              <a:t>As with all of Einstein's work, Physicists didn’t just accept the proposals at face value. Each of his ideas have been </a:t>
            </a:r>
            <a:r>
              <a:rPr lang="en-US" altLang="en-US" sz="2600" b="1" dirty="0">
                <a:solidFill>
                  <a:srgbClr val="7030A0"/>
                </a:solidFill>
              </a:rPr>
              <a:t>vigorously tested</a:t>
            </a:r>
            <a:r>
              <a:rPr lang="en-US" altLang="en-US" sz="2600" dirty="0">
                <a:solidFill>
                  <a:srgbClr val="000000"/>
                </a:solidFill>
              </a:rPr>
              <a:t>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</a:rPr>
              <a:t>Deviation of high speed particles in magnetic fields is one area that Einstein's ideas have been supported by empirical evidence.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rgbClr val="000000"/>
                </a:solidFill>
              </a:rPr>
              <a:t>If the </a:t>
            </a:r>
            <a:r>
              <a:rPr lang="en-US" altLang="en-US" sz="2600" b="1" dirty="0">
                <a:solidFill>
                  <a:srgbClr val="7030A0"/>
                </a:solidFill>
              </a:rPr>
              <a:t>momentum</a:t>
            </a:r>
            <a:r>
              <a:rPr lang="en-US" altLang="en-US" sz="2600" dirty="0">
                <a:solidFill>
                  <a:srgbClr val="000000"/>
                </a:solidFill>
              </a:rPr>
              <a:t> of the electrons were equal to the </a:t>
            </a:r>
            <a:r>
              <a:rPr lang="en-US" altLang="en-US" sz="2600" b="1" dirty="0">
                <a:solidFill>
                  <a:srgbClr val="7030A0"/>
                </a:solidFill>
              </a:rPr>
              <a:t>Newtonian</a:t>
            </a:r>
            <a:r>
              <a:rPr lang="en-US" altLang="en-US" sz="2600" dirty="0">
                <a:solidFill>
                  <a:srgbClr val="000000"/>
                </a:solidFill>
              </a:rPr>
              <a:t> value of momentum, </a:t>
            </a:r>
            <a:r>
              <a:rPr lang="en-US" altLang="en-US" sz="2600" i="1" dirty="0">
                <a:solidFill>
                  <a:srgbClr val="000000"/>
                </a:solidFill>
              </a:rPr>
              <a:t>mv,</a:t>
            </a:r>
            <a:r>
              <a:rPr lang="en-US" altLang="en-US" sz="2600" dirty="0">
                <a:solidFill>
                  <a:srgbClr val="000000"/>
                </a:solidFill>
              </a:rPr>
              <a:t> the beam would follow the </a:t>
            </a:r>
            <a:r>
              <a:rPr lang="en-US" altLang="en-US" sz="2600" b="1" dirty="0">
                <a:solidFill>
                  <a:srgbClr val="7030A0"/>
                </a:solidFill>
              </a:rPr>
              <a:t>dashed</a:t>
            </a:r>
            <a:r>
              <a:rPr lang="en-US" altLang="en-US" sz="2600" dirty="0">
                <a:solidFill>
                  <a:srgbClr val="000000"/>
                </a:solidFill>
              </a:rPr>
              <a:t> line. The beam instead follows the </a:t>
            </a:r>
            <a:r>
              <a:rPr lang="en-US" altLang="en-US" sz="2600" b="1" dirty="0">
                <a:solidFill>
                  <a:srgbClr val="7030A0"/>
                </a:solidFill>
              </a:rPr>
              <a:t>“stiffer” trajectory shown </a:t>
            </a:r>
            <a:r>
              <a:rPr lang="en-US" altLang="en-US" sz="2600" dirty="0">
                <a:solidFill>
                  <a:srgbClr val="000000"/>
                </a:solidFill>
              </a:rPr>
              <a:t>by the solid line because the relativistic momentum / mass is greater.</a:t>
            </a:r>
          </a:p>
        </p:txBody>
      </p:sp>
      <p:pic>
        <p:nvPicPr>
          <p:cNvPr id="28676" name="Picture 4" descr="CPPE-Ch16-1_p304-Elctro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05" y="4419383"/>
            <a:ext cx="6749143" cy="230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Relative </a:t>
            </a:r>
            <a:r>
              <a:rPr lang="en-US" altLang="en-US" dirty="0">
                <a:solidFill>
                  <a:srgbClr val="FF0000"/>
                </a:solidFill>
              </a:rPr>
              <a:t>Momentum</a:t>
            </a:r>
            <a:r>
              <a:rPr lang="en-US" altLang="en-US" dirty="0">
                <a:solidFill>
                  <a:srgbClr val="0066FF"/>
                </a:solidFill>
              </a:rPr>
              <a:t> and </a:t>
            </a:r>
            <a:r>
              <a:rPr lang="en-US" altLang="en-US" dirty="0">
                <a:solidFill>
                  <a:srgbClr val="FF0000"/>
                </a:solidFill>
              </a:rPr>
              <a:t>Inertia – The Evidence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Example 1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electron is placed into an electric field and accelerated to a velocity of 0.95c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Determine the relativistic momentum of the electron at this speed.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Compare this value with the predicted momentum using non relativistic momentum.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75486" y="2465656"/>
                <a:ext cx="2639975" cy="1092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486" y="2465656"/>
                <a:ext cx="2639975" cy="10924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93568" y="3895650"/>
                <a:ext cx="4417657" cy="1200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9.11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0.95 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0.95</m:t>
                                          </m:r>
                                        </m:e>
                                        <m:sup>
                                          <m: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68" y="3895650"/>
                <a:ext cx="4417657" cy="12004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96000" y="5226104"/>
                <a:ext cx="4124021" cy="810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2.596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−22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0.95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6104"/>
                <a:ext cx="4124021" cy="810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49657" y="6375668"/>
                <a:ext cx="412402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p>
                      </m:sSup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𝒌𝒈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7" y="6375668"/>
                <a:ext cx="4124021" cy="377667"/>
              </a:xfrm>
              <a:prstGeom prst="rect">
                <a:avLst/>
              </a:prstGeom>
              <a:blipFill rotWithShape="0">
                <a:blip r:embed="rId5"/>
                <a:stretch>
                  <a:fillRect b="-37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88" y="2702966"/>
            <a:ext cx="3663691" cy="40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Example 1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electron is placed into an electric field and accelerated to a velocity of 0.95c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Determine the relativistic momentum of the electron at this speed.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Compare this value with the predicted momentum using non relativistic momentum.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03461" y="2773957"/>
                <a:ext cx="26399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61" y="2773957"/>
                <a:ext cx="263997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20560" y="2693927"/>
                <a:ext cx="412402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=8.32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60" y="2693927"/>
                <a:ext cx="412402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56512" y="3512621"/>
                <a:ext cx="4531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=9.11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−31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12" y="3512621"/>
                <a:ext cx="453103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278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4226" y="4375972"/>
                <a:ext cx="4531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2.596</m:t>
                    </m:r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26" y="4375972"/>
                <a:ext cx="45310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23" b="-3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5143991"/>
                <a:ext cx="10972800" cy="576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𝐶𝑜𝑚𝑝𝑎𝑟𝑖𝑠𝑜𝑛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8.32</m:t>
                        </m:r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−22</m:t>
                            </m:r>
                          </m:sup>
                        </m:sSup>
                      </m:num>
                      <m:den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2.596</m:t>
                        </m:r>
                        <m:r>
                          <a:rPr lang="en-AU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3.20 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𝑙𝑎𝑟𝑔𝑒𝑟</m:t>
                    </m:r>
                    <m:r>
                      <a:rPr lang="en-A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𝑚𝑜𝑚𝑒𝑛𝑡𝑢𝑚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𝑟𝑒𝑙𝑎𝑡𝑖𝑣𝑖𝑠𝑖𝑡𝑖𝑐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𝑠𝑝𝑒𝑒𝑑𝑠</m:t>
                    </m:r>
                    <m:r>
                      <a:rPr lang="en-AU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7030A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43991"/>
                <a:ext cx="10972800" cy="5763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9528" y="1584902"/>
            <a:ext cx="11612584" cy="555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One of the more interesting and famous areas of 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Einstein's work, is the concept that mass and energy are </a:t>
            </a:r>
            <a:r>
              <a:rPr lang="en-US" altLang="en-US" sz="2800" b="1" dirty="0">
                <a:solidFill>
                  <a:srgbClr val="0066FF"/>
                </a:solidFill>
              </a:rPr>
              <a:t>equivalent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Einstein described mass and energy as being </a:t>
            </a:r>
            <a:r>
              <a:rPr lang="en-US" altLang="en-US" sz="2800" b="1" dirty="0">
                <a:solidFill>
                  <a:srgbClr val="0066FF"/>
                </a:solidFill>
              </a:rPr>
              <a:t>different forms of the same thing</a:t>
            </a:r>
            <a:r>
              <a:rPr lang="en-US" altLang="en-US" sz="2800" dirty="0">
                <a:solidFill>
                  <a:srgbClr val="000000"/>
                </a:solidFill>
              </a:rPr>
              <a:t>, or as different sides of the same coin</a:t>
            </a:r>
            <a:r>
              <a:rPr lang="en-US" altLang="en-US" sz="2600" dirty="0">
                <a:solidFill>
                  <a:srgbClr val="000000"/>
                </a:solidFill>
              </a:rPr>
              <a:t>. 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A piece of matter has an “energy of being” called its </a:t>
            </a:r>
            <a:r>
              <a:rPr lang="en-US" altLang="en-US" sz="2800" b="1" dirty="0">
                <a:solidFill>
                  <a:srgbClr val="FF0000"/>
                </a:solidFill>
              </a:rPr>
              <a:t>rest energy</a:t>
            </a:r>
            <a:r>
              <a:rPr lang="en-US" altLang="en-US" sz="2800" b="1" dirty="0">
                <a:solidFill>
                  <a:srgbClr val="000000"/>
                </a:solidFill>
              </a:rPr>
              <a:t>. 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Einstein concluded that it takes energy to make mass and that energy is released when mass disappears. 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Rest mass </a:t>
            </a:r>
            <a:r>
              <a:rPr lang="en-US" altLang="en-US" sz="2800" dirty="0">
                <a:solidFill>
                  <a:srgbClr val="000000"/>
                </a:solidFill>
              </a:rPr>
              <a:t>is, in effect, a kind of </a:t>
            </a:r>
            <a:r>
              <a:rPr lang="en-US" altLang="en-US" sz="2800" b="1" dirty="0">
                <a:solidFill>
                  <a:srgbClr val="0066FF"/>
                </a:solidFill>
              </a:rPr>
              <a:t>potential energy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endtimestruth.com/wp-content/uploads/2014/09/Albert-Einstein-Emc2-e14096687037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572" y="110836"/>
            <a:ext cx="2445410" cy="22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PE-Ch16-2_p305-Mou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093" y="455756"/>
            <a:ext cx="1987181" cy="225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5" y="1417639"/>
            <a:ext cx="11351490" cy="709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amount of </a:t>
            </a:r>
            <a:r>
              <a:rPr lang="en-US" altLang="en-US" sz="2800" b="1" dirty="0">
                <a:solidFill>
                  <a:srgbClr val="0066FF"/>
                </a:solidFill>
              </a:rPr>
              <a:t>rest energy </a:t>
            </a:r>
            <a:r>
              <a:rPr lang="en-US" altLang="en-US" sz="2800" b="1" dirty="0">
                <a:solidFill>
                  <a:srgbClr val="7030A0"/>
                </a:solidFill>
              </a:rPr>
              <a:t>E</a:t>
            </a:r>
            <a:r>
              <a:rPr lang="en-US" altLang="en-US" sz="2800" dirty="0">
                <a:solidFill>
                  <a:srgbClr val="000000"/>
                </a:solidFill>
              </a:rPr>
              <a:t> is related to the mass </a:t>
            </a:r>
            <a:r>
              <a:rPr lang="en-US" altLang="en-US" sz="2800" b="1" dirty="0">
                <a:solidFill>
                  <a:srgbClr val="7030A0"/>
                </a:solidFill>
              </a:rPr>
              <a:t>m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    by the most celebrated equation of the twentieth century:</a:t>
            </a:r>
          </a:p>
          <a:p>
            <a:pPr algn="ctr" eaLnBrk="1" hangingPunct="1">
              <a:spcBef>
                <a:spcPts val="1200"/>
              </a:spcBef>
            </a:pPr>
            <a:r>
              <a:rPr lang="en-US" altLang="en-US" sz="4400" dirty="0">
                <a:solidFill>
                  <a:srgbClr val="7030A0"/>
                </a:solidFill>
                <a:latin typeface="+mj-lt"/>
              </a:rPr>
              <a:t>E = mc</a:t>
            </a:r>
            <a:r>
              <a:rPr lang="en-US" altLang="en-US" sz="4400" baseline="30000" dirty="0">
                <a:solidFill>
                  <a:srgbClr val="7030A0"/>
                </a:solidFill>
                <a:latin typeface="+mj-lt"/>
              </a:rPr>
              <a:t>2</a:t>
            </a:r>
          </a:p>
          <a:p>
            <a:pPr algn="ctr" eaLnBrk="1" hangingPunct="1">
              <a:spcBef>
                <a:spcPts val="12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where </a:t>
            </a:r>
            <a:r>
              <a:rPr lang="en-US" altLang="en-US" sz="2800" b="1" dirty="0">
                <a:solidFill>
                  <a:srgbClr val="7030A0"/>
                </a:solidFill>
              </a:rPr>
              <a:t>c</a:t>
            </a:r>
            <a:r>
              <a:rPr lang="en-US" altLang="en-US" sz="2800" dirty="0">
                <a:solidFill>
                  <a:srgbClr val="000000"/>
                </a:solidFill>
              </a:rPr>
              <a:t> is again the </a:t>
            </a:r>
            <a:r>
              <a:rPr lang="en-US" altLang="en-US" sz="2800" b="1" dirty="0">
                <a:solidFill>
                  <a:srgbClr val="7030A0"/>
                </a:solidFill>
              </a:rPr>
              <a:t>speed of light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This equation gives the total energy content of a piece of </a:t>
            </a:r>
            <a:r>
              <a:rPr lang="en-US" altLang="en-US" sz="2800" b="1" dirty="0">
                <a:solidFill>
                  <a:srgbClr val="0066FF"/>
                </a:solidFill>
              </a:rPr>
              <a:t>stationary matter</a:t>
            </a:r>
            <a:r>
              <a:rPr lang="en-US" altLang="en-US" sz="2800" dirty="0">
                <a:solidFill>
                  <a:srgbClr val="000000"/>
                </a:solidFill>
              </a:rPr>
              <a:t> of mass </a:t>
            </a:r>
            <a:r>
              <a:rPr lang="en-US" altLang="en-US" sz="2800" b="1" dirty="0">
                <a:solidFill>
                  <a:srgbClr val="7030A0"/>
                </a:solidFill>
              </a:rPr>
              <a:t>m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marL="342900" lvl="1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quantity </a:t>
            </a:r>
            <a:r>
              <a:rPr lang="en-US" altLang="en-US" sz="2800" i="1" dirty="0">
                <a:solidFill>
                  <a:srgbClr val="000000"/>
                </a:solidFill>
              </a:rPr>
              <a:t>c</a:t>
            </a:r>
            <a:r>
              <a:rPr lang="en-US" altLang="en-US" sz="2800" i="1" baseline="30000" dirty="0">
                <a:solidFill>
                  <a:srgbClr val="000000"/>
                </a:solidFill>
              </a:rPr>
              <a:t>2</a:t>
            </a:r>
            <a:r>
              <a:rPr lang="en-US" altLang="en-US" sz="2800" dirty="0">
                <a:solidFill>
                  <a:srgbClr val="000000"/>
                </a:solidFill>
              </a:rPr>
              <a:t> is just a </a:t>
            </a:r>
            <a:r>
              <a:rPr lang="en-US" altLang="en-US" sz="2800" b="1" dirty="0">
                <a:solidFill>
                  <a:srgbClr val="0066FF"/>
                </a:solidFill>
              </a:rPr>
              <a:t>“conversion factor.” </a:t>
            </a:r>
            <a:r>
              <a:rPr lang="en-US" altLang="en-US" sz="2800" dirty="0">
                <a:solidFill>
                  <a:srgbClr val="000000"/>
                </a:solidFill>
              </a:rPr>
              <a:t>It converts the measurement of mass to the measurement of equivalent energy. It has </a:t>
            </a:r>
            <a:r>
              <a:rPr lang="en-US" altLang="en-US" sz="2800" b="1" dirty="0">
                <a:solidFill>
                  <a:srgbClr val="0066FF"/>
                </a:solidFill>
              </a:rPr>
              <a:t>nothing</a:t>
            </a:r>
            <a:r>
              <a:rPr lang="en-US" altLang="en-US" sz="2800" dirty="0">
                <a:solidFill>
                  <a:srgbClr val="000000"/>
                </a:solidFill>
              </a:rPr>
              <a:t> to do with </a:t>
            </a:r>
            <a:r>
              <a:rPr lang="en-US" altLang="en-US" sz="2800" b="1" dirty="0">
                <a:solidFill>
                  <a:srgbClr val="0066FF"/>
                </a:solidFill>
              </a:rPr>
              <a:t>light</a:t>
            </a:r>
            <a:r>
              <a:rPr lang="en-US" altLang="en-US" sz="2800" dirty="0">
                <a:solidFill>
                  <a:srgbClr val="000000"/>
                </a:solidFill>
              </a:rPr>
              <a:t> and nothing to do with </a:t>
            </a:r>
            <a:r>
              <a:rPr lang="en-US" altLang="en-US" sz="2800" b="1" dirty="0">
                <a:solidFill>
                  <a:srgbClr val="0066FF"/>
                </a:solidFill>
              </a:rPr>
              <a:t>motion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9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5" y="1417639"/>
            <a:ext cx="11351490" cy="712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en-US" sz="2800" b="1" dirty="0">
                <a:solidFill>
                  <a:srgbClr val="FF0000"/>
                </a:solidFill>
              </a:rPr>
              <a:t>Rest energy </a:t>
            </a:r>
            <a:r>
              <a:rPr lang="en-US" altLang="en-US" sz="2800" dirty="0">
                <a:solidFill>
                  <a:srgbClr val="000000"/>
                </a:solidFill>
              </a:rPr>
              <a:t>can be converted to other forms. 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For example, when we strike a </a:t>
            </a:r>
            <a:r>
              <a:rPr lang="en-US" altLang="en-US" sz="2800" b="1" dirty="0">
                <a:solidFill>
                  <a:srgbClr val="FF0000"/>
                </a:solidFill>
              </a:rPr>
              <a:t>match</a:t>
            </a:r>
            <a:r>
              <a:rPr lang="en-US" altLang="en-US" sz="2800" dirty="0">
                <a:solidFill>
                  <a:srgbClr val="000000"/>
                </a:solidFill>
              </a:rPr>
              <a:t>, a </a:t>
            </a:r>
            <a:r>
              <a:rPr lang="en-US" altLang="en-US" sz="2800" b="1" dirty="0">
                <a:solidFill>
                  <a:srgbClr val="FF0000"/>
                </a:solidFill>
              </a:rPr>
              <a:t>chemical reaction </a:t>
            </a:r>
            <a:r>
              <a:rPr lang="en-US" altLang="en-US" sz="2800" dirty="0">
                <a:solidFill>
                  <a:srgbClr val="000000"/>
                </a:solidFill>
              </a:rPr>
              <a:t>occurs and heat is released.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molecules containing phosphorus in a match head rearrange themselves and combine with oxygen to form new molecules. 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These molecules have very </a:t>
            </a:r>
            <a:r>
              <a:rPr lang="en-US" altLang="en-US" sz="2800" b="1" dirty="0">
                <a:solidFill>
                  <a:srgbClr val="FF0000"/>
                </a:solidFill>
              </a:rPr>
              <a:t>slightly less mass </a:t>
            </a:r>
            <a:r>
              <a:rPr lang="en-US" altLang="en-US" sz="2800" dirty="0">
                <a:solidFill>
                  <a:srgbClr val="000000"/>
                </a:solidFill>
              </a:rPr>
              <a:t>than the separate phosphorus- and oxygen-containing molecules by about one part in a billion. 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For all chemical reactions that give off energy, there is a corresponding </a:t>
            </a:r>
            <a:r>
              <a:rPr lang="en-US" altLang="en-US" sz="2800" b="1" dirty="0">
                <a:solidFill>
                  <a:srgbClr val="FF0000"/>
                </a:solidFill>
              </a:rPr>
              <a:t>decrease in mass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5126" name="Picture 6" descr="https://media.giphy.com/media/13h3kOM6TQye40/giph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65" y="102323"/>
            <a:ext cx="2764052" cy="20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5" y="1417639"/>
            <a:ext cx="6543963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More commonly we talk about rest mass to energy conversions in nuclear reactions.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For example, in one second, </a:t>
            </a:r>
            <a:r>
              <a:rPr lang="en-US" altLang="en-US" sz="2800" b="1" dirty="0">
                <a:solidFill>
                  <a:srgbClr val="FF0000"/>
                </a:solidFill>
              </a:rPr>
              <a:t>4.5 million tons</a:t>
            </a:r>
            <a:r>
              <a:rPr lang="en-US" altLang="en-US" sz="2800" dirty="0">
                <a:solidFill>
                  <a:srgbClr val="000000"/>
                </a:solidFill>
              </a:rPr>
              <a:t> of rest mass is converted to radiant energy in the sun.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That is equivalent to </a:t>
            </a:r>
            <a:r>
              <a:rPr lang="en-US" altLang="en-US" sz="2800" b="1" dirty="0">
                <a:solidFill>
                  <a:srgbClr val="FF0000"/>
                </a:solidFill>
              </a:rPr>
              <a:t>4.05 x 10</a:t>
            </a:r>
            <a:r>
              <a:rPr lang="en-US" altLang="en-US" sz="2800" b="1" baseline="30000" dirty="0">
                <a:solidFill>
                  <a:srgbClr val="FF0000"/>
                </a:solidFill>
              </a:rPr>
              <a:t>26</a:t>
            </a:r>
            <a:r>
              <a:rPr lang="en-US" altLang="en-US" sz="2800" b="1" dirty="0">
                <a:solidFill>
                  <a:srgbClr val="FF0000"/>
                </a:solidFill>
              </a:rPr>
              <a:t> W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payload87.cargocollective.com/1/0/128/4049822/01-nasa-sun-02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9" y="1214439"/>
            <a:ext cx="4964545" cy="49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0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2691384"/>
            <a:ext cx="116459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Special Relativity Review</a:t>
            </a:r>
          </a:p>
          <a:p>
            <a:pPr>
              <a:lnSpc>
                <a:spcPct val="150000"/>
              </a:lnSpc>
            </a:pPr>
            <a:r>
              <a:rPr lang="en-AU" dirty="0"/>
              <a:t>Time Dilation Review</a:t>
            </a:r>
          </a:p>
          <a:p>
            <a:pPr>
              <a:lnSpc>
                <a:spcPct val="150000"/>
              </a:lnSpc>
            </a:pPr>
            <a:r>
              <a:rPr lang="en-AU" dirty="0"/>
              <a:t>Length Contraction Review</a:t>
            </a:r>
          </a:p>
          <a:p>
            <a:pPr>
              <a:lnSpc>
                <a:spcPct val="150000"/>
              </a:lnSpc>
            </a:pPr>
            <a:r>
              <a:rPr lang="en-AU" dirty="0"/>
              <a:t>Relativistic Velocity Addition</a:t>
            </a:r>
          </a:p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0070C0"/>
                </a:solidFill>
              </a:rPr>
              <a:t>Relativistic Momentum and Energy</a:t>
            </a:r>
          </a:p>
          <a:p>
            <a:pPr>
              <a:lnSpc>
                <a:spcPct val="150000"/>
              </a:lnSpc>
            </a:pPr>
            <a:endParaRPr lang="en-AU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  <p:pic>
        <p:nvPicPr>
          <p:cNvPr id="2050" name="Picture 2" descr="https://www.wordans.ca/wvc-1273873553/wordansfiles/images/2010/5/14/33108/33108_3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44" y="611521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edia1.britannica.com/eb-media/80/185380-049-7BF1E1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66" y="3556668"/>
            <a:ext cx="4436078" cy="24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5" y="1417639"/>
            <a:ext cx="6543963" cy="548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In nuclear reactions, rest mass decreases by about 1 part in 1000. 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sun is so massive that in a million years only one ten-millionth of the sun’s rest mass will have been converted to radiant energy. 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The present stage of thermonuclear fusion in the sun has been going on for the past 5 billion years, and there is sufficient hydrogen fuel for fusion to last another 5 billion years.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4098" name="Picture 2" descr="http://payload87.cargocollective.com/1/0/128/4049822/01-nasa-sun-02_9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09" y="1214439"/>
            <a:ext cx="4964545" cy="49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6" y="1417638"/>
            <a:ext cx="4576617" cy="40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</a:rPr>
              <a:t>Saying that a power plant delivers </a:t>
            </a:r>
            <a:r>
              <a:rPr lang="en-US" altLang="en-US" sz="2800" b="1" dirty="0">
                <a:solidFill>
                  <a:srgbClr val="FF0000"/>
                </a:solidFill>
              </a:rPr>
              <a:t>90 million mega-joules of energy </a:t>
            </a:r>
            <a:r>
              <a:rPr lang="en-US" altLang="en-US" sz="2800" dirty="0">
                <a:solidFill>
                  <a:srgbClr val="000000"/>
                </a:solidFill>
              </a:rPr>
              <a:t>to its consumers is equivalent to saying that it delivers         </a:t>
            </a:r>
            <a:r>
              <a:rPr lang="en-US" altLang="en-US" sz="2800" b="1" dirty="0">
                <a:solidFill>
                  <a:srgbClr val="FF0000"/>
                </a:solidFill>
              </a:rPr>
              <a:t>1 gram of energy </a:t>
            </a:r>
            <a:r>
              <a:rPr lang="en-US" altLang="en-US" sz="2800" dirty="0">
                <a:solidFill>
                  <a:srgbClr val="000000"/>
                </a:solidFill>
              </a:rPr>
              <a:t>to its consumers, because mass and energy are equivalent.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Mass</a:t>
            </a:r>
            <a:r>
              <a:rPr lang="en-US" altLang="en-US" dirty="0">
                <a:solidFill>
                  <a:srgbClr val="0066FF"/>
                </a:solidFill>
              </a:rPr>
              <a:t> Equivalence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Picture 4" descr="CPPE-Ch16-2_p306-NuclrPl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22" y="1274336"/>
            <a:ext cx="6904287" cy="430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9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6" y="1417638"/>
            <a:ext cx="868679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We have already seen that momentum is dilated (increased) at relativistic speeds. We also saw that this meant a corresponding increase in relativistic mass. (not rest mass)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It then should follow that the total Energy of a particle was also increased by a similar transformation.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Einstein showed that total energy </a:t>
            </a:r>
            <a:r>
              <a:rPr lang="en-US" altLang="en-US" sz="3200" dirty="0" smtClean="0">
                <a:solidFill>
                  <a:srgbClr val="000000"/>
                </a:solidFill>
              </a:rPr>
              <a:t>could </a:t>
            </a:r>
            <a:r>
              <a:rPr lang="en-US" altLang="en-US" sz="3200" dirty="0">
                <a:solidFill>
                  <a:srgbClr val="000000"/>
                </a:solidFill>
              </a:rPr>
              <a:t>be calculated as shown right: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At relativistic speeds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www.livescience.com/images/i/000/049/378/i02/faster-than-light-travel-image.jpg?1330662677?interpolation=lanczos-none&amp;downsize=640:*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600" y="175491"/>
            <a:ext cx="3349618" cy="18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61876" y="3564984"/>
                <a:ext cx="2815066" cy="1800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3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876" y="3564984"/>
                <a:ext cx="2815066" cy="1800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9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256" y="1417638"/>
            <a:ext cx="7947889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6125" indent="-28575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Total energy includes the rest mass energy and the additional kinetic energy due to motion.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00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Energy</a:t>
            </a:r>
            <a:r>
              <a:rPr lang="en-US" altLang="en-US" dirty="0">
                <a:solidFill>
                  <a:srgbClr val="0066FF"/>
                </a:solidFill>
              </a:rPr>
              <a:t> – </a:t>
            </a:r>
            <a:r>
              <a:rPr lang="en-US" altLang="en-US" dirty="0">
                <a:solidFill>
                  <a:srgbClr val="008000"/>
                </a:solidFill>
              </a:rPr>
              <a:t>At relativistic speeds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146" name="Picture 2" descr="http://www.livescience.com/images/i/000/049/378/i02/faster-than-light-travel-image.jpg?1330662677?interpolation=lanczos-none&amp;downsize=640:*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600" y="175491"/>
            <a:ext cx="3349618" cy="18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9812" y="2954045"/>
                <a:ext cx="8277138" cy="146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AU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f>
                      <m:fPr>
                        <m:ctrlPr>
                          <a:rPr lang="en-AU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40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4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4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AU" sz="4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AU" sz="40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AU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AU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AU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AU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40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4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AU" sz="4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AU" sz="40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AU" sz="40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4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0066FF"/>
                    </a:solidFill>
                  </a:rPr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2" y="2954045"/>
                <a:ext cx="8277138" cy="1462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13333" y="4773735"/>
                <a:ext cx="4965334" cy="2000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4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40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4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AU" sz="4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4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40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AU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4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4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4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40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4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33" y="4773735"/>
                <a:ext cx="4965334" cy="2000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0634394">
            <a:off x="1324595" y="3083511"/>
            <a:ext cx="10158785" cy="1477328"/>
          </a:xfrm>
          <a:prstGeom prst="rect">
            <a:avLst/>
          </a:prstGeom>
          <a:solidFill>
            <a:srgbClr val="00009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Helvetica Neue"/>
              </a:rPr>
              <a:t>The relativistic kinetic energy equation shows that the energy of an object approaches </a:t>
            </a:r>
            <a:r>
              <a:rPr lang="en-GB" sz="2400" b="1" dirty="0">
                <a:solidFill>
                  <a:srgbClr val="FFFF00"/>
                </a:solidFill>
                <a:latin typeface="Helvetica Neue"/>
              </a:rPr>
              <a:t>infinity</a:t>
            </a:r>
            <a:r>
              <a:rPr lang="en-GB" sz="2400" dirty="0">
                <a:solidFill>
                  <a:schemeClr val="bg1"/>
                </a:solidFill>
                <a:latin typeface="Helvetica Neue"/>
              </a:rPr>
              <a:t> as the velocity approaches the </a:t>
            </a:r>
            <a:r>
              <a:rPr lang="en-GB" sz="2400" b="1" dirty="0">
                <a:solidFill>
                  <a:srgbClr val="FFFF00"/>
                </a:solidFill>
                <a:latin typeface="Helvetica Neue"/>
              </a:rPr>
              <a:t>speed of light</a:t>
            </a:r>
            <a:r>
              <a:rPr lang="en-GB" sz="2400" dirty="0">
                <a:solidFill>
                  <a:schemeClr val="bg1"/>
                </a:solidFill>
                <a:latin typeface="Helvetica Neue"/>
              </a:rPr>
              <a:t>. Thus it is </a:t>
            </a:r>
            <a:r>
              <a:rPr lang="en-GB" sz="2400" b="1" dirty="0">
                <a:solidFill>
                  <a:srgbClr val="FFFF00"/>
                </a:solidFill>
                <a:latin typeface="Helvetica Neue"/>
              </a:rPr>
              <a:t>impossible</a:t>
            </a:r>
            <a:r>
              <a:rPr lang="en-GB" sz="2400" dirty="0">
                <a:solidFill>
                  <a:schemeClr val="bg1"/>
                </a:solidFill>
                <a:latin typeface="Helvetica Neue"/>
              </a:rPr>
              <a:t> to accelerate an object across this boundary.</a:t>
            </a:r>
            <a:r>
              <a:rPr lang="en-GB" dirty="0">
                <a:solidFill>
                  <a:srgbClr val="000000"/>
                </a:solidFill>
                <a:latin typeface="Helvetica Neue"/>
              </a:rPr>
              <a:t/>
            </a:r>
            <a:br>
              <a:rPr lang="en-GB" dirty="0">
                <a:solidFill>
                  <a:srgbClr val="000000"/>
                </a:solidFill>
                <a:latin typeface="Helvetica Neue"/>
              </a:rPr>
            </a:br>
            <a:endParaRPr lang="en-GB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05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philschatz.com/physics-book/resources/Figure_29_06_0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28" y="1192362"/>
            <a:ext cx="7155918" cy="566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</a:t>
            </a:r>
            <a:r>
              <a:rPr lang="en-US" dirty="0">
                <a:solidFill>
                  <a:srgbClr val="FF0000"/>
                </a:solidFill>
              </a:rPr>
              <a:t>Energy</a:t>
            </a:r>
            <a:r>
              <a:rPr lang="en-US" dirty="0"/>
              <a:t> vs </a:t>
            </a:r>
            <a:r>
              <a:rPr lang="en-US" dirty="0">
                <a:solidFill>
                  <a:srgbClr val="0066FF"/>
                </a:solidFill>
              </a:rPr>
              <a:t>Einstein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53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Example 2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electron is placed into an electric field and accelerated to a velocity of 0.95c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Determine the relativistic energy of the electron at this speed.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Compare this value with the rest energy.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What is the kinetic energy of the electron at that speed?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04670" y="4099994"/>
                <a:ext cx="4417657" cy="1200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9.11</m:t>
                          </m:r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0.95</m:t>
                                          </m:r>
                                        </m:e>
                                        <m:sup>
                                          <m:r>
                                            <a:rPr lang="en-AU" sz="2400" b="0" i="1" smtClean="0">
                                              <a:solidFill>
                                                <a:srgbClr val="0066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0" y="4099994"/>
                <a:ext cx="4417657" cy="1200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94741" y="5398789"/>
                <a:ext cx="4124021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8.199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0.95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41" y="5398789"/>
                <a:ext cx="4124021" cy="8094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033988" y="6395549"/>
                <a:ext cx="412402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𝟔𝟑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p>
                      </m:sSup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AU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988" y="6395549"/>
                <a:ext cx="4124021" cy="3776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4670" y="2640222"/>
                <a:ext cx="2639975" cy="1200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0" y="2640222"/>
                <a:ext cx="2639975" cy="12004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4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Example 2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electron is placed into an electric field and accelerated to a velocity of 0.95c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Determine the relativistic energy of the electron at this speed.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Compare this value with the rest energy.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What is the kinetic energy of the electron at that speed?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14490" y="2933476"/>
                <a:ext cx="4124021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8.199</m:t>
                          </m:r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0.95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90" y="2933476"/>
                <a:ext cx="4124021" cy="80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914490" y="4053017"/>
                <a:ext cx="412402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𝟔𝟑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p>
                      </m:sSup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AU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90" y="4053017"/>
                <a:ext cx="4124021" cy="377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/>
          <p:cNvSpPr/>
          <p:nvPr/>
        </p:nvSpPr>
        <p:spPr>
          <a:xfrm>
            <a:off x="7330352" y="2743412"/>
            <a:ext cx="2484582" cy="676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Rest Energy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7330352" y="3932992"/>
            <a:ext cx="2484582" cy="676455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Relativistic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864987" y="5346578"/>
                <a:ext cx="7717413" cy="589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𝑪𝒐𝒎𝒑𝒂𝒓𝒊𝒔𝒐𝒏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𝟔𝟑</m:t>
                        </m:r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AU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AU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m:rPr>
                            <m:nor/>
                          </m:rPr>
                          <a:rPr lang="en-AU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8.199</m:t>
                        </m:r>
                        <m: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−14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 3.20 times more energy 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87" y="5346578"/>
                <a:ext cx="7717413" cy="589457"/>
              </a:xfrm>
              <a:prstGeom prst="rect">
                <a:avLst/>
              </a:prstGeom>
              <a:blipFill rotWithShape="0">
                <a:blip r:embed="rId4"/>
                <a:stretch>
                  <a:fillRect b="-154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FF"/>
                </a:solidFill>
              </a:rPr>
              <a:t>Example 2 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325831"/>
            <a:ext cx="11641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electron is placed into an electric field and accelerated to a velocity of 0.95c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Determine the relativistic energy of the electron at this speed.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Compare this value with the rest energy.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What is the kinetic energy of the electron at that speed?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504670" y="4099993"/>
                <a:ext cx="5332057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lang="en-AU" sz="24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63</m:t>
                    </m:r>
                    <m:r>
                      <a:rPr lang="en-AU" sz="2400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2400" b="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0066FF"/>
                    </a:solidFill>
                  </a:rPr>
                  <a:t> -</a:t>
                </a:r>
                <a:r>
                  <a:rPr lang="en-AU" sz="2400" dirty="0" smtClean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8.199</m:t>
                    </m:r>
                    <m:r>
                      <a:rPr lang="en-AU" sz="24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0" y="4099993"/>
                <a:ext cx="5332057" cy="377667"/>
              </a:xfrm>
              <a:prstGeom prst="rect">
                <a:avLst/>
              </a:prstGeom>
              <a:blipFill rotWithShape="0">
                <a:blip r:embed="rId2"/>
                <a:stretch>
                  <a:fillRect l="-2057" t="-24194" b="-46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827482" y="4898488"/>
                <a:ext cx="412402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𝟖𝟏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p>
                      </m:sSup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AU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482" y="4898488"/>
                <a:ext cx="4124021" cy="377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4670" y="2640222"/>
                <a:ext cx="4112857" cy="1200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0" y="2640222"/>
                <a:ext cx="4112857" cy="1200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6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Postulates of Special Relativity</a:t>
            </a:r>
          </a:p>
        </p:txBody>
      </p:sp>
      <p:pic>
        <p:nvPicPr>
          <p:cNvPr id="16386" name="Picture 2" descr="http://www.rpi.edu/dept/phys/Dept2/APPhys1/optics/images/space_sign_small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48" y="3590074"/>
            <a:ext cx="2598964" cy="26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cdn.theatlantic.com/assets/media/img/mt/2015/10/AP_199225524001/lead_960.jpg?14437106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20650"/>
            <a:ext cx="3681412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5799" y="1447802"/>
            <a:ext cx="74838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800" dirty="0">
                <a:latin typeface="+mn-lt"/>
              </a:rPr>
              <a:t>Einstein’s Special Theory of Relativity, published in 1905, was based on two postulates: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600" y="2990850"/>
            <a:ext cx="8001000" cy="14112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I. The laws of physics are the same for all frames of reference moving at a constant velocity with respect to each other.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9600" y="4922043"/>
            <a:ext cx="8496300" cy="141128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515938" indent="-5159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302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II. The velocity of light in a vacuum </a:t>
            </a:r>
            <a:r>
              <a:rPr lang="en-US" alt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is constant for all observers, independent of their state of motion. (</a:t>
            </a:r>
            <a:r>
              <a:rPr lang="en-US" alt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= 3.00 x 10</a:t>
            </a:r>
            <a:r>
              <a:rPr lang="en-US" altLang="en-US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8</a:t>
            </a:r>
            <a:r>
              <a:rPr lang="en-US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ms</a:t>
            </a:r>
            <a:r>
              <a:rPr lang="en-US" altLang="en-US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-1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3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Dilation Review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0525" y="1498600"/>
            <a:ext cx="5934076" cy="310854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500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Time measured for an event in a moving frame will be </a:t>
            </a:r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greater</a:t>
            </a: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than the actual time for the event inside that frame, if measured from a reference </a:t>
            </a:r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outside</a:t>
            </a: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the moving frame of reference.</a:t>
            </a:r>
          </a:p>
        </p:txBody>
      </p:sp>
      <p:pic>
        <p:nvPicPr>
          <p:cNvPr id="29698" name="Picture 2" descr="https://upload.wikimedia.org/wikipedia/commons/thumb/4/4f/Time_dilation.svg/1000px-Time_dil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1352551"/>
            <a:ext cx="5505449" cy="5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0525" y="4870777"/>
            <a:ext cx="5934076" cy="181588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>
              <a:spcBef>
                <a:spcPct val="50000"/>
              </a:spcBef>
              <a:buClr>
                <a:srgbClr val="A04DA3"/>
              </a:buClr>
              <a:buFont typeface="Georgia" panose="02040502050405020303" pitchFamily="18" charset="0"/>
              <a:buChar char="•"/>
            </a:pP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In other words, time appears to go </a:t>
            </a:r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slower</a:t>
            </a: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inside a moving frame when viewed from </a:t>
            </a:r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outside</a:t>
            </a:r>
            <a:r>
              <a:rPr lang="en-AU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that frame.</a:t>
            </a:r>
          </a:p>
        </p:txBody>
      </p:sp>
    </p:spTree>
    <p:extLst>
      <p:ext uri="{BB962C8B-B14F-4D97-AF65-F5344CB8AC3E}">
        <p14:creationId xmlns:p14="http://schemas.microsoft.com/office/powerpoint/2010/main" val="32517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70C0"/>
                </a:solidFill>
              </a:rPr>
              <a:t>Length</a:t>
            </a:r>
            <a:r>
              <a:rPr lang="en-AU" dirty="0"/>
              <a:t> and </a:t>
            </a:r>
            <a:r>
              <a:rPr lang="en-AU" dirty="0">
                <a:solidFill>
                  <a:srgbClr val="0070C0"/>
                </a:solidFill>
              </a:rPr>
              <a:t>Distance</a:t>
            </a:r>
            <a:r>
              <a:rPr lang="en-AU" dirty="0"/>
              <a:t> Contraction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6" y="1490320"/>
            <a:ext cx="11850254" cy="4324350"/>
          </a:xfrm>
        </p:spPr>
        <p:txBody>
          <a:bodyPr/>
          <a:lstStyle/>
          <a:p>
            <a:r>
              <a:rPr lang="en-AU" sz="2400" dirty="0"/>
              <a:t>One of the other effects of relativistic speeds is that lengths </a:t>
            </a:r>
            <a:r>
              <a:rPr kumimoji="1"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are shorter</a:t>
            </a:r>
            <a:r>
              <a:rPr lang="en-AU" sz="2400" dirty="0"/>
              <a:t> when measured from a different inertial reference frame. </a:t>
            </a:r>
          </a:p>
          <a:p>
            <a:endParaRPr lang="en-AU" sz="1600" dirty="0"/>
          </a:p>
          <a:p>
            <a:r>
              <a:rPr lang="en-AU" sz="2400" dirty="0"/>
              <a:t>We call this </a:t>
            </a:r>
            <a:r>
              <a:rPr kumimoji="1"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length contraction</a:t>
            </a:r>
            <a:r>
              <a:rPr lang="en-AU" sz="2400" dirty="0"/>
              <a:t>.</a:t>
            </a:r>
          </a:p>
          <a:p>
            <a:endParaRPr lang="en-AU" sz="1600" dirty="0"/>
          </a:p>
        </p:txBody>
      </p:sp>
      <p:pic>
        <p:nvPicPr>
          <p:cNvPr id="5122" name="Picture 2" descr="https://thefinchandpea.files.wordpress.com/2013/03/ru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82" y="3117532"/>
            <a:ext cx="9506881" cy="31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FF"/>
                </a:solidFill>
              </a:rPr>
              <a:t>Newtonian</a:t>
            </a:r>
            <a:r>
              <a:rPr lang="en-US" dirty="0"/>
              <a:t> Momentum vs </a:t>
            </a:r>
            <a:r>
              <a:rPr lang="en-US" dirty="0">
                <a:solidFill>
                  <a:srgbClr val="FF0000"/>
                </a:solidFill>
              </a:rPr>
              <a:t>Einstein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6" y="1243791"/>
            <a:ext cx="6922010" cy="5537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208652">
            <a:off x="3128992" y="3745576"/>
            <a:ext cx="1702470" cy="707886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4000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05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90559" y="2650553"/>
                <a:ext cx="3541776" cy="965977"/>
              </a:xfrm>
            </p:spPr>
            <p:txBody>
              <a:bodyPr/>
              <a:lstStyle/>
              <a:p>
                <a:pPr marL="109537" indent="0">
                  <a:lnSpc>
                    <a:spcPct val="90000"/>
                  </a:lnSpc>
                  <a:buNone/>
                  <a:defRPr/>
                </a:pPr>
                <a:r>
                  <a:rPr lang="en-AU" sz="4000" dirty="0"/>
                  <a:t>From Year 11</a:t>
                </a:r>
              </a:p>
              <a:p>
                <a:pPr marL="109537" indent="0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AU" sz="4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Rectangle 20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90559" y="2650553"/>
                <a:ext cx="3541776" cy="965977"/>
              </a:xfrm>
              <a:blipFill>
                <a:blip r:embed="rId3"/>
                <a:stretch>
                  <a:fillRect l="-2926" t="-17722" b="-234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69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Newtonian Momentum vs Einstein </a:t>
            </a:r>
            <a:endParaRPr lang="en-AU" dirty="0"/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123486" y="1417639"/>
            <a:ext cx="6433313" cy="64524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AU" sz="3200" dirty="0"/>
              <a:t>From Year 11</a:t>
            </a:r>
          </a:p>
          <a:p>
            <a:pPr>
              <a:lnSpc>
                <a:spcPct val="90000"/>
              </a:lnSpc>
              <a:defRPr/>
            </a:pPr>
            <a:endParaRPr lang="en-AU" sz="1900" dirty="0"/>
          </a:p>
          <a:p>
            <a:pPr>
              <a:lnSpc>
                <a:spcPct val="90000"/>
              </a:lnSpc>
              <a:defRPr/>
            </a:pPr>
            <a:endParaRPr lang="en-AU" sz="1900" dirty="0"/>
          </a:p>
          <a:p>
            <a:pPr>
              <a:lnSpc>
                <a:spcPct val="90000"/>
              </a:lnSpc>
              <a:defRPr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23276" y="1803435"/>
                <a:ext cx="24382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AU" sz="4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76" y="1803435"/>
                <a:ext cx="243823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76692" y="2694035"/>
                <a:ext cx="49748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𝐼𝑚𝑝𝑢𝑙𝑠𝑒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4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4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4000" i="1" dirty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92" y="2694035"/>
                <a:ext cx="497488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9208652">
            <a:off x="6831008" y="3954577"/>
            <a:ext cx="5272102" cy="132343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4000" dirty="0"/>
              <a:t>Time is a Factor when Momentum Changes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5011" y="4585984"/>
            <a:ext cx="7248777" cy="1323439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4000" dirty="0"/>
              <a:t>But time is a variable that is altered by relativistic velocities</a:t>
            </a:r>
          </a:p>
        </p:txBody>
      </p:sp>
    </p:spTree>
    <p:extLst>
      <p:ext uri="{BB962C8B-B14F-4D97-AF65-F5344CB8AC3E}">
        <p14:creationId xmlns:p14="http://schemas.microsoft.com/office/powerpoint/2010/main" val="9272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Newtonian</a:t>
            </a:r>
            <a:r>
              <a:rPr lang="en-US" dirty="0"/>
              <a:t> Momentum vs </a:t>
            </a:r>
            <a:r>
              <a:rPr lang="en-US" dirty="0">
                <a:solidFill>
                  <a:srgbClr val="FF0000"/>
                </a:solidFill>
              </a:rPr>
              <a:t>Einstein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123486" y="1417639"/>
            <a:ext cx="6433313" cy="64524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AU" sz="3200" dirty="0"/>
              <a:t>From Year 11</a:t>
            </a:r>
          </a:p>
          <a:p>
            <a:pPr>
              <a:lnSpc>
                <a:spcPct val="90000"/>
              </a:lnSpc>
              <a:defRPr/>
            </a:pPr>
            <a:endParaRPr lang="en-AU" sz="1900" dirty="0"/>
          </a:p>
          <a:p>
            <a:pPr>
              <a:lnSpc>
                <a:spcPct val="90000"/>
              </a:lnSpc>
              <a:defRPr/>
            </a:pPr>
            <a:endParaRPr lang="en-AU" sz="1900" dirty="0"/>
          </a:p>
          <a:p>
            <a:pPr>
              <a:lnSpc>
                <a:spcPct val="90000"/>
              </a:lnSpc>
              <a:defRPr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23276" y="1803435"/>
                <a:ext cx="24382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n-AU" sz="4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n-AU" sz="4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76" y="1803435"/>
                <a:ext cx="243823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76692" y="2694035"/>
                <a:ext cx="49748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𝐼𝑚𝑝𝑢𝑙𝑠𝑒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4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4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4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4000" i="1" dirty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92" y="2694035"/>
                <a:ext cx="497488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8618" y="3380125"/>
                <a:ext cx="11641852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If we apply a force to an  an object that is free to move, it will </a:t>
                </a:r>
                <a:r>
                  <a:rPr lang="en-US" altLang="en-US" sz="2000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accelerate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. If we push with a greater and greater </a:t>
                </a:r>
                <a:r>
                  <a:rPr lang="en-US" altLang="en-US" sz="2000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force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, we expect the acceleration in turn to </a:t>
                </a:r>
                <a:r>
                  <a:rPr lang="en-US" altLang="en-US" sz="2000" b="1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increase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. If we apply that force for a longer time it should accelerate further. 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It might seem that the speed should increase without limit, but there is a speed limit in the universe </a:t>
                </a:r>
              </a:p>
              <a:p>
                <a:pPr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sz="2000" b="1" dirty="0">
                    <a:solidFill>
                      <a:srgbClr val="008000"/>
                    </a:solidFill>
                    <a:ea typeface="Times New Roman" panose="02020603050405020304" pitchFamily="18" charset="0"/>
                    <a:cs typeface="Minion-Regular" charset="0"/>
                  </a:rPr>
                  <a:t>the speed of light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. 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According to Einstein, time is </a:t>
                </a:r>
                <a:r>
                  <a:rPr lang="en-US" altLang="en-US" sz="2000" b="1" dirty="0">
                    <a:solidFill>
                      <a:srgbClr val="008000"/>
                    </a:solidFill>
                    <a:ea typeface="Times New Roman" panose="02020603050405020304" pitchFamily="18" charset="0"/>
                    <a:cs typeface="Minion-Regular" charset="0"/>
                  </a:rPr>
                  <a:t>relative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. Time eventually </a:t>
                </a:r>
                <a:r>
                  <a:rPr lang="en-US" altLang="en-US" sz="2000" b="1" dirty="0">
                    <a:solidFill>
                      <a:srgbClr val="008000"/>
                    </a:solidFill>
                    <a:ea typeface="Times New Roman" panose="02020603050405020304" pitchFamily="18" charset="0"/>
                    <a:cs typeface="Minion-Regular" charset="0"/>
                  </a:rPr>
                  <a:t>dilates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to </a:t>
                </a:r>
                <a:r>
                  <a:rPr lang="en-US" altLang="en-US" sz="2000" b="1" dirty="0">
                    <a:solidFill>
                      <a:srgbClr val="008000"/>
                    </a:solidFill>
                    <a:ea typeface="Times New Roman" panose="02020603050405020304" pitchFamily="18" charset="0"/>
                    <a:cs typeface="Minion-Regular" charset="0"/>
                  </a:rPr>
                  <a:t>infinity</a:t>
                </a: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. (reduces to zero inside the reference frame) 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If time is reduced towards zero with increased velocity, a larger force is required to get the same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sz="20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3380125"/>
                <a:ext cx="11641852" cy="3477875"/>
              </a:xfrm>
              <a:prstGeom prst="rect">
                <a:avLst/>
              </a:prstGeom>
              <a:blipFill>
                <a:blip r:embed="rId4"/>
                <a:stretch>
                  <a:fillRect l="-524" t="-701" b="-22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2" descr="CPPE-Ch16-1_p303-Mous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101" y="744112"/>
            <a:ext cx="1909369" cy="263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E63219"/>
                </a:solidFill>
              </a:rPr>
              <a:t>Momentum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rgbClr val="E63219"/>
                </a:solidFill>
              </a:rPr>
              <a:t> Inertia </a:t>
            </a:r>
            <a:r>
              <a:rPr lang="en-US" altLang="en-US" dirty="0">
                <a:solidFill>
                  <a:schemeClr val="tx1"/>
                </a:solidFill>
              </a:rPr>
              <a:t>in</a:t>
            </a:r>
            <a:r>
              <a:rPr lang="en-US" altLang="en-US" dirty="0">
                <a:solidFill>
                  <a:srgbClr val="E63219"/>
                </a:solidFill>
              </a:rPr>
              <a:t> </a:t>
            </a:r>
            <a:r>
              <a:rPr lang="en-US" altLang="en-US" dirty="0">
                <a:solidFill>
                  <a:srgbClr val="0066FF"/>
                </a:solidFill>
              </a:rPr>
              <a:t>Relativity</a:t>
            </a:r>
            <a:endParaRPr lang="en-AU" dirty="0">
              <a:solidFill>
                <a:srgbClr val="0066FF"/>
              </a:solidFill>
            </a:endParaRPr>
          </a:p>
        </p:txBody>
      </p:sp>
      <p:sp>
        <p:nvSpPr>
          <p:cNvPr id="6" name="AutoShape 4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6" descr="https://figures.boundless-cdn.com/17544/raw/rel-newton-momentum.svg"/>
          <p:cNvSpPr>
            <a:spLocks noChangeAspect="1" noChangeArrowheads="1"/>
          </p:cNvSpPr>
          <p:nvPr/>
        </p:nvSpPr>
        <p:spPr bwMode="auto">
          <a:xfrm>
            <a:off x="3380358" y="847726"/>
            <a:ext cx="4849241" cy="48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5575" y="1736052"/>
            <a:ext cx="116418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To Newton, infinite momentum would mean infinite speed.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Einstein showed that a new definition of momentum is required:</a:t>
            </a:r>
          </a:p>
          <a:p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This is </a:t>
            </a:r>
            <a:r>
              <a:rPr lang="en-US" altLang="en-US" sz="2000" b="1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relativistic momentum, 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which is noticeable at speeds approaching the speed of light.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79636" y="3297383"/>
                <a:ext cx="2639975" cy="145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2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AU" sz="32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AU" sz="3200" b="0" i="1" smtClean="0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36" y="3297383"/>
                <a:ext cx="2639975" cy="145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en-US" sz="2000" b="1" dirty="0">
                    <a:solidFill>
                      <a:srgbClr val="7030A0"/>
                    </a:solidFill>
                    <a:ea typeface="Times New Roman" panose="02020603050405020304" pitchFamily="18" charset="0"/>
                    <a:cs typeface="Minion-Regular" charset="0"/>
                  </a:rPr>
                  <a:t>Where: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relativistic momentum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0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 = rest mass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Minion-Regular" charset="0"/>
                  </a:rPr>
                  <a:t>= velocity</a:t>
                </a:r>
              </a:p>
              <a:p>
                <a:pPr>
                  <a:buFontTx/>
                  <a:buNone/>
                </a:pPr>
                <a:endParaRPr lang="en-US" altLang="en-US" sz="2000" dirty="0">
                  <a:solidFill>
                    <a:srgbClr val="000000"/>
                  </a:solidFill>
                  <a:ea typeface="Times New Roman" panose="02020603050405020304" pitchFamily="18" charset="0"/>
                  <a:cs typeface="Minion-Regular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957" y="3311766"/>
                <a:ext cx="3557443" cy="1631216"/>
              </a:xfrm>
              <a:prstGeom prst="rect">
                <a:avLst/>
              </a:prstGeom>
              <a:blipFill>
                <a:blip r:embed="rId3"/>
                <a:stretch>
                  <a:fillRect l="-1712" t="-1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5575" y="4928599"/>
            <a:ext cx="114914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As v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Minion-Regular" charset="0"/>
              </a:rPr>
              <a:t>approaches c, the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denominator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Minion-Regular" charset="0"/>
              </a:rPr>
              <a:t> approaches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zero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Minion-Regular" charset="0"/>
              </a:rPr>
              <a:t>. This means that the momentum approaches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infinity</a:t>
            </a:r>
            <a:r>
              <a:rPr lang="en-US" altLang="en-US" sz="20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Minion-Regular" charset="0"/>
              </a:rPr>
              <a:t>! </a:t>
            </a:r>
          </a:p>
          <a:p>
            <a:pPr>
              <a:buFontTx/>
              <a:buNone/>
            </a:pPr>
            <a:endParaRPr lang="en-US" altLang="en-US" sz="2000" dirty="0">
              <a:solidFill>
                <a:srgbClr val="000000"/>
              </a:solidFill>
              <a:ea typeface="Times New Roman" panose="02020603050405020304" pitchFamily="18" charset="0"/>
              <a:cs typeface="Minion-Regular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 object pushed to the speed of light would have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infinite momentum 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and would require an </a:t>
            </a:r>
            <a:r>
              <a:rPr lang="en-US" altLang="en-US" sz="2000" i="1" dirty="0">
                <a:solidFill>
                  <a:srgbClr val="0066FF"/>
                </a:solidFill>
                <a:latin typeface="+mn-lt"/>
              </a:rPr>
              <a:t>infinite impulse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Minion-Regular" charset="0"/>
              </a:rPr>
              <a:t>, which is clearly impossible.</a:t>
            </a:r>
          </a:p>
        </p:txBody>
      </p:sp>
    </p:spTree>
    <p:extLst>
      <p:ext uri="{BB962C8B-B14F-4D97-AF65-F5344CB8AC3E}">
        <p14:creationId xmlns:p14="http://schemas.microsoft.com/office/powerpoint/2010/main" val="32284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4058</TotalTime>
  <Words>1583</Words>
  <Application>Microsoft Office PowerPoint</Application>
  <PresentationFormat>Widescreen</PresentationFormat>
  <Paragraphs>194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Georgia</vt:lpstr>
      <vt:lpstr>Helvetica Neue</vt:lpstr>
      <vt:lpstr>Impact</vt:lpstr>
      <vt:lpstr>Minion-Regular</vt:lpstr>
      <vt:lpstr>Tahoma</vt:lpstr>
      <vt:lpstr>Times New Roman</vt:lpstr>
      <vt:lpstr>Trebuchet MS</vt:lpstr>
      <vt:lpstr>Wingdings</vt:lpstr>
      <vt:lpstr>Wingdings 2</vt:lpstr>
      <vt:lpstr>Urban</vt:lpstr>
      <vt:lpstr>Custom Design</vt:lpstr>
      <vt:lpstr>Special Relativity Calculations 4 Cant keep up the momentum?</vt:lpstr>
      <vt:lpstr>PowerPoint Presentation</vt:lpstr>
      <vt:lpstr>Two Postulates of Special Relativity</vt:lpstr>
      <vt:lpstr>Time Dilation Review</vt:lpstr>
      <vt:lpstr>Length and Distance Contraction</vt:lpstr>
      <vt:lpstr>Newtonian Momentum vs Einstein </vt:lpstr>
      <vt:lpstr>Newtonian Momentum vs Einstein </vt:lpstr>
      <vt:lpstr>Newtonian Momentum vs Einstein </vt:lpstr>
      <vt:lpstr>Momentum and Inertia in Relativity</vt:lpstr>
      <vt:lpstr>Momentum and Inertia in Relativity</vt:lpstr>
      <vt:lpstr>Relative Momentum and Mass</vt:lpstr>
      <vt:lpstr>Relative Momentum and Mass</vt:lpstr>
      <vt:lpstr>Relative Momentum and Inertia – The Evidence</vt:lpstr>
      <vt:lpstr>Example 1 </vt:lpstr>
      <vt:lpstr>Example 1 </vt:lpstr>
      <vt:lpstr>Energy – Mass Equivalence</vt:lpstr>
      <vt:lpstr>Energy – Mass Equivalence</vt:lpstr>
      <vt:lpstr>Energy – Mass Equivalence</vt:lpstr>
      <vt:lpstr>Energy – Mass Equivalence</vt:lpstr>
      <vt:lpstr>Energy – Mass Equivalence</vt:lpstr>
      <vt:lpstr>Energy – Mass Equivalence</vt:lpstr>
      <vt:lpstr>Energy – At relativistic speeds</vt:lpstr>
      <vt:lpstr>Energy – At relativistic speeds</vt:lpstr>
      <vt:lpstr>Newtonian Energy vs Einstein </vt:lpstr>
      <vt:lpstr>Example 2 </vt:lpstr>
      <vt:lpstr>Example 2 </vt:lpstr>
      <vt:lpstr>Example 2 </vt:lpstr>
    </vt:vector>
  </TitlesOfParts>
  <Company>St Georges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Darin Carter</cp:lastModifiedBy>
  <cp:revision>342</cp:revision>
  <dcterms:created xsi:type="dcterms:W3CDTF">2008-08-15T17:24:00Z</dcterms:created>
  <dcterms:modified xsi:type="dcterms:W3CDTF">2016-08-22T02:56:54Z</dcterms:modified>
</cp:coreProperties>
</file>