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5"/>
  </p:notesMasterIdLst>
  <p:sldIdLst>
    <p:sldId id="256" r:id="rId2"/>
    <p:sldId id="307" r:id="rId3"/>
    <p:sldId id="309" r:id="rId4"/>
    <p:sldId id="310" r:id="rId5"/>
    <p:sldId id="311" r:id="rId6"/>
    <p:sldId id="308" r:id="rId7"/>
    <p:sldId id="257" r:id="rId8"/>
    <p:sldId id="258" r:id="rId9"/>
    <p:sldId id="267" r:id="rId10"/>
    <p:sldId id="259" r:id="rId11"/>
    <p:sldId id="273" r:id="rId12"/>
    <p:sldId id="265" r:id="rId13"/>
    <p:sldId id="261" r:id="rId14"/>
    <p:sldId id="262" r:id="rId15"/>
    <p:sldId id="263" r:id="rId16"/>
    <p:sldId id="264" r:id="rId17"/>
    <p:sldId id="293" r:id="rId18"/>
    <p:sldId id="294" r:id="rId19"/>
    <p:sldId id="295" r:id="rId20"/>
    <p:sldId id="297" r:id="rId21"/>
    <p:sldId id="298" r:id="rId22"/>
    <p:sldId id="300" r:id="rId23"/>
    <p:sldId id="299" r:id="rId24"/>
    <p:sldId id="296" r:id="rId25"/>
    <p:sldId id="306" r:id="rId26"/>
    <p:sldId id="305" r:id="rId27"/>
    <p:sldId id="301" r:id="rId28"/>
    <p:sldId id="312" r:id="rId29"/>
    <p:sldId id="314" r:id="rId30"/>
    <p:sldId id="302" r:id="rId31"/>
    <p:sldId id="316" r:id="rId32"/>
    <p:sldId id="315" r:id="rId33"/>
    <p:sldId id="318"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305" autoAdjust="0"/>
    <p:restoredTop sz="94660"/>
  </p:normalViewPr>
  <p:slideViewPr>
    <p:cSldViewPr>
      <p:cViewPr varScale="1">
        <p:scale>
          <a:sx n="76" d="100"/>
          <a:sy n="76" d="100"/>
        </p:scale>
        <p:origin x="-102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3AEFF6B0-2AF0-4CD2-9D91-1D8E0D32A084}" type="datetimeFigureOut">
              <a:rPr lang="en-AU"/>
              <a:pPr>
                <a:defRPr/>
              </a:pPr>
              <a:t>10/08/2010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AU"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EED6A1F4-069F-48DC-A55C-550A6AF3D3FA}" type="slidenum">
              <a:rPr lang="en-AU"/>
              <a:pPr>
                <a:defRPr/>
              </a:pPr>
              <a:t>‹#›</a:t>
            </a:fld>
            <a:endParaRPr lang="en-A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AU" smtClean="0"/>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13083E5-807D-4F56-9E37-0FA9DC1D2E47}" type="slidenum">
              <a:rPr lang="en-AU"/>
              <a:pPr fontAlgn="base">
                <a:spcBef>
                  <a:spcPct val="0"/>
                </a:spcBef>
                <a:spcAft>
                  <a:spcPct val="0"/>
                </a:spcAft>
              </a:pPr>
              <a:t>10</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Rectangle 8"/>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9"/>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smtClean="0"/>
              <a:t>Click to edit Master title style</a:t>
            </a:r>
            <a:endParaRPr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fld id="{1B7560B4-29C1-4398-9610-59AAF4A04005}" type="datetimeFigureOut">
              <a:rPr lang="en-AU"/>
              <a:pPr>
                <a:defRPr/>
              </a:pPr>
              <a:t>10/08/2010</a:t>
            </a:fld>
            <a:endParaRPr lang="en-AU"/>
          </a:p>
        </p:txBody>
      </p:sp>
      <p:sp>
        <p:nvSpPr>
          <p:cNvPr id="7" name="Footer Placeholder 4"/>
          <p:cNvSpPr>
            <a:spLocks noGrp="1"/>
          </p:cNvSpPr>
          <p:nvPr>
            <p:ph type="ftr" sz="quarter" idx="11"/>
          </p:nvPr>
        </p:nvSpPr>
        <p:spPr/>
        <p:txBody>
          <a:bodyPr/>
          <a:lstStyle>
            <a:lvl1pPr>
              <a:defRPr/>
            </a:lvl1pPr>
          </a:lstStyle>
          <a:p>
            <a:pPr>
              <a:defRPr/>
            </a:pPr>
            <a:endParaRPr lang="en-AU"/>
          </a:p>
        </p:txBody>
      </p:sp>
      <p:sp>
        <p:nvSpPr>
          <p:cNvPr id="8" name="Slide Number Placeholder 5"/>
          <p:cNvSpPr>
            <a:spLocks noGrp="1"/>
          </p:cNvSpPr>
          <p:nvPr>
            <p:ph type="sldNum" sz="quarter" idx="12"/>
          </p:nvPr>
        </p:nvSpPr>
        <p:spPr/>
        <p:txBody>
          <a:bodyPr/>
          <a:lstStyle>
            <a:lvl1pPr>
              <a:defRPr/>
            </a:lvl1pPr>
          </a:lstStyle>
          <a:p>
            <a:pPr>
              <a:defRPr/>
            </a:pPr>
            <a:fld id="{2BB3CF45-B1B4-42D2-85F3-07A18844BEEC}" type="slidenum">
              <a:rPr lang="en-AU"/>
              <a:pPr>
                <a:defRPr/>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7087396-71F4-4035-823D-878867E49895}" type="datetimeFigureOut">
              <a:rPr lang="en-AU"/>
              <a:pPr>
                <a:defRPr/>
              </a:pPr>
              <a:t>10/08/2010</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CF8556D9-780B-4472-A119-E09BB45FD2FC}" type="slidenum">
              <a:rPr lang="en-AU"/>
              <a:pPr>
                <a:defRPr/>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8"/>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7"/>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B66621C2-5058-41F2-99BB-66749D11FC62}" type="datetimeFigureOut">
              <a:rPr lang="en-AU"/>
              <a:pPr>
                <a:defRPr/>
              </a:pPr>
              <a:t>10/08/2010</a:t>
            </a:fld>
            <a:endParaRPr lang="en-AU"/>
          </a:p>
        </p:txBody>
      </p:sp>
      <p:sp>
        <p:nvSpPr>
          <p:cNvPr id="7" name="Footer Placeholder 4"/>
          <p:cNvSpPr>
            <a:spLocks noGrp="1"/>
          </p:cNvSpPr>
          <p:nvPr>
            <p:ph type="ftr" sz="quarter" idx="11"/>
          </p:nvPr>
        </p:nvSpPr>
        <p:spPr>
          <a:xfrm>
            <a:off x="2640013" y="6376988"/>
            <a:ext cx="3836987" cy="365125"/>
          </a:xfrm>
        </p:spPr>
        <p:txBody>
          <a:bodyPr/>
          <a:lstStyle>
            <a:lvl1pPr>
              <a:defRPr/>
            </a:lvl1pPr>
          </a:lstStyle>
          <a:p>
            <a:pPr>
              <a:defRPr/>
            </a:pPr>
            <a:endParaRPr lang="en-AU"/>
          </a:p>
        </p:txBody>
      </p:sp>
      <p:sp>
        <p:nvSpPr>
          <p:cNvPr id="8" name="Slide Number Placeholder 5"/>
          <p:cNvSpPr>
            <a:spLocks noGrp="1"/>
          </p:cNvSpPr>
          <p:nvPr>
            <p:ph type="sldNum" sz="quarter" idx="12"/>
          </p:nvPr>
        </p:nvSpPr>
        <p:spPr/>
        <p:txBody>
          <a:bodyPr/>
          <a:lstStyle>
            <a:lvl1pPr>
              <a:defRPr/>
            </a:lvl1pPr>
          </a:lstStyle>
          <a:p>
            <a:pPr>
              <a:defRPr/>
            </a:pPr>
            <a:fld id="{C813AEC9-F99D-4B35-AA63-5676F0905233}" type="slidenum">
              <a:rPr lang="en-AU"/>
              <a:pPr>
                <a:defRPr/>
              </a:pPr>
              <a:t>‹#›</a:t>
            </a:fld>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371600" y="762000"/>
            <a:ext cx="3810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5334000" y="762000"/>
            <a:ext cx="38100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5334000" y="3695700"/>
            <a:ext cx="38100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fld id="{1E3197EC-6F9B-4DC3-824A-C8EAE3BBEE38}" type="slidenum">
              <a:rPr lang="en-US"/>
              <a:pPr>
                <a:defRPr/>
              </a:pPr>
              <a:t>‹#›</a:t>
            </a:fld>
            <a:endParaRPr lang="en-US"/>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1E22E60-71ED-4557-80F8-1D6C55423E29}" type="datetimeFigureOut">
              <a:rPr lang="en-AU"/>
              <a:pPr>
                <a:defRPr/>
              </a:pPr>
              <a:t>10/08/2010</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A66CF506-A76C-4F45-9F45-444E73D933C2}" type="slidenum">
              <a:rPr lang="en-AU"/>
              <a:pPr>
                <a:defRPr/>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Rectangle 8"/>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11"/>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77EA2BBF-E4EF-4764-AC99-C2AC93EFE60B}" type="datetimeFigureOut">
              <a:rPr lang="en-AU"/>
              <a:pPr>
                <a:defRPr/>
              </a:pPr>
              <a:t>10/08/2010</a:t>
            </a:fld>
            <a:endParaRPr lang="en-AU"/>
          </a:p>
        </p:txBody>
      </p:sp>
      <p:sp>
        <p:nvSpPr>
          <p:cNvPr id="7" name="Footer Placeholder 4"/>
          <p:cNvSpPr>
            <a:spLocks noGrp="1"/>
          </p:cNvSpPr>
          <p:nvPr>
            <p:ph type="ftr" sz="quarter" idx="11"/>
          </p:nvPr>
        </p:nvSpPr>
        <p:spPr/>
        <p:txBody>
          <a:bodyPr/>
          <a:lstStyle>
            <a:lvl1pPr>
              <a:defRPr/>
            </a:lvl1pPr>
          </a:lstStyle>
          <a:p>
            <a:pPr>
              <a:defRPr/>
            </a:pPr>
            <a:endParaRPr lang="en-AU"/>
          </a:p>
        </p:txBody>
      </p:sp>
      <p:sp>
        <p:nvSpPr>
          <p:cNvPr id="8" name="Slide Number Placeholder 5"/>
          <p:cNvSpPr>
            <a:spLocks noGrp="1"/>
          </p:cNvSpPr>
          <p:nvPr>
            <p:ph type="sldNum" sz="quarter" idx="12"/>
          </p:nvPr>
        </p:nvSpPr>
        <p:spPr/>
        <p:txBody>
          <a:bodyPr/>
          <a:lstStyle>
            <a:lvl1pPr>
              <a:defRPr/>
            </a:lvl1pPr>
          </a:lstStyle>
          <a:p>
            <a:pPr>
              <a:defRPr/>
            </a:pPr>
            <a:fld id="{9FC09370-7C40-4452-A13E-D8A8A7B7941D}" type="slidenum">
              <a:rPr lang="en-AU"/>
              <a:pPr>
                <a:defRPr/>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83EE1D5-9551-4090-8929-C13AA49B0D8F}" type="datetimeFigureOut">
              <a:rPr lang="en-AU"/>
              <a:pPr>
                <a:defRPr/>
              </a:pPr>
              <a:t>10/08/2010</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6F1DFB11-99B9-4C14-8D55-4B909455D353}" type="slidenum">
              <a:rPr lang="en-AU"/>
              <a:pPr>
                <a:defRPr/>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C4789A0-D8B5-409E-BE4B-4C2D1442A1DC}" type="datetimeFigureOut">
              <a:rPr lang="en-AU"/>
              <a:pPr>
                <a:defRPr/>
              </a:pPr>
              <a:t>10/08/2010</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75616237-3CE0-4151-A433-78880BC42EAD}" type="slidenum">
              <a:rPr lang="en-AU"/>
              <a:pPr>
                <a:defRPr/>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A924E8-97E8-40FC-8BC4-DCE415A16678}" type="datetimeFigureOut">
              <a:rPr lang="en-AU"/>
              <a:pPr>
                <a:defRPr/>
              </a:pPr>
              <a:t>10/08/2010</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7EDA229E-F466-4091-A13C-DB680064EB6D}" type="slidenum">
              <a:rPr lang="en-AU"/>
              <a:pPr>
                <a:defRPr/>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1425FF95-D4C7-4407-954C-F08FCBABF2C5}" type="datetimeFigureOut">
              <a:rPr lang="en-AU"/>
              <a:pPr>
                <a:defRPr/>
              </a:pPr>
              <a:t>10/08/2010</a:t>
            </a:fld>
            <a:endParaRPr lang="en-AU"/>
          </a:p>
        </p:txBody>
      </p:sp>
      <p:sp>
        <p:nvSpPr>
          <p:cNvPr id="3" name="Footer Placeholder 2"/>
          <p:cNvSpPr>
            <a:spLocks noGrp="1"/>
          </p:cNvSpPr>
          <p:nvPr>
            <p:ph type="ftr" sz="quarter" idx="11"/>
          </p:nvPr>
        </p:nvSpPr>
        <p:spPr/>
        <p:txBody>
          <a:bodyPr/>
          <a:lstStyle>
            <a:lvl1pPr>
              <a:defRPr/>
            </a:lvl1pPr>
          </a:lstStyle>
          <a:p>
            <a:pPr>
              <a:defRPr/>
            </a:pPr>
            <a:endParaRPr lang="en-AU"/>
          </a:p>
        </p:txBody>
      </p:sp>
      <p:sp>
        <p:nvSpPr>
          <p:cNvPr id="4" name="Slide Number Placeholder 3"/>
          <p:cNvSpPr>
            <a:spLocks noGrp="1"/>
          </p:cNvSpPr>
          <p:nvPr>
            <p:ph type="sldNum" sz="quarter" idx="12"/>
          </p:nvPr>
        </p:nvSpPr>
        <p:spPr/>
        <p:txBody>
          <a:bodyPr/>
          <a:lstStyle>
            <a:lvl1pPr>
              <a:defRPr/>
            </a:lvl1pPr>
          </a:lstStyle>
          <a:p>
            <a:pPr>
              <a:defRPr/>
            </a:pPr>
            <a:fld id="{6CC8DAF0-D4D3-4FBB-9601-0019FB894ECD}" type="slidenum">
              <a:rPr lang="en-AU"/>
              <a:pPr>
                <a:defRPr/>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11"/>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8"/>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fld id="{5737972B-1218-42B9-B289-B91F13C88351}" type="datetimeFigureOut">
              <a:rPr lang="en-AU"/>
              <a:pPr>
                <a:defRPr/>
              </a:pPr>
              <a:t>10/08/2010</a:t>
            </a:fld>
            <a:endParaRPr lang="en-AU"/>
          </a:p>
        </p:txBody>
      </p:sp>
      <p:sp>
        <p:nvSpPr>
          <p:cNvPr id="8" name="Footer Placeholder 5"/>
          <p:cNvSpPr>
            <a:spLocks noGrp="1"/>
          </p:cNvSpPr>
          <p:nvPr>
            <p:ph type="ftr" sz="quarter" idx="11"/>
          </p:nvPr>
        </p:nvSpPr>
        <p:spPr/>
        <p:txBody>
          <a:bodyPr/>
          <a:lstStyle>
            <a:lvl1pPr>
              <a:defRPr/>
            </a:lvl1pPr>
          </a:lstStyle>
          <a:p>
            <a:pPr>
              <a:defRPr/>
            </a:pPr>
            <a:endParaRPr lang="en-AU"/>
          </a:p>
        </p:txBody>
      </p:sp>
      <p:sp>
        <p:nvSpPr>
          <p:cNvPr id="9" name="Slide Number Placeholder 6"/>
          <p:cNvSpPr>
            <a:spLocks noGrp="1"/>
          </p:cNvSpPr>
          <p:nvPr>
            <p:ph type="sldNum" sz="quarter" idx="12"/>
          </p:nvPr>
        </p:nvSpPr>
        <p:spPr/>
        <p:txBody>
          <a:bodyPr/>
          <a:lstStyle>
            <a:lvl1pPr>
              <a:defRPr/>
            </a:lvl1pPr>
          </a:lstStyle>
          <a:p>
            <a:pPr>
              <a:defRPr/>
            </a:pPr>
            <a:fld id="{9CA1BCF3-2135-4B7D-AC27-A92742E0A295}" type="slidenum">
              <a:rPr lang="en-AU"/>
              <a:pPr>
                <a:defRPr/>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10"/>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8"/>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a:xfrm>
            <a:off x="165100" y="1169988"/>
            <a:ext cx="2522538" cy="201612"/>
          </a:xfrm>
        </p:spPr>
        <p:txBody>
          <a:bodyPr/>
          <a:lstStyle>
            <a:lvl1pPr>
              <a:defRPr/>
            </a:lvl1pPr>
          </a:lstStyle>
          <a:p>
            <a:pPr>
              <a:defRPr/>
            </a:pPr>
            <a:fld id="{B68075AD-D6D9-44C4-9161-6480E4B1EC7C}" type="datetimeFigureOut">
              <a:rPr lang="en-AU"/>
              <a:pPr>
                <a:defRPr/>
              </a:pPr>
              <a:t>10/08/2010</a:t>
            </a:fld>
            <a:endParaRPr lang="en-AU"/>
          </a:p>
        </p:txBody>
      </p:sp>
      <p:sp>
        <p:nvSpPr>
          <p:cNvPr id="8" name="Footer Placeholder 5"/>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AU"/>
          </a:p>
        </p:txBody>
      </p:sp>
      <p:sp>
        <p:nvSpPr>
          <p:cNvPr id="9" name="Slide Number Placeholder 6"/>
          <p:cNvSpPr>
            <a:spLocks noGrp="1"/>
          </p:cNvSpPr>
          <p:nvPr>
            <p:ph type="sldNum" sz="quarter" idx="12"/>
          </p:nvPr>
        </p:nvSpPr>
        <p:spPr>
          <a:xfrm>
            <a:off x="8339138" y="1169988"/>
            <a:ext cx="733425" cy="201612"/>
          </a:xfrm>
        </p:spPr>
        <p:txBody>
          <a:bodyPr/>
          <a:lstStyle>
            <a:lvl1pPr>
              <a:defRPr/>
            </a:lvl1pPr>
          </a:lstStyle>
          <a:p>
            <a:pPr>
              <a:defRPr/>
            </a:pPr>
            <a:fld id="{C34122D7-6F2D-4B4A-89E5-568FA10AC403}" type="slidenum">
              <a:rPr lang="en-AU"/>
              <a:pPr>
                <a:defRPr/>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lang="en-US" smtClean="0"/>
              <a:t>Click to edit Master title style</a:t>
            </a:r>
            <a:endParaRPr lang="en-US"/>
          </a:p>
        </p:txBody>
      </p:sp>
      <p:sp>
        <p:nvSpPr>
          <p:cNvPr id="1029" name="Text Placeholder 2"/>
          <p:cNvSpPr>
            <a:spLocks noGrp="1"/>
          </p:cNvSpPr>
          <p:nvPr>
            <p:ph type="body" idx="1"/>
          </p:nvPr>
        </p:nvSpPr>
        <p:spPr bwMode="auto">
          <a:xfrm>
            <a:off x="457200" y="1774825"/>
            <a:ext cx="8229600" cy="462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fontAlgn="auto" latinLnBrk="0" hangingPunct="1">
              <a:spcBef>
                <a:spcPts val="0"/>
              </a:spcBef>
              <a:spcAft>
                <a:spcPts val="0"/>
              </a:spcAft>
              <a:defRPr kumimoji="0" sz="1200" smtClean="0">
                <a:solidFill>
                  <a:schemeClr val="tx1">
                    <a:tint val="95000"/>
                  </a:schemeClr>
                </a:solidFill>
                <a:latin typeface="+mn-lt"/>
              </a:defRPr>
            </a:lvl1pPr>
            <a:extLst/>
          </a:lstStyle>
          <a:p>
            <a:pPr>
              <a:defRPr/>
            </a:pPr>
            <a:fld id="{B97E2D80-3E32-4F4F-B209-9415322B39F6}" type="datetimeFigureOut">
              <a:rPr lang="en-AU"/>
              <a:pPr>
                <a:defRPr/>
              </a:pPr>
              <a:t>10/08/2010</a:t>
            </a:fld>
            <a:endParaRPr lang="en-AU"/>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fontAlgn="auto" latinLnBrk="0" hangingPunct="1">
              <a:spcBef>
                <a:spcPts val="0"/>
              </a:spcBef>
              <a:spcAft>
                <a:spcPts val="0"/>
              </a:spcAft>
              <a:defRPr kumimoji="0" sz="1200">
                <a:solidFill>
                  <a:schemeClr val="tx1">
                    <a:tint val="95000"/>
                  </a:schemeClr>
                </a:solidFill>
                <a:latin typeface="+mn-lt"/>
              </a:defRPr>
            </a:lvl1pPr>
            <a:extLst/>
          </a:lstStyle>
          <a:p>
            <a:pPr>
              <a:defRPr/>
            </a:pPr>
            <a:endParaRPr lang="en-AU"/>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bIns="0" rtlCol="0" anchor="b"/>
          <a:lstStyle>
            <a:lvl1pPr algn="r" eaLnBrk="1" fontAlgn="auto" latinLnBrk="0" hangingPunct="1">
              <a:spcBef>
                <a:spcPts val="0"/>
              </a:spcBef>
              <a:spcAft>
                <a:spcPts val="0"/>
              </a:spcAft>
              <a:defRPr kumimoji="0" sz="1200" smtClean="0">
                <a:solidFill>
                  <a:schemeClr val="tx1">
                    <a:tint val="95000"/>
                  </a:schemeClr>
                </a:solidFill>
                <a:latin typeface="+mn-lt"/>
              </a:defRPr>
            </a:lvl1pPr>
            <a:extLst/>
          </a:lstStyle>
          <a:p>
            <a:pPr>
              <a:defRPr/>
            </a:pPr>
            <a:fld id="{45BE944D-E033-4365-B436-82FC56EB949A}"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3746" r:id="rId1"/>
    <p:sldLayoutId id="2147483745" r:id="rId2"/>
    <p:sldLayoutId id="2147483747" r:id="rId3"/>
    <p:sldLayoutId id="2147483744" r:id="rId4"/>
    <p:sldLayoutId id="2147483743" r:id="rId5"/>
    <p:sldLayoutId id="2147483742" r:id="rId6"/>
    <p:sldLayoutId id="2147483748" r:id="rId7"/>
    <p:sldLayoutId id="2147483749" r:id="rId8"/>
    <p:sldLayoutId id="2147483750" r:id="rId9"/>
    <p:sldLayoutId id="2147483741" r:id="rId10"/>
    <p:sldLayoutId id="2147483751" r:id="rId11"/>
    <p:sldLayoutId id="2147483752" r:id="rId12"/>
    <p:sldLayoutId id="2147483753" r:id="rId13"/>
  </p:sldLayoutIdLst>
  <p:txStyles>
    <p:titleStyle>
      <a:lvl1pPr algn="l" rtl="0" fontAlgn="base">
        <a:spcBef>
          <a:spcPct val="0"/>
        </a:spcBef>
        <a:spcAft>
          <a:spcPct val="0"/>
        </a:spcAft>
        <a:defRPr sz="4500" b="1" kern="1200">
          <a:solidFill>
            <a:srgbClr val="FFC800"/>
          </a:solidFill>
          <a:latin typeface="+mj-lt"/>
          <a:ea typeface="+mj-ea"/>
          <a:cs typeface="+mj-cs"/>
        </a:defRPr>
      </a:lvl1pPr>
      <a:lvl2pPr algn="l" rtl="0" fontAlgn="base">
        <a:spcBef>
          <a:spcPct val="0"/>
        </a:spcBef>
        <a:spcAft>
          <a:spcPct val="0"/>
        </a:spcAft>
        <a:defRPr sz="4500" b="1">
          <a:solidFill>
            <a:srgbClr val="FFC800"/>
          </a:solidFill>
          <a:latin typeface="Impact" pitchFamily="34" charset="0"/>
        </a:defRPr>
      </a:lvl2pPr>
      <a:lvl3pPr algn="l" rtl="0" fontAlgn="base">
        <a:spcBef>
          <a:spcPct val="0"/>
        </a:spcBef>
        <a:spcAft>
          <a:spcPct val="0"/>
        </a:spcAft>
        <a:defRPr sz="4500" b="1">
          <a:solidFill>
            <a:srgbClr val="FFC800"/>
          </a:solidFill>
          <a:latin typeface="Impact" pitchFamily="34" charset="0"/>
        </a:defRPr>
      </a:lvl3pPr>
      <a:lvl4pPr algn="l" rtl="0" fontAlgn="base">
        <a:spcBef>
          <a:spcPct val="0"/>
        </a:spcBef>
        <a:spcAft>
          <a:spcPct val="0"/>
        </a:spcAft>
        <a:defRPr sz="4500" b="1">
          <a:solidFill>
            <a:srgbClr val="FFC800"/>
          </a:solidFill>
          <a:latin typeface="Impact" pitchFamily="34" charset="0"/>
        </a:defRPr>
      </a:lvl4pPr>
      <a:lvl5pPr algn="l" rtl="0" fontAlgn="base">
        <a:spcBef>
          <a:spcPct val="0"/>
        </a:spcBef>
        <a:spcAft>
          <a:spcPct val="0"/>
        </a:spcAft>
        <a:defRPr sz="4500" b="1">
          <a:solidFill>
            <a:srgbClr val="FFC800"/>
          </a:solidFill>
          <a:latin typeface="Impact" pitchFamily="34" charset="0"/>
        </a:defRPr>
      </a:lvl5pPr>
      <a:lvl6pPr marL="457200" algn="l" rtl="0" fontAlgn="base">
        <a:spcBef>
          <a:spcPct val="0"/>
        </a:spcBef>
        <a:spcAft>
          <a:spcPct val="0"/>
        </a:spcAft>
        <a:defRPr sz="4500" b="1">
          <a:solidFill>
            <a:srgbClr val="FFC800"/>
          </a:solidFill>
          <a:latin typeface="Impact" pitchFamily="34" charset="0"/>
        </a:defRPr>
      </a:lvl6pPr>
      <a:lvl7pPr marL="914400" algn="l" rtl="0" fontAlgn="base">
        <a:spcBef>
          <a:spcPct val="0"/>
        </a:spcBef>
        <a:spcAft>
          <a:spcPct val="0"/>
        </a:spcAft>
        <a:defRPr sz="4500" b="1">
          <a:solidFill>
            <a:srgbClr val="FFC800"/>
          </a:solidFill>
          <a:latin typeface="Impact" pitchFamily="34" charset="0"/>
        </a:defRPr>
      </a:lvl7pPr>
      <a:lvl8pPr marL="1371600" algn="l" rtl="0" fontAlgn="base">
        <a:spcBef>
          <a:spcPct val="0"/>
        </a:spcBef>
        <a:spcAft>
          <a:spcPct val="0"/>
        </a:spcAft>
        <a:defRPr sz="4500" b="1">
          <a:solidFill>
            <a:srgbClr val="FFC800"/>
          </a:solidFill>
          <a:latin typeface="Impact" pitchFamily="34" charset="0"/>
        </a:defRPr>
      </a:lvl8pPr>
      <a:lvl9pPr marL="1828800" algn="l" rtl="0" fontAlgn="base">
        <a:spcBef>
          <a:spcPct val="0"/>
        </a:spcBef>
        <a:spcAft>
          <a:spcPct val="0"/>
        </a:spcAft>
        <a:defRPr sz="4500" b="1">
          <a:solidFill>
            <a:srgbClr val="FFC800"/>
          </a:solidFill>
          <a:latin typeface="Impact" pitchFamily="34" charset="0"/>
        </a:defRPr>
      </a:lvl9pPr>
      <a:extLst/>
    </p:titleStyle>
    <p:bodyStyle>
      <a:lvl1pPr marL="438150" indent="-319088" algn="l" rtl="0" fontAlgn="base">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fontAlgn="base">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fontAlgn="base">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fontAlgn="base">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fontAlgn="base">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jpeg"/><Relationship Id="rId5" Type="http://schemas.openxmlformats.org/officeDocument/2006/relationships/oleObject" Target="../embeddings/oleObject4.bin"/><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2" descr="http://www.astro.umd.edu/~msbovill/Andromeda.jpg"/>
          <p:cNvPicPr>
            <a:picLocks noChangeAspect="1" noChangeArrowheads="1"/>
          </p:cNvPicPr>
          <p:nvPr/>
        </p:nvPicPr>
        <p:blipFill>
          <a:blip r:embed="rId2"/>
          <a:srcRect/>
          <a:stretch>
            <a:fillRect/>
          </a:stretch>
        </p:blipFill>
        <p:spPr bwMode="auto">
          <a:xfrm>
            <a:off x="0" y="0"/>
            <a:ext cx="9464675" cy="6858000"/>
          </a:xfrm>
          <a:prstGeom prst="rect">
            <a:avLst/>
          </a:prstGeom>
          <a:noFill/>
          <a:ln w="9525">
            <a:noFill/>
            <a:miter lim="800000"/>
            <a:headEnd/>
            <a:tailEnd/>
          </a:ln>
        </p:spPr>
      </p:pic>
      <p:sp>
        <p:nvSpPr>
          <p:cNvPr id="2" name="Title 1"/>
          <p:cNvSpPr>
            <a:spLocks noGrp="1"/>
          </p:cNvSpPr>
          <p:nvPr>
            <p:ph type="ctrTitle"/>
          </p:nvPr>
        </p:nvSpPr>
        <p:spPr>
          <a:xfrm>
            <a:off x="683568" y="1916832"/>
            <a:ext cx="8077200" cy="1673352"/>
          </a:xfrm>
        </p:spPr>
        <p:txBody>
          <a:bodyPr>
            <a:noAutofit/>
          </a:bodyPr>
          <a:lstStyle/>
          <a:p>
            <a:pPr algn="ctr" fontAlgn="auto">
              <a:spcAft>
                <a:spcPts val="0"/>
              </a:spcAft>
              <a:defRPr/>
            </a:pPr>
            <a:r>
              <a:rPr lang="en-AU" sz="9600" dirty="0" smtClean="0">
                <a:solidFill>
                  <a:schemeClr val="tx1"/>
                </a:solidFill>
                <a:effectLst>
                  <a:outerShdw blurRad="38100" dist="38100" dir="2700000" algn="tl">
                    <a:srgbClr val="000000">
                      <a:alpha val="43137"/>
                    </a:srgbClr>
                  </a:outerShdw>
                </a:effectLst>
              </a:rPr>
              <a:t>Astrophysics</a:t>
            </a:r>
            <a:r>
              <a:rPr lang="en-AU" sz="5400" dirty="0" smtClean="0">
                <a:solidFill>
                  <a:schemeClr val="tx1">
                    <a:lumMod val="75000"/>
                  </a:schemeClr>
                </a:solidFill>
                <a:effectLst>
                  <a:outerShdw blurRad="38100" dist="38100" dir="2700000" algn="tl">
                    <a:srgbClr val="000000">
                      <a:alpha val="43137"/>
                    </a:srgbClr>
                  </a:outerShdw>
                </a:effectLst>
              </a:rPr>
              <a:t/>
            </a:r>
            <a:br>
              <a:rPr lang="en-AU" sz="5400" dirty="0" smtClean="0">
                <a:solidFill>
                  <a:schemeClr val="tx1">
                    <a:lumMod val="75000"/>
                  </a:schemeClr>
                </a:solidFill>
                <a:effectLst>
                  <a:outerShdw blurRad="38100" dist="38100" dir="2700000" algn="tl">
                    <a:srgbClr val="000000">
                      <a:alpha val="43137"/>
                    </a:srgbClr>
                  </a:outerShdw>
                </a:effectLst>
              </a:rPr>
            </a:br>
            <a:r>
              <a:rPr lang="en-AU" sz="5400" dirty="0" smtClean="0">
                <a:solidFill>
                  <a:schemeClr val="tx1">
                    <a:lumMod val="75000"/>
                  </a:schemeClr>
                </a:solidFill>
                <a:effectLst>
                  <a:outerShdw blurRad="38100" dist="38100" dir="2700000" algn="tl">
                    <a:srgbClr val="000000">
                      <a:alpha val="43137"/>
                    </a:srgbClr>
                  </a:outerShdw>
                </a:effectLst>
              </a:rPr>
              <a:t/>
            </a:r>
            <a:br>
              <a:rPr lang="en-AU" sz="5400" dirty="0" smtClean="0">
                <a:solidFill>
                  <a:schemeClr val="tx1">
                    <a:lumMod val="75000"/>
                  </a:schemeClr>
                </a:solidFill>
                <a:effectLst>
                  <a:outerShdw blurRad="38100" dist="38100" dir="2700000" algn="tl">
                    <a:srgbClr val="000000">
                      <a:alpha val="43137"/>
                    </a:srgbClr>
                  </a:outerShdw>
                </a:effectLst>
              </a:rPr>
            </a:br>
            <a:r>
              <a:rPr lang="en-AU" sz="5400" dirty="0" smtClean="0">
                <a:solidFill>
                  <a:schemeClr val="accent2">
                    <a:lumMod val="60000"/>
                    <a:lumOff val="40000"/>
                  </a:schemeClr>
                </a:solidFill>
                <a:effectLst>
                  <a:outerShdw blurRad="38100" dist="38100" dir="2700000" algn="tl">
                    <a:srgbClr val="000000">
                      <a:alpha val="43137"/>
                    </a:srgbClr>
                  </a:outerShdw>
                </a:effectLst>
              </a:rPr>
              <a:t>Taking Physics to the Stars</a:t>
            </a:r>
            <a:endParaRPr lang="en-AU" sz="5400" dirty="0">
              <a:solidFill>
                <a:schemeClr val="accent2">
                  <a:lumMod val="60000"/>
                  <a:lumOff val="4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3" y="1773238"/>
            <a:ext cx="8424862" cy="3381375"/>
          </a:xfrm>
        </p:spPr>
        <p:txBody>
          <a:bodyPr rtlCol="0">
            <a:normAutofit fontScale="77500" lnSpcReduction="20000"/>
          </a:bodyPr>
          <a:lstStyle/>
          <a:p>
            <a:pPr marL="438912" indent="-320040" fontAlgn="auto">
              <a:spcBef>
                <a:spcPts val="0"/>
              </a:spcBef>
              <a:spcAft>
                <a:spcPts val="0"/>
              </a:spcAft>
              <a:buFont typeface="Wingdings 2"/>
              <a:buNone/>
              <a:defRPr/>
            </a:pPr>
            <a:r>
              <a:rPr lang="en-AU" dirty="0" smtClean="0"/>
              <a:t> </a:t>
            </a:r>
          </a:p>
          <a:p>
            <a:pPr marL="438912" indent="-320040" fontAlgn="auto">
              <a:spcBef>
                <a:spcPts val="0"/>
              </a:spcBef>
              <a:spcAft>
                <a:spcPts val="0"/>
              </a:spcAft>
              <a:buFont typeface="Wingdings 2"/>
              <a:buNone/>
              <a:defRPr/>
            </a:pPr>
            <a:r>
              <a:rPr lang="en-AU" dirty="0" smtClean="0"/>
              <a:t>The distance to Alpha Centauri A &amp; B is roughly 4.35 light years.  Calculate this in kilometres and parsecs.</a:t>
            </a:r>
          </a:p>
          <a:p>
            <a:pPr marL="438912" indent="-320040" fontAlgn="auto">
              <a:spcBef>
                <a:spcPts val="0"/>
              </a:spcBef>
              <a:spcAft>
                <a:spcPts val="0"/>
              </a:spcAft>
              <a:buFont typeface="Wingdings 2"/>
              <a:buNone/>
              <a:defRPr/>
            </a:pPr>
            <a:r>
              <a:rPr lang="en-AU" dirty="0" smtClean="0"/>
              <a:t> </a:t>
            </a:r>
          </a:p>
          <a:p>
            <a:pPr marL="438912" indent="-320040" fontAlgn="auto">
              <a:spcBef>
                <a:spcPts val="0"/>
              </a:spcBef>
              <a:spcAft>
                <a:spcPts val="0"/>
              </a:spcAft>
              <a:buFont typeface="Wingdings 2"/>
              <a:buNone/>
              <a:defRPr/>
            </a:pPr>
            <a:r>
              <a:rPr lang="en-AU" sz="2800" b="1" dirty="0" smtClean="0"/>
              <a:t>Kilometres</a:t>
            </a:r>
            <a:r>
              <a:rPr lang="en-AU" sz="2800" dirty="0" smtClean="0"/>
              <a:t>:                             1 light year 	= 9.46 x 10</a:t>
            </a:r>
            <a:r>
              <a:rPr lang="en-AU" sz="2800" baseline="30000" dirty="0" smtClean="0"/>
              <a:t>12</a:t>
            </a:r>
            <a:r>
              <a:rPr lang="en-AU" sz="2800" dirty="0" smtClean="0"/>
              <a:t> km</a:t>
            </a:r>
          </a:p>
          <a:p>
            <a:pPr marL="438912" indent="-320040" fontAlgn="auto">
              <a:spcBef>
                <a:spcPts val="0"/>
              </a:spcBef>
              <a:spcAft>
                <a:spcPts val="0"/>
              </a:spcAft>
              <a:buFont typeface="Wingdings 2"/>
              <a:buNone/>
              <a:defRPr/>
            </a:pPr>
            <a:r>
              <a:rPr lang="en-AU" sz="2800" dirty="0" smtClean="0"/>
              <a:t>                        distance to Alpha </a:t>
            </a:r>
            <a:r>
              <a:rPr lang="en-AU" sz="2800" dirty="0" err="1" smtClean="0"/>
              <a:t>Centaui</a:t>
            </a:r>
            <a:r>
              <a:rPr lang="en-AU" sz="2800" dirty="0" smtClean="0"/>
              <a:t> 	= 9.46 x 10</a:t>
            </a:r>
            <a:r>
              <a:rPr lang="en-AU" sz="2800" baseline="30000" dirty="0" smtClean="0"/>
              <a:t>12</a:t>
            </a:r>
            <a:r>
              <a:rPr lang="en-AU" sz="2800" dirty="0" smtClean="0"/>
              <a:t> x 4.35</a:t>
            </a:r>
          </a:p>
          <a:p>
            <a:pPr marL="438912" indent="-320040" fontAlgn="auto">
              <a:spcBef>
                <a:spcPts val="0"/>
              </a:spcBef>
              <a:spcAft>
                <a:spcPts val="0"/>
              </a:spcAft>
              <a:buFont typeface="Wingdings 2"/>
              <a:buNone/>
              <a:defRPr/>
            </a:pPr>
            <a:r>
              <a:rPr lang="en-AU" sz="2800" dirty="0" smtClean="0"/>
              <a:t>                                                                  	= </a:t>
            </a:r>
            <a:r>
              <a:rPr lang="en-AU" sz="2800" b="1" dirty="0" smtClean="0">
                <a:solidFill>
                  <a:srgbClr val="FF0000"/>
                </a:solidFill>
              </a:rPr>
              <a:t>4.12 x 10</a:t>
            </a:r>
            <a:r>
              <a:rPr lang="en-AU" sz="2800" b="1" baseline="30000" dirty="0" smtClean="0">
                <a:solidFill>
                  <a:srgbClr val="FF0000"/>
                </a:solidFill>
              </a:rPr>
              <a:t>13</a:t>
            </a:r>
            <a:r>
              <a:rPr lang="en-AU" sz="2800" b="1" dirty="0" smtClean="0">
                <a:solidFill>
                  <a:srgbClr val="FF0000"/>
                </a:solidFill>
              </a:rPr>
              <a:t> km</a:t>
            </a:r>
          </a:p>
          <a:p>
            <a:pPr marL="438912" indent="-320040" fontAlgn="auto">
              <a:spcBef>
                <a:spcPts val="0"/>
              </a:spcBef>
              <a:spcAft>
                <a:spcPts val="0"/>
              </a:spcAft>
              <a:buFont typeface="Wingdings 2"/>
              <a:buNone/>
              <a:defRPr/>
            </a:pPr>
            <a:r>
              <a:rPr lang="en-AU" sz="2800" dirty="0" smtClean="0"/>
              <a:t> </a:t>
            </a:r>
          </a:p>
          <a:p>
            <a:pPr marL="438912" indent="-320040" fontAlgn="auto">
              <a:spcBef>
                <a:spcPts val="0"/>
              </a:spcBef>
              <a:spcAft>
                <a:spcPts val="0"/>
              </a:spcAft>
              <a:buFont typeface="Wingdings 2"/>
              <a:buNone/>
              <a:defRPr/>
            </a:pPr>
            <a:r>
              <a:rPr lang="en-AU" sz="2800" b="1" dirty="0" smtClean="0"/>
              <a:t>parsecs</a:t>
            </a:r>
            <a:r>
              <a:rPr lang="en-AU" sz="2800" dirty="0" smtClean="0"/>
              <a:t>:                                   1 pc 		= 3.26 light years</a:t>
            </a:r>
          </a:p>
          <a:p>
            <a:pPr marL="438912" indent="-320040" fontAlgn="auto">
              <a:spcBef>
                <a:spcPts val="0"/>
              </a:spcBef>
              <a:spcAft>
                <a:spcPts val="0"/>
              </a:spcAft>
              <a:buFont typeface="Wingdings 2"/>
              <a:buNone/>
              <a:defRPr/>
            </a:pPr>
            <a:r>
              <a:rPr lang="en-AU" sz="2800" dirty="0" smtClean="0"/>
              <a:t>                                                 distance 	= 4.35 / 3.26</a:t>
            </a:r>
          </a:p>
          <a:p>
            <a:pPr marL="438912" indent="-320040" fontAlgn="auto">
              <a:spcBef>
                <a:spcPts val="0"/>
              </a:spcBef>
              <a:spcAft>
                <a:spcPts val="0"/>
              </a:spcAft>
              <a:buFont typeface="Wingdings 2"/>
              <a:buNone/>
              <a:defRPr/>
            </a:pPr>
            <a:r>
              <a:rPr lang="en-AU" sz="2800" dirty="0" smtClean="0"/>
              <a:t>                                                                	= </a:t>
            </a:r>
            <a:r>
              <a:rPr lang="en-AU" sz="2800" b="1" dirty="0" smtClean="0">
                <a:solidFill>
                  <a:srgbClr val="FF0000"/>
                </a:solidFill>
              </a:rPr>
              <a:t>1.33 pc</a:t>
            </a:r>
            <a:endParaRPr lang="en-AU" b="1" dirty="0" smtClean="0">
              <a:solidFill>
                <a:srgbClr val="FF0000"/>
              </a:solidFill>
            </a:endParaRPr>
          </a:p>
          <a:p>
            <a:pPr marL="438912" indent="-320040" fontAlgn="auto">
              <a:spcBef>
                <a:spcPts val="0"/>
              </a:spcBef>
              <a:spcAft>
                <a:spcPts val="0"/>
              </a:spcAft>
              <a:buFont typeface="Wingdings 2"/>
              <a:buNone/>
              <a:defRPr/>
            </a:pPr>
            <a:endParaRPr lang="en-AU" dirty="0"/>
          </a:p>
        </p:txBody>
      </p:sp>
      <p:sp>
        <p:nvSpPr>
          <p:cNvPr id="2" name="Title 1"/>
          <p:cNvSpPr>
            <a:spLocks noGrp="1"/>
          </p:cNvSpPr>
          <p:nvPr>
            <p:ph type="title"/>
          </p:nvPr>
        </p:nvSpPr>
        <p:spPr/>
        <p:txBody>
          <a:bodyPr>
            <a:normAutofit fontScale="90000"/>
          </a:bodyPr>
          <a:lstStyle/>
          <a:p>
            <a:pPr fontAlgn="auto">
              <a:spcAft>
                <a:spcPts val="0"/>
              </a:spcAft>
              <a:defRPr/>
            </a:pPr>
            <a:r>
              <a:rPr lang="en-AU" dirty="0" smtClean="0">
                <a:solidFill>
                  <a:schemeClr val="accent1">
                    <a:satMod val="150000"/>
                  </a:schemeClr>
                </a:solidFill>
              </a:rPr>
              <a:t>Calculations using the speed of light</a:t>
            </a:r>
            <a:endParaRPr lang="en-AU" dirty="0">
              <a:solidFill>
                <a:schemeClr val="accent1">
                  <a:satMod val="150000"/>
                </a:schemeClr>
              </a:solidFill>
            </a:endParaRPr>
          </a:p>
        </p:txBody>
      </p:sp>
      <p:sp>
        <p:nvSpPr>
          <p:cNvPr id="1946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AU">
              <a:latin typeface="Corbel" pitchFamily="34" charset="0"/>
            </a:endParaRPr>
          </a:p>
        </p:txBody>
      </p:sp>
      <p:graphicFrame>
        <p:nvGraphicFramePr>
          <p:cNvPr id="19457" name="Object 1"/>
          <p:cNvGraphicFramePr>
            <a:graphicFrameLocks noChangeAspect="1"/>
          </p:cNvGraphicFramePr>
          <p:nvPr/>
        </p:nvGraphicFramePr>
        <p:xfrm>
          <a:off x="0" y="0"/>
          <a:ext cx="342900" cy="371475"/>
        </p:xfrm>
        <a:graphic>
          <a:graphicData uri="http://schemas.openxmlformats.org/presentationml/2006/ole">
            <p:oleObj spid="_x0000_s19457" name="Equation" r:id="rId4" imgW="342751" imgH="368140" progId="Equation.3">
              <p:embed/>
            </p:oleObj>
          </a:graphicData>
        </a:graphic>
      </p:graphicFrame>
      <p:sp>
        <p:nvSpPr>
          <p:cNvPr id="1946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AU">
              <a:latin typeface="Corbel" pitchFamily="34" charset="0"/>
            </a:endParaRPr>
          </a:p>
        </p:txBody>
      </p:sp>
      <p:graphicFrame>
        <p:nvGraphicFramePr>
          <p:cNvPr id="19459" name="Object 3"/>
          <p:cNvGraphicFramePr>
            <a:graphicFrameLocks noChangeAspect="1"/>
          </p:cNvGraphicFramePr>
          <p:nvPr/>
        </p:nvGraphicFramePr>
        <p:xfrm>
          <a:off x="0" y="0"/>
          <a:ext cx="342900" cy="371475"/>
        </p:xfrm>
        <a:graphic>
          <a:graphicData uri="http://schemas.openxmlformats.org/presentationml/2006/ole">
            <p:oleObj spid="_x0000_s19459" name="Equation" r:id="rId5" imgW="342751" imgH="3681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20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2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20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42910" y="285728"/>
            <a:ext cx="7772400" cy="1143000"/>
          </a:xfrm>
        </p:spPr>
        <p:txBody>
          <a:bodyPr/>
          <a:lstStyle/>
          <a:p>
            <a:pPr fontAlgn="auto">
              <a:spcAft>
                <a:spcPts val="0"/>
              </a:spcAft>
              <a:defRPr/>
            </a:pPr>
            <a:r>
              <a:rPr lang="en-GB" dirty="0" smtClean="0">
                <a:solidFill>
                  <a:schemeClr val="accent1">
                    <a:satMod val="150000"/>
                  </a:schemeClr>
                </a:solidFill>
              </a:rPr>
              <a:t>Waves</a:t>
            </a:r>
          </a:p>
        </p:txBody>
      </p:sp>
      <p:sp>
        <p:nvSpPr>
          <p:cNvPr id="28674" name="Rectangle 3"/>
          <p:cNvSpPr>
            <a:spLocks noGrp="1" noChangeArrowheads="1"/>
          </p:cNvSpPr>
          <p:nvPr>
            <p:ph type="body" sz="half" idx="1"/>
          </p:nvPr>
        </p:nvSpPr>
        <p:spPr>
          <a:xfrm>
            <a:off x="0" y="1981200"/>
            <a:ext cx="4000500" cy="4114800"/>
          </a:xfrm>
        </p:spPr>
        <p:txBody>
          <a:bodyPr/>
          <a:lstStyle/>
          <a:p>
            <a:pPr>
              <a:lnSpc>
                <a:spcPct val="90000"/>
              </a:lnSpc>
            </a:pPr>
            <a:r>
              <a:rPr lang="en-GB" sz="2800" smtClean="0"/>
              <a:t>Light and sound are both propagating waves.</a:t>
            </a:r>
          </a:p>
          <a:p>
            <a:pPr>
              <a:lnSpc>
                <a:spcPct val="90000"/>
              </a:lnSpc>
            </a:pPr>
            <a:r>
              <a:rPr lang="en-GB" sz="2800" smtClean="0"/>
              <a:t>As they move towards an observer the number of crests that reach the observer in a second is called the frequency of that wave.</a:t>
            </a:r>
          </a:p>
        </p:txBody>
      </p:sp>
      <p:pic>
        <p:nvPicPr>
          <p:cNvPr id="28675" name="Picture 4" descr="wave"/>
          <p:cNvPicPr>
            <a:picLocks noGrp="1" noChangeAspect="1" noChangeArrowheads="1"/>
          </p:cNvPicPr>
          <p:nvPr>
            <p:ph sz="half" idx="2"/>
          </p:nvPr>
        </p:nvPicPr>
        <p:blipFill>
          <a:blip r:embed="rId2"/>
          <a:srcRect/>
          <a:stretch>
            <a:fillRect/>
          </a:stretch>
        </p:blipFill>
        <p:spPr>
          <a:xfrm>
            <a:off x="3851275" y="1844675"/>
            <a:ext cx="4889500" cy="3554413"/>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AU" dirty="0" smtClean="0">
                <a:solidFill>
                  <a:schemeClr val="accent1">
                    <a:satMod val="150000"/>
                  </a:schemeClr>
                </a:solidFill>
              </a:rPr>
              <a:t>The Doppler Effect</a:t>
            </a:r>
            <a:endParaRPr lang="en-AU" dirty="0">
              <a:solidFill>
                <a:schemeClr val="accent1">
                  <a:satMod val="150000"/>
                </a:schemeClr>
              </a:solidFill>
            </a:endParaRPr>
          </a:p>
        </p:txBody>
      </p:sp>
      <p:sp>
        <p:nvSpPr>
          <p:cNvPr id="3" name="Content Placeholder 2"/>
          <p:cNvSpPr>
            <a:spLocks noGrp="1"/>
          </p:cNvSpPr>
          <p:nvPr>
            <p:ph idx="1"/>
          </p:nvPr>
        </p:nvSpPr>
        <p:spPr/>
        <p:txBody>
          <a:bodyPr rtlCol="0">
            <a:normAutofit fontScale="77500" lnSpcReduction="20000"/>
          </a:bodyPr>
          <a:lstStyle/>
          <a:p>
            <a:pPr marL="438912" indent="-320040" fontAlgn="auto">
              <a:spcBef>
                <a:spcPts val="0"/>
              </a:spcBef>
              <a:spcAft>
                <a:spcPts val="0"/>
              </a:spcAft>
              <a:buFont typeface="Wingdings 2"/>
              <a:buChar char=""/>
              <a:defRPr/>
            </a:pPr>
            <a:r>
              <a:rPr lang="en-AU" sz="3100" dirty="0" smtClean="0"/>
              <a:t>You probably have at some time observed the </a:t>
            </a:r>
            <a:r>
              <a:rPr lang="en-AU" sz="3100" dirty="0" smtClean="0">
                <a:solidFill>
                  <a:srgbClr val="FF0000"/>
                </a:solidFill>
              </a:rPr>
              <a:t>Doppler Effect.  </a:t>
            </a:r>
          </a:p>
          <a:p>
            <a:pPr marL="438912" indent="-320040" fontAlgn="auto">
              <a:spcBef>
                <a:spcPts val="0"/>
              </a:spcBef>
              <a:spcAft>
                <a:spcPts val="0"/>
              </a:spcAft>
              <a:buFont typeface="Wingdings 2"/>
              <a:buChar char=""/>
              <a:defRPr/>
            </a:pPr>
            <a:r>
              <a:rPr lang="en-AU" sz="3100" dirty="0" smtClean="0"/>
              <a:t>An ambulance with its siren sounding as it passes is an example of this phenomenon.  </a:t>
            </a:r>
          </a:p>
          <a:p>
            <a:pPr marL="438912" indent="-320040" fontAlgn="auto">
              <a:spcBef>
                <a:spcPts val="0"/>
              </a:spcBef>
              <a:spcAft>
                <a:spcPts val="0"/>
              </a:spcAft>
              <a:buFont typeface="Wingdings 2"/>
              <a:buChar char=""/>
              <a:defRPr/>
            </a:pPr>
            <a:r>
              <a:rPr lang="en-AU" sz="3100" dirty="0" smtClean="0"/>
              <a:t>As the ambulance comes towards you, the pitch of its siren is higher than when it passes by. As it passes, the pitch of the siren drops significantly – sometimes as much as two whole notes on the musical scale.  </a:t>
            </a:r>
          </a:p>
          <a:p>
            <a:pPr marL="438912" indent="-320040" fontAlgn="auto">
              <a:spcBef>
                <a:spcPts val="0"/>
              </a:spcBef>
              <a:spcAft>
                <a:spcPts val="0"/>
              </a:spcAft>
              <a:buFont typeface="Wingdings 2"/>
              <a:buChar char=""/>
              <a:defRPr/>
            </a:pPr>
            <a:r>
              <a:rPr lang="en-AU" sz="3100" dirty="0" smtClean="0"/>
              <a:t>Waiting at a level crossing in a car, you will also notice the Doppler Effect in action.  The whistle on a fast moving train sounds markedly higher as the train approaches a level crossing than it does as the train is receding.</a:t>
            </a:r>
          </a:p>
          <a:p>
            <a:pPr marL="438912" indent="-320040" fontAlgn="auto">
              <a:spcBef>
                <a:spcPts val="0"/>
              </a:spcBef>
              <a:spcAft>
                <a:spcPts val="0"/>
              </a:spcAft>
              <a:buFont typeface="Wingdings 2"/>
              <a:buChar char=""/>
              <a:defRPr/>
            </a:pPr>
            <a:endParaRPr lang="en-AU" sz="3100" dirty="0" smtClean="0"/>
          </a:p>
          <a:p>
            <a:pPr marL="438912" indent="-320040" fontAlgn="auto">
              <a:spcBef>
                <a:spcPts val="0"/>
              </a:spcBef>
              <a:spcAft>
                <a:spcPts val="0"/>
              </a:spcAft>
              <a:buFont typeface="Wingdings 2"/>
              <a:buChar char=""/>
              <a:defRPr/>
            </a:pPr>
            <a:r>
              <a:rPr lang="en-AU" sz="3100" dirty="0" smtClean="0">
                <a:solidFill>
                  <a:srgbClr val="FF0000"/>
                </a:solidFill>
              </a:rPr>
              <a:t>But Why?   And what does this have to do with Astronomy?</a:t>
            </a:r>
          </a:p>
          <a:p>
            <a:pPr marL="438912" indent="-320040" fontAlgn="auto">
              <a:spcBef>
                <a:spcPts val="0"/>
              </a:spcBef>
              <a:spcAft>
                <a:spcPts val="0"/>
              </a:spcAft>
              <a:buFont typeface="Wingdings 2"/>
              <a:buChar char=""/>
              <a:defRPr/>
            </a:pPr>
            <a:endParaRPr lang="en-A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fontAlgn="auto">
              <a:spcAft>
                <a:spcPts val="0"/>
              </a:spcAft>
              <a:defRPr/>
            </a:pPr>
            <a:r>
              <a:rPr lang="en-US" dirty="0" smtClean="0">
                <a:solidFill>
                  <a:schemeClr val="accent1">
                    <a:satMod val="150000"/>
                  </a:schemeClr>
                </a:solidFill>
              </a:rPr>
              <a:t>Resting  sound source</a:t>
            </a:r>
          </a:p>
        </p:txBody>
      </p:sp>
      <p:sp>
        <p:nvSpPr>
          <p:cNvPr id="20484" name="Line 4"/>
          <p:cNvSpPr>
            <a:spLocks noChangeShapeType="1"/>
          </p:cNvSpPr>
          <p:nvPr/>
        </p:nvSpPr>
        <p:spPr bwMode="auto">
          <a:xfrm>
            <a:off x="762000" y="4953000"/>
            <a:ext cx="8077200" cy="0"/>
          </a:xfrm>
          <a:prstGeom prst="line">
            <a:avLst/>
          </a:prstGeom>
          <a:noFill/>
          <a:ln w="9525">
            <a:solidFill>
              <a:schemeClr val="tx1"/>
            </a:solidFill>
            <a:round/>
            <a:headEnd/>
            <a:tailEnd/>
          </a:ln>
        </p:spPr>
        <p:txBody>
          <a:bodyPr/>
          <a:lstStyle/>
          <a:p>
            <a:endParaRPr lang="en-US"/>
          </a:p>
        </p:txBody>
      </p:sp>
      <p:pic>
        <p:nvPicPr>
          <p:cNvPr id="20485" name="Picture 5" descr="MCj03871430000[1]"/>
          <p:cNvPicPr>
            <a:picLocks noChangeAspect="1" noChangeArrowheads="1"/>
          </p:cNvPicPr>
          <p:nvPr/>
        </p:nvPicPr>
        <p:blipFill>
          <a:blip r:embed="rId3"/>
          <a:srcRect/>
          <a:stretch>
            <a:fillRect/>
          </a:stretch>
        </p:blipFill>
        <p:spPr bwMode="auto">
          <a:xfrm>
            <a:off x="6553200" y="4267200"/>
            <a:ext cx="488950" cy="685800"/>
          </a:xfrm>
          <a:prstGeom prst="rect">
            <a:avLst/>
          </a:prstGeom>
          <a:noFill/>
          <a:ln w="9525">
            <a:noFill/>
            <a:miter lim="800000"/>
            <a:headEnd/>
            <a:tailEnd/>
          </a:ln>
        </p:spPr>
      </p:pic>
      <p:pic>
        <p:nvPicPr>
          <p:cNvPr id="20486" name="Picture 9" descr="MCj02390390000[1]"/>
          <p:cNvPicPr>
            <a:picLocks noChangeAspect="1" noChangeArrowheads="1"/>
          </p:cNvPicPr>
          <p:nvPr/>
        </p:nvPicPr>
        <p:blipFill>
          <a:blip r:embed="rId4"/>
          <a:srcRect/>
          <a:stretch>
            <a:fillRect/>
          </a:stretch>
        </p:blipFill>
        <p:spPr bwMode="auto">
          <a:xfrm>
            <a:off x="1295400" y="4221163"/>
            <a:ext cx="1066800" cy="703262"/>
          </a:xfrm>
          <a:prstGeom prst="rect">
            <a:avLst/>
          </a:prstGeom>
          <a:noFill/>
          <a:ln w="9525">
            <a:noFill/>
            <a:miter lim="800000"/>
            <a:headEnd/>
            <a:tailEnd/>
          </a:ln>
        </p:spPr>
      </p:pic>
      <p:sp>
        <p:nvSpPr>
          <p:cNvPr id="20487" name="Text Box 10"/>
          <p:cNvSpPr txBox="1">
            <a:spLocks noChangeArrowheads="1"/>
          </p:cNvSpPr>
          <p:nvPr/>
        </p:nvSpPr>
        <p:spPr bwMode="auto">
          <a:xfrm>
            <a:off x="1066800" y="5181600"/>
            <a:ext cx="869950" cy="641350"/>
          </a:xfrm>
          <a:prstGeom prst="rect">
            <a:avLst/>
          </a:prstGeom>
          <a:noFill/>
          <a:ln w="9525">
            <a:noFill/>
            <a:miter lim="800000"/>
            <a:headEnd/>
            <a:tailEnd/>
          </a:ln>
        </p:spPr>
        <p:txBody>
          <a:bodyPr wrap="none">
            <a:spAutoFit/>
          </a:bodyPr>
          <a:lstStyle/>
          <a:p>
            <a:r>
              <a:rPr lang="en-US">
                <a:latin typeface="Corbel" pitchFamily="34" charset="0"/>
              </a:rPr>
              <a:t>source</a:t>
            </a:r>
          </a:p>
          <a:p>
            <a:r>
              <a:rPr lang="en-US">
                <a:latin typeface="Corbel" pitchFamily="34" charset="0"/>
              </a:rPr>
              <a:t>at rest</a:t>
            </a:r>
          </a:p>
        </p:txBody>
      </p:sp>
      <p:sp>
        <p:nvSpPr>
          <p:cNvPr id="20488" name="Text Box 11"/>
          <p:cNvSpPr txBox="1">
            <a:spLocks noChangeArrowheads="1"/>
          </p:cNvSpPr>
          <p:nvPr/>
        </p:nvSpPr>
        <p:spPr bwMode="auto">
          <a:xfrm>
            <a:off x="7696200" y="5181600"/>
            <a:ext cx="1136650" cy="641350"/>
          </a:xfrm>
          <a:prstGeom prst="rect">
            <a:avLst/>
          </a:prstGeom>
          <a:noFill/>
          <a:ln w="9525">
            <a:noFill/>
            <a:miter lim="800000"/>
            <a:headEnd/>
            <a:tailEnd/>
          </a:ln>
        </p:spPr>
        <p:txBody>
          <a:bodyPr wrap="none">
            <a:spAutoFit/>
          </a:bodyPr>
          <a:lstStyle/>
          <a:p>
            <a:r>
              <a:rPr lang="en-US">
                <a:latin typeface="Corbel" pitchFamily="34" charset="0"/>
              </a:rPr>
              <a:t>observer </a:t>
            </a:r>
          </a:p>
          <a:p>
            <a:r>
              <a:rPr lang="en-US">
                <a:latin typeface="Corbel" pitchFamily="34" charset="0"/>
              </a:rPr>
              <a:t>at rest</a:t>
            </a:r>
          </a:p>
        </p:txBody>
      </p:sp>
      <p:sp>
        <p:nvSpPr>
          <p:cNvPr id="7216" name="Oval 48"/>
          <p:cNvSpPr>
            <a:spLocks noChangeArrowheads="1"/>
          </p:cNvSpPr>
          <p:nvPr/>
        </p:nvSpPr>
        <p:spPr bwMode="auto">
          <a:xfrm>
            <a:off x="1295400" y="4038600"/>
            <a:ext cx="1066800" cy="1066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7217" name="Oval 49"/>
          <p:cNvSpPr>
            <a:spLocks noChangeArrowheads="1"/>
          </p:cNvSpPr>
          <p:nvPr/>
        </p:nvSpPr>
        <p:spPr bwMode="auto">
          <a:xfrm>
            <a:off x="792163" y="3600450"/>
            <a:ext cx="2071687" cy="1944688"/>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7218" name="Oval 50"/>
          <p:cNvSpPr>
            <a:spLocks noChangeArrowheads="1"/>
          </p:cNvSpPr>
          <p:nvPr/>
        </p:nvSpPr>
        <p:spPr bwMode="auto">
          <a:xfrm>
            <a:off x="322263" y="3090863"/>
            <a:ext cx="3011487" cy="2962275"/>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7219" name="Oval 51"/>
          <p:cNvSpPr>
            <a:spLocks noChangeArrowheads="1"/>
          </p:cNvSpPr>
          <p:nvPr/>
        </p:nvSpPr>
        <p:spPr bwMode="auto">
          <a:xfrm>
            <a:off x="-195263" y="2581275"/>
            <a:ext cx="4048126" cy="398145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7220" name="Oval 52"/>
          <p:cNvSpPr>
            <a:spLocks noChangeArrowheads="1"/>
          </p:cNvSpPr>
          <p:nvPr/>
        </p:nvSpPr>
        <p:spPr bwMode="auto">
          <a:xfrm>
            <a:off x="-666750" y="2117725"/>
            <a:ext cx="4989513" cy="490855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7221" name="Oval 53"/>
          <p:cNvSpPr>
            <a:spLocks noChangeArrowheads="1"/>
          </p:cNvSpPr>
          <p:nvPr/>
        </p:nvSpPr>
        <p:spPr bwMode="auto">
          <a:xfrm>
            <a:off x="-1136650" y="1562100"/>
            <a:ext cx="5929313" cy="6019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7222" name="Oval 54"/>
          <p:cNvSpPr>
            <a:spLocks noChangeArrowheads="1"/>
          </p:cNvSpPr>
          <p:nvPr/>
        </p:nvSpPr>
        <p:spPr bwMode="auto">
          <a:xfrm>
            <a:off x="-1654175" y="1100138"/>
            <a:ext cx="6964363" cy="6943725"/>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7223" name="Oval 55"/>
          <p:cNvSpPr>
            <a:spLocks noChangeArrowheads="1"/>
          </p:cNvSpPr>
          <p:nvPr/>
        </p:nvSpPr>
        <p:spPr bwMode="auto">
          <a:xfrm>
            <a:off x="-2171700" y="636588"/>
            <a:ext cx="8001000" cy="7870825"/>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7224" name="Text Box 56"/>
          <p:cNvSpPr txBox="1">
            <a:spLocks noChangeArrowheads="1"/>
          </p:cNvSpPr>
          <p:nvPr/>
        </p:nvSpPr>
        <p:spPr bwMode="auto">
          <a:xfrm>
            <a:off x="1143000" y="3657600"/>
            <a:ext cx="1466850" cy="366713"/>
          </a:xfrm>
          <a:prstGeom prst="rect">
            <a:avLst/>
          </a:prstGeom>
          <a:noFill/>
          <a:ln w="9525">
            <a:noFill/>
            <a:miter lim="800000"/>
            <a:headEnd/>
            <a:tailEnd/>
          </a:ln>
        </p:spPr>
        <p:txBody>
          <a:bodyPr>
            <a:spAutoFit/>
          </a:bodyPr>
          <a:lstStyle/>
          <a:p>
            <a:r>
              <a:rPr lang="en-US">
                <a:latin typeface="Corbel" pitchFamily="34" charset="0"/>
              </a:rPr>
              <a:t>Frequency f</a:t>
            </a:r>
            <a:r>
              <a:rPr lang="en-US" baseline="-25000">
                <a:latin typeface="Corbel" pitchFamily="34" charset="0"/>
              </a:rPr>
              <a:t>s</a:t>
            </a:r>
            <a:endParaRPr lang="en-US">
              <a:latin typeface="Corbel" pitchFamily="34" charset="0"/>
            </a:endParaRPr>
          </a:p>
        </p:txBody>
      </p:sp>
      <p:sp>
        <p:nvSpPr>
          <p:cNvPr id="7225" name="Text Box 57"/>
          <p:cNvSpPr txBox="1">
            <a:spLocks noChangeArrowheads="1"/>
          </p:cNvSpPr>
          <p:nvPr/>
        </p:nvSpPr>
        <p:spPr bwMode="auto">
          <a:xfrm>
            <a:off x="6477000" y="3733800"/>
            <a:ext cx="1828800" cy="366713"/>
          </a:xfrm>
          <a:prstGeom prst="rect">
            <a:avLst/>
          </a:prstGeom>
          <a:noFill/>
          <a:ln w="9525">
            <a:noFill/>
            <a:miter lim="800000"/>
            <a:headEnd/>
            <a:tailEnd/>
          </a:ln>
        </p:spPr>
        <p:txBody>
          <a:bodyPr>
            <a:spAutoFit/>
          </a:bodyPr>
          <a:lstStyle/>
          <a:p>
            <a:r>
              <a:rPr lang="en-US">
                <a:latin typeface="Corbel" pitchFamily="34" charset="0"/>
              </a:rPr>
              <a:t>Frequency f</a:t>
            </a:r>
            <a:r>
              <a:rPr lang="en-US" baseline="-25000">
                <a:latin typeface="Corbel" pitchFamily="34" charset="0"/>
              </a:rPr>
              <a:t>o</a:t>
            </a:r>
            <a:endParaRPr lang="en-US">
              <a:latin typeface="Corbel" pitchFamily="34" charset="0"/>
            </a:endParaRPr>
          </a:p>
        </p:txBody>
      </p:sp>
      <p:sp>
        <p:nvSpPr>
          <p:cNvPr id="20499" name="Text Box 58"/>
          <p:cNvSpPr txBox="1">
            <a:spLocks noChangeArrowheads="1"/>
          </p:cNvSpPr>
          <p:nvPr/>
        </p:nvSpPr>
        <p:spPr bwMode="auto">
          <a:xfrm>
            <a:off x="5775325" y="1560513"/>
            <a:ext cx="184150" cy="366712"/>
          </a:xfrm>
          <a:prstGeom prst="rect">
            <a:avLst/>
          </a:prstGeom>
          <a:noFill/>
          <a:ln w="9525">
            <a:noFill/>
            <a:miter lim="800000"/>
            <a:headEnd/>
            <a:tailEnd/>
          </a:ln>
        </p:spPr>
        <p:txBody>
          <a:bodyPr wrap="none">
            <a:spAutoFit/>
          </a:bodyPr>
          <a:lstStyle/>
          <a:p>
            <a:endParaRPr lang="en-AU">
              <a:latin typeface="Corbel" pitchFamily="34" charset="0"/>
            </a:endParaRPr>
          </a:p>
        </p:txBody>
      </p:sp>
      <p:graphicFrame>
        <p:nvGraphicFramePr>
          <p:cNvPr id="7227" name="Object 59"/>
          <p:cNvGraphicFramePr>
            <a:graphicFrameLocks noChangeAspect="1"/>
          </p:cNvGraphicFramePr>
          <p:nvPr>
            <p:ph idx="1"/>
          </p:nvPr>
        </p:nvGraphicFramePr>
        <p:xfrm>
          <a:off x="6019800" y="1371600"/>
          <a:ext cx="2209800" cy="1104900"/>
        </p:xfrm>
        <a:graphic>
          <a:graphicData uri="http://schemas.openxmlformats.org/presentationml/2006/ole">
            <p:oleObj spid="_x0000_s20482" name="Equation" r:id="rId5" imgW="457200" imgH="228600" progId="">
              <p:embed/>
            </p:oleObj>
          </a:graphicData>
        </a:graphic>
      </p:graphicFrame>
      <p:sp>
        <p:nvSpPr>
          <p:cNvPr id="7229" name="Line 61"/>
          <p:cNvSpPr>
            <a:spLocks noChangeShapeType="1"/>
          </p:cNvSpPr>
          <p:nvPr/>
        </p:nvSpPr>
        <p:spPr bwMode="auto">
          <a:xfrm>
            <a:off x="3886200" y="4343400"/>
            <a:ext cx="1371600" cy="0"/>
          </a:xfrm>
          <a:prstGeom prst="line">
            <a:avLst/>
          </a:prstGeom>
          <a:noFill/>
          <a:ln w="9525">
            <a:solidFill>
              <a:schemeClr val="tx1"/>
            </a:solidFill>
            <a:round/>
            <a:headEnd/>
            <a:tailEnd type="triangle" w="med" len="med"/>
          </a:ln>
        </p:spPr>
        <p:txBody>
          <a:bodyPr/>
          <a:lstStyle/>
          <a:p>
            <a:endParaRPr lang="en-US"/>
          </a:p>
        </p:txBody>
      </p:sp>
      <p:sp>
        <p:nvSpPr>
          <p:cNvPr id="7230" name="Text Box 62"/>
          <p:cNvSpPr txBox="1">
            <a:spLocks noChangeArrowheads="1"/>
          </p:cNvSpPr>
          <p:nvPr/>
        </p:nvSpPr>
        <p:spPr bwMode="auto">
          <a:xfrm>
            <a:off x="4098925" y="3694113"/>
            <a:ext cx="1219200" cy="366712"/>
          </a:xfrm>
          <a:prstGeom prst="rect">
            <a:avLst/>
          </a:prstGeom>
          <a:noFill/>
          <a:ln w="9525">
            <a:noFill/>
            <a:miter lim="800000"/>
            <a:headEnd/>
            <a:tailEnd/>
          </a:ln>
        </p:spPr>
        <p:txBody>
          <a:bodyPr wrap="none">
            <a:spAutoFit/>
          </a:bodyPr>
          <a:lstStyle/>
          <a:p>
            <a:r>
              <a:rPr lang="en-US">
                <a:latin typeface="Corbel" pitchFamily="34" charset="0"/>
              </a:rPr>
              <a:t>V=340m/s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2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2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2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2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2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227"/>
                                        </p:tgtEl>
                                        <p:attrNameLst>
                                          <p:attrName>style.visibility</p:attrName>
                                        </p:attrNameLst>
                                      </p:cBhvr>
                                      <p:to>
                                        <p:strVal val="visible"/>
                                      </p:to>
                                    </p:set>
                                    <p:anim calcmode="lin" valueType="num">
                                      <p:cBhvr additive="base">
                                        <p:cTn id="53" dur="500" fill="hold"/>
                                        <p:tgtEl>
                                          <p:spTgt spid="7227"/>
                                        </p:tgtEl>
                                        <p:attrNameLst>
                                          <p:attrName>ppt_x</p:attrName>
                                        </p:attrNameLst>
                                      </p:cBhvr>
                                      <p:tavLst>
                                        <p:tav tm="0">
                                          <p:val>
                                            <p:strVal val="#ppt_x"/>
                                          </p:val>
                                        </p:tav>
                                        <p:tav tm="100000">
                                          <p:val>
                                            <p:strVal val="#ppt_x"/>
                                          </p:val>
                                        </p:tav>
                                      </p:tavLst>
                                    </p:anim>
                                    <p:anim calcmode="lin" valueType="num">
                                      <p:cBhvr additive="base">
                                        <p:cTn id="54" dur="500" fill="hold"/>
                                        <p:tgtEl>
                                          <p:spTgt spid="72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6" grpId="0" animBg="1"/>
      <p:bldP spid="7217" grpId="0" animBg="1"/>
      <p:bldP spid="7218" grpId="0" animBg="1"/>
      <p:bldP spid="7219" grpId="0" animBg="1"/>
      <p:bldP spid="7220" grpId="0" animBg="1"/>
      <p:bldP spid="7221" grpId="0" animBg="1"/>
      <p:bldP spid="7222" grpId="0" animBg="1"/>
      <p:bldP spid="7223" grpId="0" animBg="1"/>
      <p:bldP spid="7224" grpId="0"/>
      <p:bldP spid="7225" grpId="0"/>
      <p:bldP spid="7229" grpId="0" animBg="1"/>
      <p:bldP spid="72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normAutofit fontScale="90000"/>
          </a:bodyPr>
          <a:lstStyle/>
          <a:p>
            <a:pPr fontAlgn="auto">
              <a:spcAft>
                <a:spcPts val="0"/>
              </a:spcAft>
              <a:defRPr/>
            </a:pPr>
            <a:r>
              <a:rPr lang="en-US" smtClean="0">
                <a:solidFill>
                  <a:schemeClr val="accent1">
                    <a:satMod val="150000"/>
                  </a:schemeClr>
                </a:solidFill>
              </a:rPr>
              <a:t>Sound source moving toward observer</a:t>
            </a:r>
          </a:p>
        </p:txBody>
      </p:sp>
      <p:sp>
        <p:nvSpPr>
          <p:cNvPr id="21508" name="Line 3"/>
          <p:cNvSpPr>
            <a:spLocks noChangeShapeType="1"/>
          </p:cNvSpPr>
          <p:nvPr/>
        </p:nvSpPr>
        <p:spPr bwMode="auto">
          <a:xfrm>
            <a:off x="762000" y="4953000"/>
            <a:ext cx="8077200" cy="0"/>
          </a:xfrm>
          <a:prstGeom prst="line">
            <a:avLst/>
          </a:prstGeom>
          <a:noFill/>
          <a:ln w="9525">
            <a:solidFill>
              <a:schemeClr val="tx1"/>
            </a:solidFill>
            <a:round/>
            <a:headEnd/>
            <a:tailEnd/>
          </a:ln>
        </p:spPr>
        <p:txBody>
          <a:bodyPr/>
          <a:lstStyle/>
          <a:p>
            <a:endParaRPr lang="en-US"/>
          </a:p>
        </p:txBody>
      </p:sp>
      <p:pic>
        <p:nvPicPr>
          <p:cNvPr id="21509" name="Picture 4" descr="MCj03871430000[1]"/>
          <p:cNvPicPr>
            <a:picLocks noChangeAspect="1" noChangeArrowheads="1"/>
          </p:cNvPicPr>
          <p:nvPr/>
        </p:nvPicPr>
        <p:blipFill>
          <a:blip r:embed="rId3"/>
          <a:srcRect/>
          <a:stretch>
            <a:fillRect/>
          </a:stretch>
        </p:blipFill>
        <p:spPr bwMode="auto">
          <a:xfrm>
            <a:off x="6019800" y="4267200"/>
            <a:ext cx="488950" cy="685800"/>
          </a:xfrm>
          <a:prstGeom prst="rect">
            <a:avLst/>
          </a:prstGeom>
          <a:noFill/>
          <a:ln w="9525">
            <a:noFill/>
            <a:miter lim="800000"/>
            <a:headEnd/>
            <a:tailEnd/>
          </a:ln>
        </p:spPr>
      </p:pic>
      <p:pic>
        <p:nvPicPr>
          <p:cNvPr id="11269" name="Picture 5" descr="MCj02390390000[1]"/>
          <p:cNvPicPr>
            <a:picLocks noChangeAspect="1" noChangeArrowheads="1"/>
          </p:cNvPicPr>
          <p:nvPr/>
        </p:nvPicPr>
        <p:blipFill>
          <a:blip r:embed="rId4"/>
          <a:srcRect/>
          <a:stretch>
            <a:fillRect/>
          </a:stretch>
        </p:blipFill>
        <p:spPr bwMode="auto">
          <a:xfrm>
            <a:off x="1295400" y="4221163"/>
            <a:ext cx="1066800" cy="703262"/>
          </a:xfrm>
          <a:prstGeom prst="rect">
            <a:avLst/>
          </a:prstGeom>
          <a:noFill/>
          <a:ln w="9525">
            <a:noFill/>
            <a:miter lim="800000"/>
            <a:headEnd/>
            <a:tailEnd/>
          </a:ln>
        </p:spPr>
      </p:pic>
      <p:sp>
        <p:nvSpPr>
          <p:cNvPr id="21511" name="Text Box 6"/>
          <p:cNvSpPr txBox="1">
            <a:spLocks noChangeArrowheads="1"/>
          </p:cNvSpPr>
          <p:nvPr/>
        </p:nvSpPr>
        <p:spPr bwMode="auto">
          <a:xfrm>
            <a:off x="1066800" y="5181600"/>
            <a:ext cx="869950" cy="641350"/>
          </a:xfrm>
          <a:prstGeom prst="rect">
            <a:avLst/>
          </a:prstGeom>
          <a:noFill/>
          <a:ln w="9525">
            <a:noFill/>
            <a:miter lim="800000"/>
            <a:headEnd/>
            <a:tailEnd/>
          </a:ln>
        </p:spPr>
        <p:txBody>
          <a:bodyPr wrap="none">
            <a:spAutoFit/>
          </a:bodyPr>
          <a:lstStyle/>
          <a:p>
            <a:r>
              <a:rPr lang="en-US">
                <a:latin typeface="Corbel" pitchFamily="34" charset="0"/>
              </a:rPr>
              <a:t>source</a:t>
            </a:r>
          </a:p>
          <a:p>
            <a:endParaRPr lang="en-US">
              <a:latin typeface="Corbel" pitchFamily="34" charset="0"/>
            </a:endParaRPr>
          </a:p>
        </p:txBody>
      </p:sp>
      <p:sp>
        <p:nvSpPr>
          <p:cNvPr id="21512" name="Text Box 7"/>
          <p:cNvSpPr txBox="1">
            <a:spLocks noChangeArrowheads="1"/>
          </p:cNvSpPr>
          <p:nvPr/>
        </p:nvSpPr>
        <p:spPr bwMode="auto">
          <a:xfrm>
            <a:off x="6324600" y="5181600"/>
            <a:ext cx="1136650" cy="641350"/>
          </a:xfrm>
          <a:prstGeom prst="rect">
            <a:avLst/>
          </a:prstGeom>
          <a:noFill/>
          <a:ln w="9525">
            <a:noFill/>
            <a:miter lim="800000"/>
            <a:headEnd/>
            <a:tailEnd/>
          </a:ln>
        </p:spPr>
        <p:txBody>
          <a:bodyPr wrap="none">
            <a:spAutoFit/>
          </a:bodyPr>
          <a:lstStyle/>
          <a:p>
            <a:r>
              <a:rPr lang="en-US">
                <a:latin typeface="Corbel" pitchFamily="34" charset="0"/>
              </a:rPr>
              <a:t>observer </a:t>
            </a:r>
          </a:p>
          <a:p>
            <a:r>
              <a:rPr lang="en-US">
                <a:latin typeface="Corbel" pitchFamily="34" charset="0"/>
              </a:rPr>
              <a:t>at rest</a:t>
            </a:r>
          </a:p>
        </p:txBody>
      </p:sp>
      <p:sp>
        <p:nvSpPr>
          <p:cNvPr id="11272" name="Oval 8"/>
          <p:cNvSpPr>
            <a:spLocks noChangeArrowheads="1"/>
          </p:cNvSpPr>
          <p:nvPr/>
        </p:nvSpPr>
        <p:spPr bwMode="auto">
          <a:xfrm>
            <a:off x="1295400" y="4038600"/>
            <a:ext cx="1066800" cy="1066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273" name="Oval 9"/>
          <p:cNvSpPr>
            <a:spLocks noChangeArrowheads="1"/>
          </p:cNvSpPr>
          <p:nvPr/>
        </p:nvSpPr>
        <p:spPr bwMode="auto">
          <a:xfrm>
            <a:off x="792163" y="3600450"/>
            <a:ext cx="2071687" cy="1944688"/>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274" name="Oval 10"/>
          <p:cNvSpPr>
            <a:spLocks noChangeArrowheads="1"/>
          </p:cNvSpPr>
          <p:nvPr/>
        </p:nvSpPr>
        <p:spPr bwMode="auto">
          <a:xfrm>
            <a:off x="322263" y="3090863"/>
            <a:ext cx="3011487" cy="2962275"/>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275" name="Oval 11"/>
          <p:cNvSpPr>
            <a:spLocks noChangeArrowheads="1"/>
          </p:cNvSpPr>
          <p:nvPr/>
        </p:nvSpPr>
        <p:spPr bwMode="auto">
          <a:xfrm>
            <a:off x="-195263" y="2581275"/>
            <a:ext cx="4048126" cy="398145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276" name="Oval 12"/>
          <p:cNvSpPr>
            <a:spLocks noChangeArrowheads="1"/>
          </p:cNvSpPr>
          <p:nvPr/>
        </p:nvSpPr>
        <p:spPr bwMode="auto">
          <a:xfrm>
            <a:off x="-666750" y="2117725"/>
            <a:ext cx="4989513" cy="4908550"/>
          </a:xfrm>
          <a:prstGeom prst="ellipse">
            <a:avLst/>
          </a:prstGeom>
          <a:noFill/>
          <a:ln w="9525">
            <a:solidFill>
              <a:schemeClr val="tx1"/>
            </a:solidFill>
            <a:round/>
            <a:headEnd/>
            <a:tailEnd/>
          </a:ln>
        </p:spPr>
        <p:txBody>
          <a:bodyPr wrap="none" anchor="ctr"/>
          <a:lstStyle/>
          <a:p>
            <a:pPr algn="ctr"/>
            <a:r>
              <a:rPr lang="en-US">
                <a:latin typeface="Corbel" pitchFamily="34" charset="0"/>
              </a:rPr>
              <a:t>   </a:t>
            </a:r>
          </a:p>
        </p:txBody>
      </p:sp>
      <p:sp>
        <p:nvSpPr>
          <p:cNvPr id="11277" name="Oval 13"/>
          <p:cNvSpPr>
            <a:spLocks noChangeArrowheads="1"/>
          </p:cNvSpPr>
          <p:nvPr/>
        </p:nvSpPr>
        <p:spPr bwMode="auto">
          <a:xfrm>
            <a:off x="-1136650" y="1562100"/>
            <a:ext cx="5929313" cy="6019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278" name="Oval 14"/>
          <p:cNvSpPr>
            <a:spLocks noChangeArrowheads="1"/>
          </p:cNvSpPr>
          <p:nvPr/>
        </p:nvSpPr>
        <p:spPr bwMode="auto">
          <a:xfrm>
            <a:off x="-1654175" y="1100138"/>
            <a:ext cx="6964363" cy="6943725"/>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279" name="Oval 15"/>
          <p:cNvSpPr>
            <a:spLocks noChangeArrowheads="1"/>
          </p:cNvSpPr>
          <p:nvPr/>
        </p:nvSpPr>
        <p:spPr bwMode="auto">
          <a:xfrm>
            <a:off x="-2171700" y="636588"/>
            <a:ext cx="8001000" cy="7870825"/>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280" name="Text Box 16"/>
          <p:cNvSpPr txBox="1">
            <a:spLocks noChangeArrowheads="1"/>
          </p:cNvSpPr>
          <p:nvPr/>
        </p:nvSpPr>
        <p:spPr bwMode="auto">
          <a:xfrm>
            <a:off x="2438400" y="3962400"/>
            <a:ext cx="1466850" cy="366713"/>
          </a:xfrm>
          <a:prstGeom prst="rect">
            <a:avLst/>
          </a:prstGeom>
          <a:noFill/>
          <a:ln w="9525">
            <a:noFill/>
            <a:miter lim="800000"/>
            <a:headEnd/>
            <a:tailEnd/>
          </a:ln>
        </p:spPr>
        <p:txBody>
          <a:bodyPr>
            <a:spAutoFit/>
          </a:bodyPr>
          <a:lstStyle/>
          <a:p>
            <a:r>
              <a:rPr lang="en-US">
                <a:latin typeface="Corbel" pitchFamily="34" charset="0"/>
              </a:rPr>
              <a:t>Frequency f</a:t>
            </a:r>
            <a:r>
              <a:rPr lang="en-US" baseline="-25000">
                <a:latin typeface="Corbel" pitchFamily="34" charset="0"/>
              </a:rPr>
              <a:t>s</a:t>
            </a:r>
            <a:endParaRPr lang="en-US">
              <a:latin typeface="Corbel" pitchFamily="34" charset="0"/>
            </a:endParaRPr>
          </a:p>
        </p:txBody>
      </p:sp>
      <p:sp>
        <p:nvSpPr>
          <p:cNvPr id="11281" name="Text Box 17"/>
          <p:cNvSpPr txBox="1">
            <a:spLocks noChangeArrowheads="1"/>
          </p:cNvSpPr>
          <p:nvPr/>
        </p:nvSpPr>
        <p:spPr bwMode="auto">
          <a:xfrm>
            <a:off x="6477000" y="3733800"/>
            <a:ext cx="1828800" cy="366713"/>
          </a:xfrm>
          <a:prstGeom prst="rect">
            <a:avLst/>
          </a:prstGeom>
          <a:noFill/>
          <a:ln w="9525">
            <a:noFill/>
            <a:miter lim="800000"/>
            <a:headEnd/>
            <a:tailEnd/>
          </a:ln>
        </p:spPr>
        <p:txBody>
          <a:bodyPr>
            <a:spAutoFit/>
          </a:bodyPr>
          <a:lstStyle/>
          <a:p>
            <a:r>
              <a:rPr lang="en-US">
                <a:latin typeface="Corbel" pitchFamily="34" charset="0"/>
              </a:rPr>
              <a:t>Frequency f</a:t>
            </a:r>
            <a:r>
              <a:rPr lang="en-US" baseline="-25000">
                <a:latin typeface="Corbel" pitchFamily="34" charset="0"/>
              </a:rPr>
              <a:t>o</a:t>
            </a:r>
            <a:endParaRPr lang="en-US">
              <a:latin typeface="Corbel" pitchFamily="34" charset="0"/>
            </a:endParaRPr>
          </a:p>
        </p:txBody>
      </p:sp>
      <p:sp>
        <p:nvSpPr>
          <p:cNvPr id="21523" name="Text Box 18"/>
          <p:cNvSpPr txBox="1">
            <a:spLocks noChangeArrowheads="1"/>
          </p:cNvSpPr>
          <p:nvPr/>
        </p:nvSpPr>
        <p:spPr bwMode="auto">
          <a:xfrm>
            <a:off x="5775325" y="1560513"/>
            <a:ext cx="184150" cy="366712"/>
          </a:xfrm>
          <a:prstGeom prst="rect">
            <a:avLst/>
          </a:prstGeom>
          <a:noFill/>
          <a:ln w="9525">
            <a:noFill/>
            <a:miter lim="800000"/>
            <a:headEnd/>
            <a:tailEnd/>
          </a:ln>
        </p:spPr>
        <p:txBody>
          <a:bodyPr wrap="none">
            <a:spAutoFit/>
          </a:bodyPr>
          <a:lstStyle/>
          <a:p>
            <a:endParaRPr lang="en-AU">
              <a:latin typeface="Corbel" pitchFamily="34" charset="0"/>
            </a:endParaRPr>
          </a:p>
        </p:txBody>
      </p:sp>
      <p:graphicFrame>
        <p:nvGraphicFramePr>
          <p:cNvPr id="11283" name="Object 19"/>
          <p:cNvGraphicFramePr>
            <a:graphicFrameLocks noChangeAspect="1"/>
          </p:cNvGraphicFramePr>
          <p:nvPr>
            <p:ph idx="1"/>
          </p:nvPr>
        </p:nvGraphicFramePr>
        <p:xfrm>
          <a:off x="6019800" y="1371600"/>
          <a:ext cx="2209800" cy="1104900"/>
        </p:xfrm>
        <a:graphic>
          <a:graphicData uri="http://schemas.openxmlformats.org/presentationml/2006/ole">
            <p:oleObj spid="_x0000_s21506" name="Equation" r:id="rId5" imgW="457200" imgH="228600" progId="">
              <p:embed/>
            </p:oleObj>
          </a:graphicData>
        </a:graphic>
      </p:graphicFrame>
      <p:pic>
        <p:nvPicPr>
          <p:cNvPr id="11286" name="Picture 22" descr="MCj02390390000[1]"/>
          <p:cNvPicPr>
            <a:picLocks noChangeAspect="1" noChangeArrowheads="1"/>
          </p:cNvPicPr>
          <p:nvPr/>
        </p:nvPicPr>
        <p:blipFill>
          <a:blip r:embed="rId4"/>
          <a:srcRect/>
          <a:stretch>
            <a:fillRect/>
          </a:stretch>
        </p:blipFill>
        <p:spPr bwMode="auto">
          <a:xfrm>
            <a:off x="1600200" y="4267200"/>
            <a:ext cx="1066800" cy="703263"/>
          </a:xfrm>
          <a:prstGeom prst="rect">
            <a:avLst/>
          </a:prstGeom>
          <a:noFill/>
          <a:ln w="9525">
            <a:noFill/>
            <a:miter lim="800000"/>
            <a:headEnd/>
            <a:tailEnd/>
          </a:ln>
        </p:spPr>
      </p:pic>
      <p:sp>
        <p:nvSpPr>
          <p:cNvPr id="11287" name="Oval 23"/>
          <p:cNvSpPr>
            <a:spLocks noChangeArrowheads="1"/>
          </p:cNvSpPr>
          <p:nvPr/>
        </p:nvSpPr>
        <p:spPr bwMode="auto">
          <a:xfrm>
            <a:off x="1600200" y="4084638"/>
            <a:ext cx="1066800" cy="1066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288" name="Oval 24"/>
          <p:cNvSpPr>
            <a:spLocks noChangeArrowheads="1"/>
          </p:cNvSpPr>
          <p:nvPr/>
        </p:nvSpPr>
        <p:spPr bwMode="auto">
          <a:xfrm>
            <a:off x="1173163" y="3600450"/>
            <a:ext cx="2071687" cy="1944688"/>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pic>
        <p:nvPicPr>
          <p:cNvPr id="11289" name="Picture 25" descr="MCj02390390000[1]"/>
          <p:cNvPicPr>
            <a:picLocks noChangeAspect="1" noChangeArrowheads="1"/>
          </p:cNvPicPr>
          <p:nvPr/>
        </p:nvPicPr>
        <p:blipFill>
          <a:blip r:embed="rId4"/>
          <a:srcRect/>
          <a:stretch>
            <a:fillRect/>
          </a:stretch>
        </p:blipFill>
        <p:spPr bwMode="auto">
          <a:xfrm>
            <a:off x="1981200" y="4267200"/>
            <a:ext cx="1066800" cy="703263"/>
          </a:xfrm>
          <a:prstGeom prst="rect">
            <a:avLst/>
          </a:prstGeom>
          <a:noFill/>
          <a:ln w="9525">
            <a:noFill/>
            <a:miter lim="800000"/>
            <a:headEnd/>
            <a:tailEnd/>
          </a:ln>
        </p:spPr>
      </p:pic>
      <p:sp>
        <p:nvSpPr>
          <p:cNvPr id="11290" name="Oval 26"/>
          <p:cNvSpPr>
            <a:spLocks noChangeArrowheads="1"/>
          </p:cNvSpPr>
          <p:nvPr/>
        </p:nvSpPr>
        <p:spPr bwMode="auto">
          <a:xfrm>
            <a:off x="1981200" y="4084638"/>
            <a:ext cx="1066800" cy="1066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291" name="Oval 27"/>
          <p:cNvSpPr>
            <a:spLocks noChangeArrowheads="1"/>
          </p:cNvSpPr>
          <p:nvPr/>
        </p:nvSpPr>
        <p:spPr bwMode="auto">
          <a:xfrm>
            <a:off x="703263" y="3090863"/>
            <a:ext cx="3011487" cy="2962275"/>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292" name="Oval 28"/>
          <p:cNvSpPr>
            <a:spLocks noChangeArrowheads="1"/>
          </p:cNvSpPr>
          <p:nvPr/>
        </p:nvSpPr>
        <p:spPr bwMode="auto">
          <a:xfrm>
            <a:off x="1554163" y="3600450"/>
            <a:ext cx="2071687" cy="1944688"/>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pic>
        <p:nvPicPr>
          <p:cNvPr id="11293" name="Picture 29" descr="MCj02390390000[1]"/>
          <p:cNvPicPr>
            <a:picLocks noChangeAspect="1" noChangeArrowheads="1"/>
          </p:cNvPicPr>
          <p:nvPr/>
        </p:nvPicPr>
        <p:blipFill>
          <a:blip r:embed="rId4"/>
          <a:srcRect/>
          <a:stretch>
            <a:fillRect/>
          </a:stretch>
        </p:blipFill>
        <p:spPr bwMode="auto">
          <a:xfrm>
            <a:off x="2362200" y="4267200"/>
            <a:ext cx="1066800" cy="703263"/>
          </a:xfrm>
          <a:prstGeom prst="rect">
            <a:avLst/>
          </a:prstGeom>
          <a:noFill/>
          <a:ln w="9525">
            <a:noFill/>
            <a:miter lim="800000"/>
            <a:headEnd/>
            <a:tailEnd/>
          </a:ln>
        </p:spPr>
      </p:pic>
      <p:sp>
        <p:nvSpPr>
          <p:cNvPr id="11294" name="Oval 30"/>
          <p:cNvSpPr>
            <a:spLocks noChangeArrowheads="1"/>
          </p:cNvSpPr>
          <p:nvPr/>
        </p:nvSpPr>
        <p:spPr bwMode="auto">
          <a:xfrm>
            <a:off x="2362200" y="4084638"/>
            <a:ext cx="1066800" cy="1066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295" name="Oval 31"/>
          <p:cNvSpPr>
            <a:spLocks noChangeArrowheads="1"/>
          </p:cNvSpPr>
          <p:nvPr/>
        </p:nvSpPr>
        <p:spPr bwMode="auto">
          <a:xfrm>
            <a:off x="185738" y="2581275"/>
            <a:ext cx="4048125" cy="398145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296" name="Oval 32"/>
          <p:cNvSpPr>
            <a:spLocks noChangeArrowheads="1"/>
          </p:cNvSpPr>
          <p:nvPr/>
        </p:nvSpPr>
        <p:spPr bwMode="auto">
          <a:xfrm>
            <a:off x="1084263" y="3090863"/>
            <a:ext cx="3011487" cy="2962275"/>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297" name="Oval 33"/>
          <p:cNvSpPr>
            <a:spLocks noChangeArrowheads="1"/>
          </p:cNvSpPr>
          <p:nvPr/>
        </p:nvSpPr>
        <p:spPr bwMode="auto">
          <a:xfrm>
            <a:off x="1935163" y="3600450"/>
            <a:ext cx="2071687" cy="1944688"/>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pic>
        <p:nvPicPr>
          <p:cNvPr id="11298" name="Picture 34" descr="MCj02390390000[1]"/>
          <p:cNvPicPr>
            <a:picLocks noChangeAspect="1" noChangeArrowheads="1"/>
          </p:cNvPicPr>
          <p:nvPr/>
        </p:nvPicPr>
        <p:blipFill>
          <a:blip r:embed="rId4"/>
          <a:srcRect/>
          <a:stretch>
            <a:fillRect/>
          </a:stretch>
        </p:blipFill>
        <p:spPr bwMode="auto">
          <a:xfrm>
            <a:off x="2743200" y="4267200"/>
            <a:ext cx="1066800" cy="703263"/>
          </a:xfrm>
          <a:prstGeom prst="rect">
            <a:avLst/>
          </a:prstGeom>
          <a:noFill/>
          <a:ln w="9525">
            <a:noFill/>
            <a:miter lim="800000"/>
            <a:headEnd/>
            <a:tailEnd/>
          </a:ln>
        </p:spPr>
      </p:pic>
      <p:sp>
        <p:nvSpPr>
          <p:cNvPr id="11299" name="Oval 35"/>
          <p:cNvSpPr>
            <a:spLocks noChangeArrowheads="1"/>
          </p:cNvSpPr>
          <p:nvPr/>
        </p:nvSpPr>
        <p:spPr bwMode="auto">
          <a:xfrm>
            <a:off x="2743200" y="4084638"/>
            <a:ext cx="1066800" cy="1066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300" name="Oval 36"/>
          <p:cNvSpPr>
            <a:spLocks noChangeArrowheads="1"/>
          </p:cNvSpPr>
          <p:nvPr/>
        </p:nvSpPr>
        <p:spPr bwMode="auto">
          <a:xfrm>
            <a:off x="-361950" y="2117725"/>
            <a:ext cx="4989513" cy="4908550"/>
          </a:xfrm>
          <a:prstGeom prst="ellipse">
            <a:avLst/>
          </a:prstGeom>
          <a:noFill/>
          <a:ln w="9525">
            <a:solidFill>
              <a:schemeClr val="tx1"/>
            </a:solidFill>
            <a:round/>
            <a:headEnd/>
            <a:tailEnd/>
          </a:ln>
        </p:spPr>
        <p:txBody>
          <a:bodyPr wrap="none" anchor="ctr"/>
          <a:lstStyle/>
          <a:p>
            <a:pPr algn="ctr"/>
            <a:r>
              <a:rPr lang="en-US">
                <a:latin typeface="Corbel" pitchFamily="34" charset="0"/>
              </a:rPr>
              <a:t>   </a:t>
            </a:r>
          </a:p>
        </p:txBody>
      </p:sp>
      <p:sp>
        <p:nvSpPr>
          <p:cNvPr id="11301" name="Oval 37"/>
          <p:cNvSpPr>
            <a:spLocks noChangeArrowheads="1"/>
          </p:cNvSpPr>
          <p:nvPr/>
        </p:nvSpPr>
        <p:spPr bwMode="auto">
          <a:xfrm>
            <a:off x="490538" y="2581275"/>
            <a:ext cx="4048125" cy="398145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302" name="Oval 38"/>
          <p:cNvSpPr>
            <a:spLocks noChangeArrowheads="1"/>
          </p:cNvSpPr>
          <p:nvPr/>
        </p:nvSpPr>
        <p:spPr bwMode="auto">
          <a:xfrm>
            <a:off x="1389063" y="3090863"/>
            <a:ext cx="3011487" cy="2962275"/>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303" name="Oval 39"/>
          <p:cNvSpPr>
            <a:spLocks noChangeArrowheads="1"/>
          </p:cNvSpPr>
          <p:nvPr/>
        </p:nvSpPr>
        <p:spPr bwMode="auto">
          <a:xfrm>
            <a:off x="2239963" y="3600450"/>
            <a:ext cx="2071687" cy="1944688"/>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pic>
        <p:nvPicPr>
          <p:cNvPr id="11304" name="Picture 40" descr="MCj02390390000[1]"/>
          <p:cNvPicPr>
            <a:picLocks noChangeAspect="1" noChangeArrowheads="1"/>
          </p:cNvPicPr>
          <p:nvPr/>
        </p:nvPicPr>
        <p:blipFill>
          <a:blip r:embed="rId4"/>
          <a:srcRect/>
          <a:stretch>
            <a:fillRect/>
          </a:stretch>
        </p:blipFill>
        <p:spPr bwMode="auto">
          <a:xfrm>
            <a:off x="3048000" y="4267200"/>
            <a:ext cx="1066800" cy="703263"/>
          </a:xfrm>
          <a:prstGeom prst="rect">
            <a:avLst/>
          </a:prstGeom>
          <a:noFill/>
          <a:ln w="9525">
            <a:noFill/>
            <a:miter lim="800000"/>
            <a:headEnd/>
            <a:tailEnd/>
          </a:ln>
        </p:spPr>
      </p:pic>
      <p:sp>
        <p:nvSpPr>
          <p:cNvPr id="11305" name="Oval 41"/>
          <p:cNvSpPr>
            <a:spLocks noChangeArrowheads="1"/>
          </p:cNvSpPr>
          <p:nvPr/>
        </p:nvSpPr>
        <p:spPr bwMode="auto">
          <a:xfrm>
            <a:off x="3048000" y="4084638"/>
            <a:ext cx="1066800" cy="1066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306" name="Oval 42"/>
          <p:cNvSpPr>
            <a:spLocks noChangeArrowheads="1"/>
          </p:cNvSpPr>
          <p:nvPr/>
        </p:nvSpPr>
        <p:spPr bwMode="auto">
          <a:xfrm>
            <a:off x="-908050" y="1562100"/>
            <a:ext cx="5929313" cy="6019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307" name="Oval 43"/>
          <p:cNvSpPr>
            <a:spLocks noChangeArrowheads="1"/>
          </p:cNvSpPr>
          <p:nvPr/>
        </p:nvSpPr>
        <p:spPr bwMode="auto">
          <a:xfrm>
            <a:off x="-133350" y="2117725"/>
            <a:ext cx="4989513" cy="4908550"/>
          </a:xfrm>
          <a:prstGeom prst="ellipse">
            <a:avLst/>
          </a:prstGeom>
          <a:noFill/>
          <a:ln w="9525">
            <a:solidFill>
              <a:schemeClr val="tx1"/>
            </a:solidFill>
            <a:round/>
            <a:headEnd/>
            <a:tailEnd/>
          </a:ln>
        </p:spPr>
        <p:txBody>
          <a:bodyPr wrap="none" anchor="ctr"/>
          <a:lstStyle/>
          <a:p>
            <a:pPr algn="ctr"/>
            <a:r>
              <a:rPr lang="en-US">
                <a:latin typeface="Corbel" pitchFamily="34" charset="0"/>
              </a:rPr>
              <a:t>   </a:t>
            </a:r>
          </a:p>
        </p:txBody>
      </p:sp>
      <p:sp>
        <p:nvSpPr>
          <p:cNvPr id="11308" name="Oval 44"/>
          <p:cNvSpPr>
            <a:spLocks noChangeArrowheads="1"/>
          </p:cNvSpPr>
          <p:nvPr/>
        </p:nvSpPr>
        <p:spPr bwMode="auto">
          <a:xfrm>
            <a:off x="719138" y="2581275"/>
            <a:ext cx="4048125" cy="398145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309" name="Oval 45"/>
          <p:cNvSpPr>
            <a:spLocks noChangeArrowheads="1"/>
          </p:cNvSpPr>
          <p:nvPr/>
        </p:nvSpPr>
        <p:spPr bwMode="auto">
          <a:xfrm>
            <a:off x="1617663" y="3090863"/>
            <a:ext cx="3011487" cy="2962275"/>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310" name="Oval 46"/>
          <p:cNvSpPr>
            <a:spLocks noChangeArrowheads="1"/>
          </p:cNvSpPr>
          <p:nvPr/>
        </p:nvSpPr>
        <p:spPr bwMode="auto">
          <a:xfrm>
            <a:off x="2468563" y="3600450"/>
            <a:ext cx="2071687" cy="1944688"/>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pic>
        <p:nvPicPr>
          <p:cNvPr id="11311" name="Picture 47" descr="MCj02390390000[1]"/>
          <p:cNvPicPr>
            <a:picLocks noChangeAspect="1" noChangeArrowheads="1"/>
          </p:cNvPicPr>
          <p:nvPr/>
        </p:nvPicPr>
        <p:blipFill>
          <a:blip r:embed="rId4"/>
          <a:srcRect/>
          <a:stretch>
            <a:fillRect/>
          </a:stretch>
        </p:blipFill>
        <p:spPr bwMode="auto">
          <a:xfrm>
            <a:off x="3276600" y="4267200"/>
            <a:ext cx="1066800" cy="703263"/>
          </a:xfrm>
          <a:prstGeom prst="rect">
            <a:avLst/>
          </a:prstGeom>
          <a:noFill/>
          <a:ln w="9525">
            <a:noFill/>
            <a:miter lim="800000"/>
            <a:headEnd/>
            <a:tailEnd/>
          </a:ln>
        </p:spPr>
      </p:pic>
      <p:sp>
        <p:nvSpPr>
          <p:cNvPr id="11312" name="Oval 48"/>
          <p:cNvSpPr>
            <a:spLocks noChangeArrowheads="1"/>
          </p:cNvSpPr>
          <p:nvPr/>
        </p:nvSpPr>
        <p:spPr bwMode="auto">
          <a:xfrm>
            <a:off x="3276600" y="4084638"/>
            <a:ext cx="1066800" cy="1066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313" name="Oval 49"/>
          <p:cNvSpPr>
            <a:spLocks noChangeArrowheads="1"/>
          </p:cNvSpPr>
          <p:nvPr/>
        </p:nvSpPr>
        <p:spPr bwMode="auto">
          <a:xfrm>
            <a:off x="-1349375" y="1100138"/>
            <a:ext cx="6964363" cy="6943725"/>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314" name="Oval 50"/>
          <p:cNvSpPr>
            <a:spLocks noChangeArrowheads="1"/>
          </p:cNvSpPr>
          <p:nvPr/>
        </p:nvSpPr>
        <p:spPr bwMode="auto">
          <a:xfrm>
            <a:off x="-603250" y="1562100"/>
            <a:ext cx="5929313" cy="6019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315" name="Oval 51"/>
          <p:cNvSpPr>
            <a:spLocks noChangeArrowheads="1"/>
          </p:cNvSpPr>
          <p:nvPr/>
        </p:nvSpPr>
        <p:spPr bwMode="auto">
          <a:xfrm>
            <a:off x="171450" y="2117725"/>
            <a:ext cx="4989513" cy="4908550"/>
          </a:xfrm>
          <a:prstGeom prst="ellipse">
            <a:avLst/>
          </a:prstGeom>
          <a:noFill/>
          <a:ln w="9525">
            <a:solidFill>
              <a:schemeClr val="tx1"/>
            </a:solidFill>
            <a:round/>
            <a:headEnd/>
            <a:tailEnd/>
          </a:ln>
        </p:spPr>
        <p:txBody>
          <a:bodyPr wrap="none" anchor="ctr"/>
          <a:lstStyle/>
          <a:p>
            <a:pPr algn="ctr"/>
            <a:r>
              <a:rPr lang="en-US">
                <a:latin typeface="Corbel" pitchFamily="34" charset="0"/>
              </a:rPr>
              <a:t>   </a:t>
            </a:r>
          </a:p>
        </p:txBody>
      </p:sp>
      <p:sp>
        <p:nvSpPr>
          <p:cNvPr id="11316" name="Oval 52"/>
          <p:cNvSpPr>
            <a:spLocks noChangeArrowheads="1"/>
          </p:cNvSpPr>
          <p:nvPr/>
        </p:nvSpPr>
        <p:spPr bwMode="auto">
          <a:xfrm>
            <a:off x="1023938" y="2581275"/>
            <a:ext cx="4048125" cy="398145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317" name="Oval 53"/>
          <p:cNvSpPr>
            <a:spLocks noChangeArrowheads="1"/>
          </p:cNvSpPr>
          <p:nvPr/>
        </p:nvSpPr>
        <p:spPr bwMode="auto">
          <a:xfrm>
            <a:off x="1905000" y="3124200"/>
            <a:ext cx="3011488" cy="2962275"/>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318" name="Oval 54"/>
          <p:cNvSpPr>
            <a:spLocks noChangeArrowheads="1"/>
          </p:cNvSpPr>
          <p:nvPr/>
        </p:nvSpPr>
        <p:spPr bwMode="auto">
          <a:xfrm>
            <a:off x="2773363" y="3600450"/>
            <a:ext cx="2071687" cy="1944688"/>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pic>
        <p:nvPicPr>
          <p:cNvPr id="11319" name="Picture 55" descr="MCj02390390000[1]"/>
          <p:cNvPicPr>
            <a:picLocks noChangeAspect="1" noChangeArrowheads="1"/>
          </p:cNvPicPr>
          <p:nvPr/>
        </p:nvPicPr>
        <p:blipFill>
          <a:blip r:embed="rId4"/>
          <a:srcRect/>
          <a:stretch>
            <a:fillRect/>
          </a:stretch>
        </p:blipFill>
        <p:spPr bwMode="auto">
          <a:xfrm>
            <a:off x="3581400" y="4267200"/>
            <a:ext cx="1066800" cy="703263"/>
          </a:xfrm>
          <a:prstGeom prst="rect">
            <a:avLst/>
          </a:prstGeom>
          <a:noFill/>
          <a:ln w="9525">
            <a:noFill/>
            <a:miter lim="800000"/>
            <a:headEnd/>
            <a:tailEnd/>
          </a:ln>
        </p:spPr>
      </p:pic>
      <p:sp>
        <p:nvSpPr>
          <p:cNvPr id="11320" name="Oval 56"/>
          <p:cNvSpPr>
            <a:spLocks noChangeArrowheads="1"/>
          </p:cNvSpPr>
          <p:nvPr/>
        </p:nvSpPr>
        <p:spPr bwMode="auto">
          <a:xfrm>
            <a:off x="3581400" y="4084638"/>
            <a:ext cx="1066800" cy="1066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1321" name="Text Box 57"/>
          <p:cNvSpPr txBox="1">
            <a:spLocks noChangeArrowheads="1"/>
          </p:cNvSpPr>
          <p:nvPr/>
        </p:nvSpPr>
        <p:spPr bwMode="auto">
          <a:xfrm>
            <a:off x="5927725" y="2474913"/>
            <a:ext cx="2330450" cy="915987"/>
          </a:xfrm>
          <a:prstGeom prst="rect">
            <a:avLst/>
          </a:prstGeom>
          <a:noFill/>
          <a:ln w="9525">
            <a:noFill/>
            <a:miter lim="800000"/>
            <a:headEnd/>
            <a:tailEnd/>
          </a:ln>
        </p:spPr>
        <p:txBody>
          <a:bodyPr wrap="none">
            <a:spAutoFit/>
          </a:bodyPr>
          <a:lstStyle/>
          <a:p>
            <a:r>
              <a:rPr lang="en-US">
                <a:latin typeface="Corbel" pitchFamily="34" charset="0"/>
              </a:rPr>
              <a:t>Observer hears </a:t>
            </a:r>
          </a:p>
          <a:p>
            <a:r>
              <a:rPr lang="en-US">
                <a:latin typeface="Corbel" pitchFamily="34" charset="0"/>
              </a:rPr>
              <a:t>increased pitch</a:t>
            </a:r>
          </a:p>
          <a:p>
            <a:r>
              <a:rPr lang="en-US">
                <a:latin typeface="Corbel" pitchFamily="34" charset="0"/>
              </a:rPr>
              <a:t>(shorter wave length)</a:t>
            </a:r>
          </a:p>
        </p:txBody>
      </p:sp>
      <p:pic>
        <p:nvPicPr>
          <p:cNvPr id="21560" name="Picture 6" descr="http://images3.cpcache.com/product/wars-sticker-star/96440543v5_225x225_Front.jpg"/>
          <p:cNvPicPr>
            <a:picLocks noChangeAspect="1" noChangeArrowheads="1"/>
          </p:cNvPicPr>
          <p:nvPr/>
        </p:nvPicPr>
        <p:blipFill>
          <a:blip r:embed="rId6"/>
          <a:srcRect l="2083" t="35417" r="4167" b="35416"/>
          <a:stretch>
            <a:fillRect/>
          </a:stretch>
        </p:blipFill>
        <p:spPr bwMode="auto">
          <a:xfrm>
            <a:off x="5795963" y="5732463"/>
            <a:ext cx="3240087" cy="10096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27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1269"/>
                                        </p:tgtEl>
                                        <p:attrNameLst>
                                          <p:attrName>style.visibility</p:attrName>
                                        </p:attrNameLst>
                                      </p:cBhvr>
                                      <p:to>
                                        <p:strVal val="hidden"/>
                                      </p:to>
                                    </p:set>
                                  </p:childTnLst>
                                </p:cTn>
                              </p:par>
                              <p:par>
                                <p:cTn id="13" presetID="1" presetClass="exit" presetSubtype="0" fill="hold" grpId="2" nodeType="withEffect">
                                  <p:stCondLst>
                                    <p:cond delay="0"/>
                                  </p:stCondLst>
                                  <p:childTnLst>
                                    <p:set>
                                      <p:cBhvr>
                                        <p:cTn id="14" dur="1" fill="hold">
                                          <p:stCondLst>
                                            <p:cond delay="0"/>
                                          </p:stCondLst>
                                        </p:cTn>
                                        <p:tgtEl>
                                          <p:spTgt spid="1127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128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7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287"/>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128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273"/>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128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9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8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129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128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128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1274"/>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1129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29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29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29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27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1294"/>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1293"/>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1292"/>
                                        </p:tgtEl>
                                        <p:attrNameLst>
                                          <p:attrName>style.visibility</p:attrName>
                                        </p:attrNameLst>
                                      </p:cBhvr>
                                      <p:to>
                                        <p:strVal val="hidden"/>
                                      </p:to>
                                    </p:set>
                                  </p:childTnLst>
                                </p:cTn>
                              </p:par>
                              <p:par>
                                <p:cTn id="65" presetID="1" presetClass="exit" presetSubtype="0" fill="hold" grpId="2" nodeType="withEffect">
                                  <p:stCondLst>
                                    <p:cond delay="0"/>
                                  </p:stCondLst>
                                  <p:childTnLst>
                                    <p:set>
                                      <p:cBhvr>
                                        <p:cTn id="66" dur="1" fill="hold">
                                          <p:stCondLst>
                                            <p:cond delay="0"/>
                                          </p:stCondLst>
                                        </p:cTn>
                                        <p:tgtEl>
                                          <p:spTgt spid="11274"/>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1291"/>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1275"/>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1129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29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29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29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2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2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1299"/>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1129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1297"/>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1295"/>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127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1296"/>
                                        </p:tgtEl>
                                        <p:attrNameLst>
                                          <p:attrName>style.visibility</p:attrName>
                                        </p:attrNameLst>
                                      </p:cBhvr>
                                      <p:to>
                                        <p:strVal val="hidden"/>
                                      </p:to>
                                    </p:set>
                                  </p:childTnLst>
                                </p:cTn>
                              </p:par>
                              <p:par>
                                <p:cTn id="97" presetID="1" presetClass="entr" presetSubtype="0" fill="hold" nodeType="withEffect">
                                  <p:stCondLst>
                                    <p:cond delay="0"/>
                                  </p:stCondLst>
                                  <p:childTnLst>
                                    <p:set>
                                      <p:cBhvr>
                                        <p:cTn id="98" dur="1" fill="hold">
                                          <p:stCondLst>
                                            <p:cond delay="0"/>
                                          </p:stCondLst>
                                        </p:cTn>
                                        <p:tgtEl>
                                          <p:spTgt spid="1130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30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3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30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30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30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127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11305"/>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11304"/>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11303"/>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1301"/>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1300"/>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11277"/>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1302"/>
                                        </p:tgtEl>
                                        <p:attrNameLst>
                                          <p:attrName>style.visibility</p:attrName>
                                        </p:attrNameLst>
                                      </p:cBhvr>
                                      <p:to>
                                        <p:strVal val="hidden"/>
                                      </p:to>
                                    </p:set>
                                  </p:childTnLst>
                                </p:cTn>
                              </p:par>
                              <p:par>
                                <p:cTn id="127" presetID="1" presetClass="entr" presetSubtype="0" fill="hold" nodeType="withEffect">
                                  <p:stCondLst>
                                    <p:cond delay="0"/>
                                  </p:stCondLst>
                                  <p:childTnLst>
                                    <p:set>
                                      <p:cBhvr>
                                        <p:cTn id="128" dur="1" fill="hold">
                                          <p:stCondLst>
                                            <p:cond delay="0"/>
                                          </p:stCondLst>
                                        </p:cTn>
                                        <p:tgtEl>
                                          <p:spTgt spid="1131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131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131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130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130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130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127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1306"/>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11312"/>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11311"/>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11310"/>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11308"/>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11307"/>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11306"/>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11309"/>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11278"/>
                                        </p:tgtEl>
                                        <p:attrNameLst>
                                          <p:attrName>style.visibility</p:attrName>
                                        </p:attrNameLst>
                                      </p:cBhvr>
                                      <p:to>
                                        <p:strVal val="hidden"/>
                                      </p:to>
                                    </p:set>
                                  </p:childTnLst>
                                </p:cTn>
                              </p:par>
                              <p:par>
                                <p:cTn id="161" presetID="1" presetClass="entr" presetSubtype="0" fill="hold" nodeType="withEffect">
                                  <p:stCondLst>
                                    <p:cond delay="0"/>
                                  </p:stCondLst>
                                  <p:childTnLst>
                                    <p:set>
                                      <p:cBhvr>
                                        <p:cTn id="162" dur="1" fill="hold">
                                          <p:stCondLst>
                                            <p:cond delay="0"/>
                                          </p:stCondLst>
                                        </p:cTn>
                                        <p:tgtEl>
                                          <p:spTgt spid="1131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1320"/>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1318"/>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1317"/>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1316"/>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1315"/>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1313"/>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1279"/>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1314"/>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11280"/>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11281"/>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2" presetClass="entr" presetSubtype="4" fill="hold" nodeType="clickEffect">
                                  <p:stCondLst>
                                    <p:cond delay="0"/>
                                  </p:stCondLst>
                                  <p:childTnLst>
                                    <p:set>
                                      <p:cBhvr>
                                        <p:cTn id="190" dur="1" fill="hold">
                                          <p:stCondLst>
                                            <p:cond delay="0"/>
                                          </p:stCondLst>
                                        </p:cTn>
                                        <p:tgtEl>
                                          <p:spTgt spid="11283"/>
                                        </p:tgtEl>
                                        <p:attrNameLst>
                                          <p:attrName>style.visibility</p:attrName>
                                        </p:attrNameLst>
                                      </p:cBhvr>
                                      <p:to>
                                        <p:strVal val="visible"/>
                                      </p:to>
                                    </p:set>
                                    <p:anim calcmode="lin" valueType="num">
                                      <p:cBhvr additive="base">
                                        <p:cTn id="191" dur="500" fill="hold"/>
                                        <p:tgtEl>
                                          <p:spTgt spid="11283"/>
                                        </p:tgtEl>
                                        <p:attrNameLst>
                                          <p:attrName>ppt_x</p:attrName>
                                        </p:attrNameLst>
                                      </p:cBhvr>
                                      <p:tavLst>
                                        <p:tav tm="0">
                                          <p:val>
                                            <p:strVal val="#ppt_x"/>
                                          </p:val>
                                        </p:tav>
                                        <p:tav tm="100000">
                                          <p:val>
                                            <p:strVal val="#ppt_x"/>
                                          </p:val>
                                        </p:tav>
                                      </p:tavLst>
                                    </p:anim>
                                    <p:anim calcmode="lin" valueType="num">
                                      <p:cBhvr additive="base">
                                        <p:cTn id="192" dur="500" fill="hold"/>
                                        <p:tgtEl>
                                          <p:spTgt spid="11283"/>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grpId="0" nodeType="clickEffect">
                                  <p:stCondLst>
                                    <p:cond delay="0"/>
                                  </p:stCondLst>
                                  <p:childTnLst>
                                    <p:set>
                                      <p:cBhvr>
                                        <p:cTn id="196" dur="1" fill="hold">
                                          <p:stCondLst>
                                            <p:cond delay="0"/>
                                          </p:stCondLst>
                                        </p:cTn>
                                        <p:tgtEl>
                                          <p:spTgt spid="11321"/>
                                        </p:tgtEl>
                                        <p:attrNameLst>
                                          <p:attrName>style.visibility</p:attrName>
                                        </p:attrNameLst>
                                      </p:cBhvr>
                                      <p:to>
                                        <p:strVal val="visible"/>
                                      </p:to>
                                    </p:set>
                                    <p:anim calcmode="lin" valueType="num">
                                      <p:cBhvr additive="base">
                                        <p:cTn id="197" dur="500" fill="hold"/>
                                        <p:tgtEl>
                                          <p:spTgt spid="11321"/>
                                        </p:tgtEl>
                                        <p:attrNameLst>
                                          <p:attrName>ppt_x</p:attrName>
                                        </p:attrNameLst>
                                      </p:cBhvr>
                                      <p:tavLst>
                                        <p:tav tm="0">
                                          <p:val>
                                            <p:strVal val="#ppt_x"/>
                                          </p:val>
                                        </p:tav>
                                        <p:tav tm="100000">
                                          <p:val>
                                            <p:strVal val="#ppt_x"/>
                                          </p:val>
                                        </p:tav>
                                      </p:tavLst>
                                    </p:anim>
                                    <p:anim calcmode="lin" valueType="num">
                                      <p:cBhvr additive="base">
                                        <p:cTn id="198" dur="500" fill="hold"/>
                                        <p:tgtEl>
                                          <p:spTgt spid="113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nimBg="1"/>
      <p:bldP spid="11272" grpId="1" animBg="1"/>
      <p:bldP spid="11272" grpId="2" animBg="1"/>
      <p:bldP spid="11273" grpId="0" animBg="1"/>
      <p:bldP spid="11273" grpId="1" animBg="1"/>
      <p:bldP spid="11274" grpId="0" animBg="1"/>
      <p:bldP spid="11274" grpId="1" animBg="1"/>
      <p:bldP spid="11274" grpId="2" animBg="1"/>
      <p:bldP spid="11275" grpId="0" animBg="1"/>
      <p:bldP spid="11275" grpId="1" animBg="1"/>
      <p:bldP spid="11276" grpId="0" animBg="1"/>
      <p:bldP spid="11276" grpId="1" animBg="1"/>
      <p:bldP spid="11277" grpId="0" animBg="1"/>
      <p:bldP spid="11277" grpId="1" animBg="1"/>
      <p:bldP spid="11278" grpId="0" animBg="1"/>
      <p:bldP spid="11278" grpId="1" animBg="1"/>
      <p:bldP spid="11279" grpId="0" animBg="1"/>
      <p:bldP spid="11280" grpId="0"/>
      <p:bldP spid="11281" grpId="0"/>
      <p:bldP spid="11287" grpId="0" animBg="1"/>
      <p:bldP spid="11287" grpId="1" animBg="1"/>
      <p:bldP spid="11288" grpId="0" animBg="1"/>
      <p:bldP spid="11288" grpId="1" animBg="1"/>
      <p:bldP spid="11290" grpId="0" animBg="1"/>
      <p:bldP spid="11290" grpId="1" animBg="1"/>
      <p:bldP spid="11291" grpId="0" animBg="1"/>
      <p:bldP spid="11291" grpId="1" animBg="1"/>
      <p:bldP spid="11292" grpId="0" animBg="1"/>
      <p:bldP spid="11292" grpId="1" animBg="1"/>
      <p:bldP spid="11294" grpId="0" animBg="1"/>
      <p:bldP spid="11294" grpId="1" animBg="1"/>
      <p:bldP spid="11295" grpId="0" animBg="1"/>
      <p:bldP spid="11295" grpId="1" animBg="1"/>
      <p:bldP spid="11296" grpId="0" animBg="1"/>
      <p:bldP spid="11296" grpId="1" animBg="1"/>
      <p:bldP spid="11297" grpId="0" animBg="1"/>
      <p:bldP spid="11297" grpId="1" animBg="1"/>
      <p:bldP spid="11299" grpId="0" animBg="1"/>
      <p:bldP spid="11299" grpId="1" animBg="1"/>
      <p:bldP spid="11300" grpId="0" animBg="1"/>
      <p:bldP spid="11300" grpId="1" animBg="1"/>
      <p:bldP spid="11301" grpId="0" animBg="1"/>
      <p:bldP spid="11301" grpId="1" animBg="1"/>
      <p:bldP spid="11302" grpId="0" animBg="1"/>
      <p:bldP spid="11302" grpId="1" animBg="1"/>
      <p:bldP spid="11303" grpId="0" animBg="1"/>
      <p:bldP spid="11303" grpId="1" animBg="1"/>
      <p:bldP spid="11305" grpId="0" animBg="1"/>
      <p:bldP spid="11305" grpId="1" animBg="1"/>
      <p:bldP spid="11306" grpId="0" animBg="1"/>
      <p:bldP spid="11306" grpId="1" animBg="1"/>
      <p:bldP spid="11307" grpId="0" animBg="1"/>
      <p:bldP spid="11307" grpId="1" animBg="1"/>
      <p:bldP spid="11308" grpId="0" animBg="1"/>
      <p:bldP spid="11308" grpId="1" animBg="1"/>
      <p:bldP spid="11309" grpId="0" animBg="1"/>
      <p:bldP spid="11309" grpId="1" animBg="1"/>
      <p:bldP spid="11310" grpId="0" animBg="1"/>
      <p:bldP spid="11310" grpId="1" animBg="1"/>
      <p:bldP spid="11312" grpId="0" animBg="1"/>
      <p:bldP spid="11312" grpId="1" animBg="1"/>
      <p:bldP spid="11313" grpId="0" animBg="1"/>
      <p:bldP spid="11314" grpId="0" animBg="1"/>
      <p:bldP spid="11315" grpId="0" animBg="1"/>
      <p:bldP spid="11316" grpId="0" animBg="1"/>
      <p:bldP spid="11317" grpId="0" animBg="1"/>
      <p:bldP spid="11318" grpId="0" animBg="1"/>
      <p:bldP spid="11320" grpId="0" animBg="1"/>
      <p:bldP spid="113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normAutofit fontScale="90000"/>
          </a:bodyPr>
          <a:lstStyle/>
          <a:p>
            <a:pPr fontAlgn="auto">
              <a:spcAft>
                <a:spcPts val="0"/>
              </a:spcAft>
              <a:defRPr/>
            </a:pPr>
            <a:r>
              <a:rPr lang="en-US" smtClean="0">
                <a:solidFill>
                  <a:schemeClr val="accent1">
                    <a:satMod val="150000"/>
                  </a:schemeClr>
                </a:solidFill>
              </a:rPr>
              <a:t>Sound source moving away from observer</a:t>
            </a:r>
          </a:p>
        </p:txBody>
      </p:sp>
      <p:sp>
        <p:nvSpPr>
          <p:cNvPr id="22532" name="Line 3"/>
          <p:cNvSpPr>
            <a:spLocks noChangeShapeType="1"/>
          </p:cNvSpPr>
          <p:nvPr/>
        </p:nvSpPr>
        <p:spPr bwMode="auto">
          <a:xfrm>
            <a:off x="762000" y="4953000"/>
            <a:ext cx="8077200" cy="0"/>
          </a:xfrm>
          <a:prstGeom prst="line">
            <a:avLst/>
          </a:prstGeom>
          <a:noFill/>
          <a:ln w="9525">
            <a:solidFill>
              <a:schemeClr val="tx1"/>
            </a:solidFill>
            <a:round/>
            <a:headEnd/>
            <a:tailEnd/>
          </a:ln>
        </p:spPr>
        <p:txBody>
          <a:bodyPr/>
          <a:lstStyle/>
          <a:p>
            <a:endParaRPr lang="en-US"/>
          </a:p>
        </p:txBody>
      </p:sp>
      <p:pic>
        <p:nvPicPr>
          <p:cNvPr id="22533" name="Picture 4" descr="MCj03871430000[1]"/>
          <p:cNvPicPr>
            <a:picLocks noChangeAspect="1" noChangeArrowheads="1"/>
          </p:cNvPicPr>
          <p:nvPr/>
        </p:nvPicPr>
        <p:blipFill>
          <a:blip r:embed="rId3"/>
          <a:srcRect/>
          <a:stretch>
            <a:fillRect/>
          </a:stretch>
        </p:blipFill>
        <p:spPr bwMode="auto">
          <a:xfrm>
            <a:off x="990600" y="4267200"/>
            <a:ext cx="488950" cy="685800"/>
          </a:xfrm>
          <a:prstGeom prst="rect">
            <a:avLst/>
          </a:prstGeom>
          <a:noFill/>
          <a:ln w="9525">
            <a:noFill/>
            <a:miter lim="800000"/>
            <a:headEnd/>
            <a:tailEnd/>
          </a:ln>
        </p:spPr>
      </p:pic>
      <p:pic>
        <p:nvPicPr>
          <p:cNvPr id="12293" name="Picture 5" descr="MCj02390390000[1]"/>
          <p:cNvPicPr>
            <a:picLocks noChangeAspect="1" noChangeArrowheads="1"/>
          </p:cNvPicPr>
          <p:nvPr/>
        </p:nvPicPr>
        <p:blipFill>
          <a:blip r:embed="rId4"/>
          <a:srcRect/>
          <a:stretch>
            <a:fillRect/>
          </a:stretch>
        </p:blipFill>
        <p:spPr bwMode="auto">
          <a:xfrm>
            <a:off x="4724400" y="4221163"/>
            <a:ext cx="1066800" cy="703262"/>
          </a:xfrm>
          <a:prstGeom prst="rect">
            <a:avLst/>
          </a:prstGeom>
          <a:noFill/>
          <a:ln w="9525">
            <a:noFill/>
            <a:miter lim="800000"/>
            <a:headEnd/>
            <a:tailEnd/>
          </a:ln>
        </p:spPr>
      </p:pic>
      <p:sp>
        <p:nvSpPr>
          <p:cNvPr id="22535" name="Text Box 6"/>
          <p:cNvSpPr txBox="1">
            <a:spLocks noChangeArrowheads="1"/>
          </p:cNvSpPr>
          <p:nvPr/>
        </p:nvSpPr>
        <p:spPr bwMode="auto">
          <a:xfrm>
            <a:off x="6477000" y="5257800"/>
            <a:ext cx="869950" cy="641350"/>
          </a:xfrm>
          <a:prstGeom prst="rect">
            <a:avLst/>
          </a:prstGeom>
          <a:noFill/>
          <a:ln w="9525">
            <a:noFill/>
            <a:miter lim="800000"/>
            <a:headEnd/>
            <a:tailEnd/>
          </a:ln>
        </p:spPr>
        <p:txBody>
          <a:bodyPr wrap="none">
            <a:spAutoFit/>
          </a:bodyPr>
          <a:lstStyle/>
          <a:p>
            <a:r>
              <a:rPr lang="en-US">
                <a:latin typeface="Corbel" pitchFamily="34" charset="0"/>
              </a:rPr>
              <a:t>source</a:t>
            </a:r>
          </a:p>
          <a:p>
            <a:endParaRPr lang="en-US">
              <a:latin typeface="Corbel" pitchFamily="34" charset="0"/>
            </a:endParaRPr>
          </a:p>
        </p:txBody>
      </p:sp>
      <p:sp>
        <p:nvSpPr>
          <p:cNvPr id="22536" name="Text Box 7"/>
          <p:cNvSpPr txBox="1">
            <a:spLocks noChangeArrowheads="1"/>
          </p:cNvSpPr>
          <p:nvPr/>
        </p:nvSpPr>
        <p:spPr bwMode="auto">
          <a:xfrm>
            <a:off x="609600" y="5105400"/>
            <a:ext cx="1136650" cy="641350"/>
          </a:xfrm>
          <a:prstGeom prst="rect">
            <a:avLst/>
          </a:prstGeom>
          <a:noFill/>
          <a:ln w="9525">
            <a:noFill/>
            <a:miter lim="800000"/>
            <a:headEnd/>
            <a:tailEnd/>
          </a:ln>
        </p:spPr>
        <p:txBody>
          <a:bodyPr wrap="none">
            <a:spAutoFit/>
          </a:bodyPr>
          <a:lstStyle/>
          <a:p>
            <a:r>
              <a:rPr lang="en-US">
                <a:latin typeface="Corbel" pitchFamily="34" charset="0"/>
              </a:rPr>
              <a:t>observer </a:t>
            </a:r>
          </a:p>
          <a:p>
            <a:r>
              <a:rPr lang="en-US">
                <a:latin typeface="Corbel" pitchFamily="34" charset="0"/>
              </a:rPr>
              <a:t>at rest</a:t>
            </a:r>
          </a:p>
        </p:txBody>
      </p:sp>
      <p:sp>
        <p:nvSpPr>
          <p:cNvPr id="12296" name="Oval 8"/>
          <p:cNvSpPr>
            <a:spLocks noChangeArrowheads="1"/>
          </p:cNvSpPr>
          <p:nvPr/>
        </p:nvSpPr>
        <p:spPr bwMode="auto">
          <a:xfrm>
            <a:off x="4724400" y="4038600"/>
            <a:ext cx="1066800" cy="1066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297" name="Oval 9"/>
          <p:cNvSpPr>
            <a:spLocks noChangeArrowheads="1"/>
          </p:cNvSpPr>
          <p:nvPr/>
        </p:nvSpPr>
        <p:spPr bwMode="auto">
          <a:xfrm>
            <a:off x="4221163" y="3600450"/>
            <a:ext cx="2071687" cy="1944688"/>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298" name="Oval 10"/>
          <p:cNvSpPr>
            <a:spLocks noChangeArrowheads="1"/>
          </p:cNvSpPr>
          <p:nvPr/>
        </p:nvSpPr>
        <p:spPr bwMode="auto">
          <a:xfrm>
            <a:off x="3751263" y="3090863"/>
            <a:ext cx="3011487" cy="2962275"/>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299" name="Oval 11"/>
          <p:cNvSpPr>
            <a:spLocks noChangeArrowheads="1"/>
          </p:cNvSpPr>
          <p:nvPr/>
        </p:nvSpPr>
        <p:spPr bwMode="auto">
          <a:xfrm>
            <a:off x="3233738" y="2581275"/>
            <a:ext cx="4048125" cy="398145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00" name="Oval 12"/>
          <p:cNvSpPr>
            <a:spLocks noChangeArrowheads="1"/>
          </p:cNvSpPr>
          <p:nvPr/>
        </p:nvSpPr>
        <p:spPr bwMode="auto">
          <a:xfrm>
            <a:off x="2762250" y="2117725"/>
            <a:ext cx="4989513" cy="4908550"/>
          </a:xfrm>
          <a:prstGeom prst="ellipse">
            <a:avLst/>
          </a:prstGeom>
          <a:noFill/>
          <a:ln w="9525">
            <a:solidFill>
              <a:schemeClr val="tx1"/>
            </a:solidFill>
            <a:round/>
            <a:headEnd/>
            <a:tailEnd/>
          </a:ln>
        </p:spPr>
        <p:txBody>
          <a:bodyPr wrap="none" anchor="ctr"/>
          <a:lstStyle/>
          <a:p>
            <a:pPr algn="ctr"/>
            <a:r>
              <a:rPr lang="en-US">
                <a:latin typeface="Corbel" pitchFamily="34" charset="0"/>
              </a:rPr>
              <a:t>   </a:t>
            </a:r>
          </a:p>
        </p:txBody>
      </p:sp>
      <p:sp>
        <p:nvSpPr>
          <p:cNvPr id="12301" name="Oval 13"/>
          <p:cNvSpPr>
            <a:spLocks noChangeArrowheads="1"/>
          </p:cNvSpPr>
          <p:nvPr/>
        </p:nvSpPr>
        <p:spPr bwMode="auto">
          <a:xfrm>
            <a:off x="2292350" y="1562100"/>
            <a:ext cx="5929313" cy="6019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02" name="Oval 14"/>
          <p:cNvSpPr>
            <a:spLocks noChangeArrowheads="1"/>
          </p:cNvSpPr>
          <p:nvPr/>
        </p:nvSpPr>
        <p:spPr bwMode="auto">
          <a:xfrm>
            <a:off x="1774825" y="1100138"/>
            <a:ext cx="6964363" cy="6943725"/>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03" name="Oval 15"/>
          <p:cNvSpPr>
            <a:spLocks noChangeArrowheads="1"/>
          </p:cNvSpPr>
          <p:nvPr/>
        </p:nvSpPr>
        <p:spPr bwMode="auto">
          <a:xfrm>
            <a:off x="1257300" y="636588"/>
            <a:ext cx="8001000" cy="7870825"/>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04" name="Text Box 16"/>
          <p:cNvSpPr txBox="1">
            <a:spLocks noChangeArrowheads="1"/>
          </p:cNvSpPr>
          <p:nvPr/>
        </p:nvSpPr>
        <p:spPr bwMode="auto">
          <a:xfrm>
            <a:off x="5867400" y="3962400"/>
            <a:ext cx="1466850" cy="366713"/>
          </a:xfrm>
          <a:prstGeom prst="rect">
            <a:avLst/>
          </a:prstGeom>
          <a:noFill/>
          <a:ln w="9525">
            <a:noFill/>
            <a:miter lim="800000"/>
            <a:headEnd/>
            <a:tailEnd/>
          </a:ln>
        </p:spPr>
        <p:txBody>
          <a:bodyPr>
            <a:spAutoFit/>
          </a:bodyPr>
          <a:lstStyle/>
          <a:p>
            <a:r>
              <a:rPr lang="en-US">
                <a:latin typeface="Corbel" pitchFamily="34" charset="0"/>
              </a:rPr>
              <a:t>Frequency f</a:t>
            </a:r>
            <a:r>
              <a:rPr lang="en-US" baseline="-25000">
                <a:latin typeface="Corbel" pitchFamily="34" charset="0"/>
              </a:rPr>
              <a:t>s</a:t>
            </a:r>
            <a:endParaRPr lang="en-US">
              <a:latin typeface="Corbel" pitchFamily="34" charset="0"/>
            </a:endParaRPr>
          </a:p>
        </p:txBody>
      </p:sp>
      <p:sp>
        <p:nvSpPr>
          <p:cNvPr id="12305" name="Text Box 17"/>
          <p:cNvSpPr txBox="1">
            <a:spLocks noChangeArrowheads="1"/>
          </p:cNvSpPr>
          <p:nvPr/>
        </p:nvSpPr>
        <p:spPr bwMode="auto">
          <a:xfrm>
            <a:off x="228600" y="3886200"/>
            <a:ext cx="1828800" cy="366713"/>
          </a:xfrm>
          <a:prstGeom prst="rect">
            <a:avLst/>
          </a:prstGeom>
          <a:noFill/>
          <a:ln w="9525">
            <a:noFill/>
            <a:miter lim="800000"/>
            <a:headEnd/>
            <a:tailEnd/>
          </a:ln>
        </p:spPr>
        <p:txBody>
          <a:bodyPr>
            <a:spAutoFit/>
          </a:bodyPr>
          <a:lstStyle/>
          <a:p>
            <a:r>
              <a:rPr lang="en-US">
                <a:latin typeface="Corbel" pitchFamily="34" charset="0"/>
              </a:rPr>
              <a:t>Frequency f</a:t>
            </a:r>
            <a:r>
              <a:rPr lang="en-US" baseline="-25000">
                <a:latin typeface="Corbel" pitchFamily="34" charset="0"/>
              </a:rPr>
              <a:t>o</a:t>
            </a:r>
            <a:endParaRPr lang="en-US">
              <a:latin typeface="Corbel" pitchFamily="34" charset="0"/>
            </a:endParaRPr>
          </a:p>
        </p:txBody>
      </p:sp>
      <p:sp>
        <p:nvSpPr>
          <p:cNvPr id="22547" name="Text Box 18"/>
          <p:cNvSpPr txBox="1">
            <a:spLocks noChangeArrowheads="1"/>
          </p:cNvSpPr>
          <p:nvPr/>
        </p:nvSpPr>
        <p:spPr bwMode="auto">
          <a:xfrm>
            <a:off x="9204325" y="1560513"/>
            <a:ext cx="184150" cy="366712"/>
          </a:xfrm>
          <a:prstGeom prst="rect">
            <a:avLst/>
          </a:prstGeom>
          <a:noFill/>
          <a:ln w="9525">
            <a:noFill/>
            <a:miter lim="800000"/>
            <a:headEnd/>
            <a:tailEnd/>
          </a:ln>
        </p:spPr>
        <p:txBody>
          <a:bodyPr wrap="none">
            <a:spAutoFit/>
          </a:bodyPr>
          <a:lstStyle/>
          <a:p>
            <a:endParaRPr lang="en-AU">
              <a:latin typeface="Corbel" pitchFamily="34" charset="0"/>
            </a:endParaRPr>
          </a:p>
        </p:txBody>
      </p:sp>
      <p:graphicFrame>
        <p:nvGraphicFramePr>
          <p:cNvPr id="12307" name="Object 19"/>
          <p:cNvGraphicFramePr>
            <a:graphicFrameLocks noChangeAspect="1"/>
          </p:cNvGraphicFramePr>
          <p:nvPr>
            <p:ph idx="1"/>
          </p:nvPr>
        </p:nvGraphicFramePr>
        <p:xfrm>
          <a:off x="457200" y="1371600"/>
          <a:ext cx="2209800" cy="1104900"/>
        </p:xfrm>
        <a:graphic>
          <a:graphicData uri="http://schemas.openxmlformats.org/presentationml/2006/ole">
            <p:oleObj spid="_x0000_s22530" name="Equation" r:id="rId5" imgW="457200" imgH="228600" progId="">
              <p:embed/>
            </p:oleObj>
          </a:graphicData>
        </a:graphic>
      </p:graphicFrame>
      <p:pic>
        <p:nvPicPr>
          <p:cNvPr id="12308" name="Picture 20" descr="MCj02390390000[1]"/>
          <p:cNvPicPr>
            <a:picLocks noChangeAspect="1" noChangeArrowheads="1"/>
          </p:cNvPicPr>
          <p:nvPr/>
        </p:nvPicPr>
        <p:blipFill>
          <a:blip r:embed="rId4"/>
          <a:srcRect/>
          <a:stretch>
            <a:fillRect/>
          </a:stretch>
        </p:blipFill>
        <p:spPr bwMode="auto">
          <a:xfrm>
            <a:off x="5029200" y="4267200"/>
            <a:ext cx="1066800" cy="703263"/>
          </a:xfrm>
          <a:prstGeom prst="rect">
            <a:avLst/>
          </a:prstGeom>
          <a:noFill/>
          <a:ln w="9525">
            <a:noFill/>
            <a:miter lim="800000"/>
            <a:headEnd/>
            <a:tailEnd/>
          </a:ln>
        </p:spPr>
      </p:pic>
      <p:sp>
        <p:nvSpPr>
          <p:cNvPr id="12309" name="Oval 21"/>
          <p:cNvSpPr>
            <a:spLocks noChangeArrowheads="1"/>
          </p:cNvSpPr>
          <p:nvPr/>
        </p:nvSpPr>
        <p:spPr bwMode="auto">
          <a:xfrm>
            <a:off x="5029200" y="4084638"/>
            <a:ext cx="1066800" cy="1066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10" name="Oval 22"/>
          <p:cNvSpPr>
            <a:spLocks noChangeArrowheads="1"/>
          </p:cNvSpPr>
          <p:nvPr/>
        </p:nvSpPr>
        <p:spPr bwMode="auto">
          <a:xfrm>
            <a:off x="4602163" y="3600450"/>
            <a:ext cx="2071687" cy="1944688"/>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pic>
        <p:nvPicPr>
          <p:cNvPr id="12311" name="Picture 23" descr="MCj02390390000[1]"/>
          <p:cNvPicPr>
            <a:picLocks noChangeAspect="1" noChangeArrowheads="1"/>
          </p:cNvPicPr>
          <p:nvPr/>
        </p:nvPicPr>
        <p:blipFill>
          <a:blip r:embed="rId4"/>
          <a:srcRect/>
          <a:stretch>
            <a:fillRect/>
          </a:stretch>
        </p:blipFill>
        <p:spPr bwMode="auto">
          <a:xfrm>
            <a:off x="5410200" y="4267200"/>
            <a:ext cx="1066800" cy="703263"/>
          </a:xfrm>
          <a:prstGeom prst="rect">
            <a:avLst/>
          </a:prstGeom>
          <a:noFill/>
          <a:ln w="9525">
            <a:noFill/>
            <a:miter lim="800000"/>
            <a:headEnd/>
            <a:tailEnd/>
          </a:ln>
        </p:spPr>
      </p:pic>
      <p:sp>
        <p:nvSpPr>
          <p:cNvPr id="12312" name="Oval 24"/>
          <p:cNvSpPr>
            <a:spLocks noChangeArrowheads="1"/>
          </p:cNvSpPr>
          <p:nvPr/>
        </p:nvSpPr>
        <p:spPr bwMode="auto">
          <a:xfrm>
            <a:off x="5410200" y="4084638"/>
            <a:ext cx="1066800" cy="1066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13" name="Oval 25"/>
          <p:cNvSpPr>
            <a:spLocks noChangeArrowheads="1"/>
          </p:cNvSpPr>
          <p:nvPr/>
        </p:nvSpPr>
        <p:spPr bwMode="auto">
          <a:xfrm>
            <a:off x="4132263" y="3090863"/>
            <a:ext cx="3011487" cy="2962275"/>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14" name="Oval 26"/>
          <p:cNvSpPr>
            <a:spLocks noChangeArrowheads="1"/>
          </p:cNvSpPr>
          <p:nvPr/>
        </p:nvSpPr>
        <p:spPr bwMode="auto">
          <a:xfrm>
            <a:off x="4983163" y="3600450"/>
            <a:ext cx="2071687" cy="1944688"/>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pic>
        <p:nvPicPr>
          <p:cNvPr id="12315" name="Picture 27" descr="MCj02390390000[1]"/>
          <p:cNvPicPr>
            <a:picLocks noChangeAspect="1" noChangeArrowheads="1"/>
          </p:cNvPicPr>
          <p:nvPr/>
        </p:nvPicPr>
        <p:blipFill>
          <a:blip r:embed="rId4"/>
          <a:srcRect/>
          <a:stretch>
            <a:fillRect/>
          </a:stretch>
        </p:blipFill>
        <p:spPr bwMode="auto">
          <a:xfrm>
            <a:off x="5791200" y="4267200"/>
            <a:ext cx="1066800" cy="703263"/>
          </a:xfrm>
          <a:prstGeom prst="rect">
            <a:avLst/>
          </a:prstGeom>
          <a:noFill/>
          <a:ln w="9525">
            <a:noFill/>
            <a:miter lim="800000"/>
            <a:headEnd/>
            <a:tailEnd/>
          </a:ln>
        </p:spPr>
      </p:pic>
      <p:sp>
        <p:nvSpPr>
          <p:cNvPr id="12316" name="Oval 28"/>
          <p:cNvSpPr>
            <a:spLocks noChangeArrowheads="1"/>
          </p:cNvSpPr>
          <p:nvPr/>
        </p:nvSpPr>
        <p:spPr bwMode="auto">
          <a:xfrm>
            <a:off x="5791200" y="4084638"/>
            <a:ext cx="1066800" cy="1066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17" name="Oval 29"/>
          <p:cNvSpPr>
            <a:spLocks noChangeArrowheads="1"/>
          </p:cNvSpPr>
          <p:nvPr/>
        </p:nvSpPr>
        <p:spPr bwMode="auto">
          <a:xfrm>
            <a:off x="3614738" y="2581275"/>
            <a:ext cx="4048125" cy="398145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18" name="Oval 30"/>
          <p:cNvSpPr>
            <a:spLocks noChangeArrowheads="1"/>
          </p:cNvSpPr>
          <p:nvPr/>
        </p:nvSpPr>
        <p:spPr bwMode="auto">
          <a:xfrm>
            <a:off x="4513263" y="3090863"/>
            <a:ext cx="3011487" cy="2962275"/>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19" name="Oval 31"/>
          <p:cNvSpPr>
            <a:spLocks noChangeArrowheads="1"/>
          </p:cNvSpPr>
          <p:nvPr/>
        </p:nvSpPr>
        <p:spPr bwMode="auto">
          <a:xfrm>
            <a:off x="5364163" y="3600450"/>
            <a:ext cx="2071687" cy="1944688"/>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pic>
        <p:nvPicPr>
          <p:cNvPr id="12320" name="Picture 32" descr="MCj02390390000[1]"/>
          <p:cNvPicPr>
            <a:picLocks noChangeAspect="1" noChangeArrowheads="1"/>
          </p:cNvPicPr>
          <p:nvPr/>
        </p:nvPicPr>
        <p:blipFill>
          <a:blip r:embed="rId4"/>
          <a:srcRect/>
          <a:stretch>
            <a:fillRect/>
          </a:stretch>
        </p:blipFill>
        <p:spPr bwMode="auto">
          <a:xfrm>
            <a:off x="6172200" y="4267200"/>
            <a:ext cx="1066800" cy="703263"/>
          </a:xfrm>
          <a:prstGeom prst="rect">
            <a:avLst/>
          </a:prstGeom>
          <a:noFill/>
          <a:ln w="9525">
            <a:noFill/>
            <a:miter lim="800000"/>
            <a:headEnd/>
            <a:tailEnd/>
          </a:ln>
        </p:spPr>
      </p:pic>
      <p:sp>
        <p:nvSpPr>
          <p:cNvPr id="12321" name="Oval 33"/>
          <p:cNvSpPr>
            <a:spLocks noChangeArrowheads="1"/>
          </p:cNvSpPr>
          <p:nvPr/>
        </p:nvSpPr>
        <p:spPr bwMode="auto">
          <a:xfrm>
            <a:off x="6172200" y="4084638"/>
            <a:ext cx="1066800" cy="1066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22" name="Oval 34"/>
          <p:cNvSpPr>
            <a:spLocks noChangeArrowheads="1"/>
          </p:cNvSpPr>
          <p:nvPr/>
        </p:nvSpPr>
        <p:spPr bwMode="auto">
          <a:xfrm>
            <a:off x="3067050" y="2117725"/>
            <a:ext cx="4989513" cy="4908550"/>
          </a:xfrm>
          <a:prstGeom prst="ellipse">
            <a:avLst/>
          </a:prstGeom>
          <a:noFill/>
          <a:ln w="9525">
            <a:solidFill>
              <a:schemeClr val="tx1"/>
            </a:solidFill>
            <a:round/>
            <a:headEnd/>
            <a:tailEnd/>
          </a:ln>
        </p:spPr>
        <p:txBody>
          <a:bodyPr wrap="none" anchor="ctr"/>
          <a:lstStyle/>
          <a:p>
            <a:pPr algn="ctr"/>
            <a:r>
              <a:rPr lang="en-US">
                <a:latin typeface="Corbel" pitchFamily="34" charset="0"/>
              </a:rPr>
              <a:t>   </a:t>
            </a:r>
          </a:p>
        </p:txBody>
      </p:sp>
      <p:sp>
        <p:nvSpPr>
          <p:cNvPr id="12323" name="Oval 35"/>
          <p:cNvSpPr>
            <a:spLocks noChangeArrowheads="1"/>
          </p:cNvSpPr>
          <p:nvPr/>
        </p:nvSpPr>
        <p:spPr bwMode="auto">
          <a:xfrm>
            <a:off x="3919538" y="2581275"/>
            <a:ext cx="4048125" cy="398145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24" name="Oval 36"/>
          <p:cNvSpPr>
            <a:spLocks noChangeArrowheads="1"/>
          </p:cNvSpPr>
          <p:nvPr/>
        </p:nvSpPr>
        <p:spPr bwMode="auto">
          <a:xfrm>
            <a:off x="4818063" y="3090863"/>
            <a:ext cx="3011487" cy="2962275"/>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25" name="Oval 37"/>
          <p:cNvSpPr>
            <a:spLocks noChangeArrowheads="1"/>
          </p:cNvSpPr>
          <p:nvPr/>
        </p:nvSpPr>
        <p:spPr bwMode="auto">
          <a:xfrm>
            <a:off x="5638800" y="3581400"/>
            <a:ext cx="2071688" cy="1944688"/>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pic>
        <p:nvPicPr>
          <p:cNvPr id="12326" name="Picture 38" descr="MCj02390390000[1]"/>
          <p:cNvPicPr>
            <a:picLocks noChangeAspect="1" noChangeArrowheads="1"/>
          </p:cNvPicPr>
          <p:nvPr/>
        </p:nvPicPr>
        <p:blipFill>
          <a:blip r:embed="rId4"/>
          <a:srcRect/>
          <a:stretch>
            <a:fillRect/>
          </a:stretch>
        </p:blipFill>
        <p:spPr bwMode="auto">
          <a:xfrm>
            <a:off x="6477000" y="4267200"/>
            <a:ext cx="1066800" cy="703263"/>
          </a:xfrm>
          <a:prstGeom prst="rect">
            <a:avLst/>
          </a:prstGeom>
          <a:noFill/>
          <a:ln w="9525">
            <a:noFill/>
            <a:miter lim="800000"/>
            <a:headEnd/>
            <a:tailEnd/>
          </a:ln>
        </p:spPr>
      </p:pic>
      <p:sp>
        <p:nvSpPr>
          <p:cNvPr id="12327" name="Oval 39"/>
          <p:cNvSpPr>
            <a:spLocks noChangeArrowheads="1"/>
          </p:cNvSpPr>
          <p:nvPr/>
        </p:nvSpPr>
        <p:spPr bwMode="auto">
          <a:xfrm>
            <a:off x="6477000" y="4084638"/>
            <a:ext cx="1066800" cy="1066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28" name="Oval 40"/>
          <p:cNvSpPr>
            <a:spLocks noChangeArrowheads="1"/>
          </p:cNvSpPr>
          <p:nvPr/>
        </p:nvSpPr>
        <p:spPr bwMode="auto">
          <a:xfrm>
            <a:off x="2520950" y="1562100"/>
            <a:ext cx="5929313" cy="6019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29" name="Oval 41"/>
          <p:cNvSpPr>
            <a:spLocks noChangeArrowheads="1"/>
          </p:cNvSpPr>
          <p:nvPr/>
        </p:nvSpPr>
        <p:spPr bwMode="auto">
          <a:xfrm>
            <a:off x="3295650" y="2117725"/>
            <a:ext cx="4989513" cy="4908550"/>
          </a:xfrm>
          <a:prstGeom prst="ellipse">
            <a:avLst/>
          </a:prstGeom>
          <a:noFill/>
          <a:ln w="9525">
            <a:solidFill>
              <a:schemeClr val="tx1"/>
            </a:solidFill>
            <a:round/>
            <a:headEnd/>
            <a:tailEnd/>
          </a:ln>
        </p:spPr>
        <p:txBody>
          <a:bodyPr wrap="none" anchor="ctr"/>
          <a:lstStyle/>
          <a:p>
            <a:pPr algn="ctr"/>
            <a:r>
              <a:rPr lang="en-US">
                <a:latin typeface="Corbel" pitchFamily="34" charset="0"/>
              </a:rPr>
              <a:t>   </a:t>
            </a:r>
          </a:p>
        </p:txBody>
      </p:sp>
      <p:sp>
        <p:nvSpPr>
          <p:cNvPr id="12330" name="Oval 42"/>
          <p:cNvSpPr>
            <a:spLocks noChangeArrowheads="1"/>
          </p:cNvSpPr>
          <p:nvPr/>
        </p:nvSpPr>
        <p:spPr bwMode="auto">
          <a:xfrm>
            <a:off x="4148138" y="2581275"/>
            <a:ext cx="4048125" cy="398145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31" name="Oval 43"/>
          <p:cNvSpPr>
            <a:spLocks noChangeArrowheads="1"/>
          </p:cNvSpPr>
          <p:nvPr/>
        </p:nvSpPr>
        <p:spPr bwMode="auto">
          <a:xfrm>
            <a:off x="5046663" y="3090863"/>
            <a:ext cx="3011487" cy="2962275"/>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32" name="Oval 44"/>
          <p:cNvSpPr>
            <a:spLocks noChangeArrowheads="1"/>
          </p:cNvSpPr>
          <p:nvPr/>
        </p:nvSpPr>
        <p:spPr bwMode="auto">
          <a:xfrm>
            <a:off x="5897563" y="3600450"/>
            <a:ext cx="2071687" cy="1944688"/>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pic>
        <p:nvPicPr>
          <p:cNvPr id="12333" name="Picture 45" descr="MCj02390390000[1]"/>
          <p:cNvPicPr>
            <a:picLocks noChangeAspect="1" noChangeArrowheads="1"/>
          </p:cNvPicPr>
          <p:nvPr/>
        </p:nvPicPr>
        <p:blipFill>
          <a:blip r:embed="rId4"/>
          <a:srcRect/>
          <a:stretch>
            <a:fillRect/>
          </a:stretch>
        </p:blipFill>
        <p:spPr bwMode="auto">
          <a:xfrm>
            <a:off x="6705600" y="4267200"/>
            <a:ext cx="1066800" cy="703263"/>
          </a:xfrm>
          <a:prstGeom prst="rect">
            <a:avLst/>
          </a:prstGeom>
          <a:noFill/>
          <a:ln w="9525">
            <a:noFill/>
            <a:miter lim="800000"/>
            <a:headEnd/>
            <a:tailEnd/>
          </a:ln>
        </p:spPr>
      </p:pic>
      <p:sp>
        <p:nvSpPr>
          <p:cNvPr id="12334" name="Oval 46"/>
          <p:cNvSpPr>
            <a:spLocks noChangeArrowheads="1"/>
          </p:cNvSpPr>
          <p:nvPr/>
        </p:nvSpPr>
        <p:spPr bwMode="auto">
          <a:xfrm>
            <a:off x="6705600" y="4084638"/>
            <a:ext cx="1066800" cy="1066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35" name="Oval 47"/>
          <p:cNvSpPr>
            <a:spLocks noChangeArrowheads="1"/>
          </p:cNvSpPr>
          <p:nvPr/>
        </p:nvSpPr>
        <p:spPr bwMode="auto">
          <a:xfrm>
            <a:off x="2079625" y="1100138"/>
            <a:ext cx="6964363" cy="6943725"/>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36" name="Oval 48"/>
          <p:cNvSpPr>
            <a:spLocks noChangeArrowheads="1"/>
          </p:cNvSpPr>
          <p:nvPr/>
        </p:nvSpPr>
        <p:spPr bwMode="auto">
          <a:xfrm>
            <a:off x="2825750" y="1562100"/>
            <a:ext cx="5929313" cy="6019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37" name="Oval 49"/>
          <p:cNvSpPr>
            <a:spLocks noChangeArrowheads="1"/>
          </p:cNvSpPr>
          <p:nvPr/>
        </p:nvSpPr>
        <p:spPr bwMode="auto">
          <a:xfrm>
            <a:off x="3600450" y="2117725"/>
            <a:ext cx="4989513" cy="4908550"/>
          </a:xfrm>
          <a:prstGeom prst="ellipse">
            <a:avLst/>
          </a:prstGeom>
          <a:noFill/>
          <a:ln w="9525">
            <a:solidFill>
              <a:schemeClr val="tx1"/>
            </a:solidFill>
            <a:round/>
            <a:headEnd/>
            <a:tailEnd/>
          </a:ln>
        </p:spPr>
        <p:txBody>
          <a:bodyPr wrap="none" anchor="ctr"/>
          <a:lstStyle/>
          <a:p>
            <a:pPr algn="ctr"/>
            <a:r>
              <a:rPr lang="en-US">
                <a:latin typeface="Corbel" pitchFamily="34" charset="0"/>
              </a:rPr>
              <a:t>   </a:t>
            </a:r>
          </a:p>
        </p:txBody>
      </p:sp>
      <p:sp>
        <p:nvSpPr>
          <p:cNvPr id="12338" name="Oval 50"/>
          <p:cNvSpPr>
            <a:spLocks noChangeArrowheads="1"/>
          </p:cNvSpPr>
          <p:nvPr/>
        </p:nvSpPr>
        <p:spPr bwMode="auto">
          <a:xfrm>
            <a:off x="4452938" y="2581275"/>
            <a:ext cx="4048125" cy="398145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39" name="Oval 51"/>
          <p:cNvSpPr>
            <a:spLocks noChangeArrowheads="1"/>
          </p:cNvSpPr>
          <p:nvPr/>
        </p:nvSpPr>
        <p:spPr bwMode="auto">
          <a:xfrm>
            <a:off x="5334000" y="3124200"/>
            <a:ext cx="3011488" cy="2962275"/>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40" name="Oval 52"/>
          <p:cNvSpPr>
            <a:spLocks noChangeArrowheads="1"/>
          </p:cNvSpPr>
          <p:nvPr/>
        </p:nvSpPr>
        <p:spPr bwMode="auto">
          <a:xfrm>
            <a:off x="6202363" y="3600450"/>
            <a:ext cx="2071687" cy="1944688"/>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pic>
        <p:nvPicPr>
          <p:cNvPr id="12341" name="Picture 53" descr="MCj02390390000[1]"/>
          <p:cNvPicPr>
            <a:picLocks noChangeAspect="1" noChangeArrowheads="1"/>
          </p:cNvPicPr>
          <p:nvPr/>
        </p:nvPicPr>
        <p:blipFill>
          <a:blip r:embed="rId4"/>
          <a:srcRect/>
          <a:stretch>
            <a:fillRect/>
          </a:stretch>
        </p:blipFill>
        <p:spPr bwMode="auto">
          <a:xfrm>
            <a:off x="7010400" y="4267200"/>
            <a:ext cx="1066800" cy="703263"/>
          </a:xfrm>
          <a:prstGeom prst="rect">
            <a:avLst/>
          </a:prstGeom>
          <a:noFill/>
          <a:ln w="9525">
            <a:noFill/>
            <a:miter lim="800000"/>
            <a:headEnd/>
            <a:tailEnd/>
          </a:ln>
        </p:spPr>
      </p:pic>
      <p:sp>
        <p:nvSpPr>
          <p:cNvPr id="12342" name="Oval 54"/>
          <p:cNvSpPr>
            <a:spLocks noChangeArrowheads="1"/>
          </p:cNvSpPr>
          <p:nvPr/>
        </p:nvSpPr>
        <p:spPr bwMode="auto">
          <a:xfrm>
            <a:off x="7010400" y="4084638"/>
            <a:ext cx="1066800" cy="1066800"/>
          </a:xfrm>
          <a:prstGeom prst="ellipse">
            <a:avLst/>
          </a:prstGeom>
          <a:noFill/>
          <a:ln w="9525">
            <a:solidFill>
              <a:schemeClr val="tx1"/>
            </a:solidFill>
            <a:round/>
            <a:headEnd/>
            <a:tailEnd/>
          </a:ln>
        </p:spPr>
        <p:txBody>
          <a:bodyPr wrap="none" anchor="ctr"/>
          <a:lstStyle/>
          <a:p>
            <a:endParaRPr lang="en-AU">
              <a:latin typeface="Corbel" pitchFamily="34" charset="0"/>
            </a:endParaRPr>
          </a:p>
        </p:txBody>
      </p:sp>
      <p:sp>
        <p:nvSpPr>
          <p:cNvPr id="12343" name="Text Box 55"/>
          <p:cNvSpPr txBox="1">
            <a:spLocks noChangeArrowheads="1"/>
          </p:cNvSpPr>
          <p:nvPr/>
        </p:nvSpPr>
        <p:spPr bwMode="auto">
          <a:xfrm>
            <a:off x="304800" y="2667000"/>
            <a:ext cx="2254250" cy="915988"/>
          </a:xfrm>
          <a:prstGeom prst="rect">
            <a:avLst/>
          </a:prstGeom>
          <a:noFill/>
          <a:ln w="9525">
            <a:noFill/>
            <a:miter lim="800000"/>
            <a:headEnd/>
            <a:tailEnd/>
          </a:ln>
        </p:spPr>
        <p:txBody>
          <a:bodyPr wrap="none">
            <a:spAutoFit/>
          </a:bodyPr>
          <a:lstStyle/>
          <a:p>
            <a:r>
              <a:rPr lang="en-US">
                <a:latin typeface="Corbel" pitchFamily="34" charset="0"/>
              </a:rPr>
              <a:t>Observer hears </a:t>
            </a:r>
          </a:p>
          <a:p>
            <a:r>
              <a:rPr lang="en-US">
                <a:latin typeface="Corbel" pitchFamily="34" charset="0"/>
              </a:rPr>
              <a:t>decreased pitch</a:t>
            </a:r>
          </a:p>
          <a:p>
            <a:r>
              <a:rPr lang="en-US">
                <a:latin typeface="Corbel" pitchFamily="34" charset="0"/>
              </a:rPr>
              <a:t>(longer wave length)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229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2293"/>
                                        </p:tgtEl>
                                        <p:attrNameLst>
                                          <p:attrName>style.visibility</p:attrName>
                                        </p:attrNameLst>
                                      </p:cBhvr>
                                      <p:to>
                                        <p:strVal val="hidden"/>
                                      </p:to>
                                    </p:set>
                                  </p:childTnLst>
                                </p:cTn>
                              </p:par>
                              <p:par>
                                <p:cTn id="13" presetID="1" presetClass="exit" presetSubtype="0" fill="hold" grpId="2" nodeType="withEffect">
                                  <p:stCondLst>
                                    <p:cond delay="0"/>
                                  </p:stCondLst>
                                  <p:childTnLst>
                                    <p:set>
                                      <p:cBhvr>
                                        <p:cTn id="14" dur="1" fill="hold">
                                          <p:stCondLst>
                                            <p:cond delay="0"/>
                                          </p:stCondLst>
                                        </p:cTn>
                                        <p:tgtEl>
                                          <p:spTgt spid="12296"/>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230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30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2309"/>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230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229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23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3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3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9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231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2311"/>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231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2298"/>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123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3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3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31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29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231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2315"/>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2314"/>
                                        </p:tgtEl>
                                        <p:attrNameLst>
                                          <p:attrName>style.visibility</p:attrName>
                                        </p:attrNameLst>
                                      </p:cBhvr>
                                      <p:to>
                                        <p:strVal val="hidden"/>
                                      </p:to>
                                    </p:set>
                                  </p:childTnLst>
                                </p:cTn>
                              </p:par>
                              <p:par>
                                <p:cTn id="65" presetID="1" presetClass="exit" presetSubtype="0" fill="hold" grpId="2" nodeType="withEffect">
                                  <p:stCondLst>
                                    <p:cond delay="0"/>
                                  </p:stCondLst>
                                  <p:childTnLst>
                                    <p:set>
                                      <p:cBhvr>
                                        <p:cTn id="66" dur="1" fill="hold">
                                          <p:stCondLst>
                                            <p:cond delay="0"/>
                                          </p:stCondLst>
                                        </p:cTn>
                                        <p:tgtEl>
                                          <p:spTgt spid="12298"/>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2313"/>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2299"/>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1232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32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31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31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31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30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2321"/>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12320"/>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2319"/>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2317"/>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2300"/>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2318"/>
                                        </p:tgtEl>
                                        <p:attrNameLst>
                                          <p:attrName>style.visibility</p:attrName>
                                        </p:attrNameLst>
                                      </p:cBhvr>
                                      <p:to>
                                        <p:strVal val="hidden"/>
                                      </p:to>
                                    </p:set>
                                  </p:childTnLst>
                                </p:cTn>
                              </p:par>
                              <p:par>
                                <p:cTn id="97" presetID="1" presetClass="entr" presetSubtype="0" fill="hold" nodeType="withEffect">
                                  <p:stCondLst>
                                    <p:cond delay="0"/>
                                  </p:stCondLst>
                                  <p:childTnLst>
                                    <p:set>
                                      <p:cBhvr>
                                        <p:cTn id="98" dur="1" fill="hold">
                                          <p:stCondLst>
                                            <p:cond delay="0"/>
                                          </p:stCondLst>
                                        </p:cTn>
                                        <p:tgtEl>
                                          <p:spTgt spid="1232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232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232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232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232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232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30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12327"/>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12326"/>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12325"/>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2323"/>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2322"/>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12301"/>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2324"/>
                                        </p:tgtEl>
                                        <p:attrNameLst>
                                          <p:attrName>style.visibility</p:attrName>
                                        </p:attrNameLst>
                                      </p:cBhvr>
                                      <p:to>
                                        <p:strVal val="hidden"/>
                                      </p:to>
                                    </p:set>
                                  </p:childTnLst>
                                </p:cTn>
                              </p:par>
                              <p:par>
                                <p:cTn id="127" presetID="1" presetClass="entr" presetSubtype="0" fill="hold" nodeType="withEffect">
                                  <p:stCondLst>
                                    <p:cond delay="0"/>
                                  </p:stCondLst>
                                  <p:childTnLst>
                                    <p:set>
                                      <p:cBhvr>
                                        <p:cTn id="128" dur="1" fill="hold">
                                          <p:stCondLst>
                                            <p:cond delay="0"/>
                                          </p:stCondLst>
                                        </p:cTn>
                                        <p:tgtEl>
                                          <p:spTgt spid="12333"/>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233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233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233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233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232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230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232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12334"/>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12333"/>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12332"/>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12330"/>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12329"/>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12328"/>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12331"/>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12302"/>
                                        </p:tgtEl>
                                        <p:attrNameLst>
                                          <p:attrName>style.visibility</p:attrName>
                                        </p:attrNameLst>
                                      </p:cBhvr>
                                      <p:to>
                                        <p:strVal val="hidden"/>
                                      </p:to>
                                    </p:set>
                                  </p:childTnLst>
                                </p:cTn>
                              </p:par>
                              <p:par>
                                <p:cTn id="161" presetID="1" presetClass="entr" presetSubtype="0" fill="hold" nodeType="withEffect">
                                  <p:stCondLst>
                                    <p:cond delay="0"/>
                                  </p:stCondLst>
                                  <p:childTnLst>
                                    <p:set>
                                      <p:cBhvr>
                                        <p:cTn id="162" dur="1" fill="hold">
                                          <p:stCondLst>
                                            <p:cond delay="0"/>
                                          </p:stCondLst>
                                        </p:cTn>
                                        <p:tgtEl>
                                          <p:spTgt spid="12341"/>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234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2340"/>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2339"/>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2338"/>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2337"/>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2335"/>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2303"/>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2336"/>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12304"/>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12305"/>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2" presetClass="entr" presetSubtype="4" fill="hold" nodeType="clickEffect">
                                  <p:stCondLst>
                                    <p:cond delay="0"/>
                                  </p:stCondLst>
                                  <p:childTnLst>
                                    <p:set>
                                      <p:cBhvr>
                                        <p:cTn id="190" dur="1" fill="hold">
                                          <p:stCondLst>
                                            <p:cond delay="0"/>
                                          </p:stCondLst>
                                        </p:cTn>
                                        <p:tgtEl>
                                          <p:spTgt spid="12307"/>
                                        </p:tgtEl>
                                        <p:attrNameLst>
                                          <p:attrName>style.visibility</p:attrName>
                                        </p:attrNameLst>
                                      </p:cBhvr>
                                      <p:to>
                                        <p:strVal val="visible"/>
                                      </p:to>
                                    </p:set>
                                    <p:anim calcmode="lin" valueType="num">
                                      <p:cBhvr additive="base">
                                        <p:cTn id="191" dur="500" fill="hold"/>
                                        <p:tgtEl>
                                          <p:spTgt spid="12307"/>
                                        </p:tgtEl>
                                        <p:attrNameLst>
                                          <p:attrName>ppt_x</p:attrName>
                                        </p:attrNameLst>
                                      </p:cBhvr>
                                      <p:tavLst>
                                        <p:tav tm="0">
                                          <p:val>
                                            <p:strVal val="#ppt_x"/>
                                          </p:val>
                                        </p:tav>
                                        <p:tav tm="100000">
                                          <p:val>
                                            <p:strVal val="#ppt_x"/>
                                          </p:val>
                                        </p:tav>
                                      </p:tavLst>
                                    </p:anim>
                                    <p:anim calcmode="lin" valueType="num">
                                      <p:cBhvr additive="base">
                                        <p:cTn id="192" dur="500" fill="hold"/>
                                        <p:tgtEl>
                                          <p:spTgt spid="12307"/>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grpId="0" nodeType="clickEffect">
                                  <p:stCondLst>
                                    <p:cond delay="0"/>
                                  </p:stCondLst>
                                  <p:childTnLst>
                                    <p:set>
                                      <p:cBhvr>
                                        <p:cTn id="196" dur="1" fill="hold">
                                          <p:stCondLst>
                                            <p:cond delay="0"/>
                                          </p:stCondLst>
                                        </p:cTn>
                                        <p:tgtEl>
                                          <p:spTgt spid="12343"/>
                                        </p:tgtEl>
                                        <p:attrNameLst>
                                          <p:attrName>style.visibility</p:attrName>
                                        </p:attrNameLst>
                                      </p:cBhvr>
                                      <p:to>
                                        <p:strVal val="visible"/>
                                      </p:to>
                                    </p:set>
                                    <p:anim calcmode="lin" valueType="num">
                                      <p:cBhvr additive="base">
                                        <p:cTn id="197" dur="500" fill="hold"/>
                                        <p:tgtEl>
                                          <p:spTgt spid="12343"/>
                                        </p:tgtEl>
                                        <p:attrNameLst>
                                          <p:attrName>ppt_x</p:attrName>
                                        </p:attrNameLst>
                                      </p:cBhvr>
                                      <p:tavLst>
                                        <p:tav tm="0">
                                          <p:val>
                                            <p:strVal val="#ppt_x"/>
                                          </p:val>
                                        </p:tav>
                                        <p:tav tm="100000">
                                          <p:val>
                                            <p:strVal val="#ppt_x"/>
                                          </p:val>
                                        </p:tav>
                                      </p:tavLst>
                                    </p:anim>
                                    <p:anim calcmode="lin" valueType="num">
                                      <p:cBhvr additive="base">
                                        <p:cTn id="198" dur="500" fill="hold"/>
                                        <p:tgtEl>
                                          <p:spTgt spid="123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6" grpId="0" animBg="1"/>
      <p:bldP spid="12296" grpId="1" animBg="1"/>
      <p:bldP spid="12296" grpId="2" animBg="1"/>
      <p:bldP spid="12297" grpId="0" animBg="1"/>
      <p:bldP spid="12297" grpId="1" animBg="1"/>
      <p:bldP spid="12298" grpId="0" animBg="1"/>
      <p:bldP spid="12298" grpId="1" animBg="1"/>
      <p:bldP spid="12298" grpId="2" animBg="1"/>
      <p:bldP spid="12299" grpId="0" animBg="1"/>
      <p:bldP spid="12299" grpId="1" animBg="1"/>
      <p:bldP spid="12300" grpId="0" animBg="1"/>
      <p:bldP spid="12300" grpId="1" animBg="1"/>
      <p:bldP spid="12301" grpId="0" animBg="1"/>
      <p:bldP spid="12301" grpId="1" animBg="1"/>
      <p:bldP spid="12302" grpId="0" animBg="1"/>
      <p:bldP spid="12302" grpId="1" animBg="1"/>
      <p:bldP spid="12303" grpId="0" animBg="1"/>
      <p:bldP spid="12304" grpId="0"/>
      <p:bldP spid="12305" grpId="0"/>
      <p:bldP spid="12309" grpId="0" animBg="1"/>
      <p:bldP spid="12309" grpId="1" animBg="1"/>
      <p:bldP spid="12310" grpId="0" animBg="1"/>
      <p:bldP spid="12310" grpId="1" animBg="1"/>
      <p:bldP spid="12312" grpId="0" animBg="1"/>
      <p:bldP spid="12312" grpId="1" animBg="1"/>
      <p:bldP spid="12313" grpId="0" animBg="1"/>
      <p:bldP spid="12313" grpId="1" animBg="1"/>
      <p:bldP spid="12314" grpId="0" animBg="1"/>
      <p:bldP spid="12314" grpId="1" animBg="1"/>
      <p:bldP spid="12316" grpId="0" animBg="1"/>
      <p:bldP spid="12316" grpId="1" animBg="1"/>
      <p:bldP spid="12317" grpId="0" animBg="1"/>
      <p:bldP spid="12317" grpId="1" animBg="1"/>
      <p:bldP spid="12318" grpId="0" animBg="1"/>
      <p:bldP spid="12318" grpId="1" animBg="1"/>
      <p:bldP spid="12319" grpId="0" animBg="1"/>
      <p:bldP spid="12319" grpId="1" animBg="1"/>
      <p:bldP spid="12321" grpId="0" animBg="1"/>
      <p:bldP spid="12321" grpId="1" animBg="1"/>
      <p:bldP spid="12322" grpId="0" animBg="1"/>
      <p:bldP spid="12322" grpId="1" animBg="1"/>
      <p:bldP spid="12323" grpId="0" animBg="1"/>
      <p:bldP spid="12323" grpId="1" animBg="1"/>
      <p:bldP spid="12324" grpId="0" animBg="1"/>
      <p:bldP spid="12324" grpId="1" animBg="1"/>
      <p:bldP spid="12325" grpId="0" animBg="1"/>
      <p:bldP spid="12325" grpId="1" animBg="1"/>
      <p:bldP spid="12327" grpId="0" animBg="1"/>
      <p:bldP spid="12327" grpId="1" animBg="1"/>
      <p:bldP spid="12328" grpId="0" animBg="1"/>
      <p:bldP spid="12328" grpId="1" animBg="1"/>
      <p:bldP spid="12329" grpId="0" animBg="1"/>
      <p:bldP spid="12329" grpId="1" animBg="1"/>
      <p:bldP spid="12330" grpId="0" animBg="1"/>
      <p:bldP spid="12330" grpId="1" animBg="1"/>
      <p:bldP spid="12331" grpId="0" animBg="1"/>
      <p:bldP spid="12331" grpId="1" animBg="1"/>
      <p:bldP spid="12332" grpId="0" animBg="1"/>
      <p:bldP spid="12332" grpId="1" animBg="1"/>
      <p:bldP spid="12334" grpId="0" animBg="1"/>
      <p:bldP spid="12334" grpId="1" animBg="1"/>
      <p:bldP spid="12335" grpId="0" animBg="1"/>
      <p:bldP spid="12336" grpId="0" animBg="1"/>
      <p:bldP spid="12337" grpId="0" animBg="1"/>
      <p:bldP spid="12338" grpId="0" animBg="1"/>
      <p:bldP spid="12339" grpId="0" animBg="1"/>
      <p:bldP spid="12340" grpId="0" animBg="1"/>
      <p:bldP spid="12342" grpId="0" animBg="1"/>
      <p:bldP spid="123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fontScale="90000"/>
          </a:bodyPr>
          <a:lstStyle/>
          <a:p>
            <a:pPr fontAlgn="auto">
              <a:spcAft>
                <a:spcPts val="0"/>
              </a:spcAft>
              <a:defRPr/>
            </a:pPr>
            <a:r>
              <a:rPr lang="en-US" smtClean="0">
                <a:solidFill>
                  <a:schemeClr val="accent1">
                    <a:satMod val="150000"/>
                  </a:schemeClr>
                </a:solidFill>
              </a:rPr>
              <a:t>Observed frequency</a:t>
            </a:r>
          </a:p>
        </p:txBody>
      </p:sp>
      <p:sp>
        <p:nvSpPr>
          <p:cNvPr id="4101" name="Rectangle 3"/>
          <p:cNvSpPr>
            <a:spLocks noGrp="1" noChangeArrowheads="1"/>
          </p:cNvSpPr>
          <p:nvPr>
            <p:ph type="body" sz="half" idx="1"/>
          </p:nvPr>
        </p:nvSpPr>
        <p:spPr>
          <a:xfrm>
            <a:off x="179388" y="1916113"/>
            <a:ext cx="5761037" cy="4176712"/>
          </a:xfrm>
        </p:spPr>
        <p:txBody>
          <a:bodyPr rtlCol="0">
            <a:noAutofit/>
          </a:bodyPr>
          <a:lstStyle/>
          <a:p>
            <a:pPr marL="0" indent="0" fontAlgn="auto">
              <a:spcBef>
                <a:spcPts val="0"/>
              </a:spcBef>
              <a:spcAft>
                <a:spcPts val="0"/>
              </a:spcAft>
              <a:buFont typeface="Wingdings 2"/>
              <a:buNone/>
              <a:defRPr/>
            </a:pPr>
            <a:r>
              <a:rPr lang="en-US" sz="2400" dirty="0" smtClean="0"/>
              <a:t>Source toward observer</a:t>
            </a:r>
            <a:r>
              <a:rPr lang="en-US" sz="1800" dirty="0" smtClean="0"/>
              <a:t>:</a:t>
            </a:r>
          </a:p>
          <a:p>
            <a:pPr marL="457200" lvl="1" indent="0" fontAlgn="auto">
              <a:spcAft>
                <a:spcPts val="0"/>
              </a:spcAft>
              <a:buFont typeface="Wingdings"/>
              <a:buNone/>
              <a:defRPr/>
            </a:pPr>
            <a:r>
              <a:rPr lang="en-US" sz="1800" dirty="0" smtClean="0">
                <a:solidFill>
                  <a:srgbClr val="0070C0"/>
                </a:solidFill>
              </a:rPr>
              <a:t>Increased</a:t>
            </a:r>
            <a:r>
              <a:rPr lang="en-US" sz="1800" dirty="0" smtClean="0"/>
              <a:t> frequency</a:t>
            </a:r>
          </a:p>
          <a:p>
            <a:pPr marL="457200" lvl="1" indent="0" fontAlgn="auto">
              <a:spcAft>
                <a:spcPts val="0"/>
              </a:spcAft>
              <a:buFont typeface="Wingdings"/>
              <a:buNone/>
              <a:defRPr/>
            </a:pPr>
            <a:endParaRPr lang="en-US" sz="1800" dirty="0" smtClean="0"/>
          </a:p>
          <a:p>
            <a:pPr marL="457200" lvl="1" indent="0" fontAlgn="auto">
              <a:spcAft>
                <a:spcPts val="0"/>
              </a:spcAft>
              <a:buFont typeface="Wingdings"/>
              <a:buNone/>
              <a:defRPr/>
            </a:pPr>
            <a:endParaRPr lang="en-US" sz="1800" dirty="0" smtClean="0"/>
          </a:p>
          <a:p>
            <a:pPr marL="0" indent="0" fontAlgn="auto">
              <a:spcBef>
                <a:spcPts val="0"/>
              </a:spcBef>
              <a:spcAft>
                <a:spcPts val="0"/>
              </a:spcAft>
              <a:buFont typeface="Wingdings 2"/>
              <a:buNone/>
              <a:defRPr/>
            </a:pPr>
            <a:r>
              <a:rPr lang="en-US" sz="2000" dirty="0" smtClean="0"/>
              <a:t>Source away from observer:</a:t>
            </a:r>
          </a:p>
          <a:p>
            <a:pPr marL="457200" lvl="1" indent="0" fontAlgn="auto">
              <a:spcAft>
                <a:spcPts val="0"/>
              </a:spcAft>
              <a:buFont typeface="Wingdings"/>
              <a:buNone/>
              <a:defRPr/>
            </a:pPr>
            <a:r>
              <a:rPr lang="en-US" sz="1800" dirty="0" smtClean="0">
                <a:solidFill>
                  <a:srgbClr val="FF0000"/>
                </a:solidFill>
              </a:rPr>
              <a:t>Decreased </a:t>
            </a:r>
            <a:r>
              <a:rPr lang="en-US" sz="1800" dirty="0" smtClean="0"/>
              <a:t>frequency</a:t>
            </a:r>
            <a:r>
              <a:rPr lang="en-AU" sz="1800" dirty="0" smtClean="0"/>
              <a:t> </a:t>
            </a:r>
          </a:p>
          <a:p>
            <a:pPr marL="438912" indent="-320040" fontAlgn="auto">
              <a:spcBef>
                <a:spcPts val="0"/>
              </a:spcBef>
              <a:spcAft>
                <a:spcPts val="0"/>
              </a:spcAft>
              <a:buFont typeface="Wingdings 2"/>
              <a:buNone/>
              <a:defRPr/>
            </a:pPr>
            <a:endParaRPr lang="en-AU" sz="2000" dirty="0" smtClean="0"/>
          </a:p>
          <a:p>
            <a:pPr marL="438912" indent="-320040" fontAlgn="auto">
              <a:spcBef>
                <a:spcPts val="0"/>
              </a:spcBef>
              <a:spcAft>
                <a:spcPts val="0"/>
              </a:spcAft>
              <a:buFont typeface="Wingdings 2"/>
              <a:buNone/>
              <a:defRPr/>
            </a:pPr>
            <a:endParaRPr lang="en-AU" sz="2000" dirty="0" smtClean="0"/>
          </a:p>
          <a:p>
            <a:pPr marL="438912" indent="-320040" fontAlgn="auto">
              <a:spcBef>
                <a:spcPts val="0"/>
              </a:spcBef>
              <a:spcAft>
                <a:spcPts val="0"/>
              </a:spcAft>
              <a:buFont typeface="Wingdings 2"/>
              <a:buNone/>
              <a:defRPr/>
            </a:pPr>
            <a:r>
              <a:rPr lang="en-AU" sz="2000" dirty="0" smtClean="0"/>
              <a:t>where:   	</a:t>
            </a:r>
            <a:r>
              <a:rPr lang="en-AU" sz="2000" dirty="0" err="1" smtClean="0"/>
              <a:t>f</a:t>
            </a:r>
            <a:r>
              <a:rPr lang="en-AU" sz="2000" baseline="-25000" dirty="0" err="1" smtClean="0"/>
              <a:t>s</a:t>
            </a:r>
            <a:r>
              <a:rPr lang="en-AU" sz="2000" dirty="0" smtClean="0"/>
              <a:t> = frequency of the source (Hz)			f</a:t>
            </a:r>
            <a:r>
              <a:rPr lang="en-AU" sz="2000" baseline="-25000" dirty="0" smtClean="0"/>
              <a:t>0</a:t>
            </a:r>
            <a:r>
              <a:rPr lang="en-AU" sz="2000" dirty="0" smtClean="0"/>
              <a:t> = frequency heard by observer (Hz)</a:t>
            </a:r>
          </a:p>
          <a:p>
            <a:pPr marL="438912" indent="-320040" fontAlgn="auto">
              <a:spcBef>
                <a:spcPts val="0"/>
              </a:spcBef>
              <a:spcAft>
                <a:spcPts val="0"/>
              </a:spcAft>
              <a:buFont typeface="Wingdings 2"/>
              <a:buNone/>
              <a:defRPr/>
            </a:pPr>
            <a:r>
              <a:rPr lang="en-AU" sz="2000" dirty="0" smtClean="0"/>
              <a:t>			V = velocity of sound (m s</a:t>
            </a:r>
            <a:r>
              <a:rPr lang="en-AU" sz="2000" baseline="30000" dirty="0" smtClean="0"/>
              <a:t>-1</a:t>
            </a:r>
            <a:r>
              <a:rPr lang="en-AU" sz="2000" dirty="0" smtClean="0"/>
              <a:t>)</a:t>
            </a:r>
          </a:p>
          <a:p>
            <a:pPr marL="438912" indent="-320040" fontAlgn="auto">
              <a:spcBef>
                <a:spcPts val="0"/>
              </a:spcBef>
              <a:spcAft>
                <a:spcPts val="0"/>
              </a:spcAft>
              <a:buFont typeface="Wingdings 2"/>
              <a:buNone/>
              <a:defRPr/>
            </a:pPr>
            <a:r>
              <a:rPr lang="en-AU" sz="2000" dirty="0" smtClean="0"/>
              <a:t>			</a:t>
            </a:r>
            <a:r>
              <a:rPr lang="en-AU" sz="2000" dirty="0" err="1" smtClean="0"/>
              <a:t>v</a:t>
            </a:r>
            <a:r>
              <a:rPr lang="en-AU" sz="2000" baseline="-25000" dirty="0" err="1" smtClean="0"/>
              <a:t>s</a:t>
            </a:r>
            <a:r>
              <a:rPr lang="en-AU" sz="2000" dirty="0" smtClean="0"/>
              <a:t> = velocity of source (m s</a:t>
            </a:r>
            <a:r>
              <a:rPr lang="en-AU" sz="2000" baseline="30000" dirty="0" smtClean="0"/>
              <a:t>-1</a:t>
            </a:r>
            <a:r>
              <a:rPr lang="en-AU" sz="2000" dirty="0" smtClean="0"/>
              <a:t>)</a:t>
            </a:r>
          </a:p>
          <a:p>
            <a:pPr marL="438912" indent="-320040" fontAlgn="auto">
              <a:spcBef>
                <a:spcPts val="0"/>
              </a:spcBef>
              <a:spcAft>
                <a:spcPts val="0"/>
              </a:spcAft>
              <a:buFont typeface="Wingdings 2"/>
              <a:buNone/>
              <a:defRPr/>
            </a:pPr>
            <a:r>
              <a:rPr lang="en-AU" sz="2000" dirty="0" smtClean="0"/>
              <a:t>			v</a:t>
            </a:r>
            <a:r>
              <a:rPr lang="en-AU" sz="2000" baseline="-25000" dirty="0" smtClean="0"/>
              <a:t>0</a:t>
            </a:r>
            <a:r>
              <a:rPr lang="en-AU" sz="2000" dirty="0" smtClean="0"/>
              <a:t> = velocity of observer (m s</a:t>
            </a:r>
            <a:r>
              <a:rPr lang="en-AU" sz="2000" baseline="30000" dirty="0" smtClean="0"/>
              <a:t>-1</a:t>
            </a:r>
            <a:r>
              <a:rPr lang="en-AU" sz="2000" dirty="0" smtClean="0"/>
              <a:t>)</a:t>
            </a:r>
            <a:endParaRPr lang="en-US" sz="2000" dirty="0" smtClean="0"/>
          </a:p>
        </p:txBody>
      </p:sp>
      <p:graphicFrame>
        <p:nvGraphicFramePr>
          <p:cNvPr id="23556" name="Object 4"/>
          <p:cNvGraphicFramePr>
            <a:graphicFrameLocks noChangeAspect="1"/>
          </p:cNvGraphicFramePr>
          <p:nvPr/>
        </p:nvGraphicFramePr>
        <p:xfrm>
          <a:off x="4427538" y="2205038"/>
          <a:ext cx="3746500" cy="1511300"/>
        </p:xfrm>
        <a:graphic>
          <a:graphicData uri="http://schemas.openxmlformats.org/presentationml/2006/ole">
            <p:oleObj spid="_x0000_s23556" name="Equation" r:id="rId3" imgW="965160" imgH="431640" progId="Equation.3">
              <p:embed/>
            </p:oleObj>
          </a:graphicData>
        </a:graphic>
      </p:graphicFrame>
      <p:sp>
        <p:nvSpPr>
          <p:cNvPr id="2355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r>
              <a:rPr lang="en-AU" sz="1100">
                <a:cs typeface="Times New Roman" pitchFamily="18" charset="0"/>
              </a:rPr>
              <a:t>                                               where:   	f</a:t>
            </a:r>
            <a:r>
              <a:rPr lang="en-AU" sz="1100" baseline="-30000">
                <a:cs typeface="Times New Roman" pitchFamily="18" charset="0"/>
              </a:rPr>
              <a:t>s</a:t>
            </a:r>
            <a:r>
              <a:rPr lang="en-AU" sz="1100">
                <a:cs typeface="Times New Roman" pitchFamily="18" charset="0"/>
              </a:rPr>
              <a:t> = frequency of the source (Hz)</a:t>
            </a:r>
            <a:endParaRPr lang="en-AU" sz="600">
              <a:cs typeface="Arial" charset="0"/>
            </a:endParaRPr>
          </a:p>
          <a:p>
            <a:pPr eaLnBrk="0" hangingPunct="0"/>
            <a:endParaRPr lang="en-AU">
              <a:cs typeface="Arial" charset="0"/>
            </a:endParaRPr>
          </a:p>
        </p:txBody>
      </p:sp>
      <p:sp>
        <p:nvSpPr>
          <p:cNvPr id="23560" name="Rectangle 7"/>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r>
              <a:rPr lang="en-AU" sz="1100">
                <a:cs typeface="Times New Roman" pitchFamily="18" charset="0"/>
              </a:rPr>
              <a:t>  						f</a:t>
            </a:r>
            <a:r>
              <a:rPr lang="en-AU" sz="1100" baseline="-30000">
                <a:cs typeface="Times New Roman" pitchFamily="18" charset="0"/>
              </a:rPr>
              <a:t>0</a:t>
            </a:r>
            <a:r>
              <a:rPr lang="en-AU" sz="1100">
                <a:cs typeface="Times New Roman" pitchFamily="18" charset="0"/>
              </a:rPr>
              <a:t> = frequency heard by observer (Hz)</a:t>
            </a:r>
            <a:endParaRPr lang="en-AU" sz="600">
              <a:cs typeface="Arial" charset="0"/>
            </a:endParaRPr>
          </a:p>
          <a:p>
            <a:pPr eaLnBrk="0" hangingPunct="0"/>
            <a:r>
              <a:rPr lang="en-AU" sz="1100">
                <a:cs typeface="Times New Roman" pitchFamily="18" charset="0"/>
              </a:rPr>
              <a:t>						V = velocity of sound (m s</a:t>
            </a:r>
            <a:r>
              <a:rPr lang="en-AU" sz="1100" baseline="30000">
                <a:cs typeface="Times New Roman" pitchFamily="18" charset="0"/>
              </a:rPr>
              <a:t>-1</a:t>
            </a:r>
            <a:r>
              <a:rPr lang="en-AU" sz="1100">
                <a:cs typeface="Times New Roman" pitchFamily="18" charset="0"/>
              </a:rPr>
              <a:t>)</a:t>
            </a:r>
            <a:endParaRPr lang="en-AU" sz="600">
              <a:cs typeface="Arial" charset="0"/>
            </a:endParaRPr>
          </a:p>
          <a:p>
            <a:pPr eaLnBrk="0" hangingPunct="0"/>
            <a:r>
              <a:rPr lang="en-AU" sz="1100">
                <a:cs typeface="Times New Roman" pitchFamily="18" charset="0"/>
              </a:rPr>
              <a:t>						v</a:t>
            </a:r>
            <a:r>
              <a:rPr lang="en-AU" sz="1100" baseline="-30000">
                <a:cs typeface="Times New Roman" pitchFamily="18" charset="0"/>
              </a:rPr>
              <a:t>s</a:t>
            </a:r>
            <a:r>
              <a:rPr lang="en-AU" sz="1100">
                <a:cs typeface="Times New Roman" pitchFamily="18" charset="0"/>
              </a:rPr>
              <a:t> = velocity of source (m s</a:t>
            </a:r>
            <a:r>
              <a:rPr lang="en-AU" sz="1100" baseline="30000">
                <a:cs typeface="Times New Roman" pitchFamily="18" charset="0"/>
              </a:rPr>
              <a:t>-1</a:t>
            </a:r>
            <a:r>
              <a:rPr lang="en-AU" sz="1100">
                <a:cs typeface="Times New Roman" pitchFamily="18" charset="0"/>
              </a:rPr>
              <a:t>)</a:t>
            </a:r>
            <a:endParaRPr lang="en-AU" sz="600">
              <a:cs typeface="Arial" charset="0"/>
            </a:endParaRPr>
          </a:p>
          <a:p>
            <a:pPr eaLnBrk="0" hangingPunct="0"/>
            <a:r>
              <a:rPr lang="en-AU" sz="1100">
                <a:cs typeface="Times New Roman" pitchFamily="18" charset="0"/>
              </a:rPr>
              <a:t>						v</a:t>
            </a:r>
            <a:r>
              <a:rPr lang="en-AU" sz="1100" baseline="-30000">
                <a:cs typeface="Times New Roman" pitchFamily="18" charset="0"/>
              </a:rPr>
              <a:t>0</a:t>
            </a:r>
            <a:r>
              <a:rPr lang="en-AU" sz="1100">
                <a:cs typeface="Times New Roman" pitchFamily="18" charset="0"/>
              </a:rPr>
              <a:t> = velocity of observer (m s</a:t>
            </a:r>
            <a:r>
              <a:rPr lang="en-AU" sz="1100" baseline="30000">
                <a:cs typeface="Times New Roman" pitchFamily="18" charset="0"/>
              </a:rPr>
              <a:t>-1</a:t>
            </a:r>
            <a:r>
              <a:rPr lang="en-AU" sz="1100">
                <a:cs typeface="Times New Roman" pitchFamily="18" charset="0"/>
              </a:rPr>
              <a:t>)</a:t>
            </a:r>
            <a:endParaRPr lang="en-AU">
              <a:cs typeface="Arial" charset="0"/>
            </a:endParaRPr>
          </a:p>
        </p:txBody>
      </p:sp>
      <p:pic>
        <p:nvPicPr>
          <p:cNvPr id="23561" name="Picture 7" descr="doppler3"/>
          <p:cNvPicPr>
            <a:picLocks noGrp="1" noChangeAspect="1" noChangeArrowheads="1"/>
          </p:cNvPicPr>
          <p:nvPr>
            <p:ph sz="half" idx="2"/>
          </p:nvPr>
        </p:nvPicPr>
        <p:blipFill>
          <a:blip r:embed="rId4"/>
          <a:srcRect/>
          <a:stretch>
            <a:fillRect/>
          </a:stretch>
        </p:blipFill>
        <p:spPr>
          <a:xfrm>
            <a:off x="5435600" y="4292600"/>
            <a:ext cx="3563938" cy="2414588"/>
          </a:xfrm>
        </p:spPr>
      </p:pic>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fontAlgn="auto">
              <a:spcAft>
                <a:spcPts val="0"/>
              </a:spcAft>
              <a:defRPr/>
            </a:pPr>
            <a:r>
              <a:rPr lang="en-GB" smtClean="0">
                <a:solidFill>
                  <a:schemeClr val="accent1">
                    <a:satMod val="150000"/>
                  </a:schemeClr>
                </a:solidFill>
              </a:rPr>
              <a:t>Light is an electromagnetic wave</a:t>
            </a:r>
          </a:p>
        </p:txBody>
      </p:sp>
      <p:sp>
        <p:nvSpPr>
          <p:cNvPr id="38914" name="Rectangle 3"/>
          <p:cNvSpPr>
            <a:spLocks noGrp="1" noChangeArrowheads="1"/>
          </p:cNvSpPr>
          <p:nvPr>
            <p:ph type="body" idx="1"/>
          </p:nvPr>
        </p:nvSpPr>
        <p:spPr/>
        <p:txBody>
          <a:bodyPr/>
          <a:lstStyle/>
          <a:p>
            <a:pPr>
              <a:lnSpc>
                <a:spcPct val="80000"/>
              </a:lnSpc>
            </a:pPr>
            <a:r>
              <a:rPr lang="en-GB" sz="2800" smtClean="0"/>
              <a:t>Light consists of fluctuations in, or waves of the electromagnetic field. </a:t>
            </a:r>
          </a:p>
          <a:p>
            <a:pPr>
              <a:lnSpc>
                <a:spcPct val="80000"/>
              </a:lnSpc>
            </a:pPr>
            <a:r>
              <a:rPr lang="en-GB" sz="2800" smtClean="0"/>
              <a:t>The wavelength (or distance from one wave crest to the next wave crest) of light is extremely small — for visible light it ranges from four to seven ten millionths of a metre (400nm – 700nm). </a:t>
            </a:r>
          </a:p>
          <a:p>
            <a:pPr>
              <a:lnSpc>
                <a:spcPct val="80000"/>
              </a:lnSpc>
            </a:pPr>
            <a:r>
              <a:rPr lang="en-GB" sz="2800" smtClean="0"/>
              <a:t>The frequency is very high measured in millions of Hertz.</a:t>
            </a:r>
          </a:p>
          <a:p>
            <a:pPr>
              <a:lnSpc>
                <a:spcPct val="80000"/>
              </a:lnSpc>
            </a:pPr>
            <a:r>
              <a:rPr lang="en-GB" sz="2800" smtClean="0">
                <a:solidFill>
                  <a:srgbClr val="FF0000"/>
                </a:solidFill>
              </a:rPr>
              <a:t>Red light </a:t>
            </a:r>
            <a:r>
              <a:rPr lang="en-GB" sz="2800" smtClean="0"/>
              <a:t>has a low frequency compared to </a:t>
            </a:r>
            <a:r>
              <a:rPr lang="en-GB" sz="2800" smtClean="0">
                <a:solidFill>
                  <a:srgbClr val="00B0F0"/>
                </a:solidFill>
              </a:rPr>
              <a:t>blue light</a:t>
            </a:r>
            <a:r>
              <a:rPr lang="en-GB" sz="280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fontAlgn="auto">
              <a:spcAft>
                <a:spcPts val="0"/>
              </a:spcAft>
              <a:defRPr/>
            </a:pPr>
            <a:r>
              <a:rPr lang="en-GB" smtClean="0">
                <a:solidFill>
                  <a:schemeClr val="accent1">
                    <a:satMod val="150000"/>
                  </a:schemeClr>
                </a:solidFill>
              </a:rPr>
              <a:t>Colours</a:t>
            </a:r>
          </a:p>
        </p:txBody>
      </p:sp>
      <p:sp>
        <p:nvSpPr>
          <p:cNvPr id="39938" name="Rectangle 3"/>
          <p:cNvSpPr>
            <a:spLocks noGrp="1" noChangeArrowheads="1"/>
          </p:cNvSpPr>
          <p:nvPr>
            <p:ph type="body" idx="1"/>
          </p:nvPr>
        </p:nvSpPr>
        <p:spPr/>
        <p:txBody>
          <a:bodyPr/>
          <a:lstStyle/>
          <a:p>
            <a:pPr>
              <a:lnSpc>
                <a:spcPct val="90000"/>
              </a:lnSpc>
            </a:pPr>
            <a:r>
              <a:rPr lang="en-GB" sz="2800" smtClean="0"/>
              <a:t>The different wavelengths of light are what the human eye sees as different colours because they are sensed in different proportions by the cones.</a:t>
            </a:r>
          </a:p>
          <a:p>
            <a:pPr>
              <a:lnSpc>
                <a:spcPct val="90000"/>
              </a:lnSpc>
            </a:pPr>
            <a:r>
              <a:rPr lang="en-GB" sz="2800" smtClean="0"/>
              <a:t>The longest wavelengths appear in the </a:t>
            </a:r>
            <a:r>
              <a:rPr lang="en-GB" sz="2800" smtClean="0">
                <a:solidFill>
                  <a:srgbClr val="FF0000"/>
                </a:solidFill>
              </a:rPr>
              <a:t>red</a:t>
            </a:r>
            <a:r>
              <a:rPr lang="en-GB" sz="2800" smtClean="0"/>
              <a:t> end of the spectrum and the shortest appear in the </a:t>
            </a:r>
            <a:r>
              <a:rPr lang="en-GB" sz="2800" smtClean="0">
                <a:solidFill>
                  <a:srgbClr val="00B0F0"/>
                </a:solidFill>
              </a:rPr>
              <a:t>blue</a:t>
            </a:r>
            <a:r>
              <a:rPr lang="en-GB" sz="2800" smtClean="0"/>
              <a:t> end.</a:t>
            </a:r>
          </a:p>
          <a:p>
            <a:pPr>
              <a:lnSpc>
                <a:spcPct val="90000"/>
              </a:lnSpc>
            </a:pPr>
            <a:r>
              <a:rPr lang="en-GB" sz="2800" smtClean="0"/>
              <a:t>The lowest frequencies appear in the </a:t>
            </a:r>
            <a:r>
              <a:rPr lang="en-GB" sz="2800" smtClean="0">
                <a:solidFill>
                  <a:srgbClr val="FF0000"/>
                </a:solidFill>
              </a:rPr>
              <a:t>red</a:t>
            </a:r>
            <a:r>
              <a:rPr lang="en-GB" sz="2800" smtClean="0"/>
              <a:t> end of the spectrum and the highest appear in the </a:t>
            </a:r>
            <a:r>
              <a:rPr lang="en-GB" sz="2800" smtClean="0">
                <a:solidFill>
                  <a:srgbClr val="00B0F0"/>
                </a:solidFill>
              </a:rPr>
              <a:t>blue</a:t>
            </a:r>
            <a:r>
              <a:rPr lang="en-GB" sz="2800" smtClean="0"/>
              <a:t> end.</a:t>
            </a:r>
          </a:p>
          <a:p>
            <a:pPr>
              <a:lnSpc>
                <a:spcPct val="90000"/>
              </a:lnSpc>
            </a:pPr>
            <a:endParaRPr lang="en-GB" sz="2800" smtClean="0"/>
          </a:p>
          <a:p>
            <a:pPr>
              <a:lnSpc>
                <a:spcPct val="90000"/>
              </a:lnSpc>
            </a:pPr>
            <a:endParaRPr lang="en-GB" sz="28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fontAlgn="auto">
              <a:spcAft>
                <a:spcPts val="0"/>
              </a:spcAft>
              <a:defRPr/>
            </a:pPr>
            <a:r>
              <a:rPr lang="en-GB" smtClean="0">
                <a:solidFill>
                  <a:schemeClr val="accent1">
                    <a:satMod val="150000"/>
                  </a:schemeClr>
                </a:solidFill>
              </a:rPr>
              <a:t>Doppler Effect with Light</a:t>
            </a:r>
          </a:p>
        </p:txBody>
      </p:sp>
      <p:sp>
        <p:nvSpPr>
          <p:cNvPr id="40962" name="Rectangle 3"/>
          <p:cNvSpPr>
            <a:spLocks noGrp="1" noChangeArrowheads="1"/>
          </p:cNvSpPr>
          <p:nvPr>
            <p:ph type="body" idx="1"/>
          </p:nvPr>
        </p:nvSpPr>
        <p:spPr/>
        <p:txBody>
          <a:bodyPr/>
          <a:lstStyle/>
          <a:p>
            <a:r>
              <a:rPr lang="en-GB" smtClean="0"/>
              <a:t>Just as sound waves are ‘bunched up’ or spread out – so are light waves!</a:t>
            </a:r>
          </a:p>
          <a:p>
            <a:r>
              <a:rPr lang="en-GB" smtClean="0"/>
              <a:t>We perceive sound as pitch differences and light as colour differences.</a:t>
            </a:r>
          </a:p>
          <a:p>
            <a:r>
              <a:rPr lang="en-GB" smtClean="0"/>
              <a:t>Low frequency visible light is </a:t>
            </a:r>
            <a:r>
              <a:rPr lang="en-GB" smtClean="0">
                <a:solidFill>
                  <a:srgbClr val="FF0000"/>
                </a:solidFill>
              </a:rPr>
              <a:t>red</a:t>
            </a:r>
          </a:p>
          <a:p>
            <a:r>
              <a:rPr lang="en-GB" smtClean="0"/>
              <a:t>High frequency visible light is </a:t>
            </a:r>
            <a:r>
              <a:rPr lang="en-GB" smtClean="0">
                <a:solidFill>
                  <a:schemeClr val="accent2"/>
                </a:solidFill>
              </a:rPr>
              <a:t>blue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AU" dirty="0" smtClean="0">
                <a:solidFill>
                  <a:schemeClr val="accent1">
                    <a:satMod val="150000"/>
                  </a:schemeClr>
                </a:solidFill>
              </a:rPr>
              <a:t>Scale of the Universe</a:t>
            </a:r>
            <a:endParaRPr lang="en-AU" dirty="0">
              <a:solidFill>
                <a:schemeClr val="accent1">
                  <a:satMod val="150000"/>
                </a:schemeClr>
              </a:solidFill>
            </a:endParaRPr>
          </a:p>
        </p:txBody>
      </p:sp>
      <p:sp>
        <p:nvSpPr>
          <p:cNvPr id="17410" name="Content Placeholder 2"/>
          <p:cNvSpPr>
            <a:spLocks noGrp="1"/>
          </p:cNvSpPr>
          <p:nvPr>
            <p:ph idx="1"/>
          </p:nvPr>
        </p:nvSpPr>
        <p:spPr/>
        <p:txBody>
          <a:bodyPr/>
          <a:lstStyle/>
          <a:p>
            <a:endParaRPr lang="en-AU" smtClean="0"/>
          </a:p>
        </p:txBody>
      </p:sp>
      <p:pic>
        <p:nvPicPr>
          <p:cNvPr id="17411" name="Picture 2" descr="C:\Work Files\Files\Lower School\3. Earth Science\ES3\Planets Scale pictures\image090.jpg"/>
          <p:cNvPicPr>
            <a:picLocks noChangeAspect="1" noChangeArrowheads="1"/>
          </p:cNvPicPr>
          <p:nvPr/>
        </p:nvPicPr>
        <p:blipFill>
          <a:blip r:embed="rId2"/>
          <a:srcRect/>
          <a:stretch>
            <a:fillRect/>
          </a:stretch>
        </p:blipFill>
        <p:spPr bwMode="auto">
          <a:xfrm>
            <a:off x="0" y="1428750"/>
            <a:ext cx="9148763" cy="514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fontAlgn="auto">
              <a:spcAft>
                <a:spcPts val="0"/>
              </a:spcAft>
              <a:defRPr/>
            </a:pPr>
            <a:r>
              <a:rPr lang="en-GB" smtClean="0">
                <a:solidFill>
                  <a:schemeClr val="accent1">
                    <a:satMod val="150000"/>
                  </a:schemeClr>
                </a:solidFill>
              </a:rPr>
              <a:t>Source Movement</a:t>
            </a:r>
          </a:p>
        </p:txBody>
      </p:sp>
      <p:sp>
        <p:nvSpPr>
          <p:cNvPr id="41986" name="Rectangle 3"/>
          <p:cNvSpPr>
            <a:spLocks noGrp="1" noChangeArrowheads="1"/>
          </p:cNvSpPr>
          <p:nvPr>
            <p:ph type="body" idx="1"/>
          </p:nvPr>
        </p:nvSpPr>
        <p:spPr/>
        <p:txBody>
          <a:bodyPr/>
          <a:lstStyle/>
          <a:p>
            <a:r>
              <a:rPr lang="en-GB" smtClean="0"/>
              <a:t>The fact that a star, or any light source, is moving toward or away from you does not affect the frequency at which it emits light – but it does affect how you </a:t>
            </a:r>
            <a:r>
              <a:rPr lang="en-GB" smtClean="0">
                <a:solidFill>
                  <a:srgbClr val="0070C0"/>
                </a:solidFill>
              </a:rPr>
              <a:t>(as the observer) </a:t>
            </a:r>
            <a:r>
              <a:rPr lang="en-GB" smtClean="0"/>
              <a:t>perceive it emitting that light.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fontAlgn="auto">
              <a:spcAft>
                <a:spcPts val="0"/>
              </a:spcAft>
              <a:defRPr/>
            </a:pPr>
            <a:r>
              <a:rPr lang="en-GB" smtClean="0">
                <a:solidFill>
                  <a:schemeClr val="accent1">
                    <a:satMod val="150000"/>
                  </a:schemeClr>
                </a:solidFill>
              </a:rPr>
              <a:t>Stationary Source</a:t>
            </a:r>
          </a:p>
        </p:txBody>
      </p:sp>
      <p:sp>
        <p:nvSpPr>
          <p:cNvPr id="43010" name="Rectangle 3"/>
          <p:cNvSpPr>
            <a:spLocks noGrp="1" noChangeArrowheads="1"/>
          </p:cNvSpPr>
          <p:nvPr>
            <p:ph type="body" idx="1"/>
          </p:nvPr>
        </p:nvSpPr>
        <p:spPr/>
        <p:txBody>
          <a:bodyPr/>
          <a:lstStyle/>
          <a:p>
            <a:r>
              <a:rPr lang="en-GB" smtClean="0"/>
              <a:t>Imagine a source of light at a constant distance from us, emitting waves of light at a constant wavelength. </a:t>
            </a:r>
          </a:p>
          <a:p>
            <a:endParaRPr lang="en-GB" smtClean="0"/>
          </a:p>
          <a:p>
            <a:r>
              <a:rPr lang="en-GB" smtClean="0"/>
              <a:t>Obviously, the wavelength of the waves we receive will be the same constant wavelength at which they are emitted by the source.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fontAlgn="auto">
              <a:spcAft>
                <a:spcPts val="0"/>
              </a:spcAft>
              <a:defRPr/>
            </a:pPr>
            <a:r>
              <a:rPr lang="en-GB" smtClean="0">
                <a:solidFill>
                  <a:schemeClr val="accent1">
                    <a:satMod val="150000"/>
                  </a:schemeClr>
                </a:solidFill>
              </a:rPr>
              <a:t>Source Moves Away From Us</a:t>
            </a:r>
          </a:p>
        </p:txBody>
      </p:sp>
      <p:sp>
        <p:nvSpPr>
          <p:cNvPr id="44034" name="Rectangle 3"/>
          <p:cNvSpPr>
            <a:spLocks noGrp="1" noChangeArrowheads="1"/>
          </p:cNvSpPr>
          <p:nvPr>
            <p:ph type="body" idx="1"/>
          </p:nvPr>
        </p:nvSpPr>
        <p:spPr/>
        <p:txBody>
          <a:bodyPr/>
          <a:lstStyle/>
          <a:p>
            <a:r>
              <a:rPr lang="en-GB" sz="2800" smtClean="0"/>
              <a:t>Similarly, if the source is moving away from us, the frequency of the waves will appear slightly lower, or shifted toward the red end of the spectrum. </a:t>
            </a:r>
          </a:p>
          <a:p>
            <a:endParaRPr lang="en-GB" sz="2800" smtClean="0"/>
          </a:p>
          <a:p>
            <a:r>
              <a:rPr lang="en-GB" sz="2800" smtClean="0"/>
              <a:t>This is because the source will have moved a bit before it emits the next wave front that travels towards us – that one will therefore have further to travel.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fontAlgn="auto">
              <a:spcAft>
                <a:spcPts val="0"/>
              </a:spcAft>
              <a:defRPr/>
            </a:pPr>
            <a:r>
              <a:rPr lang="en-GB" smtClean="0">
                <a:solidFill>
                  <a:schemeClr val="accent1">
                    <a:satMod val="150000"/>
                  </a:schemeClr>
                </a:solidFill>
              </a:rPr>
              <a:t>Source Moves Towards You</a:t>
            </a:r>
          </a:p>
        </p:txBody>
      </p:sp>
      <p:sp>
        <p:nvSpPr>
          <p:cNvPr id="45058" name="Rectangle 3"/>
          <p:cNvSpPr>
            <a:spLocks noGrp="1" noChangeArrowheads="1"/>
          </p:cNvSpPr>
          <p:nvPr>
            <p:ph type="body" idx="1"/>
          </p:nvPr>
        </p:nvSpPr>
        <p:spPr/>
        <p:txBody>
          <a:bodyPr/>
          <a:lstStyle/>
          <a:p>
            <a:pPr>
              <a:lnSpc>
                <a:spcPct val="80000"/>
              </a:lnSpc>
            </a:pPr>
            <a:r>
              <a:rPr lang="en-GB" sz="2800" smtClean="0"/>
              <a:t>Suppose now that the source starts moving directly toward us. </a:t>
            </a:r>
          </a:p>
          <a:p>
            <a:pPr>
              <a:lnSpc>
                <a:spcPct val="80000"/>
              </a:lnSpc>
            </a:pPr>
            <a:endParaRPr lang="en-GB" sz="2800" smtClean="0"/>
          </a:p>
          <a:p>
            <a:pPr>
              <a:lnSpc>
                <a:spcPct val="80000"/>
              </a:lnSpc>
            </a:pPr>
            <a:r>
              <a:rPr lang="en-GB" sz="2800" smtClean="0"/>
              <a:t>When the source emits the next wave crest, it will be nearer to us, so the distance we will see between the two wave crests arriving will appear to be smaller than when the star was stationary.</a:t>
            </a:r>
          </a:p>
          <a:p>
            <a:pPr>
              <a:lnSpc>
                <a:spcPct val="80000"/>
              </a:lnSpc>
            </a:pPr>
            <a:endParaRPr lang="en-GB" sz="2800" smtClean="0"/>
          </a:p>
          <a:p>
            <a:pPr>
              <a:lnSpc>
                <a:spcPct val="80000"/>
              </a:lnSpc>
            </a:pPr>
            <a:r>
              <a:rPr lang="en-GB" sz="2800" smtClean="0"/>
              <a:t>This means that the frequency of the waves we receive will be higher (or shifted toward the blue end of the spectrum) than when the source was not moving.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fontAlgn="auto">
              <a:spcAft>
                <a:spcPts val="0"/>
              </a:spcAft>
              <a:defRPr/>
            </a:pPr>
            <a:r>
              <a:rPr lang="en-GB" dirty="0" smtClean="0">
                <a:solidFill>
                  <a:srgbClr val="FF0000"/>
                </a:solidFill>
              </a:rPr>
              <a:t>Red Shift </a:t>
            </a:r>
            <a:r>
              <a:rPr lang="en-GB" dirty="0" smtClean="0">
                <a:solidFill>
                  <a:schemeClr val="accent1">
                    <a:satMod val="150000"/>
                  </a:schemeClr>
                </a:solidFill>
              </a:rPr>
              <a:t>and </a:t>
            </a:r>
            <a:r>
              <a:rPr lang="en-GB" dirty="0" smtClean="0">
                <a:solidFill>
                  <a:srgbClr val="0070C0"/>
                </a:solidFill>
              </a:rPr>
              <a:t>Blue Shift</a:t>
            </a:r>
          </a:p>
        </p:txBody>
      </p:sp>
      <p:sp>
        <p:nvSpPr>
          <p:cNvPr id="46082" name="Rectangle 3"/>
          <p:cNvSpPr>
            <a:spLocks noGrp="1" noChangeArrowheads="1"/>
          </p:cNvSpPr>
          <p:nvPr>
            <p:ph type="body" idx="1"/>
          </p:nvPr>
        </p:nvSpPr>
        <p:spPr/>
        <p:txBody>
          <a:bodyPr/>
          <a:lstStyle/>
          <a:p>
            <a:r>
              <a:rPr lang="en-GB" smtClean="0"/>
              <a:t>The apparent shift of light is toward the </a:t>
            </a:r>
            <a:r>
              <a:rPr lang="en-GB" smtClean="0">
                <a:solidFill>
                  <a:srgbClr val="FF0000"/>
                </a:solidFill>
              </a:rPr>
              <a:t>red</a:t>
            </a:r>
            <a:r>
              <a:rPr lang="en-GB" smtClean="0"/>
              <a:t> occurs when the emission source is moving away from us</a:t>
            </a:r>
          </a:p>
          <a:p>
            <a:endParaRPr lang="en-GB" smtClean="0"/>
          </a:p>
          <a:p>
            <a:r>
              <a:rPr lang="en-GB" smtClean="0"/>
              <a:t>It is toward the </a:t>
            </a:r>
            <a:r>
              <a:rPr lang="en-GB" smtClean="0">
                <a:solidFill>
                  <a:srgbClr val="00B0F0"/>
                </a:solidFill>
              </a:rPr>
              <a:t>blue</a:t>
            </a:r>
            <a:r>
              <a:rPr lang="en-GB" smtClean="0"/>
              <a:t> when the emitter is moving toward us.</a:t>
            </a:r>
          </a:p>
          <a:p>
            <a:endParaRPr lang="en-GB" smtClean="0"/>
          </a:p>
          <a:p>
            <a:r>
              <a:rPr lang="en-GB" smtClean="0"/>
              <a:t>This is called the Doppler Shift or Red Shift Effect.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rgbClr val="FF0000"/>
                </a:solidFill>
              </a:rPr>
              <a:t>Red Shift </a:t>
            </a:r>
            <a:r>
              <a:rPr lang="en-GB" dirty="0" smtClean="0">
                <a:solidFill>
                  <a:schemeClr val="accent1">
                    <a:satMod val="150000"/>
                  </a:schemeClr>
                </a:solidFill>
              </a:rPr>
              <a:t>and </a:t>
            </a:r>
            <a:r>
              <a:rPr lang="en-GB" dirty="0" smtClean="0">
                <a:solidFill>
                  <a:srgbClr val="0070C0"/>
                </a:solidFill>
              </a:rPr>
              <a:t>Blue Shift</a:t>
            </a:r>
            <a:endParaRPr lang="en-AU" dirty="0">
              <a:solidFill>
                <a:schemeClr val="accent1">
                  <a:satMod val="150000"/>
                </a:schemeClr>
              </a:solidFill>
            </a:endParaRPr>
          </a:p>
        </p:txBody>
      </p:sp>
      <p:sp>
        <p:nvSpPr>
          <p:cNvPr id="47106" name="Content Placeholder 2"/>
          <p:cNvSpPr>
            <a:spLocks noGrp="1"/>
          </p:cNvSpPr>
          <p:nvPr>
            <p:ph idx="1"/>
          </p:nvPr>
        </p:nvSpPr>
        <p:spPr/>
        <p:txBody>
          <a:bodyPr/>
          <a:lstStyle/>
          <a:p>
            <a:endParaRPr lang="en-AU" smtClean="0"/>
          </a:p>
        </p:txBody>
      </p:sp>
      <p:pic>
        <p:nvPicPr>
          <p:cNvPr id="47107" name="Picture 2" descr="Photographic representation of Doppler shifts: Redshift and Blueshift."/>
          <p:cNvPicPr>
            <a:picLocks noChangeAspect="1" noChangeArrowheads="1"/>
          </p:cNvPicPr>
          <p:nvPr/>
        </p:nvPicPr>
        <p:blipFill>
          <a:blip r:embed="rId2"/>
          <a:srcRect/>
          <a:stretch>
            <a:fillRect/>
          </a:stretch>
        </p:blipFill>
        <p:spPr bwMode="auto">
          <a:xfrm>
            <a:off x="500063" y="2428875"/>
            <a:ext cx="8058150" cy="3357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en-GB" smtClean="0">
                <a:solidFill>
                  <a:schemeClr val="accent1">
                    <a:satMod val="150000"/>
                  </a:schemeClr>
                </a:solidFill>
              </a:rPr>
              <a:t>Implication of Redshift</a:t>
            </a:r>
          </a:p>
        </p:txBody>
      </p:sp>
      <p:sp>
        <p:nvSpPr>
          <p:cNvPr id="22531" name="Rectangle 3"/>
          <p:cNvSpPr>
            <a:spLocks noGrp="1" noChangeArrowheads="1"/>
          </p:cNvSpPr>
          <p:nvPr>
            <p:ph type="body" idx="1"/>
          </p:nvPr>
        </p:nvSpPr>
        <p:spPr>
          <a:xfrm>
            <a:off x="685800" y="1981200"/>
            <a:ext cx="5254625" cy="4114800"/>
          </a:xfrm>
        </p:spPr>
        <p:txBody>
          <a:bodyPr rtlCol="0">
            <a:normAutofit lnSpcReduction="10000"/>
          </a:bodyPr>
          <a:lstStyle/>
          <a:p>
            <a:pPr marL="438912" indent="-320040" fontAlgn="auto">
              <a:lnSpc>
                <a:spcPct val="90000"/>
              </a:lnSpc>
              <a:spcBef>
                <a:spcPts val="0"/>
              </a:spcBef>
              <a:spcAft>
                <a:spcPts val="0"/>
              </a:spcAft>
              <a:buFont typeface="Wingdings 2"/>
              <a:buChar char=""/>
              <a:defRPr/>
            </a:pPr>
            <a:r>
              <a:rPr lang="en-GB" sz="2800" dirty="0" smtClean="0"/>
              <a:t>ALL stars display </a:t>
            </a:r>
            <a:r>
              <a:rPr lang="en-GB" sz="2800" dirty="0" err="1" smtClean="0"/>
              <a:t>redshift</a:t>
            </a:r>
            <a:r>
              <a:rPr lang="en-GB" sz="2800" dirty="0" smtClean="0"/>
              <a:t> – none ‘</a:t>
            </a:r>
            <a:r>
              <a:rPr lang="en-GB" sz="2800" dirty="0" err="1" smtClean="0"/>
              <a:t>blueshift</a:t>
            </a:r>
            <a:r>
              <a:rPr lang="en-GB" sz="2800" dirty="0" smtClean="0"/>
              <a:t>’ . (as a whole).</a:t>
            </a:r>
          </a:p>
          <a:p>
            <a:pPr marL="438912" indent="-320040" fontAlgn="auto">
              <a:lnSpc>
                <a:spcPct val="90000"/>
              </a:lnSpc>
              <a:spcBef>
                <a:spcPts val="0"/>
              </a:spcBef>
              <a:spcAft>
                <a:spcPts val="0"/>
              </a:spcAft>
              <a:buFont typeface="Wingdings 2"/>
              <a:buChar char=""/>
              <a:defRPr/>
            </a:pPr>
            <a:endParaRPr lang="en-GB" sz="2800" dirty="0" smtClean="0"/>
          </a:p>
          <a:p>
            <a:pPr marL="438912" indent="-320040" fontAlgn="auto">
              <a:lnSpc>
                <a:spcPct val="90000"/>
              </a:lnSpc>
              <a:spcBef>
                <a:spcPts val="0"/>
              </a:spcBef>
              <a:spcAft>
                <a:spcPts val="0"/>
              </a:spcAft>
              <a:buFont typeface="Wingdings 2"/>
              <a:buChar char=""/>
              <a:defRPr/>
            </a:pPr>
            <a:r>
              <a:rPr lang="en-GB" sz="2800" dirty="0" smtClean="0"/>
              <a:t>Therefore </a:t>
            </a:r>
            <a:r>
              <a:rPr lang="en-GB" sz="2800" b="1" dirty="0" smtClean="0"/>
              <a:t>all stars are moving away from us</a:t>
            </a:r>
            <a:r>
              <a:rPr lang="en-GB" sz="2800" dirty="0" smtClean="0"/>
              <a:t>.</a:t>
            </a:r>
          </a:p>
          <a:p>
            <a:pPr marL="438912" indent="-320040" fontAlgn="auto">
              <a:lnSpc>
                <a:spcPct val="90000"/>
              </a:lnSpc>
              <a:spcBef>
                <a:spcPts val="0"/>
              </a:spcBef>
              <a:spcAft>
                <a:spcPts val="0"/>
              </a:spcAft>
              <a:buFont typeface="Wingdings 2"/>
              <a:buChar char=""/>
              <a:defRPr/>
            </a:pPr>
            <a:endParaRPr lang="en-GB" sz="2800" dirty="0" smtClean="0"/>
          </a:p>
          <a:p>
            <a:pPr marL="438912" indent="-320040" fontAlgn="auto">
              <a:lnSpc>
                <a:spcPct val="90000"/>
              </a:lnSpc>
              <a:spcBef>
                <a:spcPts val="0"/>
              </a:spcBef>
              <a:spcAft>
                <a:spcPts val="0"/>
              </a:spcAft>
              <a:buFont typeface="Wingdings 2"/>
              <a:buChar char=""/>
              <a:defRPr/>
            </a:pPr>
            <a:r>
              <a:rPr lang="en-GB" sz="2800" dirty="0" smtClean="0"/>
              <a:t>This means that the Universe is expanding!</a:t>
            </a:r>
          </a:p>
          <a:p>
            <a:pPr marL="438912" indent="-320040" fontAlgn="auto">
              <a:lnSpc>
                <a:spcPct val="90000"/>
              </a:lnSpc>
              <a:spcBef>
                <a:spcPts val="0"/>
              </a:spcBef>
              <a:spcAft>
                <a:spcPts val="0"/>
              </a:spcAft>
              <a:buFont typeface="Wingdings 2"/>
              <a:buChar char=""/>
              <a:defRPr/>
            </a:pPr>
            <a:endParaRPr lang="en-GB" sz="2800" dirty="0" smtClean="0"/>
          </a:p>
          <a:p>
            <a:pPr marL="438912" indent="-320040" fontAlgn="auto">
              <a:lnSpc>
                <a:spcPct val="90000"/>
              </a:lnSpc>
              <a:spcBef>
                <a:spcPts val="0"/>
              </a:spcBef>
              <a:spcAft>
                <a:spcPts val="0"/>
              </a:spcAft>
              <a:buFont typeface="Wingdings 2"/>
              <a:buChar char=""/>
              <a:defRPr/>
            </a:pPr>
            <a:r>
              <a:rPr lang="en-GB" sz="2800" b="1" dirty="0" err="1" smtClean="0"/>
              <a:t>Redshift</a:t>
            </a:r>
            <a:r>
              <a:rPr lang="en-GB" sz="2800" b="1" dirty="0" smtClean="0"/>
              <a:t> is evidence of an expanding Universe!</a:t>
            </a:r>
          </a:p>
        </p:txBody>
      </p:sp>
      <p:pic>
        <p:nvPicPr>
          <p:cNvPr id="48131" name="Picture 4" descr="200px-Redshift"/>
          <p:cNvPicPr>
            <a:picLocks noChangeAspect="1" noChangeArrowheads="1"/>
          </p:cNvPicPr>
          <p:nvPr/>
        </p:nvPicPr>
        <p:blipFill>
          <a:blip r:embed="rId2"/>
          <a:srcRect/>
          <a:stretch>
            <a:fillRect/>
          </a:stretch>
        </p:blipFill>
        <p:spPr bwMode="auto">
          <a:xfrm>
            <a:off x="6156325" y="1628775"/>
            <a:ext cx="2540000" cy="4484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fontAlgn="auto">
              <a:spcAft>
                <a:spcPts val="0"/>
              </a:spcAft>
              <a:defRPr/>
            </a:pPr>
            <a:r>
              <a:rPr lang="en-GB" smtClean="0">
                <a:solidFill>
                  <a:schemeClr val="accent1">
                    <a:satMod val="150000"/>
                  </a:schemeClr>
                </a:solidFill>
              </a:rPr>
              <a:t>Observing Light From Stars</a:t>
            </a:r>
          </a:p>
        </p:txBody>
      </p:sp>
      <p:sp>
        <p:nvSpPr>
          <p:cNvPr id="49154" name="Rectangle 3"/>
          <p:cNvSpPr>
            <a:spLocks noGrp="1" noChangeArrowheads="1"/>
          </p:cNvSpPr>
          <p:nvPr>
            <p:ph type="body" idx="1"/>
          </p:nvPr>
        </p:nvSpPr>
        <p:spPr/>
        <p:txBody>
          <a:bodyPr/>
          <a:lstStyle/>
          <a:p>
            <a:r>
              <a:rPr lang="en-GB" sz="2800" smtClean="0"/>
              <a:t>The light from distant stars and more distant galaxies is a mixture of colours.</a:t>
            </a:r>
          </a:p>
          <a:p>
            <a:endParaRPr lang="en-GB" sz="2800" smtClean="0"/>
          </a:p>
          <a:p>
            <a:r>
              <a:rPr lang="en-GB" sz="2800" smtClean="0"/>
              <a:t>Each colour has its own frequency.</a:t>
            </a:r>
          </a:p>
          <a:p>
            <a:endParaRPr lang="en-GB" sz="2800" smtClean="0"/>
          </a:p>
          <a:p>
            <a:r>
              <a:rPr lang="en-GB" sz="2800" smtClean="0"/>
              <a:t>A star has its own distinct ‘spectrum’ – colours that make up its light.</a:t>
            </a:r>
          </a:p>
          <a:p>
            <a:endParaRPr lang="en-GB" sz="2800" smtClean="0"/>
          </a:p>
          <a:p>
            <a:r>
              <a:rPr lang="en-GB" sz="2800" smtClean="0"/>
              <a:t>The light emitted from a star is characteristic of the atoms in the gases around that star.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AU" dirty="0" err="1" smtClean="0">
                <a:solidFill>
                  <a:schemeClr val="accent1">
                    <a:satMod val="150000"/>
                  </a:schemeClr>
                </a:solidFill>
              </a:rPr>
              <a:t>Emmision</a:t>
            </a:r>
            <a:r>
              <a:rPr lang="en-AU" dirty="0" smtClean="0">
                <a:solidFill>
                  <a:schemeClr val="accent1">
                    <a:satMod val="150000"/>
                  </a:schemeClr>
                </a:solidFill>
              </a:rPr>
              <a:t> Spectra</a:t>
            </a:r>
            <a:endParaRPr lang="en-AU" dirty="0">
              <a:solidFill>
                <a:schemeClr val="accent1">
                  <a:satMod val="150000"/>
                </a:schemeClr>
              </a:solidFill>
            </a:endParaRPr>
          </a:p>
        </p:txBody>
      </p:sp>
      <p:sp>
        <p:nvSpPr>
          <p:cNvPr id="3" name="Content Placeholder 2"/>
          <p:cNvSpPr>
            <a:spLocks noGrp="1"/>
          </p:cNvSpPr>
          <p:nvPr>
            <p:ph idx="1"/>
          </p:nvPr>
        </p:nvSpPr>
        <p:spPr/>
        <p:txBody>
          <a:bodyPr rtlCol="0">
            <a:normAutofit fontScale="70000" lnSpcReduction="20000"/>
          </a:bodyPr>
          <a:lstStyle/>
          <a:p>
            <a:pPr marL="438912" indent="-320040" fontAlgn="auto">
              <a:spcBef>
                <a:spcPts val="0"/>
              </a:spcBef>
              <a:spcAft>
                <a:spcPts val="0"/>
              </a:spcAft>
              <a:buFont typeface="Wingdings 2"/>
              <a:buChar char=""/>
              <a:defRPr/>
            </a:pPr>
            <a:r>
              <a:rPr lang="en-AU" dirty="0" smtClean="0"/>
              <a:t>An emission spectrum consists only of radiation at a number of discrete wavelengths, appearing as bright lines against a dark background. </a:t>
            </a:r>
          </a:p>
          <a:p>
            <a:pPr marL="438912" indent="-320040" fontAlgn="auto">
              <a:spcBef>
                <a:spcPts val="0"/>
              </a:spcBef>
              <a:spcAft>
                <a:spcPts val="0"/>
              </a:spcAft>
              <a:buFont typeface="Wingdings 2"/>
              <a:buChar char=""/>
              <a:defRPr/>
            </a:pPr>
            <a:r>
              <a:rPr lang="en-AU" dirty="0" smtClean="0"/>
              <a:t>This type of spectrum is produced by </a:t>
            </a:r>
            <a:r>
              <a:rPr lang="en-AU" dirty="0" smtClean="0">
                <a:solidFill>
                  <a:srgbClr val="FF0000"/>
                </a:solidFill>
              </a:rPr>
              <a:t>hot diffuse gases</a:t>
            </a:r>
            <a:r>
              <a:rPr lang="en-AU" dirty="0" smtClean="0"/>
              <a:t>, such as in a gas discharge tube or in clouds of interstellar gas heated by hot young stars nearby. </a:t>
            </a:r>
          </a:p>
          <a:p>
            <a:pPr marL="438912" indent="-320040" fontAlgn="auto">
              <a:spcBef>
                <a:spcPts val="0"/>
              </a:spcBef>
              <a:spcAft>
                <a:spcPts val="0"/>
              </a:spcAft>
              <a:buFont typeface="Wingdings 2"/>
              <a:buChar char=""/>
              <a:defRPr/>
            </a:pPr>
            <a:r>
              <a:rPr lang="en-AU" dirty="0" smtClean="0"/>
              <a:t>Electrical energy or heat supplied to the gas is absorbed by atoms or ions in the gas, raising the energy level of electrons. </a:t>
            </a:r>
          </a:p>
          <a:p>
            <a:pPr marL="438912" indent="-320040" fontAlgn="auto">
              <a:spcBef>
                <a:spcPts val="0"/>
              </a:spcBef>
              <a:spcAft>
                <a:spcPts val="0"/>
              </a:spcAft>
              <a:buFont typeface="Wingdings 2"/>
              <a:buChar char=""/>
              <a:defRPr/>
            </a:pPr>
            <a:r>
              <a:rPr lang="en-AU" dirty="0" smtClean="0"/>
              <a:t>As the electrons </a:t>
            </a:r>
            <a:r>
              <a:rPr lang="en-AU" dirty="0" smtClean="0">
                <a:solidFill>
                  <a:srgbClr val="FF0000"/>
                </a:solidFill>
              </a:rPr>
              <a:t>fall back </a:t>
            </a:r>
            <a:r>
              <a:rPr lang="en-AU" dirty="0" smtClean="0"/>
              <a:t>to their normal energy state, they give up a quantum of energy as a photon corresponding to one of the </a:t>
            </a:r>
            <a:r>
              <a:rPr lang="en-AU" dirty="0" smtClean="0">
                <a:solidFill>
                  <a:srgbClr val="FF0000"/>
                </a:solidFill>
              </a:rPr>
              <a:t>observed wavelengths</a:t>
            </a:r>
            <a:r>
              <a:rPr lang="en-AU" dirty="0" smtClean="0"/>
              <a:t>. </a:t>
            </a:r>
          </a:p>
          <a:p>
            <a:pPr marL="438912" indent="-320040" fontAlgn="auto">
              <a:spcBef>
                <a:spcPts val="0"/>
              </a:spcBef>
              <a:spcAft>
                <a:spcPts val="0"/>
              </a:spcAft>
              <a:buFont typeface="Wingdings 2"/>
              <a:buChar char=""/>
              <a:defRPr/>
            </a:pPr>
            <a:r>
              <a:rPr lang="en-AU" dirty="0" smtClean="0"/>
              <a:t>The emission spectrum is made up of lines corresponding to all the possible electron transitions. The relative intensity of each line depends on the composition of the gas. </a:t>
            </a:r>
          </a:p>
          <a:p>
            <a:pPr marL="438912" indent="-320040" fontAlgn="auto">
              <a:spcBef>
                <a:spcPts val="0"/>
              </a:spcBef>
              <a:spcAft>
                <a:spcPts val="0"/>
              </a:spcAft>
              <a:buFont typeface="Wingdings 2"/>
              <a:buChar char=""/>
              <a:defRPr/>
            </a:pPr>
            <a:endParaRPr lang="en-AU"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AU" dirty="0" smtClean="0">
                <a:solidFill>
                  <a:schemeClr val="accent1">
                    <a:satMod val="150000"/>
                  </a:schemeClr>
                </a:solidFill>
              </a:rPr>
              <a:t>Line </a:t>
            </a:r>
            <a:r>
              <a:rPr lang="en-AU" dirty="0" err="1" smtClean="0">
                <a:solidFill>
                  <a:schemeClr val="accent1">
                    <a:satMod val="150000"/>
                  </a:schemeClr>
                </a:solidFill>
              </a:rPr>
              <a:t>Abosrption</a:t>
            </a:r>
            <a:r>
              <a:rPr lang="en-AU" dirty="0" smtClean="0">
                <a:solidFill>
                  <a:schemeClr val="accent1">
                    <a:satMod val="150000"/>
                  </a:schemeClr>
                </a:solidFill>
              </a:rPr>
              <a:t> Spectra</a:t>
            </a:r>
            <a:endParaRPr lang="en-AU" dirty="0">
              <a:solidFill>
                <a:schemeClr val="accent1">
                  <a:satMod val="150000"/>
                </a:schemeClr>
              </a:solidFill>
            </a:endParaRPr>
          </a:p>
        </p:txBody>
      </p:sp>
      <p:sp>
        <p:nvSpPr>
          <p:cNvPr id="3" name="Content Placeholder 2"/>
          <p:cNvSpPr>
            <a:spLocks noGrp="1"/>
          </p:cNvSpPr>
          <p:nvPr>
            <p:ph idx="1"/>
          </p:nvPr>
        </p:nvSpPr>
        <p:spPr/>
        <p:txBody>
          <a:bodyPr rtlCol="0">
            <a:normAutofit fontScale="62500" lnSpcReduction="20000"/>
          </a:bodyPr>
          <a:lstStyle/>
          <a:p>
            <a:pPr marL="438912" indent="-320040" fontAlgn="auto">
              <a:spcBef>
                <a:spcPts val="0"/>
              </a:spcBef>
              <a:spcAft>
                <a:spcPts val="0"/>
              </a:spcAft>
              <a:buFont typeface="Wingdings 2"/>
              <a:buChar char=""/>
              <a:defRPr/>
            </a:pPr>
            <a:r>
              <a:rPr lang="en-AU" dirty="0" smtClean="0"/>
              <a:t>An absorption spectrum consists of a </a:t>
            </a:r>
            <a:r>
              <a:rPr lang="en-AU" dirty="0" smtClean="0">
                <a:solidFill>
                  <a:srgbClr val="FF0000"/>
                </a:solidFill>
              </a:rPr>
              <a:t>continuous range of wavelengths </a:t>
            </a:r>
            <a:r>
              <a:rPr lang="en-AU" dirty="0" smtClean="0"/>
              <a:t>with discrete gaps at particular wavelengths, appearing as dark lines against a continuous background of colours. </a:t>
            </a:r>
          </a:p>
          <a:p>
            <a:pPr marL="438912" indent="-320040" fontAlgn="auto">
              <a:spcBef>
                <a:spcPts val="0"/>
              </a:spcBef>
              <a:spcAft>
                <a:spcPts val="0"/>
              </a:spcAft>
              <a:buFont typeface="Wingdings 2"/>
              <a:buChar char=""/>
              <a:defRPr/>
            </a:pPr>
            <a:r>
              <a:rPr lang="en-AU" dirty="0" smtClean="0"/>
              <a:t>Absorption spectra are produced when a </a:t>
            </a:r>
            <a:r>
              <a:rPr lang="en-AU" dirty="0" smtClean="0">
                <a:solidFill>
                  <a:srgbClr val="FF0000"/>
                </a:solidFill>
              </a:rPr>
              <a:t>continuous spectrum of light passes through a cloud of cool gas</a:t>
            </a:r>
            <a:r>
              <a:rPr lang="en-AU" dirty="0" smtClean="0"/>
              <a:t>. </a:t>
            </a:r>
          </a:p>
          <a:p>
            <a:pPr marL="438912" indent="-320040" fontAlgn="auto">
              <a:spcBef>
                <a:spcPts val="0"/>
              </a:spcBef>
              <a:spcAft>
                <a:spcPts val="0"/>
              </a:spcAft>
              <a:buFont typeface="Wingdings 2"/>
              <a:buChar char=""/>
              <a:defRPr/>
            </a:pPr>
            <a:r>
              <a:rPr lang="en-AU" dirty="0" smtClean="0"/>
              <a:t>Atoms and ions in the gas absorb photons of wavelengths corresponding to the quanta of energy involved in possible transitions of electrons to higher energy levels. </a:t>
            </a:r>
          </a:p>
          <a:p>
            <a:pPr marL="438912" indent="-320040" fontAlgn="auto">
              <a:spcBef>
                <a:spcPts val="0"/>
              </a:spcBef>
              <a:spcAft>
                <a:spcPts val="0"/>
              </a:spcAft>
              <a:buFont typeface="Wingdings 2"/>
              <a:buChar char=""/>
              <a:defRPr/>
            </a:pPr>
            <a:r>
              <a:rPr lang="en-AU" dirty="0" smtClean="0"/>
              <a:t>The electrons quickly </a:t>
            </a:r>
            <a:r>
              <a:rPr lang="en-AU" dirty="0" smtClean="0">
                <a:solidFill>
                  <a:srgbClr val="FF0000"/>
                </a:solidFill>
              </a:rPr>
              <a:t>fall back to their original energy level</a:t>
            </a:r>
            <a:r>
              <a:rPr lang="en-AU" dirty="0" smtClean="0"/>
              <a:t>, re-emitting the absorbed wavelength in all directions, thus reducing the intensity of light transmitted at the corresponding wavelengths. </a:t>
            </a:r>
          </a:p>
          <a:p>
            <a:pPr marL="438912" indent="-320040" fontAlgn="auto">
              <a:spcBef>
                <a:spcPts val="0"/>
              </a:spcBef>
              <a:spcAft>
                <a:spcPts val="0"/>
              </a:spcAft>
              <a:buFont typeface="Wingdings 2"/>
              <a:buChar char=""/>
              <a:defRPr/>
            </a:pPr>
            <a:r>
              <a:rPr lang="en-AU" dirty="0" smtClean="0">
                <a:solidFill>
                  <a:srgbClr val="FF0000"/>
                </a:solidFill>
              </a:rPr>
              <a:t>These wavelengths correspond to the dark lines </a:t>
            </a:r>
            <a:r>
              <a:rPr lang="en-AU" dirty="0" smtClean="0"/>
              <a:t>of the absorption spectrum. </a:t>
            </a:r>
          </a:p>
          <a:p>
            <a:pPr marL="438912" indent="-320040" fontAlgn="auto">
              <a:spcBef>
                <a:spcPts val="0"/>
              </a:spcBef>
              <a:spcAft>
                <a:spcPts val="0"/>
              </a:spcAft>
              <a:buFont typeface="Wingdings 2"/>
              <a:buChar char=""/>
              <a:defRPr/>
            </a:pPr>
            <a:r>
              <a:rPr lang="en-AU" dirty="0" smtClean="0"/>
              <a:t>The relative darkness of each line depends on the composition of the gas. The darkness of the lines against the background spectrum depends on the size and density of the cloud of gas. </a:t>
            </a:r>
            <a:endParaRPr lang="en-A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AU" dirty="0" smtClean="0">
                <a:solidFill>
                  <a:schemeClr val="accent1">
                    <a:satMod val="150000"/>
                  </a:schemeClr>
                </a:solidFill>
              </a:rPr>
              <a:t>Scale of the Universe</a:t>
            </a:r>
            <a:endParaRPr lang="en-AU" dirty="0">
              <a:solidFill>
                <a:schemeClr val="accent1">
                  <a:satMod val="150000"/>
                </a:schemeClr>
              </a:solidFill>
            </a:endParaRPr>
          </a:p>
        </p:txBody>
      </p:sp>
      <p:sp>
        <p:nvSpPr>
          <p:cNvPr id="18434" name="Content Placeholder 2"/>
          <p:cNvSpPr>
            <a:spLocks noGrp="1"/>
          </p:cNvSpPr>
          <p:nvPr>
            <p:ph idx="1"/>
          </p:nvPr>
        </p:nvSpPr>
        <p:spPr/>
        <p:txBody>
          <a:bodyPr/>
          <a:lstStyle/>
          <a:p>
            <a:endParaRPr lang="en-AU" smtClean="0"/>
          </a:p>
        </p:txBody>
      </p:sp>
      <p:pic>
        <p:nvPicPr>
          <p:cNvPr id="18435" name="Picture 2" descr="C:\Work Files\Files\Lower School\3. Earth Science\ES3\Planets Scale pictures\image091.jpg"/>
          <p:cNvPicPr>
            <a:picLocks noChangeAspect="1" noChangeArrowheads="1"/>
          </p:cNvPicPr>
          <p:nvPr/>
        </p:nvPicPr>
        <p:blipFill>
          <a:blip r:embed="rId2"/>
          <a:srcRect/>
          <a:stretch>
            <a:fillRect/>
          </a:stretch>
        </p:blipFill>
        <p:spPr bwMode="auto">
          <a:xfrm>
            <a:off x="0" y="1428750"/>
            <a:ext cx="9242425" cy="5214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fontAlgn="auto">
              <a:spcAft>
                <a:spcPts val="0"/>
              </a:spcAft>
              <a:defRPr/>
            </a:pPr>
            <a:r>
              <a:rPr lang="en-GB" smtClean="0">
                <a:solidFill>
                  <a:schemeClr val="accent1">
                    <a:satMod val="150000"/>
                  </a:schemeClr>
                </a:solidFill>
              </a:rPr>
              <a:t>Spectra</a:t>
            </a:r>
          </a:p>
        </p:txBody>
      </p:sp>
      <p:sp>
        <p:nvSpPr>
          <p:cNvPr id="52226" name="Rectangle 3"/>
          <p:cNvSpPr>
            <a:spLocks noGrp="1" noChangeArrowheads="1"/>
          </p:cNvSpPr>
          <p:nvPr>
            <p:ph type="body" sz="half" idx="1"/>
          </p:nvPr>
        </p:nvSpPr>
        <p:spPr>
          <a:xfrm>
            <a:off x="685800" y="1981200"/>
            <a:ext cx="7989888" cy="4471988"/>
          </a:xfrm>
        </p:spPr>
        <p:txBody>
          <a:bodyPr/>
          <a:lstStyle/>
          <a:p>
            <a:pPr>
              <a:lnSpc>
                <a:spcPct val="80000"/>
              </a:lnSpc>
            </a:pPr>
            <a:r>
              <a:rPr lang="en-GB" sz="2400" smtClean="0"/>
              <a:t>As you know, each element emits a certain ‘set’ of frequencies of light when excited. They are like fingerprints for that element.</a:t>
            </a:r>
          </a:p>
          <a:p>
            <a:pPr>
              <a:lnSpc>
                <a:spcPct val="80000"/>
              </a:lnSpc>
            </a:pPr>
            <a:endParaRPr lang="en-GB" sz="2400" smtClean="0"/>
          </a:p>
          <a:p>
            <a:pPr>
              <a:lnSpc>
                <a:spcPct val="80000"/>
              </a:lnSpc>
            </a:pPr>
            <a:endParaRPr lang="en-GB" sz="2400" smtClean="0"/>
          </a:p>
          <a:p>
            <a:pPr>
              <a:lnSpc>
                <a:spcPct val="80000"/>
              </a:lnSpc>
            </a:pPr>
            <a:endParaRPr lang="en-GB" sz="2400" smtClean="0"/>
          </a:p>
          <a:p>
            <a:pPr>
              <a:lnSpc>
                <a:spcPct val="80000"/>
              </a:lnSpc>
            </a:pPr>
            <a:r>
              <a:rPr lang="en-GB" sz="2400" smtClean="0"/>
              <a:t>The black lines in the spectrum above show the ‘fingerprint’ spectrum for helium.</a:t>
            </a:r>
          </a:p>
          <a:p>
            <a:pPr>
              <a:lnSpc>
                <a:spcPct val="80000"/>
              </a:lnSpc>
            </a:pPr>
            <a:endParaRPr lang="en-GB" sz="2400" smtClean="0"/>
          </a:p>
          <a:p>
            <a:pPr>
              <a:lnSpc>
                <a:spcPct val="80000"/>
              </a:lnSpc>
            </a:pPr>
            <a:r>
              <a:rPr lang="en-GB" sz="2400" smtClean="0"/>
              <a:t>This is an example of LINE ABSORPTION</a:t>
            </a:r>
          </a:p>
          <a:p>
            <a:pPr>
              <a:lnSpc>
                <a:spcPct val="80000"/>
              </a:lnSpc>
            </a:pPr>
            <a:endParaRPr lang="en-GB" sz="2400" smtClean="0"/>
          </a:p>
          <a:p>
            <a:pPr>
              <a:lnSpc>
                <a:spcPct val="80000"/>
              </a:lnSpc>
            </a:pPr>
            <a:r>
              <a:rPr lang="en-GB" sz="2400" smtClean="0"/>
              <a:t>It can also be shown as a series of coloured lines</a:t>
            </a:r>
          </a:p>
          <a:p>
            <a:pPr>
              <a:lnSpc>
                <a:spcPct val="80000"/>
              </a:lnSpc>
            </a:pPr>
            <a:endParaRPr lang="en-GB" sz="2400" smtClean="0"/>
          </a:p>
          <a:p>
            <a:pPr>
              <a:lnSpc>
                <a:spcPct val="80000"/>
              </a:lnSpc>
            </a:pPr>
            <a:endParaRPr lang="en-GB" sz="2400" smtClean="0"/>
          </a:p>
          <a:p>
            <a:pPr>
              <a:lnSpc>
                <a:spcPct val="80000"/>
              </a:lnSpc>
            </a:pPr>
            <a:endParaRPr lang="en-GB" sz="2400" smtClean="0"/>
          </a:p>
        </p:txBody>
      </p:sp>
      <p:pic>
        <p:nvPicPr>
          <p:cNvPr id="52227" name="Picture 4" descr="helium"/>
          <p:cNvPicPr>
            <a:picLocks noGrp="1" noChangeAspect="1" noChangeArrowheads="1"/>
          </p:cNvPicPr>
          <p:nvPr>
            <p:ph sz="quarter" idx="2"/>
          </p:nvPr>
        </p:nvPicPr>
        <p:blipFill>
          <a:blip r:embed="rId2"/>
          <a:srcRect/>
          <a:stretch>
            <a:fillRect/>
          </a:stretch>
        </p:blipFill>
        <p:spPr>
          <a:xfrm>
            <a:off x="3203575" y="2997200"/>
            <a:ext cx="2857500" cy="714375"/>
          </a:xfrm>
        </p:spPr>
      </p:pic>
      <p:pic>
        <p:nvPicPr>
          <p:cNvPr id="52228" name="Picture 6" descr="helium"/>
          <p:cNvPicPr>
            <a:picLocks noGrp="1" noChangeAspect="1" noChangeArrowheads="1"/>
          </p:cNvPicPr>
          <p:nvPr>
            <p:ph sz="quarter" idx="3"/>
          </p:nvPr>
        </p:nvPicPr>
        <p:blipFill>
          <a:blip r:embed="rId3"/>
          <a:srcRect/>
          <a:stretch>
            <a:fillRect/>
          </a:stretch>
        </p:blipFill>
        <p:spPr>
          <a:xfrm>
            <a:off x="3143250" y="5643563"/>
            <a:ext cx="3240088" cy="561975"/>
          </a:xfrm>
        </p:spPr>
      </p:pic>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AU" dirty="0" smtClean="0">
                <a:solidFill>
                  <a:schemeClr val="accent1">
                    <a:satMod val="150000"/>
                  </a:schemeClr>
                </a:solidFill>
              </a:rPr>
              <a:t>Continuous Black Body Spectra</a:t>
            </a:r>
            <a:endParaRPr lang="en-AU" dirty="0">
              <a:solidFill>
                <a:schemeClr val="accent1">
                  <a:satMod val="150000"/>
                </a:schemeClr>
              </a:solidFill>
            </a:endParaRPr>
          </a:p>
        </p:txBody>
      </p:sp>
      <p:sp>
        <p:nvSpPr>
          <p:cNvPr id="53250" name="Content Placeholder 2"/>
          <p:cNvSpPr>
            <a:spLocks noGrp="1"/>
          </p:cNvSpPr>
          <p:nvPr>
            <p:ph idx="1"/>
          </p:nvPr>
        </p:nvSpPr>
        <p:spPr/>
        <p:txBody>
          <a:bodyPr/>
          <a:lstStyle/>
          <a:p>
            <a:r>
              <a:rPr lang="en-AU" smtClean="0"/>
              <a:t>A </a:t>
            </a:r>
            <a:r>
              <a:rPr lang="en-AU" smtClean="0">
                <a:solidFill>
                  <a:srgbClr val="FF0000"/>
                </a:solidFill>
              </a:rPr>
              <a:t>continuous black body spectrum </a:t>
            </a:r>
            <a:r>
              <a:rPr lang="en-AU" smtClean="0"/>
              <a:t>has no lines, either dark or bright, but instead shows a continuous range of frequencies. </a:t>
            </a:r>
          </a:p>
          <a:p>
            <a:r>
              <a:rPr lang="en-AU" smtClean="0">
                <a:solidFill>
                  <a:srgbClr val="0070C0"/>
                </a:solidFill>
              </a:rPr>
              <a:t>Continuous spectra are given off by hot solids, liquids and high pressure gase</a:t>
            </a:r>
            <a:r>
              <a:rPr lang="en-AU" smtClean="0"/>
              <a:t>s. </a:t>
            </a:r>
          </a:p>
          <a:p>
            <a:r>
              <a:rPr lang="en-AU" smtClean="0"/>
              <a:t>The intensity of the spectrum varies smoothly with frequency, with a maximum that depends on the </a:t>
            </a:r>
            <a:r>
              <a:rPr lang="en-AU" smtClean="0">
                <a:solidFill>
                  <a:srgbClr val="FF0000"/>
                </a:solidFill>
              </a:rPr>
              <a:t>temperature</a:t>
            </a:r>
            <a:r>
              <a:rPr lang="en-AU" smtClean="0"/>
              <a:t> of the body.</a:t>
            </a:r>
          </a:p>
          <a:p>
            <a:endParaRPr lang="en-AU"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AU" dirty="0" smtClean="0">
                <a:solidFill>
                  <a:schemeClr val="accent1">
                    <a:satMod val="150000"/>
                  </a:schemeClr>
                </a:solidFill>
              </a:rPr>
              <a:t>Emission and Absorption Spectra</a:t>
            </a:r>
            <a:endParaRPr lang="en-AU" dirty="0">
              <a:solidFill>
                <a:schemeClr val="accent1">
                  <a:satMod val="150000"/>
                </a:schemeClr>
              </a:solidFill>
            </a:endParaRPr>
          </a:p>
        </p:txBody>
      </p:sp>
      <p:sp>
        <p:nvSpPr>
          <p:cNvPr id="54274" name="Content Placeholder 2"/>
          <p:cNvSpPr>
            <a:spLocks noGrp="1"/>
          </p:cNvSpPr>
          <p:nvPr>
            <p:ph idx="1"/>
          </p:nvPr>
        </p:nvSpPr>
        <p:spPr/>
        <p:txBody>
          <a:bodyPr/>
          <a:lstStyle/>
          <a:p>
            <a:endParaRPr lang="en-AU" smtClean="0"/>
          </a:p>
        </p:txBody>
      </p:sp>
      <p:pic>
        <p:nvPicPr>
          <p:cNvPr id="54275" name="Picture 2" descr="https://www.cfa.harvard.edu/~jbattat/a35/images/figure_05-14.jpg"/>
          <p:cNvPicPr>
            <a:picLocks noChangeAspect="1" noChangeArrowheads="1"/>
          </p:cNvPicPr>
          <p:nvPr/>
        </p:nvPicPr>
        <p:blipFill>
          <a:blip r:embed="rId2"/>
          <a:srcRect/>
          <a:stretch>
            <a:fillRect/>
          </a:stretch>
        </p:blipFill>
        <p:spPr bwMode="auto">
          <a:xfrm>
            <a:off x="0" y="1643063"/>
            <a:ext cx="9145588" cy="4500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AU" dirty="0" smtClean="0">
                <a:solidFill>
                  <a:schemeClr val="accent1">
                    <a:satMod val="150000"/>
                  </a:schemeClr>
                </a:solidFill>
              </a:rPr>
              <a:t>Spectra Summary</a:t>
            </a:r>
            <a:endParaRPr lang="en-AU" dirty="0">
              <a:solidFill>
                <a:schemeClr val="accent1">
                  <a:satMod val="150000"/>
                </a:schemeClr>
              </a:solidFill>
            </a:endParaRPr>
          </a:p>
        </p:txBody>
      </p:sp>
      <p:graphicFrame>
        <p:nvGraphicFramePr>
          <p:cNvPr id="4" name="Content Placeholder 3"/>
          <p:cNvGraphicFramePr>
            <a:graphicFrameLocks noGrp="1"/>
          </p:cNvGraphicFramePr>
          <p:nvPr>
            <p:ph idx="1"/>
          </p:nvPr>
        </p:nvGraphicFramePr>
        <p:xfrm>
          <a:off x="357188" y="1643063"/>
          <a:ext cx="8358187" cy="5097462"/>
        </p:xfrm>
        <a:graphic>
          <a:graphicData uri="http://schemas.openxmlformats.org/drawingml/2006/table">
            <a:tbl>
              <a:tblPr/>
              <a:tblGrid>
                <a:gridCol w="2786082"/>
                <a:gridCol w="2786082"/>
                <a:gridCol w="2786082"/>
              </a:tblGrid>
              <a:tr h="588374">
                <a:tc>
                  <a:txBody>
                    <a:bodyPr/>
                    <a:lstStyle/>
                    <a:p>
                      <a:pPr algn="ctr">
                        <a:lnSpc>
                          <a:spcPct val="115000"/>
                        </a:lnSpc>
                        <a:spcAft>
                          <a:spcPts val="0"/>
                        </a:spcAft>
                      </a:pPr>
                      <a:r>
                        <a:rPr lang="en-AU" sz="1600" b="1" dirty="0">
                          <a:latin typeface="Arial" pitchFamily="34" charset="0"/>
                          <a:ea typeface="Times New Roman"/>
                          <a:cs typeface="Arial" pitchFamily="34" charset="0"/>
                        </a:rPr>
                        <a:t>Continuous black body spectrum</a:t>
                      </a:r>
                      <a:endParaRPr lang="en-AU" sz="2400" dirty="0">
                        <a:latin typeface="Arial" pitchFamily="34" charset="0"/>
                        <a:ea typeface="Calibri"/>
                        <a:cs typeface="Arial" pitchFamily="34"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algn="ctr">
                        <a:lnSpc>
                          <a:spcPct val="115000"/>
                        </a:lnSpc>
                        <a:spcAft>
                          <a:spcPts val="0"/>
                        </a:spcAft>
                      </a:pPr>
                      <a:r>
                        <a:rPr lang="en-AU" sz="1600" b="1" dirty="0">
                          <a:latin typeface="Arial" pitchFamily="34" charset="0"/>
                          <a:ea typeface="Times New Roman"/>
                          <a:cs typeface="Arial" pitchFamily="34" charset="0"/>
                        </a:rPr>
                        <a:t>Emission spectrum</a:t>
                      </a:r>
                      <a:endParaRPr lang="en-AU" sz="2400" dirty="0">
                        <a:latin typeface="Arial" pitchFamily="34" charset="0"/>
                        <a:ea typeface="Calibri"/>
                        <a:cs typeface="Arial" pitchFamily="34"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algn="ctr">
                        <a:lnSpc>
                          <a:spcPct val="115000"/>
                        </a:lnSpc>
                        <a:spcAft>
                          <a:spcPts val="0"/>
                        </a:spcAft>
                      </a:pPr>
                      <a:r>
                        <a:rPr lang="en-AU" sz="1600" b="1" dirty="0">
                          <a:latin typeface="Arial" pitchFamily="34" charset="0"/>
                          <a:ea typeface="Times New Roman"/>
                          <a:cs typeface="Arial" pitchFamily="34" charset="0"/>
                        </a:rPr>
                        <a:t>Absorption spectrum</a:t>
                      </a:r>
                      <a:endParaRPr lang="en-AU" sz="2400" dirty="0">
                        <a:latin typeface="Arial" pitchFamily="34" charset="0"/>
                        <a:ea typeface="Calibri"/>
                        <a:cs typeface="Arial" pitchFamily="34"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r>
              <a:tr h="1503391">
                <a:tc>
                  <a:txBody>
                    <a:bodyPr/>
                    <a:lstStyle/>
                    <a:p>
                      <a:pPr>
                        <a:lnSpc>
                          <a:spcPct val="115000"/>
                        </a:lnSpc>
                        <a:spcAft>
                          <a:spcPts val="1000"/>
                        </a:spcAft>
                      </a:pPr>
                      <a:r>
                        <a:rPr lang="en-AU" sz="1400">
                          <a:latin typeface="Arial" pitchFamily="34" charset="0"/>
                          <a:ea typeface="Times New Roman"/>
                          <a:cs typeface="Arial" pitchFamily="34" charset="0"/>
                        </a:rPr>
                        <a:t>consists of a continuous range of frequencies without either bright or dark lines, appearing as a continuous range of colours</a:t>
                      </a:r>
                      <a:endParaRPr lang="en-AU" sz="2000">
                        <a:latin typeface="Arial" pitchFamily="34" charset="0"/>
                        <a:ea typeface="Calibri"/>
                        <a:cs typeface="Arial" pitchFamily="34"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AU" sz="1400">
                          <a:latin typeface="Arial" pitchFamily="34" charset="0"/>
                          <a:ea typeface="Times New Roman"/>
                          <a:cs typeface="Arial" pitchFamily="34" charset="0"/>
                        </a:rPr>
                        <a:t>consists only of radiation at a number of discrete wavelengths, appearing as bright lines against a dark background</a:t>
                      </a:r>
                      <a:endParaRPr lang="en-AU" sz="2000">
                        <a:latin typeface="Arial" pitchFamily="34" charset="0"/>
                        <a:ea typeface="Calibri"/>
                        <a:cs typeface="Arial" pitchFamily="34"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AU" sz="1400">
                          <a:latin typeface="Arial" pitchFamily="34" charset="0"/>
                          <a:ea typeface="Times New Roman"/>
                          <a:cs typeface="Arial" pitchFamily="34" charset="0"/>
                        </a:rPr>
                        <a:t>consists of a continuous range of wavelengths with discrete gaps at particular wavelengths, appearing as dark lines against a continuous background of colours</a:t>
                      </a:r>
                      <a:endParaRPr lang="en-AU" sz="2000">
                        <a:latin typeface="Arial" pitchFamily="34" charset="0"/>
                        <a:ea typeface="Calibri"/>
                        <a:cs typeface="Arial" pitchFamily="34"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7129">
                <a:tc>
                  <a:txBody>
                    <a:bodyPr/>
                    <a:lstStyle/>
                    <a:p>
                      <a:pPr>
                        <a:lnSpc>
                          <a:spcPct val="115000"/>
                        </a:lnSpc>
                        <a:spcAft>
                          <a:spcPts val="1000"/>
                        </a:spcAft>
                      </a:pPr>
                      <a:r>
                        <a:rPr lang="en-AU" sz="1400">
                          <a:latin typeface="Arial" pitchFamily="34" charset="0"/>
                          <a:ea typeface="Times New Roman"/>
                          <a:cs typeface="Arial" pitchFamily="34" charset="0"/>
                        </a:rPr>
                        <a:t>given off by hot solids, liquids and high pressure gases</a:t>
                      </a:r>
                      <a:endParaRPr lang="en-AU" sz="2000">
                        <a:latin typeface="Arial" pitchFamily="34" charset="0"/>
                        <a:ea typeface="Calibri"/>
                        <a:cs typeface="Arial" pitchFamily="34"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AU" sz="1400">
                          <a:latin typeface="Arial" pitchFamily="34" charset="0"/>
                          <a:ea typeface="Times New Roman"/>
                          <a:cs typeface="Arial" pitchFamily="34" charset="0"/>
                        </a:rPr>
                        <a:t>produced by hot diffuse gases</a:t>
                      </a:r>
                      <a:endParaRPr lang="en-AU" sz="2000">
                        <a:latin typeface="Arial" pitchFamily="34" charset="0"/>
                        <a:ea typeface="Calibri"/>
                        <a:cs typeface="Arial" pitchFamily="34"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AU" sz="1400">
                          <a:latin typeface="Arial" pitchFamily="34" charset="0"/>
                          <a:ea typeface="Times New Roman"/>
                          <a:cs typeface="Arial" pitchFamily="34" charset="0"/>
                        </a:rPr>
                        <a:t>produced when a continuous spectrum of light passes through a cloud of cool gas</a:t>
                      </a:r>
                      <a:endParaRPr lang="en-AU" sz="2000">
                        <a:latin typeface="Arial" pitchFamily="34" charset="0"/>
                        <a:ea typeface="Calibri"/>
                        <a:cs typeface="Arial" pitchFamily="34"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7129">
                <a:tc>
                  <a:txBody>
                    <a:bodyPr/>
                    <a:lstStyle/>
                    <a:p>
                      <a:pPr>
                        <a:lnSpc>
                          <a:spcPct val="115000"/>
                        </a:lnSpc>
                        <a:spcAft>
                          <a:spcPts val="1000"/>
                        </a:spcAft>
                      </a:pPr>
                      <a:r>
                        <a:rPr lang="en-AU" sz="1400">
                          <a:latin typeface="Arial" pitchFamily="34" charset="0"/>
                          <a:ea typeface="Times New Roman"/>
                          <a:cs typeface="Arial" pitchFamily="34" charset="0"/>
                        </a:rPr>
                        <a:t>all wavelengths are produced at some intensity</a:t>
                      </a:r>
                      <a:endParaRPr lang="en-AU" sz="2000">
                        <a:latin typeface="Arial" pitchFamily="34" charset="0"/>
                        <a:ea typeface="Calibri"/>
                        <a:cs typeface="Arial" pitchFamily="34"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AU" sz="1400">
                          <a:latin typeface="Arial" pitchFamily="34" charset="0"/>
                          <a:ea typeface="Times New Roman"/>
                          <a:cs typeface="Arial" pitchFamily="34" charset="0"/>
                        </a:rPr>
                        <a:t>wavelengths produced depend on possible energy transitions within atoms of the gas</a:t>
                      </a:r>
                      <a:endParaRPr lang="en-AU" sz="2000">
                        <a:latin typeface="Arial" pitchFamily="34" charset="0"/>
                        <a:ea typeface="Calibri"/>
                        <a:cs typeface="Arial" pitchFamily="34"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AU" sz="1400">
                          <a:latin typeface="Arial" pitchFamily="34" charset="0"/>
                          <a:ea typeface="Times New Roman"/>
                          <a:cs typeface="Arial" pitchFamily="34" charset="0"/>
                        </a:rPr>
                        <a:t>wavelengths absorbed depend on possible energy transitions within atoms of the gas</a:t>
                      </a:r>
                      <a:endParaRPr lang="en-AU" sz="2000">
                        <a:latin typeface="Arial" pitchFamily="34" charset="0"/>
                        <a:ea typeface="Calibri"/>
                        <a:cs typeface="Arial" pitchFamily="34"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4637">
                <a:tc>
                  <a:txBody>
                    <a:bodyPr/>
                    <a:lstStyle/>
                    <a:p>
                      <a:pPr>
                        <a:lnSpc>
                          <a:spcPct val="115000"/>
                        </a:lnSpc>
                        <a:spcAft>
                          <a:spcPts val="1000"/>
                        </a:spcAft>
                      </a:pPr>
                      <a:r>
                        <a:rPr lang="en-AU" sz="1400" dirty="0">
                          <a:latin typeface="Arial" pitchFamily="34" charset="0"/>
                          <a:ea typeface="Times New Roman"/>
                          <a:cs typeface="Arial" pitchFamily="34" charset="0"/>
                        </a:rPr>
                        <a:t>intensity varies smoothly with wavelength, with the maximum depending on the temperature of the </a:t>
                      </a:r>
                      <a:r>
                        <a:rPr lang="en-AU" sz="1400" dirty="0" smtClean="0">
                          <a:latin typeface="Arial" pitchFamily="34" charset="0"/>
                          <a:ea typeface="Times New Roman"/>
                          <a:cs typeface="Arial" pitchFamily="34" charset="0"/>
                        </a:rPr>
                        <a:t>hot body.</a:t>
                      </a:r>
                      <a:endParaRPr lang="en-AU" sz="2000" dirty="0">
                        <a:latin typeface="Arial" pitchFamily="34" charset="0"/>
                        <a:ea typeface="Calibri"/>
                        <a:cs typeface="Arial" pitchFamily="34"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AU" sz="1400">
                          <a:latin typeface="Arial" pitchFamily="34" charset="0"/>
                          <a:ea typeface="Times New Roman"/>
                          <a:cs typeface="Arial" pitchFamily="34" charset="0"/>
                        </a:rPr>
                        <a:t>intensity of lines varies discretely with each wavelength, depending on the composition of the gas</a:t>
                      </a:r>
                      <a:endParaRPr lang="en-AU" sz="2000">
                        <a:latin typeface="Arial" pitchFamily="34" charset="0"/>
                        <a:ea typeface="Calibri"/>
                        <a:cs typeface="Arial" pitchFamily="34"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AU" sz="1400" dirty="0">
                          <a:latin typeface="Arial" pitchFamily="34" charset="0"/>
                          <a:ea typeface="Times New Roman"/>
                          <a:cs typeface="Arial" pitchFamily="34" charset="0"/>
                        </a:rPr>
                        <a:t>darkness of lines varies discretely with each wavelength, depending on the composition and density of the gas</a:t>
                      </a:r>
                      <a:endParaRPr lang="en-AU" sz="2000" dirty="0">
                        <a:latin typeface="Arial" pitchFamily="34" charset="0"/>
                        <a:ea typeface="Calibri"/>
                        <a:cs typeface="Arial" pitchFamily="34"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AU" dirty="0" smtClean="0">
                <a:solidFill>
                  <a:schemeClr val="accent1">
                    <a:satMod val="150000"/>
                  </a:schemeClr>
                </a:solidFill>
              </a:rPr>
              <a:t>Scale of the Universe</a:t>
            </a:r>
            <a:endParaRPr lang="en-AU" dirty="0">
              <a:solidFill>
                <a:schemeClr val="accent1">
                  <a:satMod val="150000"/>
                </a:schemeClr>
              </a:solidFill>
            </a:endParaRPr>
          </a:p>
        </p:txBody>
      </p:sp>
      <p:sp>
        <p:nvSpPr>
          <p:cNvPr id="26626" name="Content Placeholder 2"/>
          <p:cNvSpPr>
            <a:spLocks noGrp="1"/>
          </p:cNvSpPr>
          <p:nvPr>
            <p:ph idx="1"/>
          </p:nvPr>
        </p:nvSpPr>
        <p:spPr/>
        <p:txBody>
          <a:bodyPr/>
          <a:lstStyle/>
          <a:p>
            <a:endParaRPr lang="en-AU" smtClean="0"/>
          </a:p>
        </p:txBody>
      </p:sp>
      <p:pic>
        <p:nvPicPr>
          <p:cNvPr id="26627" name="Picture 2" descr="C:\Work Files\Files\Lower School\3. Earth Science\ES3\Planets Scale pictures\image092.jpg"/>
          <p:cNvPicPr>
            <a:picLocks noChangeAspect="1" noChangeArrowheads="1"/>
          </p:cNvPicPr>
          <p:nvPr/>
        </p:nvPicPr>
        <p:blipFill>
          <a:blip r:embed="rId2"/>
          <a:srcRect/>
          <a:stretch>
            <a:fillRect/>
          </a:stretch>
        </p:blipFill>
        <p:spPr bwMode="auto">
          <a:xfrm>
            <a:off x="0" y="1428750"/>
            <a:ext cx="9148763" cy="514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AU" dirty="0" smtClean="0">
                <a:solidFill>
                  <a:schemeClr val="accent1">
                    <a:satMod val="150000"/>
                  </a:schemeClr>
                </a:solidFill>
              </a:rPr>
              <a:t>Scale of the Universe</a:t>
            </a:r>
            <a:endParaRPr lang="en-AU" dirty="0">
              <a:solidFill>
                <a:schemeClr val="accent1">
                  <a:satMod val="150000"/>
                </a:schemeClr>
              </a:solidFill>
            </a:endParaRPr>
          </a:p>
        </p:txBody>
      </p:sp>
      <p:sp>
        <p:nvSpPr>
          <p:cNvPr id="31746" name="Content Placeholder 2"/>
          <p:cNvSpPr>
            <a:spLocks noGrp="1"/>
          </p:cNvSpPr>
          <p:nvPr>
            <p:ph idx="1"/>
          </p:nvPr>
        </p:nvSpPr>
        <p:spPr/>
        <p:txBody>
          <a:bodyPr/>
          <a:lstStyle/>
          <a:p>
            <a:endParaRPr lang="en-AU" smtClean="0"/>
          </a:p>
        </p:txBody>
      </p:sp>
      <p:pic>
        <p:nvPicPr>
          <p:cNvPr id="31747" name="Picture 2" descr="C:\Work Files\Files\Lower School\3. Earth Science\ES3\Planets Scale pictures\image093.jpg"/>
          <p:cNvPicPr>
            <a:picLocks noChangeAspect="1" noChangeArrowheads="1"/>
          </p:cNvPicPr>
          <p:nvPr/>
        </p:nvPicPr>
        <p:blipFill>
          <a:blip r:embed="rId2"/>
          <a:srcRect/>
          <a:stretch>
            <a:fillRect/>
          </a:stretch>
        </p:blipFill>
        <p:spPr bwMode="auto">
          <a:xfrm>
            <a:off x="642938" y="1500188"/>
            <a:ext cx="7929562" cy="555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AU" dirty="0" smtClean="0">
                <a:solidFill>
                  <a:schemeClr val="accent1">
                    <a:satMod val="150000"/>
                  </a:schemeClr>
                </a:solidFill>
              </a:rPr>
              <a:t>Scale of the Universe</a:t>
            </a:r>
            <a:endParaRPr lang="en-AU" dirty="0">
              <a:solidFill>
                <a:schemeClr val="accent1">
                  <a:satMod val="150000"/>
                </a:schemeClr>
              </a:solidFill>
            </a:endParaRPr>
          </a:p>
        </p:txBody>
      </p:sp>
      <p:sp>
        <p:nvSpPr>
          <p:cNvPr id="33794" name="Content Placeholder 2"/>
          <p:cNvSpPr>
            <a:spLocks noGrp="1"/>
          </p:cNvSpPr>
          <p:nvPr>
            <p:ph idx="1"/>
          </p:nvPr>
        </p:nvSpPr>
        <p:spPr/>
        <p:txBody>
          <a:bodyPr/>
          <a:lstStyle/>
          <a:p>
            <a:endParaRPr lang="en-AU" smtClean="0"/>
          </a:p>
        </p:txBody>
      </p:sp>
      <p:pic>
        <p:nvPicPr>
          <p:cNvPr id="33795" name="Picture 2" descr="C:\Work Files\Files\Lower School\3. Earth Science\ES3\Planets Scale pictures\image094.jpg"/>
          <p:cNvPicPr>
            <a:picLocks noChangeAspect="1" noChangeArrowheads="1"/>
          </p:cNvPicPr>
          <p:nvPr/>
        </p:nvPicPr>
        <p:blipFill>
          <a:blip r:embed="rId2"/>
          <a:srcRect/>
          <a:stretch>
            <a:fillRect/>
          </a:stretch>
        </p:blipFill>
        <p:spPr bwMode="auto">
          <a:xfrm>
            <a:off x="857250" y="1428750"/>
            <a:ext cx="7743825" cy="542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AU" dirty="0" smtClean="0">
                <a:solidFill>
                  <a:schemeClr val="accent1">
                    <a:satMod val="150000"/>
                  </a:schemeClr>
                </a:solidFill>
              </a:rPr>
              <a:t>Distances in Astronomy</a:t>
            </a:r>
            <a:endParaRPr lang="en-AU" dirty="0">
              <a:solidFill>
                <a:schemeClr val="accent1">
                  <a:satMod val="150000"/>
                </a:schemeClr>
              </a:solidFill>
            </a:endParaRPr>
          </a:p>
        </p:txBody>
      </p:sp>
      <p:sp>
        <p:nvSpPr>
          <p:cNvPr id="3" name="Content Placeholder 2"/>
          <p:cNvSpPr>
            <a:spLocks noGrp="1"/>
          </p:cNvSpPr>
          <p:nvPr>
            <p:ph idx="1"/>
          </p:nvPr>
        </p:nvSpPr>
        <p:spPr/>
        <p:txBody>
          <a:bodyPr rtlCol="0">
            <a:normAutofit fontScale="62500" lnSpcReduction="20000"/>
          </a:bodyPr>
          <a:lstStyle/>
          <a:p>
            <a:pPr marL="438912" indent="-320040" fontAlgn="auto">
              <a:spcBef>
                <a:spcPts val="0"/>
              </a:spcBef>
              <a:spcAft>
                <a:spcPts val="0"/>
              </a:spcAft>
              <a:buFont typeface="Wingdings 2"/>
              <a:buNone/>
              <a:defRPr/>
            </a:pPr>
            <a:r>
              <a:rPr lang="en-AU" b="1" dirty="0" smtClean="0"/>
              <a:t>Units </a:t>
            </a:r>
            <a:r>
              <a:rPr lang="en-AU" b="1" dirty="0"/>
              <a:t>of Light</a:t>
            </a:r>
            <a:endParaRPr lang="en-AU" dirty="0"/>
          </a:p>
          <a:p>
            <a:pPr marL="438912" indent="-320040" fontAlgn="auto">
              <a:spcBef>
                <a:spcPts val="0"/>
              </a:spcBef>
              <a:spcAft>
                <a:spcPts val="0"/>
              </a:spcAft>
              <a:buFont typeface="Wingdings 2"/>
              <a:buNone/>
              <a:defRPr/>
            </a:pPr>
            <a:r>
              <a:rPr lang="en-AU" dirty="0"/>
              <a:t> </a:t>
            </a:r>
          </a:p>
          <a:p>
            <a:pPr marL="438912" indent="-320040" fontAlgn="auto">
              <a:spcBef>
                <a:spcPts val="0"/>
              </a:spcBef>
              <a:spcAft>
                <a:spcPts val="0"/>
              </a:spcAft>
              <a:buFont typeface="Wingdings 2"/>
              <a:buNone/>
              <a:defRPr/>
            </a:pPr>
            <a:r>
              <a:rPr lang="en-AU" b="1" dirty="0"/>
              <a:t>Light year</a:t>
            </a:r>
            <a:r>
              <a:rPr lang="en-AU" dirty="0"/>
              <a:t>: A light year is the distance travelled by light in one year which is exactly </a:t>
            </a:r>
            <a:r>
              <a:rPr lang="en-AU" dirty="0" smtClean="0"/>
              <a:t>9,460,730,472,580.8 </a:t>
            </a:r>
            <a:r>
              <a:rPr lang="en-AU" dirty="0"/>
              <a:t>km.  It is based on exactly </a:t>
            </a:r>
            <a:r>
              <a:rPr lang="en-AU" dirty="0">
                <a:solidFill>
                  <a:srgbClr val="0070C0"/>
                </a:solidFill>
              </a:rPr>
              <a:t>365.25</a:t>
            </a:r>
            <a:r>
              <a:rPr lang="en-AU" dirty="0"/>
              <a:t> days each with exactly 86,400 seconds (31,557,600 seconds in total) and defined as the speed of light of exactly </a:t>
            </a:r>
            <a:r>
              <a:rPr lang="en-AU" dirty="0">
                <a:solidFill>
                  <a:srgbClr val="0070C0"/>
                </a:solidFill>
              </a:rPr>
              <a:t>299,792,458 m s</a:t>
            </a:r>
            <a:r>
              <a:rPr lang="en-AU" baseline="30000" dirty="0">
                <a:solidFill>
                  <a:srgbClr val="0070C0"/>
                </a:solidFill>
              </a:rPr>
              <a:t>-1</a:t>
            </a:r>
            <a:r>
              <a:rPr lang="en-AU" dirty="0">
                <a:solidFill>
                  <a:srgbClr val="0070C0"/>
                </a:solidFill>
              </a:rPr>
              <a:t>.    </a:t>
            </a:r>
          </a:p>
          <a:p>
            <a:pPr marL="438912" indent="-320040" fontAlgn="auto">
              <a:spcBef>
                <a:spcPts val="0"/>
              </a:spcBef>
              <a:spcAft>
                <a:spcPts val="0"/>
              </a:spcAft>
              <a:buFont typeface="Wingdings 2"/>
              <a:buNone/>
              <a:defRPr/>
            </a:pPr>
            <a:r>
              <a:rPr lang="en-AU" dirty="0" smtClean="0"/>
              <a:t>  </a:t>
            </a:r>
          </a:p>
          <a:p>
            <a:pPr marL="438912" indent="-320040" fontAlgn="auto">
              <a:spcBef>
                <a:spcPts val="0"/>
              </a:spcBef>
              <a:spcAft>
                <a:spcPts val="0"/>
              </a:spcAft>
              <a:buFont typeface="Wingdings 2"/>
              <a:buNone/>
              <a:defRPr/>
            </a:pPr>
            <a:r>
              <a:rPr lang="en-AU" dirty="0" smtClean="0"/>
              <a:t> For </a:t>
            </a:r>
            <a:r>
              <a:rPr lang="en-AU" dirty="0"/>
              <a:t>ease of calculations, one light year = </a:t>
            </a:r>
            <a:r>
              <a:rPr lang="en-AU" dirty="0">
                <a:solidFill>
                  <a:srgbClr val="0070C0"/>
                </a:solidFill>
              </a:rPr>
              <a:t>9.46 x 10</a:t>
            </a:r>
            <a:r>
              <a:rPr lang="en-AU" baseline="30000" dirty="0">
                <a:solidFill>
                  <a:srgbClr val="0070C0"/>
                </a:solidFill>
              </a:rPr>
              <a:t>15</a:t>
            </a:r>
            <a:r>
              <a:rPr lang="en-AU" dirty="0">
                <a:solidFill>
                  <a:srgbClr val="0070C0"/>
                </a:solidFill>
              </a:rPr>
              <a:t> m </a:t>
            </a:r>
            <a:r>
              <a:rPr lang="en-AU" dirty="0"/>
              <a:t>as shown below. </a:t>
            </a:r>
          </a:p>
          <a:p>
            <a:pPr marL="438912" indent="-320040" fontAlgn="auto">
              <a:spcBef>
                <a:spcPts val="0"/>
              </a:spcBef>
              <a:spcAft>
                <a:spcPts val="0"/>
              </a:spcAft>
              <a:buFont typeface="Wingdings 2"/>
              <a:buNone/>
              <a:defRPr/>
            </a:pPr>
            <a:r>
              <a:rPr lang="en-AU" dirty="0"/>
              <a:t>                                          s = </a:t>
            </a:r>
            <a:r>
              <a:rPr lang="en-AU" dirty="0" err="1"/>
              <a:t>vt</a:t>
            </a:r>
            <a:endParaRPr lang="en-AU" dirty="0"/>
          </a:p>
          <a:p>
            <a:pPr marL="438912" indent="-320040" fontAlgn="auto">
              <a:spcBef>
                <a:spcPts val="0"/>
              </a:spcBef>
              <a:spcAft>
                <a:spcPts val="0"/>
              </a:spcAft>
              <a:buFont typeface="Wingdings 2"/>
              <a:buNone/>
              <a:defRPr/>
            </a:pPr>
            <a:r>
              <a:rPr lang="en-AU" dirty="0"/>
              <a:t>                                             = 299 792 458 </a:t>
            </a:r>
            <a:r>
              <a:rPr lang="en-AU" dirty="0" smtClean="0"/>
              <a:t>  x    365.25 </a:t>
            </a:r>
            <a:r>
              <a:rPr lang="en-AU" dirty="0"/>
              <a:t>x 86 400</a:t>
            </a:r>
          </a:p>
          <a:p>
            <a:pPr marL="438912" indent="-320040" fontAlgn="auto">
              <a:spcBef>
                <a:spcPts val="0"/>
              </a:spcBef>
              <a:spcAft>
                <a:spcPts val="0"/>
              </a:spcAft>
              <a:buFont typeface="Wingdings 2"/>
              <a:buNone/>
              <a:defRPr/>
            </a:pPr>
            <a:r>
              <a:rPr lang="en-AU" dirty="0"/>
              <a:t>                                             = 9.46 x 10</a:t>
            </a:r>
            <a:r>
              <a:rPr lang="en-AU" baseline="30000" dirty="0"/>
              <a:t>15</a:t>
            </a:r>
            <a:r>
              <a:rPr lang="en-AU" dirty="0"/>
              <a:t> m   or    9.46 x 10</a:t>
            </a:r>
            <a:r>
              <a:rPr lang="en-AU" baseline="30000" dirty="0"/>
              <a:t>12</a:t>
            </a:r>
            <a:r>
              <a:rPr lang="en-AU" dirty="0"/>
              <a:t> km</a:t>
            </a:r>
          </a:p>
          <a:p>
            <a:pPr marL="438912" indent="-320040" fontAlgn="auto">
              <a:spcBef>
                <a:spcPts val="0"/>
              </a:spcBef>
              <a:spcAft>
                <a:spcPts val="0"/>
              </a:spcAft>
              <a:buFont typeface="Wingdings 2"/>
              <a:buNone/>
              <a:defRPr/>
            </a:pPr>
            <a:r>
              <a:rPr lang="en-AU" dirty="0"/>
              <a:t> </a:t>
            </a:r>
          </a:p>
          <a:p>
            <a:pPr marL="438912" indent="-320040" fontAlgn="auto">
              <a:spcBef>
                <a:spcPts val="0"/>
              </a:spcBef>
              <a:spcAft>
                <a:spcPts val="0"/>
              </a:spcAft>
              <a:buFont typeface="Wingdings 2"/>
              <a:buNone/>
              <a:defRPr/>
            </a:pPr>
            <a:endParaRPr lang="en-AU" dirty="0" smtClean="0"/>
          </a:p>
          <a:p>
            <a:pPr marL="438912" indent="-320040" fontAlgn="auto">
              <a:spcBef>
                <a:spcPts val="0"/>
              </a:spcBef>
              <a:spcAft>
                <a:spcPts val="0"/>
              </a:spcAft>
              <a:buFont typeface="Wingdings 2"/>
              <a:buNone/>
              <a:defRPr/>
            </a:pPr>
            <a:r>
              <a:rPr lang="en-AU" dirty="0" smtClean="0"/>
              <a:t>A </a:t>
            </a:r>
            <a:r>
              <a:rPr lang="en-AU" b="1" dirty="0"/>
              <a:t>Light minute</a:t>
            </a:r>
            <a:r>
              <a:rPr lang="en-AU" dirty="0"/>
              <a:t> is the time light will travel in one minutes while a </a:t>
            </a:r>
            <a:r>
              <a:rPr lang="en-AU" b="1" dirty="0"/>
              <a:t>light hour</a:t>
            </a:r>
            <a:r>
              <a:rPr lang="en-AU" dirty="0"/>
              <a:t> is the time light travels in one hour.  Using the ideas above, you can calculate the distance travelled by a light minute and a light hour.  The light month is not precise so is not used.  </a:t>
            </a:r>
          </a:p>
          <a:p>
            <a:pPr marL="438912" indent="-320040" fontAlgn="auto">
              <a:spcBef>
                <a:spcPts val="0"/>
              </a:spcBef>
              <a:spcAft>
                <a:spcPts val="0"/>
              </a:spcAft>
              <a:buFont typeface="Wingdings 2"/>
              <a:buNone/>
              <a:defRPr/>
            </a:pPr>
            <a:r>
              <a:rPr lang="en-AU" dirty="0"/>
              <a:t> </a:t>
            </a:r>
          </a:p>
          <a:p>
            <a:pPr marL="438912" indent="-320040" fontAlgn="auto">
              <a:spcBef>
                <a:spcPts val="0"/>
              </a:spcBef>
              <a:spcAft>
                <a:spcPts val="0"/>
              </a:spcAft>
              <a:buFont typeface="Wingdings 2"/>
              <a:buNone/>
              <a:defRPr/>
            </a:pPr>
            <a:endParaRPr lang="en-A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2" descr="http://lcogt.net/files/jbarton/Parsec.jpg"/>
          <p:cNvPicPr>
            <a:picLocks noChangeAspect="1" noChangeArrowheads="1"/>
          </p:cNvPicPr>
          <p:nvPr/>
        </p:nvPicPr>
        <p:blipFill>
          <a:blip r:embed="rId2"/>
          <a:srcRect/>
          <a:stretch>
            <a:fillRect/>
          </a:stretch>
        </p:blipFill>
        <p:spPr bwMode="auto">
          <a:xfrm>
            <a:off x="-22225" y="4365625"/>
            <a:ext cx="9166225" cy="2492375"/>
          </a:xfrm>
          <a:prstGeom prst="rect">
            <a:avLst/>
          </a:prstGeom>
          <a:noFill/>
          <a:ln w="9525">
            <a:noFill/>
            <a:miter lim="800000"/>
            <a:headEnd/>
            <a:tailEnd/>
          </a:ln>
        </p:spPr>
      </p:pic>
      <p:sp>
        <p:nvSpPr>
          <p:cNvPr id="2" name="Title 1"/>
          <p:cNvSpPr>
            <a:spLocks noGrp="1"/>
          </p:cNvSpPr>
          <p:nvPr>
            <p:ph type="title"/>
          </p:nvPr>
        </p:nvSpPr>
        <p:spPr/>
        <p:txBody>
          <a:bodyPr/>
          <a:lstStyle/>
          <a:p>
            <a:pPr fontAlgn="auto">
              <a:spcAft>
                <a:spcPts val="0"/>
              </a:spcAft>
              <a:defRPr/>
            </a:pPr>
            <a:r>
              <a:rPr lang="en-AU" dirty="0" smtClean="0">
                <a:solidFill>
                  <a:schemeClr val="accent1">
                    <a:satMod val="150000"/>
                  </a:schemeClr>
                </a:solidFill>
              </a:rPr>
              <a:t>Other Scales in Astronomy</a:t>
            </a:r>
            <a:endParaRPr lang="en-AU" dirty="0">
              <a:solidFill>
                <a:schemeClr val="accent1">
                  <a:satMod val="150000"/>
                </a:schemeClr>
              </a:solidFill>
            </a:endParaRPr>
          </a:p>
        </p:txBody>
      </p:sp>
      <p:sp>
        <p:nvSpPr>
          <p:cNvPr id="3" name="Content Placeholder 2"/>
          <p:cNvSpPr>
            <a:spLocks noGrp="1"/>
          </p:cNvSpPr>
          <p:nvPr>
            <p:ph idx="1"/>
          </p:nvPr>
        </p:nvSpPr>
        <p:spPr>
          <a:xfrm>
            <a:off x="457200" y="1774825"/>
            <a:ext cx="8229600" cy="3238500"/>
          </a:xfrm>
        </p:spPr>
        <p:txBody>
          <a:bodyPr rtlCol="0">
            <a:normAutofit fontScale="55000" lnSpcReduction="20000"/>
          </a:bodyPr>
          <a:lstStyle/>
          <a:p>
            <a:pPr marL="438912" indent="-320040" fontAlgn="auto">
              <a:spcBef>
                <a:spcPts val="0"/>
              </a:spcBef>
              <a:spcAft>
                <a:spcPts val="0"/>
              </a:spcAft>
              <a:buFont typeface="Wingdings 2"/>
              <a:buChar char=""/>
              <a:defRPr/>
            </a:pPr>
            <a:r>
              <a:rPr lang="en-AU" b="1" dirty="0" smtClean="0"/>
              <a:t>1 Astronomical unit (Au) </a:t>
            </a:r>
            <a:r>
              <a:rPr lang="en-AU" dirty="0" smtClean="0"/>
              <a:t>is the distance between the Earth and the Sun. It is of use only when discussing distances within our solar system. Beyond that it is far too small a unit to be of use.</a:t>
            </a:r>
          </a:p>
          <a:p>
            <a:pPr marL="438912" indent="-320040" fontAlgn="auto">
              <a:spcBef>
                <a:spcPts val="0"/>
              </a:spcBef>
              <a:spcAft>
                <a:spcPts val="0"/>
              </a:spcAft>
              <a:buFont typeface="Wingdings 2"/>
              <a:buChar char=""/>
              <a:defRPr/>
            </a:pPr>
            <a:endParaRPr lang="en-AU" b="1" dirty="0" smtClean="0"/>
          </a:p>
          <a:p>
            <a:pPr marL="438912" indent="-320040" fontAlgn="auto">
              <a:spcBef>
                <a:spcPts val="0"/>
              </a:spcBef>
              <a:spcAft>
                <a:spcPts val="0"/>
              </a:spcAft>
              <a:buFont typeface="Wingdings 2"/>
              <a:buChar char=""/>
              <a:defRPr/>
            </a:pPr>
            <a:r>
              <a:rPr lang="en-AU" b="1" dirty="0" smtClean="0"/>
              <a:t>Parsec</a:t>
            </a:r>
            <a:r>
              <a:rPr lang="en-AU" dirty="0" smtClean="0"/>
              <a:t>:  A parsec (pc) is a unit of length used in astronomy equal to about 10</a:t>
            </a:r>
            <a:r>
              <a:rPr lang="en-AU" baseline="30000" dirty="0" smtClean="0"/>
              <a:t>12</a:t>
            </a:r>
            <a:r>
              <a:rPr lang="en-AU" dirty="0" smtClean="0"/>
              <a:t> km or about 3.26 light years.  </a:t>
            </a:r>
          </a:p>
          <a:p>
            <a:pPr marL="438912" indent="-320040" fontAlgn="auto">
              <a:spcBef>
                <a:spcPts val="0"/>
              </a:spcBef>
              <a:spcAft>
                <a:spcPts val="0"/>
              </a:spcAft>
              <a:buFont typeface="Wingdings 2"/>
              <a:buChar char=""/>
              <a:defRPr/>
            </a:pPr>
            <a:r>
              <a:rPr lang="en-AU" dirty="0" smtClean="0"/>
              <a:t>A </a:t>
            </a:r>
            <a:r>
              <a:rPr lang="en-AU" b="1" dirty="0" err="1" smtClean="0"/>
              <a:t>megaparsec</a:t>
            </a:r>
            <a:r>
              <a:rPr lang="en-AU" dirty="0" smtClean="0"/>
              <a:t> is 10</a:t>
            </a:r>
            <a:r>
              <a:rPr lang="en-AU" baseline="30000" dirty="0" smtClean="0"/>
              <a:t>18</a:t>
            </a:r>
            <a:r>
              <a:rPr lang="en-AU" dirty="0" smtClean="0"/>
              <a:t> km which is the common unit for measuring distances between galaxies.  </a:t>
            </a:r>
            <a:r>
              <a:rPr lang="en-AU" dirty="0" err="1" smtClean="0"/>
              <a:t>E.g</a:t>
            </a:r>
            <a:r>
              <a:rPr lang="en-AU" dirty="0" smtClean="0"/>
              <a:t> the Andromeda Galaxy is 0.77 </a:t>
            </a:r>
            <a:r>
              <a:rPr lang="en-AU" dirty="0" err="1" smtClean="0"/>
              <a:t>Mpc</a:t>
            </a:r>
            <a:r>
              <a:rPr lang="en-AU" dirty="0" smtClean="0"/>
              <a:t> from the Earth. </a:t>
            </a:r>
          </a:p>
          <a:p>
            <a:pPr marL="438912" indent="-320040" fontAlgn="auto">
              <a:spcBef>
                <a:spcPts val="0"/>
              </a:spcBef>
              <a:spcAft>
                <a:spcPts val="0"/>
              </a:spcAft>
              <a:buFont typeface="Wingdings 2"/>
              <a:buChar char=""/>
              <a:defRPr/>
            </a:pPr>
            <a:endParaRPr lang="en-AU" dirty="0" smtClean="0"/>
          </a:p>
          <a:p>
            <a:pPr marL="438912" indent="-320040" fontAlgn="auto">
              <a:spcBef>
                <a:spcPts val="0"/>
              </a:spcBef>
              <a:spcAft>
                <a:spcPts val="0"/>
              </a:spcAft>
              <a:buFont typeface="Wingdings 2"/>
              <a:buChar char=""/>
              <a:defRPr/>
            </a:pPr>
            <a:r>
              <a:rPr lang="en-AU" dirty="0" smtClean="0"/>
              <a:t>The Parsec is the distance at which 1 AU subtends and angle of 1 </a:t>
            </a:r>
            <a:r>
              <a:rPr lang="en-AU" dirty="0" err="1" smtClean="0"/>
              <a:t>arcsec</a:t>
            </a:r>
            <a:r>
              <a:rPr lang="en-AU" dirty="0" smtClean="0"/>
              <a:t> (the parallax) as shown below.</a:t>
            </a:r>
          </a:p>
          <a:p>
            <a:pPr marL="438912" indent="-320040" fontAlgn="auto">
              <a:spcBef>
                <a:spcPts val="0"/>
              </a:spcBef>
              <a:spcAft>
                <a:spcPts val="0"/>
              </a:spcAft>
              <a:buFont typeface="Wingdings 2"/>
              <a:buChar char=""/>
              <a:defRPr/>
            </a:pPr>
            <a:r>
              <a:rPr lang="en-AU" dirty="0" smtClean="0"/>
              <a:t>1 Arc second is an angle of 1/3600</a:t>
            </a:r>
            <a:r>
              <a:rPr lang="en-AU" baseline="30000" dirty="0" smtClean="0"/>
              <a:t>th</a:t>
            </a:r>
            <a:r>
              <a:rPr lang="en-AU" dirty="0" smtClean="0"/>
              <a:t> of a degree.</a:t>
            </a:r>
          </a:p>
          <a:p>
            <a:pPr marL="438912" indent="-320040" fontAlgn="auto">
              <a:spcBef>
                <a:spcPts val="0"/>
              </a:spcBef>
              <a:spcAft>
                <a:spcPts val="0"/>
              </a:spcAft>
              <a:buFont typeface="Wingdings 2"/>
              <a:buChar char=""/>
              <a:defRPr/>
            </a:pPr>
            <a:endParaRPr lang="en-A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AU" dirty="0" smtClean="0">
                <a:solidFill>
                  <a:schemeClr val="accent1">
                    <a:satMod val="150000"/>
                  </a:schemeClr>
                </a:solidFill>
              </a:rPr>
              <a:t>Parsecs in Science Fiction</a:t>
            </a:r>
            <a:endParaRPr lang="en-AU" dirty="0">
              <a:solidFill>
                <a:schemeClr val="accent1">
                  <a:satMod val="150000"/>
                </a:schemeClr>
              </a:solidFill>
            </a:endParaRPr>
          </a:p>
        </p:txBody>
      </p:sp>
      <p:sp>
        <p:nvSpPr>
          <p:cNvPr id="24578" name="Content Placeholder 2"/>
          <p:cNvSpPr>
            <a:spLocks noGrp="1"/>
          </p:cNvSpPr>
          <p:nvPr>
            <p:ph idx="1"/>
          </p:nvPr>
        </p:nvSpPr>
        <p:spPr>
          <a:xfrm>
            <a:off x="3563938" y="1557338"/>
            <a:ext cx="5194300" cy="4624387"/>
          </a:xfrm>
        </p:spPr>
        <p:txBody>
          <a:bodyPr/>
          <a:lstStyle/>
          <a:p>
            <a:pPr>
              <a:buFont typeface="Wingdings 2" pitchFamily="18" charset="2"/>
              <a:buNone/>
            </a:pPr>
            <a:r>
              <a:rPr lang="en-AU" smtClean="0"/>
              <a:t> “You’ve never heard of the Millennium Falcon? … </a:t>
            </a:r>
          </a:p>
          <a:p>
            <a:pPr>
              <a:buFont typeface="Wingdings 2" pitchFamily="18" charset="2"/>
              <a:buNone/>
            </a:pPr>
            <a:r>
              <a:rPr lang="en-AU" smtClean="0"/>
              <a:t>It’s the ship that made the Kessel run in less than 12 parsecs.”</a:t>
            </a:r>
          </a:p>
        </p:txBody>
      </p:sp>
      <p:pic>
        <p:nvPicPr>
          <p:cNvPr id="24579" name="Picture 2" descr="http://images.wikia.com/starwars/images/0/04/Hansolo10.jpg"/>
          <p:cNvPicPr>
            <a:picLocks noChangeAspect="1" noChangeArrowheads="1"/>
          </p:cNvPicPr>
          <p:nvPr/>
        </p:nvPicPr>
        <p:blipFill>
          <a:blip r:embed="rId2"/>
          <a:srcRect/>
          <a:stretch>
            <a:fillRect/>
          </a:stretch>
        </p:blipFill>
        <p:spPr bwMode="auto">
          <a:xfrm>
            <a:off x="0" y="1412875"/>
            <a:ext cx="3552825" cy="2663825"/>
          </a:xfrm>
          <a:prstGeom prst="rect">
            <a:avLst/>
          </a:prstGeom>
          <a:noFill/>
          <a:ln w="9525">
            <a:noFill/>
            <a:miter lim="800000"/>
            <a:headEnd/>
            <a:tailEnd/>
          </a:ln>
        </p:spPr>
      </p:pic>
      <p:pic>
        <p:nvPicPr>
          <p:cNvPr id="24580" name="Picture 4" descr="http://albincumulus.files.wordpress.com/2009/12/millennium-falcon-space-hvit.gif"/>
          <p:cNvPicPr>
            <a:picLocks noChangeAspect="1" noChangeArrowheads="1"/>
          </p:cNvPicPr>
          <p:nvPr/>
        </p:nvPicPr>
        <p:blipFill>
          <a:blip r:embed="rId3"/>
          <a:srcRect/>
          <a:stretch>
            <a:fillRect/>
          </a:stretch>
        </p:blipFill>
        <p:spPr bwMode="auto">
          <a:xfrm>
            <a:off x="4572000" y="3883025"/>
            <a:ext cx="4679950" cy="2974975"/>
          </a:xfrm>
          <a:prstGeom prst="rect">
            <a:avLst/>
          </a:prstGeom>
          <a:noFill/>
          <a:ln w="9525">
            <a:noFill/>
            <a:miter lim="800000"/>
            <a:headEnd/>
            <a:tailEnd/>
          </a:ln>
        </p:spPr>
      </p:pic>
      <p:pic>
        <p:nvPicPr>
          <p:cNvPr id="24581" name="Picture 6" descr="http://images3.cpcache.com/product/wars-sticker-star/96440543v5_225x225_Front.jpg"/>
          <p:cNvPicPr>
            <a:picLocks noChangeAspect="1" noChangeArrowheads="1"/>
          </p:cNvPicPr>
          <p:nvPr/>
        </p:nvPicPr>
        <p:blipFill>
          <a:blip r:embed="rId4"/>
          <a:srcRect l="3040" t="36409" r="6380" b="31960"/>
          <a:stretch>
            <a:fillRect/>
          </a:stretch>
        </p:blipFill>
        <p:spPr bwMode="auto">
          <a:xfrm>
            <a:off x="0" y="4929188"/>
            <a:ext cx="4500563" cy="1571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ustom 1">
      <a:majorFont>
        <a:latin typeface="Impact"/>
        <a:ea typeface=""/>
        <a:cs typeface=""/>
      </a:majorFont>
      <a:minorFont>
        <a:latin typeface="Corbel"/>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Module</Template>
  <TotalTime>261</TotalTime>
  <Words>1635</Words>
  <Application>Microsoft Office PowerPoint</Application>
  <PresentationFormat>On-screen Show (4:3)</PresentationFormat>
  <Paragraphs>169</Paragraphs>
  <Slides>33</Slides>
  <Notes>1</Notes>
  <HiddenSlides>0</HiddenSlides>
  <MMClips>0</MMClips>
  <ScaleCrop>false</ScaleCrop>
  <HeadingPairs>
    <vt:vector size="8" baseType="variant">
      <vt:variant>
        <vt:lpstr>Fonts Used</vt:lpstr>
      </vt:variant>
      <vt:variant>
        <vt:i4>8</vt:i4>
      </vt:variant>
      <vt:variant>
        <vt:lpstr>Design Template</vt:lpstr>
      </vt:variant>
      <vt:variant>
        <vt:i4>9</vt:i4>
      </vt:variant>
      <vt:variant>
        <vt:lpstr>Embedded OLE Servers</vt:lpstr>
      </vt:variant>
      <vt:variant>
        <vt:i4>1</vt:i4>
      </vt:variant>
      <vt:variant>
        <vt:lpstr>Slide Titles</vt:lpstr>
      </vt:variant>
      <vt:variant>
        <vt:i4>33</vt:i4>
      </vt:variant>
    </vt:vector>
  </HeadingPairs>
  <TitlesOfParts>
    <vt:vector size="51" baseType="lpstr">
      <vt:lpstr>Corbel</vt:lpstr>
      <vt:lpstr>Arial</vt:lpstr>
      <vt:lpstr>Impact</vt:lpstr>
      <vt:lpstr>Wingdings 2</vt:lpstr>
      <vt:lpstr>Wingdings</vt:lpstr>
      <vt:lpstr>Wingdings 3</vt:lpstr>
      <vt:lpstr>Calibri</vt:lpstr>
      <vt:lpstr>Times New Roman</vt:lpstr>
      <vt:lpstr>Module</vt:lpstr>
      <vt:lpstr>Module</vt:lpstr>
      <vt:lpstr>Module</vt:lpstr>
      <vt:lpstr>Module</vt:lpstr>
      <vt:lpstr>Module</vt:lpstr>
      <vt:lpstr>Module</vt:lpstr>
      <vt:lpstr>Module</vt:lpstr>
      <vt:lpstr>Module</vt:lpstr>
      <vt:lpstr>Module</vt:lpstr>
      <vt:lpstr>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Astrophysics</dc:title>
  <dc:creator>Darin</dc:creator>
  <cp:lastModifiedBy>DET</cp:lastModifiedBy>
  <cp:revision>20</cp:revision>
  <dcterms:created xsi:type="dcterms:W3CDTF">2010-08-08T04:38:55Z</dcterms:created>
  <dcterms:modified xsi:type="dcterms:W3CDTF">2010-08-10T02:10:38Z</dcterms:modified>
</cp:coreProperties>
</file>