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1" r:id="rId2"/>
    <p:sldId id="317" r:id="rId3"/>
    <p:sldId id="319" r:id="rId4"/>
    <p:sldId id="294" r:id="rId5"/>
    <p:sldId id="334" r:id="rId6"/>
    <p:sldId id="320" r:id="rId7"/>
    <p:sldId id="335" r:id="rId8"/>
    <p:sldId id="337" r:id="rId9"/>
    <p:sldId id="340" r:id="rId10"/>
    <p:sldId id="341" r:id="rId11"/>
    <p:sldId id="342" r:id="rId12"/>
    <p:sldId id="329" r:id="rId13"/>
    <p:sldId id="330" r:id="rId14"/>
    <p:sldId id="331" r:id="rId15"/>
    <p:sldId id="332" r:id="rId16"/>
    <p:sldId id="333" r:id="rId17"/>
    <p:sldId id="338" r:id="rId18"/>
    <p:sldId id="343" r:id="rId19"/>
    <p:sldId id="344" r:id="rId20"/>
    <p:sldId id="347" r:id="rId21"/>
    <p:sldId id="349" r:id="rId22"/>
    <p:sldId id="345" r:id="rId23"/>
    <p:sldId id="346" r:id="rId24"/>
    <p:sldId id="350" r:id="rId25"/>
    <p:sldId id="352" r:id="rId2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0000"/>
    <a:srgbClr val="FF6600"/>
    <a:srgbClr val="00FF00"/>
    <a:srgbClr val="FF9999"/>
    <a:srgbClr val="FFFFCC"/>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798"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2008228-0E0F-4130-A0F4-35523273708D}" type="slidenum">
              <a:rPr lang="en-US" altLang="en-US"/>
              <a:pPr>
                <a:defRPr/>
              </a:pPr>
              <a:t>‹#›</a:t>
            </a:fld>
            <a:endParaRPr lang="en-US" altLang="en-US"/>
          </a:p>
        </p:txBody>
      </p:sp>
    </p:spTree>
    <p:extLst>
      <p:ext uri="{BB962C8B-B14F-4D97-AF65-F5344CB8AC3E}">
        <p14:creationId xmlns:p14="http://schemas.microsoft.com/office/powerpoint/2010/main" val="16018342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62E6CC-B11C-442D-AE76-BCA73C38116B}" type="slidenum">
              <a:rPr lang="en-US" altLang="en-US"/>
              <a:pPr/>
              <a:t>2</a:t>
            </a:fld>
            <a:endParaRPr lang="en-US" altLang="en-US"/>
          </a:p>
        </p:txBody>
      </p:sp>
      <p:sp>
        <p:nvSpPr>
          <p:cNvPr id="2179074" name="Rectangle 2"/>
          <p:cNvSpPr>
            <a:spLocks noGrp="1" noRot="1" noChangeAspect="1" noChangeArrowheads="1" noTextEdit="1"/>
          </p:cNvSpPr>
          <p:nvPr>
            <p:ph type="sldImg"/>
          </p:nvPr>
        </p:nvSpPr>
        <p:spPr>
          <a:ln/>
        </p:spPr>
      </p:sp>
      <p:sp>
        <p:nvSpPr>
          <p:cNvPr id="2179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5245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E18E61-CE90-49F9-AC9E-E4E2D449373C}" type="slidenum">
              <a:rPr lang="en-US" altLang="en-US"/>
              <a:pPr/>
              <a:t>23</a:t>
            </a:fld>
            <a:endParaRPr lang="en-US" altLang="en-US"/>
          </a:p>
        </p:txBody>
      </p:sp>
      <p:sp>
        <p:nvSpPr>
          <p:cNvPr id="2336770" name="Rectangle 2"/>
          <p:cNvSpPr>
            <a:spLocks noGrp="1" noRot="1" noChangeAspect="1" noChangeArrowheads="1" noTextEdit="1"/>
          </p:cNvSpPr>
          <p:nvPr>
            <p:ph type="sldImg"/>
          </p:nvPr>
        </p:nvSpPr>
        <p:spPr>
          <a:ln/>
        </p:spPr>
      </p:sp>
      <p:sp>
        <p:nvSpPr>
          <p:cNvPr id="23367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16018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23616D-FA40-4CD3-A6BF-115949B4EC1F}" type="slidenum">
              <a:rPr lang="en-US" altLang="en-US"/>
              <a:pPr/>
              <a:t>24</a:t>
            </a:fld>
            <a:endParaRPr lang="en-US" altLang="en-US"/>
          </a:p>
        </p:txBody>
      </p:sp>
      <p:sp>
        <p:nvSpPr>
          <p:cNvPr id="2209794" name="Rectangle 2"/>
          <p:cNvSpPr>
            <a:spLocks noGrp="1" noRot="1" noChangeAspect="1" noChangeArrowheads="1" noTextEdit="1"/>
          </p:cNvSpPr>
          <p:nvPr>
            <p:ph type="sldImg"/>
          </p:nvPr>
        </p:nvSpPr>
        <p:spPr>
          <a:ln/>
        </p:spPr>
      </p:sp>
      <p:sp>
        <p:nvSpPr>
          <p:cNvPr id="22097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4801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62E6CC-B11C-442D-AE76-BCA73C38116B}" type="slidenum">
              <a:rPr lang="en-US" altLang="en-US"/>
              <a:pPr/>
              <a:t>3</a:t>
            </a:fld>
            <a:endParaRPr lang="en-US" altLang="en-US"/>
          </a:p>
        </p:txBody>
      </p:sp>
      <p:sp>
        <p:nvSpPr>
          <p:cNvPr id="2179074" name="Rectangle 2"/>
          <p:cNvSpPr>
            <a:spLocks noGrp="1" noRot="1" noChangeAspect="1" noChangeArrowheads="1" noTextEdit="1"/>
          </p:cNvSpPr>
          <p:nvPr>
            <p:ph type="sldImg"/>
          </p:nvPr>
        </p:nvSpPr>
        <p:spPr>
          <a:ln/>
        </p:spPr>
      </p:sp>
      <p:sp>
        <p:nvSpPr>
          <p:cNvPr id="2179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80893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40E83-8C06-4D40-ABBE-A14BAF089671}" type="slidenum">
              <a:rPr lang="en-US" altLang="en-US"/>
              <a:pPr/>
              <a:t>9</a:t>
            </a:fld>
            <a:endParaRPr lang="en-US" altLang="en-US"/>
          </a:p>
        </p:txBody>
      </p:sp>
      <p:sp>
        <p:nvSpPr>
          <p:cNvPr id="2246658" name="Rectangle 2"/>
          <p:cNvSpPr>
            <a:spLocks noGrp="1" noRot="1" noChangeAspect="1" noChangeArrowheads="1" noTextEdit="1"/>
          </p:cNvSpPr>
          <p:nvPr>
            <p:ph type="sldImg"/>
          </p:nvPr>
        </p:nvSpPr>
        <p:spPr>
          <a:ln/>
        </p:spPr>
      </p:sp>
      <p:sp>
        <p:nvSpPr>
          <p:cNvPr id="22466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77703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7B9BBF-D8BF-4B5A-A919-98850AF0F4FB}" type="slidenum">
              <a:rPr lang="en-US" altLang="en-US"/>
              <a:pPr/>
              <a:t>11</a:t>
            </a:fld>
            <a:endParaRPr lang="en-US" altLang="en-US"/>
          </a:p>
        </p:txBody>
      </p:sp>
      <p:sp>
        <p:nvSpPr>
          <p:cNvPr id="2297858" name="Rectangle 2"/>
          <p:cNvSpPr>
            <a:spLocks noGrp="1" noRot="1" noChangeAspect="1" noChangeArrowheads="1" noTextEdit="1"/>
          </p:cNvSpPr>
          <p:nvPr>
            <p:ph type="sldImg"/>
          </p:nvPr>
        </p:nvSpPr>
        <p:spPr>
          <a:ln/>
        </p:spPr>
      </p:sp>
      <p:sp>
        <p:nvSpPr>
          <p:cNvPr id="22978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73388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C7DAA8-0F70-482A-9E71-0CC39706D0EE}" type="slidenum">
              <a:rPr lang="en-US" altLang="en-US"/>
              <a:pPr/>
              <a:t>18</a:t>
            </a:fld>
            <a:endParaRPr lang="en-US" altLang="en-US"/>
          </a:p>
        </p:txBody>
      </p:sp>
      <p:sp>
        <p:nvSpPr>
          <p:cNvPr id="2299906" name="Rectangle 2"/>
          <p:cNvSpPr>
            <a:spLocks noGrp="1" noRot="1" noChangeAspect="1" noChangeArrowheads="1" noTextEdit="1"/>
          </p:cNvSpPr>
          <p:nvPr>
            <p:ph type="sldImg"/>
          </p:nvPr>
        </p:nvSpPr>
        <p:spPr>
          <a:ln/>
        </p:spPr>
      </p:sp>
      <p:sp>
        <p:nvSpPr>
          <p:cNvPr id="2299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94964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584C7D-4169-4488-ADC1-18ECD78D2902}" type="slidenum">
              <a:rPr lang="en-US" altLang="en-US"/>
              <a:pPr/>
              <a:t>19</a:t>
            </a:fld>
            <a:endParaRPr lang="en-US" altLang="en-US"/>
          </a:p>
        </p:txBody>
      </p:sp>
      <p:sp>
        <p:nvSpPr>
          <p:cNvPr id="2301954" name="Rectangle 2"/>
          <p:cNvSpPr>
            <a:spLocks noGrp="1" noRot="1" noChangeAspect="1" noChangeArrowheads="1" noTextEdit="1"/>
          </p:cNvSpPr>
          <p:nvPr>
            <p:ph type="sldImg"/>
          </p:nvPr>
        </p:nvSpPr>
        <p:spPr>
          <a:ln/>
        </p:spPr>
      </p:sp>
      <p:sp>
        <p:nvSpPr>
          <p:cNvPr id="23019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08074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C7DAA8-0F70-482A-9E71-0CC39706D0EE}" type="slidenum">
              <a:rPr lang="en-US" altLang="en-US"/>
              <a:pPr/>
              <a:t>20</a:t>
            </a:fld>
            <a:endParaRPr lang="en-US" altLang="en-US"/>
          </a:p>
        </p:txBody>
      </p:sp>
      <p:sp>
        <p:nvSpPr>
          <p:cNvPr id="2299906" name="Rectangle 2"/>
          <p:cNvSpPr>
            <a:spLocks noGrp="1" noRot="1" noChangeAspect="1" noChangeArrowheads="1" noTextEdit="1"/>
          </p:cNvSpPr>
          <p:nvPr>
            <p:ph type="sldImg"/>
          </p:nvPr>
        </p:nvSpPr>
        <p:spPr>
          <a:ln/>
        </p:spPr>
      </p:sp>
      <p:sp>
        <p:nvSpPr>
          <p:cNvPr id="2299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37536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C7DAA8-0F70-482A-9E71-0CC39706D0EE}" type="slidenum">
              <a:rPr lang="en-US" altLang="en-US"/>
              <a:pPr/>
              <a:t>21</a:t>
            </a:fld>
            <a:endParaRPr lang="en-US" altLang="en-US"/>
          </a:p>
        </p:txBody>
      </p:sp>
      <p:sp>
        <p:nvSpPr>
          <p:cNvPr id="2299906" name="Rectangle 2"/>
          <p:cNvSpPr>
            <a:spLocks noGrp="1" noRot="1" noChangeAspect="1" noChangeArrowheads="1" noTextEdit="1"/>
          </p:cNvSpPr>
          <p:nvPr>
            <p:ph type="sldImg"/>
          </p:nvPr>
        </p:nvSpPr>
        <p:spPr>
          <a:ln/>
        </p:spPr>
      </p:sp>
      <p:sp>
        <p:nvSpPr>
          <p:cNvPr id="2299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64212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FC6BB0-2294-467D-BA01-9B203BB40FDE}" type="slidenum">
              <a:rPr lang="en-US" altLang="en-US"/>
              <a:pPr/>
              <a:t>22</a:t>
            </a:fld>
            <a:endParaRPr lang="en-US" altLang="en-US"/>
          </a:p>
        </p:txBody>
      </p:sp>
      <p:sp>
        <p:nvSpPr>
          <p:cNvPr id="2332674" name="Rectangle 2"/>
          <p:cNvSpPr>
            <a:spLocks noGrp="1" noRot="1" noChangeAspect="1" noChangeArrowheads="1" noTextEdit="1"/>
          </p:cNvSpPr>
          <p:nvPr>
            <p:ph type="sldImg"/>
          </p:nvPr>
        </p:nvSpPr>
        <p:spPr>
          <a:ln/>
        </p:spPr>
      </p:sp>
      <p:sp>
        <p:nvSpPr>
          <p:cNvPr id="23326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296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F0FB23F-6528-4254-8EA9-29937A7B6B39}" type="slidenum">
              <a:rPr lang="en-US" altLang="en-US"/>
              <a:pPr>
                <a:defRPr/>
              </a:pPr>
              <a:t>‹#›</a:t>
            </a:fld>
            <a:endParaRPr lang="en-US" altLang="en-US"/>
          </a:p>
        </p:txBody>
      </p:sp>
    </p:spTree>
    <p:extLst>
      <p:ext uri="{BB962C8B-B14F-4D97-AF65-F5344CB8AC3E}">
        <p14:creationId xmlns:p14="http://schemas.microsoft.com/office/powerpoint/2010/main" val="351448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B54FB8F-A704-43B0-8F6B-0D1546E6461E}" type="slidenum">
              <a:rPr lang="en-US" altLang="en-US"/>
              <a:pPr>
                <a:defRPr/>
              </a:pPr>
              <a:t>‹#›</a:t>
            </a:fld>
            <a:endParaRPr lang="en-US" altLang="en-US"/>
          </a:p>
        </p:txBody>
      </p:sp>
    </p:spTree>
    <p:extLst>
      <p:ext uri="{BB962C8B-B14F-4D97-AF65-F5344CB8AC3E}">
        <p14:creationId xmlns:p14="http://schemas.microsoft.com/office/powerpoint/2010/main" val="3161982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E48405-A177-4F50-8475-C0F71A9511C3}" type="slidenum">
              <a:rPr lang="en-US" altLang="en-US"/>
              <a:pPr>
                <a:defRPr/>
              </a:pPr>
              <a:t>‹#›</a:t>
            </a:fld>
            <a:endParaRPr lang="en-US" altLang="en-US"/>
          </a:p>
        </p:txBody>
      </p:sp>
    </p:spTree>
    <p:extLst>
      <p:ext uri="{BB962C8B-B14F-4D97-AF65-F5344CB8AC3E}">
        <p14:creationId xmlns:p14="http://schemas.microsoft.com/office/powerpoint/2010/main" val="2837880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07F76A-E6FC-4B9E-A90E-5ED568FF30B2}" type="slidenum">
              <a:rPr lang="en-US" altLang="en-US"/>
              <a:pPr>
                <a:defRPr/>
              </a:pPr>
              <a:t>‹#›</a:t>
            </a:fld>
            <a:endParaRPr lang="en-US" altLang="en-US"/>
          </a:p>
        </p:txBody>
      </p:sp>
    </p:spTree>
    <p:extLst>
      <p:ext uri="{BB962C8B-B14F-4D97-AF65-F5344CB8AC3E}">
        <p14:creationId xmlns:p14="http://schemas.microsoft.com/office/powerpoint/2010/main" val="2504903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A77E0835-CD97-493B-99B4-6CB31F9559C2}" type="slidenum">
              <a:rPr lang="en-US" altLang="en-US"/>
              <a:pPr>
                <a:defRPr/>
              </a:pPr>
              <a:t>‹#›</a:t>
            </a:fld>
            <a:endParaRPr lang="en-US" altLang="en-US"/>
          </a:p>
        </p:txBody>
      </p:sp>
    </p:spTree>
    <p:extLst>
      <p:ext uri="{BB962C8B-B14F-4D97-AF65-F5344CB8AC3E}">
        <p14:creationId xmlns:p14="http://schemas.microsoft.com/office/powerpoint/2010/main" val="1067280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Media Placeholder 3"/>
          <p:cNvSpPr>
            <a:spLocks noGrp="1"/>
          </p:cNvSpPr>
          <p:nvPr>
            <p:ph type="media" sz="half" idx="2"/>
          </p:nvPr>
        </p:nvSpPr>
        <p:spPr>
          <a:xfrm>
            <a:off x="6197600" y="1600201"/>
            <a:ext cx="5384800" cy="4525963"/>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66C8FB3-1170-4FB2-A69A-88C36ABEDDDD}" type="slidenum">
              <a:rPr lang="en-US" altLang="en-US"/>
              <a:pPr>
                <a:defRPr/>
              </a:pPr>
              <a:t>‹#›</a:t>
            </a:fld>
            <a:endParaRPr lang="en-US" altLang="en-US"/>
          </a:p>
        </p:txBody>
      </p:sp>
    </p:spTree>
    <p:extLst>
      <p:ext uri="{BB962C8B-B14F-4D97-AF65-F5344CB8AC3E}">
        <p14:creationId xmlns:p14="http://schemas.microsoft.com/office/powerpoint/2010/main" val="596297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84352E9-878F-4B2B-B245-AD6C53DC16B5}" type="slidenum">
              <a:rPr lang="en-US" altLang="en-US"/>
              <a:pPr>
                <a:defRPr/>
              </a:pPr>
              <a:t>‹#›</a:t>
            </a:fld>
            <a:endParaRPr lang="en-US" altLang="en-US"/>
          </a:p>
        </p:txBody>
      </p:sp>
    </p:spTree>
    <p:extLst>
      <p:ext uri="{BB962C8B-B14F-4D97-AF65-F5344CB8AC3E}">
        <p14:creationId xmlns:p14="http://schemas.microsoft.com/office/powerpoint/2010/main" val="3488929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060A24-F826-49A9-8903-6F03C463248F}" type="slidenum">
              <a:rPr lang="en-US" altLang="en-US"/>
              <a:pPr>
                <a:defRPr/>
              </a:pPr>
              <a:t>‹#›</a:t>
            </a:fld>
            <a:endParaRPr lang="en-US" altLang="en-US"/>
          </a:p>
        </p:txBody>
      </p:sp>
    </p:spTree>
    <p:extLst>
      <p:ext uri="{BB962C8B-B14F-4D97-AF65-F5344CB8AC3E}">
        <p14:creationId xmlns:p14="http://schemas.microsoft.com/office/powerpoint/2010/main" val="24450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174F195-265D-43EE-946D-E5E0486EE218}" type="slidenum">
              <a:rPr lang="en-US" altLang="en-US"/>
              <a:pPr>
                <a:defRPr/>
              </a:pPr>
              <a:t>‹#›</a:t>
            </a:fld>
            <a:endParaRPr lang="en-US" altLang="en-US"/>
          </a:p>
        </p:txBody>
      </p:sp>
    </p:spTree>
    <p:extLst>
      <p:ext uri="{BB962C8B-B14F-4D97-AF65-F5344CB8AC3E}">
        <p14:creationId xmlns:p14="http://schemas.microsoft.com/office/powerpoint/2010/main" val="64363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7E848DA-1F04-4D61-9751-B81887BA7AAA}" type="slidenum">
              <a:rPr lang="en-US" altLang="en-US"/>
              <a:pPr>
                <a:defRPr/>
              </a:pPr>
              <a:t>‹#›</a:t>
            </a:fld>
            <a:endParaRPr lang="en-US" altLang="en-US"/>
          </a:p>
        </p:txBody>
      </p:sp>
    </p:spTree>
    <p:extLst>
      <p:ext uri="{BB962C8B-B14F-4D97-AF65-F5344CB8AC3E}">
        <p14:creationId xmlns:p14="http://schemas.microsoft.com/office/powerpoint/2010/main" val="1898475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35F3050-0048-46DC-A0C8-E70B1D594B87}" type="slidenum">
              <a:rPr lang="en-US" altLang="en-US"/>
              <a:pPr>
                <a:defRPr/>
              </a:pPr>
              <a:t>‹#›</a:t>
            </a:fld>
            <a:endParaRPr lang="en-US" altLang="en-US"/>
          </a:p>
        </p:txBody>
      </p:sp>
    </p:spTree>
    <p:extLst>
      <p:ext uri="{BB962C8B-B14F-4D97-AF65-F5344CB8AC3E}">
        <p14:creationId xmlns:p14="http://schemas.microsoft.com/office/powerpoint/2010/main" val="241393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61B41A3-1EF3-4A3C-BCEC-E972C05AA5AD}" type="slidenum">
              <a:rPr lang="en-US" altLang="en-US"/>
              <a:pPr>
                <a:defRPr/>
              </a:pPr>
              <a:t>‹#›</a:t>
            </a:fld>
            <a:endParaRPr lang="en-US" altLang="en-US"/>
          </a:p>
        </p:txBody>
      </p:sp>
    </p:spTree>
    <p:extLst>
      <p:ext uri="{BB962C8B-B14F-4D97-AF65-F5344CB8AC3E}">
        <p14:creationId xmlns:p14="http://schemas.microsoft.com/office/powerpoint/2010/main" val="423750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98F6086-A705-47A6-9B2F-48BB7007C9C5}" type="slidenum">
              <a:rPr lang="en-US" altLang="en-US"/>
              <a:pPr>
                <a:defRPr/>
              </a:pPr>
              <a:t>‹#›</a:t>
            </a:fld>
            <a:endParaRPr lang="en-US" altLang="en-US"/>
          </a:p>
        </p:txBody>
      </p:sp>
    </p:spTree>
    <p:extLst>
      <p:ext uri="{BB962C8B-B14F-4D97-AF65-F5344CB8AC3E}">
        <p14:creationId xmlns:p14="http://schemas.microsoft.com/office/powerpoint/2010/main" val="31198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A917B59-DA8F-45BF-876F-4839678E74F3}" type="slidenum">
              <a:rPr lang="en-US" altLang="en-US"/>
              <a:pPr>
                <a:defRPr/>
              </a:pPr>
              <a:t>‹#›</a:t>
            </a:fld>
            <a:endParaRPr lang="en-US" altLang="en-US"/>
          </a:p>
        </p:txBody>
      </p:sp>
    </p:spTree>
    <p:extLst>
      <p:ext uri="{BB962C8B-B14F-4D97-AF65-F5344CB8AC3E}">
        <p14:creationId xmlns:p14="http://schemas.microsoft.com/office/powerpoint/2010/main" val="3488798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F226403-BABD-4FED-9AEB-9D704EF70DB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Impact" panose="020B0806030902050204" pitchFamily="34" charset="0"/>
        </a:defRPr>
      </a:lvl2pPr>
      <a:lvl3pPr algn="ctr" rtl="0" eaLnBrk="0" fontAlgn="base" hangingPunct="0">
        <a:spcBef>
          <a:spcPct val="0"/>
        </a:spcBef>
        <a:spcAft>
          <a:spcPct val="0"/>
        </a:spcAft>
        <a:defRPr sz="4400">
          <a:solidFill>
            <a:schemeClr val="tx2"/>
          </a:solidFill>
          <a:latin typeface="Impact" panose="020B0806030902050204" pitchFamily="34" charset="0"/>
        </a:defRPr>
      </a:lvl3pPr>
      <a:lvl4pPr algn="ctr" rtl="0" eaLnBrk="0" fontAlgn="base" hangingPunct="0">
        <a:spcBef>
          <a:spcPct val="0"/>
        </a:spcBef>
        <a:spcAft>
          <a:spcPct val="0"/>
        </a:spcAft>
        <a:defRPr sz="4400">
          <a:solidFill>
            <a:schemeClr val="tx2"/>
          </a:solidFill>
          <a:latin typeface="Impact" panose="020B0806030902050204" pitchFamily="34" charset="0"/>
        </a:defRPr>
      </a:lvl4pPr>
      <a:lvl5pPr algn="ctr" rtl="0" eaLnBrk="0" fontAlgn="base" hangingPunct="0">
        <a:spcBef>
          <a:spcPct val="0"/>
        </a:spcBef>
        <a:spcAft>
          <a:spcPct val="0"/>
        </a:spcAft>
        <a:defRPr sz="4400">
          <a:solidFill>
            <a:schemeClr val="tx2"/>
          </a:solidFill>
          <a:latin typeface="Impact" panose="020B0806030902050204"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jp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9.jpe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9.jpe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12.xml"/><Relationship Id="rId5" Type="http://schemas.openxmlformats.org/officeDocument/2006/relationships/image" Target="../media/image37.jpeg"/><Relationship Id="rId4" Type="http://schemas.openxmlformats.org/officeDocument/2006/relationships/image" Target="../media/image36.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88884" y="332656"/>
            <a:ext cx="5544616" cy="3168352"/>
          </a:xfrm>
        </p:spPr>
        <p:txBody>
          <a:bodyPr/>
          <a:lstStyle/>
          <a:p>
            <a:pPr eaLnBrk="1" hangingPunct="1"/>
            <a:r>
              <a:rPr lang="en-GB" altLang="en-US" dirty="0">
                <a:solidFill>
                  <a:srgbClr val="00B050"/>
                </a:solidFill>
              </a:rPr>
              <a:t>Centre of Mass</a:t>
            </a:r>
            <a:r>
              <a:rPr lang="en-GB" altLang="en-US" dirty="0">
                <a:solidFill>
                  <a:srgbClr val="FF0000"/>
                </a:solidFill>
              </a:rPr>
              <a:t>, </a:t>
            </a:r>
            <a:r>
              <a:rPr lang="en-GB" altLang="en-US" dirty="0">
                <a:solidFill>
                  <a:schemeClr val="tx1"/>
                </a:solidFill>
              </a:rPr>
              <a:t>Stability </a:t>
            </a:r>
            <a:br>
              <a:rPr lang="en-GB" altLang="en-US" dirty="0">
                <a:solidFill>
                  <a:srgbClr val="FF0000"/>
                </a:solidFill>
              </a:rPr>
            </a:br>
            <a:r>
              <a:rPr lang="en-GB" altLang="en-US" dirty="0">
                <a:solidFill>
                  <a:srgbClr val="FF0000"/>
                </a:solidFill>
              </a:rPr>
              <a:t>and </a:t>
            </a:r>
            <a:r>
              <a:rPr lang="en-GB" altLang="en-US" dirty="0">
                <a:solidFill>
                  <a:schemeClr val="accent6"/>
                </a:solidFill>
              </a:rPr>
              <a:t>Equilibrium</a:t>
            </a:r>
          </a:p>
        </p:txBody>
      </p:sp>
      <p:pic>
        <p:nvPicPr>
          <p:cNvPr id="35846" name="Picture 6" descr="http://clicccar.com/wp-content/uploads/2015/06/Juke-NISMO-RS-and-Terry-Grant004-618x412.jpg"/>
          <p:cNvPicPr>
            <a:picLocks noChangeAspect="1" noChangeArrowheads="1"/>
          </p:cNvPicPr>
          <p:nvPr/>
        </p:nvPicPr>
        <p:blipFill rotWithShape="1">
          <a:blip r:embed="rId2">
            <a:extLst>
              <a:ext uri="{28A0092B-C50C-407E-A947-70E740481C1C}">
                <a14:useLocalDpi xmlns:a14="http://schemas.microsoft.com/office/drawing/2010/main" val="0"/>
              </a:ext>
            </a:extLst>
          </a:blip>
          <a:srcRect l="13456" t="15185"/>
          <a:stretch/>
        </p:blipFill>
        <p:spPr bwMode="auto">
          <a:xfrm>
            <a:off x="6488038" y="1556792"/>
            <a:ext cx="5094362" cy="3328385"/>
          </a:xfrm>
          <a:prstGeom prst="rect">
            <a:avLst/>
          </a:prstGeom>
          <a:noFill/>
          <a:extLst>
            <a:ext uri="{909E8E84-426E-40DD-AFC4-6F175D3DCCD1}">
              <a14:hiddenFill xmlns:a14="http://schemas.microsoft.com/office/drawing/2010/main">
                <a:solidFill>
                  <a:srgbClr val="FFFFFF"/>
                </a:solidFill>
              </a14:hiddenFill>
            </a:ext>
          </a:extLst>
        </p:spPr>
      </p:pic>
      <p:pic>
        <p:nvPicPr>
          <p:cNvPr id="35844" name="Picture 4" descr="https://i.ytimg.com/vi/keiUSSCeGdc/maxres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52" y="3740215"/>
            <a:ext cx="5315471" cy="29899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altLang="en-US" dirty="0"/>
              <a:t>Stability</a:t>
            </a:r>
          </a:p>
        </p:txBody>
      </p:sp>
      <p:sp>
        <p:nvSpPr>
          <p:cNvPr id="660483" name="Text Box 3"/>
          <p:cNvSpPr txBox="1">
            <a:spLocks noChangeArrowheads="1"/>
          </p:cNvSpPr>
          <p:nvPr/>
        </p:nvSpPr>
        <p:spPr bwMode="auto">
          <a:xfrm>
            <a:off x="598466" y="1891328"/>
            <a:ext cx="684076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spcBef>
                <a:spcPct val="50000"/>
              </a:spcBef>
            </a:pPr>
            <a:r>
              <a:rPr kumimoji="0" lang="en-US" altLang="en-US" sz="2800" b="1" dirty="0">
                <a:latin typeface="Arial" panose="020B0604020202020204" pitchFamily="34" charset="0"/>
              </a:rPr>
              <a:t>Challenge 1 </a:t>
            </a:r>
            <a:r>
              <a:rPr kumimoji="0" lang="en-US" altLang="en-US" sz="2800" dirty="0">
                <a:latin typeface="Arial" panose="020B0604020202020204" pitchFamily="34" charset="0"/>
              </a:rPr>
              <a:t>- Can you touch your toes?</a:t>
            </a:r>
          </a:p>
          <a:p>
            <a:pPr eaLnBrk="1" hangingPunct="1">
              <a:spcBef>
                <a:spcPct val="50000"/>
              </a:spcBef>
            </a:pPr>
            <a:endParaRPr kumimoji="0" lang="en-US" altLang="en-US" sz="2800" dirty="0">
              <a:solidFill>
                <a:srgbClr val="FF0000"/>
              </a:solidFill>
              <a:latin typeface="Arial" panose="020B0604020202020204" pitchFamily="34" charset="0"/>
            </a:endParaRPr>
          </a:p>
          <a:p>
            <a:pPr eaLnBrk="1" hangingPunct="1">
              <a:spcBef>
                <a:spcPct val="50000"/>
              </a:spcBef>
            </a:pPr>
            <a:endParaRPr kumimoji="0" lang="en-US" altLang="en-US" sz="2800" dirty="0">
              <a:solidFill>
                <a:srgbClr val="FF0000"/>
              </a:solidFill>
              <a:latin typeface="Arial" panose="020B0604020202020204" pitchFamily="34" charset="0"/>
            </a:endParaRPr>
          </a:p>
          <a:p>
            <a:pPr eaLnBrk="1" hangingPunct="1">
              <a:spcBef>
                <a:spcPct val="50000"/>
              </a:spcBef>
            </a:pPr>
            <a:r>
              <a:rPr kumimoji="0" lang="en-US" altLang="en-US" sz="2800" b="1" dirty="0">
                <a:latin typeface="Arial" panose="020B0604020202020204" pitchFamily="34" charset="0"/>
              </a:rPr>
              <a:t>Challenge 2 - </a:t>
            </a:r>
            <a:r>
              <a:rPr kumimoji="0" lang="en-US" altLang="en-US" sz="2800" dirty="0">
                <a:solidFill>
                  <a:srgbClr val="FF0000"/>
                </a:solidFill>
                <a:latin typeface="Arial" panose="020B0604020202020204" pitchFamily="34" charset="0"/>
              </a:rPr>
              <a:t>Now …. Can you touch your toes with your heels and bottom up against a door?</a:t>
            </a:r>
          </a:p>
        </p:txBody>
      </p:sp>
      <p:pic>
        <p:nvPicPr>
          <p:cNvPr id="64514" name="Picture 2" descr="http://www.funinmarriage.com/wp-content/uploads/2011/01/2238126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6160" y="692696"/>
            <a:ext cx="4294754" cy="5721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72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6834" name="Rectangle 2"/>
          <p:cNvSpPr>
            <a:spLocks noChangeArrowheads="1"/>
          </p:cNvSpPr>
          <p:nvPr/>
        </p:nvSpPr>
        <p:spPr bwMode="auto">
          <a:xfrm>
            <a:off x="911424" y="548680"/>
            <a:ext cx="1087320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Char char="•"/>
              <a:defRPr sz="2800">
                <a:solidFill>
                  <a:schemeClr val="tx1"/>
                </a:solidFill>
                <a:latin typeface="Arial" panose="020B0604020202020204" pitchFamily="34" charset="0"/>
              </a:defRPr>
            </a:lvl1pPr>
            <a:lvl2pPr marL="1090613" indent="-457200">
              <a:buChar char="–"/>
              <a:defRPr sz="2400">
                <a:solidFill>
                  <a:schemeClr val="tx1"/>
                </a:solidFill>
                <a:latin typeface="Arial" panose="020B0604020202020204" pitchFamily="34" charset="0"/>
              </a:defRPr>
            </a:lvl2pPr>
            <a:lvl3pPr marL="1585913" indent="-381000">
              <a:buChar char="•"/>
              <a:defRPr sz="2000">
                <a:solidFill>
                  <a:schemeClr val="tx1"/>
                </a:solidFill>
                <a:latin typeface="Arial" panose="020B0604020202020204" pitchFamily="34" charset="0"/>
              </a:defRPr>
            </a:lvl3pPr>
            <a:lvl4pPr marL="2043113" indent="-342900">
              <a:buChar char="–"/>
              <a:defRPr>
                <a:solidFill>
                  <a:schemeClr val="tx1"/>
                </a:solidFill>
                <a:latin typeface="Arial" panose="020B0604020202020204" pitchFamily="34" charset="0"/>
              </a:defRPr>
            </a:lvl4pPr>
            <a:lvl5pPr marL="2500313" indent="-342900">
              <a:buChar char="»"/>
              <a:defRPr>
                <a:solidFill>
                  <a:schemeClr val="tx1"/>
                </a:solidFill>
                <a:latin typeface="Arial" panose="020B0604020202020204" pitchFamily="34" charset="0"/>
              </a:defRPr>
            </a:lvl5pPr>
            <a:lvl6pPr marL="2957513" indent="-342900" fontAlgn="base">
              <a:spcBef>
                <a:spcPct val="20000"/>
              </a:spcBef>
              <a:spcAft>
                <a:spcPct val="0"/>
              </a:spcAft>
              <a:buChar char="»"/>
              <a:defRPr>
                <a:solidFill>
                  <a:schemeClr val="tx1"/>
                </a:solidFill>
                <a:latin typeface="Arial" panose="020B0604020202020204" pitchFamily="34" charset="0"/>
              </a:defRPr>
            </a:lvl6pPr>
            <a:lvl7pPr marL="3414713" indent="-342900" fontAlgn="base">
              <a:spcBef>
                <a:spcPct val="20000"/>
              </a:spcBef>
              <a:spcAft>
                <a:spcPct val="0"/>
              </a:spcAft>
              <a:buChar char="»"/>
              <a:defRPr>
                <a:solidFill>
                  <a:schemeClr val="tx1"/>
                </a:solidFill>
                <a:latin typeface="Arial" panose="020B0604020202020204" pitchFamily="34" charset="0"/>
              </a:defRPr>
            </a:lvl7pPr>
            <a:lvl8pPr marL="3871913" indent="-342900" fontAlgn="base">
              <a:spcBef>
                <a:spcPct val="20000"/>
              </a:spcBef>
              <a:spcAft>
                <a:spcPct val="0"/>
              </a:spcAft>
              <a:buChar char="»"/>
              <a:defRPr>
                <a:solidFill>
                  <a:schemeClr val="tx1"/>
                </a:solidFill>
                <a:latin typeface="Arial" panose="020B0604020202020204" pitchFamily="34" charset="0"/>
              </a:defRPr>
            </a:lvl8pPr>
            <a:lvl9pPr marL="4329113" indent="-342900" fontAlgn="base">
              <a:spcBef>
                <a:spcPct val="20000"/>
              </a:spcBef>
              <a:spcAft>
                <a:spcPct val="0"/>
              </a:spcAft>
              <a:buChar char="»"/>
              <a:defRPr>
                <a:solidFill>
                  <a:schemeClr val="tx1"/>
                </a:solidFill>
                <a:latin typeface="Arial" panose="020B0604020202020204" pitchFamily="34" charset="0"/>
              </a:defRPr>
            </a:lvl9pPr>
          </a:lstStyle>
          <a:p>
            <a:pPr>
              <a:buFont typeface="Symbol" panose="05050102010706020507" pitchFamily="18" charset="2"/>
              <a:buNone/>
            </a:pPr>
            <a:r>
              <a:rPr lang="en-US" altLang="en-US" sz="2400" dirty="0">
                <a:solidFill>
                  <a:srgbClr val="000000"/>
                </a:solidFill>
                <a:ea typeface="Times New Roman" panose="02020603050405020304" pitchFamily="18" charset="0"/>
                <a:cs typeface="Minion-Regular" charset="0"/>
              </a:rPr>
              <a:t>You can lean over and touch your toes without toppling only if your CG is above the area bounded by your feet. </a:t>
            </a:r>
          </a:p>
          <a:p>
            <a:pPr>
              <a:buFont typeface="Symbol" panose="05050102010706020507" pitchFamily="18" charset="2"/>
              <a:buNone/>
            </a:pPr>
            <a:endParaRPr lang="en-US" altLang="en-US" sz="2400" dirty="0">
              <a:solidFill>
                <a:srgbClr val="000000"/>
              </a:solidFill>
              <a:ea typeface="Times New Roman" panose="02020603050405020304" pitchFamily="18" charset="0"/>
              <a:cs typeface="Minion-Regular" charset="0"/>
            </a:endParaRPr>
          </a:p>
          <a:p>
            <a:pPr>
              <a:buFont typeface="Symbol" panose="05050102010706020507" pitchFamily="18" charset="2"/>
              <a:buNone/>
            </a:pPr>
            <a:r>
              <a:rPr lang="en-US" altLang="en-US" sz="2400" dirty="0">
                <a:solidFill>
                  <a:srgbClr val="000000"/>
                </a:solidFill>
                <a:ea typeface="Times New Roman" panose="02020603050405020304" pitchFamily="18" charset="0"/>
                <a:cs typeface="Minion-Regular" charset="0"/>
              </a:rPr>
              <a:t>When you lean forward your C of G moves and unless part of you goes backwards at the same time, the line of force will cause Torque about your toes!</a:t>
            </a:r>
          </a:p>
        </p:txBody>
      </p:sp>
      <p:pic>
        <p:nvPicPr>
          <p:cNvPr id="2296836" name="Picture 4" descr="CPPE-Ch11-6_p200-B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2250" y="2708920"/>
            <a:ext cx="8226425" cy="396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215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altLang="en-US" dirty="0"/>
              <a:t>Stability</a:t>
            </a:r>
          </a:p>
        </p:txBody>
      </p:sp>
      <p:sp>
        <p:nvSpPr>
          <p:cNvPr id="660483" name="Text Box 3"/>
          <p:cNvSpPr txBox="1">
            <a:spLocks noChangeArrowheads="1"/>
          </p:cNvSpPr>
          <p:nvPr/>
        </p:nvSpPr>
        <p:spPr bwMode="auto">
          <a:xfrm>
            <a:off x="1055440" y="1428757"/>
            <a:ext cx="10972799"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spcBef>
                <a:spcPct val="50000"/>
              </a:spcBef>
            </a:pPr>
            <a:r>
              <a:rPr kumimoji="0" lang="en-US" altLang="en-US" sz="2800" b="1" dirty="0">
                <a:latin typeface="Arial" panose="020B0604020202020204" pitchFamily="34" charset="0"/>
              </a:rPr>
              <a:t>Definition</a:t>
            </a:r>
            <a:r>
              <a:rPr kumimoji="0" lang="en-US" altLang="en-US" sz="2800" dirty="0">
                <a:latin typeface="Arial" panose="020B0604020202020204" pitchFamily="34" charset="0"/>
              </a:rPr>
              <a:t>:</a:t>
            </a:r>
          </a:p>
          <a:p>
            <a:pPr eaLnBrk="1" hangingPunct="1">
              <a:spcBef>
                <a:spcPct val="50000"/>
              </a:spcBef>
            </a:pPr>
            <a:r>
              <a:rPr kumimoji="0" lang="en-US" altLang="en-US" sz="2800" dirty="0">
                <a:solidFill>
                  <a:srgbClr val="FF0000"/>
                </a:solidFill>
                <a:latin typeface="Arial" panose="020B0604020202020204" pitchFamily="34" charset="0"/>
              </a:rPr>
              <a:t>Stability refers to the ability of an object to return to its original position after it has been tilted slightly.</a:t>
            </a:r>
          </a:p>
        </p:txBody>
      </p:sp>
      <p:pic>
        <p:nvPicPr>
          <p:cNvPr id="5" name="Picture 5" descr="CPPE-Ch11-5_p196-Blo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3271466"/>
            <a:ext cx="8226425" cy="26685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175751" y="6182324"/>
            <a:ext cx="10873208" cy="523220"/>
          </a:xfrm>
          <a:prstGeom prst="rect">
            <a:avLst/>
          </a:prstGeom>
        </p:spPr>
        <p:txBody>
          <a:bodyPr wrap="square">
            <a:spAutoFit/>
          </a:bodyPr>
          <a:lstStyle/>
          <a:p>
            <a:pPr>
              <a:buFont typeface="Symbol" panose="05050102010706020507" pitchFamily="18" charset="2"/>
              <a:buNone/>
            </a:pPr>
            <a:r>
              <a:rPr lang="en-US" altLang="en-US" sz="2800" dirty="0">
                <a:solidFill>
                  <a:srgbClr val="000000"/>
                </a:solidFill>
                <a:ea typeface="Times New Roman" panose="02020603050405020304" pitchFamily="18" charset="0"/>
                <a:cs typeface="Minion-Regular" charset="0"/>
              </a:rPr>
              <a:t>The block topples when the CG extends beyond its support base.</a:t>
            </a:r>
          </a:p>
        </p:txBody>
      </p:sp>
    </p:spTree>
    <p:extLst>
      <p:ext uri="{BB962C8B-B14F-4D97-AF65-F5344CB8AC3E}">
        <p14:creationId xmlns:p14="http://schemas.microsoft.com/office/powerpoint/2010/main" val="3326801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2362200" y="609601"/>
            <a:ext cx="7543800" cy="500063"/>
          </a:xfrm>
        </p:spPr>
        <p:txBody>
          <a:bodyPr/>
          <a:lstStyle/>
          <a:p>
            <a:pPr eaLnBrk="1" hangingPunct="1">
              <a:buFont typeface="Times" panose="02020603050405020304" pitchFamily="18" charset="0"/>
              <a:buNone/>
            </a:pPr>
            <a:r>
              <a:rPr lang="en-US" altLang="en-US" dirty="0">
                <a:solidFill>
                  <a:srgbClr val="0000FF"/>
                </a:solidFill>
              </a:rPr>
              <a:t>Stable</a:t>
            </a:r>
            <a:r>
              <a:rPr lang="en-US" altLang="en-US" dirty="0"/>
              <a:t> Equilibrium</a:t>
            </a:r>
          </a:p>
        </p:txBody>
      </p:sp>
      <p:sp>
        <p:nvSpPr>
          <p:cNvPr id="661507" name="Rectangle 3"/>
          <p:cNvSpPr>
            <a:spLocks noGrp="1" noChangeArrowheads="1"/>
          </p:cNvSpPr>
          <p:nvPr>
            <p:ph type="body" sz="half" idx="1"/>
          </p:nvPr>
        </p:nvSpPr>
        <p:spPr>
          <a:xfrm>
            <a:off x="191344" y="1228725"/>
            <a:ext cx="5872906" cy="4973638"/>
          </a:xfrm>
        </p:spPr>
        <p:txBody>
          <a:bodyPr/>
          <a:lstStyle/>
          <a:p>
            <a:pPr lvl="1" eaLnBrk="1" hangingPunct="1"/>
            <a:endParaRPr lang="en-US" altLang="en-US" sz="2200" dirty="0"/>
          </a:p>
          <a:p>
            <a:pPr marL="457200" lvl="1" indent="0" eaLnBrk="1" hangingPunct="1">
              <a:buNone/>
            </a:pPr>
            <a:r>
              <a:rPr lang="en-US" altLang="en-US" sz="2400" b="1" dirty="0"/>
              <a:t>A small movement will cause…</a:t>
            </a:r>
          </a:p>
          <a:p>
            <a:pPr lvl="1" eaLnBrk="1" hangingPunct="1"/>
            <a:r>
              <a:rPr lang="en-US" altLang="en-US" sz="2400" dirty="0"/>
              <a:t>The </a:t>
            </a:r>
            <a:r>
              <a:rPr lang="en-US" altLang="en-US" sz="2400" b="1" dirty="0" err="1">
                <a:solidFill>
                  <a:srgbClr val="7030A0"/>
                </a:solidFill>
              </a:rPr>
              <a:t>centre</a:t>
            </a:r>
            <a:r>
              <a:rPr lang="en-US" altLang="en-US" sz="2400" b="1" dirty="0">
                <a:solidFill>
                  <a:srgbClr val="7030A0"/>
                </a:solidFill>
              </a:rPr>
              <a:t> of gravity to rise </a:t>
            </a:r>
            <a:r>
              <a:rPr lang="en-US" altLang="en-US" sz="2400" dirty="0"/>
              <a:t>and then falls back again.</a:t>
            </a:r>
          </a:p>
          <a:p>
            <a:pPr lvl="1" eaLnBrk="1" hangingPunct="1"/>
            <a:r>
              <a:rPr lang="en-US" altLang="en-US" sz="2400" dirty="0"/>
              <a:t>The line of action of its weight </a:t>
            </a:r>
            <a:r>
              <a:rPr lang="en-US" altLang="en-US" sz="2400" i="1" dirty="0"/>
              <a:t>W</a:t>
            </a:r>
            <a:r>
              <a:rPr lang="en-US" altLang="en-US" sz="2400" dirty="0"/>
              <a:t> lies inside the base area of the cone.</a:t>
            </a:r>
          </a:p>
          <a:p>
            <a:pPr lvl="1" eaLnBrk="1" hangingPunct="1"/>
            <a:r>
              <a:rPr lang="en-US" altLang="en-US" sz="2400" dirty="0"/>
              <a:t>The anticlockwise moment of its weight W about the point of contact </a:t>
            </a:r>
            <a:r>
              <a:rPr lang="en-US" altLang="en-US" sz="2400" b="1" dirty="0"/>
              <a:t>C</a:t>
            </a:r>
            <a:r>
              <a:rPr lang="en-US" altLang="en-US" sz="2400" dirty="0"/>
              <a:t> cause the cone to return to its original position. (We call this stabilizing torque)</a:t>
            </a:r>
          </a:p>
        </p:txBody>
      </p:sp>
      <p:sp>
        <p:nvSpPr>
          <p:cNvPr id="661509" name="Text Box 5"/>
          <p:cNvSpPr txBox="1">
            <a:spLocks noChangeArrowheads="1"/>
          </p:cNvSpPr>
          <p:nvPr/>
        </p:nvSpPr>
        <p:spPr bwMode="auto">
          <a:xfrm>
            <a:off x="8112224" y="5445224"/>
            <a:ext cx="3962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n-US" altLang="en-US" sz="1600" dirty="0">
                <a:solidFill>
                  <a:srgbClr val="FF0000"/>
                </a:solidFill>
                <a:latin typeface="Arial" panose="020B0604020202020204" pitchFamily="34" charset="0"/>
              </a:rPr>
              <a:t>Stable Equilibrium.</a:t>
            </a:r>
          </a:p>
        </p:txBody>
      </p:sp>
      <p:pic>
        <p:nvPicPr>
          <p:cNvPr id="661510" name="Picture 6" descr="Fig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8538" y="1757747"/>
            <a:ext cx="5562078" cy="3504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745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1507">
                                            <p:txEl>
                                              <p:pRg st="2" end="2"/>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661510"/>
                                        </p:tgtEl>
                                        <p:attrNameLst>
                                          <p:attrName>style.visibility</p:attrName>
                                        </p:attrNameLst>
                                      </p:cBhvr>
                                      <p:to>
                                        <p:strVal val="visible"/>
                                      </p:to>
                                    </p:set>
                                    <p:animEffect transition="in" filter="fade">
                                      <p:cBhvr>
                                        <p:cTn id="13" dur="1000"/>
                                        <p:tgtEl>
                                          <p:spTgt spid="6615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61509"/>
                                        </p:tgtEl>
                                        <p:attrNameLst>
                                          <p:attrName>style.visibility</p:attrName>
                                        </p:attrNameLst>
                                      </p:cBhvr>
                                      <p:to>
                                        <p:strVal val="visible"/>
                                      </p:to>
                                    </p:set>
                                    <p:animEffect transition="in" filter="fade">
                                      <p:cBhvr>
                                        <p:cTn id="16" dur="1000"/>
                                        <p:tgtEl>
                                          <p:spTgt spid="66150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61507">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6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7" grpId="0" build="p"/>
      <p:bldP spid="66150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2362200" y="609601"/>
            <a:ext cx="7543800" cy="568325"/>
          </a:xfrm>
        </p:spPr>
        <p:txBody>
          <a:bodyPr/>
          <a:lstStyle/>
          <a:p>
            <a:pPr eaLnBrk="1" hangingPunct="1">
              <a:buFont typeface="Times" panose="02020603050405020304" pitchFamily="18" charset="0"/>
              <a:buNone/>
            </a:pPr>
            <a:r>
              <a:rPr lang="en-US" altLang="en-US" dirty="0">
                <a:solidFill>
                  <a:srgbClr val="FF0000"/>
                </a:solidFill>
              </a:rPr>
              <a:t>Unstable</a:t>
            </a:r>
            <a:r>
              <a:rPr lang="en-US" altLang="en-US" dirty="0"/>
              <a:t> Equilibrium</a:t>
            </a:r>
          </a:p>
        </p:txBody>
      </p:sp>
      <p:sp>
        <p:nvSpPr>
          <p:cNvPr id="662531" name="Rectangle 3"/>
          <p:cNvSpPr>
            <a:spLocks noGrp="1" noChangeArrowheads="1"/>
          </p:cNvSpPr>
          <p:nvPr>
            <p:ph type="body" sz="half" idx="1"/>
          </p:nvPr>
        </p:nvSpPr>
        <p:spPr>
          <a:xfrm>
            <a:off x="191345" y="1214438"/>
            <a:ext cx="6011020" cy="4267200"/>
          </a:xfrm>
        </p:spPr>
        <p:txBody>
          <a:bodyPr/>
          <a:lstStyle/>
          <a:p>
            <a:pPr lvl="1" eaLnBrk="1" hangingPunct="1"/>
            <a:endParaRPr lang="en-US" altLang="en-US" sz="2200" dirty="0"/>
          </a:p>
          <a:p>
            <a:pPr marL="457200" lvl="1" indent="0" eaLnBrk="1" hangingPunct="1">
              <a:buNone/>
            </a:pPr>
            <a:r>
              <a:rPr lang="en-US" altLang="en-US" sz="2400" b="1" dirty="0"/>
              <a:t>A small movement will cause…</a:t>
            </a:r>
          </a:p>
          <a:p>
            <a:pPr lvl="1" eaLnBrk="1" hangingPunct="1"/>
            <a:r>
              <a:rPr lang="en-US" altLang="en-US" sz="2400" dirty="0"/>
              <a:t>The </a:t>
            </a:r>
            <a:r>
              <a:rPr lang="en-US" altLang="en-US" sz="2400" b="1" dirty="0" err="1">
                <a:solidFill>
                  <a:srgbClr val="7030A0"/>
                </a:solidFill>
              </a:rPr>
              <a:t>centre</a:t>
            </a:r>
            <a:r>
              <a:rPr lang="en-US" altLang="en-US" sz="2400" b="1" dirty="0">
                <a:solidFill>
                  <a:srgbClr val="7030A0"/>
                </a:solidFill>
              </a:rPr>
              <a:t> of gravity to drop </a:t>
            </a:r>
            <a:r>
              <a:rPr lang="en-US" altLang="en-US" sz="2400" dirty="0"/>
              <a:t>and continues to fall further.</a:t>
            </a:r>
          </a:p>
          <a:p>
            <a:pPr lvl="1" eaLnBrk="1" hangingPunct="1"/>
            <a:r>
              <a:rPr lang="en-US" altLang="en-US" sz="2400" dirty="0"/>
              <a:t>The line of action of its weight </a:t>
            </a:r>
            <a:r>
              <a:rPr lang="en-US" altLang="en-US" sz="2400" i="1" dirty="0"/>
              <a:t>W</a:t>
            </a:r>
            <a:r>
              <a:rPr lang="en-US" altLang="en-US" sz="2400" dirty="0"/>
              <a:t> lies outside the base area of the cone.</a:t>
            </a:r>
          </a:p>
          <a:p>
            <a:pPr lvl="1" eaLnBrk="1" hangingPunct="1"/>
            <a:r>
              <a:rPr lang="en-US" altLang="en-US" sz="2400" dirty="0"/>
              <a:t>The clockwise moment of its weight W about the point of contact </a:t>
            </a:r>
            <a:r>
              <a:rPr lang="en-US" altLang="en-US" sz="2400" b="1" dirty="0"/>
              <a:t>C</a:t>
            </a:r>
            <a:r>
              <a:rPr lang="en-US" altLang="en-US" sz="2400" dirty="0"/>
              <a:t> causes the toppling. (We call this destabilizing torque)</a:t>
            </a:r>
          </a:p>
        </p:txBody>
      </p:sp>
      <p:sp>
        <p:nvSpPr>
          <p:cNvPr id="662533" name="Text Box 5"/>
          <p:cNvSpPr txBox="1">
            <a:spLocks noChangeArrowheads="1"/>
          </p:cNvSpPr>
          <p:nvPr/>
        </p:nvSpPr>
        <p:spPr bwMode="auto">
          <a:xfrm>
            <a:off x="7824192" y="5068094"/>
            <a:ext cx="3962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n-US" altLang="en-US" sz="1600" dirty="0">
                <a:solidFill>
                  <a:srgbClr val="FF0000"/>
                </a:solidFill>
                <a:latin typeface="Arial" panose="020B0604020202020204" pitchFamily="34" charset="0"/>
              </a:rPr>
              <a:t>Unstable Equilibrium.</a:t>
            </a:r>
          </a:p>
        </p:txBody>
      </p:sp>
      <p:pic>
        <p:nvPicPr>
          <p:cNvPr id="662534" name="Picture 6" descr="Fig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5374" y="1412776"/>
            <a:ext cx="5793973" cy="357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800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2531">
                                            <p:txEl>
                                              <p:pRg st="2" end="2"/>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662534"/>
                                        </p:tgtEl>
                                        <p:attrNameLst>
                                          <p:attrName>style.visibility</p:attrName>
                                        </p:attrNameLst>
                                      </p:cBhvr>
                                      <p:to>
                                        <p:strVal val="visible"/>
                                      </p:to>
                                    </p:set>
                                    <p:animEffect transition="in" filter="fade">
                                      <p:cBhvr>
                                        <p:cTn id="13" dur="1000"/>
                                        <p:tgtEl>
                                          <p:spTgt spid="6625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62533"/>
                                        </p:tgtEl>
                                        <p:attrNameLst>
                                          <p:attrName>style.visibility</p:attrName>
                                        </p:attrNameLst>
                                      </p:cBhvr>
                                      <p:to>
                                        <p:strVal val="visible"/>
                                      </p:to>
                                    </p:set>
                                    <p:animEffect transition="in" filter="fade">
                                      <p:cBhvr>
                                        <p:cTn id="16" dur="1000"/>
                                        <p:tgtEl>
                                          <p:spTgt spid="6625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62531">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6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1" grpId="0" build="p"/>
      <p:bldP spid="6625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2362200" y="609600"/>
            <a:ext cx="7543800" cy="596900"/>
          </a:xfrm>
        </p:spPr>
        <p:txBody>
          <a:bodyPr/>
          <a:lstStyle/>
          <a:p>
            <a:pPr eaLnBrk="1" hangingPunct="1">
              <a:buFont typeface="Times" panose="02020603050405020304" pitchFamily="18" charset="0"/>
              <a:buNone/>
            </a:pPr>
            <a:r>
              <a:rPr lang="en-US" altLang="en-US" dirty="0">
                <a:solidFill>
                  <a:srgbClr val="00B050"/>
                </a:solidFill>
              </a:rPr>
              <a:t>Neutral</a:t>
            </a:r>
            <a:r>
              <a:rPr lang="en-US" altLang="en-US" dirty="0"/>
              <a:t> Equilibrium</a:t>
            </a:r>
          </a:p>
        </p:txBody>
      </p:sp>
      <p:sp>
        <p:nvSpPr>
          <p:cNvPr id="663555" name="Rectangle 3"/>
          <p:cNvSpPr>
            <a:spLocks noGrp="1" noChangeArrowheads="1"/>
          </p:cNvSpPr>
          <p:nvPr>
            <p:ph type="body" sz="half" idx="1"/>
          </p:nvPr>
        </p:nvSpPr>
        <p:spPr>
          <a:xfrm>
            <a:off x="263351" y="1300163"/>
            <a:ext cx="6051723" cy="4489450"/>
          </a:xfrm>
        </p:spPr>
        <p:txBody>
          <a:bodyPr/>
          <a:lstStyle/>
          <a:p>
            <a:pPr marL="457200" lvl="1" indent="0" eaLnBrk="1" hangingPunct="1">
              <a:buNone/>
            </a:pPr>
            <a:r>
              <a:rPr lang="en-US" altLang="en-US" sz="2400" b="1" dirty="0"/>
              <a:t>A small movement will cause…</a:t>
            </a:r>
          </a:p>
          <a:p>
            <a:pPr lvl="1" eaLnBrk="1" hangingPunct="1"/>
            <a:r>
              <a:rPr lang="en-US" altLang="en-US" sz="2400" dirty="0"/>
              <a:t>The </a:t>
            </a:r>
            <a:r>
              <a:rPr lang="en-US" altLang="en-US" sz="2400" dirty="0" err="1"/>
              <a:t>centre</a:t>
            </a:r>
            <a:r>
              <a:rPr lang="en-US" altLang="en-US" sz="2400" dirty="0"/>
              <a:t> of gravity to neither rise nor fall; it remains at the same level above the surface supporting it.</a:t>
            </a:r>
          </a:p>
          <a:p>
            <a:pPr lvl="1" eaLnBrk="1" hangingPunct="1"/>
            <a:r>
              <a:rPr lang="en-US" altLang="en-US" sz="2400" dirty="0"/>
              <a:t>The lines of action of the forces remains directly above the pivot.</a:t>
            </a:r>
          </a:p>
          <a:p>
            <a:pPr lvl="1" eaLnBrk="1" hangingPunct="1"/>
            <a:r>
              <a:rPr lang="en-US" altLang="en-US" sz="2400" dirty="0"/>
              <a:t>There is no moment provided but its weight </a:t>
            </a:r>
            <a:r>
              <a:rPr lang="en-US" altLang="en-US" sz="2400" i="1" dirty="0"/>
              <a:t>W</a:t>
            </a:r>
            <a:r>
              <a:rPr lang="en-US" altLang="en-US" sz="2400" dirty="0"/>
              <a:t> about the point of contact </a:t>
            </a:r>
            <a:r>
              <a:rPr lang="en-US" altLang="en-US" sz="2400" b="1" dirty="0"/>
              <a:t>C</a:t>
            </a:r>
            <a:r>
              <a:rPr lang="en-US" altLang="en-US" sz="2400" dirty="0"/>
              <a:t> to turn the paper cone.</a:t>
            </a:r>
          </a:p>
        </p:txBody>
      </p:sp>
      <p:sp>
        <p:nvSpPr>
          <p:cNvPr id="663557" name="Text Box 5"/>
          <p:cNvSpPr txBox="1">
            <a:spLocks noChangeArrowheads="1"/>
          </p:cNvSpPr>
          <p:nvPr/>
        </p:nvSpPr>
        <p:spPr bwMode="auto">
          <a:xfrm>
            <a:off x="8328248" y="4848227"/>
            <a:ext cx="3962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n-US" altLang="en-US" sz="1600" dirty="0">
                <a:solidFill>
                  <a:srgbClr val="FF0000"/>
                </a:solidFill>
                <a:latin typeface="Arial" panose="020B0604020202020204" pitchFamily="34" charset="0"/>
              </a:rPr>
              <a:t>Neutral Equilibrium.</a:t>
            </a:r>
          </a:p>
        </p:txBody>
      </p:sp>
      <p:pic>
        <p:nvPicPr>
          <p:cNvPr id="663558" name="Picture 6" descr="Fig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5075" y="2060849"/>
            <a:ext cx="5747782" cy="2787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634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3555">
                                            <p:txEl>
                                              <p:pRg st="1" end="1"/>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663558"/>
                                        </p:tgtEl>
                                        <p:attrNameLst>
                                          <p:attrName>style.visibility</p:attrName>
                                        </p:attrNameLst>
                                      </p:cBhvr>
                                      <p:to>
                                        <p:strVal val="visible"/>
                                      </p:to>
                                    </p:set>
                                    <p:animEffect transition="in" filter="fade">
                                      <p:cBhvr>
                                        <p:cTn id="13" dur="1000"/>
                                        <p:tgtEl>
                                          <p:spTgt spid="66355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63557"/>
                                        </p:tgtEl>
                                        <p:attrNameLst>
                                          <p:attrName>style.visibility</p:attrName>
                                        </p:attrNameLst>
                                      </p:cBhvr>
                                      <p:to>
                                        <p:strVal val="visible"/>
                                      </p:to>
                                    </p:set>
                                    <p:animEffect transition="in" filter="fade">
                                      <p:cBhvr>
                                        <p:cTn id="16" dur="1000"/>
                                        <p:tgtEl>
                                          <p:spTgt spid="66355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63555">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635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5" grpId="0" build="p"/>
      <p:bldP spid="66355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4581" name="Picture 5" descr="Fig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2922144"/>
            <a:ext cx="6015037" cy="26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Rectangle 2"/>
          <p:cNvSpPr>
            <a:spLocks noGrp="1" noChangeArrowheads="1"/>
          </p:cNvSpPr>
          <p:nvPr>
            <p:ph type="title"/>
          </p:nvPr>
        </p:nvSpPr>
        <p:spPr>
          <a:xfrm>
            <a:off x="2362200" y="609601"/>
            <a:ext cx="7543800" cy="665163"/>
          </a:xfrm>
        </p:spPr>
        <p:txBody>
          <a:bodyPr/>
          <a:lstStyle/>
          <a:p>
            <a:pPr eaLnBrk="1" hangingPunct="1"/>
            <a:r>
              <a:rPr lang="en-US" altLang="en-US" dirty="0"/>
              <a:t>Stability</a:t>
            </a:r>
          </a:p>
        </p:txBody>
      </p:sp>
      <p:sp>
        <p:nvSpPr>
          <p:cNvPr id="664579" name="Rectangle 3"/>
          <p:cNvSpPr>
            <a:spLocks noGrp="1" noChangeArrowheads="1"/>
          </p:cNvSpPr>
          <p:nvPr>
            <p:ph type="body" idx="1"/>
          </p:nvPr>
        </p:nvSpPr>
        <p:spPr>
          <a:xfrm>
            <a:off x="407368" y="1243013"/>
            <a:ext cx="7992888" cy="4267200"/>
          </a:xfrm>
        </p:spPr>
        <p:txBody>
          <a:bodyPr/>
          <a:lstStyle/>
          <a:p>
            <a:pPr eaLnBrk="1" hangingPunct="1">
              <a:buFont typeface="Times" panose="02020603050405020304" pitchFamily="18" charset="0"/>
              <a:buNone/>
            </a:pPr>
            <a:r>
              <a:rPr lang="en-US" altLang="en-US" sz="2400" dirty="0"/>
              <a:t>Hence, to increase stability of object, keep….</a:t>
            </a:r>
          </a:p>
          <a:p>
            <a:pPr lvl="1" eaLnBrk="1" hangingPunct="1"/>
            <a:r>
              <a:rPr lang="en-US" altLang="en-US" sz="2400" dirty="0"/>
              <a:t>the</a:t>
            </a:r>
            <a:r>
              <a:rPr lang="en-US" altLang="en-US" sz="2400" b="1" dirty="0">
                <a:solidFill>
                  <a:srgbClr val="00B050"/>
                </a:solidFill>
              </a:rPr>
              <a:t> Centre of gravity </a:t>
            </a:r>
            <a:r>
              <a:rPr lang="en-US" altLang="en-US" sz="2400" dirty="0"/>
              <a:t>as </a:t>
            </a:r>
            <a:r>
              <a:rPr lang="en-US" altLang="en-US" sz="2400" b="1" dirty="0">
                <a:solidFill>
                  <a:srgbClr val="00B050"/>
                </a:solidFill>
              </a:rPr>
              <a:t>low</a:t>
            </a:r>
            <a:r>
              <a:rPr lang="en-US" altLang="en-US" sz="2400" dirty="0">
                <a:solidFill>
                  <a:srgbClr val="00B050"/>
                </a:solidFill>
              </a:rPr>
              <a:t> </a:t>
            </a:r>
            <a:r>
              <a:rPr lang="en-US" altLang="en-US" sz="2400" dirty="0"/>
              <a:t>as possible.</a:t>
            </a:r>
          </a:p>
          <a:p>
            <a:pPr lvl="1" eaLnBrk="1" hangingPunct="1"/>
            <a:r>
              <a:rPr lang="en-US" altLang="en-US" sz="2400" dirty="0"/>
              <a:t>the area of its </a:t>
            </a:r>
            <a:r>
              <a:rPr lang="en-US" altLang="en-US" sz="2400" b="1" dirty="0">
                <a:solidFill>
                  <a:srgbClr val="7030A0"/>
                </a:solidFill>
              </a:rPr>
              <a:t>base</a:t>
            </a:r>
            <a:r>
              <a:rPr lang="en-US" altLang="en-US" sz="2400" dirty="0"/>
              <a:t> as </a:t>
            </a:r>
            <a:r>
              <a:rPr lang="en-US" altLang="en-US" sz="2400" b="1" dirty="0">
                <a:solidFill>
                  <a:srgbClr val="7030A0"/>
                </a:solidFill>
              </a:rPr>
              <a:t>wide</a:t>
            </a:r>
            <a:r>
              <a:rPr lang="en-US" altLang="en-US" sz="2400" dirty="0">
                <a:solidFill>
                  <a:srgbClr val="7030A0"/>
                </a:solidFill>
              </a:rPr>
              <a:t> </a:t>
            </a:r>
            <a:r>
              <a:rPr lang="en-US" altLang="en-US" sz="2400" dirty="0"/>
              <a:t>as possible.</a:t>
            </a:r>
          </a:p>
        </p:txBody>
      </p:sp>
      <p:sp>
        <p:nvSpPr>
          <p:cNvPr id="664580" name="Text Box 4"/>
          <p:cNvSpPr txBox="1">
            <a:spLocks noChangeArrowheads="1"/>
          </p:cNvSpPr>
          <p:nvPr/>
        </p:nvSpPr>
        <p:spPr bwMode="auto">
          <a:xfrm>
            <a:off x="767408" y="5733256"/>
            <a:ext cx="72008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n-US" altLang="en-US" sz="1800" dirty="0">
                <a:solidFill>
                  <a:srgbClr val="FF0000"/>
                </a:solidFill>
                <a:latin typeface="Arial" panose="020B0604020202020204" pitchFamily="34" charset="0"/>
              </a:rPr>
              <a:t>The more stable a car, the faster it can go round turns without overturning.  Hence, all racing cars have a very low wide base and a low </a:t>
            </a:r>
            <a:r>
              <a:rPr kumimoji="0" lang="en-US" altLang="en-US" sz="1800" dirty="0" err="1">
                <a:solidFill>
                  <a:srgbClr val="FF0000"/>
                </a:solidFill>
                <a:latin typeface="Arial" panose="020B0604020202020204" pitchFamily="34" charset="0"/>
              </a:rPr>
              <a:t>centre</a:t>
            </a:r>
            <a:r>
              <a:rPr kumimoji="0" lang="en-US" altLang="en-US" sz="1800" dirty="0">
                <a:solidFill>
                  <a:srgbClr val="FF0000"/>
                </a:solidFill>
                <a:latin typeface="Arial" panose="020B0604020202020204" pitchFamily="34" charset="0"/>
              </a:rPr>
              <a:t> of gravity.</a:t>
            </a:r>
          </a:p>
        </p:txBody>
      </p:sp>
      <p:pic>
        <p:nvPicPr>
          <p:cNvPr id="7" name="Picture 2" descr="http://static1.squarespace.com/static/552bd12de4b0090163821172/t/55608541e4b0ef2fa3b5af04/1432388932556/?format=1000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2408" y="3329653"/>
            <a:ext cx="3454642" cy="2954439"/>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10"/>
          <p:cNvSpPr>
            <a:spLocks noChangeArrowheads="1"/>
          </p:cNvSpPr>
          <p:nvPr/>
        </p:nvSpPr>
        <p:spPr bwMode="auto">
          <a:xfrm>
            <a:off x="7392145" y="233351"/>
            <a:ext cx="4709742" cy="1900890"/>
          </a:xfrm>
          <a:prstGeom prst="wedgeRoundRectCallout">
            <a:avLst>
              <a:gd name="adj1" fmla="val -15428"/>
              <a:gd name="adj2" fmla="val 115634"/>
              <a:gd name="adj3" fmla="val 16667"/>
            </a:avLst>
          </a:prstGeom>
          <a:solidFill>
            <a:srgbClr val="FFFFCC"/>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dirty="0">
                <a:solidFill>
                  <a:schemeClr val="accent2"/>
                </a:solidFill>
              </a:rPr>
              <a:t>Sumo wrestlers try to keep their </a:t>
            </a:r>
            <a:r>
              <a:rPr lang="en-US" altLang="en-US" sz="2000" b="1" dirty="0" err="1">
                <a:solidFill>
                  <a:srgbClr val="00B050"/>
                </a:solidFill>
              </a:rPr>
              <a:t>centre</a:t>
            </a:r>
            <a:r>
              <a:rPr lang="en-US" altLang="en-US" sz="2000" b="1" dirty="0">
                <a:solidFill>
                  <a:srgbClr val="00B050"/>
                </a:solidFill>
              </a:rPr>
              <a:t> of gravity as low as possible</a:t>
            </a:r>
            <a:r>
              <a:rPr lang="en-US" altLang="en-US" sz="2000" dirty="0">
                <a:solidFill>
                  <a:schemeClr val="accent2"/>
                </a:solidFill>
              </a:rPr>
              <a:t>, spreading their </a:t>
            </a:r>
            <a:r>
              <a:rPr lang="en-US" altLang="en-US" sz="2000" b="1" dirty="0">
                <a:solidFill>
                  <a:srgbClr val="7030A0"/>
                </a:solidFill>
              </a:rPr>
              <a:t>base of support wide </a:t>
            </a:r>
            <a:r>
              <a:rPr lang="en-US" altLang="en-US" sz="2000" dirty="0">
                <a:solidFill>
                  <a:schemeClr val="accent2"/>
                </a:solidFill>
              </a:rPr>
              <a:t>to decrease the chances of being toppled over. </a:t>
            </a:r>
          </a:p>
          <a:p>
            <a:pPr algn="ctr" eaLnBrk="1" hangingPunct="1">
              <a:spcBef>
                <a:spcPct val="0"/>
              </a:spcBef>
              <a:buFontTx/>
              <a:buNone/>
            </a:pPr>
            <a:endParaRPr lang="en-US" altLang="en-US" sz="1800" dirty="0"/>
          </a:p>
        </p:txBody>
      </p:sp>
    </p:spTree>
    <p:extLst>
      <p:ext uri="{BB962C8B-B14F-4D97-AF65-F5344CB8AC3E}">
        <p14:creationId xmlns:p14="http://schemas.microsoft.com/office/powerpoint/2010/main" val="23761093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4579">
                                            <p:txEl>
                                              <p:pRg st="0" end="0"/>
                                            </p:txEl>
                                          </p:spTgt>
                                        </p:tgtEl>
                                        <p:attrNameLst>
                                          <p:attrName>style.visibility</p:attrName>
                                        </p:attrNameLst>
                                      </p:cBhvr>
                                      <p:to>
                                        <p:strVal val="visible"/>
                                      </p:to>
                                    </p:set>
                                  </p:childTnLst>
                                </p:cTn>
                              </p:par>
                            </p:childTnLst>
                          </p:cTn>
                        </p:par>
                        <p:par>
                          <p:cTn id="7" fill="hold" nodeType="with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664579">
                                            <p:txEl>
                                              <p:pRg st="1" end="1"/>
                                            </p:txEl>
                                          </p:spTgt>
                                        </p:tgtEl>
                                        <p:attrNameLst>
                                          <p:attrName>style.visibility</p:attrName>
                                        </p:attrNameLst>
                                      </p:cBhvr>
                                      <p:to>
                                        <p:strVal val="visible"/>
                                      </p:to>
                                    </p:set>
                                  </p:childTnLst>
                                </p:cTn>
                              </p:par>
                            </p:childTnLst>
                          </p:cTn>
                        </p:par>
                        <p:par>
                          <p:cTn id="10" fill="hold" nodeType="withGroup">
                            <p:stCondLst>
                              <p:cond delay="1000"/>
                            </p:stCondLst>
                            <p:childTnLst>
                              <p:par>
                                <p:cTn id="11" presetID="1" presetClass="entr" presetSubtype="0" fill="hold" grpId="0" nodeType="afterEffect">
                                  <p:stCondLst>
                                    <p:cond delay="800"/>
                                  </p:stCondLst>
                                  <p:childTnLst>
                                    <p:set>
                                      <p:cBhvr>
                                        <p:cTn id="12" dur="1" fill="hold">
                                          <p:stCondLst>
                                            <p:cond delay="0"/>
                                          </p:stCondLst>
                                        </p:cTn>
                                        <p:tgtEl>
                                          <p:spTgt spid="664579">
                                            <p:txEl>
                                              <p:pRg st="2" end="2"/>
                                            </p:txEl>
                                          </p:spTgt>
                                        </p:tgtEl>
                                        <p:attrNameLst>
                                          <p:attrName>style.visibility</p:attrName>
                                        </p:attrNameLst>
                                      </p:cBhvr>
                                      <p:to>
                                        <p:strVal val="visible"/>
                                      </p:to>
                                    </p:set>
                                  </p:childTnLst>
                                </p:cTn>
                              </p:par>
                            </p:childTnLst>
                          </p:cTn>
                        </p:par>
                        <p:par>
                          <p:cTn id="13" fill="hold" nodeType="withGroup">
                            <p:stCondLst>
                              <p:cond delay="1800"/>
                            </p:stCondLst>
                            <p:childTnLst>
                              <p:par>
                                <p:cTn id="14" presetID="10" presetClass="entr" presetSubtype="0" fill="hold" nodeType="afterEffect">
                                  <p:stCondLst>
                                    <p:cond delay="0"/>
                                  </p:stCondLst>
                                  <p:childTnLst>
                                    <p:set>
                                      <p:cBhvr>
                                        <p:cTn id="15" dur="1" fill="hold">
                                          <p:stCondLst>
                                            <p:cond delay="0"/>
                                          </p:stCondLst>
                                        </p:cTn>
                                        <p:tgtEl>
                                          <p:spTgt spid="664581"/>
                                        </p:tgtEl>
                                        <p:attrNameLst>
                                          <p:attrName>style.visibility</p:attrName>
                                        </p:attrNameLst>
                                      </p:cBhvr>
                                      <p:to>
                                        <p:strVal val="visible"/>
                                      </p:to>
                                    </p:set>
                                    <p:animEffect transition="in" filter="fade">
                                      <p:cBhvr>
                                        <p:cTn id="16" dur="1000"/>
                                        <p:tgtEl>
                                          <p:spTgt spid="66458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64580"/>
                                        </p:tgtEl>
                                        <p:attrNameLst>
                                          <p:attrName>style.visibility</p:attrName>
                                        </p:attrNameLst>
                                      </p:cBhvr>
                                      <p:to>
                                        <p:strVal val="visible"/>
                                      </p:to>
                                    </p:set>
                                    <p:animEffect transition="in" filter="fade">
                                      <p:cBhvr>
                                        <p:cTn id="19" dur="1000"/>
                                        <p:tgtEl>
                                          <p:spTgt spid="66458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79" grpId="0" uiExpand="1" build="p"/>
      <p:bldP spid="664580" grpId="0"/>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00FF"/>
                </a:solidFill>
              </a:rPr>
              <a:t>Examples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57" y="1608266"/>
            <a:ext cx="3823296" cy="2322652"/>
          </a:xfrm>
          <a:prstGeom prst="rect">
            <a:avLst/>
          </a:prstGeom>
        </p:spPr>
      </p:pic>
      <p:pic>
        <p:nvPicPr>
          <p:cNvPr id="6" name="Picture 5"/>
          <p:cNvPicPr>
            <a:picLocks noChangeAspect="1"/>
          </p:cNvPicPr>
          <p:nvPr/>
        </p:nvPicPr>
        <p:blipFill>
          <a:blip r:embed="rId3"/>
          <a:stretch>
            <a:fillRect/>
          </a:stretch>
        </p:blipFill>
        <p:spPr>
          <a:xfrm>
            <a:off x="512028" y="194600"/>
            <a:ext cx="4037761" cy="1616697"/>
          </a:xfrm>
          <a:prstGeom prst="rect">
            <a:avLst/>
          </a:prstGeom>
        </p:spPr>
      </p:pic>
      <p:pic>
        <p:nvPicPr>
          <p:cNvPr id="7" name="Picture 6"/>
          <p:cNvPicPr>
            <a:picLocks noChangeAspect="1"/>
          </p:cNvPicPr>
          <p:nvPr/>
        </p:nvPicPr>
        <p:blipFill rotWithShape="1">
          <a:blip r:embed="rId4"/>
          <a:srcRect r="-804" b="10910"/>
          <a:stretch/>
        </p:blipFill>
        <p:spPr>
          <a:xfrm>
            <a:off x="8544272" y="162796"/>
            <a:ext cx="2520280" cy="1193260"/>
          </a:xfrm>
          <a:prstGeom prst="rect">
            <a:avLst/>
          </a:prstGeom>
        </p:spPr>
      </p:pic>
      <p:pic>
        <p:nvPicPr>
          <p:cNvPr id="8" name="Picture 7"/>
          <p:cNvPicPr>
            <a:picLocks noChangeAspect="1"/>
          </p:cNvPicPr>
          <p:nvPr/>
        </p:nvPicPr>
        <p:blipFill>
          <a:blip r:embed="rId5"/>
          <a:stretch>
            <a:fillRect/>
          </a:stretch>
        </p:blipFill>
        <p:spPr>
          <a:xfrm>
            <a:off x="7392144" y="1608266"/>
            <a:ext cx="4799856" cy="1954286"/>
          </a:xfrm>
          <a:prstGeom prst="rect">
            <a:avLst/>
          </a:prstGeom>
        </p:spPr>
      </p:pic>
      <p:pic>
        <p:nvPicPr>
          <p:cNvPr id="10" name="Picture 9"/>
          <p:cNvPicPr>
            <a:picLocks noChangeAspect="1"/>
          </p:cNvPicPr>
          <p:nvPr/>
        </p:nvPicPr>
        <p:blipFill>
          <a:blip r:embed="rId6"/>
          <a:stretch>
            <a:fillRect/>
          </a:stretch>
        </p:blipFill>
        <p:spPr>
          <a:xfrm>
            <a:off x="4655840" y="3789040"/>
            <a:ext cx="3139391" cy="269791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23219" y="3861048"/>
            <a:ext cx="3617194" cy="2553898"/>
          </a:xfrm>
          <a:prstGeom prst="rect">
            <a:avLst/>
          </a:prstGeom>
        </p:spPr>
      </p:pic>
      <p:pic>
        <p:nvPicPr>
          <p:cNvPr id="12" name="Picture 5" descr="CPPE-Ch11-5_p197-Bu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9181" y="4045156"/>
            <a:ext cx="2609185" cy="25988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PPE-Ch11-5_p197-Chai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93104" y="1167344"/>
            <a:ext cx="1832425" cy="2395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83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8882" name="Rectangle 2"/>
          <p:cNvSpPr>
            <a:spLocks noGrp="1" noChangeArrowheads="1"/>
          </p:cNvSpPr>
          <p:nvPr>
            <p:ph type="body" sz="half" idx="1"/>
          </p:nvPr>
        </p:nvSpPr>
        <p:spPr bwMode="auto">
          <a:xfrm>
            <a:off x="911424" y="1196975"/>
            <a:ext cx="7632848" cy="2591479"/>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indent="0">
              <a:buNone/>
            </a:pPr>
            <a:r>
              <a:rPr lang="en-US" altLang="en-US" sz="2800" b="1" dirty="0">
                <a:solidFill>
                  <a:srgbClr val="FF4637"/>
                </a:solidFill>
                <a:ea typeface="Times New Roman" panose="02020603050405020304" pitchFamily="18" charset="0"/>
                <a:cs typeface="Minion-Regular" charset="0"/>
              </a:rPr>
              <a:t>think!</a:t>
            </a:r>
          </a:p>
          <a:p>
            <a:pPr marL="0" indent="0">
              <a:buNone/>
            </a:pPr>
            <a:r>
              <a:rPr lang="en-US" altLang="en-US" sz="2400" dirty="0">
                <a:ea typeface="Times New Roman" panose="02020603050405020304" pitchFamily="18" charset="0"/>
                <a:cs typeface="Minion-Regular" charset="0"/>
              </a:rPr>
              <a:t>When you carry a heavy load—such as a bucket of water with one arm……….</a:t>
            </a:r>
          </a:p>
          <a:p>
            <a:pPr marL="0" indent="0">
              <a:buNone/>
            </a:pPr>
            <a:endParaRPr lang="en-US" altLang="en-US" sz="2400" dirty="0">
              <a:ea typeface="Times New Roman" panose="02020603050405020304" pitchFamily="18" charset="0"/>
              <a:cs typeface="Minion-Regular" charset="0"/>
            </a:endParaRPr>
          </a:p>
          <a:p>
            <a:pPr marL="0" indent="0">
              <a:buNone/>
            </a:pPr>
            <a:r>
              <a:rPr lang="en-US" altLang="en-US" sz="2400" dirty="0">
                <a:ea typeface="Times New Roman" panose="02020603050405020304" pitchFamily="18" charset="0"/>
                <a:cs typeface="Minion-Regular" charset="0"/>
              </a:rPr>
              <a:t>Why do you tend to hold your free arm out horizontally?</a:t>
            </a:r>
            <a:endParaRPr lang="en-US" altLang="en-US" sz="2400" dirty="0">
              <a:solidFill>
                <a:srgbClr val="00DA9A"/>
              </a:solidFill>
              <a:ea typeface="Times New Roman" panose="02020603050405020304" pitchFamily="18" charset="0"/>
              <a:cs typeface="Avenir-MediumOblique" charset="0"/>
            </a:endParaRPr>
          </a:p>
        </p:txBody>
      </p:sp>
      <p:pic>
        <p:nvPicPr>
          <p:cNvPr id="78850" name="Picture 2" descr="http://media.findinghomesforyou.com/files/2015/12/2-guys-carrying-buckets-of-water.j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8937" y="1340768"/>
            <a:ext cx="2857500" cy="33909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p:cNvSpPr>
            <a:spLocks noChangeArrowheads="1"/>
          </p:cNvSpPr>
          <p:nvPr/>
        </p:nvSpPr>
        <p:spPr bwMode="auto">
          <a:xfrm>
            <a:off x="1763869" y="424108"/>
            <a:ext cx="693261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en-US" sz="4400" dirty="0">
                <a:solidFill>
                  <a:srgbClr val="0000FF"/>
                </a:solidFill>
                <a:latin typeface="+mj-lt"/>
                <a:ea typeface="+mj-ea"/>
                <a:cs typeface="+mj-cs"/>
              </a:rPr>
              <a:t>Stability of </a:t>
            </a:r>
            <a:r>
              <a:rPr lang="en-US" altLang="en-US" sz="4400" dirty="0">
                <a:solidFill>
                  <a:srgbClr val="00B050"/>
                </a:solidFill>
                <a:latin typeface="+mj-lt"/>
                <a:ea typeface="+mj-ea"/>
                <a:cs typeface="+mj-cs"/>
              </a:rPr>
              <a:t>People</a:t>
            </a:r>
          </a:p>
        </p:txBody>
      </p:sp>
    </p:spTree>
    <p:extLst>
      <p:ext uri="{BB962C8B-B14F-4D97-AF65-F5344CB8AC3E}">
        <p14:creationId xmlns:p14="http://schemas.microsoft.com/office/powerpoint/2010/main" val="2044509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0930" name="Rectangle 2"/>
          <p:cNvSpPr>
            <a:spLocks noGrp="1" noChangeArrowheads="1"/>
          </p:cNvSpPr>
          <p:nvPr>
            <p:ph type="body" sz="half" idx="1"/>
          </p:nvPr>
        </p:nvSpPr>
        <p:spPr bwMode="auto">
          <a:xfrm>
            <a:off x="911424" y="1196975"/>
            <a:ext cx="7560840" cy="5693866"/>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indent="0">
              <a:buNone/>
            </a:pPr>
            <a:r>
              <a:rPr lang="en-US" altLang="en-US" sz="2800" b="1" dirty="0">
                <a:solidFill>
                  <a:srgbClr val="FF4637"/>
                </a:solidFill>
                <a:ea typeface="Times New Roman" panose="02020603050405020304" pitchFamily="18" charset="0"/>
                <a:cs typeface="Minion-Regular" charset="0"/>
              </a:rPr>
              <a:t>think!</a:t>
            </a:r>
          </a:p>
          <a:p>
            <a:pPr marL="0" indent="0">
              <a:buNone/>
            </a:pPr>
            <a:r>
              <a:rPr lang="en-US" altLang="en-US" sz="2400" dirty="0"/>
              <a:t>When you carry a heavy load—such as a bucket of water with one arm……….</a:t>
            </a:r>
          </a:p>
          <a:p>
            <a:pPr marL="0" indent="0">
              <a:buNone/>
            </a:pPr>
            <a:endParaRPr lang="en-US" altLang="en-US" sz="2400" dirty="0"/>
          </a:p>
          <a:p>
            <a:pPr marL="0" indent="0">
              <a:buNone/>
            </a:pPr>
            <a:r>
              <a:rPr lang="en-US" altLang="en-US" sz="2400" dirty="0"/>
              <a:t>Why do you tend to hold your free arm out horizontally?</a:t>
            </a:r>
          </a:p>
          <a:p>
            <a:pPr marL="0" indent="0">
              <a:buNone/>
            </a:pPr>
            <a:br>
              <a:rPr lang="en-US" altLang="en-US" sz="2400" i="1" dirty="0">
                <a:solidFill>
                  <a:srgbClr val="00DA9A"/>
                </a:solidFill>
                <a:ea typeface="Times New Roman" panose="02020603050405020304" pitchFamily="18" charset="0"/>
                <a:cs typeface="Avenir-MediumOblique" charset="0"/>
              </a:rPr>
            </a:br>
            <a:r>
              <a:rPr lang="en-US" altLang="en-US" sz="2400" i="1" dirty="0">
                <a:solidFill>
                  <a:srgbClr val="00DA9A"/>
                </a:solidFill>
                <a:ea typeface="Times New Roman" panose="02020603050405020304" pitchFamily="18" charset="0"/>
                <a:cs typeface="Avenir-MediumOblique" charset="0"/>
              </a:rPr>
              <a:t>Answer: </a:t>
            </a:r>
          </a:p>
          <a:p>
            <a:pPr marL="0" indent="0">
              <a:buNone/>
            </a:pPr>
            <a:r>
              <a:rPr lang="en-US" altLang="en-US" sz="2400" dirty="0"/>
              <a:t>You tend to hold your free arm outstretched to shift the CG of your body away from the load so your combined CG will more easily be above the base of support. To really help matters, divide the load in two if possible, and carry half in each hand. Or, carry the load on your head!</a:t>
            </a:r>
          </a:p>
        </p:txBody>
      </p:sp>
      <p:sp>
        <p:nvSpPr>
          <p:cNvPr id="2300932" name="Rectangle 4"/>
          <p:cNvSpPr>
            <a:spLocks noChangeArrowheads="1"/>
          </p:cNvSpPr>
          <p:nvPr/>
        </p:nvSpPr>
        <p:spPr bwMode="auto">
          <a:xfrm>
            <a:off x="1763869" y="424108"/>
            <a:ext cx="693261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en-US" sz="4400" dirty="0">
                <a:solidFill>
                  <a:srgbClr val="0000FF"/>
                </a:solidFill>
                <a:latin typeface="+mj-lt"/>
                <a:ea typeface="+mj-ea"/>
                <a:cs typeface="+mj-cs"/>
              </a:rPr>
              <a:t>Stability of </a:t>
            </a:r>
            <a:r>
              <a:rPr lang="en-US" altLang="en-US" sz="4400" dirty="0">
                <a:solidFill>
                  <a:srgbClr val="00B050"/>
                </a:solidFill>
                <a:latin typeface="+mj-lt"/>
                <a:ea typeface="+mj-ea"/>
                <a:cs typeface="+mj-cs"/>
              </a:rPr>
              <a:t>People</a:t>
            </a:r>
          </a:p>
        </p:txBody>
      </p:sp>
      <p:pic>
        <p:nvPicPr>
          <p:cNvPr id="4" name="Picture 2" descr="http://media.findinghomesforyou.com/files/2015/12/2-guys-carrying-buckets-of-water.j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8937" y="1340768"/>
            <a:ext cx="28575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39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8050" name="Rectangle 2"/>
          <p:cNvSpPr>
            <a:spLocks noGrp="1" noChangeArrowheads="1"/>
          </p:cNvSpPr>
          <p:nvPr>
            <p:ph type="body" sz="half" idx="1"/>
          </p:nvPr>
        </p:nvSpPr>
        <p:spPr bwMode="auto">
          <a:xfrm>
            <a:off x="551384" y="1196975"/>
            <a:ext cx="11449272" cy="13357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indent="0">
              <a:buNone/>
            </a:pPr>
            <a:r>
              <a:rPr lang="en-US" altLang="en-US" sz="2800" b="1" dirty="0">
                <a:solidFill>
                  <a:srgbClr val="FF4637"/>
                </a:solidFill>
                <a:ea typeface="Times New Roman" panose="02020603050405020304" pitchFamily="18" charset="0"/>
                <a:cs typeface="Minion-Regular" charset="0"/>
              </a:rPr>
              <a:t>think!</a:t>
            </a:r>
          </a:p>
          <a:p>
            <a:pPr marL="0" indent="0">
              <a:buNone/>
            </a:pPr>
            <a:r>
              <a:rPr lang="en-US" altLang="en-US" sz="2400" dirty="0">
                <a:ea typeface="Times New Roman" panose="02020603050405020304" pitchFamily="18" charset="0"/>
                <a:cs typeface="Minion-Regular" charset="0"/>
              </a:rPr>
              <a:t>If you cannot exert enough torque to turn a stubborn bolt, would more torque be produced if you fastened a length of rope to the wrench handle as shown?</a:t>
            </a:r>
            <a:endParaRPr lang="en-US" altLang="en-US" sz="2400" dirty="0">
              <a:solidFill>
                <a:srgbClr val="00DA9A"/>
              </a:solidFill>
              <a:ea typeface="Times New Roman" panose="02020603050405020304" pitchFamily="18" charset="0"/>
              <a:cs typeface="Avenir-MediumOblique" charset="0"/>
            </a:endParaRPr>
          </a:p>
        </p:txBody>
      </p:sp>
      <p:sp>
        <p:nvSpPr>
          <p:cNvPr id="2178053" name="Rectangle 5"/>
          <p:cNvSpPr>
            <a:spLocks noChangeArrowheads="1"/>
          </p:cNvSpPr>
          <p:nvPr/>
        </p:nvSpPr>
        <p:spPr bwMode="auto">
          <a:xfrm>
            <a:off x="3354388" y="223272"/>
            <a:ext cx="693261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en-US" sz="4400" b="1" dirty="0">
                <a:latin typeface="+mj-lt"/>
              </a:rPr>
              <a:t>Lesson Review</a:t>
            </a:r>
            <a:r>
              <a:rPr lang="en-US" altLang="en-US" sz="4400" b="1" dirty="0">
                <a:solidFill>
                  <a:srgbClr val="007B32"/>
                </a:solidFill>
                <a:latin typeface="+mj-lt"/>
              </a:rPr>
              <a:t> </a:t>
            </a:r>
            <a:r>
              <a:rPr lang="en-US" altLang="en-US" sz="4400" b="1" dirty="0">
                <a:solidFill>
                  <a:srgbClr val="E63219"/>
                </a:solidFill>
                <a:latin typeface="+mj-lt"/>
              </a:rPr>
              <a:t>Torque</a:t>
            </a:r>
          </a:p>
        </p:txBody>
      </p:sp>
      <p:pic>
        <p:nvPicPr>
          <p:cNvPr id="5" name="Picture 4" descr="CPPE-Ch11-1_p189-TCarto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8851" y="4600262"/>
            <a:ext cx="6709185" cy="2243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747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1763869" y="424108"/>
            <a:ext cx="693261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en-US" sz="4400" dirty="0">
                <a:solidFill>
                  <a:srgbClr val="0000FF"/>
                </a:solidFill>
                <a:latin typeface="+mj-lt"/>
                <a:ea typeface="+mj-ea"/>
                <a:cs typeface="+mj-cs"/>
              </a:rPr>
              <a:t>Stability of </a:t>
            </a:r>
            <a:r>
              <a:rPr lang="en-US" altLang="en-US" sz="4400" dirty="0">
                <a:solidFill>
                  <a:srgbClr val="00B050"/>
                </a:solidFill>
                <a:latin typeface="+mj-lt"/>
                <a:ea typeface="+mj-ea"/>
                <a:cs typeface="+mj-cs"/>
              </a:rPr>
              <a:t>People</a:t>
            </a:r>
          </a:p>
        </p:txBody>
      </p:sp>
      <p:pic>
        <p:nvPicPr>
          <p:cNvPr id="5" name="Picture 4" descr="CPPE-Ch11-6_p199-Fe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9496" y="4509120"/>
            <a:ext cx="3158437" cy="222439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orig04.deviantart.net/9d49/f/2011/364/b/c/tallest_and_shortest_men_recorded_by_cyrusnarcissus-d4ksm5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0216" y="117551"/>
            <a:ext cx="3979413" cy="636706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p:cNvSpPr>
            <a:spLocks noGrp="1" noChangeArrowheads="1"/>
          </p:cNvSpPr>
          <p:nvPr>
            <p:ph type="body" sz="half" idx="1"/>
          </p:nvPr>
        </p:nvSpPr>
        <p:spPr bwMode="auto">
          <a:xfrm>
            <a:off x="911424" y="1196975"/>
            <a:ext cx="6768752" cy="1409617"/>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indent="0">
              <a:buNone/>
            </a:pPr>
            <a:r>
              <a:rPr lang="en-US" altLang="en-US" sz="2800" b="1" dirty="0">
                <a:solidFill>
                  <a:srgbClr val="FF4637"/>
                </a:solidFill>
                <a:ea typeface="Times New Roman" panose="02020603050405020304" pitchFamily="18" charset="0"/>
                <a:cs typeface="Minion-Regular" charset="0"/>
              </a:rPr>
              <a:t>think!</a:t>
            </a:r>
          </a:p>
          <a:p>
            <a:pPr marL="0" indent="0">
              <a:buNone/>
            </a:pPr>
            <a:r>
              <a:rPr lang="en-US" altLang="en-US" sz="2400" dirty="0">
                <a:ea typeface="Times New Roman" panose="02020603050405020304" pitchFamily="18" charset="0"/>
                <a:cs typeface="Minion-Regular" charset="0"/>
              </a:rPr>
              <a:t>Why do tall people have bigger feet?</a:t>
            </a:r>
          </a:p>
          <a:p>
            <a:pPr marL="0" indent="0">
              <a:buNone/>
            </a:pPr>
            <a:endParaRPr lang="en-US" altLang="en-US" sz="2400" dirty="0">
              <a:solidFill>
                <a:srgbClr val="00DA9A"/>
              </a:solidFill>
              <a:ea typeface="Times New Roman" panose="02020603050405020304" pitchFamily="18" charset="0"/>
              <a:cs typeface="Avenir-MediumOblique" charset="0"/>
            </a:endParaRPr>
          </a:p>
        </p:txBody>
      </p:sp>
    </p:spTree>
    <p:extLst>
      <p:ext uri="{BB962C8B-B14F-4D97-AF65-F5344CB8AC3E}">
        <p14:creationId xmlns:p14="http://schemas.microsoft.com/office/powerpoint/2010/main" val="3297458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8882" name="Rectangle 2"/>
          <p:cNvSpPr>
            <a:spLocks noGrp="1" noChangeArrowheads="1"/>
          </p:cNvSpPr>
          <p:nvPr>
            <p:ph type="body" sz="half" idx="1"/>
          </p:nvPr>
        </p:nvSpPr>
        <p:spPr bwMode="auto">
          <a:xfrm>
            <a:off x="911424" y="1196975"/>
            <a:ext cx="6768752" cy="3404009"/>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indent="0">
              <a:buNone/>
            </a:pPr>
            <a:r>
              <a:rPr lang="en-US" altLang="en-US" sz="2800" b="1" dirty="0">
                <a:solidFill>
                  <a:srgbClr val="FF4637"/>
                </a:solidFill>
                <a:ea typeface="Times New Roman" panose="02020603050405020304" pitchFamily="18" charset="0"/>
                <a:cs typeface="Minion-Regular" charset="0"/>
              </a:rPr>
              <a:t>think!</a:t>
            </a:r>
          </a:p>
          <a:p>
            <a:pPr marL="0" indent="0">
              <a:buNone/>
            </a:pPr>
            <a:r>
              <a:rPr lang="en-US" altLang="en-US" sz="2400" dirty="0">
                <a:ea typeface="Times New Roman" panose="02020603050405020304" pitchFamily="18" charset="0"/>
                <a:cs typeface="Minion-Regular" charset="0"/>
              </a:rPr>
              <a:t>Why do tall people have bigger feet?</a:t>
            </a:r>
          </a:p>
          <a:p>
            <a:pPr marL="0" indent="0">
              <a:buNone/>
            </a:pPr>
            <a:endParaRPr lang="en-US" altLang="en-US" sz="2400" dirty="0">
              <a:solidFill>
                <a:srgbClr val="00DA9A"/>
              </a:solidFill>
              <a:ea typeface="Times New Roman" panose="02020603050405020304" pitchFamily="18" charset="0"/>
              <a:cs typeface="Avenir-MediumOblique" charset="0"/>
            </a:endParaRPr>
          </a:p>
          <a:p>
            <a:pPr marL="0" indent="0">
              <a:buNone/>
            </a:pPr>
            <a:r>
              <a:rPr lang="en-US" altLang="en-US" sz="2400" i="1" dirty="0">
                <a:solidFill>
                  <a:srgbClr val="00DA9A"/>
                </a:solidFill>
                <a:ea typeface="Times New Roman" panose="02020603050405020304" pitchFamily="18" charset="0"/>
                <a:cs typeface="Avenir-MediumOblique" charset="0"/>
              </a:rPr>
              <a:t>Answer: </a:t>
            </a:r>
          </a:p>
          <a:p>
            <a:pPr marL="0" indent="0">
              <a:buNone/>
            </a:pPr>
            <a:r>
              <a:rPr lang="en-US" altLang="en-US" sz="2400" dirty="0"/>
              <a:t>Tall people have higher C of G’s and therefore a small angle of movement would cause the line of weight force to move outside their feet if they were not larger.</a:t>
            </a:r>
            <a:endParaRPr lang="en-US" altLang="en-US" sz="2400" dirty="0">
              <a:solidFill>
                <a:srgbClr val="00DA9A"/>
              </a:solidFill>
              <a:ea typeface="Times New Roman" panose="02020603050405020304" pitchFamily="18" charset="0"/>
              <a:cs typeface="Avenir-MediumOblique" charset="0"/>
            </a:endParaRPr>
          </a:p>
        </p:txBody>
      </p:sp>
      <p:sp>
        <p:nvSpPr>
          <p:cNvPr id="7" name="Rectangle 4"/>
          <p:cNvSpPr>
            <a:spLocks noChangeArrowheads="1"/>
          </p:cNvSpPr>
          <p:nvPr/>
        </p:nvSpPr>
        <p:spPr bwMode="auto">
          <a:xfrm>
            <a:off x="1763869" y="424108"/>
            <a:ext cx="693261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en-US" sz="4400" dirty="0">
                <a:solidFill>
                  <a:srgbClr val="0000FF"/>
                </a:solidFill>
                <a:latin typeface="+mj-lt"/>
                <a:ea typeface="+mj-ea"/>
                <a:cs typeface="+mj-cs"/>
              </a:rPr>
              <a:t>Stability of </a:t>
            </a:r>
            <a:r>
              <a:rPr lang="en-US" altLang="en-US" sz="4400" dirty="0">
                <a:solidFill>
                  <a:srgbClr val="00B050"/>
                </a:solidFill>
                <a:latin typeface="+mj-lt"/>
                <a:ea typeface="+mj-ea"/>
                <a:cs typeface="+mj-cs"/>
              </a:rPr>
              <a:t>People</a:t>
            </a:r>
          </a:p>
        </p:txBody>
      </p:sp>
      <p:pic>
        <p:nvPicPr>
          <p:cNvPr id="6" name="Picture 5" descr="CPPE-Ch11-6_p199-Fe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9496" y="4509120"/>
            <a:ext cx="3158437" cy="22243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orig04.deviantart.net/9d49/f/2011/364/b/c/tallest_and_shortest_men_recorded_by_cyrusnarcissus-d4ksm5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0216" y="117551"/>
            <a:ext cx="3979413" cy="636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821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1650" name="Rectangle 2"/>
          <p:cNvSpPr>
            <a:spLocks noChangeArrowheads="1"/>
          </p:cNvSpPr>
          <p:nvPr/>
        </p:nvSpPr>
        <p:spPr bwMode="auto">
          <a:xfrm>
            <a:off x="924081" y="1389339"/>
            <a:ext cx="105725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Char char="•"/>
              <a:defRPr sz="2800">
                <a:solidFill>
                  <a:schemeClr val="tx1"/>
                </a:solidFill>
                <a:latin typeface="Arial" panose="020B0604020202020204" pitchFamily="34" charset="0"/>
              </a:defRPr>
            </a:lvl1pPr>
            <a:lvl2pPr marL="1087438" indent="-457200">
              <a:buChar char="–"/>
              <a:defRPr sz="2400">
                <a:solidFill>
                  <a:schemeClr val="tx1"/>
                </a:solidFill>
                <a:latin typeface="Arial" panose="020B0604020202020204" pitchFamily="34" charset="0"/>
              </a:defRPr>
            </a:lvl2pPr>
            <a:lvl3pPr marL="1585913" indent="-381000">
              <a:buChar char="•"/>
              <a:defRPr sz="2000">
                <a:solidFill>
                  <a:schemeClr val="tx1"/>
                </a:solidFill>
                <a:latin typeface="Arial" panose="020B0604020202020204" pitchFamily="34" charset="0"/>
              </a:defRPr>
            </a:lvl3pPr>
            <a:lvl4pPr marL="2043113" indent="-342900">
              <a:buChar char="–"/>
              <a:defRPr>
                <a:solidFill>
                  <a:schemeClr val="tx1"/>
                </a:solidFill>
                <a:latin typeface="Arial" panose="020B0604020202020204" pitchFamily="34" charset="0"/>
              </a:defRPr>
            </a:lvl4pPr>
            <a:lvl5pPr marL="2500313" indent="-342900">
              <a:buChar char="»"/>
              <a:defRPr>
                <a:solidFill>
                  <a:schemeClr val="tx1"/>
                </a:solidFill>
                <a:latin typeface="Arial" panose="020B0604020202020204" pitchFamily="34" charset="0"/>
              </a:defRPr>
            </a:lvl5pPr>
            <a:lvl6pPr marL="2957513" indent="-342900" fontAlgn="base">
              <a:spcBef>
                <a:spcPct val="20000"/>
              </a:spcBef>
              <a:spcAft>
                <a:spcPct val="0"/>
              </a:spcAft>
              <a:buChar char="»"/>
              <a:defRPr>
                <a:solidFill>
                  <a:schemeClr val="tx1"/>
                </a:solidFill>
                <a:latin typeface="Arial" panose="020B0604020202020204" pitchFamily="34" charset="0"/>
              </a:defRPr>
            </a:lvl6pPr>
            <a:lvl7pPr marL="3414713" indent="-342900" fontAlgn="base">
              <a:spcBef>
                <a:spcPct val="20000"/>
              </a:spcBef>
              <a:spcAft>
                <a:spcPct val="0"/>
              </a:spcAft>
              <a:buChar char="»"/>
              <a:defRPr>
                <a:solidFill>
                  <a:schemeClr val="tx1"/>
                </a:solidFill>
                <a:latin typeface="Arial" panose="020B0604020202020204" pitchFamily="34" charset="0"/>
              </a:defRPr>
            </a:lvl7pPr>
            <a:lvl8pPr marL="3871913" indent="-342900" fontAlgn="base">
              <a:spcBef>
                <a:spcPct val="20000"/>
              </a:spcBef>
              <a:spcAft>
                <a:spcPct val="0"/>
              </a:spcAft>
              <a:buChar char="»"/>
              <a:defRPr>
                <a:solidFill>
                  <a:schemeClr val="tx1"/>
                </a:solidFill>
                <a:latin typeface="Arial" panose="020B0604020202020204" pitchFamily="34" charset="0"/>
              </a:defRPr>
            </a:lvl8pPr>
            <a:lvl9pPr marL="4329113" indent="-342900" fontAlgn="base">
              <a:spcBef>
                <a:spcPct val="20000"/>
              </a:spcBef>
              <a:spcAft>
                <a:spcPct val="0"/>
              </a:spcAft>
              <a:buChar char="»"/>
              <a:defRPr>
                <a:solidFill>
                  <a:schemeClr val="tx1"/>
                </a:solidFill>
                <a:latin typeface="Arial" panose="020B0604020202020204" pitchFamily="34" charset="0"/>
              </a:defRPr>
            </a:lvl9pPr>
          </a:lstStyle>
          <a:p>
            <a:pPr>
              <a:buFont typeface="Symbol" panose="05050102010706020507" pitchFamily="18" charset="2"/>
              <a:buNone/>
            </a:pPr>
            <a:r>
              <a:rPr lang="en-US" altLang="en-US" dirty="0">
                <a:solidFill>
                  <a:srgbClr val="000000"/>
                </a:solidFill>
                <a:ea typeface="Times New Roman" panose="02020603050405020304" pitchFamily="18" charset="0"/>
                <a:cs typeface="Minion-Regular" charset="0"/>
              </a:rPr>
              <a:t>Why are these toys so stable?</a:t>
            </a:r>
          </a:p>
        </p:txBody>
      </p:sp>
      <p:pic>
        <p:nvPicPr>
          <p:cNvPr id="2331653" name="Picture 5" descr="CPPE-Ch11-7_p202-To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5059" y="2161307"/>
            <a:ext cx="5065018" cy="33015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ChangeArrowheads="1"/>
          </p:cNvSpPr>
          <p:nvPr/>
        </p:nvSpPr>
        <p:spPr bwMode="auto">
          <a:xfrm>
            <a:off x="1763869" y="424108"/>
            <a:ext cx="693261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en-US" sz="4400" dirty="0">
                <a:solidFill>
                  <a:srgbClr val="0000FF"/>
                </a:solidFill>
                <a:latin typeface="+mj-lt"/>
                <a:ea typeface="+mj-ea"/>
                <a:cs typeface="+mj-cs"/>
              </a:rPr>
              <a:t>Stability of </a:t>
            </a:r>
            <a:r>
              <a:rPr lang="en-US" altLang="en-US" sz="4400" dirty="0">
                <a:solidFill>
                  <a:srgbClr val="00B050"/>
                </a:solidFill>
                <a:latin typeface="+mj-lt"/>
                <a:ea typeface="+mj-ea"/>
                <a:cs typeface="+mj-cs"/>
              </a:rPr>
              <a:t>Toys</a:t>
            </a:r>
          </a:p>
        </p:txBody>
      </p:sp>
      <p:sp>
        <p:nvSpPr>
          <p:cNvPr id="7" name="Rectangle 2"/>
          <p:cNvSpPr>
            <a:spLocks noChangeArrowheads="1"/>
          </p:cNvSpPr>
          <p:nvPr/>
        </p:nvSpPr>
        <p:spPr bwMode="auto">
          <a:xfrm>
            <a:off x="623392" y="5629622"/>
            <a:ext cx="108074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Char char="•"/>
              <a:defRPr sz="2800">
                <a:solidFill>
                  <a:schemeClr val="tx1"/>
                </a:solidFill>
                <a:latin typeface="Arial" panose="020B0604020202020204" pitchFamily="34" charset="0"/>
              </a:defRPr>
            </a:lvl1pPr>
            <a:lvl2pPr marL="1087438" indent="-457200">
              <a:buChar char="–"/>
              <a:defRPr sz="2400">
                <a:solidFill>
                  <a:schemeClr val="tx1"/>
                </a:solidFill>
                <a:latin typeface="Arial" panose="020B0604020202020204" pitchFamily="34" charset="0"/>
              </a:defRPr>
            </a:lvl2pPr>
            <a:lvl3pPr marL="1585913" indent="-381000">
              <a:buChar char="•"/>
              <a:defRPr sz="2000">
                <a:solidFill>
                  <a:schemeClr val="tx1"/>
                </a:solidFill>
                <a:latin typeface="Arial" panose="020B0604020202020204" pitchFamily="34" charset="0"/>
              </a:defRPr>
            </a:lvl3pPr>
            <a:lvl4pPr marL="2043113" indent="-342900">
              <a:buChar char="–"/>
              <a:defRPr>
                <a:solidFill>
                  <a:schemeClr val="tx1"/>
                </a:solidFill>
                <a:latin typeface="Arial" panose="020B0604020202020204" pitchFamily="34" charset="0"/>
              </a:defRPr>
            </a:lvl4pPr>
            <a:lvl5pPr marL="2500313" indent="-342900">
              <a:buChar char="»"/>
              <a:defRPr>
                <a:solidFill>
                  <a:schemeClr val="tx1"/>
                </a:solidFill>
                <a:latin typeface="Arial" panose="020B0604020202020204" pitchFamily="34" charset="0"/>
              </a:defRPr>
            </a:lvl5pPr>
            <a:lvl6pPr marL="2957513" indent="-342900" fontAlgn="base">
              <a:spcBef>
                <a:spcPct val="20000"/>
              </a:spcBef>
              <a:spcAft>
                <a:spcPct val="0"/>
              </a:spcAft>
              <a:buChar char="»"/>
              <a:defRPr>
                <a:solidFill>
                  <a:schemeClr val="tx1"/>
                </a:solidFill>
                <a:latin typeface="Arial" panose="020B0604020202020204" pitchFamily="34" charset="0"/>
              </a:defRPr>
            </a:lvl6pPr>
            <a:lvl7pPr marL="3414713" indent="-342900" fontAlgn="base">
              <a:spcBef>
                <a:spcPct val="20000"/>
              </a:spcBef>
              <a:spcAft>
                <a:spcPct val="0"/>
              </a:spcAft>
              <a:buChar char="»"/>
              <a:defRPr>
                <a:solidFill>
                  <a:schemeClr val="tx1"/>
                </a:solidFill>
                <a:latin typeface="Arial" panose="020B0604020202020204" pitchFamily="34" charset="0"/>
              </a:defRPr>
            </a:lvl7pPr>
            <a:lvl8pPr marL="3871913" indent="-342900" fontAlgn="base">
              <a:spcBef>
                <a:spcPct val="20000"/>
              </a:spcBef>
              <a:spcAft>
                <a:spcPct val="0"/>
              </a:spcAft>
              <a:buChar char="»"/>
              <a:defRPr>
                <a:solidFill>
                  <a:schemeClr val="tx1"/>
                </a:solidFill>
                <a:latin typeface="Arial" panose="020B0604020202020204" pitchFamily="34" charset="0"/>
              </a:defRPr>
            </a:lvl8pPr>
            <a:lvl9pPr marL="4329113" indent="-342900" fontAlgn="base">
              <a:spcBef>
                <a:spcPct val="20000"/>
              </a:spcBef>
              <a:spcAft>
                <a:spcPct val="0"/>
              </a:spcAft>
              <a:buChar char="»"/>
              <a:defRPr>
                <a:solidFill>
                  <a:schemeClr val="tx1"/>
                </a:solidFill>
                <a:latin typeface="Arial" panose="020B0604020202020204" pitchFamily="34" charset="0"/>
              </a:defRPr>
            </a:lvl9pPr>
          </a:lstStyle>
          <a:p>
            <a:pPr>
              <a:buFont typeface="Symbol" panose="05050102010706020507" pitchFamily="18" charset="2"/>
              <a:buNone/>
            </a:pPr>
            <a:r>
              <a:rPr lang="en-US" altLang="en-US" dirty="0">
                <a:solidFill>
                  <a:srgbClr val="000000"/>
                </a:solidFill>
                <a:ea typeface="Times New Roman" panose="02020603050405020304" pitchFamily="18" charset="0"/>
                <a:cs typeface="Minion-Regular" charset="0"/>
              </a:rPr>
              <a:t>The toys are in stable equilibrium because the CG rises when the toys tilt which causes stabilizing torque.</a:t>
            </a:r>
          </a:p>
        </p:txBody>
      </p:sp>
      <p:pic>
        <p:nvPicPr>
          <p:cNvPr id="8" name="Picture 4" descr="CPPE-Ch11-3_p193-To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1335" y="620688"/>
            <a:ext cx="4019550" cy="398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83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5746" name="Rectangle 2"/>
          <p:cNvSpPr>
            <a:spLocks noChangeArrowheads="1"/>
          </p:cNvSpPr>
          <p:nvPr/>
        </p:nvSpPr>
        <p:spPr bwMode="auto">
          <a:xfrm>
            <a:off x="263352" y="1700808"/>
            <a:ext cx="741682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Char char="•"/>
              <a:defRPr sz="2800">
                <a:solidFill>
                  <a:schemeClr val="tx1"/>
                </a:solidFill>
                <a:latin typeface="Arial" panose="020B0604020202020204" pitchFamily="34" charset="0"/>
              </a:defRPr>
            </a:lvl1pPr>
            <a:lvl2pPr marL="1090613" indent="-457200">
              <a:buChar char="–"/>
              <a:defRPr sz="2400">
                <a:solidFill>
                  <a:schemeClr val="tx1"/>
                </a:solidFill>
                <a:latin typeface="Arial" panose="020B0604020202020204" pitchFamily="34" charset="0"/>
              </a:defRPr>
            </a:lvl2pPr>
            <a:lvl3pPr marL="1585913" indent="-381000">
              <a:buChar char="•"/>
              <a:defRPr sz="2000">
                <a:solidFill>
                  <a:schemeClr val="tx1"/>
                </a:solidFill>
                <a:latin typeface="Arial" panose="020B0604020202020204" pitchFamily="34" charset="0"/>
              </a:defRPr>
            </a:lvl3pPr>
            <a:lvl4pPr marL="2043113" indent="-342900">
              <a:buChar char="–"/>
              <a:defRPr>
                <a:solidFill>
                  <a:schemeClr val="tx1"/>
                </a:solidFill>
                <a:latin typeface="Arial" panose="020B0604020202020204" pitchFamily="34" charset="0"/>
              </a:defRPr>
            </a:lvl4pPr>
            <a:lvl5pPr marL="2500313" indent="-342900">
              <a:buChar char="»"/>
              <a:defRPr>
                <a:solidFill>
                  <a:schemeClr val="tx1"/>
                </a:solidFill>
                <a:latin typeface="Arial" panose="020B0604020202020204" pitchFamily="34" charset="0"/>
              </a:defRPr>
            </a:lvl5pPr>
            <a:lvl6pPr marL="2957513" indent="-342900" fontAlgn="base">
              <a:spcBef>
                <a:spcPct val="20000"/>
              </a:spcBef>
              <a:spcAft>
                <a:spcPct val="0"/>
              </a:spcAft>
              <a:buChar char="»"/>
              <a:defRPr>
                <a:solidFill>
                  <a:schemeClr val="tx1"/>
                </a:solidFill>
                <a:latin typeface="Arial" panose="020B0604020202020204" pitchFamily="34" charset="0"/>
              </a:defRPr>
            </a:lvl6pPr>
            <a:lvl7pPr marL="3414713" indent="-342900" fontAlgn="base">
              <a:spcBef>
                <a:spcPct val="20000"/>
              </a:spcBef>
              <a:spcAft>
                <a:spcPct val="0"/>
              </a:spcAft>
              <a:buChar char="»"/>
              <a:defRPr>
                <a:solidFill>
                  <a:schemeClr val="tx1"/>
                </a:solidFill>
                <a:latin typeface="Arial" panose="020B0604020202020204" pitchFamily="34" charset="0"/>
              </a:defRPr>
            </a:lvl7pPr>
            <a:lvl8pPr marL="3871913" indent="-342900" fontAlgn="base">
              <a:spcBef>
                <a:spcPct val="20000"/>
              </a:spcBef>
              <a:spcAft>
                <a:spcPct val="0"/>
              </a:spcAft>
              <a:buChar char="»"/>
              <a:defRPr>
                <a:solidFill>
                  <a:schemeClr val="tx1"/>
                </a:solidFill>
                <a:latin typeface="Arial" panose="020B0604020202020204" pitchFamily="34" charset="0"/>
              </a:defRPr>
            </a:lvl8pPr>
            <a:lvl9pPr marL="4329113" indent="-342900" fontAlgn="base">
              <a:spcBef>
                <a:spcPct val="20000"/>
              </a:spcBef>
              <a:spcAft>
                <a:spcPct val="0"/>
              </a:spcAft>
              <a:buChar char="»"/>
              <a:defRPr>
                <a:solidFill>
                  <a:schemeClr val="tx1"/>
                </a:solidFill>
                <a:latin typeface="Arial" panose="020B0604020202020204" pitchFamily="34" charset="0"/>
              </a:defRPr>
            </a:lvl9pPr>
          </a:lstStyle>
          <a:p>
            <a:pPr>
              <a:buFont typeface="Symbol" panose="05050102010706020507" pitchFamily="18" charset="2"/>
              <a:buNone/>
            </a:pPr>
            <a:r>
              <a:rPr lang="en-US" altLang="en-US" dirty="0">
                <a:solidFill>
                  <a:srgbClr val="000000"/>
                </a:solidFill>
                <a:ea typeface="Times New Roman" panose="02020603050405020304" pitchFamily="18" charset="0"/>
                <a:cs typeface="Minion-Regular" charset="0"/>
              </a:rPr>
              <a:t>The Seattle Space Needle is so “deeply rooted” that its </a:t>
            </a:r>
            <a:r>
              <a:rPr lang="en-US" altLang="en-US" dirty="0">
                <a:solidFill>
                  <a:srgbClr val="00B050"/>
                </a:solidFill>
                <a:ea typeface="Times New Roman" panose="02020603050405020304" pitchFamily="18" charset="0"/>
                <a:cs typeface="Minion-Regular" charset="0"/>
              </a:rPr>
              <a:t>center of mass is actually below ground level. </a:t>
            </a:r>
          </a:p>
          <a:p>
            <a:pPr>
              <a:buFont typeface="Symbol" panose="05050102010706020507" pitchFamily="18" charset="2"/>
              <a:buNone/>
            </a:pPr>
            <a:endParaRPr lang="en-US" altLang="en-US" dirty="0">
              <a:solidFill>
                <a:srgbClr val="000000"/>
              </a:solidFill>
              <a:ea typeface="Times New Roman" panose="02020603050405020304" pitchFamily="18" charset="0"/>
              <a:cs typeface="Minion-Regular" charset="0"/>
            </a:endParaRPr>
          </a:p>
          <a:p>
            <a:pPr>
              <a:buFont typeface="Symbol" panose="05050102010706020507" pitchFamily="18" charset="2"/>
              <a:buNone/>
            </a:pPr>
            <a:r>
              <a:rPr lang="en-US" altLang="en-US" dirty="0">
                <a:solidFill>
                  <a:srgbClr val="000000"/>
                </a:solidFill>
                <a:ea typeface="Times New Roman" panose="02020603050405020304" pitchFamily="18" charset="0"/>
                <a:cs typeface="Minion-Regular" charset="0"/>
              </a:rPr>
              <a:t>It cannot fall over intact because falling would not lower its CG at all. If the structure were to tilt intact onto the ground, </a:t>
            </a:r>
            <a:r>
              <a:rPr lang="en-US" altLang="en-US" dirty="0">
                <a:solidFill>
                  <a:srgbClr val="00B050"/>
                </a:solidFill>
                <a:ea typeface="Times New Roman" panose="02020603050405020304" pitchFamily="18" charset="0"/>
                <a:cs typeface="Minion-Regular" charset="0"/>
              </a:rPr>
              <a:t>its CG would be raised!</a:t>
            </a:r>
          </a:p>
        </p:txBody>
      </p:sp>
      <p:pic>
        <p:nvPicPr>
          <p:cNvPr id="2335748" name="Picture 4" descr="CPPE-Ch11-7_p202-SpcNd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256" y="428863"/>
            <a:ext cx="3354969" cy="603789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ChangeArrowheads="1"/>
          </p:cNvSpPr>
          <p:nvPr/>
        </p:nvSpPr>
        <p:spPr bwMode="auto">
          <a:xfrm>
            <a:off x="1763869" y="424108"/>
            <a:ext cx="693261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en-US" sz="4400" dirty="0">
                <a:solidFill>
                  <a:srgbClr val="0000FF"/>
                </a:solidFill>
                <a:latin typeface="+mj-lt"/>
                <a:ea typeface="+mj-ea"/>
                <a:cs typeface="+mj-cs"/>
              </a:rPr>
              <a:t>Stability of </a:t>
            </a:r>
            <a:r>
              <a:rPr lang="en-US" altLang="en-US" sz="4400" dirty="0">
                <a:solidFill>
                  <a:srgbClr val="00B050"/>
                </a:solidFill>
                <a:latin typeface="+mj-lt"/>
                <a:ea typeface="+mj-ea"/>
                <a:cs typeface="+mj-cs"/>
              </a:rPr>
              <a:t>Buildings</a:t>
            </a:r>
          </a:p>
        </p:txBody>
      </p:sp>
    </p:spTree>
    <p:extLst>
      <p:ext uri="{BB962C8B-B14F-4D97-AF65-F5344CB8AC3E}">
        <p14:creationId xmlns:p14="http://schemas.microsoft.com/office/powerpoint/2010/main" val="3894576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8770" name="Rectangle 2"/>
          <p:cNvSpPr>
            <a:spLocks noChangeArrowheads="1"/>
          </p:cNvSpPr>
          <p:nvPr/>
        </p:nvSpPr>
        <p:spPr bwMode="auto">
          <a:xfrm>
            <a:off x="620487" y="1393329"/>
            <a:ext cx="1080410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Char char="•"/>
              <a:defRPr sz="2800">
                <a:solidFill>
                  <a:schemeClr val="tx1"/>
                </a:solidFill>
                <a:latin typeface="Arial" panose="020B0604020202020204" pitchFamily="34" charset="0"/>
              </a:defRPr>
            </a:lvl1pPr>
            <a:lvl2pPr marL="746125" indent="-285750">
              <a:buChar char="–"/>
              <a:defRPr sz="2400">
                <a:solidFill>
                  <a:schemeClr val="tx1"/>
                </a:solidFill>
                <a:latin typeface="Arial" panose="020B0604020202020204" pitchFamily="34" charset="0"/>
              </a:defRPr>
            </a:lvl2pPr>
            <a:lvl3pPr marL="1143000" indent="-228600">
              <a:buChar char="•"/>
              <a:defRPr sz="2000">
                <a:solidFill>
                  <a:schemeClr val="tx1"/>
                </a:solidFill>
                <a:latin typeface="Arial" panose="020B0604020202020204" pitchFamily="34" charset="0"/>
              </a:defRPr>
            </a:lvl3pPr>
            <a:lvl4pPr marL="1600200" indent="-228600">
              <a:buChar char="–"/>
              <a:defRPr>
                <a:solidFill>
                  <a:schemeClr val="tx1"/>
                </a:solidFill>
                <a:latin typeface="Arial" panose="020B0604020202020204" pitchFamily="34" charset="0"/>
              </a:defRPr>
            </a:lvl4pPr>
            <a:lvl5pPr marL="2057400" indent="-228600">
              <a:buChar char="»"/>
              <a:defRPr>
                <a:solidFill>
                  <a:schemeClr val="tx1"/>
                </a:solidFill>
                <a:latin typeface="Arial" panose="020B0604020202020204" pitchFamily="34" charset="0"/>
              </a:defRPr>
            </a:lvl5pPr>
            <a:lvl6pPr marL="2514600" indent="-228600" fontAlgn="base">
              <a:spcBef>
                <a:spcPct val="20000"/>
              </a:spcBef>
              <a:spcAft>
                <a:spcPct val="0"/>
              </a:spcAft>
              <a:buChar char="»"/>
              <a:defRPr>
                <a:solidFill>
                  <a:schemeClr val="tx1"/>
                </a:solidFill>
                <a:latin typeface="Arial" panose="020B0604020202020204" pitchFamily="34" charset="0"/>
              </a:defRPr>
            </a:lvl6pPr>
            <a:lvl7pPr marL="2971800" indent="-228600" fontAlgn="base">
              <a:spcBef>
                <a:spcPct val="20000"/>
              </a:spcBef>
              <a:spcAft>
                <a:spcPct val="0"/>
              </a:spcAft>
              <a:buChar char="»"/>
              <a:defRPr>
                <a:solidFill>
                  <a:schemeClr val="tx1"/>
                </a:solidFill>
                <a:latin typeface="Arial" panose="020B0604020202020204" pitchFamily="34" charset="0"/>
              </a:defRPr>
            </a:lvl7pPr>
            <a:lvl8pPr marL="3429000" indent="-228600" fontAlgn="base">
              <a:spcBef>
                <a:spcPct val="20000"/>
              </a:spcBef>
              <a:spcAft>
                <a:spcPct val="0"/>
              </a:spcAft>
              <a:buChar char="»"/>
              <a:defRPr>
                <a:solidFill>
                  <a:schemeClr val="tx1"/>
                </a:solidFill>
                <a:latin typeface="Arial" panose="020B0604020202020204" pitchFamily="34" charset="0"/>
              </a:defRPr>
            </a:lvl8pPr>
            <a:lvl9pPr marL="3886200" indent="-228600" fontAlgn="base">
              <a:spcBef>
                <a:spcPct val="20000"/>
              </a:spcBef>
              <a:spcAft>
                <a:spcPct val="0"/>
              </a:spcAft>
              <a:buChar char="»"/>
              <a:defRPr>
                <a:solidFill>
                  <a:schemeClr val="tx1"/>
                </a:solidFill>
                <a:latin typeface="Arial" panose="020B0604020202020204" pitchFamily="34" charset="0"/>
              </a:defRPr>
            </a:lvl9pPr>
          </a:lstStyle>
          <a:p>
            <a:pPr>
              <a:buFont typeface="Symbol" panose="05050102010706020507" pitchFamily="18" charset="2"/>
              <a:buNone/>
            </a:pPr>
            <a:r>
              <a:rPr lang="en-US" altLang="en-US" sz="2400" dirty="0">
                <a:solidFill>
                  <a:srgbClr val="000000"/>
                </a:solidFill>
                <a:ea typeface="Times New Roman" panose="02020603050405020304" pitchFamily="18" charset="0"/>
                <a:cs typeface="Minion-Regular" charset="0"/>
              </a:rPr>
              <a:t>When we describe motion, it is the </a:t>
            </a:r>
            <a:r>
              <a:rPr lang="en-US" altLang="en-US" sz="2400" dirty="0" err="1">
                <a:solidFill>
                  <a:srgbClr val="000000"/>
                </a:solidFill>
                <a:ea typeface="Times New Roman" panose="02020603050405020304" pitchFamily="18" charset="0"/>
                <a:cs typeface="Minion-Regular" charset="0"/>
              </a:rPr>
              <a:t>centre</a:t>
            </a:r>
            <a:r>
              <a:rPr lang="en-US" altLang="en-US" sz="2400" dirty="0">
                <a:solidFill>
                  <a:srgbClr val="000000"/>
                </a:solidFill>
                <a:ea typeface="Times New Roman" panose="02020603050405020304" pitchFamily="18" charset="0"/>
                <a:cs typeface="Minion-Regular" charset="0"/>
              </a:rPr>
              <a:t> of mass that follows the path described. E.g. for projectile motion or high jumpers. </a:t>
            </a:r>
          </a:p>
          <a:p>
            <a:pPr>
              <a:buFont typeface="Symbol" panose="05050102010706020507" pitchFamily="18" charset="2"/>
              <a:buNone/>
            </a:pPr>
            <a:endParaRPr lang="en-US" altLang="en-US" sz="2400" dirty="0">
              <a:solidFill>
                <a:srgbClr val="000000"/>
              </a:solidFill>
              <a:ea typeface="Times New Roman" panose="02020603050405020304" pitchFamily="18" charset="0"/>
              <a:cs typeface="Minion-Regular" charset="0"/>
            </a:endParaRPr>
          </a:p>
          <a:p>
            <a:pPr>
              <a:buFont typeface="Symbol" panose="05050102010706020507" pitchFamily="18" charset="2"/>
              <a:buNone/>
            </a:pPr>
            <a:r>
              <a:rPr lang="en-US" altLang="en-US" sz="2400" dirty="0">
                <a:solidFill>
                  <a:srgbClr val="000000"/>
                </a:solidFill>
                <a:ea typeface="Times New Roman" panose="02020603050405020304" pitchFamily="18" charset="0"/>
                <a:cs typeface="Minion-Regular" charset="0"/>
              </a:rPr>
              <a:t>The </a:t>
            </a:r>
            <a:r>
              <a:rPr lang="en-US" altLang="en-US" sz="2400" dirty="0" err="1">
                <a:solidFill>
                  <a:srgbClr val="000000"/>
                </a:solidFill>
                <a:ea typeface="Times New Roman" panose="02020603050405020304" pitchFamily="18" charset="0"/>
                <a:cs typeface="Minion-Regular" charset="0"/>
              </a:rPr>
              <a:t>centre</a:t>
            </a:r>
            <a:r>
              <a:rPr lang="en-US" altLang="en-US" sz="2400" dirty="0">
                <a:solidFill>
                  <a:srgbClr val="000000"/>
                </a:solidFill>
                <a:ea typeface="Times New Roman" panose="02020603050405020304" pitchFamily="18" charset="0"/>
                <a:cs typeface="Minion-Regular" charset="0"/>
              </a:rPr>
              <a:t> of mass of the rotating wrench follows a straight-line path as it slides across a smooth surface.</a:t>
            </a:r>
          </a:p>
        </p:txBody>
      </p:sp>
      <p:sp>
        <p:nvSpPr>
          <p:cNvPr id="2208771" name="Rectangle 3"/>
          <p:cNvSpPr>
            <a:spLocks noChangeArrowheads="1"/>
          </p:cNvSpPr>
          <p:nvPr/>
        </p:nvSpPr>
        <p:spPr bwMode="auto">
          <a:xfrm>
            <a:off x="1754188" y="623888"/>
            <a:ext cx="693261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en-US" sz="4400" dirty="0">
                <a:solidFill>
                  <a:srgbClr val="0000FF"/>
                </a:solidFill>
                <a:latin typeface="+mj-lt"/>
                <a:ea typeface="+mj-ea"/>
                <a:cs typeface="+mj-cs"/>
              </a:rPr>
              <a:t>Center of Mass and </a:t>
            </a:r>
            <a:r>
              <a:rPr lang="en-US" altLang="en-US" sz="4400" dirty="0">
                <a:solidFill>
                  <a:srgbClr val="00B050"/>
                </a:solidFill>
                <a:latin typeface="+mj-lt"/>
                <a:ea typeface="+mj-ea"/>
                <a:cs typeface="+mj-cs"/>
              </a:rPr>
              <a:t>Motion</a:t>
            </a:r>
          </a:p>
        </p:txBody>
      </p:sp>
      <p:pic>
        <p:nvPicPr>
          <p:cNvPr id="2208772" name="Picture 4" descr="CPPE-Ch11-3_p193-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408" y="3501008"/>
            <a:ext cx="9924081"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530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556233" y="332656"/>
            <a:ext cx="693261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en-US" sz="4400" dirty="0">
                <a:solidFill>
                  <a:srgbClr val="0000FF"/>
                </a:solidFill>
                <a:latin typeface="+mj-lt"/>
                <a:ea typeface="+mj-ea"/>
                <a:cs typeface="+mj-cs"/>
              </a:rPr>
              <a:t>Center of Mass and </a:t>
            </a:r>
            <a:r>
              <a:rPr lang="en-US" altLang="en-US" sz="4400" dirty="0">
                <a:solidFill>
                  <a:srgbClr val="00B050"/>
                </a:solidFill>
                <a:latin typeface="+mj-lt"/>
                <a:ea typeface="+mj-ea"/>
                <a:cs typeface="+mj-cs"/>
              </a:rPr>
              <a:t>Motion</a:t>
            </a:r>
          </a:p>
        </p:txBody>
      </p:sp>
      <p:pic>
        <p:nvPicPr>
          <p:cNvPr id="1028" name="Picture 4" descr="https://functionofarubberduck.files.wordpress.com/2012/10/snowboard-sequence-jump-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5106" y="3601618"/>
            <a:ext cx="3986808" cy="32027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functionofarubberduck.files.wordpress.com/2012/10/bike_bail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332" y="3774236"/>
            <a:ext cx="5715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high jump centre of ma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544" y="1236848"/>
            <a:ext cx="2970577" cy="205740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completetrackandfield.com/wp-content/uploads/2012/03/highjump-300x21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9249" y="1235170"/>
            <a:ext cx="2857500" cy="205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445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8050" name="Rectangle 2"/>
          <p:cNvSpPr>
            <a:spLocks noGrp="1" noChangeArrowheads="1"/>
          </p:cNvSpPr>
          <p:nvPr>
            <p:ph type="body" sz="half" idx="1"/>
          </p:nvPr>
        </p:nvSpPr>
        <p:spPr bwMode="auto">
          <a:xfrm>
            <a:off x="551384" y="1196975"/>
            <a:ext cx="11449272" cy="13357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indent="0">
              <a:buNone/>
            </a:pPr>
            <a:r>
              <a:rPr lang="en-US" altLang="en-US" sz="2800" b="1" dirty="0">
                <a:solidFill>
                  <a:srgbClr val="FF4637"/>
                </a:solidFill>
                <a:ea typeface="Times New Roman" panose="02020603050405020304" pitchFamily="18" charset="0"/>
                <a:cs typeface="Minion-Regular" charset="0"/>
              </a:rPr>
              <a:t>think!</a:t>
            </a:r>
          </a:p>
          <a:p>
            <a:pPr marL="0" indent="0">
              <a:buNone/>
            </a:pPr>
            <a:r>
              <a:rPr lang="en-US" altLang="en-US" sz="2400" dirty="0">
                <a:ea typeface="Times New Roman" panose="02020603050405020304" pitchFamily="18" charset="0"/>
                <a:cs typeface="Minion-Regular" charset="0"/>
              </a:rPr>
              <a:t>If you cannot exert enough torque to turn a stubborn bolt, would more torque be produced if you fastened a length of rope to the wrench handle as shown?</a:t>
            </a:r>
            <a:endParaRPr lang="en-US" altLang="en-US" sz="2400" dirty="0">
              <a:solidFill>
                <a:srgbClr val="00DA9A"/>
              </a:solidFill>
              <a:ea typeface="Times New Roman" panose="02020603050405020304" pitchFamily="18" charset="0"/>
              <a:cs typeface="Avenir-MediumOblique" charset="0"/>
            </a:endParaRPr>
          </a:p>
        </p:txBody>
      </p:sp>
      <p:pic>
        <p:nvPicPr>
          <p:cNvPr id="2178052" name="Picture 4" descr="CPPE-Ch11-1_p189-TCarto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8851" y="4600262"/>
            <a:ext cx="6709185" cy="2243337"/>
          </a:xfrm>
          <a:prstGeom prst="rect">
            <a:avLst/>
          </a:prstGeom>
          <a:noFill/>
          <a:extLst>
            <a:ext uri="{909E8E84-426E-40DD-AFC4-6F175D3DCCD1}">
              <a14:hiddenFill xmlns:a14="http://schemas.microsoft.com/office/drawing/2010/main">
                <a:solidFill>
                  <a:srgbClr val="FFFFFF"/>
                </a:solidFill>
              </a14:hiddenFill>
            </a:ext>
          </a:extLst>
        </p:spPr>
      </p:pic>
      <p:sp>
        <p:nvSpPr>
          <p:cNvPr id="2178053" name="Rectangle 5"/>
          <p:cNvSpPr>
            <a:spLocks noChangeArrowheads="1"/>
          </p:cNvSpPr>
          <p:nvPr/>
        </p:nvSpPr>
        <p:spPr bwMode="auto">
          <a:xfrm>
            <a:off x="3354388" y="223272"/>
            <a:ext cx="693261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en-US" sz="4400" b="1" dirty="0">
                <a:latin typeface="+mj-lt"/>
              </a:rPr>
              <a:t>Lesson Review</a:t>
            </a:r>
            <a:r>
              <a:rPr lang="en-US" altLang="en-US" sz="4400" b="1" dirty="0">
                <a:solidFill>
                  <a:srgbClr val="007B32"/>
                </a:solidFill>
                <a:latin typeface="+mj-lt"/>
              </a:rPr>
              <a:t> </a:t>
            </a:r>
            <a:r>
              <a:rPr lang="en-US" altLang="en-US" sz="4400" b="1" dirty="0">
                <a:solidFill>
                  <a:srgbClr val="E63219"/>
                </a:solidFill>
                <a:latin typeface="+mj-lt"/>
              </a:rPr>
              <a:t>Torque</a:t>
            </a:r>
          </a:p>
        </p:txBody>
      </p:sp>
      <p:sp>
        <p:nvSpPr>
          <p:cNvPr id="2" name="Rectangle 1"/>
          <p:cNvSpPr/>
          <p:nvPr/>
        </p:nvSpPr>
        <p:spPr>
          <a:xfrm>
            <a:off x="571310" y="2736987"/>
            <a:ext cx="11069305" cy="1569660"/>
          </a:xfrm>
          <a:prstGeom prst="rect">
            <a:avLst/>
          </a:prstGeom>
        </p:spPr>
        <p:txBody>
          <a:bodyPr wrap="square">
            <a:spAutoFit/>
          </a:bodyPr>
          <a:lstStyle/>
          <a:p>
            <a:pPr marL="0" indent="0">
              <a:buNone/>
            </a:pPr>
            <a:r>
              <a:rPr lang="en-US" altLang="en-US" sz="2400" b="1" i="1" dirty="0">
                <a:solidFill>
                  <a:srgbClr val="00DA9A"/>
                </a:solidFill>
                <a:ea typeface="Times New Roman" panose="02020603050405020304" pitchFamily="18" charset="0"/>
                <a:cs typeface="Avenir-MediumOblique" charset="0"/>
              </a:rPr>
              <a:t>Answer</a:t>
            </a:r>
            <a:r>
              <a:rPr lang="en-US" altLang="en-US" sz="2400" i="1" dirty="0">
                <a:solidFill>
                  <a:srgbClr val="00DA9A"/>
                </a:solidFill>
                <a:ea typeface="Times New Roman" panose="02020603050405020304" pitchFamily="18" charset="0"/>
                <a:cs typeface="Avenir-MediumOblique" charset="0"/>
              </a:rPr>
              <a:t>: </a:t>
            </a:r>
          </a:p>
          <a:p>
            <a:pPr marL="0" indent="0">
              <a:buNone/>
            </a:pPr>
            <a:r>
              <a:rPr lang="en-US" altLang="en-US" sz="2400" dirty="0"/>
              <a:t>No, because the lever arm is the same length. The line of force has been extended but not the perpendicular radius. To increase the lever arm, a better idea would be to use a pipe that extends upward</a:t>
            </a:r>
            <a:endParaRPr lang="en-AU" sz="2400" dirty="0"/>
          </a:p>
        </p:txBody>
      </p:sp>
    </p:spTree>
    <p:extLst>
      <p:ext uri="{BB962C8B-B14F-4D97-AF65-F5344CB8AC3E}">
        <p14:creationId xmlns:p14="http://schemas.microsoft.com/office/powerpoint/2010/main" val="3257745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95325" y="225425"/>
            <a:ext cx="10972800" cy="1143000"/>
          </a:xfrm>
        </p:spPr>
        <p:txBody>
          <a:bodyPr/>
          <a:lstStyle/>
          <a:p>
            <a:pPr eaLnBrk="1" hangingPunct="1"/>
            <a:r>
              <a:rPr lang="en-US" altLang="en-US" dirty="0"/>
              <a:t>Today’s lesson</a:t>
            </a:r>
            <a:endParaRPr lang="en-GB" altLang="en-US" dirty="0"/>
          </a:p>
        </p:txBody>
      </p:sp>
      <p:sp>
        <p:nvSpPr>
          <p:cNvPr id="4100" name="Rectangle 3"/>
          <p:cNvSpPr>
            <a:spLocks noGrp="1" noChangeArrowheads="1"/>
          </p:cNvSpPr>
          <p:nvPr>
            <p:ph type="body" idx="1"/>
          </p:nvPr>
        </p:nvSpPr>
        <p:spPr>
          <a:xfrm>
            <a:off x="0" y="2780928"/>
            <a:ext cx="6456040" cy="4509120"/>
          </a:xfrm>
        </p:spPr>
        <p:txBody>
          <a:bodyPr/>
          <a:lstStyle/>
          <a:p>
            <a:pPr eaLnBrk="1" hangingPunct="1"/>
            <a:r>
              <a:rPr lang="en-US" altLang="en-US" sz="2800" dirty="0"/>
              <a:t>Understand what is meant by the term </a:t>
            </a:r>
            <a:r>
              <a:rPr lang="en-US" altLang="en-US" sz="2800" b="1" dirty="0">
                <a:solidFill>
                  <a:srgbClr val="0070C0"/>
                </a:solidFill>
              </a:rPr>
              <a:t>“Centre of Gravity/Mass”.</a:t>
            </a:r>
          </a:p>
          <a:p>
            <a:pPr marL="0" indent="0" eaLnBrk="1" hangingPunct="1">
              <a:buNone/>
            </a:pPr>
            <a:endParaRPr lang="en-US" altLang="en-US" sz="2800" dirty="0"/>
          </a:p>
          <a:p>
            <a:pPr eaLnBrk="1" hangingPunct="1"/>
            <a:r>
              <a:rPr lang="en-US" altLang="en-US" sz="2800" dirty="0"/>
              <a:t>Know that the </a:t>
            </a:r>
            <a:r>
              <a:rPr lang="en-US" altLang="en-US" sz="2800" b="1" dirty="0">
                <a:solidFill>
                  <a:srgbClr val="FF0000"/>
                </a:solidFill>
              </a:rPr>
              <a:t>stability</a:t>
            </a:r>
            <a:r>
              <a:rPr lang="en-US" altLang="en-US" sz="2800" dirty="0">
                <a:solidFill>
                  <a:srgbClr val="FF0000"/>
                </a:solidFill>
              </a:rPr>
              <a:t> </a:t>
            </a:r>
            <a:r>
              <a:rPr lang="en-US" altLang="en-US" sz="2800" dirty="0"/>
              <a:t>of an object is related to the location of it’s </a:t>
            </a:r>
            <a:r>
              <a:rPr lang="en-AU" altLang="en-US" sz="2800" b="1" dirty="0">
                <a:solidFill>
                  <a:srgbClr val="0070C0"/>
                </a:solidFill>
              </a:rPr>
              <a:t>centre</a:t>
            </a:r>
            <a:r>
              <a:rPr lang="en-US" altLang="en-US" sz="2800" b="1" dirty="0">
                <a:solidFill>
                  <a:srgbClr val="0070C0"/>
                </a:solidFill>
              </a:rPr>
              <a:t> of mass </a:t>
            </a:r>
            <a:r>
              <a:rPr lang="en-US" altLang="en-US" sz="2800" dirty="0"/>
              <a:t>as well as the </a:t>
            </a:r>
            <a:r>
              <a:rPr lang="en-US" altLang="en-US" sz="2800" b="1" dirty="0">
                <a:solidFill>
                  <a:srgbClr val="00B050"/>
                </a:solidFill>
              </a:rPr>
              <a:t>size of its base.</a:t>
            </a:r>
          </a:p>
        </p:txBody>
      </p:sp>
      <p:pic>
        <p:nvPicPr>
          <p:cNvPr id="43010" name="Picture 2" descr="https://62e528761d0685343e1c-f3d1b99a743ffa4142d9d7f1978d9686.ssl.cf2.rackcdn.com/files/112929/width668/image-20160225-15160-8khx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073" y="3244269"/>
            <a:ext cx="5287216" cy="3522173"/>
          </a:xfrm>
          <a:prstGeom prst="rect">
            <a:avLst/>
          </a:prstGeom>
          <a:noFill/>
          <a:extLst>
            <a:ext uri="{909E8E84-426E-40DD-AFC4-6F175D3DCCD1}">
              <a14:hiddenFill xmlns:a14="http://schemas.microsoft.com/office/drawing/2010/main">
                <a:solidFill>
                  <a:srgbClr val="FFFFFF"/>
                </a:solidFill>
              </a14:hiddenFill>
            </a:ext>
          </a:extLst>
        </p:spPr>
      </p:pic>
      <p:pic>
        <p:nvPicPr>
          <p:cNvPr id="43012" name="Picture 4" descr="http://i.imgur.com/IVMvaTF.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360" y="94983"/>
            <a:ext cx="3606235" cy="2253897"/>
          </a:xfrm>
          <a:prstGeom prst="rect">
            <a:avLst/>
          </a:prstGeom>
          <a:noFill/>
          <a:extLst>
            <a:ext uri="{909E8E84-426E-40DD-AFC4-6F175D3DCCD1}">
              <a14:hiddenFill xmlns:a14="http://schemas.microsoft.com/office/drawing/2010/main">
                <a:solidFill>
                  <a:srgbClr val="FFFFFF"/>
                </a:solidFill>
              </a14:hiddenFill>
            </a:ext>
          </a:extLst>
        </p:spPr>
      </p:pic>
      <p:pic>
        <p:nvPicPr>
          <p:cNvPr id="43014" name="Picture 6" descr="https://i.imgur.com/y7EOXm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96495" y="94983"/>
            <a:ext cx="3933950" cy="30234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362200" y="609600"/>
            <a:ext cx="7543800" cy="539750"/>
          </a:xfrm>
        </p:spPr>
        <p:txBody>
          <a:bodyPr/>
          <a:lstStyle/>
          <a:p>
            <a:pPr eaLnBrk="1" hangingPunct="1"/>
            <a:r>
              <a:rPr lang="en-US" altLang="en-US" dirty="0"/>
              <a:t>Centre of </a:t>
            </a:r>
            <a:r>
              <a:rPr lang="en-US" altLang="en-US" dirty="0">
                <a:solidFill>
                  <a:srgbClr val="FF0000"/>
                </a:solidFill>
              </a:rPr>
              <a:t>Mass and Gravity</a:t>
            </a:r>
          </a:p>
        </p:txBody>
      </p:sp>
      <p:sp>
        <p:nvSpPr>
          <p:cNvPr id="679939" name="Rectangle 3"/>
          <p:cNvSpPr>
            <a:spLocks noGrp="1" noChangeArrowheads="1"/>
          </p:cNvSpPr>
          <p:nvPr>
            <p:ph type="body" idx="1"/>
          </p:nvPr>
        </p:nvSpPr>
        <p:spPr>
          <a:xfrm>
            <a:off x="304880" y="1412776"/>
            <a:ext cx="11479752" cy="4267200"/>
          </a:xfrm>
        </p:spPr>
        <p:txBody>
          <a:bodyPr/>
          <a:lstStyle/>
          <a:p>
            <a:pPr marL="0" indent="0" eaLnBrk="1" hangingPunct="1">
              <a:buNone/>
            </a:pPr>
            <a:r>
              <a:rPr lang="en-US" altLang="en-US" dirty="0"/>
              <a:t>The </a:t>
            </a:r>
            <a:r>
              <a:rPr lang="en-US" altLang="en-US" dirty="0" err="1"/>
              <a:t>centre</a:t>
            </a:r>
            <a:r>
              <a:rPr lang="en-US" altLang="en-US" dirty="0"/>
              <a:t> of mass or gravity of a body is the point through which its weight appears to act.</a:t>
            </a:r>
          </a:p>
        </p:txBody>
      </p:sp>
      <p:sp>
        <p:nvSpPr>
          <p:cNvPr id="3" name="Rectangle 2"/>
          <p:cNvSpPr/>
          <p:nvPr/>
        </p:nvSpPr>
        <p:spPr>
          <a:xfrm>
            <a:off x="304880" y="2529574"/>
            <a:ext cx="11335736" cy="1077218"/>
          </a:xfrm>
          <a:prstGeom prst="rect">
            <a:avLst/>
          </a:prstGeom>
        </p:spPr>
        <p:txBody>
          <a:bodyPr wrap="square">
            <a:spAutoFit/>
          </a:bodyPr>
          <a:lstStyle/>
          <a:p>
            <a:r>
              <a:rPr lang="en-GB" sz="3200" dirty="0">
                <a:latin typeface="+mn-lt"/>
              </a:rPr>
              <a:t>If you attempt to balance a metre rule with your index finger, where would you expect to have to put your finger?</a:t>
            </a:r>
            <a:endParaRPr lang="en-AU" sz="3200" dirty="0">
              <a:latin typeface="+mn-lt"/>
            </a:endParaRPr>
          </a:p>
        </p:txBody>
      </p:sp>
      <p:pic>
        <p:nvPicPr>
          <p:cNvPr id="7" name="Picture 5" descr="Fig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28" y="3784455"/>
            <a:ext cx="7705725" cy="293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979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362200" y="609600"/>
            <a:ext cx="7543800" cy="539750"/>
          </a:xfrm>
        </p:spPr>
        <p:txBody>
          <a:bodyPr/>
          <a:lstStyle/>
          <a:p>
            <a:pPr eaLnBrk="1" hangingPunct="1"/>
            <a:r>
              <a:rPr lang="en-US" altLang="en-US" dirty="0"/>
              <a:t>Centre of </a:t>
            </a:r>
            <a:r>
              <a:rPr lang="en-US" altLang="en-US" dirty="0">
                <a:solidFill>
                  <a:srgbClr val="FF0000"/>
                </a:solidFill>
              </a:rPr>
              <a:t>Mass and Gravity</a:t>
            </a:r>
          </a:p>
        </p:txBody>
      </p:sp>
      <p:sp>
        <p:nvSpPr>
          <p:cNvPr id="679939" name="Rectangle 3"/>
          <p:cNvSpPr>
            <a:spLocks noGrp="1" noChangeArrowheads="1"/>
          </p:cNvSpPr>
          <p:nvPr>
            <p:ph type="body" idx="1"/>
          </p:nvPr>
        </p:nvSpPr>
        <p:spPr>
          <a:xfrm>
            <a:off x="304880" y="1412776"/>
            <a:ext cx="11479752" cy="4267200"/>
          </a:xfrm>
        </p:spPr>
        <p:txBody>
          <a:bodyPr/>
          <a:lstStyle/>
          <a:p>
            <a:pPr>
              <a:lnSpc>
                <a:spcPct val="90000"/>
              </a:lnSpc>
              <a:spcBef>
                <a:spcPct val="0"/>
              </a:spcBef>
              <a:buNone/>
            </a:pPr>
            <a:r>
              <a:rPr lang="en-US" altLang="en-US" kern="1200" dirty="0"/>
              <a:t>Why does a uniform </a:t>
            </a:r>
            <a:r>
              <a:rPr lang="en-US" altLang="en-US" kern="1200" dirty="0" err="1"/>
              <a:t>metre</a:t>
            </a:r>
            <a:r>
              <a:rPr lang="en-US" altLang="en-US" kern="1200" dirty="0"/>
              <a:t> rule balance only at the 50 cm mark?</a:t>
            </a:r>
          </a:p>
          <a:p>
            <a:pPr>
              <a:lnSpc>
                <a:spcPct val="90000"/>
              </a:lnSpc>
              <a:spcBef>
                <a:spcPct val="0"/>
              </a:spcBef>
              <a:buNone/>
            </a:pPr>
            <a:r>
              <a:rPr lang="en-GB" dirty="0"/>
              <a:t>If you attempt to balance it any where else, its weight would produce a torque about your finger.</a:t>
            </a:r>
            <a:endParaRPr lang="en-AU" dirty="0"/>
          </a:p>
          <a:p>
            <a:pPr>
              <a:lnSpc>
                <a:spcPct val="90000"/>
              </a:lnSpc>
              <a:spcBef>
                <a:spcPct val="0"/>
              </a:spcBef>
              <a:buNone/>
            </a:pPr>
            <a:endParaRPr lang="en-US" altLang="en-US" kern="1200" dirty="0"/>
          </a:p>
        </p:txBody>
      </p:sp>
      <p:grpSp>
        <p:nvGrpSpPr>
          <p:cNvPr id="9" name="Group 8"/>
          <p:cNvGrpSpPr/>
          <p:nvPr/>
        </p:nvGrpSpPr>
        <p:grpSpPr>
          <a:xfrm>
            <a:off x="983432" y="3759933"/>
            <a:ext cx="10513168" cy="3098067"/>
            <a:chOff x="2174875" y="2541588"/>
            <a:chExt cx="8113714" cy="3098067"/>
          </a:xfrm>
        </p:grpSpPr>
        <p:sp>
          <p:nvSpPr>
            <p:cNvPr id="10" name="Text Box 6"/>
            <p:cNvSpPr txBox="1">
              <a:spLocks noChangeArrowheads="1"/>
            </p:cNvSpPr>
            <p:nvPr/>
          </p:nvSpPr>
          <p:spPr bwMode="auto">
            <a:xfrm>
              <a:off x="2174875" y="4008439"/>
              <a:ext cx="379095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lang="en-US" altLang="en-US" sz="2000" dirty="0">
                  <a:latin typeface="+mn-lt"/>
                </a:rPr>
                <a:t>When the pivot is not at the 50 cm mark, the moment of the weight W is not zero.  This causes the ruler to turn clockwise about the pivot.</a:t>
              </a:r>
            </a:p>
          </p:txBody>
        </p:sp>
        <p:sp>
          <p:nvSpPr>
            <p:cNvPr id="11" name="Rectangle 7"/>
            <p:cNvSpPr>
              <a:spLocks noChangeArrowheads="1"/>
            </p:cNvSpPr>
            <p:nvPr/>
          </p:nvSpPr>
          <p:spPr bwMode="auto">
            <a:xfrm>
              <a:off x="2266951" y="2546351"/>
              <a:ext cx="3783013" cy="111125"/>
            </a:xfrm>
            <a:prstGeom prst="rect">
              <a:avLst/>
            </a:prstGeom>
            <a:solidFill>
              <a:srgbClr val="CCFF33"/>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endParaRPr lang="en-AU" altLang="en-US"/>
            </a:p>
          </p:txBody>
        </p:sp>
        <p:sp>
          <p:nvSpPr>
            <p:cNvPr id="12" name="AutoShape 8"/>
            <p:cNvSpPr>
              <a:spLocks noChangeArrowheads="1"/>
            </p:cNvSpPr>
            <p:nvPr/>
          </p:nvSpPr>
          <p:spPr bwMode="auto">
            <a:xfrm>
              <a:off x="3022600" y="2681288"/>
              <a:ext cx="319088" cy="290512"/>
            </a:xfrm>
            <a:prstGeom prst="triangle">
              <a:avLst>
                <a:gd name="adj" fmla="val 50000"/>
              </a:avLst>
            </a:prstGeom>
            <a:solidFill>
              <a:schemeClr val="bg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endParaRPr lang="en-AU" altLang="en-US"/>
            </a:p>
          </p:txBody>
        </p:sp>
        <p:sp>
          <p:nvSpPr>
            <p:cNvPr id="13" name="Line 10"/>
            <p:cNvSpPr>
              <a:spLocks noChangeShapeType="1"/>
            </p:cNvSpPr>
            <p:nvPr/>
          </p:nvSpPr>
          <p:spPr bwMode="auto">
            <a:xfrm>
              <a:off x="4159250" y="2546351"/>
              <a:ext cx="0" cy="735013"/>
            </a:xfrm>
            <a:prstGeom prst="line">
              <a:avLst/>
            </a:prstGeom>
            <a:noFill/>
            <a:ln w="38100" cap="sq">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4" name="Text Box 11"/>
            <p:cNvSpPr txBox="1">
              <a:spLocks noChangeArrowheads="1"/>
            </p:cNvSpPr>
            <p:nvPr/>
          </p:nvSpPr>
          <p:spPr bwMode="auto">
            <a:xfrm>
              <a:off x="3894138" y="3198813"/>
              <a:ext cx="519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lang="en-US" altLang="en-US" sz="2800" dirty="0"/>
                <a:t>W</a:t>
              </a:r>
            </a:p>
          </p:txBody>
        </p:sp>
        <p:sp>
          <p:nvSpPr>
            <p:cNvPr id="15" name="Arc 12"/>
            <p:cNvSpPr>
              <a:spLocks/>
            </p:cNvSpPr>
            <p:nvPr/>
          </p:nvSpPr>
          <p:spPr bwMode="auto">
            <a:xfrm rot="9899705" flipH="1">
              <a:off x="2611439" y="3408364"/>
              <a:ext cx="1347787" cy="638175"/>
            </a:xfrm>
            <a:custGeom>
              <a:avLst/>
              <a:gdLst>
                <a:gd name="T0" fmla="*/ 0 w 38234"/>
                <a:gd name="T1" fmla="*/ 441257 h 21600"/>
                <a:gd name="T2" fmla="*/ 1347787 w 38234"/>
                <a:gd name="T3" fmla="*/ 271874 h 21600"/>
                <a:gd name="T4" fmla="*/ 724267 w 38234"/>
                <a:gd name="T5" fmla="*/ 638175 h 21600"/>
                <a:gd name="T6" fmla="*/ 0 60000 65536"/>
                <a:gd name="T7" fmla="*/ 0 60000 65536"/>
                <a:gd name="T8" fmla="*/ 0 60000 65536"/>
              </a:gdLst>
              <a:ahLst/>
              <a:cxnLst>
                <a:cxn ang="T6">
                  <a:pos x="T0" y="T1"/>
                </a:cxn>
                <a:cxn ang="T7">
                  <a:pos x="T2" y="T3"/>
                </a:cxn>
                <a:cxn ang="T8">
                  <a:pos x="T4" y="T5"/>
                </a:cxn>
              </a:cxnLst>
              <a:rect l="0" t="0" r="r" b="b"/>
              <a:pathLst>
                <a:path w="38234" h="21600" fill="none" extrusionOk="0">
                  <a:moveTo>
                    <a:pt x="0" y="14935"/>
                  </a:moveTo>
                  <a:cubicBezTo>
                    <a:pt x="2888" y="6030"/>
                    <a:pt x="11184" y="-1"/>
                    <a:pt x="20546" y="0"/>
                  </a:cubicBezTo>
                  <a:cubicBezTo>
                    <a:pt x="27589" y="0"/>
                    <a:pt x="34190" y="3434"/>
                    <a:pt x="38233" y="9202"/>
                  </a:cubicBezTo>
                </a:path>
                <a:path w="38234" h="21600" stroke="0" extrusionOk="0">
                  <a:moveTo>
                    <a:pt x="0" y="14935"/>
                  </a:moveTo>
                  <a:cubicBezTo>
                    <a:pt x="2888" y="6030"/>
                    <a:pt x="11184" y="-1"/>
                    <a:pt x="20546" y="0"/>
                  </a:cubicBezTo>
                  <a:cubicBezTo>
                    <a:pt x="27589" y="0"/>
                    <a:pt x="34190" y="3434"/>
                    <a:pt x="38233" y="9202"/>
                  </a:cubicBezTo>
                  <a:lnTo>
                    <a:pt x="20546" y="21600"/>
                  </a:lnTo>
                  <a:lnTo>
                    <a:pt x="0" y="14935"/>
                  </a:lnTo>
                  <a:close/>
                </a:path>
              </a:pathLst>
            </a:custGeom>
            <a:noFill/>
            <a:ln w="38100" cap="sq">
              <a:solidFill>
                <a:srgbClr val="FF0000"/>
              </a:solidFill>
              <a:round/>
              <a:headEnd type="arrow"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6" name="Rectangle 13"/>
            <p:cNvSpPr>
              <a:spLocks noChangeArrowheads="1"/>
            </p:cNvSpPr>
            <p:nvPr/>
          </p:nvSpPr>
          <p:spPr bwMode="auto">
            <a:xfrm>
              <a:off x="6505576" y="2541589"/>
              <a:ext cx="3783013" cy="111125"/>
            </a:xfrm>
            <a:prstGeom prst="rect">
              <a:avLst/>
            </a:prstGeom>
            <a:solidFill>
              <a:srgbClr val="CCFF33"/>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endParaRPr lang="en-AU" altLang="en-US"/>
            </a:p>
          </p:txBody>
        </p:sp>
        <p:sp>
          <p:nvSpPr>
            <p:cNvPr id="17" name="AutoShape 14"/>
            <p:cNvSpPr>
              <a:spLocks noChangeArrowheads="1"/>
            </p:cNvSpPr>
            <p:nvPr/>
          </p:nvSpPr>
          <p:spPr bwMode="auto">
            <a:xfrm>
              <a:off x="8232775" y="2676526"/>
              <a:ext cx="319088" cy="290513"/>
            </a:xfrm>
            <a:prstGeom prst="triangle">
              <a:avLst>
                <a:gd name="adj" fmla="val 50000"/>
              </a:avLst>
            </a:prstGeom>
            <a:solidFill>
              <a:schemeClr val="bg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endParaRPr lang="en-AU" altLang="en-US"/>
            </a:p>
          </p:txBody>
        </p:sp>
        <p:sp>
          <p:nvSpPr>
            <p:cNvPr id="18" name="Line 15"/>
            <p:cNvSpPr>
              <a:spLocks noChangeShapeType="1"/>
            </p:cNvSpPr>
            <p:nvPr/>
          </p:nvSpPr>
          <p:spPr bwMode="auto">
            <a:xfrm>
              <a:off x="8397875" y="2541588"/>
              <a:ext cx="0" cy="735012"/>
            </a:xfrm>
            <a:prstGeom prst="line">
              <a:avLst/>
            </a:prstGeom>
            <a:noFill/>
            <a:ln w="38100" cap="sq">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9" name="Text Box 16"/>
            <p:cNvSpPr txBox="1">
              <a:spLocks noChangeArrowheads="1"/>
            </p:cNvSpPr>
            <p:nvPr/>
          </p:nvSpPr>
          <p:spPr bwMode="auto">
            <a:xfrm>
              <a:off x="8132763" y="3194051"/>
              <a:ext cx="519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lang="en-US" altLang="en-US" sz="2800"/>
                <a:t>W</a:t>
              </a:r>
            </a:p>
          </p:txBody>
        </p:sp>
        <p:sp>
          <p:nvSpPr>
            <p:cNvPr id="20" name="Text Box 17"/>
            <p:cNvSpPr txBox="1">
              <a:spLocks noChangeArrowheads="1"/>
            </p:cNvSpPr>
            <p:nvPr/>
          </p:nvSpPr>
          <p:spPr bwMode="auto">
            <a:xfrm>
              <a:off x="6600826" y="4057651"/>
              <a:ext cx="367347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lang="en-US" altLang="en-US" sz="2000" dirty="0">
                  <a:latin typeface="+mn-lt"/>
                </a:rPr>
                <a:t>When the pivot is at the 50 cm mark, the ruler is balanced.  The moment of the weight is zero. Why?</a:t>
              </a:r>
            </a:p>
          </p:txBody>
        </p:sp>
      </p:grpSp>
    </p:spTree>
    <p:extLst>
      <p:ext uri="{BB962C8B-B14F-4D97-AF65-F5344CB8AC3E}">
        <p14:creationId xmlns:p14="http://schemas.microsoft.com/office/powerpoint/2010/main" val="949577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3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362200" y="609600"/>
            <a:ext cx="7543800" cy="539750"/>
          </a:xfrm>
        </p:spPr>
        <p:txBody>
          <a:bodyPr/>
          <a:lstStyle/>
          <a:p>
            <a:pPr eaLnBrk="1" hangingPunct="1"/>
            <a:r>
              <a:rPr lang="en-US" altLang="en-US" dirty="0"/>
              <a:t>Centre of </a:t>
            </a:r>
            <a:r>
              <a:rPr lang="en-US" altLang="en-US" dirty="0">
                <a:solidFill>
                  <a:srgbClr val="FF0000"/>
                </a:solidFill>
              </a:rPr>
              <a:t>Mass and Gravity</a:t>
            </a:r>
          </a:p>
        </p:txBody>
      </p:sp>
      <p:sp>
        <p:nvSpPr>
          <p:cNvPr id="679939" name="Rectangle 3"/>
          <p:cNvSpPr>
            <a:spLocks noGrp="1" noChangeArrowheads="1"/>
          </p:cNvSpPr>
          <p:nvPr>
            <p:ph type="body" idx="1"/>
          </p:nvPr>
        </p:nvSpPr>
        <p:spPr>
          <a:xfrm>
            <a:off x="304880" y="1412776"/>
            <a:ext cx="11479752" cy="4267200"/>
          </a:xfrm>
        </p:spPr>
        <p:txBody>
          <a:bodyPr/>
          <a:lstStyle/>
          <a:p>
            <a:pPr>
              <a:lnSpc>
                <a:spcPct val="90000"/>
              </a:lnSpc>
              <a:spcBef>
                <a:spcPct val="0"/>
              </a:spcBef>
              <a:buNone/>
            </a:pPr>
            <a:r>
              <a:rPr lang="en-AU" altLang="en-US" kern="1200" dirty="0"/>
              <a:t>For uniform or regular objects, the Centre of Gravity is at the centre of the object.</a:t>
            </a:r>
            <a:endParaRPr lang="en-AU" dirty="0"/>
          </a:p>
          <a:p>
            <a:pPr>
              <a:lnSpc>
                <a:spcPct val="90000"/>
              </a:lnSpc>
              <a:spcBef>
                <a:spcPct val="0"/>
              </a:spcBef>
              <a:buNone/>
            </a:pPr>
            <a:endParaRPr lang="en-US" altLang="en-US" kern="1200" dirty="0"/>
          </a:p>
        </p:txBody>
      </p:sp>
      <p:pic>
        <p:nvPicPr>
          <p:cNvPr id="21" name="Picture 8" descr="Figure 5"/>
          <p:cNvPicPr>
            <a:picLocks noChangeAspect="1" noChangeArrowheads="1"/>
          </p:cNvPicPr>
          <p:nvPr/>
        </p:nvPicPr>
        <p:blipFill>
          <a:blip r:embed="rId2">
            <a:extLst>
              <a:ext uri="{28A0092B-C50C-407E-A947-70E740481C1C}">
                <a14:useLocalDpi xmlns:a14="http://schemas.microsoft.com/office/drawing/2010/main" val="0"/>
              </a:ext>
            </a:extLst>
          </a:blip>
          <a:srcRect t="78928" b="-163"/>
          <a:stretch>
            <a:fillRect/>
          </a:stretch>
        </p:blipFill>
        <p:spPr bwMode="auto">
          <a:xfrm>
            <a:off x="7155804" y="4332361"/>
            <a:ext cx="2903538"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4"/>
          <p:cNvSpPr txBox="1">
            <a:spLocks noChangeArrowheads="1"/>
          </p:cNvSpPr>
          <p:nvPr/>
        </p:nvSpPr>
        <p:spPr bwMode="auto">
          <a:xfrm>
            <a:off x="3396604" y="6173861"/>
            <a:ext cx="5791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n-US" altLang="en-US" sz="1600" dirty="0">
                <a:solidFill>
                  <a:srgbClr val="FF0000"/>
                </a:solidFill>
                <a:latin typeface="Arial" panose="020B0604020202020204" pitchFamily="34" charset="0"/>
              </a:rPr>
              <a:t>Centre of gravity of regular-shaped objects.</a:t>
            </a:r>
          </a:p>
        </p:txBody>
      </p:sp>
      <p:pic>
        <p:nvPicPr>
          <p:cNvPr id="23" name="Picture 5" descr="Figure 5"/>
          <p:cNvPicPr>
            <a:picLocks noChangeAspect="1" noChangeArrowheads="1"/>
          </p:cNvPicPr>
          <p:nvPr/>
        </p:nvPicPr>
        <p:blipFill>
          <a:blip r:embed="rId2">
            <a:extLst>
              <a:ext uri="{28A0092B-C50C-407E-A947-70E740481C1C}">
                <a14:useLocalDpi xmlns:a14="http://schemas.microsoft.com/office/drawing/2010/main" val="0"/>
              </a:ext>
            </a:extLst>
          </a:blip>
          <a:srcRect b="74103"/>
          <a:stretch>
            <a:fillRect/>
          </a:stretch>
        </p:blipFill>
        <p:spPr bwMode="auto">
          <a:xfrm>
            <a:off x="2207568" y="2636912"/>
            <a:ext cx="2903537"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6" descr="Figure 5"/>
          <p:cNvPicPr>
            <a:picLocks noChangeAspect="1" noChangeArrowheads="1"/>
          </p:cNvPicPr>
          <p:nvPr/>
        </p:nvPicPr>
        <p:blipFill>
          <a:blip r:embed="rId2">
            <a:extLst>
              <a:ext uri="{28A0092B-C50C-407E-A947-70E740481C1C}">
                <a14:useLocalDpi xmlns:a14="http://schemas.microsoft.com/office/drawing/2010/main" val="0"/>
              </a:ext>
            </a:extLst>
          </a:blip>
          <a:srcRect t="25938" b="47435"/>
          <a:stretch>
            <a:fillRect/>
          </a:stretch>
        </p:blipFill>
        <p:spPr bwMode="auto">
          <a:xfrm>
            <a:off x="3712518" y="4054550"/>
            <a:ext cx="2903537"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7" descr="Figure 5"/>
          <p:cNvPicPr>
            <a:picLocks noChangeAspect="1" noChangeArrowheads="1"/>
          </p:cNvPicPr>
          <p:nvPr/>
        </p:nvPicPr>
        <p:blipFill>
          <a:blip r:embed="rId2">
            <a:extLst>
              <a:ext uri="{28A0092B-C50C-407E-A947-70E740481C1C}">
                <a14:useLocalDpi xmlns:a14="http://schemas.microsoft.com/office/drawing/2010/main" val="0"/>
              </a:ext>
            </a:extLst>
          </a:blip>
          <a:srcRect l="5467" t="52058" r="29469" b="22470"/>
          <a:stretch>
            <a:fillRect/>
          </a:stretch>
        </p:blipFill>
        <p:spPr bwMode="auto">
          <a:xfrm>
            <a:off x="6084243" y="2594050"/>
            <a:ext cx="1889125" cy="199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632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childTnLst>
                                </p:cTn>
                              </p:par>
                            </p:childTnLst>
                          </p:cTn>
                        </p:par>
                        <p:par>
                          <p:cTn id="23" fill="hold">
                            <p:stCondLst>
                              <p:cond delay="3000"/>
                            </p:stCondLst>
                            <p:childTnLst>
                              <p:par>
                                <p:cTn id="24" presetID="10" presetClass="entr" presetSubtype="0"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39" grpId="0" build="p"/>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362200" y="609600"/>
            <a:ext cx="7543800" cy="539750"/>
          </a:xfrm>
        </p:spPr>
        <p:txBody>
          <a:bodyPr/>
          <a:lstStyle/>
          <a:p>
            <a:pPr eaLnBrk="1" hangingPunct="1"/>
            <a:r>
              <a:rPr lang="en-US" altLang="en-US" dirty="0"/>
              <a:t>Centre of </a:t>
            </a:r>
            <a:r>
              <a:rPr lang="en-US" altLang="en-US" dirty="0">
                <a:solidFill>
                  <a:srgbClr val="FF0000"/>
                </a:solidFill>
              </a:rPr>
              <a:t>Mass and Gravity</a:t>
            </a:r>
          </a:p>
        </p:txBody>
      </p:sp>
      <p:sp>
        <p:nvSpPr>
          <p:cNvPr id="679939" name="Rectangle 3"/>
          <p:cNvSpPr>
            <a:spLocks noGrp="1" noChangeArrowheads="1"/>
          </p:cNvSpPr>
          <p:nvPr>
            <p:ph type="body" idx="1"/>
          </p:nvPr>
        </p:nvSpPr>
        <p:spPr>
          <a:xfrm>
            <a:off x="2362200" y="1460352"/>
            <a:ext cx="11479752" cy="4267200"/>
          </a:xfrm>
        </p:spPr>
        <p:txBody>
          <a:bodyPr/>
          <a:lstStyle/>
          <a:p>
            <a:pPr>
              <a:lnSpc>
                <a:spcPct val="90000"/>
              </a:lnSpc>
              <a:spcBef>
                <a:spcPct val="0"/>
              </a:spcBef>
              <a:buNone/>
            </a:pPr>
            <a:r>
              <a:rPr lang="en-AU" altLang="en-US" kern="1200" dirty="0"/>
              <a:t>What about irregularly shaped objects?</a:t>
            </a:r>
            <a:endParaRPr lang="en-AU" dirty="0"/>
          </a:p>
          <a:p>
            <a:pPr>
              <a:lnSpc>
                <a:spcPct val="90000"/>
              </a:lnSpc>
              <a:spcBef>
                <a:spcPct val="0"/>
              </a:spcBef>
              <a:buNone/>
            </a:pPr>
            <a:endParaRPr lang="en-US" altLang="en-US" kern="1200" dirty="0"/>
          </a:p>
        </p:txBody>
      </p:sp>
      <p:pic>
        <p:nvPicPr>
          <p:cNvPr id="9" name="Picture 1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7131" b="18629"/>
          <a:stretch/>
        </p:blipFill>
        <p:spPr bwMode="auto">
          <a:xfrm>
            <a:off x="2968744" y="2064779"/>
            <a:ext cx="2304256" cy="335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8005" t="-2434" r="34262" b="4661"/>
          <a:stretch/>
        </p:blipFill>
        <p:spPr bwMode="auto">
          <a:xfrm>
            <a:off x="5489024" y="1964408"/>
            <a:ext cx="1944216"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8820" t="-2435" r="-662" b="11645"/>
          <a:stretch/>
        </p:blipFill>
        <p:spPr bwMode="auto">
          <a:xfrm>
            <a:off x="7793280" y="1964409"/>
            <a:ext cx="2232248" cy="3744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08704" y="5132760"/>
            <a:ext cx="2448271" cy="1199220"/>
          </a:xfrm>
          <a:prstGeom prst="rect">
            <a:avLst/>
          </a:prstGeom>
          <a:noFill/>
        </p:spPr>
        <p:txBody>
          <a:bodyPr wrap="square" rtlCol="0">
            <a:spAutoFit/>
          </a:bodyPr>
          <a:lstStyle/>
          <a:p>
            <a:r>
              <a:rPr lang="en-AU" dirty="0">
                <a:solidFill>
                  <a:srgbClr val="0000FF"/>
                </a:solidFill>
              </a:rPr>
              <a:t>What would happen if we suspended this object from string at point P1?</a:t>
            </a:r>
          </a:p>
        </p:txBody>
      </p:sp>
      <p:sp>
        <p:nvSpPr>
          <p:cNvPr id="13" name="TextBox 12"/>
          <p:cNvSpPr txBox="1"/>
          <p:nvPr/>
        </p:nvSpPr>
        <p:spPr>
          <a:xfrm>
            <a:off x="7954971" y="5391368"/>
            <a:ext cx="2448271" cy="1477328"/>
          </a:xfrm>
          <a:prstGeom prst="rect">
            <a:avLst/>
          </a:prstGeom>
          <a:noFill/>
        </p:spPr>
        <p:txBody>
          <a:bodyPr wrap="square" rtlCol="0">
            <a:spAutoFit/>
          </a:bodyPr>
          <a:lstStyle/>
          <a:p>
            <a:r>
              <a:rPr lang="en-AU" dirty="0">
                <a:solidFill>
                  <a:srgbClr val="FF0000"/>
                </a:solidFill>
              </a:rPr>
              <a:t>What would happen if we suspended this object from string at a different point like here?</a:t>
            </a:r>
          </a:p>
        </p:txBody>
      </p:sp>
      <p:cxnSp>
        <p:nvCxnSpPr>
          <p:cNvPr id="4" name="Straight Arrow Connector 3"/>
          <p:cNvCxnSpPr/>
          <p:nvPr/>
        </p:nvCxnSpPr>
        <p:spPr>
          <a:xfrm flipH="1" flipV="1">
            <a:off x="6785168" y="4623886"/>
            <a:ext cx="1224136" cy="796906"/>
          </a:xfrm>
          <a:prstGeom prst="straightConnector1">
            <a:avLst/>
          </a:prstGeom>
          <a:ln w="38100">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272464" y="3488640"/>
            <a:ext cx="1800200" cy="1200329"/>
          </a:xfrm>
          <a:prstGeom prst="rect">
            <a:avLst/>
          </a:prstGeom>
          <a:noFill/>
        </p:spPr>
        <p:txBody>
          <a:bodyPr wrap="square" rtlCol="0">
            <a:spAutoFit/>
          </a:bodyPr>
          <a:lstStyle/>
          <a:p>
            <a:r>
              <a:rPr lang="en-AU" dirty="0">
                <a:solidFill>
                  <a:srgbClr val="00B050"/>
                </a:solidFill>
              </a:rPr>
              <a:t>The C of G is at the point where the two lines of force intersect</a:t>
            </a:r>
          </a:p>
        </p:txBody>
      </p:sp>
      <p:sp>
        <p:nvSpPr>
          <p:cNvPr id="3" name="TextBox 2">
            <a:extLst>
              <a:ext uri="{FF2B5EF4-FFF2-40B4-BE49-F238E27FC236}">
                <a16:creationId xmlns:a16="http://schemas.microsoft.com/office/drawing/2014/main" id="{358ED57C-938D-C39A-A71E-4E3774428214}"/>
              </a:ext>
            </a:extLst>
          </p:cNvPr>
          <p:cNvSpPr txBox="1"/>
          <p:nvPr/>
        </p:nvSpPr>
        <p:spPr>
          <a:xfrm>
            <a:off x="174464" y="2828835"/>
            <a:ext cx="2416566" cy="2585323"/>
          </a:xfrm>
          <a:prstGeom prst="rect">
            <a:avLst/>
          </a:prstGeom>
          <a:noFill/>
        </p:spPr>
        <p:txBody>
          <a:bodyPr wrap="square" rtlCol="0">
            <a:spAutoFit/>
          </a:bodyPr>
          <a:lstStyle/>
          <a:p>
            <a:r>
              <a:rPr lang="en-US" dirty="0">
                <a:solidFill>
                  <a:srgbClr val="00B050"/>
                </a:solidFill>
              </a:rPr>
              <a:t>So, if you hang a shape from two different points (one at a time) and draw a line straight down from each point, the center of mass is where those lines intersect.</a:t>
            </a:r>
            <a:endParaRPr lang="en-AU" dirty="0">
              <a:solidFill>
                <a:srgbClr val="00B050"/>
              </a:solidFill>
            </a:endParaRPr>
          </a:p>
        </p:txBody>
      </p:sp>
    </p:spTree>
    <p:extLst>
      <p:ext uri="{BB962C8B-B14F-4D97-AF65-F5344CB8AC3E}">
        <p14:creationId xmlns:p14="http://schemas.microsoft.com/office/powerpoint/2010/main" val="20097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8"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5634" name="Rectangle 2"/>
          <p:cNvSpPr>
            <a:spLocks noChangeArrowheads="1"/>
          </p:cNvSpPr>
          <p:nvPr/>
        </p:nvSpPr>
        <p:spPr bwMode="auto">
          <a:xfrm>
            <a:off x="1751014" y="1196975"/>
            <a:ext cx="8002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har char="•"/>
              <a:defRPr sz="2800">
                <a:solidFill>
                  <a:schemeClr val="tx1"/>
                </a:solidFill>
                <a:latin typeface="Arial" panose="020B0604020202020204" pitchFamily="34" charset="0"/>
              </a:defRPr>
            </a:lvl1pPr>
            <a:lvl2pPr marL="1090613" indent="-457200">
              <a:buChar char="–"/>
              <a:defRPr sz="2400">
                <a:solidFill>
                  <a:schemeClr val="tx1"/>
                </a:solidFill>
                <a:latin typeface="Arial" panose="020B0604020202020204" pitchFamily="34" charset="0"/>
              </a:defRPr>
            </a:lvl2pPr>
            <a:lvl3pPr marL="1585913" indent="-381000">
              <a:buChar char="•"/>
              <a:defRPr sz="2000">
                <a:solidFill>
                  <a:schemeClr val="tx1"/>
                </a:solidFill>
                <a:latin typeface="Arial" panose="020B0604020202020204" pitchFamily="34" charset="0"/>
              </a:defRPr>
            </a:lvl3pPr>
            <a:lvl4pPr marL="2043113" indent="-342900">
              <a:buChar char="–"/>
              <a:defRPr>
                <a:solidFill>
                  <a:schemeClr val="tx1"/>
                </a:solidFill>
                <a:latin typeface="Arial" panose="020B0604020202020204" pitchFamily="34" charset="0"/>
              </a:defRPr>
            </a:lvl4pPr>
            <a:lvl5pPr marL="2500313" indent="-342900">
              <a:buChar char="»"/>
              <a:defRPr>
                <a:solidFill>
                  <a:schemeClr val="tx1"/>
                </a:solidFill>
                <a:latin typeface="Arial" panose="020B0604020202020204" pitchFamily="34" charset="0"/>
              </a:defRPr>
            </a:lvl5pPr>
            <a:lvl6pPr marL="2957513" indent="-342900" fontAlgn="base">
              <a:spcBef>
                <a:spcPct val="20000"/>
              </a:spcBef>
              <a:spcAft>
                <a:spcPct val="0"/>
              </a:spcAft>
              <a:buChar char="»"/>
              <a:defRPr>
                <a:solidFill>
                  <a:schemeClr val="tx1"/>
                </a:solidFill>
                <a:latin typeface="Arial" panose="020B0604020202020204" pitchFamily="34" charset="0"/>
              </a:defRPr>
            </a:lvl6pPr>
            <a:lvl7pPr marL="3414713" indent="-342900" fontAlgn="base">
              <a:spcBef>
                <a:spcPct val="20000"/>
              </a:spcBef>
              <a:spcAft>
                <a:spcPct val="0"/>
              </a:spcAft>
              <a:buChar char="»"/>
              <a:defRPr>
                <a:solidFill>
                  <a:schemeClr val="tx1"/>
                </a:solidFill>
                <a:latin typeface="Arial" panose="020B0604020202020204" pitchFamily="34" charset="0"/>
              </a:defRPr>
            </a:lvl7pPr>
            <a:lvl8pPr marL="3871913" indent="-342900" fontAlgn="base">
              <a:spcBef>
                <a:spcPct val="20000"/>
              </a:spcBef>
              <a:spcAft>
                <a:spcPct val="0"/>
              </a:spcAft>
              <a:buChar char="»"/>
              <a:defRPr>
                <a:solidFill>
                  <a:schemeClr val="tx1"/>
                </a:solidFill>
                <a:latin typeface="Arial" panose="020B0604020202020204" pitchFamily="34" charset="0"/>
              </a:defRPr>
            </a:lvl8pPr>
            <a:lvl9pPr marL="4329113" indent="-342900" fontAlgn="base">
              <a:spcBef>
                <a:spcPct val="20000"/>
              </a:spcBef>
              <a:spcAft>
                <a:spcPct val="0"/>
              </a:spcAft>
              <a:buChar char="»"/>
              <a:defRPr>
                <a:solidFill>
                  <a:schemeClr val="tx1"/>
                </a:solidFill>
                <a:latin typeface="Arial" panose="020B0604020202020204" pitchFamily="34" charset="0"/>
              </a:defRPr>
            </a:lvl9pPr>
          </a:lstStyle>
          <a:p>
            <a:pPr>
              <a:buFont typeface="Symbol" panose="05050102010706020507" pitchFamily="18" charset="2"/>
              <a:buNone/>
            </a:pPr>
            <a:r>
              <a:rPr lang="en-US" altLang="en-US" sz="2400">
                <a:solidFill>
                  <a:srgbClr val="000000"/>
                </a:solidFill>
                <a:ea typeface="Times New Roman" panose="02020603050405020304" pitchFamily="18" charset="0"/>
                <a:cs typeface="Minion-Regular" charset="0"/>
              </a:rPr>
              <a:t>There is no material at the CG of these objects. </a:t>
            </a:r>
          </a:p>
        </p:txBody>
      </p:sp>
      <p:pic>
        <p:nvPicPr>
          <p:cNvPr id="2245636" name="Picture 4" descr="CPPE-Ch11-4_p196-Objec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2789" y="1930400"/>
            <a:ext cx="8226425" cy="4013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title"/>
          </p:nvPr>
        </p:nvSpPr>
        <p:spPr>
          <a:xfrm>
            <a:off x="2362200" y="609600"/>
            <a:ext cx="7543800" cy="539750"/>
          </a:xfrm>
        </p:spPr>
        <p:txBody>
          <a:bodyPr/>
          <a:lstStyle/>
          <a:p>
            <a:pPr eaLnBrk="1" hangingPunct="1"/>
            <a:r>
              <a:rPr lang="en-US" altLang="en-US" dirty="0"/>
              <a:t>Centre of </a:t>
            </a:r>
            <a:r>
              <a:rPr lang="en-US" altLang="en-US" dirty="0">
                <a:solidFill>
                  <a:srgbClr val="FF0000"/>
                </a:solidFill>
              </a:rPr>
              <a:t>Mass and Gravity</a:t>
            </a:r>
          </a:p>
        </p:txBody>
      </p:sp>
    </p:spTree>
    <p:extLst>
      <p:ext uri="{BB962C8B-B14F-4D97-AF65-F5344CB8AC3E}">
        <p14:creationId xmlns:p14="http://schemas.microsoft.com/office/powerpoint/2010/main" val="421580526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2">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1875</TotalTime>
  <Words>1216</Words>
  <Application>Microsoft Office PowerPoint</Application>
  <PresentationFormat>Widescreen</PresentationFormat>
  <Paragraphs>117</Paragraphs>
  <Slides>25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Impact</vt:lpstr>
      <vt:lpstr>Symbol</vt:lpstr>
      <vt:lpstr>Times</vt:lpstr>
      <vt:lpstr>Times New Roman</vt:lpstr>
      <vt:lpstr>Default Design</vt:lpstr>
      <vt:lpstr>Centre of Mass, Stability  and Equilibrium</vt:lpstr>
      <vt:lpstr>PowerPoint Presentation</vt:lpstr>
      <vt:lpstr>PowerPoint Presentation</vt:lpstr>
      <vt:lpstr>Today’s lesson</vt:lpstr>
      <vt:lpstr>Centre of Mass and Gravity</vt:lpstr>
      <vt:lpstr>Centre of Mass and Gravity</vt:lpstr>
      <vt:lpstr>Centre of Mass and Gravity</vt:lpstr>
      <vt:lpstr>Centre of Mass and Gravity</vt:lpstr>
      <vt:lpstr>Centre of Mass and Gravity</vt:lpstr>
      <vt:lpstr>Stability</vt:lpstr>
      <vt:lpstr>PowerPoint Presentation</vt:lpstr>
      <vt:lpstr>Stability</vt:lpstr>
      <vt:lpstr>Stable Equilibrium</vt:lpstr>
      <vt:lpstr>Unstable Equilibrium</vt:lpstr>
      <vt:lpstr>Neutral Equilibrium</vt:lpstr>
      <vt:lpstr>Stability</vt:lpstr>
      <vt:lpstr>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Oslo International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 – Turning forces</dc:title>
  <dc:creator>ocuser14</dc:creator>
  <cp:lastModifiedBy>Samuel Randall</cp:lastModifiedBy>
  <cp:revision>92</cp:revision>
  <dcterms:created xsi:type="dcterms:W3CDTF">2006-11-28T15:50:23Z</dcterms:created>
  <dcterms:modified xsi:type="dcterms:W3CDTF">2024-03-17T13:36:41Z</dcterms:modified>
</cp:coreProperties>
</file>