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1" r:id="rId2"/>
    <p:sldId id="308" r:id="rId3"/>
    <p:sldId id="311" r:id="rId4"/>
    <p:sldId id="313" r:id="rId5"/>
    <p:sldId id="312" r:id="rId6"/>
    <p:sldId id="314" r:id="rId7"/>
    <p:sldId id="315" r:id="rId8"/>
    <p:sldId id="317" r:id="rId9"/>
    <p:sldId id="316" r:id="rId1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FF99"/>
    <a:srgbClr val="FF6600"/>
    <a:srgbClr val="00FF00"/>
    <a:srgbClr val="FF9999"/>
    <a:srgbClr val="FFFFCC"/>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86" autoAdjust="0"/>
  </p:normalViewPr>
  <p:slideViewPr>
    <p:cSldViewPr>
      <p:cViewPr varScale="1">
        <p:scale>
          <a:sx n="51" d="100"/>
          <a:sy n="51" d="100"/>
        </p:scale>
        <p:origin x="1176"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0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2008228-0E0F-4130-A0F4-35523273708D}" type="slidenum">
              <a:rPr lang="en-US" altLang="en-US"/>
              <a:pPr>
                <a:defRPr/>
              </a:pPr>
              <a:t>‹#›</a:t>
            </a:fld>
            <a:endParaRPr lang="en-US" altLang="en-US"/>
          </a:p>
        </p:txBody>
      </p:sp>
    </p:spTree>
    <p:extLst>
      <p:ext uri="{BB962C8B-B14F-4D97-AF65-F5344CB8AC3E}">
        <p14:creationId xmlns:p14="http://schemas.microsoft.com/office/powerpoint/2010/main" val="1601834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00C4B2-457A-4D71-9090-9CAF18CCB54A}" type="slidenum">
              <a:rPr lang="en-US" altLang="en-US" smtClean="0"/>
              <a:pPr>
                <a:spcBef>
                  <a:spcPct val="0"/>
                </a:spcBef>
              </a:pPr>
              <a:t>2</a:t>
            </a:fld>
            <a:endParaRPr lang="en-US"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80631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2008228-0E0F-4130-A0F4-35523273708D}" type="slidenum">
              <a:rPr lang="en-US" altLang="en-US" smtClean="0"/>
              <a:pPr>
                <a:defRPr/>
              </a:pPr>
              <a:t>5</a:t>
            </a:fld>
            <a:endParaRPr lang="en-US" altLang="en-US"/>
          </a:p>
        </p:txBody>
      </p:sp>
    </p:spTree>
    <p:extLst>
      <p:ext uri="{BB962C8B-B14F-4D97-AF65-F5344CB8AC3E}">
        <p14:creationId xmlns:p14="http://schemas.microsoft.com/office/powerpoint/2010/main" val="234866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D2008228-0E0F-4130-A0F4-35523273708D}" type="slidenum">
              <a:rPr lang="en-US" altLang="en-US" smtClean="0"/>
              <a:pPr>
                <a:defRPr/>
              </a:pPr>
              <a:t>6</a:t>
            </a:fld>
            <a:endParaRPr lang="en-US" altLang="en-US"/>
          </a:p>
        </p:txBody>
      </p:sp>
    </p:spTree>
    <p:extLst>
      <p:ext uri="{BB962C8B-B14F-4D97-AF65-F5344CB8AC3E}">
        <p14:creationId xmlns:p14="http://schemas.microsoft.com/office/powerpoint/2010/main" val="1416326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D2008228-0E0F-4130-A0F4-35523273708D}" type="slidenum">
              <a:rPr lang="en-US" altLang="en-US" smtClean="0"/>
              <a:pPr>
                <a:defRPr/>
              </a:pPr>
              <a:t>7</a:t>
            </a:fld>
            <a:endParaRPr lang="en-US" altLang="en-US"/>
          </a:p>
        </p:txBody>
      </p:sp>
    </p:spTree>
    <p:extLst>
      <p:ext uri="{BB962C8B-B14F-4D97-AF65-F5344CB8AC3E}">
        <p14:creationId xmlns:p14="http://schemas.microsoft.com/office/powerpoint/2010/main" val="78611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0FB23F-6528-4254-8EA9-29937A7B6B39}" type="slidenum">
              <a:rPr lang="en-US" altLang="en-US"/>
              <a:pPr>
                <a:defRPr/>
              </a:pPr>
              <a:t>‹#›</a:t>
            </a:fld>
            <a:endParaRPr lang="en-US" altLang="en-US"/>
          </a:p>
        </p:txBody>
      </p:sp>
    </p:spTree>
    <p:extLst>
      <p:ext uri="{BB962C8B-B14F-4D97-AF65-F5344CB8AC3E}">
        <p14:creationId xmlns:p14="http://schemas.microsoft.com/office/powerpoint/2010/main" val="35144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54FB8F-A704-43B0-8F6B-0D1546E6461E}" type="slidenum">
              <a:rPr lang="en-US" altLang="en-US"/>
              <a:pPr>
                <a:defRPr/>
              </a:pPr>
              <a:t>‹#›</a:t>
            </a:fld>
            <a:endParaRPr lang="en-US" altLang="en-US"/>
          </a:p>
        </p:txBody>
      </p:sp>
    </p:spTree>
    <p:extLst>
      <p:ext uri="{BB962C8B-B14F-4D97-AF65-F5344CB8AC3E}">
        <p14:creationId xmlns:p14="http://schemas.microsoft.com/office/powerpoint/2010/main" val="316198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E48405-A177-4F50-8475-C0F71A9511C3}" type="slidenum">
              <a:rPr lang="en-US" altLang="en-US"/>
              <a:pPr>
                <a:defRPr/>
              </a:pPr>
              <a:t>‹#›</a:t>
            </a:fld>
            <a:endParaRPr lang="en-US" altLang="en-US"/>
          </a:p>
        </p:txBody>
      </p:sp>
    </p:spTree>
    <p:extLst>
      <p:ext uri="{BB962C8B-B14F-4D97-AF65-F5344CB8AC3E}">
        <p14:creationId xmlns:p14="http://schemas.microsoft.com/office/powerpoint/2010/main" val="283788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07F76A-E6FC-4B9E-A90E-5ED568FF30B2}" type="slidenum">
              <a:rPr lang="en-US" altLang="en-US"/>
              <a:pPr>
                <a:defRPr/>
              </a:pPr>
              <a:t>‹#›</a:t>
            </a:fld>
            <a:endParaRPr lang="en-US" altLang="en-US"/>
          </a:p>
        </p:txBody>
      </p:sp>
    </p:spTree>
    <p:extLst>
      <p:ext uri="{BB962C8B-B14F-4D97-AF65-F5344CB8AC3E}">
        <p14:creationId xmlns:p14="http://schemas.microsoft.com/office/powerpoint/2010/main" val="250490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77E0835-CD97-493B-99B4-6CB31F9559C2}" type="slidenum">
              <a:rPr lang="en-US" altLang="en-US"/>
              <a:pPr>
                <a:defRPr/>
              </a:pPr>
              <a:t>‹#›</a:t>
            </a:fld>
            <a:endParaRPr lang="en-US" altLang="en-US"/>
          </a:p>
        </p:txBody>
      </p:sp>
    </p:spTree>
    <p:extLst>
      <p:ext uri="{BB962C8B-B14F-4D97-AF65-F5344CB8AC3E}">
        <p14:creationId xmlns:p14="http://schemas.microsoft.com/office/powerpoint/2010/main" val="1067280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6197600" y="1600201"/>
            <a:ext cx="53848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6C8FB3-1170-4FB2-A69A-88C36ABEDDDD}" type="slidenum">
              <a:rPr lang="en-US" altLang="en-US"/>
              <a:pPr>
                <a:defRPr/>
              </a:pPr>
              <a:t>‹#›</a:t>
            </a:fld>
            <a:endParaRPr lang="en-US" altLang="en-US"/>
          </a:p>
        </p:txBody>
      </p:sp>
    </p:spTree>
    <p:extLst>
      <p:ext uri="{BB962C8B-B14F-4D97-AF65-F5344CB8AC3E}">
        <p14:creationId xmlns:p14="http://schemas.microsoft.com/office/powerpoint/2010/main" val="59629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4352E9-878F-4B2B-B245-AD6C53DC16B5}" type="slidenum">
              <a:rPr lang="en-US" altLang="en-US"/>
              <a:pPr>
                <a:defRPr/>
              </a:pPr>
              <a:t>‹#›</a:t>
            </a:fld>
            <a:endParaRPr lang="en-US" altLang="en-US"/>
          </a:p>
        </p:txBody>
      </p:sp>
    </p:spTree>
    <p:extLst>
      <p:ext uri="{BB962C8B-B14F-4D97-AF65-F5344CB8AC3E}">
        <p14:creationId xmlns:p14="http://schemas.microsoft.com/office/powerpoint/2010/main" val="348892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060A24-F826-49A9-8903-6F03C463248F}" type="slidenum">
              <a:rPr lang="en-US" altLang="en-US"/>
              <a:pPr>
                <a:defRPr/>
              </a:pPr>
              <a:t>‹#›</a:t>
            </a:fld>
            <a:endParaRPr lang="en-US" altLang="en-US"/>
          </a:p>
        </p:txBody>
      </p:sp>
    </p:spTree>
    <p:extLst>
      <p:ext uri="{BB962C8B-B14F-4D97-AF65-F5344CB8AC3E}">
        <p14:creationId xmlns:p14="http://schemas.microsoft.com/office/powerpoint/2010/main" val="24450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74F195-265D-43EE-946D-E5E0486EE218}" type="slidenum">
              <a:rPr lang="en-US" altLang="en-US"/>
              <a:pPr>
                <a:defRPr/>
              </a:pPr>
              <a:t>‹#›</a:t>
            </a:fld>
            <a:endParaRPr lang="en-US" altLang="en-US"/>
          </a:p>
        </p:txBody>
      </p:sp>
    </p:spTree>
    <p:extLst>
      <p:ext uri="{BB962C8B-B14F-4D97-AF65-F5344CB8AC3E}">
        <p14:creationId xmlns:p14="http://schemas.microsoft.com/office/powerpoint/2010/main" val="64363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7E848DA-1F04-4D61-9751-B81887BA7AAA}" type="slidenum">
              <a:rPr lang="en-US" altLang="en-US"/>
              <a:pPr>
                <a:defRPr/>
              </a:pPr>
              <a:t>‹#›</a:t>
            </a:fld>
            <a:endParaRPr lang="en-US" altLang="en-US"/>
          </a:p>
        </p:txBody>
      </p:sp>
    </p:spTree>
    <p:extLst>
      <p:ext uri="{BB962C8B-B14F-4D97-AF65-F5344CB8AC3E}">
        <p14:creationId xmlns:p14="http://schemas.microsoft.com/office/powerpoint/2010/main" val="189847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35F3050-0048-46DC-A0C8-E70B1D594B87}" type="slidenum">
              <a:rPr lang="en-US" altLang="en-US"/>
              <a:pPr>
                <a:defRPr/>
              </a:pPr>
              <a:t>‹#›</a:t>
            </a:fld>
            <a:endParaRPr lang="en-US" altLang="en-US"/>
          </a:p>
        </p:txBody>
      </p:sp>
    </p:spTree>
    <p:extLst>
      <p:ext uri="{BB962C8B-B14F-4D97-AF65-F5344CB8AC3E}">
        <p14:creationId xmlns:p14="http://schemas.microsoft.com/office/powerpoint/2010/main" val="24139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1B41A3-1EF3-4A3C-BCEC-E972C05AA5AD}" type="slidenum">
              <a:rPr lang="en-US" altLang="en-US"/>
              <a:pPr>
                <a:defRPr/>
              </a:pPr>
              <a:t>‹#›</a:t>
            </a:fld>
            <a:endParaRPr lang="en-US" altLang="en-US"/>
          </a:p>
        </p:txBody>
      </p:sp>
    </p:spTree>
    <p:extLst>
      <p:ext uri="{BB962C8B-B14F-4D97-AF65-F5344CB8AC3E}">
        <p14:creationId xmlns:p14="http://schemas.microsoft.com/office/powerpoint/2010/main" val="423750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8F6086-A705-47A6-9B2F-48BB7007C9C5}" type="slidenum">
              <a:rPr lang="en-US" altLang="en-US"/>
              <a:pPr>
                <a:defRPr/>
              </a:pPr>
              <a:t>‹#›</a:t>
            </a:fld>
            <a:endParaRPr lang="en-US" altLang="en-US"/>
          </a:p>
        </p:txBody>
      </p:sp>
    </p:spTree>
    <p:extLst>
      <p:ext uri="{BB962C8B-B14F-4D97-AF65-F5344CB8AC3E}">
        <p14:creationId xmlns:p14="http://schemas.microsoft.com/office/powerpoint/2010/main" val="31198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917B59-DA8F-45BF-876F-4839678E74F3}" type="slidenum">
              <a:rPr lang="en-US" altLang="en-US"/>
              <a:pPr>
                <a:defRPr/>
              </a:pPr>
              <a:t>‹#›</a:t>
            </a:fld>
            <a:endParaRPr lang="en-US" altLang="en-US"/>
          </a:p>
        </p:txBody>
      </p:sp>
    </p:spTree>
    <p:extLst>
      <p:ext uri="{BB962C8B-B14F-4D97-AF65-F5344CB8AC3E}">
        <p14:creationId xmlns:p14="http://schemas.microsoft.com/office/powerpoint/2010/main" val="348879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F226403-BABD-4FED-9AEB-9D704EF70D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Impact" panose="020B0806030902050204" pitchFamily="34" charset="0"/>
        </a:defRPr>
      </a:lvl2pPr>
      <a:lvl3pPr algn="ctr" rtl="0" eaLnBrk="0" fontAlgn="base" hangingPunct="0">
        <a:spcBef>
          <a:spcPct val="0"/>
        </a:spcBef>
        <a:spcAft>
          <a:spcPct val="0"/>
        </a:spcAft>
        <a:defRPr sz="4400">
          <a:solidFill>
            <a:schemeClr val="tx2"/>
          </a:solidFill>
          <a:latin typeface="Impact" panose="020B0806030902050204" pitchFamily="34" charset="0"/>
        </a:defRPr>
      </a:lvl3pPr>
      <a:lvl4pPr algn="ctr" rtl="0" eaLnBrk="0" fontAlgn="base" hangingPunct="0">
        <a:spcBef>
          <a:spcPct val="0"/>
        </a:spcBef>
        <a:spcAft>
          <a:spcPct val="0"/>
        </a:spcAft>
        <a:defRPr sz="4400">
          <a:solidFill>
            <a:schemeClr val="tx2"/>
          </a:solidFill>
          <a:latin typeface="Impact" panose="020B0806030902050204" pitchFamily="34" charset="0"/>
        </a:defRPr>
      </a:lvl4pPr>
      <a:lvl5pPr algn="ctr" rtl="0" eaLnBrk="0" fontAlgn="base" hangingPunct="0">
        <a:spcBef>
          <a:spcPct val="0"/>
        </a:spcBef>
        <a:spcAft>
          <a:spcPct val="0"/>
        </a:spcAft>
        <a:defRPr sz="4400">
          <a:solidFill>
            <a:schemeClr val="tx2"/>
          </a:solidFill>
          <a:latin typeface="Impact" panose="020B0806030902050204"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7.gif"/><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60784" y="261432"/>
            <a:ext cx="13321480" cy="1583392"/>
          </a:xfrm>
        </p:spPr>
        <p:txBody>
          <a:bodyPr/>
          <a:lstStyle/>
          <a:p>
            <a:pPr eaLnBrk="1" hangingPunct="1"/>
            <a:r>
              <a:rPr lang="en-GB" altLang="en-US" sz="6000" dirty="0" smtClean="0"/>
              <a:t>Translational </a:t>
            </a:r>
            <a:r>
              <a:rPr lang="en-GB" altLang="en-US" sz="6000" dirty="0" smtClean="0">
                <a:solidFill>
                  <a:srgbClr val="7030A0"/>
                </a:solidFill>
              </a:rPr>
              <a:t>Equilibrium</a:t>
            </a:r>
          </a:p>
        </p:txBody>
      </p:sp>
      <p:pic>
        <p:nvPicPr>
          <p:cNvPr id="39938" name="Picture 2" descr="Balance, Yoga, Beach, Relax, Sun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643938"/>
            <a:ext cx="5010868" cy="3758152"/>
          </a:xfrm>
          <a:prstGeom prst="rect">
            <a:avLst/>
          </a:prstGeom>
          <a:noFill/>
          <a:extLst>
            <a:ext uri="{909E8E84-426E-40DD-AFC4-6F175D3DCCD1}">
              <a14:hiddenFill xmlns:a14="http://schemas.microsoft.com/office/drawing/2010/main">
                <a:solidFill>
                  <a:srgbClr val="FFFFFF"/>
                </a:solidFill>
              </a14:hiddenFill>
            </a:ext>
          </a:extLst>
        </p:spPr>
      </p:pic>
      <p:pic>
        <p:nvPicPr>
          <p:cNvPr id="39940" name="Picture 4" descr="Sculpture, Dalfsen, Netherlands, Art, Decor, Park, 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016" y="2643938"/>
            <a:ext cx="5003775" cy="3752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dirty="0">
                <a:solidFill>
                  <a:srgbClr val="0000FF"/>
                </a:solidFill>
              </a:rPr>
              <a:t>Translational</a:t>
            </a:r>
            <a:r>
              <a:rPr lang="en-US" altLang="en-US" dirty="0"/>
              <a:t> </a:t>
            </a:r>
            <a:r>
              <a:rPr lang="en-US" altLang="en-US" dirty="0">
                <a:solidFill>
                  <a:srgbClr val="FF0000"/>
                </a:solidFill>
              </a:rPr>
              <a:t>Equilibrium</a:t>
            </a:r>
            <a:endParaRPr lang="en-US" altLang="en-US" dirty="0" smtClean="0"/>
          </a:p>
        </p:txBody>
      </p:sp>
      <p:sp>
        <p:nvSpPr>
          <p:cNvPr id="56323" name="Rectangle 3"/>
          <p:cNvSpPr>
            <a:spLocks noGrp="1" noChangeArrowheads="1"/>
          </p:cNvSpPr>
          <p:nvPr>
            <p:ph type="body" sz="half" idx="1"/>
          </p:nvPr>
        </p:nvSpPr>
        <p:spPr>
          <a:xfrm>
            <a:off x="609600" y="1600200"/>
            <a:ext cx="5384800" cy="4525963"/>
          </a:xfrm>
        </p:spPr>
        <p:txBody>
          <a:bodyPr/>
          <a:lstStyle/>
          <a:p>
            <a:pPr eaLnBrk="1" hangingPunct="1">
              <a:buFontTx/>
              <a:buNone/>
            </a:pPr>
            <a:r>
              <a:rPr lang="en-GB" altLang="en-US" sz="2800" smtClean="0"/>
              <a:t>	</a:t>
            </a:r>
            <a:endParaRPr lang="en-US" altLang="en-US" sz="2800" smtClean="0"/>
          </a:p>
        </p:txBody>
      </p:sp>
      <p:pic>
        <p:nvPicPr>
          <p:cNvPr id="37890" name="Picture 2" descr="http://zupampa.com/files/images/science-do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8" y="1196752"/>
            <a:ext cx="5563366" cy="4172525"/>
          </a:xfrm>
          <a:prstGeom prst="rect">
            <a:avLst/>
          </a:prstGeom>
          <a:noFill/>
          <a:extLst>
            <a:ext uri="{909E8E84-426E-40DD-AFC4-6F175D3DCCD1}">
              <a14:hiddenFill xmlns:a14="http://schemas.microsoft.com/office/drawing/2010/main">
                <a:solidFill>
                  <a:srgbClr val="FFFFFF"/>
                </a:solidFill>
              </a14:hiddenFill>
            </a:ext>
          </a:extLst>
        </p:spPr>
      </p:pic>
      <p:sp>
        <p:nvSpPr>
          <p:cNvPr id="56325" name="AutoShape 6"/>
          <p:cNvSpPr>
            <a:spLocks noChangeArrowheads="1"/>
          </p:cNvSpPr>
          <p:nvPr/>
        </p:nvSpPr>
        <p:spPr bwMode="auto">
          <a:xfrm>
            <a:off x="5807968" y="3429000"/>
            <a:ext cx="6260272" cy="3096344"/>
          </a:xfrm>
          <a:prstGeom prst="wedgeRoundRectCallout">
            <a:avLst>
              <a:gd name="adj1" fmla="val -81049"/>
              <a:gd name="adj2" fmla="val 4455"/>
              <a:gd name="adj3" fmla="val 16667"/>
            </a:avLst>
          </a:prstGeom>
          <a:solidFill>
            <a:srgbClr val="FFFF66"/>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0">
              <a:lnSpc>
                <a:spcPct val="115000"/>
              </a:lnSpc>
              <a:spcBef>
                <a:spcPts val="600"/>
              </a:spcBef>
              <a:spcAft>
                <a:spcPts val="600"/>
              </a:spcAft>
              <a:buSzPts val="1100"/>
              <a:buNone/>
            </a:pPr>
            <a:r>
              <a:rPr lang="en-AU" sz="2800" dirty="0">
                <a:solidFill>
                  <a:srgbClr val="000000"/>
                </a:solidFill>
                <a:ea typeface="Times New Roman" panose="02020603050405020304" pitchFamily="18" charset="0"/>
                <a:cs typeface="Calibri" panose="020F0502020204030204" pitchFamily="34" charset="0"/>
              </a:rPr>
              <a:t>For a rigid body to be in TRANSLATIONAL equilibrium, the </a:t>
            </a:r>
            <a:r>
              <a:rPr lang="en-AU" sz="2800" b="1" dirty="0">
                <a:solidFill>
                  <a:srgbClr val="00B050"/>
                </a:solidFill>
                <a:ea typeface="Times New Roman" panose="02020603050405020304" pitchFamily="18" charset="0"/>
                <a:cs typeface="Calibri" panose="020F0502020204030204" pitchFamily="34" charset="0"/>
              </a:rPr>
              <a:t>sum of the forces </a:t>
            </a:r>
            <a:r>
              <a:rPr lang="en-AU" sz="2800" dirty="0">
                <a:solidFill>
                  <a:srgbClr val="000000"/>
                </a:solidFill>
                <a:ea typeface="Times New Roman" panose="02020603050405020304" pitchFamily="18" charset="0"/>
                <a:cs typeface="Calibri" panose="020F0502020204030204" pitchFamily="34" charset="0"/>
              </a:rPr>
              <a:t>must be </a:t>
            </a:r>
            <a:r>
              <a:rPr lang="en-AU" sz="2800" b="1" dirty="0">
                <a:solidFill>
                  <a:srgbClr val="FF0000"/>
                </a:solidFill>
                <a:ea typeface="Times New Roman" panose="02020603050405020304" pitchFamily="18" charset="0"/>
                <a:cs typeface="Calibri" panose="020F0502020204030204" pitchFamily="34" charset="0"/>
              </a:rPr>
              <a:t>zero</a:t>
            </a:r>
          </a:p>
          <a:p>
            <a:pPr eaLnBrk="1" hangingPunct="1">
              <a:buFontTx/>
              <a:buNone/>
            </a:pPr>
            <a:endParaRPr lang="en-GB" altLang="en-US" sz="2800" dirty="0">
              <a:solidFill>
                <a:srgbClr val="00B0F0"/>
              </a:solidFill>
            </a:endParaRPr>
          </a:p>
          <a:p>
            <a:pPr eaLnBrk="1" hangingPunct="1">
              <a:buFontTx/>
              <a:buNone/>
            </a:pPr>
            <a:r>
              <a:rPr lang="en-GB" altLang="en-US" sz="2800" dirty="0" smtClean="0">
                <a:solidFill>
                  <a:srgbClr val="0000FF"/>
                </a:solidFill>
              </a:rPr>
              <a:t>What did Newton say about that?</a:t>
            </a:r>
            <a:endParaRPr lang="en-US" altLang="en-US" sz="2800" dirty="0">
              <a:solidFill>
                <a:srgbClr val="0000FF"/>
              </a:solidFill>
            </a:endParaRPr>
          </a:p>
          <a:p>
            <a:pPr algn="ctr" eaLnBrk="1" hangingPunct="1">
              <a:spcBef>
                <a:spcPct val="0"/>
              </a:spcBef>
              <a:buFontTx/>
              <a:buNone/>
            </a:pPr>
            <a:endParaRPr lang="en-GB" altLang="en-US" sz="1800" dirty="0"/>
          </a:p>
        </p:txBody>
      </p:sp>
      <p:pic>
        <p:nvPicPr>
          <p:cNvPr id="6" name="Picture 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9" t="9683" r="77046" b="7055"/>
          <a:stretch/>
        </p:blipFill>
        <p:spPr bwMode="auto">
          <a:xfrm>
            <a:off x="6176212" y="1600200"/>
            <a:ext cx="4073343" cy="124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671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362200" y="609600"/>
            <a:ext cx="7543800" cy="539750"/>
          </a:xfrm>
        </p:spPr>
        <p:txBody>
          <a:bodyPr/>
          <a:lstStyle/>
          <a:p>
            <a:pPr eaLnBrk="1" hangingPunct="1"/>
            <a:r>
              <a:rPr lang="en-US" altLang="en-US" dirty="0" smtClean="0">
                <a:solidFill>
                  <a:srgbClr val="0000FF"/>
                </a:solidFill>
              </a:rPr>
              <a:t>Translational</a:t>
            </a:r>
            <a:r>
              <a:rPr lang="en-US" altLang="en-US" dirty="0" smtClean="0"/>
              <a:t> </a:t>
            </a:r>
            <a:r>
              <a:rPr lang="en-US" altLang="en-US" dirty="0" smtClean="0">
                <a:solidFill>
                  <a:srgbClr val="FF0000"/>
                </a:solidFill>
              </a:rPr>
              <a:t>Equilibrium</a:t>
            </a:r>
          </a:p>
        </p:txBody>
      </p:sp>
      <p:sp>
        <p:nvSpPr>
          <p:cNvPr id="679939" name="Rectangle 3"/>
          <p:cNvSpPr>
            <a:spLocks noGrp="1" noChangeArrowheads="1"/>
          </p:cNvSpPr>
          <p:nvPr>
            <p:ph type="body" idx="1"/>
          </p:nvPr>
        </p:nvSpPr>
        <p:spPr>
          <a:xfrm>
            <a:off x="304880" y="1412776"/>
            <a:ext cx="11479752" cy="4267200"/>
          </a:xfrm>
        </p:spPr>
        <p:txBody>
          <a:bodyPr/>
          <a:lstStyle/>
          <a:p>
            <a:pPr marL="0" indent="0" eaLnBrk="1" hangingPunct="1">
              <a:buNone/>
            </a:pPr>
            <a:r>
              <a:rPr lang="en-US" altLang="en-US" dirty="0" smtClean="0"/>
              <a:t>.</a:t>
            </a:r>
          </a:p>
          <a:p>
            <a:pPr marL="0" indent="0" eaLnBrk="1" hangingPunct="1">
              <a:buNone/>
            </a:pPr>
            <a:endParaRPr lang="en-US" altLang="en-US" dirty="0"/>
          </a:p>
          <a:p>
            <a:pPr marL="0" indent="0" eaLnBrk="1" hangingPunct="1">
              <a:buNone/>
            </a:pPr>
            <a:endParaRPr lang="en-US" altLang="en-US" dirty="0" smtClean="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9721" y="1091121"/>
            <a:ext cx="3067556" cy="128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descr="FG06_09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991" y="1378496"/>
            <a:ext cx="3813122" cy="529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2275910" y="1461751"/>
            <a:ext cx="4001734" cy="5171237"/>
            <a:chOff x="2275910" y="1461751"/>
            <a:chExt cx="4001734" cy="5171237"/>
          </a:xfrm>
        </p:grpSpPr>
        <p:pic>
          <p:nvPicPr>
            <p:cNvPr id="17" name="Picture 3" descr="FG06_09c"/>
            <p:cNvPicPr>
              <a:picLocks noChangeAspect="1" noChangeArrowheads="1"/>
            </p:cNvPicPr>
            <p:nvPr/>
          </p:nvPicPr>
          <p:blipFill>
            <a:blip r:embed="rId4">
              <a:extLst>
                <a:ext uri="{28A0092B-C50C-407E-A947-70E740481C1C}">
                  <a14:useLocalDpi xmlns:a14="http://schemas.microsoft.com/office/drawing/2010/main" val="0"/>
                </a:ext>
              </a:extLst>
            </a:blip>
            <a:srcRect l="12457" t="6050" r="8470" b="3146"/>
            <a:stretch>
              <a:fillRect/>
            </a:stretch>
          </p:blipFill>
          <p:spPr bwMode="auto">
            <a:xfrm>
              <a:off x="4131228" y="1461751"/>
              <a:ext cx="2146416" cy="517123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H="1">
              <a:off x="2275910" y="4715192"/>
              <a:ext cx="2091898" cy="108461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8729744" y="3124040"/>
            <a:ext cx="3373400" cy="923330"/>
          </a:xfrm>
          <a:prstGeom prst="rect">
            <a:avLst/>
          </a:prstGeom>
          <a:noFill/>
        </p:spPr>
        <p:txBody>
          <a:bodyPr wrap="square" rtlCol="0">
            <a:spAutoFit/>
          </a:bodyPr>
          <a:lstStyle/>
          <a:p>
            <a:r>
              <a:rPr lang="en-AU" dirty="0" smtClean="0">
                <a:solidFill>
                  <a:srgbClr val="FF0000"/>
                </a:solidFill>
              </a:rPr>
              <a:t>How do the downward forces T1, compare to T2? When there is </a:t>
            </a:r>
            <a:r>
              <a:rPr lang="en-AU" smtClean="0">
                <a:solidFill>
                  <a:srgbClr val="FF0000"/>
                </a:solidFill>
              </a:rPr>
              <a:t>no acceleration.</a:t>
            </a:r>
            <a:endParaRPr lang="en-AU" dirty="0">
              <a:solidFill>
                <a:srgbClr val="FF0000"/>
              </a:solidFill>
            </a:endParaRPr>
          </a:p>
        </p:txBody>
      </p:sp>
      <p:sp>
        <p:nvSpPr>
          <p:cNvPr id="19" name="TextBox 18"/>
          <p:cNvSpPr txBox="1"/>
          <p:nvPr/>
        </p:nvSpPr>
        <p:spPr>
          <a:xfrm>
            <a:off x="8729744" y="4234887"/>
            <a:ext cx="3373400" cy="646331"/>
          </a:xfrm>
          <a:prstGeom prst="rect">
            <a:avLst/>
          </a:prstGeom>
          <a:noFill/>
        </p:spPr>
        <p:txBody>
          <a:bodyPr wrap="square" rtlCol="0">
            <a:spAutoFit/>
          </a:bodyPr>
          <a:lstStyle/>
          <a:p>
            <a:r>
              <a:rPr lang="en-AU" dirty="0" smtClean="0">
                <a:solidFill>
                  <a:srgbClr val="0000FF"/>
                </a:solidFill>
              </a:rPr>
              <a:t>How do the two tensions T1, compare to T2?</a:t>
            </a:r>
            <a:endParaRPr lang="en-AU" dirty="0">
              <a:solidFill>
                <a:srgbClr val="0000FF"/>
              </a:solidFill>
            </a:endParaRPr>
          </a:p>
        </p:txBody>
      </p:sp>
      <p:sp>
        <p:nvSpPr>
          <p:cNvPr id="20" name="TextBox 19"/>
          <p:cNvSpPr txBox="1"/>
          <p:nvPr/>
        </p:nvSpPr>
        <p:spPr>
          <a:xfrm>
            <a:off x="8730750" y="5045056"/>
            <a:ext cx="3372394" cy="1477328"/>
          </a:xfrm>
          <a:prstGeom prst="rect">
            <a:avLst/>
          </a:prstGeom>
          <a:noFill/>
        </p:spPr>
        <p:txBody>
          <a:bodyPr wrap="square" rtlCol="0">
            <a:spAutoFit/>
          </a:bodyPr>
          <a:lstStyle/>
          <a:p>
            <a:r>
              <a:rPr lang="en-AU" b="1" dirty="0" smtClean="0">
                <a:solidFill>
                  <a:srgbClr val="00B050"/>
                </a:solidFill>
              </a:rPr>
              <a:t>Conclusion:</a:t>
            </a:r>
            <a:r>
              <a:rPr lang="en-AU" dirty="0" smtClean="0">
                <a:solidFill>
                  <a:srgbClr val="00B050"/>
                </a:solidFill>
              </a:rPr>
              <a:t> apart from changing the direction of the required force, this pulley does not change the force required to lift the bucket.</a:t>
            </a:r>
            <a:endParaRPr lang="en-AU" dirty="0">
              <a:solidFill>
                <a:srgbClr val="00B050"/>
              </a:solidFill>
            </a:endParaRPr>
          </a:p>
        </p:txBody>
      </p:sp>
      <p:grpSp>
        <p:nvGrpSpPr>
          <p:cNvPr id="6" name="Group 5"/>
          <p:cNvGrpSpPr/>
          <p:nvPr/>
        </p:nvGrpSpPr>
        <p:grpSpPr>
          <a:xfrm>
            <a:off x="2016785" y="1735851"/>
            <a:ext cx="6590601" cy="4799293"/>
            <a:chOff x="2016785" y="1735851"/>
            <a:chExt cx="6590601" cy="4799293"/>
          </a:xfrm>
        </p:grpSpPr>
        <p:pic>
          <p:nvPicPr>
            <p:cNvPr id="14" name="Picture 2" descr="FG06_09b"/>
            <p:cNvPicPr>
              <a:picLocks noChangeAspect="1" noChangeArrowheads="1"/>
            </p:cNvPicPr>
            <p:nvPr/>
          </p:nvPicPr>
          <p:blipFill>
            <a:blip r:embed="rId5">
              <a:extLst>
                <a:ext uri="{28A0092B-C50C-407E-A947-70E740481C1C}">
                  <a14:useLocalDpi xmlns:a14="http://schemas.microsoft.com/office/drawing/2010/main" val="0"/>
                </a:ext>
              </a:extLst>
            </a:blip>
            <a:srcRect l="11958" t="12289" r="-499" b="4405"/>
            <a:stretch>
              <a:fillRect/>
            </a:stretch>
          </p:blipFill>
          <p:spPr bwMode="auto">
            <a:xfrm>
              <a:off x="6277644" y="1735851"/>
              <a:ext cx="2329742" cy="479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flipH="1" flipV="1">
              <a:off x="2016785" y="2798636"/>
              <a:ext cx="4799295" cy="747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3838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p:bldP spid="16"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g.bhs4.com/1f/8/1f8c6efad576783b7ad0519a174d03ada0094b17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721" y="1245743"/>
            <a:ext cx="4271202" cy="42712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g.bhs4.com/37/2/3723a8885c926f45a7917d89b3502c47312353bb_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1015"/>
            <a:ext cx="3546260" cy="35462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bodyforce.com/wp-content/uploads/2013/05/movable_pull_25759_lg.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7181" y="1294572"/>
            <a:ext cx="2137635" cy="39274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bwMode="auto">
          <a:xfrm>
            <a:off x="2362200" y="609600"/>
            <a:ext cx="7543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Impact" panose="020B0806030902050204" pitchFamily="34" charset="0"/>
              </a:defRPr>
            </a:lvl2pPr>
            <a:lvl3pPr algn="ctr" rtl="0" eaLnBrk="0" fontAlgn="base" hangingPunct="0">
              <a:spcBef>
                <a:spcPct val="0"/>
              </a:spcBef>
              <a:spcAft>
                <a:spcPct val="0"/>
              </a:spcAft>
              <a:defRPr sz="4400">
                <a:solidFill>
                  <a:schemeClr val="tx2"/>
                </a:solidFill>
                <a:latin typeface="Impact" panose="020B0806030902050204" pitchFamily="34" charset="0"/>
              </a:defRPr>
            </a:lvl3pPr>
            <a:lvl4pPr algn="ctr" rtl="0" eaLnBrk="0" fontAlgn="base" hangingPunct="0">
              <a:spcBef>
                <a:spcPct val="0"/>
              </a:spcBef>
              <a:spcAft>
                <a:spcPct val="0"/>
              </a:spcAft>
              <a:defRPr sz="4400">
                <a:solidFill>
                  <a:schemeClr val="tx2"/>
                </a:solidFill>
                <a:latin typeface="Impact" panose="020B0806030902050204" pitchFamily="34" charset="0"/>
              </a:defRPr>
            </a:lvl4pPr>
            <a:lvl5pPr algn="ctr" rtl="0" eaLnBrk="0" fontAlgn="base" hangingPunct="0">
              <a:spcBef>
                <a:spcPct val="0"/>
              </a:spcBef>
              <a:spcAft>
                <a:spcPct val="0"/>
              </a:spcAft>
              <a:defRPr sz="4400">
                <a:solidFill>
                  <a:schemeClr val="tx2"/>
                </a:solidFill>
                <a:latin typeface="Impact" panose="020B0806030902050204"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eaLnBrk="1" hangingPunct="1"/>
            <a:r>
              <a:rPr lang="en-US" altLang="en-US" kern="0" smtClean="0">
                <a:solidFill>
                  <a:srgbClr val="0000FF"/>
                </a:solidFill>
              </a:rPr>
              <a:t>Translational</a:t>
            </a:r>
            <a:r>
              <a:rPr lang="en-US" altLang="en-US" kern="0" smtClean="0"/>
              <a:t> </a:t>
            </a:r>
            <a:r>
              <a:rPr lang="en-US" altLang="en-US" kern="0" smtClean="0">
                <a:solidFill>
                  <a:srgbClr val="FF0000"/>
                </a:solidFill>
              </a:rPr>
              <a:t>Equilibrium</a:t>
            </a:r>
            <a:endParaRPr lang="en-US" altLang="en-US" kern="0" dirty="0" smtClean="0">
              <a:solidFill>
                <a:srgbClr val="FF0000"/>
              </a:solidFill>
            </a:endParaRPr>
          </a:p>
        </p:txBody>
      </p:sp>
      <p:sp>
        <p:nvSpPr>
          <p:cNvPr id="3" name="TextBox 2"/>
          <p:cNvSpPr txBox="1"/>
          <p:nvPr/>
        </p:nvSpPr>
        <p:spPr>
          <a:xfrm>
            <a:off x="119378" y="5259831"/>
            <a:ext cx="3631583" cy="1200329"/>
          </a:xfrm>
          <a:prstGeom prst="rect">
            <a:avLst/>
          </a:prstGeom>
          <a:noFill/>
        </p:spPr>
        <p:txBody>
          <a:bodyPr wrap="square" rtlCol="0">
            <a:spAutoFit/>
          </a:bodyPr>
          <a:lstStyle/>
          <a:p>
            <a:pPr algn="ctr"/>
            <a:r>
              <a:rPr lang="en-AU" sz="2400" b="1" dirty="0" smtClean="0">
                <a:solidFill>
                  <a:srgbClr val="FF0000"/>
                </a:solidFill>
              </a:rPr>
              <a:t>F = L  </a:t>
            </a:r>
          </a:p>
          <a:p>
            <a:pPr algn="ctr"/>
            <a:r>
              <a:rPr lang="en-AU" sz="2400" dirty="0" smtClean="0"/>
              <a:t>(pulley changes </a:t>
            </a:r>
          </a:p>
          <a:p>
            <a:pPr algn="ctr"/>
            <a:r>
              <a:rPr lang="en-AU" sz="2400" dirty="0" smtClean="0"/>
              <a:t>direction only)</a:t>
            </a:r>
            <a:endParaRPr lang="en-AU" sz="2400" dirty="0"/>
          </a:p>
        </p:txBody>
      </p:sp>
      <p:sp>
        <p:nvSpPr>
          <p:cNvPr id="8" name="TextBox 7"/>
          <p:cNvSpPr txBox="1"/>
          <p:nvPr/>
        </p:nvSpPr>
        <p:spPr>
          <a:xfrm>
            <a:off x="4453067" y="5891416"/>
            <a:ext cx="3631583" cy="830997"/>
          </a:xfrm>
          <a:prstGeom prst="rect">
            <a:avLst/>
          </a:prstGeom>
          <a:noFill/>
        </p:spPr>
        <p:txBody>
          <a:bodyPr wrap="square" rtlCol="0">
            <a:spAutoFit/>
          </a:bodyPr>
          <a:lstStyle/>
          <a:p>
            <a:pPr algn="ctr"/>
            <a:r>
              <a:rPr lang="en-AU" sz="2400" b="1" dirty="0" smtClean="0">
                <a:solidFill>
                  <a:srgbClr val="FF0000"/>
                </a:solidFill>
              </a:rPr>
              <a:t>F = ½ L  </a:t>
            </a:r>
          </a:p>
          <a:p>
            <a:pPr algn="ctr"/>
            <a:r>
              <a:rPr lang="en-AU" sz="2400" dirty="0" smtClean="0">
                <a:solidFill>
                  <a:srgbClr val="00B050"/>
                </a:solidFill>
              </a:rPr>
              <a:t>(pulley divides force)</a:t>
            </a:r>
            <a:endParaRPr lang="en-AU" sz="2400" dirty="0">
              <a:solidFill>
                <a:srgbClr val="00B050"/>
              </a:solidFill>
            </a:endParaRPr>
          </a:p>
        </p:txBody>
      </p:sp>
      <p:sp>
        <p:nvSpPr>
          <p:cNvPr id="9" name="TextBox 8"/>
          <p:cNvSpPr txBox="1"/>
          <p:nvPr/>
        </p:nvSpPr>
        <p:spPr>
          <a:xfrm>
            <a:off x="8090208" y="5376039"/>
            <a:ext cx="3631583" cy="1569660"/>
          </a:xfrm>
          <a:prstGeom prst="rect">
            <a:avLst/>
          </a:prstGeom>
          <a:noFill/>
        </p:spPr>
        <p:txBody>
          <a:bodyPr wrap="square" rtlCol="0">
            <a:spAutoFit/>
          </a:bodyPr>
          <a:lstStyle/>
          <a:p>
            <a:pPr algn="ctr"/>
            <a:r>
              <a:rPr lang="en-AU" sz="2400" b="1" dirty="0" smtClean="0">
                <a:solidFill>
                  <a:srgbClr val="FF0000"/>
                </a:solidFill>
              </a:rPr>
              <a:t>P = ½ W  </a:t>
            </a:r>
          </a:p>
          <a:p>
            <a:pPr algn="ctr"/>
            <a:r>
              <a:rPr lang="en-AU" sz="2400" dirty="0" smtClean="0">
                <a:solidFill>
                  <a:srgbClr val="00B050"/>
                </a:solidFill>
              </a:rPr>
              <a:t>(moveable pulley divides force, second changes direction only)</a:t>
            </a:r>
            <a:endParaRPr lang="en-AU" sz="2400" dirty="0">
              <a:solidFill>
                <a:srgbClr val="00B050"/>
              </a:solidFill>
            </a:endParaRPr>
          </a:p>
        </p:txBody>
      </p:sp>
    </p:spTree>
    <p:extLst>
      <p:ext uri="{BB962C8B-B14F-4D97-AF65-F5344CB8AC3E}">
        <p14:creationId xmlns:p14="http://schemas.microsoft.com/office/powerpoint/2010/main" val="414846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63352" y="1628800"/>
            <a:ext cx="3458058" cy="2657846"/>
          </a:xfrm>
          <a:prstGeom prst="rect">
            <a:avLst/>
          </a:prstGeom>
        </p:spPr>
      </p:pic>
      <p:cxnSp>
        <p:nvCxnSpPr>
          <p:cNvPr id="7" name="Straight Arrow Connector 6"/>
          <p:cNvCxnSpPr/>
          <p:nvPr/>
        </p:nvCxnSpPr>
        <p:spPr>
          <a:xfrm>
            <a:off x="1271464" y="3933056"/>
            <a:ext cx="0" cy="11521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071664" y="3933056"/>
            <a:ext cx="0" cy="9361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21410" y="3068960"/>
            <a:ext cx="0" cy="86409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54794" y="1708066"/>
                <a:ext cx="7173854" cy="4832092"/>
              </a:xfrm>
              <a:prstGeom prst="rect">
                <a:avLst/>
              </a:prstGeom>
              <a:noFill/>
            </p:spPr>
            <p:txBody>
              <a:bodyPr wrap="square" rtlCol="0">
                <a:spAutoFit/>
              </a:bodyPr>
              <a:lstStyle/>
              <a:p>
                <a:r>
                  <a:rPr lang="en-AU" sz="2400" dirty="0" smtClean="0"/>
                  <a:t>Bob the window cleaner has had a few too many cheeseburgers.</a:t>
                </a:r>
              </a:p>
              <a:p>
                <a:endParaRPr lang="en-AU" sz="2400" dirty="0"/>
              </a:p>
              <a:p>
                <a:r>
                  <a:rPr lang="en-AU" sz="2400" dirty="0" smtClean="0"/>
                  <a:t>His weight is 1100 N, whilst Mark weighs only 710 N. The tension on the cables holding Mark’s side of the platform is 860 N. What is the tension on Bob’s side?</a:t>
                </a:r>
              </a:p>
              <a:p>
                <a:pPr/>
                <a14:m>
                  <m:oMathPara xmlns:m="http://schemas.openxmlformats.org/officeDocument/2006/math">
                    <m:oMathParaPr>
                      <m:jc m:val="centerGroup"/>
                    </m:oMathParaPr>
                    <m:oMath xmlns:m="http://schemas.openxmlformats.org/officeDocument/2006/math">
                      <m:r>
                        <a:rPr lang="el-GR" sz="2800" b="1" i="1" smtClean="0">
                          <a:solidFill>
                            <a:srgbClr val="7030A0"/>
                          </a:solidFill>
                          <a:latin typeface="Cambria Math" panose="02040503050406030204" pitchFamily="18" charset="0"/>
                          <a:ea typeface="Cambria Math" panose="02040503050406030204" pitchFamily="18" charset="0"/>
                        </a:rPr>
                        <m:t>𝜮</m:t>
                      </m:r>
                      <m:r>
                        <a:rPr lang="en-AU" sz="2800" b="1" i="1" smtClean="0">
                          <a:solidFill>
                            <a:srgbClr val="7030A0"/>
                          </a:solidFill>
                          <a:latin typeface="Cambria Math" panose="02040503050406030204" pitchFamily="18" charset="0"/>
                          <a:ea typeface="Cambria Math" panose="02040503050406030204" pitchFamily="18" charset="0"/>
                        </a:rPr>
                        <m:t>𝑭</m:t>
                      </m:r>
                      <m:r>
                        <a:rPr lang="en-AU" sz="2800" b="1" i="1" smtClean="0">
                          <a:solidFill>
                            <a:srgbClr val="7030A0"/>
                          </a:solidFill>
                          <a:latin typeface="Cambria Math" panose="02040503050406030204" pitchFamily="18" charset="0"/>
                          <a:ea typeface="Cambria Math" panose="02040503050406030204" pitchFamily="18" charset="0"/>
                        </a:rPr>
                        <m:t>=</m:t>
                      </m:r>
                      <m:r>
                        <a:rPr lang="en-AU" sz="2800" b="1" i="1" smtClean="0">
                          <a:solidFill>
                            <a:srgbClr val="7030A0"/>
                          </a:solidFill>
                          <a:latin typeface="Cambria Math" panose="02040503050406030204" pitchFamily="18" charset="0"/>
                          <a:ea typeface="Cambria Math" panose="02040503050406030204" pitchFamily="18" charset="0"/>
                        </a:rPr>
                        <m:t>𝟎</m:t>
                      </m:r>
                    </m:oMath>
                  </m:oMathPara>
                </a14:m>
                <a:endParaRPr lang="en-AU" sz="2800" b="1" dirty="0" smtClean="0">
                  <a:solidFill>
                    <a:srgbClr val="7030A0"/>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l-GR" sz="2800" b="1" i="1" smtClean="0">
                          <a:solidFill>
                            <a:srgbClr val="7030A0"/>
                          </a:solidFill>
                          <a:latin typeface="Cambria Math" panose="02040503050406030204" pitchFamily="18" charset="0"/>
                          <a:ea typeface="Cambria Math" panose="02040503050406030204" pitchFamily="18" charset="0"/>
                        </a:rPr>
                        <m:t>𝜮</m:t>
                      </m:r>
                      <m:r>
                        <a:rPr lang="en-AU" sz="2800" b="1" i="1" smtClean="0">
                          <a:solidFill>
                            <a:srgbClr val="7030A0"/>
                          </a:solidFill>
                          <a:latin typeface="Cambria Math" panose="02040503050406030204" pitchFamily="18" charset="0"/>
                          <a:ea typeface="Cambria Math" panose="02040503050406030204" pitchFamily="18" charset="0"/>
                        </a:rPr>
                        <m:t>𝒖𝒑</m:t>
                      </m:r>
                      <m:r>
                        <a:rPr lang="en-AU" sz="2800" b="1" i="1" smtClean="0">
                          <a:solidFill>
                            <a:srgbClr val="7030A0"/>
                          </a:solidFill>
                          <a:latin typeface="Cambria Math" panose="02040503050406030204" pitchFamily="18" charset="0"/>
                          <a:ea typeface="Cambria Math" panose="02040503050406030204" pitchFamily="18" charset="0"/>
                        </a:rPr>
                        <m:t>= </m:t>
                      </m:r>
                      <m:r>
                        <a:rPr lang="el-GR" sz="2800" b="1" i="1">
                          <a:solidFill>
                            <a:srgbClr val="7030A0"/>
                          </a:solidFill>
                          <a:latin typeface="Cambria Math" panose="02040503050406030204" pitchFamily="18" charset="0"/>
                          <a:ea typeface="Cambria Math" panose="02040503050406030204" pitchFamily="18" charset="0"/>
                        </a:rPr>
                        <m:t>𝜮</m:t>
                      </m:r>
                      <m:r>
                        <a:rPr lang="en-AU" sz="2800" b="1" i="1" smtClean="0">
                          <a:solidFill>
                            <a:srgbClr val="7030A0"/>
                          </a:solidFill>
                          <a:latin typeface="Cambria Math" panose="02040503050406030204" pitchFamily="18" charset="0"/>
                          <a:ea typeface="Cambria Math" panose="02040503050406030204" pitchFamily="18" charset="0"/>
                        </a:rPr>
                        <m:t>𝒅𝒐𝒘𝒏</m:t>
                      </m:r>
                    </m:oMath>
                  </m:oMathPara>
                </a14:m>
                <a:endParaRPr lang="en-AU" sz="2800" b="1" dirty="0" smtClean="0">
                  <a:solidFill>
                    <a:srgbClr val="7030A0"/>
                  </a:solidFill>
                </a:endParaRPr>
              </a:p>
              <a:p>
                <a:pPr/>
                <a14:m>
                  <m:oMathPara xmlns:m="http://schemas.openxmlformats.org/officeDocument/2006/math">
                    <m:oMathParaPr>
                      <m:jc m:val="centerGroup"/>
                    </m:oMathParaPr>
                    <m:oMath xmlns:m="http://schemas.openxmlformats.org/officeDocument/2006/math">
                      <m:r>
                        <a:rPr lang="en-AU" sz="2800" b="1" i="1" smtClean="0">
                          <a:solidFill>
                            <a:srgbClr val="7030A0"/>
                          </a:solidFill>
                          <a:latin typeface="Cambria Math" panose="02040503050406030204" pitchFamily="18" charset="0"/>
                        </a:rPr>
                        <m:t>𝟖𝟔𝟎</m:t>
                      </m:r>
                      <m:r>
                        <a:rPr lang="en-AU" sz="2800" b="1" i="1" smtClean="0">
                          <a:solidFill>
                            <a:srgbClr val="7030A0"/>
                          </a:solidFill>
                          <a:latin typeface="Cambria Math" panose="02040503050406030204" pitchFamily="18" charset="0"/>
                        </a:rPr>
                        <m:t>+</m:t>
                      </m:r>
                      <m:r>
                        <a:rPr lang="en-AU" sz="2800" b="1" i="1" smtClean="0">
                          <a:solidFill>
                            <a:srgbClr val="7030A0"/>
                          </a:solidFill>
                          <a:latin typeface="Cambria Math" panose="02040503050406030204" pitchFamily="18" charset="0"/>
                        </a:rPr>
                        <m:t>𝑻</m:t>
                      </m:r>
                      <m:r>
                        <a:rPr lang="en-AU" sz="2800" b="1" i="1" smtClean="0">
                          <a:solidFill>
                            <a:srgbClr val="7030A0"/>
                          </a:solidFill>
                          <a:latin typeface="Cambria Math" panose="02040503050406030204" pitchFamily="18" charset="0"/>
                        </a:rPr>
                        <m:t>=</m:t>
                      </m:r>
                      <m:r>
                        <a:rPr lang="en-AU" sz="2800" b="1" i="1" smtClean="0">
                          <a:solidFill>
                            <a:srgbClr val="7030A0"/>
                          </a:solidFill>
                          <a:latin typeface="Cambria Math" panose="02040503050406030204" pitchFamily="18" charset="0"/>
                        </a:rPr>
                        <m:t>𝟏𝟏𝟎𝟎</m:t>
                      </m:r>
                      <m:r>
                        <a:rPr lang="en-AU" sz="2800" b="1" i="1" smtClean="0">
                          <a:solidFill>
                            <a:srgbClr val="7030A0"/>
                          </a:solidFill>
                          <a:latin typeface="Cambria Math" panose="02040503050406030204" pitchFamily="18" charset="0"/>
                        </a:rPr>
                        <m:t>+</m:t>
                      </m:r>
                      <m:r>
                        <a:rPr lang="en-AU" sz="2800" b="1" i="1" smtClean="0">
                          <a:solidFill>
                            <a:srgbClr val="7030A0"/>
                          </a:solidFill>
                          <a:latin typeface="Cambria Math" panose="02040503050406030204" pitchFamily="18" charset="0"/>
                        </a:rPr>
                        <m:t>𝟕𝟏𝟎</m:t>
                      </m:r>
                    </m:oMath>
                  </m:oMathPara>
                </a14:m>
                <a:endParaRPr lang="en-AU" sz="2800" b="1" dirty="0" smtClean="0">
                  <a:solidFill>
                    <a:srgbClr val="7030A0"/>
                  </a:solidFill>
                </a:endParaRPr>
              </a:p>
              <a:p>
                <a:pPr/>
                <a14:m>
                  <m:oMathPara xmlns:m="http://schemas.openxmlformats.org/officeDocument/2006/math">
                    <m:oMathParaPr>
                      <m:jc m:val="centerGroup"/>
                    </m:oMathParaPr>
                    <m:oMath xmlns:m="http://schemas.openxmlformats.org/officeDocument/2006/math">
                      <m:r>
                        <a:rPr lang="en-AU" sz="2800" b="1" i="1">
                          <a:solidFill>
                            <a:srgbClr val="7030A0"/>
                          </a:solidFill>
                          <a:latin typeface="Cambria Math" panose="02040503050406030204" pitchFamily="18" charset="0"/>
                        </a:rPr>
                        <m:t>𝑻</m:t>
                      </m:r>
                      <m:r>
                        <a:rPr lang="en-AU" sz="2800" b="1" i="1">
                          <a:solidFill>
                            <a:srgbClr val="7030A0"/>
                          </a:solidFill>
                          <a:latin typeface="Cambria Math" panose="02040503050406030204" pitchFamily="18" charset="0"/>
                        </a:rPr>
                        <m:t>=</m:t>
                      </m:r>
                      <m:r>
                        <a:rPr lang="en-AU" sz="2800" b="1" i="1">
                          <a:solidFill>
                            <a:srgbClr val="7030A0"/>
                          </a:solidFill>
                          <a:latin typeface="Cambria Math" panose="02040503050406030204" pitchFamily="18" charset="0"/>
                        </a:rPr>
                        <m:t>𝟏𝟏𝟎𝟎</m:t>
                      </m:r>
                      <m:r>
                        <a:rPr lang="en-AU" sz="2800" b="1" i="1">
                          <a:solidFill>
                            <a:srgbClr val="7030A0"/>
                          </a:solidFill>
                          <a:latin typeface="Cambria Math" panose="02040503050406030204" pitchFamily="18" charset="0"/>
                        </a:rPr>
                        <m:t>+</m:t>
                      </m:r>
                      <m:r>
                        <a:rPr lang="en-AU" sz="2800" b="1" i="1">
                          <a:solidFill>
                            <a:srgbClr val="7030A0"/>
                          </a:solidFill>
                          <a:latin typeface="Cambria Math" panose="02040503050406030204" pitchFamily="18" charset="0"/>
                        </a:rPr>
                        <m:t>𝟕𝟏𝟎</m:t>
                      </m:r>
                      <m:r>
                        <a:rPr lang="en-AU" sz="2800" b="1" i="1" smtClean="0">
                          <a:solidFill>
                            <a:srgbClr val="7030A0"/>
                          </a:solidFill>
                          <a:latin typeface="Cambria Math" panose="02040503050406030204" pitchFamily="18" charset="0"/>
                        </a:rPr>
                        <m:t> −</m:t>
                      </m:r>
                      <m:r>
                        <a:rPr lang="en-AU" sz="2800" b="1" i="1" smtClean="0">
                          <a:solidFill>
                            <a:srgbClr val="7030A0"/>
                          </a:solidFill>
                          <a:latin typeface="Cambria Math" panose="02040503050406030204" pitchFamily="18" charset="0"/>
                        </a:rPr>
                        <m:t>𝟖𝟔𝟎</m:t>
                      </m:r>
                    </m:oMath>
                  </m:oMathPara>
                </a14:m>
                <a:endParaRPr lang="en-AU" sz="2800" b="1" dirty="0">
                  <a:solidFill>
                    <a:srgbClr val="7030A0"/>
                  </a:solidFill>
                </a:endParaRPr>
              </a:p>
              <a:p>
                <a:pPr/>
                <a14:m>
                  <m:oMathPara xmlns:m="http://schemas.openxmlformats.org/officeDocument/2006/math">
                    <m:oMathParaPr>
                      <m:jc m:val="centerGroup"/>
                    </m:oMathParaPr>
                    <m:oMath xmlns:m="http://schemas.openxmlformats.org/officeDocument/2006/math">
                      <m:r>
                        <a:rPr lang="en-AU" sz="2800" b="1" i="1">
                          <a:solidFill>
                            <a:srgbClr val="7030A0"/>
                          </a:solidFill>
                          <a:latin typeface="Cambria Math" panose="02040503050406030204" pitchFamily="18" charset="0"/>
                        </a:rPr>
                        <m:t>𝑻</m:t>
                      </m:r>
                      <m:r>
                        <a:rPr lang="en-AU" sz="2800" b="1" i="1">
                          <a:solidFill>
                            <a:srgbClr val="7030A0"/>
                          </a:solidFill>
                          <a:latin typeface="Cambria Math" panose="02040503050406030204" pitchFamily="18" charset="0"/>
                        </a:rPr>
                        <m:t>=</m:t>
                      </m:r>
                      <m:r>
                        <a:rPr lang="en-AU" sz="2800" b="1" i="1" smtClean="0">
                          <a:solidFill>
                            <a:srgbClr val="7030A0"/>
                          </a:solidFill>
                          <a:latin typeface="Cambria Math" panose="02040503050406030204" pitchFamily="18" charset="0"/>
                        </a:rPr>
                        <m:t>𝟗𝟓𝟎</m:t>
                      </m:r>
                      <m:r>
                        <a:rPr lang="en-AU" sz="2800" b="1" i="1" smtClean="0">
                          <a:solidFill>
                            <a:srgbClr val="7030A0"/>
                          </a:solidFill>
                          <a:latin typeface="Cambria Math" panose="02040503050406030204" pitchFamily="18" charset="0"/>
                        </a:rPr>
                        <m:t> </m:t>
                      </m:r>
                      <m:r>
                        <a:rPr lang="en-AU" sz="2800" b="1" i="1" smtClean="0">
                          <a:solidFill>
                            <a:srgbClr val="7030A0"/>
                          </a:solidFill>
                          <a:latin typeface="Cambria Math" panose="02040503050406030204" pitchFamily="18" charset="0"/>
                        </a:rPr>
                        <m:t>𝑵</m:t>
                      </m:r>
                    </m:oMath>
                  </m:oMathPara>
                </a14:m>
                <a:endParaRPr lang="en-AU" sz="2800" b="1" dirty="0">
                  <a:solidFill>
                    <a:srgbClr val="7030A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754794" y="1708066"/>
                <a:ext cx="7173854" cy="4832092"/>
              </a:xfrm>
              <a:prstGeom prst="rect">
                <a:avLst/>
              </a:prstGeom>
              <a:blipFill rotWithShape="0">
                <a:blip r:embed="rId4"/>
                <a:stretch>
                  <a:fillRect l="-1359" t="-883" r="-1274"/>
                </a:stretch>
              </a:blipFill>
            </p:spPr>
            <p:txBody>
              <a:bodyPr/>
              <a:lstStyle/>
              <a:p>
                <a:r>
                  <a:rPr lang="en-AU">
                    <a:noFill/>
                  </a:rPr>
                  <a:t> </a:t>
                </a:r>
              </a:p>
            </p:txBody>
          </p:sp>
        </mc:Fallback>
      </mc:AlternateContent>
      <p:sp>
        <p:nvSpPr>
          <p:cNvPr id="19" name="TextBox 18"/>
          <p:cNvSpPr txBox="1"/>
          <p:nvPr/>
        </p:nvSpPr>
        <p:spPr>
          <a:xfrm>
            <a:off x="360124" y="4509120"/>
            <a:ext cx="911340" cy="369332"/>
          </a:xfrm>
          <a:prstGeom prst="rect">
            <a:avLst/>
          </a:prstGeom>
          <a:noFill/>
        </p:spPr>
        <p:txBody>
          <a:bodyPr wrap="none" rtlCol="0">
            <a:spAutoFit/>
          </a:bodyPr>
          <a:lstStyle/>
          <a:p>
            <a:r>
              <a:rPr lang="en-AU" dirty="0" smtClean="0"/>
              <a:t>1100 N</a:t>
            </a:r>
            <a:endParaRPr lang="en-AU" dirty="0"/>
          </a:p>
        </p:txBody>
      </p:sp>
      <p:sp>
        <p:nvSpPr>
          <p:cNvPr id="21" name="TextBox 20"/>
          <p:cNvSpPr txBox="1"/>
          <p:nvPr/>
        </p:nvSpPr>
        <p:spPr>
          <a:xfrm>
            <a:off x="2154376" y="4499828"/>
            <a:ext cx="800219" cy="369332"/>
          </a:xfrm>
          <a:prstGeom prst="rect">
            <a:avLst/>
          </a:prstGeom>
          <a:noFill/>
        </p:spPr>
        <p:txBody>
          <a:bodyPr wrap="none" rtlCol="0">
            <a:spAutoFit/>
          </a:bodyPr>
          <a:lstStyle/>
          <a:p>
            <a:r>
              <a:rPr lang="en-AU" dirty="0" smtClean="0"/>
              <a:t>710 N</a:t>
            </a:r>
            <a:endParaRPr lang="en-AU" dirty="0"/>
          </a:p>
        </p:txBody>
      </p:sp>
      <p:sp>
        <p:nvSpPr>
          <p:cNvPr id="22" name="TextBox 21"/>
          <p:cNvSpPr txBox="1"/>
          <p:nvPr/>
        </p:nvSpPr>
        <p:spPr>
          <a:xfrm>
            <a:off x="3912137" y="3466168"/>
            <a:ext cx="800219" cy="369332"/>
          </a:xfrm>
          <a:prstGeom prst="rect">
            <a:avLst/>
          </a:prstGeom>
          <a:noFill/>
        </p:spPr>
        <p:txBody>
          <a:bodyPr wrap="none" rtlCol="0">
            <a:spAutoFit/>
          </a:bodyPr>
          <a:lstStyle/>
          <a:p>
            <a:r>
              <a:rPr lang="en-AU" dirty="0" smtClean="0"/>
              <a:t>860 N</a:t>
            </a:r>
            <a:endParaRPr lang="en-AU" dirty="0"/>
          </a:p>
        </p:txBody>
      </p:sp>
      <p:sp>
        <p:nvSpPr>
          <p:cNvPr id="23" name="Rectangle 2"/>
          <p:cNvSpPr>
            <a:spLocks noGrp="1" noChangeArrowheads="1"/>
          </p:cNvSpPr>
          <p:nvPr>
            <p:ph type="title"/>
          </p:nvPr>
        </p:nvSpPr>
        <p:spPr>
          <a:xfrm>
            <a:off x="633171" y="286063"/>
            <a:ext cx="11367485" cy="539750"/>
          </a:xfrm>
        </p:spPr>
        <p:txBody>
          <a:bodyPr/>
          <a:lstStyle/>
          <a:p>
            <a:pPr eaLnBrk="1" hangingPunct="1"/>
            <a:r>
              <a:rPr lang="en-US" altLang="en-US" dirty="0" smtClean="0">
                <a:solidFill>
                  <a:schemeClr val="tx1"/>
                </a:solidFill>
              </a:rPr>
              <a:t>Simple </a:t>
            </a:r>
            <a:r>
              <a:rPr lang="en-US" altLang="en-US" dirty="0" smtClean="0">
                <a:solidFill>
                  <a:srgbClr val="0000FF"/>
                </a:solidFill>
              </a:rPr>
              <a:t>Translational</a:t>
            </a:r>
            <a:r>
              <a:rPr lang="en-US" altLang="en-US" dirty="0" smtClean="0"/>
              <a:t> </a:t>
            </a:r>
            <a:r>
              <a:rPr lang="en-US" altLang="en-US" dirty="0" smtClean="0">
                <a:solidFill>
                  <a:srgbClr val="FF0000"/>
                </a:solidFill>
              </a:rPr>
              <a:t>Equilibrium </a:t>
            </a:r>
            <a:r>
              <a:rPr lang="en-US" altLang="en-US" dirty="0">
                <a:solidFill>
                  <a:schemeClr val="tx1"/>
                </a:solidFill>
              </a:rPr>
              <a:t>Problems</a:t>
            </a:r>
          </a:p>
        </p:txBody>
      </p:sp>
    </p:spTree>
    <p:extLst>
      <p:ext uri="{BB962C8B-B14F-4D97-AF65-F5344CB8AC3E}">
        <p14:creationId xmlns:p14="http://schemas.microsoft.com/office/powerpoint/2010/main" val="272438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2 D</a:t>
            </a:r>
            <a:r>
              <a:rPr lang="en-AU" dirty="0" smtClean="0">
                <a:solidFill>
                  <a:srgbClr val="00B050"/>
                </a:solidFill>
              </a:rPr>
              <a:t>  Hanging</a:t>
            </a:r>
            <a:r>
              <a:rPr lang="en-AU" dirty="0" smtClean="0"/>
              <a:t> Problem 1</a:t>
            </a:r>
            <a:endParaRPr lang="en-AU" dirty="0"/>
          </a:p>
        </p:txBody>
      </p:sp>
      <p:sp>
        <p:nvSpPr>
          <p:cNvPr id="3" name="Content Placeholder 2"/>
          <p:cNvSpPr>
            <a:spLocks noGrp="1"/>
          </p:cNvSpPr>
          <p:nvPr>
            <p:ph idx="1"/>
          </p:nvPr>
        </p:nvSpPr>
        <p:spPr>
          <a:xfrm>
            <a:off x="3719736" y="1268760"/>
            <a:ext cx="7632848" cy="2160240"/>
          </a:xfrm>
        </p:spPr>
        <p:txBody>
          <a:bodyPr/>
          <a:lstStyle/>
          <a:p>
            <a:pPr marL="0" indent="0">
              <a:buNone/>
            </a:pPr>
            <a:r>
              <a:rPr lang="en-AU" sz="2800" dirty="0" smtClean="0"/>
              <a:t>A traffic light set is hung from 2 cable attached to a pole as shown. The Traffic lights have a mass of 20.0 kg. What is the tension in each of the two cables?</a:t>
            </a:r>
            <a:endParaRPr lang="en-AU" sz="2800"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630" y="811939"/>
            <a:ext cx="3214688"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Content Placeholder 2"/>
              <p:cNvSpPr txBox="1">
                <a:spLocks/>
              </p:cNvSpPr>
              <p:nvPr/>
            </p:nvSpPr>
            <p:spPr bwMode="auto">
              <a:xfrm>
                <a:off x="5482070" y="3139408"/>
                <a:ext cx="5688632" cy="11521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r>
                        <a:rPr lang="el-GR" sz="2800" b="1" i="1" smtClean="0">
                          <a:solidFill>
                            <a:srgbClr val="7030A0"/>
                          </a:solidFill>
                          <a:latin typeface="Cambria Math" panose="02040503050406030204" pitchFamily="18" charset="0"/>
                          <a:ea typeface="Cambria Math" panose="02040503050406030204" pitchFamily="18" charset="0"/>
                        </a:rPr>
                        <m:t>𝜮</m:t>
                      </m:r>
                      <m:r>
                        <a:rPr lang="en-AU" sz="2800" b="1" i="1">
                          <a:solidFill>
                            <a:srgbClr val="7030A0"/>
                          </a:solidFill>
                          <a:latin typeface="Cambria Math" panose="02040503050406030204" pitchFamily="18" charset="0"/>
                          <a:ea typeface="Cambria Math" panose="02040503050406030204" pitchFamily="18" charset="0"/>
                        </a:rPr>
                        <m:t>𝑭</m:t>
                      </m:r>
                      <m:r>
                        <a:rPr lang="en-AU" sz="2800" b="1" i="1">
                          <a:solidFill>
                            <a:srgbClr val="7030A0"/>
                          </a:solidFill>
                          <a:latin typeface="Cambria Math" panose="02040503050406030204" pitchFamily="18" charset="0"/>
                          <a:ea typeface="Cambria Math" panose="02040503050406030204" pitchFamily="18" charset="0"/>
                        </a:rPr>
                        <m:t>=</m:t>
                      </m:r>
                      <m:r>
                        <a:rPr lang="en-AU" sz="2800" b="1" i="1">
                          <a:solidFill>
                            <a:srgbClr val="7030A0"/>
                          </a:solidFill>
                          <a:latin typeface="Cambria Math" panose="02040503050406030204" pitchFamily="18" charset="0"/>
                          <a:ea typeface="Cambria Math" panose="02040503050406030204" pitchFamily="18" charset="0"/>
                        </a:rPr>
                        <m:t>𝟎</m:t>
                      </m:r>
                    </m:oMath>
                  </m:oMathPara>
                </a14:m>
                <a:endParaRPr lang="en-AU" sz="2800" b="1" dirty="0" smtClean="0">
                  <a:solidFill>
                    <a:srgbClr val="7030A0"/>
                  </a:solidFill>
                  <a:ea typeface="Cambria Math" panose="02040503050406030204" pitchFamily="18" charset="0"/>
                </a:endParaRPr>
              </a:p>
              <a:p>
                <a:pPr marL="0" indent="0">
                  <a:buFontTx/>
                  <a:buNone/>
                </a:pPr>
                <a14:m>
                  <m:oMathPara xmlns:m="http://schemas.openxmlformats.org/officeDocument/2006/math">
                    <m:oMathParaPr>
                      <m:jc m:val="centerGroup"/>
                    </m:oMathParaPr>
                    <m:oMath xmlns:m="http://schemas.openxmlformats.org/officeDocument/2006/math">
                      <m:r>
                        <a:rPr lang="en-AU" sz="2800" b="1" i="1" smtClean="0">
                          <a:solidFill>
                            <a:srgbClr val="0000FF"/>
                          </a:solidFill>
                          <a:latin typeface="Cambria Math" panose="02040503050406030204" pitchFamily="18" charset="0"/>
                          <a:ea typeface="Cambria Math" panose="02040503050406030204" pitchFamily="18" charset="0"/>
                        </a:rPr>
                        <m:t>𝑻</m:t>
                      </m:r>
                      <m:r>
                        <a:rPr lang="en-AU" sz="2800" b="1" i="1" smtClean="0">
                          <a:solidFill>
                            <a:srgbClr val="0000FF"/>
                          </a:solidFill>
                          <a:latin typeface="Cambria Math" panose="02040503050406030204" pitchFamily="18" charset="0"/>
                          <a:ea typeface="Cambria Math" panose="02040503050406030204" pitchFamily="18" charset="0"/>
                        </a:rPr>
                        <m:t>𝟏</m:t>
                      </m:r>
                      <m:r>
                        <a:rPr lang="en-AU" sz="2800" b="1" i="1" smtClean="0">
                          <a:solidFill>
                            <a:srgbClr val="7030A0"/>
                          </a:solidFill>
                          <a:latin typeface="Cambria Math" panose="02040503050406030204" pitchFamily="18" charset="0"/>
                          <a:ea typeface="Cambria Math" panose="02040503050406030204" pitchFamily="18" charset="0"/>
                        </a:rPr>
                        <m:t>+</m:t>
                      </m:r>
                      <m:r>
                        <a:rPr lang="en-AU" sz="2800" b="1" i="1" smtClean="0">
                          <a:solidFill>
                            <a:srgbClr val="00B050"/>
                          </a:solidFill>
                          <a:latin typeface="Cambria Math" panose="02040503050406030204" pitchFamily="18" charset="0"/>
                          <a:ea typeface="Cambria Math" panose="02040503050406030204" pitchFamily="18" charset="0"/>
                        </a:rPr>
                        <m:t>𝑻</m:t>
                      </m:r>
                      <m:r>
                        <a:rPr lang="en-AU" sz="2800" b="1" i="1" smtClean="0">
                          <a:solidFill>
                            <a:srgbClr val="00B050"/>
                          </a:solidFill>
                          <a:latin typeface="Cambria Math" panose="02040503050406030204" pitchFamily="18" charset="0"/>
                          <a:ea typeface="Cambria Math" panose="02040503050406030204" pitchFamily="18" charset="0"/>
                        </a:rPr>
                        <m:t>𝟐</m:t>
                      </m:r>
                      <m:r>
                        <a:rPr lang="en-AU" sz="2800" b="1" i="1" smtClean="0">
                          <a:solidFill>
                            <a:srgbClr val="7030A0"/>
                          </a:solidFill>
                          <a:latin typeface="Cambria Math" panose="02040503050406030204" pitchFamily="18" charset="0"/>
                          <a:ea typeface="Cambria Math" panose="02040503050406030204" pitchFamily="18" charset="0"/>
                        </a:rPr>
                        <m:t>+</m:t>
                      </m:r>
                      <m:r>
                        <a:rPr lang="en-AU" sz="2800" b="1" i="1" smtClean="0">
                          <a:solidFill>
                            <a:srgbClr val="FF0000"/>
                          </a:solidFill>
                          <a:latin typeface="Cambria Math" panose="02040503050406030204" pitchFamily="18" charset="0"/>
                          <a:ea typeface="Cambria Math" panose="02040503050406030204" pitchFamily="18" charset="0"/>
                        </a:rPr>
                        <m:t>𝑭𝒘</m:t>
                      </m:r>
                      <m:r>
                        <a:rPr lang="en-AU" sz="2800" b="1" i="1">
                          <a:solidFill>
                            <a:srgbClr val="7030A0"/>
                          </a:solidFill>
                          <a:latin typeface="Cambria Math" panose="02040503050406030204" pitchFamily="18" charset="0"/>
                          <a:ea typeface="Cambria Math" panose="02040503050406030204" pitchFamily="18" charset="0"/>
                        </a:rPr>
                        <m:t>=</m:t>
                      </m:r>
                      <m:r>
                        <a:rPr lang="en-AU" sz="2800" b="1" i="1">
                          <a:solidFill>
                            <a:srgbClr val="7030A0"/>
                          </a:solidFill>
                          <a:latin typeface="Cambria Math" panose="02040503050406030204" pitchFamily="18" charset="0"/>
                          <a:ea typeface="Cambria Math" panose="02040503050406030204" pitchFamily="18" charset="0"/>
                        </a:rPr>
                        <m:t>𝟎</m:t>
                      </m:r>
                    </m:oMath>
                  </m:oMathPara>
                </a14:m>
                <a:endParaRPr lang="en-AU" sz="2800" kern="0" dirty="0" smtClean="0"/>
              </a:p>
              <a:p>
                <a:pPr marL="0" indent="0">
                  <a:buFontTx/>
                  <a:buNone/>
                </a:pPr>
                <a:endParaRPr lang="en-AU" sz="2800" kern="0" dirty="0"/>
              </a:p>
              <a:p>
                <a:pPr marL="0" indent="0">
                  <a:buNone/>
                </a:pPr>
                <a14:m>
                  <m:oMathPara xmlns:m="http://schemas.openxmlformats.org/officeDocument/2006/math">
                    <m:oMathParaPr>
                      <m:jc m:val="centerGroup"/>
                    </m:oMathParaPr>
                    <m:oMath xmlns:m="http://schemas.openxmlformats.org/officeDocument/2006/math">
                      <m:r>
                        <a:rPr lang="en-AU" sz="2800" i="1" kern="0" smtClean="0">
                          <a:solidFill>
                            <a:srgbClr val="0000FF"/>
                          </a:solidFill>
                          <a:latin typeface="Cambria Math" panose="02040503050406030204" pitchFamily="18" charset="0"/>
                        </a:rPr>
                        <m:t>𝑇</m:t>
                      </m:r>
                      <m:r>
                        <a:rPr lang="en-AU" sz="2800" i="1" kern="0" smtClean="0">
                          <a:solidFill>
                            <a:srgbClr val="0000FF"/>
                          </a:solidFill>
                          <a:latin typeface="Cambria Math" panose="02040503050406030204" pitchFamily="18" charset="0"/>
                        </a:rPr>
                        <m:t>1=196 </m:t>
                      </m:r>
                      <m:r>
                        <a:rPr lang="en-AU" sz="2800" i="1" kern="0">
                          <a:solidFill>
                            <a:srgbClr val="0000FF"/>
                          </a:solidFill>
                          <a:latin typeface="Cambria Math" panose="02040503050406030204" pitchFamily="18" charset="0"/>
                        </a:rPr>
                        <m:t>𝑥</m:t>
                      </m:r>
                      <m:r>
                        <a:rPr lang="en-AU" sz="2800" i="1" kern="0">
                          <a:solidFill>
                            <a:srgbClr val="0000FF"/>
                          </a:solidFill>
                          <a:latin typeface="Cambria Math" panose="02040503050406030204" pitchFamily="18" charset="0"/>
                        </a:rPr>
                        <m:t> </m:t>
                      </m:r>
                      <m:r>
                        <a:rPr lang="en-AU" sz="2800" i="1" kern="0">
                          <a:solidFill>
                            <a:srgbClr val="0000FF"/>
                          </a:solidFill>
                          <a:latin typeface="Cambria Math" panose="02040503050406030204" pitchFamily="18" charset="0"/>
                        </a:rPr>
                        <m:t>𝑐𝑜𝑠</m:t>
                      </m:r>
                      <m:r>
                        <a:rPr lang="en-AU" sz="2800" i="1" kern="0">
                          <a:solidFill>
                            <a:srgbClr val="0000FF"/>
                          </a:solidFill>
                          <a:latin typeface="Cambria Math" panose="02040503050406030204" pitchFamily="18" charset="0"/>
                        </a:rPr>
                        <m:t>60=98 </m:t>
                      </m:r>
                      <m:r>
                        <a:rPr lang="en-AU" sz="2800" i="1" kern="0">
                          <a:solidFill>
                            <a:srgbClr val="0000FF"/>
                          </a:solidFill>
                          <a:latin typeface="Cambria Math" panose="02040503050406030204" pitchFamily="18" charset="0"/>
                        </a:rPr>
                        <m:t>𝑁</m:t>
                      </m:r>
                    </m:oMath>
                  </m:oMathPara>
                </a14:m>
                <a:endParaRPr lang="en-AU" sz="2800" kern="0" dirty="0">
                  <a:solidFill>
                    <a:srgbClr val="0000FF"/>
                  </a:solidFill>
                </a:endParaRPr>
              </a:p>
              <a:p>
                <a:pPr marL="0" indent="0">
                  <a:buFontTx/>
                  <a:buNone/>
                </a:pPr>
                <a14:m>
                  <m:oMathPara xmlns:m="http://schemas.openxmlformats.org/officeDocument/2006/math">
                    <m:oMathParaPr>
                      <m:jc m:val="centerGroup"/>
                    </m:oMathParaPr>
                    <m:oMath xmlns:m="http://schemas.openxmlformats.org/officeDocument/2006/math">
                      <m:r>
                        <a:rPr lang="en-AU" sz="2800" b="0" i="1" kern="0" smtClean="0">
                          <a:solidFill>
                            <a:srgbClr val="00B050"/>
                          </a:solidFill>
                          <a:latin typeface="Cambria Math" panose="02040503050406030204" pitchFamily="18" charset="0"/>
                        </a:rPr>
                        <m:t>𝑇</m:t>
                      </m:r>
                      <m:r>
                        <a:rPr lang="en-AU" sz="2800" b="0" i="1" kern="0" smtClean="0">
                          <a:solidFill>
                            <a:srgbClr val="00B050"/>
                          </a:solidFill>
                          <a:latin typeface="Cambria Math" panose="02040503050406030204" pitchFamily="18" charset="0"/>
                        </a:rPr>
                        <m:t>2=196 </m:t>
                      </m:r>
                      <m:r>
                        <a:rPr lang="en-AU" sz="2800" b="0" i="1" kern="0" smtClean="0">
                          <a:solidFill>
                            <a:srgbClr val="00B050"/>
                          </a:solidFill>
                          <a:latin typeface="Cambria Math" panose="02040503050406030204" pitchFamily="18" charset="0"/>
                        </a:rPr>
                        <m:t>𝑥</m:t>
                      </m:r>
                      <m:r>
                        <a:rPr lang="en-AU" sz="2800" b="0" i="1" kern="0" smtClean="0">
                          <a:solidFill>
                            <a:srgbClr val="00B050"/>
                          </a:solidFill>
                          <a:latin typeface="Cambria Math" panose="02040503050406030204" pitchFamily="18" charset="0"/>
                        </a:rPr>
                        <m:t> </m:t>
                      </m:r>
                      <m:r>
                        <a:rPr lang="en-AU" sz="2800" b="0" i="1" kern="0" smtClean="0">
                          <a:solidFill>
                            <a:srgbClr val="00B050"/>
                          </a:solidFill>
                          <a:latin typeface="Cambria Math" panose="02040503050406030204" pitchFamily="18" charset="0"/>
                        </a:rPr>
                        <m:t>𝑠𝑖𝑛</m:t>
                      </m:r>
                      <m:r>
                        <a:rPr lang="en-AU" sz="2800" b="0" i="1" kern="0" smtClean="0">
                          <a:solidFill>
                            <a:srgbClr val="00B050"/>
                          </a:solidFill>
                          <a:latin typeface="Cambria Math" panose="02040503050406030204" pitchFamily="18" charset="0"/>
                        </a:rPr>
                        <m:t>60=170 </m:t>
                      </m:r>
                      <m:r>
                        <a:rPr lang="en-AU" sz="2800" b="0" i="1" kern="0" smtClean="0">
                          <a:solidFill>
                            <a:srgbClr val="00B050"/>
                          </a:solidFill>
                          <a:latin typeface="Cambria Math" panose="02040503050406030204" pitchFamily="18" charset="0"/>
                        </a:rPr>
                        <m:t>𝑁</m:t>
                      </m:r>
                    </m:oMath>
                  </m:oMathPara>
                </a14:m>
                <a:endParaRPr lang="en-AU" sz="2800" b="0" kern="0" dirty="0" smtClean="0">
                  <a:solidFill>
                    <a:srgbClr val="00B050"/>
                  </a:solidFill>
                </a:endParaRPr>
              </a:p>
              <a:p>
                <a:pPr marL="0" indent="0">
                  <a:buFontTx/>
                  <a:buNone/>
                </a:pPr>
                <a:endParaRPr lang="en-AU" sz="2800" kern="0" dirty="0"/>
              </a:p>
            </p:txBody>
          </p:sp>
        </mc:Choice>
        <mc:Fallback xmlns="">
          <p:sp>
            <p:nvSpPr>
              <p:cNvPr id="5" name="Content Placeholder 2"/>
              <p:cNvSpPr txBox="1">
                <a:spLocks noRot="1" noChangeAspect="1" noMove="1" noResize="1" noEditPoints="1" noAdjustHandles="1" noChangeArrowheads="1" noChangeShapeType="1" noTextEdit="1"/>
              </p:cNvSpPr>
              <p:nvPr/>
            </p:nvSpPr>
            <p:spPr bwMode="auto">
              <a:xfrm>
                <a:off x="5482070" y="3139408"/>
                <a:ext cx="5688632" cy="1152128"/>
              </a:xfrm>
              <a:prstGeom prst="rect">
                <a:avLst/>
              </a:prstGeom>
              <a:blipFill rotWithShape="0">
                <a:blip r:embed="rId4"/>
                <a:stretch>
                  <a:fillRect b="-89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cxnSp>
        <p:nvCxnSpPr>
          <p:cNvPr id="7" name="Straight Arrow Connector 6"/>
          <p:cNvCxnSpPr/>
          <p:nvPr/>
        </p:nvCxnSpPr>
        <p:spPr>
          <a:xfrm flipH="1" flipV="1">
            <a:off x="4716973" y="3224408"/>
            <a:ext cx="1081973" cy="183762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928825" y="5080209"/>
            <a:ext cx="856568" cy="428417"/>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750901" y="3356701"/>
            <a:ext cx="35280" cy="23045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32989" y="3841770"/>
            <a:ext cx="518091" cy="369332"/>
          </a:xfrm>
          <a:prstGeom prst="rect">
            <a:avLst/>
          </a:prstGeom>
          <a:noFill/>
        </p:spPr>
        <p:txBody>
          <a:bodyPr wrap="none" rtlCol="0">
            <a:spAutoFit/>
          </a:bodyPr>
          <a:lstStyle/>
          <a:p>
            <a:r>
              <a:rPr lang="en-AU" dirty="0" smtClean="0"/>
              <a:t>30⁰</a:t>
            </a:r>
            <a:endParaRPr lang="en-AU" dirty="0"/>
          </a:p>
        </p:txBody>
      </p:sp>
      <p:sp>
        <p:nvSpPr>
          <p:cNvPr id="24" name="TextBox 23"/>
          <p:cNvSpPr txBox="1"/>
          <p:nvPr/>
        </p:nvSpPr>
        <p:spPr>
          <a:xfrm>
            <a:off x="4820109" y="4976080"/>
            <a:ext cx="518091" cy="369332"/>
          </a:xfrm>
          <a:prstGeom prst="rect">
            <a:avLst/>
          </a:prstGeom>
          <a:noFill/>
        </p:spPr>
        <p:txBody>
          <a:bodyPr wrap="none" rtlCol="0">
            <a:spAutoFit/>
          </a:bodyPr>
          <a:lstStyle/>
          <a:p>
            <a:r>
              <a:rPr lang="en-AU" dirty="0" smtClean="0"/>
              <a:t>60⁰</a:t>
            </a:r>
            <a:endParaRPr lang="en-AU" dirty="0"/>
          </a:p>
        </p:txBody>
      </p:sp>
      <mc:AlternateContent xmlns:mc="http://schemas.openxmlformats.org/markup-compatibility/2006" xmlns:a14="http://schemas.microsoft.com/office/drawing/2010/main">
        <mc:Choice Requires="a14">
          <p:sp>
            <p:nvSpPr>
              <p:cNvPr id="25" name="Rectangle 24"/>
              <p:cNvSpPr/>
              <p:nvPr/>
            </p:nvSpPr>
            <p:spPr>
              <a:xfrm>
                <a:off x="5171524" y="5399127"/>
                <a:ext cx="5309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a:solidFill>
                            <a:srgbClr val="0000FF"/>
                          </a:solidFill>
                          <a:latin typeface="Cambria Math" panose="02040503050406030204" pitchFamily="18" charset="0"/>
                          <a:ea typeface="Cambria Math" panose="02040503050406030204" pitchFamily="18" charset="0"/>
                        </a:rPr>
                        <m:t>𝑻</m:t>
                      </m:r>
                      <m:r>
                        <a:rPr lang="en-AU" b="1" i="1">
                          <a:solidFill>
                            <a:srgbClr val="0000FF"/>
                          </a:solidFill>
                          <a:latin typeface="Cambria Math" panose="02040503050406030204" pitchFamily="18" charset="0"/>
                          <a:ea typeface="Cambria Math" panose="02040503050406030204" pitchFamily="18" charset="0"/>
                        </a:rPr>
                        <m:t>𝟏</m:t>
                      </m:r>
                    </m:oMath>
                  </m:oMathPara>
                </a14:m>
                <a:endParaRPr lang="en-AU" dirty="0"/>
              </a:p>
            </p:txBody>
          </p:sp>
        </mc:Choice>
        <mc:Fallback xmlns="">
          <p:sp>
            <p:nvSpPr>
              <p:cNvPr id="25" name="Rectangle 24"/>
              <p:cNvSpPr>
                <a:spLocks noRot="1" noChangeAspect="1" noMove="1" noResize="1" noEditPoints="1" noAdjustHandles="1" noChangeArrowheads="1" noChangeShapeType="1" noTextEdit="1"/>
              </p:cNvSpPr>
              <p:nvPr/>
            </p:nvSpPr>
            <p:spPr>
              <a:xfrm>
                <a:off x="5171524" y="5399127"/>
                <a:ext cx="530915" cy="369332"/>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321552" y="3896997"/>
                <a:ext cx="5309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a:solidFill>
                            <a:srgbClr val="00B050"/>
                          </a:solidFill>
                          <a:latin typeface="Cambria Math" panose="02040503050406030204" pitchFamily="18" charset="0"/>
                          <a:ea typeface="Cambria Math" panose="02040503050406030204" pitchFamily="18" charset="0"/>
                        </a:rPr>
                        <m:t>𝑻</m:t>
                      </m:r>
                      <m:r>
                        <a:rPr lang="en-AU" b="1" i="1">
                          <a:solidFill>
                            <a:srgbClr val="00B050"/>
                          </a:solidFill>
                          <a:latin typeface="Cambria Math" panose="02040503050406030204" pitchFamily="18" charset="0"/>
                          <a:ea typeface="Cambria Math" panose="02040503050406030204" pitchFamily="18" charset="0"/>
                        </a:rPr>
                        <m:t>𝟐</m:t>
                      </m:r>
                    </m:oMath>
                  </m:oMathPara>
                </a14:m>
                <a:endParaRPr lang="en-AU" dirty="0"/>
              </a:p>
            </p:txBody>
          </p:sp>
        </mc:Choice>
        <mc:Fallback xmlns="">
          <p:sp>
            <p:nvSpPr>
              <p:cNvPr id="26" name="Rectangle 25"/>
              <p:cNvSpPr>
                <a:spLocks noRot="1" noChangeAspect="1" noMove="1" noResize="1" noEditPoints="1" noAdjustHandles="1" noChangeArrowheads="1" noChangeShapeType="1" noTextEdit="1"/>
              </p:cNvSpPr>
              <p:nvPr/>
            </p:nvSpPr>
            <p:spPr>
              <a:xfrm>
                <a:off x="5321552" y="3896997"/>
                <a:ext cx="530915" cy="369332"/>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3298618" y="3740875"/>
                <a:ext cx="1587983" cy="9233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b="1" i="1" smtClean="0">
                          <a:solidFill>
                            <a:srgbClr val="FF0000"/>
                          </a:solidFill>
                          <a:latin typeface="Cambria Math" panose="02040503050406030204" pitchFamily="18" charset="0"/>
                          <a:ea typeface="Cambria Math" panose="02040503050406030204" pitchFamily="18" charset="0"/>
                        </a:rPr>
                        <m:t>𝑭𝒘</m:t>
                      </m:r>
                    </m:oMath>
                  </m:oMathPara>
                </a14:m>
                <a:endParaRPr lang="en-AU" b="1" dirty="0" smtClean="0">
                  <a:solidFill>
                    <a:srgbClr val="FF0000"/>
                  </a:solidFill>
                  <a:ea typeface="Cambria Math" panose="02040503050406030204" pitchFamily="18" charset="0"/>
                </a:endParaRPr>
              </a:p>
              <a:p>
                <a:pPr algn="ctr"/>
                <a:r>
                  <a:rPr lang="en-AU" dirty="0" smtClean="0"/>
                  <a:t>= 20 x 9.8</a:t>
                </a:r>
              </a:p>
              <a:p>
                <a:pPr algn="ctr"/>
                <a:r>
                  <a:rPr lang="en-AU" dirty="0" smtClean="0"/>
                  <a:t>196N</a:t>
                </a:r>
                <a:endParaRPr lang="en-AU" dirty="0"/>
              </a:p>
            </p:txBody>
          </p:sp>
        </mc:Choice>
        <mc:Fallback xmlns="">
          <p:sp>
            <p:nvSpPr>
              <p:cNvPr id="27" name="Rectangle 26"/>
              <p:cNvSpPr>
                <a:spLocks noRot="1" noChangeAspect="1" noMove="1" noResize="1" noEditPoints="1" noAdjustHandles="1" noChangeArrowheads="1" noChangeShapeType="1" noTextEdit="1"/>
              </p:cNvSpPr>
              <p:nvPr/>
            </p:nvSpPr>
            <p:spPr>
              <a:xfrm>
                <a:off x="3298618" y="3740875"/>
                <a:ext cx="1587983" cy="923330"/>
              </a:xfrm>
              <a:prstGeom prst="rect">
                <a:avLst/>
              </a:prstGeom>
              <a:blipFill rotWithShape="0">
                <a:blip r:embed="rId7"/>
                <a:stretch>
                  <a:fillRect b="-9934"/>
                </a:stretch>
              </a:blipFill>
            </p:spPr>
            <p:txBody>
              <a:bodyPr/>
              <a:lstStyle/>
              <a:p>
                <a:r>
                  <a:rPr lang="en-AU">
                    <a:noFill/>
                  </a:rPr>
                  <a:t> </a:t>
                </a:r>
              </a:p>
            </p:txBody>
          </p:sp>
        </mc:Fallback>
      </mc:AlternateContent>
      <p:sp>
        <p:nvSpPr>
          <p:cNvPr id="6" name="TextBox 5"/>
          <p:cNvSpPr txBox="1"/>
          <p:nvPr/>
        </p:nvSpPr>
        <p:spPr>
          <a:xfrm>
            <a:off x="74293" y="5901464"/>
            <a:ext cx="2698227" cy="923330"/>
          </a:xfrm>
          <a:prstGeom prst="rect">
            <a:avLst/>
          </a:prstGeom>
          <a:noFill/>
        </p:spPr>
        <p:txBody>
          <a:bodyPr wrap="square" rtlCol="0">
            <a:spAutoFit/>
          </a:bodyPr>
          <a:lstStyle/>
          <a:p>
            <a:r>
              <a:rPr lang="en-AU" b="1" dirty="0" smtClean="0"/>
              <a:t>NOTE</a:t>
            </a:r>
            <a:r>
              <a:rPr lang="en-AU" dirty="0" smtClean="0"/>
              <a:t> – Force is not necessarily proportional to length of the cables.</a:t>
            </a:r>
            <a:endParaRPr lang="en-AU" dirty="0"/>
          </a:p>
        </p:txBody>
      </p:sp>
    </p:spTree>
    <p:extLst>
      <p:ext uri="{BB962C8B-B14F-4D97-AF65-F5344CB8AC3E}">
        <p14:creationId xmlns:p14="http://schemas.microsoft.com/office/powerpoint/2010/main" val="136081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3" grpId="0"/>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96" y="1600200"/>
            <a:ext cx="6422504" cy="4525963"/>
          </a:xfrm>
        </p:spPr>
        <p:txBody>
          <a:bodyPr/>
          <a:lstStyle/>
          <a:p>
            <a:pPr marL="0" indent="0">
              <a:buNone/>
            </a:pPr>
            <a:r>
              <a:rPr lang="en-AU" dirty="0" smtClean="0"/>
              <a:t>Two cables hold a sign from a support as shown. If T1 has a tension of 260N, what is the mass of the sign?</a:t>
            </a:r>
            <a:endParaRPr lang="en-AU"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68" y="1052736"/>
            <a:ext cx="4376738" cy="419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bwMode="auto">
          <a:xfrm>
            <a:off x="762000" y="4270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Impact" panose="020B0806030902050204" pitchFamily="34" charset="0"/>
              </a:defRPr>
            </a:lvl2pPr>
            <a:lvl3pPr algn="ctr" rtl="0" eaLnBrk="0" fontAlgn="base" hangingPunct="0">
              <a:spcBef>
                <a:spcPct val="0"/>
              </a:spcBef>
              <a:spcAft>
                <a:spcPct val="0"/>
              </a:spcAft>
              <a:defRPr sz="4400">
                <a:solidFill>
                  <a:schemeClr val="tx2"/>
                </a:solidFill>
                <a:latin typeface="Impact" panose="020B0806030902050204" pitchFamily="34" charset="0"/>
              </a:defRPr>
            </a:lvl3pPr>
            <a:lvl4pPr algn="ctr" rtl="0" eaLnBrk="0" fontAlgn="base" hangingPunct="0">
              <a:spcBef>
                <a:spcPct val="0"/>
              </a:spcBef>
              <a:spcAft>
                <a:spcPct val="0"/>
              </a:spcAft>
              <a:defRPr sz="4400">
                <a:solidFill>
                  <a:schemeClr val="tx2"/>
                </a:solidFill>
                <a:latin typeface="Impact" panose="020B0806030902050204" pitchFamily="34" charset="0"/>
              </a:defRPr>
            </a:lvl4pPr>
            <a:lvl5pPr algn="ctr" rtl="0" eaLnBrk="0" fontAlgn="base" hangingPunct="0">
              <a:spcBef>
                <a:spcPct val="0"/>
              </a:spcBef>
              <a:spcAft>
                <a:spcPct val="0"/>
              </a:spcAft>
              <a:defRPr sz="4400">
                <a:solidFill>
                  <a:schemeClr val="tx2"/>
                </a:solidFill>
                <a:latin typeface="Impact" panose="020B0806030902050204"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r>
              <a:rPr lang="en-AU" dirty="0">
                <a:solidFill>
                  <a:srgbClr val="FF0000"/>
                </a:solidFill>
              </a:rPr>
              <a:t>2 D </a:t>
            </a:r>
            <a:r>
              <a:rPr lang="en-AU" kern="0" dirty="0" smtClean="0">
                <a:solidFill>
                  <a:srgbClr val="00B050"/>
                </a:solidFill>
              </a:rPr>
              <a:t>Hanging</a:t>
            </a:r>
            <a:r>
              <a:rPr lang="en-AU" kern="0" dirty="0" smtClean="0"/>
              <a:t> Problem 2</a:t>
            </a:r>
            <a:endParaRPr lang="en-AU" kern="0" dirty="0"/>
          </a:p>
        </p:txBody>
      </p:sp>
      <mc:AlternateContent xmlns:mc="http://schemas.openxmlformats.org/markup-compatibility/2006" xmlns:a14="http://schemas.microsoft.com/office/drawing/2010/main">
        <mc:Choice Requires="a14">
          <p:sp>
            <p:nvSpPr>
              <p:cNvPr id="6" name="Content Placeholder 2"/>
              <p:cNvSpPr txBox="1">
                <a:spLocks/>
              </p:cNvSpPr>
              <p:nvPr/>
            </p:nvSpPr>
            <p:spPr bwMode="auto">
              <a:xfrm>
                <a:off x="6002533" y="3763833"/>
                <a:ext cx="5688632" cy="11521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r>
                        <a:rPr lang="el-GR" sz="2800" b="1" i="1" smtClean="0">
                          <a:solidFill>
                            <a:srgbClr val="7030A0"/>
                          </a:solidFill>
                          <a:latin typeface="Cambria Math" panose="02040503050406030204" pitchFamily="18" charset="0"/>
                          <a:ea typeface="Cambria Math" panose="02040503050406030204" pitchFamily="18" charset="0"/>
                        </a:rPr>
                        <m:t>𝜮</m:t>
                      </m:r>
                      <m:r>
                        <a:rPr lang="en-AU" sz="2800" b="1" i="1">
                          <a:solidFill>
                            <a:srgbClr val="7030A0"/>
                          </a:solidFill>
                          <a:latin typeface="Cambria Math" panose="02040503050406030204" pitchFamily="18" charset="0"/>
                          <a:ea typeface="Cambria Math" panose="02040503050406030204" pitchFamily="18" charset="0"/>
                        </a:rPr>
                        <m:t>𝑭</m:t>
                      </m:r>
                      <m:r>
                        <a:rPr lang="en-AU" sz="2800" b="1" i="1">
                          <a:solidFill>
                            <a:srgbClr val="7030A0"/>
                          </a:solidFill>
                          <a:latin typeface="Cambria Math" panose="02040503050406030204" pitchFamily="18" charset="0"/>
                          <a:ea typeface="Cambria Math" panose="02040503050406030204" pitchFamily="18" charset="0"/>
                        </a:rPr>
                        <m:t>=</m:t>
                      </m:r>
                      <m:r>
                        <a:rPr lang="en-AU" sz="2800" b="1" i="1">
                          <a:solidFill>
                            <a:srgbClr val="7030A0"/>
                          </a:solidFill>
                          <a:latin typeface="Cambria Math" panose="02040503050406030204" pitchFamily="18" charset="0"/>
                          <a:ea typeface="Cambria Math" panose="02040503050406030204" pitchFamily="18" charset="0"/>
                        </a:rPr>
                        <m:t>𝟎</m:t>
                      </m:r>
                    </m:oMath>
                  </m:oMathPara>
                </a14:m>
                <a:endParaRPr lang="en-AU" sz="2800" b="1" dirty="0" smtClean="0">
                  <a:solidFill>
                    <a:srgbClr val="7030A0"/>
                  </a:solidFill>
                  <a:ea typeface="Cambria Math" panose="02040503050406030204" pitchFamily="18" charset="0"/>
                </a:endParaRPr>
              </a:p>
              <a:p>
                <a:pPr marL="0" indent="0">
                  <a:buFontTx/>
                  <a:buNone/>
                </a:pPr>
                <a14:m>
                  <m:oMathPara xmlns:m="http://schemas.openxmlformats.org/officeDocument/2006/math">
                    <m:oMathParaPr>
                      <m:jc m:val="centerGroup"/>
                    </m:oMathParaPr>
                    <m:oMath xmlns:m="http://schemas.openxmlformats.org/officeDocument/2006/math">
                      <m:r>
                        <a:rPr lang="en-AU" sz="2800" b="1" i="1" smtClean="0">
                          <a:solidFill>
                            <a:srgbClr val="0000FF"/>
                          </a:solidFill>
                          <a:latin typeface="Cambria Math" panose="02040503050406030204" pitchFamily="18" charset="0"/>
                          <a:ea typeface="Cambria Math" panose="02040503050406030204" pitchFamily="18" charset="0"/>
                        </a:rPr>
                        <m:t>𝑻</m:t>
                      </m:r>
                      <m:r>
                        <a:rPr lang="en-AU" sz="2800" b="1" i="1" smtClean="0">
                          <a:solidFill>
                            <a:srgbClr val="0000FF"/>
                          </a:solidFill>
                          <a:latin typeface="Cambria Math" panose="02040503050406030204" pitchFamily="18" charset="0"/>
                          <a:ea typeface="Cambria Math" panose="02040503050406030204" pitchFamily="18" charset="0"/>
                        </a:rPr>
                        <m:t>𝟏</m:t>
                      </m:r>
                      <m:r>
                        <a:rPr lang="en-AU" sz="2800" b="1" i="1" smtClean="0">
                          <a:solidFill>
                            <a:srgbClr val="7030A0"/>
                          </a:solidFill>
                          <a:latin typeface="Cambria Math" panose="02040503050406030204" pitchFamily="18" charset="0"/>
                          <a:ea typeface="Cambria Math" panose="02040503050406030204" pitchFamily="18" charset="0"/>
                        </a:rPr>
                        <m:t>+</m:t>
                      </m:r>
                      <m:r>
                        <a:rPr lang="en-AU" sz="2800" b="1" i="1" smtClean="0">
                          <a:solidFill>
                            <a:srgbClr val="00B050"/>
                          </a:solidFill>
                          <a:latin typeface="Cambria Math" panose="02040503050406030204" pitchFamily="18" charset="0"/>
                          <a:ea typeface="Cambria Math" panose="02040503050406030204" pitchFamily="18" charset="0"/>
                        </a:rPr>
                        <m:t>𝑻</m:t>
                      </m:r>
                      <m:r>
                        <a:rPr lang="en-AU" sz="2800" b="1" i="1" smtClean="0">
                          <a:solidFill>
                            <a:srgbClr val="00B050"/>
                          </a:solidFill>
                          <a:latin typeface="Cambria Math" panose="02040503050406030204" pitchFamily="18" charset="0"/>
                          <a:ea typeface="Cambria Math" panose="02040503050406030204" pitchFamily="18" charset="0"/>
                        </a:rPr>
                        <m:t>𝟐</m:t>
                      </m:r>
                      <m:r>
                        <a:rPr lang="en-AU" sz="2800" b="1" i="1" smtClean="0">
                          <a:solidFill>
                            <a:srgbClr val="7030A0"/>
                          </a:solidFill>
                          <a:latin typeface="Cambria Math" panose="02040503050406030204" pitchFamily="18" charset="0"/>
                          <a:ea typeface="Cambria Math" panose="02040503050406030204" pitchFamily="18" charset="0"/>
                        </a:rPr>
                        <m:t>+</m:t>
                      </m:r>
                      <m:r>
                        <a:rPr lang="en-AU" sz="2800" b="1" i="1" smtClean="0">
                          <a:solidFill>
                            <a:srgbClr val="FF0000"/>
                          </a:solidFill>
                          <a:latin typeface="Cambria Math" panose="02040503050406030204" pitchFamily="18" charset="0"/>
                          <a:ea typeface="Cambria Math" panose="02040503050406030204" pitchFamily="18" charset="0"/>
                        </a:rPr>
                        <m:t>𝑭𝒘</m:t>
                      </m:r>
                      <m:r>
                        <a:rPr lang="en-AU" sz="2800" b="1" i="1">
                          <a:solidFill>
                            <a:srgbClr val="7030A0"/>
                          </a:solidFill>
                          <a:latin typeface="Cambria Math" panose="02040503050406030204" pitchFamily="18" charset="0"/>
                          <a:ea typeface="Cambria Math" panose="02040503050406030204" pitchFamily="18" charset="0"/>
                        </a:rPr>
                        <m:t>=</m:t>
                      </m:r>
                      <m:r>
                        <a:rPr lang="en-AU" sz="2800" b="1" i="1">
                          <a:solidFill>
                            <a:srgbClr val="7030A0"/>
                          </a:solidFill>
                          <a:latin typeface="Cambria Math" panose="02040503050406030204" pitchFamily="18" charset="0"/>
                          <a:ea typeface="Cambria Math" panose="02040503050406030204" pitchFamily="18" charset="0"/>
                        </a:rPr>
                        <m:t>𝟎</m:t>
                      </m:r>
                    </m:oMath>
                  </m:oMathPara>
                </a14:m>
                <a:endParaRPr lang="en-AU" sz="2800" kern="0" dirty="0" smtClean="0"/>
              </a:p>
              <a:p>
                <a:pPr marL="0" indent="0">
                  <a:buFontTx/>
                  <a:buNone/>
                </a:pPr>
                <a:endParaRPr lang="en-AU" sz="2800" kern="0" dirty="0"/>
              </a:p>
              <a:p>
                <a:pPr marL="0" indent="0">
                  <a:buNone/>
                </a:pPr>
                <a14:m>
                  <m:oMathPara xmlns:m="http://schemas.openxmlformats.org/officeDocument/2006/math">
                    <m:oMathParaPr>
                      <m:jc m:val="centerGroup"/>
                    </m:oMathParaPr>
                    <m:oMath xmlns:m="http://schemas.openxmlformats.org/officeDocument/2006/math">
                      <m:func>
                        <m:funcPr>
                          <m:ctrlPr>
                            <a:rPr lang="en-AU" sz="2800" b="0" i="1" kern="0" smtClean="0">
                              <a:solidFill>
                                <a:srgbClr val="0000FF"/>
                              </a:solidFill>
                              <a:latin typeface="Cambria Math" panose="02040503050406030204" pitchFamily="18" charset="0"/>
                            </a:rPr>
                          </m:ctrlPr>
                        </m:funcPr>
                        <m:fName>
                          <m:r>
                            <m:rPr>
                              <m:sty m:val="p"/>
                            </m:rPr>
                            <a:rPr lang="en-AU" sz="2800" b="0" i="0" kern="0" smtClean="0">
                              <a:solidFill>
                                <a:srgbClr val="0000FF"/>
                              </a:solidFill>
                              <a:latin typeface="Cambria Math" panose="02040503050406030204" pitchFamily="18" charset="0"/>
                            </a:rPr>
                            <m:t>sin</m:t>
                          </m:r>
                        </m:fName>
                        <m:e>
                          <m:r>
                            <a:rPr lang="en-AU" sz="2800" b="0" i="1" kern="0" smtClean="0">
                              <a:solidFill>
                                <a:srgbClr val="0000FF"/>
                              </a:solidFill>
                              <a:latin typeface="Cambria Math" panose="02040503050406030204" pitchFamily="18" charset="0"/>
                            </a:rPr>
                            <m:t>30=</m:t>
                          </m:r>
                          <m:f>
                            <m:fPr>
                              <m:ctrlPr>
                                <a:rPr lang="en-AU" sz="2800" b="0" i="1" kern="0" smtClean="0">
                                  <a:solidFill>
                                    <a:srgbClr val="0000FF"/>
                                  </a:solidFill>
                                  <a:latin typeface="Cambria Math" panose="02040503050406030204" pitchFamily="18" charset="0"/>
                                </a:rPr>
                              </m:ctrlPr>
                            </m:fPr>
                            <m:num>
                              <m:r>
                                <a:rPr lang="en-AU" sz="2800" b="0" i="1" kern="0" smtClean="0">
                                  <a:solidFill>
                                    <a:srgbClr val="0000FF"/>
                                  </a:solidFill>
                                  <a:latin typeface="Cambria Math" panose="02040503050406030204" pitchFamily="18" charset="0"/>
                                </a:rPr>
                                <m:t>𝑇</m:t>
                              </m:r>
                              <m:r>
                                <a:rPr lang="en-AU" sz="2800" b="0" i="1" kern="0" smtClean="0">
                                  <a:solidFill>
                                    <a:srgbClr val="0000FF"/>
                                  </a:solidFill>
                                  <a:latin typeface="Cambria Math" panose="02040503050406030204" pitchFamily="18" charset="0"/>
                                </a:rPr>
                                <m:t>1</m:t>
                              </m:r>
                            </m:num>
                            <m:den>
                              <m:r>
                                <a:rPr lang="en-AU" sz="2800" b="0" i="1" kern="0" smtClean="0">
                                  <a:solidFill>
                                    <a:srgbClr val="0000FF"/>
                                  </a:solidFill>
                                  <a:latin typeface="Cambria Math" panose="02040503050406030204" pitchFamily="18" charset="0"/>
                                </a:rPr>
                                <m:t>𝐹𝑤</m:t>
                              </m:r>
                            </m:den>
                          </m:f>
                        </m:e>
                      </m:func>
                    </m:oMath>
                  </m:oMathPara>
                </a14:m>
                <a:endParaRPr lang="en-AU" sz="2800" kern="0" dirty="0">
                  <a:solidFill>
                    <a:srgbClr val="0000FF"/>
                  </a:solidFill>
                </a:endParaRPr>
              </a:p>
              <a:p>
                <a:pPr marL="0" indent="0">
                  <a:buFontTx/>
                  <a:buNone/>
                </a:pPr>
                <a14:m>
                  <m:oMathPara xmlns:m="http://schemas.openxmlformats.org/officeDocument/2006/math">
                    <m:oMathParaPr>
                      <m:jc m:val="centerGroup"/>
                    </m:oMathParaPr>
                    <m:oMath xmlns:m="http://schemas.openxmlformats.org/officeDocument/2006/math">
                      <m:r>
                        <a:rPr lang="en-AU" sz="2800" b="0" i="1" kern="0" smtClean="0">
                          <a:solidFill>
                            <a:srgbClr val="00B050"/>
                          </a:solidFill>
                          <a:latin typeface="Cambria Math" panose="02040503050406030204" pitchFamily="18" charset="0"/>
                        </a:rPr>
                        <m:t>𝐹𝑤</m:t>
                      </m:r>
                      <m:r>
                        <a:rPr lang="en-AU" sz="2800" b="0" i="1" kern="0" smtClean="0">
                          <a:solidFill>
                            <a:srgbClr val="00B050"/>
                          </a:solidFill>
                          <a:latin typeface="Cambria Math" panose="02040503050406030204" pitchFamily="18" charset="0"/>
                        </a:rPr>
                        <m:t>=</m:t>
                      </m:r>
                      <m:f>
                        <m:fPr>
                          <m:ctrlPr>
                            <a:rPr lang="en-AU" sz="2800" b="0" i="1" kern="0" smtClean="0">
                              <a:solidFill>
                                <a:srgbClr val="00B050"/>
                              </a:solidFill>
                              <a:latin typeface="Cambria Math" panose="02040503050406030204" pitchFamily="18" charset="0"/>
                            </a:rPr>
                          </m:ctrlPr>
                        </m:fPr>
                        <m:num>
                          <m:r>
                            <a:rPr lang="en-AU" sz="2800" b="0" i="1" kern="0" smtClean="0">
                              <a:solidFill>
                                <a:srgbClr val="00B050"/>
                              </a:solidFill>
                              <a:latin typeface="Cambria Math" panose="02040503050406030204" pitchFamily="18" charset="0"/>
                            </a:rPr>
                            <m:t>260</m:t>
                          </m:r>
                        </m:num>
                        <m:den>
                          <m:r>
                            <a:rPr lang="en-AU" sz="2800" b="0" i="1" kern="0" smtClean="0">
                              <a:solidFill>
                                <a:srgbClr val="00B050"/>
                              </a:solidFill>
                              <a:latin typeface="Cambria Math" panose="02040503050406030204" pitchFamily="18" charset="0"/>
                            </a:rPr>
                            <m:t>𝑠𝑖𝑛</m:t>
                          </m:r>
                          <m:r>
                            <a:rPr lang="en-AU" sz="2800" b="0" i="1" kern="0" smtClean="0">
                              <a:solidFill>
                                <a:srgbClr val="00B050"/>
                              </a:solidFill>
                              <a:latin typeface="Cambria Math" panose="02040503050406030204" pitchFamily="18" charset="0"/>
                            </a:rPr>
                            <m:t>30</m:t>
                          </m:r>
                        </m:den>
                      </m:f>
                      <m:r>
                        <a:rPr lang="en-AU" sz="2800" b="0" i="1" kern="0" smtClean="0">
                          <a:solidFill>
                            <a:srgbClr val="00B050"/>
                          </a:solidFill>
                          <a:latin typeface="Cambria Math" panose="02040503050406030204" pitchFamily="18" charset="0"/>
                        </a:rPr>
                        <m:t>=520 </m:t>
                      </m:r>
                      <m:r>
                        <a:rPr lang="en-AU" sz="2800" b="0" i="1" kern="0" smtClean="0">
                          <a:solidFill>
                            <a:srgbClr val="00B050"/>
                          </a:solidFill>
                          <a:latin typeface="Cambria Math" panose="02040503050406030204" pitchFamily="18" charset="0"/>
                        </a:rPr>
                        <m:t>𝑁</m:t>
                      </m:r>
                    </m:oMath>
                  </m:oMathPara>
                </a14:m>
                <a:endParaRPr lang="en-AU" sz="2800" b="0" kern="0" dirty="0" smtClean="0">
                  <a:solidFill>
                    <a:srgbClr val="00B050"/>
                  </a:solidFill>
                </a:endParaRPr>
              </a:p>
              <a:p>
                <a:pPr marL="0" indent="0">
                  <a:buFontTx/>
                  <a:buNone/>
                </a:pPr>
                <a:endParaRPr lang="en-AU" sz="2800" b="0" kern="0" dirty="0" smtClean="0">
                  <a:solidFill>
                    <a:srgbClr val="00B050"/>
                  </a:solidFill>
                </a:endParaRPr>
              </a:p>
              <a:p>
                <a:pPr marL="0" indent="0">
                  <a:buFontTx/>
                  <a:buNone/>
                </a:pPr>
                <a:endParaRPr lang="en-AU" sz="2800" kern="0" dirty="0"/>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6002533" y="3763833"/>
                <a:ext cx="5688632" cy="1152128"/>
              </a:xfrm>
              <a:prstGeom prst="rect">
                <a:avLst/>
              </a:prstGeom>
              <a:blipFill rotWithShape="0">
                <a:blip r:embed="rId4"/>
                <a:stretch>
                  <a:fillRect b="-1624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cxnSp>
        <p:nvCxnSpPr>
          <p:cNvPr id="7" name="Straight Arrow Connector 6"/>
          <p:cNvCxnSpPr/>
          <p:nvPr/>
        </p:nvCxnSpPr>
        <p:spPr>
          <a:xfrm flipH="1" flipV="1">
            <a:off x="4610823" y="3874040"/>
            <a:ext cx="1081973" cy="183762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822675" y="5729841"/>
            <a:ext cx="856568" cy="428417"/>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644751" y="4006333"/>
            <a:ext cx="35280" cy="23045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26839" y="4491402"/>
            <a:ext cx="518091" cy="369332"/>
          </a:xfrm>
          <a:prstGeom prst="rect">
            <a:avLst/>
          </a:prstGeom>
          <a:noFill/>
        </p:spPr>
        <p:txBody>
          <a:bodyPr wrap="none" rtlCol="0">
            <a:spAutoFit/>
          </a:bodyPr>
          <a:lstStyle/>
          <a:p>
            <a:r>
              <a:rPr lang="en-AU" dirty="0" smtClean="0"/>
              <a:t>30⁰</a:t>
            </a:r>
            <a:endParaRPr lang="en-AU" dirty="0"/>
          </a:p>
        </p:txBody>
      </p:sp>
      <p:sp>
        <p:nvSpPr>
          <p:cNvPr id="11" name="TextBox 10"/>
          <p:cNvSpPr txBox="1"/>
          <p:nvPr/>
        </p:nvSpPr>
        <p:spPr>
          <a:xfrm>
            <a:off x="4713959" y="5625712"/>
            <a:ext cx="518091" cy="369332"/>
          </a:xfrm>
          <a:prstGeom prst="rect">
            <a:avLst/>
          </a:prstGeom>
          <a:noFill/>
        </p:spPr>
        <p:txBody>
          <a:bodyPr wrap="none" rtlCol="0">
            <a:spAutoFit/>
          </a:bodyPr>
          <a:lstStyle/>
          <a:p>
            <a:r>
              <a:rPr lang="en-AU" dirty="0" smtClean="0"/>
              <a:t>60⁰</a:t>
            </a:r>
            <a:endParaRPr lang="en-AU" dirty="0"/>
          </a:p>
        </p:txBody>
      </p:sp>
      <mc:AlternateContent xmlns:mc="http://schemas.openxmlformats.org/markup-compatibility/2006" xmlns:a14="http://schemas.microsoft.com/office/drawing/2010/main">
        <mc:Choice Requires="a14">
          <p:sp>
            <p:nvSpPr>
              <p:cNvPr id="12" name="Rectangle 11"/>
              <p:cNvSpPr/>
              <p:nvPr/>
            </p:nvSpPr>
            <p:spPr>
              <a:xfrm>
                <a:off x="5065374" y="6048759"/>
                <a:ext cx="14205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solidFill>
                            <a:srgbClr val="0000FF"/>
                          </a:solidFill>
                          <a:latin typeface="Cambria Math" panose="02040503050406030204" pitchFamily="18" charset="0"/>
                          <a:ea typeface="Cambria Math" panose="02040503050406030204" pitchFamily="18" charset="0"/>
                        </a:rPr>
                        <m:t>𝑻</m:t>
                      </m:r>
                      <m:r>
                        <a:rPr lang="en-AU" b="1" i="1" smtClean="0">
                          <a:solidFill>
                            <a:srgbClr val="0000FF"/>
                          </a:solidFill>
                          <a:latin typeface="Cambria Math" panose="02040503050406030204" pitchFamily="18" charset="0"/>
                          <a:ea typeface="Cambria Math" panose="02040503050406030204" pitchFamily="18" charset="0"/>
                        </a:rPr>
                        <m:t>𝟏</m:t>
                      </m:r>
                      <m:r>
                        <a:rPr lang="en-AU" b="1" i="1" smtClean="0">
                          <a:solidFill>
                            <a:srgbClr val="0000FF"/>
                          </a:solidFill>
                          <a:latin typeface="Cambria Math" panose="02040503050406030204" pitchFamily="18" charset="0"/>
                          <a:ea typeface="Cambria Math" panose="02040503050406030204" pitchFamily="18" charset="0"/>
                        </a:rPr>
                        <m:t>=</m:t>
                      </m:r>
                      <m:r>
                        <a:rPr lang="en-AU" b="1" i="1" smtClean="0">
                          <a:solidFill>
                            <a:srgbClr val="0000FF"/>
                          </a:solidFill>
                          <a:latin typeface="Cambria Math" panose="02040503050406030204" pitchFamily="18" charset="0"/>
                          <a:ea typeface="Cambria Math" panose="02040503050406030204" pitchFamily="18" charset="0"/>
                        </a:rPr>
                        <m:t>𝟐𝟔𝟎</m:t>
                      </m:r>
                      <m:r>
                        <a:rPr lang="en-AU" b="1" i="1" smtClean="0">
                          <a:solidFill>
                            <a:srgbClr val="0000FF"/>
                          </a:solidFill>
                          <a:latin typeface="Cambria Math" panose="02040503050406030204" pitchFamily="18" charset="0"/>
                          <a:ea typeface="Cambria Math" panose="02040503050406030204" pitchFamily="18" charset="0"/>
                        </a:rPr>
                        <m:t>𝑵</m:t>
                      </m:r>
                    </m:oMath>
                  </m:oMathPara>
                </a14:m>
                <a:endParaRPr lang="en-AU" dirty="0"/>
              </a:p>
            </p:txBody>
          </p:sp>
        </mc:Choice>
        <mc:Fallback xmlns="">
          <p:sp>
            <p:nvSpPr>
              <p:cNvPr id="12" name="Rectangle 11"/>
              <p:cNvSpPr>
                <a:spLocks noRot="1" noChangeAspect="1" noMove="1" noResize="1" noEditPoints="1" noAdjustHandles="1" noChangeArrowheads="1" noChangeShapeType="1" noTextEdit="1"/>
              </p:cNvSpPr>
              <p:nvPr/>
            </p:nvSpPr>
            <p:spPr>
              <a:xfrm>
                <a:off x="5065374" y="6048759"/>
                <a:ext cx="1420582" cy="369332"/>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215402" y="4546629"/>
                <a:ext cx="5309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a:solidFill>
                            <a:srgbClr val="00B050"/>
                          </a:solidFill>
                          <a:latin typeface="Cambria Math" panose="02040503050406030204" pitchFamily="18" charset="0"/>
                          <a:ea typeface="Cambria Math" panose="02040503050406030204" pitchFamily="18" charset="0"/>
                        </a:rPr>
                        <m:t>𝑻</m:t>
                      </m:r>
                      <m:r>
                        <a:rPr lang="en-AU" b="1" i="1">
                          <a:solidFill>
                            <a:srgbClr val="00B050"/>
                          </a:solidFill>
                          <a:latin typeface="Cambria Math" panose="02040503050406030204" pitchFamily="18" charset="0"/>
                          <a:ea typeface="Cambria Math" panose="02040503050406030204" pitchFamily="18" charset="0"/>
                        </a:rPr>
                        <m:t>𝟐</m:t>
                      </m:r>
                    </m:oMath>
                  </m:oMathPara>
                </a14:m>
                <a:endParaRPr lang="en-AU" dirty="0"/>
              </a:p>
            </p:txBody>
          </p:sp>
        </mc:Choice>
        <mc:Fallback xmlns="">
          <p:sp>
            <p:nvSpPr>
              <p:cNvPr id="13" name="Rectangle 12"/>
              <p:cNvSpPr>
                <a:spLocks noRot="1" noChangeAspect="1" noMove="1" noResize="1" noEditPoints="1" noAdjustHandles="1" noChangeArrowheads="1" noChangeShapeType="1" noTextEdit="1"/>
              </p:cNvSpPr>
              <p:nvPr/>
            </p:nvSpPr>
            <p:spPr>
              <a:xfrm>
                <a:off x="5215402" y="4546629"/>
                <a:ext cx="530915" cy="369332"/>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192468" y="4390507"/>
                <a:ext cx="158798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b="1" i="1" smtClean="0">
                          <a:solidFill>
                            <a:srgbClr val="FF0000"/>
                          </a:solidFill>
                          <a:latin typeface="Cambria Math" panose="02040503050406030204" pitchFamily="18" charset="0"/>
                          <a:ea typeface="Cambria Math" panose="02040503050406030204" pitchFamily="18" charset="0"/>
                        </a:rPr>
                        <m:t>𝑭𝒘</m:t>
                      </m:r>
                    </m:oMath>
                  </m:oMathPara>
                </a14:m>
                <a:endParaRPr lang="en-AU" b="1" dirty="0" smtClean="0">
                  <a:solidFill>
                    <a:srgbClr val="FF0000"/>
                  </a:solidFill>
                  <a:ea typeface="Cambria Math"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3192468" y="4390507"/>
                <a:ext cx="1587983" cy="369332"/>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22309" y="5855595"/>
                <a:ext cx="3674211" cy="910570"/>
              </a:xfrm>
              <a:prstGeom prst="rect">
                <a:avLst/>
              </a:prstGeom>
              <a:solidFill>
                <a:schemeClr val="bg1">
                  <a:lumMod val="85000"/>
                </a:schemeClr>
              </a:solidFill>
              <a:ln>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800" i="1" kern="0">
                          <a:solidFill>
                            <a:srgbClr val="00B050"/>
                          </a:solidFill>
                          <a:latin typeface="Cambria Math" panose="02040503050406030204" pitchFamily="18" charset="0"/>
                        </a:rPr>
                        <m:t>∴</m:t>
                      </m:r>
                      <m:r>
                        <a:rPr lang="en-AU" sz="2800" i="1" kern="0">
                          <a:solidFill>
                            <a:srgbClr val="00B050"/>
                          </a:solidFill>
                          <a:latin typeface="Cambria Math" panose="02040503050406030204" pitchFamily="18" charset="0"/>
                        </a:rPr>
                        <m:t>𝑚</m:t>
                      </m:r>
                      <m:r>
                        <a:rPr lang="en-AU" sz="2800" i="1" kern="0">
                          <a:solidFill>
                            <a:srgbClr val="00B050"/>
                          </a:solidFill>
                          <a:latin typeface="Cambria Math" panose="02040503050406030204" pitchFamily="18" charset="0"/>
                        </a:rPr>
                        <m:t>=</m:t>
                      </m:r>
                      <m:f>
                        <m:fPr>
                          <m:ctrlPr>
                            <a:rPr lang="en-AU" sz="2800" i="1" kern="0">
                              <a:solidFill>
                                <a:srgbClr val="00B050"/>
                              </a:solidFill>
                              <a:latin typeface="Cambria Math" panose="02040503050406030204" pitchFamily="18" charset="0"/>
                            </a:rPr>
                          </m:ctrlPr>
                        </m:fPr>
                        <m:num>
                          <m:r>
                            <a:rPr lang="en-AU" sz="2800" i="1" kern="0">
                              <a:solidFill>
                                <a:srgbClr val="00B050"/>
                              </a:solidFill>
                              <a:latin typeface="Cambria Math" panose="02040503050406030204" pitchFamily="18" charset="0"/>
                            </a:rPr>
                            <m:t>520</m:t>
                          </m:r>
                        </m:num>
                        <m:den>
                          <m:r>
                            <a:rPr lang="en-AU" sz="2800" i="1" kern="0">
                              <a:solidFill>
                                <a:srgbClr val="00B050"/>
                              </a:solidFill>
                              <a:latin typeface="Cambria Math" panose="02040503050406030204" pitchFamily="18" charset="0"/>
                            </a:rPr>
                            <m:t>9.80</m:t>
                          </m:r>
                        </m:den>
                      </m:f>
                      <m:r>
                        <a:rPr lang="en-AU" sz="2800" i="1" kern="0">
                          <a:solidFill>
                            <a:srgbClr val="00B050"/>
                          </a:solidFill>
                          <a:latin typeface="Cambria Math" panose="02040503050406030204" pitchFamily="18" charset="0"/>
                        </a:rPr>
                        <m:t>=53.1 </m:t>
                      </m:r>
                      <m:r>
                        <a:rPr lang="en-AU" sz="2800" i="1" kern="0">
                          <a:solidFill>
                            <a:srgbClr val="00B050"/>
                          </a:solidFill>
                          <a:latin typeface="Cambria Math" panose="02040503050406030204" pitchFamily="18" charset="0"/>
                        </a:rPr>
                        <m:t>𝑘𝑔</m:t>
                      </m:r>
                    </m:oMath>
                  </m:oMathPara>
                </a14:m>
                <a:endParaRPr lang="en-AU" sz="2800" i="1" kern="0" dirty="0">
                  <a:solidFill>
                    <a:srgbClr val="00B050"/>
                  </a:solidFill>
                  <a:latin typeface="Cambria Math" panose="020405030504060302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22309" y="5855595"/>
                <a:ext cx="3674211" cy="910570"/>
              </a:xfrm>
              <a:prstGeom prst="rect">
                <a:avLst/>
              </a:prstGeom>
              <a:blipFill rotWithShape="0">
                <a:blip r:embed="rId8"/>
                <a:stretch>
                  <a:fillRect/>
                </a:stretch>
              </a:blipFill>
              <a:ln>
                <a:solidFill>
                  <a:srgbClr val="7030A0"/>
                </a:solidFill>
              </a:ln>
            </p:spPr>
            <p:txBody>
              <a:bodyPr/>
              <a:lstStyle/>
              <a:p>
                <a:r>
                  <a:rPr lang="en-AU">
                    <a:noFill/>
                  </a:rPr>
                  <a:t> </a:t>
                </a:r>
              </a:p>
            </p:txBody>
          </p:sp>
        </mc:Fallback>
      </mc:AlternateContent>
    </p:spTree>
    <p:extLst>
      <p:ext uri="{BB962C8B-B14F-4D97-AF65-F5344CB8AC3E}">
        <p14:creationId xmlns:p14="http://schemas.microsoft.com/office/powerpoint/2010/main" val="154792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p:bldP spid="11" grpId="0"/>
      <p:bldP spid="12" grpId="0"/>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possible situations</a:t>
            </a:r>
            <a:endParaRPr lang="en-AU" dirty="0"/>
          </a:p>
        </p:txBody>
      </p:sp>
      <p:pic>
        <p:nvPicPr>
          <p:cNvPr id="4" name="Picture 10" descr="http://mrshum.com/images/uploads/MED2938195/translational-equilibrium-examp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312880"/>
            <a:ext cx="4031211" cy="2376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1.bp.blogspot.com/-5jeiEa5ZFwI/UPy6ikcR6rI/AAAAAAAAABM/wQj9LXuMrOg/s16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062" y="4209973"/>
            <a:ext cx="3448050" cy="25098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images.encyclopedia.com/utility/image.aspx?id=2795066&amp;imagetype=Manual&amp;height=300&amp;width=3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205" y="3879440"/>
            <a:ext cx="2667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hyperphysics.phy-astr.gsu.edu/hbase/imgmec/equf.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7488" y="1181689"/>
            <a:ext cx="572452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600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7788" y="1600200"/>
            <a:ext cx="7394612" cy="4525963"/>
          </a:xfrm>
        </p:spPr>
        <p:txBody>
          <a:bodyPr/>
          <a:lstStyle/>
          <a:p>
            <a:pPr marL="0" indent="0">
              <a:buNone/>
            </a:pPr>
            <a:r>
              <a:rPr lang="en-AU" sz="2400" dirty="0" smtClean="0"/>
              <a:t>An Olympic gymnast lifts his </a:t>
            </a:r>
            <a:r>
              <a:rPr lang="en-AU" sz="2400" dirty="0" smtClean="0"/>
              <a:t>65.0 kg </a:t>
            </a:r>
            <a:r>
              <a:rPr lang="en-AU" sz="2400" dirty="0" smtClean="0"/>
              <a:t>body mass on the rings using the strength of his arms as shown. Each arm is angled downwards 10.0 degrees from horizontal. What is the force directed up each arm from the rings?</a:t>
            </a:r>
            <a:endParaRPr lang="en-AU" sz="2400" dirty="0"/>
          </a:p>
        </p:txBody>
      </p:sp>
      <p:pic>
        <p:nvPicPr>
          <p:cNvPr id="1026" name="Picture 2" descr="https://www.british-gymnastics.org/images/gymnast-profiles/courtney-tulloch-106442/Courtney%20Tulloch%20on%20ring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7038"/>
            <a:ext cx="3996444" cy="266429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bwMode="auto">
          <a:xfrm>
            <a:off x="762000" y="4270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Impact" panose="020B0806030902050204" pitchFamily="34" charset="0"/>
              </a:defRPr>
            </a:lvl2pPr>
            <a:lvl3pPr algn="ctr" rtl="0" eaLnBrk="0" fontAlgn="base" hangingPunct="0">
              <a:spcBef>
                <a:spcPct val="0"/>
              </a:spcBef>
              <a:spcAft>
                <a:spcPct val="0"/>
              </a:spcAft>
              <a:defRPr sz="4400">
                <a:solidFill>
                  <a:schemeClr val="tx2"/>
                </a:solidFill>
                <a:latin typeface="Impact" panose="020B0806030902050204" pitchFamily="34" charset="0"/>
              </a:defRPr>
            </a:lvl3pPr>
            <a:lvl4pPr algn="ctr" rtl="0" eaLnBrk="0" fontAlgn="base" hangingPunct="0">
              <a:spcBef>
                <a:spcPct val="0"/>
              </a:spcBef>
              <a:spcAft>
                <a:spcPct val="0"/>
              </a:spcAft>
              <a:defRPr sz="4400">
                <a:solidFill>
                  <a:schemeClr val="tx2"/>
                </a:solidFill>
                <a:latin typeface="Impact" panose="020B0806030902050204" pitchFamily="34" charset="0"/>
              </a:defRPr>
            </a:lvl4pPr>
            <a:lvl5pPr algn="ctr" rtl="0" eaLnBrk="0" fontAlgn="base" hangingPunct="0">
              <a:spcBef>
                <a:spcPct val="0"/>
              </a:spcBef>
              <a:spcAft>
                <a:spcPct val="0"/>
              </a:spcAft>
              <a:defRPr sz="4400">
                <a:solidFill>
                  <a:schemeClr val="tx2"/>
                </a:solidFill>
                <a:latin typeface="Impact" panose="020B0806030902050204"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r>
              <a:rPr lang="en-AU" dirty="0" smtClean="0">
                <a:solidFill>
                  <a:srgbClr val="FF0000"/>
                </a:solidFill>
              </a:rPr>
              <a:t>                2 </a:t>
            </a:r>
            <a:r>
              <a:rPr lang="en-AU" dirty="0">
                <a:solidFill>
                  <a:srgbClr val="FF0000"/>
                </a:solidFill>
              </a:rPr>
              <a:t>D </a:t>
            </a:r>
            <a:r>
              <a:rPr lang="en-AU" kern="0" dirty="0" smtClean="0">
                <a:solidFill>
                  <a:srgbClr val="00B050"/>
                </a:solidFill>
              </a:rPr>
              <a:t>Hanging</a:t>
            </a:r>
            <a:r>
              <a:rPr lang="en-AU" kern="0" dirty="0" smtClean="0"/>
              <a:t> Problem 3</a:t>
            </a:r>
            <a:endParaRPr lang="en-AU" kern="0" dirty="0"/>
          </a:p>
        </p:txBody>
      </p:sp>
      <mc:AlternateContent xmlns:mc="http://schemas.openxmlformats.org/markup-compatibility/2006" xmlns:a14="http://schemas.microsoft.com/office/drawing/2010/main">
        <mc:Choice Requires="a14">
          <p:sp>
            <p:nvSpPr>
              <p:cNvPr id="6" name="Content Placeholder 2"/>
              <p:cNvSpPr txBox="1">
                <a:spLocks/>
              </p:cNvSpPr>
              <p:nvPr/>
            </p:nvSpPr>
            <p:spPr bwMode="auto">
              <a:xfrm>
                <a:off x="5331440" y="3040905"/>
                <a:ext cx="6860559" cy="11521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r>
                        <a:rPr lang="el-GR" sz="2800" b="1" i="1" smtClean="0">
                          <a:solidFill>
                            <a:srgbClr val="7030A0"/>
                          </a:solidFill>
                          <a:latin typeface="Cambria Math" panose="02040503050406030204" pitchFamily="18" charset="0"/>
                          <a:ea typeface="Cambria Math" panose="02040503050406030204" pitchFamily="18" charset="0"/>
                        </a:rPr>
                        <m:t>𝜮</m:t>
                      </m:r>
                      <m:r>
                        <a:rPr lang="en-AU" sz="2800" b="1" i="1">
                          <a:solidFill>
                            <a:srgbClr val="7030A0"/>
                          </a:solidFill>
                          <a:latin typeface="Cambria Math" panose="02040503050406030204" pitchFamily="18" charset="0"/>
                          <a:ea typeface="Cambria Math" panose="02040503050406030204" pitchFamily="18" charset="0"/>
                        </a:rPr>
                        <m:t>𝑭</m:t>
                      </m:r>
                      <m:r>
                        <a:rPr lang="en-AU" sz="2800" b="1" i="1">
                          <a:solidFill>
                            <a:srgbClr val="7030A0"/>
                          </a:solidFill>
                          <a:latin typeface="Cambria Math" panose="02040503050406030204" pitchFamily="18" charset="0"/>
                          <a:ea typeface="Cambria Math" panose="02040503050406030204" pitchFamily="18" charset="0"/>
                        </a:rPr>
                        <m:t>=</m:t>
                      </m:r>
                      <m:r>
                        <a:rPr lang="en-AU" sz="2800" b="1" i="1">
                          <a:solidFill>
                            <a:srgbClr val="7030A0"/>
                          </a:solidFill>
                          <a:latin typeface="Cambria Math" panose="02040503050406030204" pitchFamily="18" charset="0"/>
                          <a:ea typeface="Cambria Math" panose="02040503050406030204" pitchFamily="18" charset="0"/>
                        </a:rPr>
                        <m:t>𝟎</m:t>
                      </m:r>
                    </m:oMath>
                  </m:oMathPara>
                </a14:m>
                <a:endParaRPr lang="en-AU" sz="2800" b="1" dirty="0" smtClean="0">
                  <a:solidFill>
                    <a:srgbClr val="7030A0"/>
                  </a:solidFill>
                  <a:ea typeface="Cambria Math" panose="02040503050406030204" pitchFamily="18" charset="0"/>
                </a:endParaRPr>
              </a:p>
              <a:p>
                <a:pPr marL="0" indent="0">
                  <a:buFontTx/>
                  <a:buNone/>
                </a:pPr>
                <a14:m>
                  <m:oMathPara xmlns:m="http://schemas.openxmlformats.org/officeDocument/2006/math">
                    <m:oMathParaPr>
                      <m:jc m:val="centerGroup"/>
                    </m:oMathParaPr>
                    <m:oMath xmlns:m="http://schemas.openxmlformats.org/officeDocument/2006/math">
                      <m:r>
                        <a:rPr lang="en-AU" sz="2800" b="1" i="1" smtClean="0">
                          <a:solidFill>
                            <a:srgbClr val="0000FF"/>
                          </a:solidFill>
                          <a:latin typeface="Cambria Math" panose="02040503050406030204" pitchFamily="18" charset="0"/>
                          <a:ea typeface="Cambria Math" panose="02040503050406030204" pitchFamily="18" charset="0"/>
                        </a:rPr>
                        <m:t>𝑭</m:t>
                      </m:r>
                      <m:r>
                        <a:rPr lang="en-AU" sz="2800" b="1" i="1" smtClean="0">
                          <a:solidFill>
                            <a:srgbClr val="0000FF"/>
                          </a:solidFill>
                          <a:latin typeface="Cambria Math" panose="02040503050406030204" pitchFamily="18" charset="0"/>
                          <a:ea typeface="Cambria Math" panose="02040503050406030204" pitchFamily="18" charset="0"/>
                        </a:rPr>
                        <m:t>𝟏</m:t>
                      </m:r>
                      <m:r>
                        <a:rPr lang="en-AU" sz="2800" b="1" i="1" smtClean="0">
                          <a:solidFill>
                            <a:srgbClr val="7030A0"/>
                          </a:solidFill>
                          <a:latin typeface="Cambria Math" panose="02040503050406030204" pitchFamily="18" charset="0"/>
                          <a:ea typeface="Cambria Math" panose="02040503050406030204" pitchFamily="18" charset="0"/>
                        </a:rPr>
                        <m:t>+</m:t>
                      </m:r>
                      <m:r>
                        <a:rPr lang="en-AU" sz="2800" b="1" i="1" smtClean="0">
                          <a:solidFill>
                            <a:srgbClr val="00B050"/>
                          </a:solidFill>
                          <a:latin typeface="Cambria Math" panose="02040503050406030204" pitchFamily="18" charset="0"/>
                          <a:ea typeface="Cambria Math" panose="02040503050406030204" pitchFamily="18" charset="0"/>
                        </a:rPr>
                        <m:t>𝑭</m:t>
                      </m:r>
                      <m:r>
                        <a:rPr lang="en-AU" sz="2800" b="1" i="1" smtClean="0">
                          <a:solidFill>
                            <a:srgbClr val="00B050"/>
                          </a:solidFill>
                          <a:latin typeface="Cambria Math" panose="02040503050406030204" pitchFamily="18" charset="0"/>
                          <a:ea typeface="Cambria Math" panose="02040503050406030204" pitchFamily="18" charset="0"/>
                        </a:rPr>
                        <m:t>𝟐</m:t>
                      </m:r>
                      <m:r>
                        <a:rPr lang="en-AU" sz="2800" b="1" i="1" smtClean="0">
                          <a:solidFill>
                            <a:srgbClr val="7030A0"/>
                          </a:solidFill>
                          <a:latin typeface="Cambria Math" panose="02040503050406030204" pitchFamily="18" charset="0"/>
                          <a:ea typeface="Cambria Math" panose="02040503050406030204" pitchFamily="18" charset="0"/>
                        </a:rPr>
                        <m:t>+</m:t>
                      </m:r>
                      <m:r>
                        <a:rPr lang="en-AU" sz="2800" b="1" i="1" smtClean="0">
                          <a:solidFill>
                            <a:srgbClr val="FF0000"/>
                          </a:solidFill>
                          <a:latin typeface="Cambria Math" panose="02040503050406030204" pitchFamily="18" charset="0"/>
                          <a:ea typeface="Cambria Math" panose="02040503050406030204" pitchFamily="18" charset="0"/>
                        </a:rPr>
                        <m:t>𝑭𝒘</m:t>
                      </m:r>
                      <m:r>
                        <a:rPr lang="en-AU" sz="2800" b="1" i="1">
                          <a:solidFill>
                            <a:srgbClr val="7030A0"/>
                          </a:solidFill>
                          <a:latin typeface="Cambria Math" panose="02040503050406030204" pitchFamily="18" charset="0"/>
                          <a:ea typeface="Cambria Math" panose="02040503050406030204" pitchFamily="18" charset="0"/>
                        </a:rPr>
                        <m:t>=</m:t>
                      </m:r>
                      <m:r>
                        <a:rPr lang="en-AU" sz="2800" b="1" i="1">
                          <a:solidFill>
                            <a:srgbClr val="7030A0"/>
                          </a:solidFill>
                          <a:latin typeface="Cambria Math" panose="02040503050406030204" pitchFamily="18" charset="0"/>
                          <a:ea typeface="Cambria Math" panose="02040503050406030204" pitchFamily="18" charset="0"/>
                        </a:rPr>
                        <m:t>𝟎</m:t>
                      </m:r>
                    </m:oMath>
                  </m:oMathPara>
                </a14:m>
                <a:endParaRPr lang="en-AU" sz="2800" kern="0" dirty="0" smtClean="0"/>
              </a:p>
              <a:p>
                <a:pPr marL="0" indent="0">
                  <a:buFontTx/>
                  <a:buNone/>
                </a:pPr>
                <a:endParaRPr lang="en-AU" sz="2800" kern="0" dirty="0"/>
              </a:p>
              <a:p>
                <a:pPr marL="0" indent="0">
                  <a:buNone/>
                </a:pPr>
                <a14:m>
                  <m:oMathPara xmlns:m="http://schemas.openxmlformats.org/officeDocument/2006/math">
                    <m:oMathParaPr>
                      <m:jc m:val="centerGroup"/>
                    </m:oMathParaPr>
                    <m:oMath xmlns:m="http://schemas.openxmlformats.org/officeDocument/2006/math">
                      <m:func>
                        <m:funcPr>
                          <m:ctrlPr>
                            <a:rPr lang="en-AU" sz="2800" b="0" i="1" kern="0" smtClean="0">
                              <a:solidFill>
                                <a:srgbClr val="0000FF"/>
                              </a:solidFill>
                              <a:latin typeface="Cambria Math" panose="02040503050406030204" pitchFamily="18" charset="0"/>
                            </a:rPr>
                          </m:ctrlPr>
                        </m:funcPr>
                        <m:fName>
                          <m:f>
                            <m:fPr>
                              <m:ctrlPr>
                                <a:rPr lang="en-AU" sz="2800" b="0" i="1" kern="0" smtClean="0">
                                  <a:solidFill>
                                    <a:srgbClr val="0000FF"/>
                                  </a:solidFill>
                                  <a:latin typeface="Cambria Math" panose="02040503050406030204" pitchFamily="18" charset="0"/>
                                </a:rPr>
                              </m:ctrlPr>
                            </m:fPr>
                            <m:num>
                              <m:r>
                                <a:rPr lang="en-AU" sz="2800" b="0" i="0" kern="0" smtClean="0">
                                  <a:solidFill>
                                    <a:srgbClr val="0000FF"/>
                                  </a:solidFill>
                                  <a:latin typeface="Cambria Math" panose="02040503050406030204" pitchFamily="18" charset="0"/>
                                </a:rPr>
                                <m:t>637</m:t>
                              </m:r>
                            </m:num>
                            <m:den>
                              <m:r>
                                <m:rPr>
                                  <m:sty m:val="p"/>
                                </m:rPr>
                                <a:rPr lang="en-AU" sz="2800" b="0" i="0" kern="0" smtClean="0">
                                  <a:solidFill>
                                    <a:srgbClr val="0000FF"/>
                                  </a:solidFill>
                                  <a:latin typeface="Cambria Math" panose="02040503050406030204" pitchFamily="18" charset="0"/>
                                </a:rPr>
                                <m:t>sin</m:t>
                              </m:r>
                              <m:r>
                                <a:rPr lang="en-AU" sz="2800" b="0" i="0" kern="0" smtClean="0">
                                  <a:solidFill>
                                    <a:srgbClr val="0000FF"/>
                                  </a:solidFill>
                                  <a:latin typeface="Cambria Math" panose="02040503050406030204" pitchFamily="18" charset="0"/>
                                </a:rPr>
                                <m:t> 20</m:t>
                              </m:r>
                            </m:den>
                          </m:f>
                        </m:fName>
                        <m:e>
                          <m:r>
                            <a:rPr lang="en-AU" sz="2800" b="0" i="1" kern="0" smtClean="0">
                              <a:solidFill>
                                <a:srgbClr val="0000FF"/>
                              </a:solidFill>
                              <a:latin typeface="Cambria Math" panose="02040503050406030204" pitchFamily="18" charset="0"/>
                            </a:rPr>
                            <m:t> =</m:t>
                          </m:r>
                          <m:f>
                            <m:fPr>
                              <m:ctrlPr>
                                <a:rPr lang="en-AU" sz="2800" b="0" i="1" kern="0" smtClean="0">
                                  <a:solidFill>
                                    <a:srgbClr val="0000FF"/>
                                  </a:solidFill>
                                  <a:latin typeface="Cambria Math" panose="02040503050406030204" pitchFamily="18" charset="0"/>
                                </a:rPr>
                              </m:ctrlPr>
                            </m:fPr>
                            <m:num>
                              <m:r>
                                <a:rPr lang="en-AU" sz="2800" b="0" i="1" kern="0" smtClean="0">
                                  <a:solidFill>
                                    <a:srgbClr val="0000FF"/>
                                  </a:solidFill>
                                  <a:latin typeface="Cambria Math" panose="02040503050406030204" pitchFamily="18" charset="0"/>
                                </a:rPr>
                                <m:t>𝐹</m:t>
                              </m:r>
                              <m:r>
                                <a:rPr lang="en-AU" sz="2800" b="0" i="1" kern="0" smtClean="0">
                                  <a:solidFill>
                                    <a:srgbClr val="0000FF"/>
                                  </a:solidFill>
                                  <a:latin typeface="Cambria Math" panose="02040503050406030204" pitchFamily="18" charset="0"/>
                                </a:rPr>
                                <m:t>1</m:t>
                              </m:r>
                            </m:num>
                            <m:den>
                              <m:func>
                                <m:funcPr>
                                  <m:ctrlPr>
                                    <a:rPr lang="en-AU" sz="2800" b="0" i="1" kern="0" smtClean="0">
                                      <a:solidFill>
                                        <a:srgbClr val="0000FF"/>
                                      </a:solidFill>
                                      <a:latin typeface="Cambria Math" panose="02040503050406030204" pitchFamily="18" charset="0"/>
                                    </a:rPr>
                                  </m:ctrlPr>
                                </m:funcPr>
                                <m:fName>
                                  <m:r>
                                    <m:rPr>
                                      <m:sty m:val="p"/>
                                    </m:rPr>
                                    <a:rPr lang="en-AU" sz="2800" b="0" i="0" kern="0" smtClean="0">
                                      <a:solidFill>
                                        <a:srgbClr val="0000FF"/>
                                      </a:solidFill>
                                      <a:latin typeface="Cambria Math" panose="02040503050406030204" pitchFamily="18" charset="0"/>
                                    </a:rPr>
                                    <m:t>sin</m:t>
                                  </m:r>
                                </m:fName>
                                <m:e>
                                  <m:r>
                                    <a:rPr lang="en-AU" sz="2800" b="0" i="1" kern="0" smtClean="0">
                                      <a:solidFill>
                                        <a:srgbClr val="0000FF"/>
                                      </a:solidFill>
                                      <a:latin typeface="Cambria Math" panose="02040503050406030204" pitchFamily="18" charset="0"/>
                                    </a:rPr>
                                    <m:t>80</m:t>
                                  </m:r>
                                </m:e>
                              </m:func>
                            </m:den>
                          </m:f>
                        </m:e>
                      </m:func>
                    </m:oMath>
                  </m:oMathPara>
                </a14:m>
                <a:endParaRPr lang="en-AU" sz="2800" kern="0" dirty="0" smtClean="0">
                  <a:solidFill>
                    <a:srgbClr val="0000FF"/>
                  </a:solidFill>
                </a:endParaRPr>
              </a:p>
              <a:p>
                <a:pPr marL="0" indent="0">
                  <a:buNone/>
                </a:pPr>
                <a:endParaRPr lang="en-AU" sz="1800" kern="0" dirty="0">
                  <a:solidFill>
                    <a:srgbClr val="0000FF"/>
                  </a:solidFill>
                </a:endParaRPr>
              </a:p>
              <a:p>
                <a:pPr marL="0" indent="0">
                  <a:buFontTx/>
                  <a:buNone/>
                </a:pPr>
                <a14:m>
                  <m:oMathPara xmlns:m="http://schemas.openxmlformats.org/officeDocument/2006/math">
                    <m:oMathParaPr>
                      <m:jc m:val="centerGroup"/>
                    </m:oMathParaPr>
                    <m:oMath xmlns:m="http://schemas.openxmlformats.org/officeDocument/2006/math">
                      <m:r>
                        <a:rPr lang="en-AU" sz="2800" b="0" i="1" kern="0" smtClean="0">
                          <a:solidFill>
                            <a:srgbClr val="00B050"/>
                          </a:solidFill>
                          <a:latin typeface="Cambria Math" panose="02040503050406030204" pitchFamily="18" charset="0"/>
                        </a:rPr>
                        <m:t>𝐹</m:t>
                      </m:r>
                      <m:r>
                        <a:rPr lang="en-AU" sz="2800" b="0" i="1" kern="0" smtClean="0">
                          <a:solidFill>
                            <a:srgbClr val="00B050"/>
                          </a:solidFill>
                          <a:latin typeface="Cambria Math" panose="02040503050406030204" pitchFamily="18" charset="0"/>
                        </a:rPr>
                        <m:t>1=</m:t>
                      </m:r>
                      <m:r>
                        <a:rPr lang="en-AU" sz="2800" b="0" i="1" kern="0" smtClean="0">
                          <a:solidFill>
                            <a:srgbClr val="00B050"/>
                          </a:solidFill>
                          <a:latin typeface="Cambria Math" panose="02040503050406030204" pitchFamily="18" charset="0"/>
                        </a:rPr>
                        <m:t>𝐹</m:t>
                      </m:r>
                      <m:r>
                        <a:rPr lang="en-AU" sz="2800" b="0" i="1" kern="0" smtClean="0">
                          <a:solidFill>
                            <a:srgbClr val="00B050"/>
                          </a:solidFill>
                          <a:latin typeface="Cambria Math" panose="02040503050406030204" pitchFamily="18" charset="0"/>
                        </a:rPr>
                        <m:t>2=</m:t>
                      </m:r>
                      <m:f>
                        <m:fPr>
                          <m:ctrlPr>
                            <a:rPr lang="en-AU" sz="2800" i="1" kern="0">
                              <a:solidFill>
                                <a:srgbClr val="0000FF"/>
                              </a:solidFill>
                              <a:latin typeface="Cambria Math" panose="02040503050406030204" pitchFamily="18" charset="0"/>
                            </a:rPr>
                          </m:ctrlPr>
                        </m:fPr>
                        <m:num>
                          <m:r>
                            <a:rPr lang="en-AU" sz="2800" kern="0">
                              <a:solidFill>
                                <a:srgbClr val="0000FF"/>
                              </a:solidFill>
                              <a:latin typeface="Cambria Math" panose="02040503050406030204" pitchFamily="18" charset="0"/>
                            </a:rPr>
                            <m:t>637</m:t>
                          </m:r>
                        </m:num>
                        <m:den>
                          <m:r>
                            <m:rPr>
                              <m:sty m:val="p"/>
                            </m:rPr>
                            <a:rPr lang="en-AU" sz="2800" kern="0">
                              <a:solidFill>
                                <a:srgbClr val="0000FF"/>
                              </a:solidFill>
                              <a:latin typeface="Cambria Math" panose="02040503050406030204" pitchFamily="18" charset="0"/>
                            </a:rPr>
                            <m:t>sin</m:t>
                          </m:r>
                          <m:r>
                            <a:rPr lang="en-AU" sz="2800" kern="0">
                              <a:solidFill>
                                <a:srgbClr val="0000FF"/>
                              </a:solidFill>
                              <a:latin typeface="Cambria Math" panose="02040503050406030204" pitchFamily="18" charset="0"/>
                            </a:rPr>
                            <m:t> 20</m:t>
                          </m:r>
                        </m:den>
                      </m:f>
                      <m:r>
                        <a:rPr lang="en-AU" sz="2800" b="0" i="1" kern="0" smtClean="0">
                          <a:solidFill>
                            <a:srgbClr val="0000FF"/>
                          </a:solidFill>
                          <a:latin typeface="Cambria Math" panose="02040503050406030204" pitchFamily="18" charset="0"/>
                        </a:rPr>
                        <m:t>𝑥𝑠𝑖𝑛</m:t>
                      </m:r>
                      <m:r>
                        <a:rPr lang="en-AU" sz="2800" b="0" i="1" kern="0" smtClean="0">
                          <a:solidFill>
                            <a:srgbClr val="0000FF"/>
                          </a:solidFill>
                          <a:latin typeface="Cambria Math" panose="02040503050406030204" pitchFamily="18" charset="0"/>
                        </a:rPr>
                        <m:t>80=1.83</m:t>
                      </m:r>
                      <m:r>
                        <a:rPr lang="en-AU" sz="2800" b="0" i="1" kern="0" smtClean="0">
                          <a:solidFill>
                            <a:srgbClr val="00B050"/>
                          </a:solidFill>
                          <a:latin typeface="Cambria Math" panose="02040503050406030204" pitchFamily="18" charset="0"/>
                        </a:rPr>
                        <m:t>𝑥</m:t>
                      </m:r>
                      <m:sSup>
                        <m:sSupPr>
                          <m:ctrlPr>
                            <a:rPr lang="en-AU" sz="2800" b="0" i="1" kern="0" smtClean="0">
                              <a:solidFill>
                                <a:srgbClr val="00B050"/>
                              </a:solidFill>
                              <a:latin typeface="Cambria Math" panose="02040503050406030204" pitchFamily="18" charset="0"/>
                            </a:rPr>
                          </m:ctrlPr>
                        </m:sSupPr>
                        <m:e>
                          <m:r>
                            <a:rPr lang="en-AU" sz="2800" b="0" i="1" kern="0" smtClean="0">
                              <a:solidFill>
                                <a:srgbClr val="00B050"/>
                              </a:solidFill>
                              <a:latin typeface="Cambria Math" panose="02040503050406030204" pitchFamily="18" charset="0"/>
                            </a:rPr>
                            <m:t>10</m:t>
                          </m:r>
                        </m:e>
                        <m:sup>
                          <m:r>
                            <a:rPr lang="en-AU" sz="2800" b="0" i="1" kern="0" smtClean="0">
                              <a:solidFill>
                                <a:srgbClr val="00B050"/>
                              </a:solidFill>
                              <a:latin typeface="Cambria Math" panose="02040503050406030204" pitchFamily="18" charset="0"/>
                            </a:rPr>
                            <m:t>3</m:t>
                          </m:r>
                        </m:sup>
                      </m:sSup>
                      <m:r>
                        <a:rPr lang="en-AU" sz="2800" b="0" i="1" kern="0" smtClean="0">
                          <a:solidFill>
                            <a:srgbClr val="00B050"/>
                          </a:solidFill>
                          <a:latin typeface="Cambria Math" panose="02040503050406030204" pitchFamily="18" charset="0"/>
                        </a:rPr>
                        <m:t> </m:t>
                      </m:r>
                      <m:r>
                        <a:rPr lang="en-AU" sz="2800" b="0" i="1" kern="0" smtClean="0">
                          <a:solidFill>
                            <a:srgbClr val="00B050"/>
                          </a:solidFill>
                          <a:latin typeface="Cambria Math" panose="02040503050406030204" pitchFamily="18" charset="0"/>
                        </a:rPr>
                        <m:t>𝑁</m:t>
                      </m:r>
                    </m:oMath>
                  </m:oMathPara>
                </a14:m>
                <a:endParaRPr lang="en-AU" sz="2800" b="0" kern="0" dirty="0" smtClean="0">
                  <a:solidFill>
                    <a:srgbClr val="00B050"/>
                  </a:solidFill>
                </a:endParaRPr>
              </a:p>
              <a:p>
                <a:pPr marL="0" indent="0">
                  <a:buFontTx/>
                  <a:buNone/>
                </a:pPr>
                <a:endParaRPr lang="en-AU" sz="2800" b="0" kern="0" dirty="0" smtClean="0">
                  <a:solidFill>
                    <a:srgbClr val="00B050"/>
                  </a:solidFill>
                </a:endParaRPr>
              </a:p>
              <a:p>
                <a:pPr marL="0" indent="0">
                  <a:buFontTx/>
                  <a:buNone/>
                </a:pPr>
                <a:endParaRPr lang="en-AU" sz="2800" kern="0" dirty="0"/>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5331440" y="3040905"/>
                <a:ext cx="6860559" cy="1152128"/>
              </a:xfrm>
              <a:prstGeom prst="rect">
                <a:avLst/>
              </a:prstGeom>
              <a:blipFill rotWithShape="0">
                <a:blip r:embed="rId3"/>
                <a:stretch>
                  <a:fillRect b="-1904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cxnSp>
        <p:nvCxnSpPr>
          <p:cNvPr id="7" name="Straight Arrow Connector 6"/>
          <p:cNvCxnSpPr/>
          <p:nvPr/>
        </p:nvCxnSpPr>
        <p:spPr>
          <a:xfrm flipH="1" flipV="1">
            <a:off x="1053267" y="3763833"/>
            <a:ext cx="3134521" cy="50094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100727" y="4301199"/>
            <a:ext cx="3087060" cy="644318"/>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991962" y="3761872"/>
            <a:ext cx="11974" cy="12389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59807" y="4949995"/>
            <a:ext cx="518091" cy="369332"/>
          </a:xfrm>
          <a:prstGeom prst="rect">
            <a:avLst/>
          </a:prstGeom>
          <a:noFill/>
        </p:spPr>
        <p:txBody>
          <a:bodyPr wrap="none" rtlCol="0">
            <a:spAutoFit/>
          </a:bodyPr>
          <a:lstStyle/>
          <a:p>
            <a:r>
              <a:rPr lang="en-AU" dirty="0" smtClean="0"/>
              <a:t>10⁰</a:t>
            </a:r>
            <a:endParaRPr lang="en-AU" dirty="0"/>
          </a:p>
        </p:txBody>
      </p:sp>
      <p:sp>
        <p:nvSpPr>
          <p:cNvPr id="11" name="TextBox 10"/>
          <p:cNvSpPr txBox="1"/>
          <p:nvPr/>
        </p:nvSpPr>
        <p:spPr>
          <a:xfrm>
            <a:off x="1323374" y="3418870"/>
            <a:ext cx="518091" cy="369332"/>
          </a:xfrm>
          <a:prstGeom prst="rect">
            <a:avLst/>
          </a:prstGeom>
          <a:noFill/>
        </p:spPr>
        <p:txBody>
          <a:bodyPr wrap="none" rtlCol="0">
            <a:spAutoFit/>
          </a:bodyPr>
          <a:lstStyle/>
          <a:p>
            <a:r>
              <a:rPr lang="en-AU" dirty="0" smtClean="0"/>
              <a:t>10⁰</a:t>
            </a:r>
            <a:endParaRPr lang="en-AU" dirty="0"/>
          </a:p>
        </p:txBody>
      </p:sp>
      <mc:AlternateContent xmlns:mc="http://schemas.openxmlformats.org/markup-compatibility/2006" xmlns:a14="http://schemas.microsoft.com/office/drawing/2010/main">
        <mc:Choice Requires="a14">
          <p:sp>
            <p:nvSpPr>
              <p:cNvPr id="12" name="Rectangle 11"/>
              <p:cNvSpPr/>
              <p:nvPr/>
            </p:nvSpPr>
            <p:spPr>
              <a:xfrm>
                <a:off x="2656770" y="4611062"/>
                <a:ext cx="534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solidFill>
                            <a:srgbClr val="0000FF"/>
                          </a:solidFill>
                          <a:latin typeface="Cambria Math" panose="02040503050406030204" pitchFamily="18" charset="0"/>
                          <a:ea typeface="Cambria Math" panose="02040503050406030204" pitchFamily="18" charset="0"/>
                        </a:rPr>
                        <m:t>𝑭</m:t>
                      </m:r>
                      <m:r>
                        <a:rPr lang="en-AU" b="1" i="1" smtClean="0">
                          <a:solidFill>
                            <a:srgbClr val="0000FF"/>
                          </a:solidFill>
                          <a:latin typeface="Cambria Math" panose="02040503050406030204" pitchFamily="18" charset="0"/>
                          <a:ea typeface="Cambria Math" panose="02040503050406030204" pitchFamily="18" charset="0"/>
                        </a:rPr>
                        <m:t>𝟏</m:t>
                      </m:r>
                    </m:oMath>
                  </m:oMathPara>
                </a14:m>
                <a:endParaRPr lang="en-AU" dirty="0"/>
              </a:p>
            </p:txBody>
          </p:sp>
        </mc:Choice>
        <mc:Fallback xmlns="">
          <p:sp>
            <p:nvSpPr>
              <p:cNvPr id="12" name="Rectangle 11"/>
              <p:cNvSpPr>
                <a:spLocks noRot="1" noChangeAspect="1" noMove="1" noResize="1" noEditPoints="1" noAdjustHandles="1" noChangeArrowheads="1" noChangeShapeType="1" noTextEdit="1"/>
              </p:cNvSpPr>
              <p:nvPr/>
            </p:nvSpPr>
            <p:spPr>
              <a:xfrm>
                <a:off x="2656770" y="4611062"/>
                <a:ext cx="534121" cy="369332"/>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513221" y="3616969"/>
                <a:ext cx="5309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solidFill>
                            <a:srgbClr val="00B050"/>
                          </a:solidFill>
                          <a:latin typeface="Cambria Math" panose="02040503050406030204" pitchFamily="18" charset="0"/>
                          <a:ea typeface="Cambria Math" panose="02040503050406030204" pitchFamily="18" charset="0"/>
                        </a:rPr>
                        <m:t>𝑭</m:t>
                      </m:r>
                      <m:r>
                        <a:rPr lang="en-AU" b="1" i="1">
                          <a:solidFill>
                            <a:srgbClr val="00B050"/>
                          </a:solidFill>
                          <a:latin typeface="Cambria Math" panose="02040503050406030204" pitchFamily="18" charset="0"/>
                          <a:ea typeface="Cambria Math" panose="02040503050406030204" pitchFamily="18" charset="0"/>
                        </a:rPr>
                        <m:t>𝟐</m:t>
                      </m:r>
                    </m:oMath>
                  </m:oMathPara>
                </a14:m>
                <a:endParaRPr lang="en-AU" dirty="0"/>
              </a:p>
            </p:txBody>
          </p:sp>
        </mc:Choice>
        <mc:Fallback xmlns="">
          <p:sp>
            <p:nvSpPr>
              <p:cNvPr id="13" name="Rectangle 12"/>
              <p:cNvSpPr>
                <a:spLocks noRot="1" noChangeAspect="1" noMove="1" noResize="1" noEditPoints="1" noAdjustHandles="1" noChangeArrowheads="1" noChangeShapeType="1" noTextEdit="1"/>
              </p:cNvSpPr>
              <p:nvPr/>
            </p:nvSpPr>
            <p:spPr>
              <a:xfrm>
                <a:off x="2513221" y="3616969"/>
                <a:ext cx="530915" cy="369332"/>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18414" y="3882165"/>
                <a:ext cx="1587983"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b="1" i="1" smtClean="0">
                          <a:solidFill>
                            <a:srgbClr val="FF0000"/>
                          </a:solidFill>
                          <a:latin typeface="Cambria Math" panose="02040503050406030204" pitchFamily="18" charset="0"/>
                          <a:ea typeface="Cambria Math" panose="02040503050406030204" pitchFamily="18" charset="0"/>
                        </a:rPr>
                        <m:t>𝑭𝒘</m:t>
                      </m:r>
                    </m:oMath>
                  </m:oMathPara>
                </a14:m>
                <a:endParaRPr lang="en-AU" b="1" dirty="0" smtClean="0">
                  <a:solidFill>
                    <a:srgbClr val="FF0000"/>
                  </a:solidFill>
                  <a:ea typeface="Cambria Math" panose="02040503050406030204" pitchFamily="18" charset="0"/>
                </a:endParaRPr>
              </a:p>
              <a:p>
                <a:pPr algn="ctr"/>
                <a:r>
                  <a:rPr lang="en-AU" b="1" dirty="0" smtClean="0">
                    <a:solidFill>
                      <a:srgbClr val="FF0000"/>
                    </a:solidFill>
                    <a:ea typeface="Cambria Math" panose="02040503050406030204" pitchFamily="18" charset="0"/>
                  </a:rPr>
                  <a:t> 637N</a:t>
                </a:r>
              </a:p>
            </p:txBody>
          </p:sp>
        </mc:Choice>
        <mc:Fallback xmlns="">
          <p:sp>
            <p:nvSpPr>
              <p:cNvPr id="14" name="Rectangle 13"/>
              <p:cNvSpPr>
                <a:spLocks noRot="1" noChangeAspect="1" noMove="1" noResize="1" noEditPoints="1" noAdjustHandles="1" noChangeArrowheads="1" noChangeShapeType="1" noTextEdit="1"/>
              </p:cNvSpPr>
              <p:nvPr/>
            </p:nvSpPr>
            <p:spPr>
              <a:xfrm>
                <a:off x="-218414" y="3882165"/>
                <a:ext cx="1587983" cy="646331"/>
              </a:xfrm>
              <a:prstGeom prst="rect">
                <a:avLst/>
              </a:prstGeom>
              <a:blipFill rotWithShape="0">
                <a:blip r:embed="rId6"/>
                <a:stretch>
                  <a:fillRect b="-14151"/>
                </a:stretch>
              </a:blipFill>
            </p:spPr>
            <p:txBody>
              <a:bodyPr/>
              <a:lstStyle/>
              <a:p>
                <a:r>
                  <a:rPr lang="en-AU">
                    <a:noFill/>
                  </a:rPr>
                  <a:t> </a:t>
                </a:r>
              </a:p>
            </p:txBody>
          </p:sp>
        </mc:Fallback>
      </mc:AlternateContent>
      <p:sp>
        <p:nvSpPr>
          <p:cNvPr id="22" name="TextBox 21"/>
          <p:cNvSpPr txBox="1"/>
          <p:nvPr/>
        </p:nvSpPr>
        <p:spPr>
          <a:xfrm>
            <a:off x="2729594" y="4147920"/>
            <a:ext cx="518091" cy="369332"/>
          </a:xfrm>
          <a:prstGeom prst="rect">
            <a:avLst/>
          </a:prstGeom>
          <a:noFill/>
        </p:spPr>
        <p:txBody>
          <a:bodyPr wrap="none" rtlCol="0">
            <a:spAutoFit/>
          </a:bodyPr>
          <a:lstStyle/>
          <a:p>
            <a:r>
              <a:rPr lang="en-AU" dirty="0" smtClean="0"/>
              <a:t>20⁰</a:t>
            </a:r>
            <a:endParaRPr lang="en-AU" dirty="0"/>
          </a:p>
        </p:txBody>
      </p:sp>
      <p:sp>
        <p:nvSpPr>
          <p:cNvPr id="26" name="TextBox 25"/>
          <p:cNvSpPr txBox="1"/>
          <p:nvPr/>
        </p:nvSpPr>
        <p:spPr>
          <a:xfrm>
            <a:off x="1064329" y="3859009"/>
            <a:ext cx="518091" cy="369332"/>
          </a:xfrm>
          <a:prstGeom prst="rect">
            <a:avLst/>
          </a:prstGeom>
          <a:noFill/>
        </p:spPr>
        <p:txBody>
          <a:bodyPr wrap="none" rtlCol="0">
            <a:spAutoFit/>
          </a:bodyPr>
          <a:lstStyle/>
          <a:p>
            <a:r>
              <a:rPr lang="en-AU" dirty="0" smtClean="0"/>
              <a:t>80⁰</a:t>
            </a:r>
            <a:endParaRPr lang="en-AU" dirty="0"/>
          </a:p>
        </p:txBody>
      </p:sp>
    </p:spTree>
    <p:extLst>
      <p:ext uri="{BB962C8B-B14F-4D97-AF65-F5344CB8AC3E}">
        <p14:creationId xmlns:p14="http://schemas.microsoft.com/office/powerpoint/2010/main" val="7379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uiExpand="1"/>
      <p:bldP spid="11" grpId="0" uiExpand="1"/>
      <p:bldP spid="12" grpId="0" uiExpand="1"/>
      <p:bldP spid="13" grpId="0" uiExpand="1"/>
      <p:bldP spid="14" grpId="0" uiExpand="1"/>
      <p:bldP spid="22" grpId="0" uiExpand="1"/>
      <p:bldP spid="2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2">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432</Words>
  <Application>Microsoft Office PowerPoint</Application>
  <PresentationFormat>Widescreen</PresentationFormat>
  <Paragraphs>80</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Impact</vt:lpstr>
      <vt:lpstr>Times New Roman</vt:lpstr>
      <vt:lpstr>Default Design</vt:lpstr>
      <vt:lpstr>Translational Equilibrium</vt:lpstr>
      <vt:lpstr>Translational Equilibrium</vt:lpstr>
      <vt:lpstr>Translational Equilibrium</vt:lpstr>
      <vt:lpstr>PowerPoint Presentation</vt:lpstr>
      <vt:lpstr>Simple Translational Equilibrium Problems</vt:lpstr>
      <vt:lpstr>2 D  Hanging Problem 1</vt:lpstr>
      <vt:lpstr>PowerPoint Presentation</vt:lpstr>
      <vt:lpstr>Other possible situations</vt:lpstr>
      <vt:lpstr>PowerPoint Presentation</vt:lpstr>
    </vt:vector>
  </TitlesOfParts>
  <Company>Oslo International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 – Turning forces</dc:title>
  <dc:creator>ocuser14</dc:creator>
  <cp:lastModifiedBy>Darin Carter</cp:lastModifiedBy>
  <cp:revision>93</cp:revision>
  <dcterms:created xsi:type="dcterms:W3CDTF">2006-11-28T15:50:23Z</dcterms:created>
  <dcterms:modified xsi:type="dcterms:W3CDTF">2017-03-28T04:34:47Z</dcterms:modified>
</cp:coreProperties>
</file>