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01" r:id="rId2"/>
    <p:sldId id="294" r:id="rId3"/>
    <p:sldId id="300" r:id="rId4"/>
    <p:sldId id="308" r:id="rId5"/>
    <p:sldId id="262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9" r:id="rId18"/>
    <p:sldId id="316" r:id="rId19"/>
    <p:sldId id="317" r:id="rId20"/>
    <p:sldId id="318" r:id="rId21"/>
    <p:sldId id="319" r:id="rId22"/>
    <p:sldId id="320" r:id="rId23"/>
    <p:sldId id="302" r:id="rId24"/>
    <p:sldId id="290" r:id="rId25"/>
    <p:sldId id="303" r:id="rId26"/>
    <p:sldId id="321" r:id="rId2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3300"/>
    <a:srgbClr val="FF6600"/>
    <a:srgbClr val="00FF00"/>
    <a:srgbClr val="FF9999"/>
    <a:srgbClr val="FFFFCC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756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0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2008228-0E0F-4130-A0F4-3552327370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18342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A00C4B2-457A-4D71-9090-9CAF18CCB54A}" type="slidenum">
              <a:rPr lang="en-US" altLang="en-US" smtClean="0"/>
              <a:pPr>
                <a:spcBef>
                  <a:spcPct val="0"/>
                </a:spcBef>
              </a:pPr>
              <a:t>4</a:t>
            </a:fld>
            <a:endParaRPr lang="en-US" alt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8063161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06D4F83-0D77-4BC6-8816-8CC71AC8D3F3}" type="slidenum">
              <a:rPr lang="en-US" altLang="en-US" smtClean="0"/>
              <a:pPr>
                <a:spcBef>
                  <a:spcPct val="0"/>
                </a:spcBef>
              </a:pPr>
              <a:t>13</a:t>
            </a:fld>
            <a:endParaRPr lang="en-US" alt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2273146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EF785C9-E6A1-4837-9545-E62320122F70}" type="slidenum">
              <a:rPr lang="en-US" altLang="en-US" smtClean="0"/>
              <a:pPr>
                <a:spcBef>
                  <a:spcPct val="0"/>
                </a:spcBef>
              </a:pPr>
              <a:t>14</a:t>
            </a:fld>
            <a:endParaRPr lang="en-US" alt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5632968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FD86DDB-232C-4635-AE7F-77A6DB8749D8}" type="slidenum">
              <a:rPr lang="en-US" altLang="en-US" smtClean="0"/>
              <a:pPr>
                <a:spcBef>
                  <a:spcPct val="0"/>
                </a:spcBef>
              </a:pPr>
              <a:t>15</a:t>
            </a:fld>
            <a:endParaRPr lang="en-US" alt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8782534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5353FA9-8528-461B-A1E3-CD49B37F848D}" type="slidenum">
              <a:rPr lang="en-US" altLang="en-US" smtClean="0"/>
              <a:pPr>
                <a:spcBef>
                  <a:spcPct val="0"/>
                </a:spcBef>
              </a:pPr>
              <a:t>16</a:t>
            </a:fld>
            <a:endParaRPr lang="en-US" alt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3364993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11B71C-5CD9-4996-83C8-F6F9D20D3D8A}" type="slidenum">
              <a:rPr lang="en-US" altLang="en-US" smtClean="0"/>
              <a:pPr>
                <a:spcBef>
                  <a:spcPct val="0"/>
                </a:spcBef>
              </a:pPr>
              <a:t>17</a:t>
            </a:fld>
            <a:endParaRPr lang="en-US" alt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2818250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F8992DE-4180-4112-ACC2-5A64604F511F}" type="slidenum">
              <a:rPr lang="en-GB" altLang="en-US" smtClean="0">
                <a:latin typeface="Calibri" panose="020F050202020403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n-GB" altLang="en-US" smtClean="0">
              <a:latin typeface="Calibri" panose="020F0502020204030204" pitchFamily="34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GB" altLang="en-US" sz="1800">
              <a:latin typeface="Calibri" panose="020F0502020204030204" pitchFamily="34" charset="0"/>
            </a:endParaRPr>
          </a:p>
        </p:txBody>
      </p:sp>
      <p:sp>
        <p:nvSpPr>
          <p:cNvPr id="84996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307207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F8992DE-4180-4112-ACC2-5A64604F511F}" type="slidenum">
              <a:rPr lang="en-GB" altLang="en-US" smtClean="0">
                <a:latin typeface="Calibri" panose="020F050202020403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n-GB" altLang="en-US" smtClean="0">
              <a:latin typeface="Calibri" panose="020F0502020204030204" pitchFamily="34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GB" altLang="en-US" sz="1800">
              <a:latin typeface="Calibri" panose="020F0502020204030204" pitchFamily="34" charset="0"/>
            </a:endParaRPr>
          </a:p>
        </p:txBody>
      </p:sp>
      <p:sp>
        <p:nvSpPr>
          <p:cNvPr id="84996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299314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F8992DE-4180-4112-ACC2-5A64604F511F}" type="slidenum">
              <a:rPr lang="en-GB" altLang="en-US" smtClean="0">
                <a:latin typeface="Calibri" panose="020F050202020403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n-GB" altLang="en-US" smtClean="0">
              <a:latin typeface="Calibri" panose="020F0502020204030204" pitchFamily="34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GB" altLang="en-US" sz="1800">
              <a:latin typeface="Calibri" panose="020F0502020204030204" pitchFamily="34" charset="0"/>
            </a:endParaRPr>
          </a:p>
        </p:txBody>
      </p:sp>
      <p:sp>
        <p:nvSpPr>
          <p:cNvPr id="84996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108049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F8992DE-4180-4112-ACC2-5A64604F511F}" type="slidenum">
              <a:rPr lang="en-GB" altLang="en-US" smtClean="0">
                <a:latin typeface="Calibri" panose="020F0502020204030204" pitchFamily="34" charset="0"/>
              </a:rPr>
              <a:pPr>
                <a:spcBef>
                  <a:spcPct val="0"/>
                </a:spcBef>
              </a:pPr>
              <a:t>22</a:t>
            </a:fld>
            <a:endParaRPr lang="en-GB" altLang="en-US" smtClean="0">
              <a:latin typeface="Calibri" panose="020F0502020204030204" pitchFamily="34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GB" altLang="en-US" sz="1800">
              <a:latin typeface="Calibri" panose="020F0502020204030204" pitchFamily="34" charset="0"/>
            </a:endParaRPr>
          </a:p>
        </p:txBody>
      </p:sp>
      <p:sp>
        <p:nvSpPr>
          <p:cNvPr id="84996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448161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0B7A2C6-0161-4E05-9CC4-1E02BE59440F}" type="slidenum">
              <a:rPr lang="en-US" altLang="en-US" smtClean="0"/>
              <a:pPr>
                <a:spcBef>
                  <a:spcPct val="0"/>
                </a:spcBef>
              </a:pPr>
              <a:t>24</a:t>
            </a:fld>
            <a:endParaRPr lang="en-US" alt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671470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6A2B15C-C219-41B4-B2B1-0F1DA85F81DB}" type="slidenum">
              <a:rPr lang="en-US" altLang="en-US" smtClean="0"/>
              <a:pPr>
                <a:spcBef>
                  <a:spcPct val="0"/>
                </a:spcBef>
              </a:pPr>
              <a:t>5</a:t>
            </a:fld>
            <a:endParaRPr lang="en-US" alt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9216575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6215E27-F0E3-431D-9234-D80B1D240436}" type="slidenum">
              <a:rPr lang="en-US" altLang="en-US" smtClean="0"/>
              <a:pPr>
                <a:spcBef>
                  <a:spcPct val="0"/>
                </a:spcBef>
              </a:pPr>
              <a:t>25</a:t>
            </a:fld>
            <a:endParaRPr lang="en-US" alt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585356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9BD81A0-9E75-41AE-B72E-42D818EE5C1B}" type="slidenum">
              <a:rPr lang="en-US" altLang="en-US" smtClean="0"/>
              <a:pPr>
                <a:spcBef>
                  <a:spcPct val="0"/>
                </a:spcBef>
              </a:pPr>
              <a:t>6</a:t>
            </a:fld>
            <a:endParaRPr lang="en-US" alt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286334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B665FB5-FEF7-4A7B-B7B0-73AD66CE43A4}" type="slidenum">
              <a:rPr lang="en-US" altLang="en-US" smtClean="0"/>
              <a:pPr>
                <a:spcBef>
                  <a:spcPct val="0"/>
                </a:spcBef>
              </a:pPr>
              <a:t>7</a:t>
            </a:fld>
            <a:endParaRPr lang="en-US" alt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371617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7341362-DDB9-4EB5-ABD3-D38725AC0441}" type="slidenum">
              <a:rPr lang="en-US" altLang="en-US" smtClean="0"/>
              <a:pPr>
                <a:spcBef>
                  <a:spcPct val="0"/>
                </a:spcBef>
              </a:pPr>
              <a:t>8</a:t>
            </a:fld>
            <a:endParaRPr lang="en-US" alt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4020097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F3BCF17-D195-4F5F-A429-5B7D766FB6E2}" type="slidenum">
              <a:rPr lang="en-US" altLang="en-US" smtClean="0"/>
              <a:pPr>
                <a:spcBef>
                  <a:spcPct val="0"/>
                </a:spcBef>
              </a:pPr>
              <a:t>9</a:t>
            </a:fld>
            <a:endParaRPr lang="en-US" alt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702915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452E745-85D3-4DFE-BC84-3128457EFDF0}" type="slidenum">
              <a:rPr lang="en-US" altLang="en-US" smtClean="0"/>
              <a:pPr>
                <a:spcBef>
                  <a:spcPct val="0"/>
                </a:spcBef>
              </a:pPr>
              <a:t>10</a:t>
            </a:fld>
            <a:endParaRPr lang="en-US" alt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716727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7F6D26F-2596-43BE-A425-5E86E7901F56}" type="slidenum">
              <a:rPr lang="en-US" altLang="en-US" smtClean="0"/>
              <a:pPr>
                <a:spcBef>
                  <a:spcPct val="0"/>
                </a:spcBef>
              </a:pPr>
              <a:t>11</a:t>
            </a:fld>
            <a:endParaRPr lang="en-US" alt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888721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FBE67EA-1B77-4B50-B475-D7103AC3C0F1}" type="slidenum">
              <a:rPr lang="en-US" altLang="en-US" smtClean="0"/>
              <a:pPr>
                <a:spcBef>
                  <a:spcPct val="0"/>
                </a:spcBef>
              </a:pPr>
              <a:t>12</a:t>
            </a:fld>
            <a:endParaRPr lang="en-US" alt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480541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0FB23F-6528-4254-8EA9-29937A7B6B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448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54FB8F-A704-43B0-8F6B-0D1546E646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1982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E48405-A177-4F50-8475-C0F71A9511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7880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07F76A-E6FC-4B9E-A90E-5ED568FF30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4903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7E0835-CD97-493B-99B4-6CB31F9559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7280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Title, Text and 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Media Placeholder 3"/>
          <p:cNvSpPr>
            <a:spLocks noGrp="1"/>
          </p:cNvSpPr>
          <p:nvPr>
            <p:ph type="media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6C8FB3-1170-4FB2-A69A-88C36ABEDD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6297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4352E9-878F-4B2B-B245-AD6C53DC16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8929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060A24-F826-49A9-8903-6F03C46324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502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74F195-265D-43EE-946D-E5E0486EE2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363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E848DA-1F04-4D61-9751-B81887BA7A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8475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5F3050-0048-46DC-A0C8-E70B1D594B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393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1B41A3-1EF3-4A3C-BCEC-E972C05AA5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7505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8F6086-A705-47A6-9B2F-48BB7007C9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98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917B59-DA8F-45BF-876F-4839678E74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8798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1F226403-BABD-4FED-9AEB-9D704EF70D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anose="020B080603090205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anose="020B080603090205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anose="020B080603090205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anose="020B080603090205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oleObject" Target="../embeddings/oleObject1.bin"/><Relationship Id="rId7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-960784" y="261432"/>
            <a:ext cx="10972800" cy="1143000"/>
          </a:xfrm>
        </p:spPr>
        <p:txBody>
          <a:bodyPr/>
          <a:lstStyle/>
          <a:p>
            <a:pPr eaLnBrk="1" hangingPunct="1"/>
            <a:r>
              <a:rPr lang="en-GB" altLang="en-US" dirty="0" smtClean="0">
                <a:solidFill>
                  <a:srgbClr val="FF0000"/>
                </a:solidFill>
              </a:rPr>
              <a:t>Moments – </a:t>
            </a:r>
            <a:r>
              <a:rPr lang="en-GB" altLang="en-US" dirty="0"/>
              <a:t>Rotational</a:t>
            </a:r>
            <a:r>
              <a:rPr lang="en-GB" altLang="en-US" dirty="0" smtClean="0">
                <a:solidFill>
                  <a:srgbClr val="FF0000"/>
                </a:solidFill>
              </a:rPr>
              <a:t> </a:t>
            </a:r>
            <a:r>
              <a:rPr lang="en-GB" altLang="en-US" dirty="0" smtClean="0">
                <a:solidFill>
                  <a:srgbClr val="7030A0"/>
                </a:solidFill>
              </a:rPr>
              <a:t>Equilibrium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808" y="548679"/>
            <a:ext cx="2447776" cy="367533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44824"/>
            <a:ext cx="6551712" cy="4367808"/>
          </a:xfrm>
          <a:prstGeom prst="rect">
            <a:avLst/>
          </a:prstGeom>
        </p:spPr>
      </p:pic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7464152" y="4573290"/>
            <a:ext cx="3600400" cy="1828800"/>
          </a:xfrm>
          <a:prstGeom prst="wedgeRoundRectCallout">
            <a:avLst>
              <a:gd name="adj1" fmla="val -103051"/>
              <a:gd name="adj2" fmla="val -65652"/>
              <a:gd name="adj3" fmla="val 16667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mtClean="0"/>
              <a:t>Doing </a:t>
            </a:r>
            <a:r>
              <a:rPr lang="en-US" altLang="en-US" dirty="0" smtClean="0"/>
              <a:t>well in Physics is a “Balancing Act”.</a:t>
            </a:r>
            <a:endParaRPr lang="en-GB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title"/>
          </p:nvPr>
        </p:nvSpPr>
        <p:spPr>
          <a:xfrm>
            <a:off x="1878807" y="335261"/>
            <a:ext cx="8291512" cy="2794000"/>
          </a:xfrm>
        </p:spPr>
        <p:txBody>
          <a:bodyPr/>
          <a:lstStyle/>
          <a:p>
            <a:pPr eaLnBrk="1" hangingPunct="1"/>
            <a:r>
              <a:rPr lang="en-GB" altLang="en-US" sz="3200" dirty="0" smtClean="0">
                <a:solidFill>
                  <a:srgbClr val="FF0000"/>
                </a:solidFill>
              </a:rPr>
              <a:t>Anticlockwise moment = clockwise moment</a:t>
            </a:r>
            <a:br>
              <a:rPr lang="en-GB" altLang="en-US" sz="3200" dirty="0" smtClean="0">
                <a:solidFill>
                  <a:srgbClr val="FF0000"/>
                </a:solidFill>
              </a:rPr>
            </a:br>
            <a:r>
              <a:rPr lang="en-GB" altLang="en-US" sz="2400" dirty="0" smtClean="0">
                <a:latin typeface="+mn-lt"/>
              </a:rPr>
              <a:t>∑ACM = ∑CM</a:t>
            </a:r>
            <a:r>
              <a:rPr lang="en-GB" altLang="en-US" sz="2400" dirty="0" smtClean="0">
                <a:solidFill>
                  <a:srgbClr val="FF0000"/>
                </a:solidFill>
              </a:rPr>
              <a:t/>
            </a:r>
            <a:br>
              <a:rPr lang="en-GB" altLang="en-US" sz="2400" dirty="0" smtClean="0">
                <a:solidFill>
                  <a:srgbClr val="FF0000"/>
                </a:solidFill>
              </a:rPr>
            </a:br>
            <a:r>
              <a:rPr lang="en-GB" altLang="en-US" sz="2400" dirty="0">
                <a:latin typeface="+mn-lt"/>
              </a:rPr>
              <a:t>r F = r F</a:t>
            </a:r>
            <a:r>
              <a:rPr lang="en-GB" altLang="en-US" sz="2400" dirty="0" smtClean="0">
                <a:solidFill>
                  <a:srgbClr val="FF0000"/>
                </a:solidFill>
              </a:rPr>
              <a:t/>
            </a:r>
            <a:br>
              <a:rPr lang="en-GB" altLang="en-US" sz="2400" dirty="0" smtClean="0">
                <a:solidFill>
                  <a:srgbClr val="FF0000"/>
                </a:solidFill>
              </a:rPr>
            </a:br>
            <a:r>
              <a:rPr lang="en-GB" altLang="en-US" sz="2400" dirty="0" smtClean="0">
                <a:latin typeface="+mn-lt"/>
              </a:rPr>
              <a:t>1.2 x </a:t>
            </a:r>
            <a:r>
              <a:rPr lang="en-GB" altLang="en-US" sz="2400" dirty="0" err="1" smtClean="0">
                <a:latin typeface="+mn-lt"/>
              </a:rPr>
              <a:t>Fw</a:t>
            </a:r>
            <a:r>
              <a:rPr lang="en-GB" altLang="en-US" sz="2400" dirty="0" smtClean="0">
                <a:latin typeface="+mn-lt"/>
              </a:rPr>
              <a:t> = 2.2 x 637</a:t>
            </a:r>
            <a:br>
              <a:rPr lang="en-GB" altLang="en-US" sz="2400" dirty="0" smtClean="0">
                <a:latin typeface="+mn-lt"/>
              </a:rPr>
            </a:br>
            <a:r>
              <a:rPr lang="en-GB" altLang="en-US" sz="2400" dirty="0">
                <a:latin typeface="+mn-lt"/>
              </a:rPr>
              <a:t>1.2 x </a:t>
            </a:r>
            <a:r>
              <a:rPr lang="en-GB" altLang="en-US" sz="2400" dirty="0" err="1" smtClean="0">
                <a:latin typeface="+mn-lt"/>
              </a:rPr>
              <a:t>Fw</a:t>
            </a:r>
            <a:r>
              <a:rPr lang="en-GB" altLang="en-US" sz="2400" dirty="0" smtClean="0">
                <a:latin typeface="+mn-lt"/>
              </a:rPr>
              <a:t> = 1401.4</a:t>
            </a:r>
            <a:br>
              <a:rPr lang="en-GB" altLang="en-US" sz="2400" dirty="0" smtClean="0">
                <a:latin typeface="+mn-lt"/>
              </a:rPr>
            </a:br>
            <a:r>
              <a:rPr lang="en-GB" altLang="en-US" sz="2400" dirty="0" smtClean="0">
                <a:latin typeface="+mn-lt"/>
              </a:rPr>
              <a:t>? = 1401/1.2</a:t>
            </a:r>
            <a:br>
              <a:rPr lang="en-GB" altLang="en-US" sz="2400" dirty="0" smtClean="0">
                <a:latin typeface="+mn-lt"/>
              </a:rPr>
            </a:br>
            <a:r>
              <a:rPr lang="en-GB" altLang="en-US" sz="2400" dirty="0" err="1" smtClean="0">
                <a:solidFill>
                  <a:srgbClr val="0000FF"/>
                </a:solidFill>
                <a:latin typeface="+mn-lt"/>
              </a:rPr>
              <a:t>Fw</a:t>
            </a:r>
            <a:r>
              <a:rPr lang="en-GB" altLang="en-US" sz="2400" dirty="0" smtClean="0">
                <a:solidFill>
                  <a:srgbClr val="0000FF"/>
                </a:solidFill>
                <a:latin typeface="+mn-lt"/>
              </a:rPr>
              <a:t> = 1.17 x 10</a:t>
            </a:r>
            <a:r>
              <a:rPr lang="en-GB" altLang="en-US" sz="2400" baseline="30000" dirty="0" smtClean="0">
                <a:solidFill>
                  <a:srgbClr val="0000FF"/>
                </a:solidFill>
                <a:latin typeface="+mn-lt"/>
              </a:rPr>
              <a:t>3</a:t>
            </a:r>
            <a:r>
              <a:rPr lang="en-GB" altLang="en-US" sz="2400" dirty="0" smtClean="0">
                <a:solidFill>
                  <a:srgbClr val="0000FF"/>
                </a:solidFill>
                <a:latin typeface="+mn-lt"/>
              </a:rPr>
              <a:t> N</a:t>
            </a:r>
            <a:r>
              <a:rPr lang="en-GB" altLang="en-US" sz="3200" dirty="0" smtClean="0">
                <a:solidFill>
                  <a:srgbClr val="0000FF"/>
                </a:solidFill>
                <a:latin typeface="+mn-lt"/>
              </a:rPr>
              <a:t/>
            </a:r>
            <a:br>
              <a:rPr lang="en-GB" altLang="en-US" sz="3200" dirty="0" smtClean="0">
                <a:solidFill>
                  <a:srgbClr val="0000FF"/>
                </a:solidFill>
                <a:latin typeface="+mn-lt"/>
              </a:rPr>
            </a:br>
            <a:endParaRPr lang="en-US" altLang="en-US" sz="3200" dirty="0" smtClean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44035" name="Line 5"/>
          <p:cNvSpPr>
            <a:spLocks noChangeShapeType="1"/>
          </p:cNvSpPr>
          <p:nvPr/>
        </p:nvSpPr>
        <p:spPr bwMode="auto">
          <a:xfrm>
            <a:off x="1524000" y="5589588"/>
            <a:ext cx="9144000" cy="0"/>
          </a:xfrm>
          <a:prstGeom prst="line">
            <a:avLst/>
          </a:prstGeom>
          <a:noFill/>
          <a:ln w="76200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4036" name="AutoShape 6"/>
          <p:cNvSpPr>
            <a:spLocks noChangeArrowheads="1"/>
          </p:cNvSpPr>
          <p:nvPr/>
        </p:nvSpPr>
        <p:spPr bwMode="auto">
          <a:xfrm>
            <a:off x="5060950" y="4868863"/>
            <a:ext cx="647700" cy="72072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4037" name="Rectangle 7"/>
          <p:cNvSpPr>
            <a:spLocks noChangeArrowheads="1"/>
          </p:cNvSpPr>
          <p:nvPr/>
        </p:nvSpPr>
        <p:spPr bwMode="auto">
          <a:xfrm>
            <a:off x="2640013" y="4724400"/>
            <a:ext cx="6624637" cy="1444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4038" name="Text Box 8"/>
          <p:cNvSpPr txBox="1">
            <a:spLocks noChangeArrowheads="1"/>
          </p:cNvSpPr>
          <p:nvPr/>
        </p:nvSpPr>
        <p:spPr bwMode="auto">
          <a:xfrm>
            <a:off x="5087938" y="4149725"/>
            <a:ext cx="1152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/>
              <a:t>pivot</a:t>
            </a:r>
            <a:endParaRPr lang="en-US" altLang="en-US" sz="1800"/>
          </a:p>
        </p:txBody>
      </p:sp>
      <p:sp>
        <p:nvSpPr>
          <p:cNvPr id="44039" name="Line 9"/>
          <p:cNvSpPr>
            <a:spLocks noChangeShapeType="1"/>
          </p:cNvSpPr>
          <p:nvPr/>
        </p:nvSpPr>
        <p:spPr bwMode="auto">
          <a:xfrm>
            <a:off x="5375275" y="44370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4040" name="Line 10"/>
          <p:cNvSpPr>
            <a:spLocks noChangeShapeType="1"/>
          </p:cNvSpPr>
          <p:nvPr/>
        </p:nvSpPr>
        <p:spPr bwMode="auto">
          <a:xfrm>
            <a:off x="3216275" y="2997200"/>
            <a:ext cx="2159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4041" name="Line 11"/>
          <p:cNvSpPr>
            <a:spLocks noChangeShapeType="1"/>
          </p:cNvSpPr>
          <p:nvPr/>
        </p:nvSpPr>
        <p:spPr bwMode="auto">
          <a:xfrm>
            <a:off x="5375275" y="2997200"/>
            <a:ext cx="36734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4042" name="Text Box 12"/>
          <p:cNvSpPr txBox="1">
            <a:spLocks noChangeArrowheads="1"/>
          </p:cNvSpPr>
          <p:nvPr/>
        </p:nvSpPr>
        <p:spPr bwMode="auto">
          <a:xfrm>
            <a:off x="3935413" y="2852738"/>
            <a:ext cx="792162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/>
              <a:t>1.2 m</a:t>
            </a:r>
            <a:endParaRPr lang="en-US" altLang="en-US" sz="1800"/>
          </a:p>
        </p:txBody>
      </p:sp>
      <p:sp>
        <p:nvSpPr>
          <p:cNvPr id="44043" name="Text Box 13"/>
          <p:cNvSpPr txBox="1">
            <a:spLocks noChangeArrowheads="1"/>
          </p:cNvSpPr>
          <p:nvPr/>
        </p:nvSpPr>
        <p:spPr bwMode="auto">
          <a:xfrm>
            <a:off x="6743700" y="2852738"/>
            <a:ext cx="792163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/>
              <a:t>2.2 m</a:t>
            </a:r>
            <a:endParaRPr lang="en-US" altLang="en-US" sz="1800"/>
          </a:p>
        </p:txBody>
      </p:sp>
      <p:sp>
        <p:nvSpPr>
          <p:cNvPr id="44044" name="Line 14"/>
          <p:cNvSpPr>
            <a:spLocks noChangeShapeType="1"/>
          </p:cNvSpPr>
          <p:nvPr/>
        </p:nvSpPr>
        <p:spPr bwMode="auto">
          <a:xfrm>
            <a:off x="9048750" y="4724400"/>
            <a:ext cx="0" cy="1081088"/>
          </a:xfrm>
          <a:prstGeom prst="line">
            <a:avLst/>
          </a:prstGeom>
          <a:noFill/>
          <a:ln w="762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4045" name="Line 15"/>
          <p:cNvSpPr>
            <a:spLocks noChangeShapeType="1"/>
          </p:cNvSpPr>
          <p:nvPr/>
        </p:nvSpPr>
        <p:spPr bwMode="auto">
          <a:xfrm>
            <a:off x="3216275" y="4797425"/>
            <a:ext cx="0" cy="647700"/>
          </a:xfrm>
          <a:prstGeom prst="line">
            <a:avLst/>
          </a:prstGeom>
          <a:noFill/>
          <a:ln w="762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4046" name="Text Box 16"/>
          <p:cNvSpPr txBox="1">
            <a:spLocks noChangeArrowheads="1"/>
          </p:cNvSpPr>
          <p:nvPr/>
        </p:nvSpPr>
        <p:spPr bwMode="auto">
          <a:xfrm>
            <a:off x="8596313" y="5537200"/>
            <a:ext cx="812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44048" name="Text Box 18"/>
          <p:cNvSpPr txBox="1">
            <a:spLocks noChangeArrowheads="1"/>
          </p:cNvSpPr>
          <p:nvPr/>
        </p:nvSpPr>
        <p:spPr bwMode="auto">
          <a:xfrm>
            <a:off x="3000375" y="5734050"/>
            <a:ext cx="1079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/>
              <a:t>? N</a:t>
            </a:r>
            <a:endParaRPr lang="en-US" altLang="en-US" sz="1800"/>
          </a:p>
        </p:txBody>
      </p:sp>
      <p:sp>
        <p:nvSpPr>
          <p:cNvPr id="44049" name="Freeform 19"/>
          <p:cNvSpPr>
            <a:spLocks/>
          </p:cNvSpPr>
          <p:nvPr/>
        </p:nvSpPr>
        <p:spPr bwMode="auto">
          <a:xfrm flipH="1">
            <a:off x="9480550" y="3357563"/>
            <a:ext cx="468313" cy="2736850"/>
          </a:xfrm>
          <a:custGeom>
            <a:avLst/>
            <a:gdLst>
              <a:gd name="T0" fmla="*/ 2147483646 w 295"/>
              <a:gd name="T1" fmla="*/ 0 h 1724"/>
              <a:gd name="T2" fmla="*/ 2147483646 w 295"/>
              <a:gd name="T3" fmla="*/ 2147483646 h 1724"/>
              <a:gd name="T4" fmla="*/ 2147483646 w 295"/>
              <a:gd name="T5" fmla="*/ 2147483646 h 1724"/>
              <a:gd name="T6" fmla="*/ 0 60000 65536"/>
              <a:gd name="T7" fmla="*/ 0 60000 65536"/>
              <a:gd name="T8" fmla="*/ 0 60000 65536"/>
              <a:gd name="T9" fmla="*/ 0 w 295"/>
              <a:gd name="T10" fmla="*/ 0 h 1724"/>
              <a:gd name="T11" fmla="*/ 295 w 295"/>
              <a:gd name="T12" fmla="*/ 1724 h 17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5" h="1724">
                <a:moveTo>
                  <a:pt x="159" y="0"/>
                </a:moveTo>
                <a:cubicBezTo>
                  <a:pt x="79" y="287"/>
                  <a:pt x="0" y="575"/>
                  <a:pt x="23" y="862"/>
                </a:cubicBezTo>
                <a:cubicBezTo>
                  <a:pt x="46" y="1149"/>
                  <a:pt x="170" y="1436"/>
                  <a:pt x="295" y="1724"/>
                </a:cubicBezTo>
              </a:path>
            </a:pathLst>
          </a:custGeom>
          <a:noFill/>
          <a:ln w="762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4050" name="Freeform 20"/>
          <p:cNvSpPr>
            <a:spLocks/>
          </p:cNvSpPr>
          <p:nvPr/>
        </p:nvSpPr>
        <p:spPr bwMode="auto">
          <a:xfrm>
            <a:off x="2063750" y="3357563"/>
            <a:ext cx="468313" cy="2736850"/>
          </a:xfrm>
          <a:custGeom>
            <a:avLst/>
            <a:gdLst>
              <a:gd name="T0" fmla="*/ 2147483646 w 295"/>
              <a:gd name="T1" fmla="*/ 0 h 1724"/>
              <a:gd name="T2" fmla="*/ 2147483646 w 295"/>
              <a:gd name="T3" fmla="*/ 2147483646 h 1724"/>
              <a:gd name="T4" fmla="*/ 2147483646 w 295"/>
              <a:gd name="T5" fmla="*/ 2147483646 h 1724"/>
              <a:gd name="T6" fmla="*/ 0 60000 65536"/>
              <a:gd name="T7" fmla="*/ 0 60000 65536"/>
              <a:gd name="T8" fmla="*/ 0 60000 65536"/>
              <a:gd name="T9" fmla="*/ 0 w 295"/>
              <a:gd name="T10" fmla="*/ 0 h 1724"/>
              <a:gd name="T11" fmla="*/ 295 w 295"/>
              <a:gd name="T12" fmla="*/ 1724 h 17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5" h="1724">
                <a:moveTo>
                  <a:pt x="159" y="0"/>
                </a:moveTo>
                <a:cubicBezTo>
                  <a:pt x="79" y="287"/>
                  <a:pt x="0" y="575"/>
                  <a:pt x="23" y="862"/>
                </a:cubicBezTo>
                <a:cubicBezTo>
                  <a:pt x="46" y="1149"/>
                  <a:pt x="170" y="1436"/>
                  <a:pt x="295" y="1724"/>
                </a:cubicBezTo>
              </a:path>
            </a:pathLst>
          </a:custGeom>
          <a:noFill/>
          <a:ln w="762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4051" name="Text Box 21"/>
          <p:cNvSpPr txBox="1">
            <a:spLocks noChangeArrowheads="1"/>
          </p:cNvSpPr>
          <p:nvPr/>
        </p:nvSpPr>
        <p:spPr bwMode="auto">
          <a:xfrm>
            <a:off x="1774825" y="6092825"/>
            <a:ext cx="42497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>
                <a:solidFill>
                  <a:srgbClr val="FF0000"/>
                </a:solidFill>
              </a:rPr>
              <a:t>Anticlockwise moment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44052" name="Text Box 22"/>
          <p:cNvSpPr txBox="1">
            <a:spLocks noChangeArrowheads="1"/>
          </p:cNvSpPr>
          <p:nvPr/>
        </p:nvSpPr>
        <p:spPr bwMode="auto">
          <a:xfrm>
            <a:off x="6456363" y="6092825"/>
            <a:ext cx="42497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>
                <a:solidFill>
                  <a:srgbClr val="FF0000"/>
                </a:solidFill>
              </a:rPr>
              <a:t>clockwise moment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44053" name="Text Box 23"/>
          <p:cNvSpPr txBox="1">
            <a:spLocks noChangeArrowheads="1"/>
          </p:cNvSpPr>
          <p:nvPr/>
        </p:nvSpPr>
        <p:spPr bwMode="auto">
          <a:xfrm>
            <a:off x="6024563" y="6092825"/>
            <a:ext cx="5032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b="1"/>
              <a:t>=</a:t>
            </a:r>
            <a:endParaRPr lang="en-US" altLang="en-US" b="1"/>
          </a:p>
        </p:txBody>
      </p:sp>
      <p:pic>
        <p:nvPicPr>
          <p:cNvPr id="44054" name="Picture 21" descr="http://ih1.redbubble.net/image.123659766.5841/sticker,375x360.u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763" y="2997200"/>
            <a:ext cx="1798637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55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213" y="3090863"/>
            <a:ext cx="746125" cy="163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8616950" y="5805488"/>
            <a:ext cx="9350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 dirty="0"/>
              <a:t>637 N</a:t>
            </a:r>
            <a:endParaRPr lang="en-US" altLang="en-US" sz="1800" dirty="0"/>
          </a:p>
        </p:txBody>
      </p:sp>
      <p:sp>
        <p:nvSpPr>
          <p:cNvPr id="25" name="AutoShape 10"/>
          <p:cNvSpPr>
            <a:spLocks noChangeArrowheads="1"/>
          </p:cNvSpPr>
          <p:nvPr/>
        </p:nvSpPr>
        <p:spPr bwMode="auto">
          <a:xfrm>
            <a:off x="9804400" y="1485106"/>
            <a:ext cx="1296988" cy="1008063"/>
          </a:xfrm>
          <a:prstGeom prst="wedgeRoundRectCallout">
            <a:avLst>
              <a:gd name="adj1" fmla="val -88434"/>
              <a:gd name="adj2" fmla="val 114880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800" dirty="0" smtClean="0"/>
              <a:t>You fat little piggy!</a:t>
            </a:r>
            <a:endParaRPr lang="en-US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GB" altLang="en-US" smtClean="0"/>
          </a:p>
        </p:txBody>
      </p:sp>
      <p:sp>
        <p:nvSpPr>
          <p:cNvPr id="48131" name="Line 6"/>
          <p:cNvSpPr>
            <a:spLocks noChangeShapeType="1"/>
          </p:cNvSpPr>
          <p:nvPr/>
        </p:nvSpPr>
        <p:spPr bwMode="auto">
          <a:xfrm>
            <a:off x="1524000" y="5589588"/>
            <a:ext cx="9144000" cy="0"/>
          </a:xfrm>
          <a:prstGeom prst="line">
            <a:avLst/>
          </a:prstGeom>
          <a:noFill/>
          <a:ln w="76200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8132" name="AutoShape 7"/>
          <p:cNvSpPr>
            <a:spLocks noChangeArrowheads="1"/>
          </p:cNvSpPr>
          <p:nvPr/>
        </p:nvSpPr>
        <p:spPr bwMode="auto">
          <a:xfrm>
            <a:off x="5051425" y="4859338"/>
            <a:ext cx="647700" cy="72072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8133" name="Rectangle 8"/>
          <p:cNvSpPr>
            <a:spLocks noChangeArrowheads="1"/>
          </p:cNvSpPr>
          <p:nvPr/>
        </p:nvSpPr>
        <p:spPr bwMode="auto">
          <a:xfrm>
            <a:off x="2640013" y="4724400"/>
            <a:ext cx="6624637" cy="1444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8134" name="AutoShape 9"/>
          <p:cNvSpPr>
            <a:spLocks noChangeArrowheads="1"/>
          </p:cNvSpPr>
          <p:nvPr/>
        </p:nvSpPr>
        <p:spPr bwMode="auto">
          <a:xfrm>
            <a:off x="3648075" y="1920875"/>
            <a:ext cx="2159000" cy="1223963"/>
          </a:xfrm>
          <a:prstGeom prst="wedgeRoundRectCallout">
            <a:avLst>
              <a:gd name="adj1" fmla="val -52500"/>
              <a:gd name="adj2" fmla="val 65565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Phew! We seemed to have survived the PowerPoint!</a:t>
            </a:r>
            <a:endParaRPr lang="en-US" altLang="en-US" sz="1800"/>
          </a:p>
        </p:txBody>
      </p:sp>
      <p:sp>
        <p:nvSpPr>
          <p:cNvPr id="48135" name="Text Box 11"/>
          <p:cNvSpPr txBox="1">
            <a:spLocks noChangeArrowheads="1"/>
          </p:cNvSpPr>
          <p:nvPr/>
        </p:nvSpPr>
        <p:spPr bwMode="auto">
          <a:xfrm>
            <a:off x="5087938" y="4149725"/>
            <a:ext cx="1152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/>
              <a:t>pivot</a:t>
            </a:r>
            <a:endParaRPr lang="en-US" altLang="en-US" sz="1800"/>
          </a:p>
        </p:txBody>
      </p:sp>
      <p:sp>
        <p:nvSpPr>
          <p:cNvPr id="48136" name="Line 12"/>
          <p:cNvSpPr>
            <a:spLocks noChangeShapeType="1"/>
          </p:cNvSpPr>
          <p:nvPr/>
        </p:nvSpPr>
        <p:spPr bwMode="auto">
          <a:xfrm>
            <a:off x="5375275" y="44370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pic>
        <p:nvPicPr>
          <p:cNvPr id="48137" name="Picture 21" descr="http://ih1.redbubble.net/image.123659766.5841/sticker,375x360.u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763" y="2997200"/>
            <a:ext cx="1798637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8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213" y="3090863"/>
            <a:ext cx="746125" cy="163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GB" altLang="en-US" smtClean="0"/>
          </a:p>
        </p:txBody>
      </p:sp>
      <p:sp>
        <p:nvSpPr>
          <p:cNvPr id="50179" name="Line 6"/>
          <p:cNvSpPr>
            <a:spLocks noChangeShapeType="1"/>
          </p:cNvSpPr>
          <p:nvPr/>
        </p:nvSpPr>
        <p:spPr bwMode="auto">
          <a:xfrm>
            <a:off x="1524000" y="5589588"/>
            <a:ext cx="9144000" cy="0"/>
          </a:xfrm>
          <a:prstGeom prst="line">
            <a:avLst/>
          </a:prstGeom>
          <a:noFill/>
          <a:ln w="76200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0180" name="AutoShape 7"/>
          <p:cNvSpPr>
            <a:spLocks noChangeArrowheads="1"/>
          </p:cNvSpPr>
          <p:nvPr/>
        </p:nvSpPr>
        <p:spPr bwMode="auto">
          <a:xfrm>
            <a:off x="5051425" y="4859338"/>
            <a:ext cx="647700" cy="72072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0181" name="Rectangle 8"/>
          <p:cNvSpPr>
            <a:spLocks noChangeArrowheads="1"/>
          </p:cNvSpPr>
          <p:nvPr/>
        </p:nvSpPr>
        <p:spPr bwMode="auto">
          <a:xfrm>
            <a:off x="2640013" y="4724400"/>
            <a:ext cx="6624637" cy="1444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0182" name="AutoShape 10"/>
          <p:cNvSpPr>
            <a:spLocks noChangeArrowheads="1"/>
          </p:cNvSpPr>
          <p:nvPr/>
        </p:nvSpPr>
        <p:spPr bwMode="auto">
          <a:xfrm>
            <a:off x="7104112" y="1480343"/>
            <a:ext cx="1296988" cy="1008063"/>
          </a:xfrm>
          <a:prstGeom prst="wedgeRoundRectCallout">
            <a:avLst>
              <a:gd name="adj1" fmla="val 69093"/>
              <a:gd name="adj2" fmla="val 113463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800" dirty="0"/>
              <a:t>Don’t speak too soon!</a:t>
            </a:r>
            <a:endParaRPr lang="en-US" altLang="en-US" sz="1800" dirty="0"/>
          </a:p>
        </p:txBody>
      </p:sp>
      <p:sp>
        <p:nvSpPr>
          <p:cNvPr id="50183" name="Text Box 11"/>
          <p:cNvSpPr txBox="1">
            <a:spLocks noChangeArrowheads="1"/>
          </p:cNvSpPr>
          <p:nvPr/>
        </p:nvSpPr>
        <p:spPr bwMode="auto">
          <a:xfrm>
            <a:off x="5087938" y="4149725"/>
            <a:ext cx="1152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/>
              <a:t>pivot</a:t>
            </a:r>
            <a:endParaRPr lang="en-US" altLang="en-US" sz="1800"/>
          </a:p>
        </p:txBody>
      </p:sp>
      <p:sp>
        <p:nvSpPr>
          <p:cNvPr id="50184" name="Line 12"/>
          <p:cNvSpPr>
            <a:spLocks noChangeShapeType="1"/>
          </p:cNvSpPr>
          <p:nvPr/>
        </p:nvSpPr>
        <p:spPr bwMode="auto">
          <a:xfrm>
            <a:off x="5375275" y="44370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grpSp>
        <p:nvGrpSpPr>
          <p:cNvPr id="50185" name="Group 16"/>
          <p:cNvGrpSpPr>
            <a:grpSpLocks/>
          </p:cNvGrpSpPr>
          <p:nvPr/>
        </p:nvGrpSpPr>
        <p:grpSpPr bwMode="auto">
          <a:xfrm>
            <a:off x="2855913" y="-1323975"/>
            <a:ext cx="647700" cy="1511300"/>
            <a:chOff x="1951" y="1344"/>
            <a:chExt cx="408" cy="952"/>
          </a:xfrm>
        </p:grpSpPr>
        <p:sp>
          <p:nvSpPr>
            <p:cNvPr id="50188" name="Oval 13"/>
            <p:cNvSpPr>
              <a:spLocks noChangeArrowheads="1"/>
            </p:cNvSpPr>
            <p:nvPr/>
          </p:nvSpPr>
          <p:spPr bwMode="auto">
            <a:xfrm>
              <a:off x="1973" y="1525"/>
              <a:ext cx="363" cy="77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0189" name="AutoShape 14"/>
            <p:cNvSpPr>
              <a:spLocks noChangeArrowheads="1"/>
            </p:cNvSpPr>
            <p:nvPr/>
          </p:nvSpPr>
          <p:spPr bwMode="auto">
            <a:xfrm flipV="1">
              <a:off x="1951" y="1344"/>
              <a:ext cx="408" cy="499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0190" name="Text Box 15"/>
            <p:cNvSpPr txBox="1">
              <a:spLocks noChangeArrowheads="1"/>
            </p:cNvSpPr>
            <p:nvPr/>
          </p:nvSpPr>
          <p:spPr bwMode="auto">
            <a:xfrm rot="-5400000">
              <a:off x="1778" y="1700"/>
              <a:ext cx="74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GB" altLang="en-US" sz="1800">
                  <a:solidFill>
                    <a:schemeClr val="bg1"/>
                  </a:solidFill>
                </a:rPr>
                <a:t>BOMB</a:t>
              </a:r>
              <a:endParaRPr lang="en-US" altLang="en-US" sz="1800">
                <a:solidFill>
                  <a:schemeClr val="bg1"/>
                </a:solidFill>
              </a:endParaRPr>
            </a:p>
          </p:txBody>
        </p:sp>
      </p:grpSp>
      <p:pic>
        <p:nvPicPr>
          <p:cNvPr id="50186" name="Picture 21" descr="http://ih1.redbubble.net/image.123659766.5841/sticker,375x360.u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763" y="2997200"/>
            <a:ext cx="1798637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7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213" y="3090863"/>
            <a:ext cx="746125" cy="163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GB" altLang="en-US" smtClean="0"/>
          </a:p>
        </p:txBody>
      </p:sp>
      <p:sp>
        <p:nvSpPr>
          <p:cNvPr id="52228" name="Line 6"/>
          <p:cNvSpPr>
            <a:spLocks noChangeShapeType="1"/>
          </p:cNvSpPr>
          <p:nvPr/>
        </p:nvSpPr>
        <p:spPr bwMode="auto">
          <a:xfrm>
            <a:off x="1524000" y="5589588"/>
            <a:ext cx="9144000" cy="0"/>
          </a:xfrm>
          <a:prstGeom prst="line">
            <a:avLst/>
          </a:prstGeom>
          <a:noFill/>
          <a:ln w="76200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2229" name="AutoShape 7"/>
          <p:cNvSpPr>
            <a:spLocks noChangeArrowheads="1"/>
          </p:cNvSpPr>
          <p:nvPr/>
        </p:nvSpPr>
        <p:spPr bwMode="auto">
          <a:xfrm>
            <a:off x="5051425" y="4859338"/>
            <a:ext cx="647700" cy="72072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2230" name="Rectangle 8"/>
          <p:cNvSpPr>
            <a:spLocks noChangeArrowheads="1"/>
          </p:cNvSpPr>
          <p:nvPr/>
        </p:nvSpPr>
        <p:spPr bwMode="auto">
          <a:xfrm>
            <a:off x="2640013" y="4724400"/>
            <a:ext cx="6624637" cy="1444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2231" name="Text Box 10"/>
          <p:cNvSpPr txBox="1">
            <a:spLocks noChangeArrowheads="1"/>
          </p:cNvSpPr>
          <p:nvPr/>
        </p:nvSpPr>
        <p:spPr bwMode="auto">
          <a:xfrm>
            <a:off x="5087938" y="4149725"/>
            <a:ext cx="1152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/>
              <a:t>pivot</a:t>
            </a:r>
            <a:endParaRPr lang="en-US" altLang="en-US" sz="1800"/>
          </a:p>
        </p:txBody>
      </p:sp>
      <p:sp>
        <p:nvSpPr>
          <p:cNvPr id="52232" name="Line 11"/>
          <p:cNvSpPr>
            <a:spLocks noChangeShapeType="1"/>
          </p:cNvSpPr>
          <p:nvPr/>
        </p:nvSpPr>
        <p:spPr bwMode="auto">
          <a:xfrm>
            <a:off x="5375275" y="44370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grpSp>
        <p:nvGrpSpPr>
          <p:cNvPr id="52233" name="Group 12"/>
          <p:cNvGrpSpPr>
            <a:grpSpLocks/>
          </p:cNvGrpSpPr>
          <p:nvPr/>
        </p:nvGrpSpPr>
        <p:grpSpPr bwMode="auto">
          <a:xfrm>
            <a:off x="2855913" y="-755650"/>
            <a:ext cx="647700" cy="1511300"/>
            <a:chOff x="1951" y="1344"/>
            <a:chExt cx="408" cy="952"/>
          </a:xfrm>
        </p:grpSpPr>
        <p:sp>
          <p:nvSpPr>
            <p:cNvPr id="52239" name="Oval 13"/>
            <p:cNvSpPr>
              <a:spLocks noChangeArrowheads="1"/>
            </p:cNvSpPr>
            <p:nvPr/>
          </p:nvSpPr>
          <p:spPr bwMode="auto">
            <a:xfrm>
              <a:off x="1973" y="1525"/>
              <a:ext cx="363" cy="77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240" name="AutoShape 14"/>
            <p:cNvSpPr>
              <a:spLocks noChangeArrowheads="1"/>
            </p:cNvSpPr>
            <p:nvPr/>
          </p:nvSpPr>
          <p:spPr bwMode="auto">
            <a:xfrm flipV="1">
              <a:off x="1951" y="1344"/>
              <a:ext cx="408" cy="499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241" name="Text Box 15"/>
            <p:cNvSpPr txBox="1">
              <a:spLocks noChangeArrowheads="1"/>
            </p:cNvSpPr>
            <p:nvPr/>
          </p:nvSpPr>
          <p:spPr bwMode="auto">
            <a:xfrm rot="-5400000">
              <a:off x="1778" y="1700"/>
              <a:ext cx="74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GB" altLang="en-US" sz="1800">
                  <a:solidFill>
                    <a:schemeClr val="bg1"/>
                  </a:solidFill>
                </a:rPr>
                <a:t>BOMB</a:t>
              </a:r>
              <a:endParaRPr lang="en-US" altLang="en-US" sz="1800">
                <a:solidFill>
                  <a:schemeClr val="bg1"/>
                </a:solidFill>
              </a:endParaRPr>
            </a:p>
          </p:txBody>
        </p:sp>
      </p:grpSp>
      <p:pic>
        <p:nvPicPr>
          <p:cNvPr id="52236" name="Picture 21" descr="http://ih1.redbubble.net/image.123659766.5841/sticker,375x360.u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763" y="2997200"/>
            <a:ext cx="1798637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7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213" y="3090863"/>
            <a:ext cx="746125" cy="163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8" name="AutoShape 9"/>
          <p:cNvSpPr>
            <a:spLocks noChangeArrowheads="1"/>
          </p:cNvSpPr>
          <p:nvPr/>
        </p:nvSpPr>
        <p:spPr bwMode="auto">
          <a:xfrm>
            <a:off x="3648075" y="1920875"/>
            <a:ext cx="3024188" cy="1223963"/>
          </a:xfrm>
          <a:prstGeom prst="wedgeRoundRectCallout">
            <a:avLst>
              <a:gd name="adj1" fmla="val -52500"/>
              <a:gd name="adj2" fmla="val 65565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. Yo, Kim, I'm really happy for you, I'ma </a:t>
            </a:r>
            <a:r>
              <a:rPr lang="en-GB" altLang="en-US" sz="1800" b="1"/>
              <a:t>let you finish</a:t>
            </a:r>
            <a:r>
              <a:rPr lang="en-GB" altLang="en-US" sz="1800"/>
              <a:t>, but…</a:t>
            </a: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Line 6"/>
          <p:cNvSpPr>
            <a:spLocks noChangeShapeType="1"/>
          </p:cNvSpPr>
          <p:nvPr/>
        </p:nvSpPr>
        <p:spPr bwMode="auto">
          <a:xfrm>
            <a:off x="1524000" y="5589588"/>
            <a:ext cx="9144000" cy="0"/>
          </a:xfrm>
          <a:prstGeom prst="line">
            <a:avLst/>
          </a:prstGeom>
          <a:noFill/>
          <a:ln w="76200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4277" name="AutoShape 7"/>
          <p:cNvSpPr>
            <a:spLocks noChangeArrowheads="1"/>
          </p:cNvSpPr>
          <p:nvPr/>
        </p:nvSpPr>
        <p:spPr bwMode="auto">
          <a:xfrm>
            <a:off x="5051425" y="4859338"/>
            <a:ext cx="647700" cy="72072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4278" name="Rectangle 8"/>
          <p:cNvSpPr>
            <a:spLocks noChangeArrowheads="1"/>
          </p:cNvSpPr>
          <p:nvPr/>
        </p:nvSpPr>
        <p:spPr bwMode="auto">
          <a:xfrm>
            <a:off x="2640013" y="4724400"/>
            <a:ext cx="6624637" cy="1444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4279" name="Text Box 10"/>
          <p:cNvSpPr txBox="1">
            <a:spLocks noChangeArrowheads="1"/>
          </p:cNvSpPr>
          <p:nvPr/>
        </p:nvSpPr>
        <p:spPr bwMode="auto">
          <a:xfrm>
            <a:off x="5087938" y="4149725"/>
            <a:ext cx="1152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/>
              <a:t>pivot</a:t>
            </a:r>
            <a:endParaRPr lang="en-US" altLang="en-US" sz="1800"/>
          </a:p>
        </p:txBody>
      </p:sp>
      <p:sp>
        <p:nvSpPr>
          <p:cNvPr id="54280" name="Line 11"/>
          <p:cNvSpPr>
            <a:spLocks noChangeShapeType="1"/>
          </p:cNvSpPr>
          <p:nvPr/>
        </p:nvSpPr>
        <p:spPr bwMode="auto">
          <a:xfrm>
            <a:off x="5375275" y="44370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grpSp>
        <p:nvGrpSpPr>
          <p:cNvPr id="54281" name="Group 12"/>
          <p:cNvGrpSpPr>
            <a:grpSpLocks/>
          </p:cNvGrpSpPr>
          <p:nvPr/>
        </p:nvGrpSpPr>
        <p:grpSpPr bwMode="auto">
          <a:xfrm>
            <a:off x="2855913" y="1125538"/>
            <a:ext cx="647700" cy="1511300"/>
            <a:chOff x="1951" y="1344"/>
            <a:chExt cx="408" cy="952"/>
          </a:xfrm>
        </p:grpSpPr>
        <p:sp>
          <p:nvSpPr>
            <p:cNvPr id="54286" name="Oval 13"/>
            <p:cNvSpPr>
              <a:spLocks noChangeArrowheads="1"/>
            </p:cNvSpPr>
            <p:nvPr/>
          </p:nvSpPr>
          <p:spPr bwMode="auto">
            <a:xfrm>
              <a:off x="1973" y="1525"/>
              <a:ext cx="363" cy="77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4287" name="AutoShape 14"/>
            <p:cNvSpPr>
              <a:spLocks noChangeArrowheads="1"/>
            </p:cNvSpPr>
            <p:nvPr/>
          </p:nvSpPr>
          <p:spPr bwMode="auto">
            <a:xfrm flipV="1">
              <a:off x="1951" y="1344"/>
              <a:ext cx="408" cy="499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4288" name="Text Box 15"/>
            <p:cNvSpPr txBox="1">
              <a:spLocks noChangeArrowheads="1"/>
            </p:cNvSpPr>
            <p:nvPr/>
          </p:nvSpPr>
          <p:spPr bwMode="auto">
            <a:xfrm rot="-5400000">
              <a:off x="1778" y="1700"/>
              <a:ext cx="74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GB" altLang="en-US" sz="1800">
                  <a:solidFill>
                    <a:schemeClr val="bg1"/>
                  </a:solidFill>
                </a:rPr>
                <a:t>BOMB</a:t>
              </a:r>
              <a:endParaRPr lang="en-US" altLang="en-US" sz="1800">
                <a:solidFill>
                  <a:schemeClr val="bg1"/>
                </a:solidFill>
              </a:endParaRPr>
            </a:p>
          </p:txBody>
        </p:sp>
      </p:grpSp>
      <p:pic>
        <p:nvPicPr>
          <p:cNvPr id="54284" name="Picture 21" descr="http://ih1.redbubble.net/image.123659766.5841/sticker,375x360.u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763" y="2997200"/>
            <a:ext cx="1798637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5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213" y="3090863"/>
            <a:ext cx="746125" cy="163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GB" altLang="en-US" smtClean="0"/>
          </a:p>
        </p:txBody>
      </p:sp>
      <p:sp>
        <p:nvSpPr>
          <p:cNvPr id="56323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7499350" cy="4525963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GB" altLang="en-US" sz="2800" smtClean="0"/>
          </a:p>
        </p:txBody>
      </p:sp>
      <p:pic>
        <p:nvPicPr>
          <p:cNvPr id="56324" name="Picture 5" descr="acid dog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40013" y="3789363"/>
            <a:ext cx="1304925" cy="981075"/>
          </a:xfrm>
          <a:noFill/>
        </p:spPr>
      </p:pic>
      <p:sp>
        <p:nvSpPr>
          <p:cNvPr id="56325" name="Line 6"/>
          <p:cNvSpPr>
            <a:spLocks noChangeShapeType="1"/>
          </p:cNvSpPr>
          <p:nvPr/>
        </p:nvSpPr>
        <p:spPr bwMode="auto">
          <a:xfrm>
            <a:off x="1524000" y="5589588"/>
            <a:ext cx="9144000" cy="0"/>
          </a:xfrm>
          <a:prstGeom prst="line">
            <a:avLst/>
          </a:prstGeom>
          <a:noFill/>
          <a:ln w="76200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6326" name="AutoShape 7"/>
          <p:cNvSpPr>
            <a:spLocks noChangeArrowheads="1"/>
          </p:cNvSpPr>
          <p:nvPr/>
        </p:nvSpPr>
        <p:spPr bwMode="auto">
          <a:xfrm>
            <a:off x="5051425" y="4859338"/>
            <a:ext cx="647700" cy="72072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6327" name="Rectangle 8"/>
          <p:cNvSpPr>
            <a:spLocks noChangeArrowheads="1"/>
          </p:cNvSpPr>
          <p:nvPr/>
        </p:nvSpPr>
        <p:spPr bwMode="auto">
          <a:xfrm>
            <a:off x="2640013" y="4724400"/>
            <a:ext cx="6624637" cy="1444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6328" name="Text Box 9"/>
          <p:cNvSpPr txBox="1">
            <a:spLocks noChangeArrowheads="1"/>
          </p:cNvSpPr>
          <p:nvPr/>
        </p:nvSpPr>
        <p:spPr bwMode="auto">
          <a:xfrm>
            <a:off x="5087938" y="4149725"/>
            <a:ext cx="1152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/>
              <a:t>pivot</a:t>
            </a:r>
            <a:endParaRPr lang="en-US" altLang="en-US" sz="1800"/>
          </a:p>
        </p:txBody>
      </p:sp>
      <p:sp>
        <p:nvSpPr>
          <p:cNvPr id="56329" name="Line 10"/>
          <p:cNvSpPr>
            <a:spLocks noChangeShapeType="1"/>
          </p:cNvSpPr>
          <p:nvPr/>
        </p:nvSpPr>
        <p:spPr bwMode="auto">
          <a:xfrm>
            <a:off x="5375275" y="44370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grpSp>
        <p:nvGrpSpPr>
          <p:cNvPr id="56330" name="Group 11"/>
          <p:cNvGrpSpPr>
            <a:grpSpLocks/>
          </p:cNvGrpSpPr>
          <p:nvPr/>
        </p:nvGrpSpPr>
        <p:grpSpPr bwMode="auto">
          <a:xfrm>
            <a:off x="2855913" y="3068638"/>
            <a:ext cx="647700" cy="1511300"/>
            <a:chOff x="1951" y="1344"/>
            <a:chExt cx="408" cy="952"/>
          </a:xfrm>
        </p:grpSpPr>
        <p:sp>
          <p:nvSpPr>
            <p:cNvPr id="56334" name="Oval 12"/>
            <p:cNvSpPr>
              <a:spLocks noChangeArrowheads="1"/>
            </p:cNvSpPr>
            <p:nvPr/>
          </p:nvSpPr>
          <p:spPr bwMode="auto">
            <a:xfrm>
              <a:off x="1973" y="1525"/>
              <a:ext cx="363" cy="77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6335" name="AutoShape 13"/>
            <p:cNvSpPr>
              <a:spLocks noChangeArrowheads="1"/>
            </p:cNvSpPr>
            <p:nvPr/>
          </p:nvSpPr>
          <p:spPr bwMode="auto">
            <a:xfrm flipV="1">
              <a:off x="1951" y="1344"/>
              <a:ext cx="408" cy="499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6336" name="Text Box 14"/>
            <p:cNvSpPr txBox="1">
              <a:spLocks noChangeArrowheads="1"/>
            </p:cNvSpPr>
            <p:nvPr/>
          </p:nvSpPr>
          <p:spPr bwMode="auto">
            <a:xfrm rot="-5400000">
              <a:off x="1778" y="1700"/>
              <a:ext cx="74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GB" altLang="en-US" sz="1800">
                  <a:solidFill>
                    <a:schemeClr val="bg1"/>
                  </a:solidFill>
                </a:rPr>
                <a:t>BOMB</a:t>
              </a:r>
              <a:endParaRPr lang="en-US" altLang="en-US" sz="1800">
                <a:solidFill>
                  <a:schemeClr val="bg1"/>
                </a:solidFill>
              </a:endParaRPr>
            </a:p>
          </p:txBody>
        </p:sp>
      </p:grpSp>
      <p:sp>
        <p:nvSpPr>
          <p:cNvPr id="56331" name="AutoShape 15"/>
          <p:cNvSpPr>
            <a:spLocks noChangeArrowheads="1"/>
          </p:cNvSpPr>
          <p:nvPr/>
        </p:nvSpPr>
        <p:spPr bwMode="auto">
          <a:xfrm>
            <a:off x="2279650" y="3068638"/>
            <a:ext cx="2160588" cy="2232025"/>
          </a:xfrm>
          <a:prstGeom prst="irregularSeal2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6332" name="Content Placeholder 1"/>
          <p:cNvSpPr>
            <a:spLocks noGrp="1"/>
          </p:cNvSpPr>
          <p:nvPr>
            <p:ph sz="quarter" idx="3"/>
          </p:nvPr>
        </p:nvSpPr>
        <p:spPr>
          <a:xfrm>
            <a:off x="6197600" y="3938588"/>
            <a:ext cx="5384800" cy="2187575"/>
          </a:xfrm>
        </p:spPr>
        <p:txBody>
          <a:bodyPr/>
          <a:lstStyle/>
          <a:p>
            <a:endParaRPr lang="en-AU" altLang="en-US" smtClean="0"/>
          </a:p>
        </p:txBody>
      </p:sp>
      <p:pic>
        <p:nvPicPr>
          <p:cNvPr id="56333" name="Picture 21" descr="http://ih1.redbubble.net/image.123659766.5841/sticker,375x360.u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763" y="2997200"/>
            <a:ext cx="1798637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GB" altLang="en-US" smtClean="0"/>
          </a:p>
        </p:txBody>
      </p:sp>
      <p:sp>
        <p:nvSpPr>
          <p:cNvPr id="58371" name="Line 6"/>
          <p:cNvSpPr>
            <a:spLocks noChangeShapeType="1"/>
          </p:cNvSpPr>
          <p:nvPr/>
        </p:nvSpPr>
        <p:spPr bwMode="auto">
          <a:xfrm>
            <a:off x="1524000" y="5589588"/>
            <a:ext cx="9144000" cy="0"/>
          </a:xfrm>
          <a:prstGeom prst="line">
            <a:avLst/>
          </a:prstGeom>
          <a:noFill/>
          <a:ln w="76200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8372" name="AutoShape 7"/>
          <p:cNvSpPr>
            <a:spLocks noChangeArrowheads="1"/>
          </p:cNvSpPr>
          <p:nvPr/>
        </p:nvSpPr>
        <p:spPr bwMode="auto">
          <a:xfrm>
            <a:off x="5051425" y="4859338"/>
            <a:ext cx="647700" cy="72072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8373" name="Rectangle 8"/>
          <p:cNvSpPr>
            <a:spLocks noChangeArrowheads="1"/>
          </p:cNvSpPr>
          <p:nvPr/>
        </p:nvSpPr>
        <p:spPr bwMode="auto">
          <a:xfrm rot="644688">
            <a:off x="2640013" y="4797425"/>
            <a:ext cx="6624637" cy="1444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8374" name="Text Box 9"/>
          <p:cNvSpPr txBox="1">
            <a:spLocks noChangeArrowheads="1"/>
          </p:cNvSpPr>
          <p:nvPr/>
        </p:nvSpPr>
        <p:spPr bwMode="auto">
          <a:xfrm>
            <a:off x="5087938" y="4149725"/>
            <a:ext cx="1152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/>
              <a:t>pivot</a:t>
            </a:r>
            <a:endParaRPr lang="en-US" altLang="en-US" sz="1800"/>
          </a:p>
        </p:txBody>
      </p:sp>
      <p:sp>
        <p:nvSpPr>
          <p:cNvPr id="58375" name="Line 10"/>
          <p:cNvSpPr>
            <a:spLocks noChangeShapeType="1"/>
          </p:cNvSpPr>
          <p:nvPr/>
        </p:nvSpPr>
        <p:spPr bwMode="auto">
          <a:xfrm>
            <a:off x="5375275" y="44370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8376" name="AutoShape 17"/>
          <p:cNvSpPr>
            <a:spLocks noChangeArrowheads="1"/>
          </p:cNvSpPr>
          <p:nvPr/>
        </p:nvSpPr>
        <p:spPr bwMode="auto">
          <a:xfrm rot="937834">
            <a:off x="2711450" y="4076700"/>
            <a:ext cx="576263" cy="142875"/>
          </a:xfrm>
          <a:prstGeom prst="cloudCallout">
            <a:avLst>
              <a:gd name="adj1" fmla="val -12810"/>
              <a:gd name="adj2" fmla="val 46667"/>
            </a:avLst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pic>
        <p:nvPicPr>
          <p:cNvPr id="58377" name="Picture 21" descr="http://ih1.redbubble.net/image.123659766.5841/sticker,375x360.u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125" y="3754438"/>
            <a:ext cx="1798638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GB" altLang="en-US" smtClean="0"/>
          </a:p>
        </p:txBody>
      </p:sp>
      <p:sp>
        <p:nvSpPr>
          <p:cNvPr id="60419" name="Line 4"/>
          <p:cNvSpPr>
            <a:spLocks noChangeShapeType="1"/>
          </p:cNvSpPr>
          <p:nvPr/>
        </p:nvSpPr>
        <p:spPr bwMode="auto">
          <a:xfrm>
            <a:off x="1524000" y="5589588"/>
            <a:ext cx="9144000" cy="0"/>
          </a:xfrm>
          <a:prstGeom prst="line">
            <a:avLst/>
          </a:prstGeom>
          <a:noFill/>
          <a:ln w="76200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60420" name="AutoShape 5"/>
          <p:cNvSpPr>
            <a:spLocks noChangeArrowheads="1"/>
          </p:cNvSpPr>
          <p:nvPr/>
        </p:nvSpPr>
        <p:spPr bwMode="auto">
          <a:xfrm>
            <a:off x="5051425" y="4859338"/>
            <a:ext cx="647700" cy="72072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0421" name="Rectangle 6"/>
          <p:cNvSpPr>
            <a:spLocks noChangeArrowheads="1"/>
          </p:cNvSpPr>
          <p:nvPr/>
        </p:nvSpPr>
        <p:spPr bwMode="auto">
          <a:xfrm rot="644688">
            <a:off x="2640013" y="4797425"/>
            <a:ext cx="6624637" cy="1444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0422" name="Text Box 7"/>
          <p:cNvSpPr txBox="1">
            <a:spLocks noChangeArrowheads="1"/>
          </p:cNvSpPr>
          <p:nvPr/>
        </p:nvSpPr>
        <p:spPr bwMode="auto">
          <a:xfrm>
            <a:off x="5087938" y="4149725"/>
            <a:ext cx="1152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/>
              <a:t>pivot</a:t>
            </a:r>
            <a:endParaRPr lang="en-US" altLang="en-US" sz="1800"/>
          </a:p>
        </p:txBody>
      </p:sp>
      <p:sp>
        <p:nvSpPr>
          <p:cNvPr id="60423" name="Line 8"/>
          <p:cNvSpPr>
            <a:spLocks noChangeShapeType="1"/>
          </p:cNvSpPr>
          <p:nvPr/>
        </p:nvSpPr>
        <p:spPr bwMode="auto">
          <a:xfrm>
            <a:off x="5375275" y="44370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60424" name="AutoShape 10"/>
          <p:cNvSpPr>
            <a:spLocks noChangeArrowheads="1"/>
          </p:cNvSpPr>
          <p:nvPr/>
        </p:nvSpPr>
        <p:spPr bwMode="auto">
          <a:xfrm rot="937834">
            <a:off x="2711450" y="4076700"/>
            <a:ext cx="576263" cy="142875"/>
          </a:xfrm>
          <a:prstGeom prst="cloudCallout">
            <a:avLst>
              <a:gd name="adj1" fmla="val -12810"/>
              <a:gd name="adj2" fmla="val 46667"/>
            </a:avLst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60425" name="AutoShape 11"/>
          <p:cNvSpPr>
            <a:spLocks noChangeArrowheads="1"/>
          </p:cNvSpPr>
          <p:nvPr/>
        </p:nvSpPr>
        <p:spPr bwMode="auto">
          <a:xfrm>
            <a:off x="6672263" y="2493963"/>
            <a:ext cx="1728787" cy="431800"/>
          </a:xfrm>
          <a:prstGeom prst="wedgeRoundRectCallout">
            <a:avLst>
              <a:gd name="adj1" fmla="val 64602"/>
              <a:gd name="adj2" fmla="val 269486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Nice one!</a:t>
            </a:r>
            <a:endParaRPr lang="en-US" altLang="en-US" sz="1800"/>
          </a:p>
        </p:txBody>
      </p:sp>
      <p:pic>
        <p:nvPicPr>
          <p:cNvPr id="60426" name="Picture 21" descr="http://ih1.redbubble.net/image.123659766.5841/sticker,375x360.u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163" y="3652838"/>
            <a:ext cx="1800225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The </a:t>
            </a:r>
            <a:r>
              <a:rPr lang="en-GB" altLang="en-US" dirty="0" smtClean="0">
                <a:solidFill>
                  <a:srgbClr val="FF0000"/>
                </a:solidFill>
              </a:rPr>
              <a:t>Combined</a:t>
            </a:r>
            <a:r>
              <a:rPr lang="en-GB" altLang="en-US" dirty="0" smtClean="0"/>
              <a:t> Turning Effect of Multiple Forces</a:t>
            </a:r>
          </a:p>
        </p:txBody>
      </p:sp>
      <p:pic>
        <p:nvPicPr>
          <p:cNvPr id="73732" name="Picture 7" descr="S691820_aw_0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8" y="1556792"/>
            <a:ext cx="3151188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802036" y="2121215"/>
                <a:ext cx="23266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𝐶𝑀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l-G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𝐴𝐶𝑀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2036" y="2121215"/>
                <a:ext cx="2326663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432798" y="2778202"/>
                <a:ext cx="75293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𝐹𝑜𝑟𝑒𝑎𝑟𝑚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𝑚𝑎𝑠𝑠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𝑏𝑖𝑐𝑒𝑝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𝑀𝑢𝑠𝑐𝑙𝑒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798" y="2778202"/>
                <a:ext cx="7529369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324" r="-891" b="-38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432797" y="3373634"/>
                <a:ext cx="467422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20 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 0.15 +80 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 0.35 =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 0.060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797" y="3373634"/>
                <a:ext cx="4674228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782" r="-1043" b="-1147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421792" y="3880715"/>
                <a:ext cx="28426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3.0+28=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 0.060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792" y="3880715"/>
                <a:ext cx="2842638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713" r="-1927" b="-1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424480" y="4476147"/>
                <a:ext cx="20742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31=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 0.060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480" y="4476147"/>
                <a:ext cx="2074222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941" r="-2941" b="-983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421792" y="5071579"/>
                <a:ext cx="14953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=517 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792" y="5071579"/>
                <a:ext cx="1495346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3659" r="-3659" b="-983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33"/>
          <p:cNvSpPr>
            <a:spLocks noChangeArrowheads="1"/>
          </p:cNvSpPr>
          <p:nvPr/>
        </p:nvSpPr>
        <p:spPr bwMode="auto">
          <a:xfrm>
            <a:off x="4421792" y="1542155"/>
            <a:ext cx="72603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dirty="0"/>
              <a:t>What </a:t>
            </a:r>
            <a:r>
              <a:rPr lang="en-GB" altLang="en-US" sz="1800" dirty="0" smtClean="0"/>
              <a:t>force does the bicep muscle need to apply to hold the mass?</a:t>
            </a:r>
            <a:endParaRPr lang="en-GB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3075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2"/>
          <p:cNvSpPr txBox="1">
            <a:spLocks noChangeArrowheads="1"/>
          </p:cNvSpPr>
          <p:nvPr/>
        </p:nvSpPr>
        <p:spPr bwMode="auto">
          <a:xfrm>
            <a:off x="6477000" y="304800"/>
            <a:ext cx="289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>
              <a:latin typeface="Calibri" panose="020F0502020204030204" pitchFamily="34" charset="0"/>
            </a:endParaRPr>
          </a:p>
        </p:txBody>
      </p:sp>
      <p:grpSp>
        <p:nvGrpSpPr>
          <p:cNvPr id="83972" name="Group 3"/>
          <p:cNvGrpSpPr>
            <a:grpSpLocks/>
          </p:cNvGrpSpPr>
          <p:nvPr/>
        </p:nvGrpSpPr>
        <p:grpSpPr bwMode="auto">
          <a:xfrm>
            <a:off x="609600" y="1992800"/>
            <a:ext cx="3503612" cy="4105275"/>
            <a:chOff x="7290" y="6803"/>
            <a:chExt cx="2865" cy="3277"/>
          </a:xfrm>
        </p:grpSpPr>
        <p:grpSp>
          <p:nvGrpSpPr>
            <p:cNvPr id="83974" name="Group 4"/>
            <p:cNvGrpSpPr>
              <a:grpSpLocks/>
            </p:cNvGrpSpPr>
            <p:nvPr/>
          </p:nvGrpSpPr>
          <p:grpSpPr bwMode="auto">
            <a:xfrm>
              <a:off x="7290" y="6803"/>
              <a:ext cx="2865" cy="3277"/>
              <a:chOff x="7290" y="6803"/>
              <a:chExt cx="2865" cy="3277"/>
            </a:xfrm>
          </p:grpSpPr>
          <p:sp>
            <p:nvSpPr>
              <p:cNvPr id="83977" name="Line 5"/>
              <p:cNvSpPr>
                <a:spLocks noChangeShapeType="1"/>
              </p:cNvSpPr>
              <p:nvPr/>
            </p:nvSpPr>
            <p:spPr bwMode="auto">
              <a:xfrm>
                <a:off x="7720" y="8466"/>
                <a:ext cx="139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grpSp>
            <p:nvGrpSpPr>
              <p:cNvPr id="83978" name="Group 6"/>
              <p:cNvGrpSpPr>
                <a:grpSpLocks/>
              </p:cNvGrpSpPr>
              <p:nvPr/>
            </p:nvGrpSpPr>
            <p:grpSpPr bwMode="auto">
              <a:xfrm>
                <a:off x="7290" y="6803"/>
                <a:ext cx="2865" cy="3277"/>
                <a:chOff x="7290" y="8123"/>
                <a:chExt cx="2865" cy="3277"/>
              </a:xfrm>
            </p:grpSpPr>
            <p:grpSp>
              <p:nvGrpSpPr>
                <p:cNvPr id="83979" name="Group 7"/>
                <p:cNvGrpSpPr>
                  <a:grpSpLocks/>
                </p:cNvGrpSpPr>
                <p:nvPr/>
              </p:nvGrpSpPr>
              <p:grpSpPr bwMode="auto">
                <a:xfrm>
                  <a:off x="7290" y="8123"/>
                  <a:ext cx="2865" cy="3277"/>
                  <a:chOff x="7290" y="8123"/>
                  <a:chExt cx="2865" cy="3277"/>
                </a:xfrm>
              </p:grpSpPr>
              <p:grpSp>
                <p:nvGrpSpPr>
                  <p:cNvPr id="83982" name="Group 8"/>
                  <p:cNvGrpSpPr>
                    <a:grpSpLocks/>
                  </p:cNvGrpSpPr>
                  <p:nvPr/>
                </p:nvGrpSpPr>
                <p:grpSpPr bwMode="auto">
                  <a:xfrm>
                    <a:off x="7290" y="8123"/>
                    <a:ext cx="2865" cy="3277"/>
                    <a:chOff x="7290" y="8123"/>
                    <a:chExt cx="2865" cy="3277"/>
                  </a:xfrm>
                </p:grpSpPr>
                <p:sp>
                  <p:nvSpPr>
                    <p:cNvPr id="83984" name="Line 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290" y="11400"/>
                      <a:ext cx="2865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AU"/>
                    </a:p>
                  </p:txBody>
                </p:sp>
                <p:grpSp>
                  <p:nvGrpSpPr>
                    <p:cNvPr id="83985" name="Group 1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650" y="8123"/>
                      <a:ext cx="1790" cy="3277"/>
                      <a:chOff x="7650" y="8123"/>
                      <a:chExt cx="1790" cy="3277"/>
                    </a:xfrm>
                  </p:grpSpPr>
                  <p:sp>
                    <p:nvSpPr>
                      <p:cNvPr id="83986" name="Rectangle 1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175" y="9720"/>
                        <a:ext cx="143" cy="166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endParaRPr lang="en-GB" altLang="en-US" sz="1800"/>
                      </a:p>
                    </p:txBody>
                  </p:sp>
                  <p:sp>
                    <p:nvSpPr>
                      <p:cNvPr id="83987" name="Line 1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9210" y="8415"/>
                        <a:ext cx="0" cy="192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AU"/>
                      </a:p>
                    </p:txBody>
                  </p:sp>
                  <p:sp>
                    <p:nvSpPr>
                      <p:cNvPr id="83988" name="Rectangle 1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9005" y="10275"/>
                        <a:ext cx="435" cy="405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endParaRPr lang="en-GB" altLang="en-US" sz="1800"/>
                      </a:p>
                    </p:txBody>
                  </p:sp>
                  <p:sp>
                    <p:nvSpPr>
                      <p:cNvPr id="83989" name="Line 1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8250" y="8640"/>
                        <a:ext cx="0" cy="276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prstDash val="dash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AU"/>
                      </a:p>
                    </p:txBody>
                  </p:sp>
                  <p:grpSp>
                    <p:nvGrpSpPr>
                      <p:cNvPr id="83990" name="Group 15"/>
                      <p:cNvGrpSpPr>
                        <a:grpSpLocks/>
                      </p:cNvGrpSpPr>
                      <p:nvPr/>
                    </p:nvGrpSpPr>
                    <p:grpSpPr bwMode="auto">
                      <a:xfrm rot="-3273293">
                        <a:off x="7140" y="9330"/>
                        <a:ext cx="2580" cy="165"/>
                        <a:chOff x="4560" y="9705"/>
                        <a:chExt cx="2580" cy="165"/>
                      </a:xfrm>
                    </p:grpSpPr>
                    <p:sp>
                      <p:nvSpPr>
                        <p:cNvPr id="83996" name="Line 1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4560" y="9705"/>
                          <a:ext cx="930" cy="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 type="triangle" w="med" len="med"/>
                          <a:tailEnd type="triangle" w="med" len="med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AU"/>
                        </a:p>
                      </p:txBody>
                    </p:sp>
                    <p:sp>
                      <p:nvSpPr>
                        <p:cNvPr id="83997" name="Line 1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5460" y="9705"/>
                          <a:ext cx="1680" cy="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 type="triangle" w="med" len="med"/>
                          <a:tailEnd type="triangle" w="med" len="med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AU"/>
                        </a:p>
                      </p:txBody>
                    </p:sp>
                    <p:sp>
                      <p:nvSpPr>
                        <p:cNvPr id="83998" name="Line 1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4575" y="9855"/>
                          <a:ext cx="2565" cy="15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AU"/>
                        </a:p>
                      </p:txBody>
                    </p:sp>
                  </p:grpSp>
                  <p:sp>
                    <p:nvSpPr>
                      <p:cNvPr id="83991" name="Line 1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770" y="10500"/>
                        <a:ext cx="0" cy="60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AU"/>
                      </a:p>
                    </p:txBody>
                  </p:sp>
                  <p:sp>
                    <p:nvSpPr>
                      <p:cNvPr id="83992" name="Rectangle 2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650" y="10965"/>
                        <a:ext cx="270" cy="285"/>
                      </a:xfrm>
                      <a:prstGeom prst="rect">
                        <a:avLst/>
                      </a:prstGeom>
                      <a:solidFill>
                        <a:srgbClr val="DDDDDD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endParaRPr lang="en-GB" altLang="en-US" sz="1800"/>
                      </a:p>
                    </p:txBody>
                  </p:sp>
                  <p:sp>
                    <p:nvSpPr>
                      <p:cNvPr id="83993" name="Oval 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220" y="9757"/>
                        <a:ext cx="71" cy="7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endParaRPr lang="en-GB" altLang="en-US" sz="1800"/>
                      </a:p>
                    </p:txBody>
                  </p:sp>
                  <p:sp>
                    <p:nvSpPr>
                      <p:cNvPr id="83994" name="Oval 2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732" y="10455"/>
                        <a:ext cx="71" cy="7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endParaRPr lang="en-GB" altLang="en-US" sz="1800"/>
                      </a:p>
                    </p:txBody>
                  </p:sp>
                  <p:sp>
                    <p:nvSpPr>
                      <p:cNvPr id="83995" name="Oval 2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9180" y="8384"/>
                        <a:ext cx="71" cy="7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endParaRPr lang="en-GB" altLang="en-US" sz="1800"/>
                      </a:p>
                    </p:txBody>
                  </p:sp>
                </p:grpSp>
              </p:grpSp>
              <p:sp>
                <p:nvSpPr>
                  <p:cNvPr id="83983" name="Text Box 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90" y="9550"/>
                    <a:ext cx="320" cy="23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tIns="10800" rIns="18000" bIns="10800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spcAft>
                        <a:spcPts val="1000"/>
                      </a:spcAft>
                      <a:buFontTx/>
                      <a:buNone/>
                    </a:pPr>
                    <a:r>
                      <a:rPr lang="en-GB" altLang="en-US" sz="1200">
                        <a:latin typeface="Calibri" panose="020F0502020204030204" pitchFamily="34" charset="0"/>
                      </a:rPr>
                      <a:t>60</a:t>
                    </a:r>
                    <a:r>
                      <a:rPr lang="en-GB" altLang="en-US" sz="1200" baseline="30000">
                        <a:latin typeface="Calibri" panose="020F0502020204030204" pitchFamily="34" charset="0"/>
                      </a:rPr>
                      <a:t>o</a:t>
                    </a:r>
                    <a:endParaRPr lang="en-US" altLang="en-US" sz="1200"/>
                  </a:p>
                </p:txBody>
              </p:sp>
            </p:grpSp>
            <p:sp>
              <p:nvSpPr>
                <p:cNvPr id="83980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8990" y="10350"/>
                  <a:ext cx="500" cy="2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18000" tIns="10800" rIns="18000" bIns="10800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spcAft>
                      <a:spcPts val="1000"/>
                    </a:spcAft>
                    <a:buFontTx/>
                    <a:buNone/>
                  </a:pPr>
                  <a:r>
                    <a:rPr lang="en-GB" altLang="en-US" sz="1200">
                      <a:latin typeface="Calibri" panose="020F0502020204030204" pitchFamily="34" charset="0"/>
                    </a:rPr>
                    <a:t>70 kg</a:t>
                  </a:r>
                  <a:endParaRPr lang="en-US" altLang="en-US" sz="1200"/>
                </a:p>
              </p:txBody>
            </p:sp>
            <p:sp>
              <p:nvSpPr>
                <p:cNvPr id="83981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7670" y="10990"/>
                  <a:ext cx="250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18000" tIns="10800" rIns="18000" bIns="10800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spcAft>
                      <a:spcPts val="1000"/>
                    </a:spcAft>
                    <a:buFontTx/>
                    <a:buNone/>
                  </a:pPr>
                  <a:r>
                    <a:rPr lang="en-GB" altLang="en-US" sz="1200">
                      <a:latin typeface="Calibri" panose="020F0502020204030204" pitchFamily="34" charset="0"/>
                    </a:rPr>
                    <a:t>W</a:t>
                  </a:r>
                  <a:endParaRPr lang="en-US" altLang="en-US" sz="1200"/>
                </a:p>
              </p:txBody>
            </p:sp>
          </p:grpSp>
        </p:grpSp>
        <p:sp>
          <p:nvSpPr>
            <p:cNvPr id="83975" name="Text Box 27"/>
            <p:cNvSpPr txBox="1">
              <a:spLocks noChangeArrowheads="1"/>
            </p:cNvSpPr>
            <p:nvPr/>
          </p:nvSpPr>
          <p:spPr bwMode="auto">
            <a:xfrm>
              <a:off x="8300" y="7560"/>
              <a:ext cx="4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en-GB" altLang="en-US" sz="1200">
                  <a:latin typeface="Calibri" panose="020F0502020204030204" pitchFamily="34" charset="0"/>
                </a:rPr>
                <a:t>5 m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3976" name="Text Box 28"/>
            <p:cNvSpPr txBox="1">
              <a:spLocks noChangeArrowheads="1"/>
            </p:cNvSpPr>
            <p:nvPr/>
          </p:nvSpPr>
          <p:spPr bwMode="auto">
            <a:xfrm>
              <a:off x="7560" y="8530"/>
              <a:ext cx="4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en-GB" altLang="en-US" sz="1200">
                  <a:latin typeface="Calibri" panose="020F0502020204030204" pitchFamily="34" charset="0"/>
                </a:rPr>
                <a:t>3 m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3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The </a:t>
            </a:r>
            <a:r>
              <a:rPr lang="en-GB" altLang="en-US" dirty="0" smtClean="0">
                <a:solidFill>
                  <a:srgbClr val="FF0000"/>
                </a:solidFill>
              </a:rPr>
              <a:t>Combined</a:t>
            </a:r>
            <a:r>
              <a:rPr lang="en-GB" altLang="en-US" dirty="0" smtClean="0"/>
              <a:t> Turning Effect of Multiple Forces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4078970" y="2492896"/>
                <a:ext cx="7503430" cy="3633267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𝐶𝑀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𝐴𝐶𝑀</m:t>
                      </m:r>
                    </m:oMath>
                  </m:oMathPara>
                </a14:m>
                <a:endParaRPr lang="en-AU" dirty="0"/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𝑟𝐹𝑠𝑖𝑛</m:t>
                      </m:r>
                      <m:r>
                        <m:rPr>
                          <m:sty m:val="p"/>
                        </m:rPr>
                        <a:rPr lang="el-GR" sz="2000" b="0" i="1" smtClean="0"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𝑚𝑎𝑠𝑠</m:t>
                          </m:r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𝑟𝐹𝑠𝑖𝑛</m:t>
                      </m:r>
                      <m:r>
                        <m:rPr>
                          <m:sty m:val="p"/>
                        </m:rPr>
                        <a:rPr lang="el-GR" sz="2000" b="0" i="1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𝑐𝑜𝑢𝑛𝑡𝑒𝑟𝑤𝑒𝑖𝑔h𝑡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dirty="0" smtClean="0"/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5 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 70 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 9.8</m:t>
                      </m:r>
                      <m:func>
                        <m:func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e>
                      </m:func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=3 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𝐹𝑠𝑖𝑛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30 </m:t>
                      </m:r>
                    </m:oMath>
                  </m:oMathPara>
                </a14:m>
                <a:endParaRPr lang="en-AU" sz="2000" dirty="0" smtClean="0"/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1715=1.5 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AU" sz="2000" b="0" i="0" smtClean="0">
                          <a:latin typeface="Cambria Math" panose="02040503050406030204" pitchFamily="18" charset="0"/>
                        </a:rPr>
                        <m:t>F</m:t>
                      </m:r>
                    </m:oMath>
                  </m:oMathPara>
                </a14:m>
                <a:endParaRPr lang="en-AU" sz="2000" dirty="0" smtClean="0"/>
              </a:p>
              <a:p>
                <a:pPr marL="0" indent="0" algn="ctr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=1140 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78970" y="2492896"/>
                <a:ext cx="7503430" cy="3633267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3"/>
          <p:cNvSpPr>
            <a:spLocks noChangeArrowheads="1"/>
          </p:cNvSpPr>
          <p:nvPr/>
        </p:nvSpPr>
        <p:spPr bwMode="auto">
          <a:xfrm>
            <a:off x="4421792" y="1542155"/>
            <a:ext cx="726032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dirty="0" smtClean="0"/>
              <a:t>What is the counterweight (W) required to balance the light crane arm shown in diagram ?</a:t>
            </a:r>
            <a:endParaRPr lang="en-GB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012018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34962" y="4119860"/>
            <a:ext cx="5126037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695325" y="225425"/>
            <a:ext cx="109728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Today’s lesson</a:t>
            </a:r>
            <a:endParaRPr lang="en-GB" altLang="en-US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4962" y="1125538"/>
            <a:ext cx="5833046" cy="3455987"/>
          </a:xfrm>
        </p:spPr>
        <p:txBody>
          <a:bodyPr/>
          <a:lstStyle/>
          <a:p>
            <a:pPr eaLnBrk="1" hangingPunct="1"/>
            <a:endParaRPr lang="en-US" altLang="en-US" sz="2800" dirty="0" smtClean="0"/>
          </a:p>
          <a:p>
            <a:pPr eaLnBrk="1" hangingPunct="1"/>
            <a:r>
              <a:rPr lang="en-US" altLang="en-US" sz="2800" dirty="0" smtClean="0"/>
              <a:t>Know the </a:t>
            </a:r>
            <a:r>
              <a:rPr lang="en-US" altLang="en-US" sz="2800" b="1" dirty="0" smtClean="0">
                <a:solidFill>
                  <a:srgbClr val="0000FF"/>
                </a:solidFill>
              </a:rPr>
              <a:t>principal of moments</a:t>
            </a:r>
            <a:r>
              <a:rPr lang="en-US" altLang="en-US" sz="2800" dirty="0" smtClean="0"/>
              <a:t>.</a:t>
            </a:r>
          </a:p>
          <a:p>
            <a:pPr eaLnBrk="1" hangingPunct="1"/>
            <a:endParaRPr lang="en-US" altLang="en-US" sz="2800" dirty="0" smtClean="0"/>
          </a:p>
          <a:p>
            <a:pPr eaLnBrk="1" hangingPunct="1"/>
            <a:r>
              <a:rPr lang="en-US" altLang="en-US" sz="2800" dirty="0" smtClean="0"/>
              <a:t>Apply to </a:t>
            </a:r>
            <a:r>
              <a:rPr lang="en-US" altLang="en-US" sz="2800" b="1" dirty="0" smtClean="0">
                <a:solidFill>
                  <a:srgbClr val="0000FF"/>
                </a:solidFill>
              </a:rPr>
              <a:t>Rotational Equilibrium </a:t>
            </a:r>
            <a:r>
              <a:rPr lang="en-US" altLang="en-US" sz="2800" dirty="0" smtClean="0"/>
              <a:t>problems.</a:t>
            </a:r>
            <a:endParaRPr lang="en-GB" altLang="en-US" sz="2800" dirty="0" smtClean="0"/>
          </a:p>
        </p:txBody>
      </p:sp>
      <p:sp>
        <p:nvSpPr>
          <p:cNvPr id="4102" name="Rectangle 1"/>
          <p:cNvSpPr>
            <a:spLocks noChangeArrowheads="1"/>
          </p:cNvSpPr>
          <p:nvPr/>
        </p:nvSpPr>
        <p:spPr bwMode="auto">
          <a:xfrm>
            <a:off x="585662" y="4305895"/>
            <a:ext cx="482758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buSzPts val="1100"/>
            </a:pPr>
            <a:r>
              <a:rPr lang="en-US" alt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for </a:t>
            </a:r>
            <a:r>
              <a:rPr lang="en-US" altLang="en-US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a rigid body to be in equilibrium, the sum of the forces and the sum of the moments must be zero</a:t>
            </a:r>
            <a:endParaRPr lang="en-AU" altLang="en-US" dirty="0">
              <a:solidFill>
                <a:srgbClr val="000000"/>
              </a:solidFill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pic>
        <p:nvPicPr>
          <p:cNvPr id="35844" name="Picture 4" descr="http://static1.squarespace.com/static/5392eee9e4b0f06b37cb3a9a/541c1c48e4b0394ddbf132d8/543e672ce4b0d2da24b5e22c/1413376648251/THE+EQUILIBRIUM.png?format=1500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040" y="2564904"/>
            <a:ext cx="5599288" cy="390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9045518" y="431800"/>
            <a:ext cx="2593975" cy="1387475"/>
          </a:xfrm>
          <a:prstGeom prst="wedgeRoundRectCallout">
            <a:avLst>
              <a:gd name="adj1" fmla="val -78791"/>
              <a:gd name="adj2" fmla="val 163465"/>
              <a:gd name="adj3" fmla="val 16667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This looks harder than it actually is.</a:t>
            </a:r>
            <a:endParaRPr lang="en-GB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2"/>
          <p:cNvSpPr txBox="1">
            <a:spLocks noChangeArrowheads="1"/>
          </p:cNvSpPr>
          <p:nvPr/>
        </p:nvSpPr>
        <p:spPr bwMode="auto">
          <a:xfrm>
            <a:off x="6477000" y="304800"/>
            <a:ext cx="289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>
              <a:latin typeface="Calibri" panose="020F0502020204030204" pitchFamily="34" charset="0"/>
            </a:endParaRPr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The </a:t>
            </a:r>
            <a:r>
              <a:rPr lang="en-GB" altLang="en-US" dirty="0" smtClean="0">
                <a:solidFill>
                  <a:srgbClr val="FF0000"/>
                </a:solidFill>
              </a:rPr>
              <a:t>Combined</a:t>
            </a:r>
            <a:r>
              <a:rPr lang="en-GB" altLang="en-US" dirty="0" smtClean="0"/>
              <a:t> Turning Effect of Multiple Forces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4078970" y="2492896"/>
                <a:ext cx="7503430" cy="3633267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𝐶𝑀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𝐴𝐶𝑀</m:t>
                      </m:r>
                    </m:oMath>
                  </m:oMathPara>
                </a14:m>
                <a:endParaRPr lang="en-AU" dirty="0"/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𝑟𝐹𝑠𝑖𝑛</m:t>
                      </m:r>
                      <m:r>
                        <m:rPr>
                          <m:sty m:val="p"/>
                        </m:rPr>
                        <a:rPr lang="el-GR" sz="2000" b="0" i="1" smtClean="0"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𝑡𝑜𝑝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𝑐𝑎𝑏𝑙𝑒</m:t>
                          </m:r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𝑟𝐹𝑠𝑖𝑛</m:t>
                      </m:r>
                      <m:r>
                        <m:rPr>
                          <m:sty m:val="p"/>
                        </m:rPr>
                        <a:rPr lang="el-GR" sz="2000" b="0" i="1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𝑎𝑛𝑔𝑙𝑒𝑑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𝑐𝑎𝑏𝑙𝑒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dirty="0" smtClean="0"/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25 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func>
                        <m:func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90</m:t>
                          </m:r>
                        </m:e>
                      </m:func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=20 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 70 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25 </m:t>
                      </m:r>
                    </m:oMath>
                  </m:oMathPara>
                </a14:m>
                <a:endParaRPr lang="en-AU" sz="2000" dirty="0" smtClean="0"/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25 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=591.7</m:t>
                      </m:r>
                    </m:oMath>
                  </m:oMathPara>
                </a14:m>
                <a:endParaRPr lang="en-AU" sz="2000" dirty="0" smtClean="0"/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=23.7 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78970" y="2492896"/>
                <a:ext cx="7503430" cy="3633267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3"/>
          <p:cNvSpPr>
            <a:spLocks noChangeArrowheads="1"/>
          </p:cNvSpPr>
          <p:nvPr/>
        </p:nvSpPr>
        <p:spPr bwMode="auto">
          <a:xfrm>
            <a:off x="4421792" y="1542155"/>
            <a:ext cx="72603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dirty="0" smtClean="0"/>
              <a:t>What is the tension (T) in the cable shown in diagram?</a:t>
            </a:r>
            <a:endParaRPr lang="en-GB" altLang="en-US" sz="1800" dirty="0"/>
          </a:p>
        </p:txBody>
      </p:sp>
      <p:grpSp>
        <p:nvGrpSpPr>
          <p:cNvPr id="32" name="Group 53"/>
          <p:cNvGrpSpPr>
            <a:grpSpLocks/>
          </p:cNvGrpSpPr>
          <p:nvPr/>
        </p:nvGrpSpPr>
        <p:grpSpPr bwMode="auto">
          <a:xfrm>
            <a:off x="263352" y="2313003"/>
            <a:ext cx="4752975" cy="3527425"/>
            <a:chOff x="971600" y="2780928"/>
            <a:chExt cx="2951220" cy="2376264"/>
          </a:xfrm>
        </p:grpSpPr>
        <p:grpSp>
          <p:nvGrpSpPr>
            <p:cNvPr id="33" name="Group 4"/>
            <p:cNvGrpSpPr>
              <a:grpSpLocks/>
            </p:cNvGrpSpPr>
            <p:nvPr/>
          </p:nvGrpSpPr>
          <p:grpSpPr bwMode="auto">
            <a:xfrm>
              <a:off x="971600" y="2780928"/>
              <a:ext cx="2951220" cy="2376264"/>
              <a:chOff x="7398" y="13828"/>
              <a:chExt cx="2952" cy="1871"/>
            </a:xfrm>
          </p:grpSpPr>
          <p:grpSp>
            <p:nvGrpSpPr>
              <p:cNvPr id="35" name="Group 5"/>
              <p:cNvGrpSpPr>
                <a:grpSpLocks/>
              </p:cNvGrpSpPr>
              <p:nvPr/>
            </p:nvGrpSpPr>
            <p:grpSpPr bwMode="auto">
              <a:xfrm>
                <a:off x="7398" y="13828"/>
                <a:ext cx="2952" cy="1871"/>
                <a:chOff x="7398" y="13828"/>
                <a:chExt cx="2952" cy="1871"/>
              </a:xfrm>
            </p:grpSpPr>
            <p:grpSp>
              <p:nvGrpSpPr>
                <p:cNvPr id="39" name="Group 6"/>
                <p:cNvGrpSpPr>
                  <a:grpSpLocks/>
                </p:cNvGrpSpPr>
                <p:nvPr/>
              </p:nvGrpSpPr>
              <p:grpSpPr bwMode="auto">
                <a:xfrm>
                  <a:off x="7398" y="13828"/>
                  <a:ext cx="2952" cy="1871"/>
                  <a:chOff x="3378" y="9498"/>
                  <a:chExt cx="2760" cy="1559"/>
                </a:xfrm>
              </p:grpSpPr>
              <p:sp>
                <p:nvSpPr>
                  <p:cNvPr id="46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4568" y="9552"/>
                    <a:ext cx="71" cy="1360"/>
                  </a:xfrm>
                  <a:prstGeom prst="rect">
                    <a:avLst/>
                  </a:prstGeom>
                  <a:solidFill>
                    <a:srgbClr val="969696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GB" altLang="en-US" sz="1800"/>
                  </a:p>
                </p:txBody>
              </p:sp>
              <p:sp>
                <p:nvSpPr>
                  <p:cNvPr id="47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4640" y="9556"/>
                    <a:ext cx="1352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AU"/>
                  </a:p>
                </p:txBody>
              </p:sp>
              <p:sp>
                <p:nvSpPr>
                  <p:cNvPr id="48" name="AutoShape 9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5392" y="9498"/>
                    <a:ext cx="111" cy="11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GB" altLang="en-US" sz="1800"/>
                  </a:p>
                </p:txBody>
              </p:sp>
              <p:sp>
                <p:nvSpPr>
                  <p:cNvPr id="49" name="Line 1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098" y="9828"/>
                    <a:ext cx="468" cy="1092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AU"/>
                  </a:p>
                </p:txBody>
              </p:sp>
              <p:sp>
                <p:nvSpPr>
                  <p:cNvPr id="50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3378" y="10914"/>
                    <a:ext cx="2760" cy="143"/>
                  </a:xfrm>
                  <a:prstGeom prst="rect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GB" altLang="en-US" sz="1800"/>
                  </a:p>
                </p:txBody>
              </p:sp>
              <p:sp>
                <p:nvSpPr>
                  <p:cNvPr id="51" name="AutoShape 12"/>
                  <p:cNvSpPr>
                    <a:spLocks noChangeArrowheads="1"/>
                  </p:cNvSpPr>
                  <p:nvPr/>
                </p:nvSpPr>
                <p:spPr bwMode="auto">
                  <a:xfrm rot="-9331912">
                    <a:off x="4188" y="10548"/>
                    <a:ext cx="107" cy="83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GB" altLang="en-US" sz="1800"/>
                  </a:p>
                </p:txBody>
              </p:sp>
            </p:grpSp>
            <p:sp>
              <p:nvSpPr>
                <p:cNvPr id="40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9310" y="13930"/>
                  <a:ext cx="296" cy="3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36000" tIns="18000" rIns="36000" bIns="18000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spcAft>
                      <a:spcPts val="1000"/>
                    </a:spcAft>
                    <a:buFontTx/>
                    <a:buNone/>
                  </a:pPr>
                  <a:r>
                    <a:rPr lang="en-GB" altLang="en-US" sz="1200">
                      <a:latin typeface="Calibri" panose="020F0502020204030204" pitchFamily="34" charset="0"/>
                    </a:rPr>
                    <a:t>T</a:t>
                  </a:r>
                  <a:endParaRPr lang="en-US" altLang="en-US" sz="1200"/>
                </a:p>
              </p:txBody>
            </p:sp>
            <p:sp>
              <p:nvSpPr>
                <p:cNvPr id="41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10007" y="13896"/>
                  <a:ext cx="0" cy="162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42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9734" y="14526"/>
                  <a:ext cx="544" cy="26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36000" tIns="18000" rIns="36000" bIns="18000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spcAft>
                      <a:spcPts val="1000"/>
                    </a:spcAft>
                    <a:buFontTx/>
                    <a:buNone/>
                  </a:pPr>
                  <a:r>
                    <a:rPr lang="en-GB" altLang="en-US" sz="1200">
                      <a:latin typeface="Calibri" panose="020F0502020204030204" pitchFamily="34" charset="0"/>
                    </a:rPr>
                    <a:t>25 m</a:t>
                  </a:r>
                  <a:endParaRPr lang="en-US" altLang="en-US" sz="1200"/>
                </a:p>
              </p:txBody>
            </p:sp>
            <p:sp>
              <p:nvSpPr>
                <p:cNvPr id="43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7716" y="14238"/>
                  <a:ext cx="0" cy="130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44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7453" y="14730"/>
                  <a:ext cx="500" cy="23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36000" tIns="18000" rIns="36000" bIns="18000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spcAft>
                      <a:spcPts val="1000"/>
                    </a:spcAft>
                    <a:buFontTx/>
                    <a:buNone/>
                  </a:pPr>
                  <a:r>
                    <a:rPr lang="en-GB" altLang="en-US" sz="1200">
                      <a:latin typeface="Calibri" panose="020F0502020204030204" pitchFamily="34" charset="0"/>
                    </a:rPr>
                    <a:t>20 m</a:t>
                  </a:r>
                  <a:endParaRPr lang="en-US" altLang="en-US" sz="1200"/>
                </a:p>
              </p:txBody>
            </p:sp>
            <p:sp>
              <p:nvSpPr>
                <p:cNvPr id="45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8247" y="15112"/>
                  <a:ext cx="544" cy="3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36000" tIns="18000" rIns="36000" bIns="18000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spcAft>
                      <a:spcPts val="1000"/>
                    </a:spcAft>
                    <a:buFontTx/>
                    <a:buNone/>
                  </a:pPr>
                  <a:r>
                    <a:rPr lang="en-GB" altLang="en-US" sz="1200">
                      <a:latin typeface="Calibri" panose="020F0502020204030204" pitchFamily="34" charset="0"/>
                    </a:rPr>
                    <a:t>65</a:t>
                  </a:r>
                  <a:r>
                    <a:rPr lang="en-GB" altLang="en-US" sz="1200" baseline="30000">
                      <a:latin typeface="Calibri" panose="020F0502020204030204" pitchFamily="34" charset="0"/>
                    </a:rPr>
                    <a:t>o</a:t>
                  </a:r>
                  <a:endParaRPr lang="en-US" altLang="en-US" sz="1200"/>
                </a:p>
              </p:txBody>
            </p:sp>
          </p:grpSp>
          <p:sp>
            <p:nvSpPr>
              <p:cNvPr id="38" name="Text Box 19"/>
              <p:cNvSpPr txBox="1">
                <a:spLocks noChangeArrowheads="1"/>
              </p:cNvSpPr>
              <p:nvPr/>
            </p:nvSpPr>
            <p:spPr bwMode="auto">
              <a:xfrm>
                <a:off x="7784" y="14987"/>
                <a:ext cx="544" cy="3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6000" tIns="18000" rIns="36000" bIns="18000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ts val="1000"/>
                  </a:spcAft>
                  <a:buFontTx/>
                  <a:buNone/>
                </a:pPr>
                <a:r>
                  <a:rPr lang="en-GB" altLang="en-US" sz="1200">
                    <a:latin typeface="Calibri" panose="020F0502020204030204" pitchFamily="34" charset="0"/>
                  </a:rPr>
                  <a:t>70 N</a:t>
                </a:r>
                <a:endParaRPr lang="en-US" altLang="en-US" sz="1200"/>
              </a:p>
            </p:txBody>
          </p:sp>
        </p:grpSp>
        <p:sp>
          <p:nvSpPr>
            <p:cNvPr id="34" name="Arc 21"/>
            <p:cNvSpPr>
              <a:spLocks/>
            </p:cNvSpPr>
            <p:nvPr/>
          </p:nvSpPr>
          <p:spPr bwMode="auto">
            <a:xfrm>
              <a:off x="1691680" y="4581128"/>
              <a:ext cx="333344" cy="394986"/>
            </a:xfrm>
            <a:custGeom>
              <a:avLst/>
              <a:gdLst>
                <a:gd name="T0" fmla="*/ 477377992 w 21600"/>
                <a:gd name="T1" fmla="*/ 0 h 19893"/>
                <a:gd name="T2" fmla="*/ 1225206536 w 21600"/>
                <a:gd name="T3" fmla="*/ 2147483646 h 19893"/>
                <a:gd name="T4" fmla="*/ 0 w 21600"/>
                <a:gd name="T5" fmla="*/ 2147483646 h 19893"/>
                <a:gd name="T6" fmla="*/ 0 60000 65536"/>
                <a:gd name="T7" fmla="*/ 0 60000 65536"/>
                <a:gd name="T8" fmla="*/ 0 60000 65536"/>
                <a:gd name="T9" fmla="*/ 0 w 21600"/>
                <a:gd name="T10" fmla="*/ 0 h 19893"/>
                <a:gd name="T11" fmla="*/ 21600 w 21600"/>
                <a:gd name="T12" fmla="*/ 19893 h 198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9893" fill="none" extrusionOk="0">
                  <a:moveTo>
                    <a:pt x="8415" y="0"/>
                  </a:moveTo>
                  <a:cubicBezTo>
                    <a:pt x="16407" y="3380"/>
                    <a:pt x="21600" y="11215"/>
                    <a:pt x="21600" y="19893"/>
                  </a:cubicBezTo>
                </a:path>
                <a:path w="21600" h="19893" stroke="0" extrusionOk="0">
                  <a:moveTo>
                    <a:pt x="8415" y="0"/>
                  </a:moveTo>
                  <a:cubicBezTo>
                    <a:pt x="16407" y="3380"/>
                    <a:pt x="21600" y="11215"/>
                    <a:pt x="21600" y="19893"/>
                  </a:cubicBezTo>
                  <a:lnTo>
                    <a:pt x="0" y="19893"/>
                  </a:lnTo>
                  <a:lnTo>
                    <a:pt x="8415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9414886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2"/>
          <p:cNvSpPr txBox="1">
            <a:spLocks noChangeArrowheads="1"/>
          </p:cNvSpPr>
          <p:nvPr/>
        </p:nvSpPr>
        <p:spPr bwMode="auto">
          <a:xfrm>
            <a:off x="6477000" y="304800"/>
            <a:ext cx="289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>
              <a:latin typeface="Calibri" panose="020F0502020204030204" pitchFamily="34" charset="0"/>
            </a:endParaRPr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The </a:t>
            </a:r>
            <a:r>
              <a:rPr lang="en-GB" altLang="en-US" dirty="0" smtClean="0">
                <a:solidFill>
                  <a:srgbClr val="FF0000"/>
                </a:solidFill>
              </a:rPr>
              <a:t>Combined</a:t>
            </a:r>
            <a:r>
              <a:rPr lang="en-GB" altLang="en-US" dirty="0" smtClean="0"/>
              <a:t> Turning Effect of Multiple Forces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4078970" y="2492896"/>
                <a:ext cx="7503430" cy="3633267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𝐶𝑀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𝐴𝐶𝑀</m:t>
                      </m:r>
                    </m:oMath>
                  </m:oMathPara>
                </a14:m>
                <a:endParaRPr lang="en-AU" dirty="0"/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𝑟𝐹𝑠𝑖𝑛</m:t>
                      </m:r>
                      <m:r>
                        <m:rPr>
                          <m:sty m:val="p"/>
                        </m:rPr>
                        <a:rPr lang="el-GR" sz="2000" b="0" i="1" smtClean="0"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𝑠𝑢𝑠𝑝𝑒𝑛𝑑𝑒𝑑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𝑚𝑎𝑠𝑠</m:t>
                          </m:r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𝑟𝐹𝑠𝑖𝑛</m:t>
                      </m:r>
                      <m:r>
                        <m:rPr>
                          <m:sty m:val="p"/>
                        </m:rPr>
                        <a:rPr lang="el-GR" sz="2000" b="0" i="1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𝑎𝑛𝑔𝑙𝑒𝑑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𝑐𝑎𝑏𝑙𝑒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dirty="0" smtClean="0"/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3 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 20=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 1.5 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70 </m:t>
                      </m:r>
                    </m:oMath>
                  </m:oMathPara>
                </a14:m>
                <a:endParaRPr lang="en-AU" sz="2000" dirty="0" smtClean="0"/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60=1.4095 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sz="2000" dirty="0" smtClean="0"/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=42.6 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AU" sz="2000" dirty="0" smtClean="0"/>
              </a:p>
              <a:p>
                <a:pPr marL="0" indent="0">
                  <a:lnSpc>
                    <a:spcPct val="200000"/>
                  </a:lnSpc>
                  <a:buNone/>
                </a:pPr>
                <a:endParaRPr lang="en-AU" sz="20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78970" y="2492896"/>
                <a:ext cx="7503430" cy="3633267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3"/>
          <p:cNvSpPr>
            <a:spLocks noChangeArrowheads="1"/>
          </p:cNvSpPr>
          <p:nvPr/>
        </p:nvSpPr>
        <p:spPr bwMode="auto">
          <a:xfrm>
            <a:off x="4421792" y="1542155"/>
            <a:ext cx="72603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dirty="0" smtClean="0"/>
              <a:t>What is the tension (T) in the cable shown in diagram?</a:t>
            </a:r>
            <a:endParaRPr lang="en-GB" altLang="en-US" sz="1800" dirty="0"/>
          </a:p>
        </p:txBody>
      </p:sp>
      <p:grpSp>
        <p:nvGrpSpPr>
          <p:cNvPr id="24" name="Group 3"/>
          <p:cNvGrpSpPr>
            <a:grpSpLocks/>
          </p:cNvGrpSpPr>
          <p:nvPr/>
        </p:nvGrpSpPr>
        <p:grpSpPr bwMode="auto">
          <a:xfrm>
            <a:off x="1127448" y="2204864"/>
            <a:ext cx="2189163" cy="3744912"/>
            <a:chOff x="9144" y="10409"/>
            <a:chExt cx="1574" cy="3662"/>
          </a:xfrm>
        </p:grpSpPr>
        <p:sp>
          <p:nvSpPr>
            <p:cNvPr id="25" name="Rectangle 4"/>
            <p:cNvSpPr>
              <a:spLocks noChangeArrowheads="1"/>
            </p:cNvSpPr>
            <p:nvPr/>
          </p:nvSpPr>
          <p:spPr bwMode="auto">
            <a:xfrm>
              <a:off x="10052" y="13738"/>
              <a:ext cx="492" cy="3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/>
            </a:p>
          </p:txBody>
        </p:sp>
        <p:grpSp>
          <p:nvGrpSpPr>
            <p:cNvPr id="26" name="Group 5"/>
            <p:cNvGrpSpPr>
              <a:grpSpLocks/>
            </p:cNvGrpSpPr>
            <p:nvPr/>
          </p:nvGrpSpPr>
          <p:grpSpPr bwMode="auto">
            <a:xfrm>
              <a:off x="9144" y="10409"/>
              <a:ext cx="1574" cy="3662"/>
              <a:chOff x="5244" y="9096"/>
              <a:chExt cx="1574" cy="3662"/>
            </a:xfrm>
          </p:grpSpPr>
          <p:grpSp>
            <p:nvGrpSpPr>
              <p:cNvPr id="27" name="Group 6"/>
              <p:cNvGrpSpPr>
                <a:grpSpLocks/>
              </p:cNvGrpSpPr>
              <p:nvPr/>
            </p:nvGrpSpPr>
            <p:grpSpPr bwMode="auto">
              <a:xfrm>
                <a:off x="5244" y="9096"/>
                <a:ext cx="1574" cy="3662"/>
                <a:chOff x="5244" y="9096"/>
                <a:chExt cx="1574" cy="3662"/>
              </a:xfrm>
            </p:grpSpPr>
            <p:grpSp>
              <p:nvGrpSpPr>
                <p:cNvPr id="29" name="Group 7"/>
                <p:cNvGrpSpPr>
                  <a:grpSpLocks/>
                </p:cNvGrpSpPr>
                <p:nvPr/>
              </p:nvGrpSpPr>
              <p:grpSpPr bwMode="auto">
                <a:xfrm>
                  <a:off x="5244" y="9096"/>
                  <a:ext cx="1574" cy="3662"/>
                  <a:chOff x="5244" y="9096"/>
                  <a:chExt cx="1574" cy="3662"/>
                </a:xfrm>
              </p:grpSpPr>
              <p:grpSp>
                <p:nvGrpSpPr>
                  <p:cNvPr id="31" name="Group 8"/>
                  <p:cNvGrpSpPr>
                    <a:grpSpLocks/>
                  </p:cNvGrpSpPr>
                  <p:nvPr/>
                </p:nvGrpSpPr>
                <p:grpSpPr bwMode="auto">
                  <a:xfrm>
                    <a:off x="5244" y="9096"/>
                    <a:ext cx="1574" cy="3662"/>
                    <a:chOff x="5244" y="9096"/>
                    <a:chExt cx="1574" cy="3662"/>
                  </a:xfrm>
                </p:grpSpPr>
                <p:sp>
                  <p:nvSpPr>
                    <p:cNvPr id="53" name="Rectangle 9" descr="Horizontal brick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44" y="9096"/>
                      <a:ext cx="168" cy="2352"/>
                    </a:xfrm>
                    <a:prstGeom prst="rect">
                      <a:avLst/>
                    </a:prstGeom>
                    <a:pattFill prst="horzBrick">
                      <a:fgClr>
                        <a:srgbClr val="000000"/>
                      </a:fgClr>
                      <a:bgClr>
                        <a:srgbClr val="FFCC99"/>
                      </a:bgClr>
                    </a:patt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GB" altLang="en-US" sz="1800"/>
                    </a:p>
                  </p:txBody>
                </p:sp>
                <p:sp>
                  <p:nvSpPr>
                    <p:cNvPr id="54" name="Line 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412" y="10980"/>
                      <a:ext cx="1032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AU"/>
                    </a:p>
                  </p:txBody>
                </p:sp>
                <p:sp>
                  <p:nvSpPr>
                    <p:cNvPr id="55" name="Line 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424" y="9348"/>
                      <a:ext cx="480" cy="16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AU"/>
                    </a:p>
                  </p:txBody>
                </p:sp>
                <p:grpSp>
                  <p:nvGrpSpPr>
                    <p:cNvPr id="56" name="Group 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206" y="10992"/>
                      <a:ext cx="612" cy="1766"/>
                      <a:chOff x="6206" y="10992"/>
                      <a:chExt cx="612" cy="1766"/>
                    </a:xfrm>
                  </p:grpSpPr>
                  <p:sp>
                    <p:nvSpPr>
                      <p:cNvPr id="62" name="Line 1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420" y="10992"/>
                        <a:ext cx="0" cy="147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AU"/>
                      </a:p>
                    </p:txBody>
                  </p:sp>
                  <p:sp>
                    <p:nvSpPr>
                      <p:cNvPr id="63" name="Text Box 14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206" y="12422"/>
                        <a:ext cx="612" cy="3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lIns="36000" rIns="36000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spcAft>
                            <a:spcPts val="1000"/>
                          </a:spcAft>
                          <a:buFontTx/>
                          <a:buNone/>
                        </a:pPr>
                        <a:r>
                          <a:rPr lang="en-GB" altLang="en-US" sz="1200">
                            <a:latin typeface="Calibri" panose="020F0502020204030204" pitchFamily="34" charset="0"/>
                          </a:rPr>
                          <a:t>20 N</a:t>
                        </a:r>
                        <a:endParaRPr lang="en-US" altLang="en-US" sz="1200"/>
                      </a:p>
                    </p:txBody>
                  </p:sp>
                </p:grpSp>
                <p:grpSp>
                  <p:nvGrpSpPr>
                    <p:cNvPr id="57" name="Group 1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424" y="11322"/>
                      <a:ext cx="1008" cy="330"/>
                      <a:chOff x="5424" y="11322"/>
                      <a:chExt cx="1008" cy="330"/>
                    </a:xfrm>
                  </p:grpSpPr>
                  <p:sp>
                    <p:nvSpPr>
                      <p:cNvPr id="60" name="Line 1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424" y="11376"/>
                        <a:ext cx="1008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 type="triangle" w="med" len="med"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AU"/>
                      </a:p>
                    </p:txBody>
                  </p:sp>
                  <p:sp>
                    <p:nvSpPr>
                      <p:cNvPr id="61" name="Text Box 1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736" y="11322"/>
                        <a:ext cx="450" cy="3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lIns="36000" rIns="36000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spcAft>
                            <a:spcPts val="1000"/>
                          </a:spcAft>
                          <a:buFontTx/>
                          <a:buNone/>
                        </a:pPr>
                        <a:r>
                          <a:rPr lang="en-GB" altLang="en-US" sz="1200">
                            <a:latin typeface="Calibri" panose="020F0502020204030204" pitchFamily="34" charset="0"/>
                          </a:rPr>
                          <a:t>3 m</a:t>
                        </a:r>
                        <a:endParaRPr lang="en-US" altLang="en-US" sz="1200"/>
                      </a:p>
                    </p:txBody>
                  </p:sp>
                </p:grpSp>
                <p:sp>
                  <p:nvSpPr>
                    <p:cNvPr id="58" name="Line 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892" y="10830"/>
                      <a:ext cx="54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 type="triangle" w="med" len="med"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AU"/>
                    </a:p>
                  </p:txBody>
                </p:sp>
                <p:sp>
                  <p:nvSpPr>
                    <p:cNvPr id="59" name="Text Box 1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940" y="10500"/>
                      <a:ext cx="666" cy="33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36000" rIns="36000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spcAft>
                          <a:spcPts val="1000"/>
                        </a:spcAft>
                        <a:buFontTx/>
                        <a:buNone/>
                      </a:pPr>
                      <a:r>
                        <a:rPr lang="en-GB" altLang="en-US" sz="1200">
                          <a:latin typeface="Calibri" panose="020F0502020204030204" pitchFamily="34" charset="0"/>
                        </a:rPr>
                        <a:t>1.5 m</a:t>
                      </a:r>
                      <a:endParaRPr lang="en-US" altLang="en-US" sz="1200"/>
                    </a:p>
                  </p:txBody>
                </p:sp>
              </p:grpSp>
              <p:sp>
                <p:nvSpPr>
                  <p:cNvPr id="52" name="AutoShape 20"/>
                  <p:cNvSpPr>
                    <a:spLocks noChangeArrowheads="1"/>
                  </p:cNvSpPr>
                  <p:nvPr/>
                </p:nvSpPr>
                <p:spPr bwMode="auto">
                  <a:xfrm rot="-1102592">
                    <a:off x="5616" y="10176"/>
                    <a:ext cx="143" cy="143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GB" altLang="en-US" sz="1800"/>
                  </a:p>
                </p:txBody>
              </p:sp>
            </p:grpSp>
            <p:sp>
              <p:nvSpPr>
                <p:cNvPr id="30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5598" y="9984"/>
                  <a:ext cx="438" cy="4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spcAft>
                      <a:spcPts val="1000"/>
                    </a:spcAft>
                    <a:buFontTx/>
                    <a:buNone/>
                  </a:pPr>
                  <a:r>
                    <a:rPr lang="en-GB" altLang="en-US" sz="1200">
                      <a:latin typeface="Calibri" panose="020F0502020204030204" pitchFamily="34" charset="0"/>
                    </a:rPr>
                    <a:t>T</a:t>
                  </a:r>
                  <a:endParaRPr lang="en-US" altLang="en-US" sz="1200"/>
                </a:p>
              </p:txBody>
            </p:sp>
          </p:grpSp>
          <p:sp>
            <p:nvSpPr>
              <p:cNvPr id="28" name="Text Box 22"/>
              <p:cNvSpPr txBox="1">
                <a:spLocks noChangeArrowheads="1"/>
              </p:cNvSpPr>
              <p:nvPr/>
            </p:nvSpPr>
            <p:spPr bwMode="auto">
              <a:xfrm>
                <a:off x="5582" y="10408"/>
                <a:ext cx="680" cy="7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ts val="1000"/>
                  </a:spcAft>
                  <a:buFontTx/>
                  <a:buNone/>
                </a:pPr>
                <a:endParaRPr lang="en-GB" altLang="en-US" sz="1100" dirty="0">
                  <a:latin typeface="Times New Roman" panose="02020603050405020304" pitchFamily="18" charset="0"/>
                </a:endParaRPr>
              </a:p>
              <a:p>
                <a:pPr eaLnBrk="1" hangingPunct="1">
                  <a:spcBef>
                    <a:spcPct val="0"/>
                  </a:spcBef>
                  <a:spcAft>
                    <a:spcPts val="1000"/>
                  </a:spcAft>
                  <a:buFontTx/>
                  <a:buNone/>
                </a:pPr>
                <a:r>
                  <a:rPr lang="en-GB" altLang="en-US" sz="1200" dirty="0">
                    <a:latin typeface="Calibri" panose="020F0502020204030204" pitchFamily="34" charset="0"/>
                  </a:rPr>
                  <a:t>70</a:t>
                </a:r>
                <a:r>
                  <a:rPr lang="en-GB" altLang="en-US" sz="1200" baseline="30000" dirty="0">
                    <a:latin typeface="Calibri" panose="020F0502020204030204" pitchFamily="34" charset="0"/>
                  </a:rPr>
                  <a:t>o</a:t>
                </a:r>
                <a:endParaRPr lang="en-GB" altLang="en-US" sz="1200" dirty="0">
                  <a:latin typeface="Times New Roman" panose="02020603050405020304" pitchFamily="18" charset="0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270539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2"/>
          <p:cNvSpPr txBox="1">
            <a:spLocks noChangeArrowheads="1"/>
          </p:cNvSpPr>
          <p:nvPr/>
        </p:nvSpPr>
        <p:spPr bwMode="auto">
          <a:xfrm>
            <a:off x="6477000" y="304800"/>
            <a:ext cx="289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>
              <a:latin typeface="Calibri" panose="020F0502020204030204" pitchFamily="34" charset="0"/>
            </a:endParaRPr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The </a:t>
            </a:r>
            <a:r>
              <a:rPr lang="en-GB" altLang="en-US" dirty="0" smtClean="0">
                <a:solidFill>
                  <a:srgbClr val="FF0000"/>
                </a:solidFill>
              </a:rPr>
              <a:t>Combined</a:t>
            </a:r>
            <a:r>
              <a:rPr lang="en-GB" altLang="en-US" dirty="0" smtClean="0"/>
              <a:t> Turning Effect of Multiple Forces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6131057" y="1563245"/>
                <a:ext cx="5753152" cy="3633267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AU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AU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dirty="0">
                  <a:solidFill>
                    <a:srgbClr val="FF0000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0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AU" sz="20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0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0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AU" sz="20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0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AU" sz="20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AU" sz="20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0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−2</m:t>
                      </m:r>
                      <m:r>
                        <a:rPr lang="en-AU" sz="20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𝑏𝑐</m:t>
                      </m:r>
                      <m:r>
                        <a:rPr lang="en-AU" sz="20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𝑐𝑜𝑠𝐴</m:t>
                      </m:r>
                      <m:r>
                        <a:rPr lang="en-AU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sz="2000" dirty="0" smtClean="0">
                  <a:solidFill>
                    <a:srgbClr val="00B050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00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AU" sz="20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000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0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42.6</m:t>
                          </m:r>
                        </m:e>
                        <m:sup>
                          <m:r>
                            <a:rPr lang="en-AU" sz="20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000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AU" sz="20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  <m:sup>
                          <m:r>
                            <a:rPr lang="en-AU" sz="20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000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−2</m:t>
                      </m:r>
                      <m:r>
                        <a:rPr lang="en-AU" sz="20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0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42.6</m:t>
                      </m:r>
                      <m:r>
                        <a:rPr lang="en-AU" sz="20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0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20 </m:t>
                      </m:r>
                      <m:r>
                        <a:rPr lang="en-AU" sz="2000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AU" sz="20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en-AU" sz="2000" dirty="0" smtClean="0">
                  <a:solidFill>
                    <a:srgbClr val="00B050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0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AU" sz="20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000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1414</m:t>
                      </m:r>
                    </m:oMath>
                  </m:oMathPara>
                </a14:m>
                <a:endParaRPr lang="en-AU" sz="2000" dirty="0" smtClean="0">
                  <a:solidFill>
                    <a:srgbClr val="00B050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000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37.6 </m:t>
                      </m:r>
                      <m:r>
                        <a:rPr lang="en-AU" sz="20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AU" sz="2000" dirty="0" smtClean="0">
                  <a:solidFill>
                    <a:srgbClr val="00B050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AU" sz="2000" dirty="0" smtClean="0">
                    <a:solidFill>
                      <a:srgbClr val="0000FF"/>
                    </a:solidFill>
                  </a:rPr>
                  <a:t>To calculate angle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AU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b="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37.6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AU" sz="20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AU" sz="20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 20</m:t>
                              </m:r>
                            </m:den>
                          </m:f>
                        </m:fName>
                        <m:e>
                          <m:r>
                            <a:rPr lang="en-AU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=</m:t>
                          </m:r>
                          <m:f>
                            <m:fPr>
                              <m:ctrlPr>
                                <a:rPr lang="en-AU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en-AU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20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AU" sz="200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</m:oMath>
                  </m:oMathPara>
                </a14:m>
                <a:endParaRPr lang="en-AU" sz="2000" dirty="0" smtClean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AU" sz="20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AU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=10.48◦ </m:t>
                    </m:r>
                  </m:oMath>
                </a14:m>
                <a:r>
                  <a:rPr lang="en-AU" sz="2000" dirty="0" smtClean="0">
                    <a:solidFill>
                      <a:srgbClr val="0000FF"/>
                    </a:solidFill>
                  </a:rPr>
                  <a:t> therefore third angle = 149.5</a:t>
                </a:r>
                <a:r>
                  <a:rPr lang="en-AU" sz="2000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AU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◦</m:t>
                    </m:r>
                  </m:oMath>
                </a14:m>
                <a:endParaRPr lang="en-AU" sz="2000" dirty="0" smtClean="0">
                  <a:solidFill>
                    <a:srgbClr val="0000FF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AU" sz="1800" dirty="0" smtClean="0">
                    <a:solidFill>
                      <a:srgbClr val="0000FF"/>
                    </a:solidFill>
                  </a:rPr>
                  <a:t>Therefore Fr = 37.6N @ 59.5</a:t>
                </a:r>
                <a:r>
                  <a:rPr lang="en-AU" sz="1800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AU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◦</m:t>
                    </m:r>
                  </m:oMath>
                </a14:m>
                <a:r>
                  <a:rPr lang="en-AU" sz="1800" dirty="0" smtClean="0">
                    <a:solidFill>
                      <a:srgbClr val="0000FF"/>
                    </a:solidFill>
                  </a:rPr>
                  <a:t> down from horizontal</a:t>
                </a:r>
              </a:p>
              <a:p>
                <a:pPr marL="0" indent="0">
                  <a:lnSpc>
                    <a:spcPct val="200000"/>
                  </a:lnSpc>
                  <a:buNone/>
                </a:pPr>
                <a:endParaRPr lang="en-AU" sz="2000" dirty="0"/>
              </a:p>
              <a:p>
                <a:pPr marL="0" indent="0">
                  <a:lnSpc>
                    <a:spcPct val="200000"/>
                  </a:lnSpc>
                  <a:buNone/>
                </a:pPr>
                <a:endParaRPr lang="en-AU" sz="20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1057" y="1563245"/>
                <a:ext cx="5753152" cy="3633267"/>
              </a:xfrm>
              <a:blipFill rotWithShape="0">
                <a:blip r:embed="rId3"/>
                <a:stretch>
                  <a:fillRect l="-1165" b="-3271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3"/>
          <p:cNvGrpSpPr>
            <a:grpSpLocks/>
          </p:cNvGrpSpPr>
          <p:nvPr/>
        </p:nvGrpSpPr>
        <p:grpSpPr bwMode="auto">
          <a:xfrm>
            <a:off x="1127448" y="2204864"/>
            <a:ext cx="2189163" cy="3744912"/>
            <a:chOff x="9144" y="10409"/>
            <a:chExt cx="1574" cy="3662"/>
          </a:xfrm>
        </p:grpSpPr>
        <p:sp>
          <p:nvSpPr>
            <p:cNvPr id="25" name="Rectangle 4"/>
            <p:cNvSpPr>
              <a:spLocks noChangeArrowheads="1"/>
            </p:cNvSpPr>
            <p:nvPr/>
          </p:nvSpPr>
          <p:spPr bwMode="auto">
            <a:xfrm>
              <a:off x="10052" y="13738"/>
              <a:ext cx="492" cy="3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/>
            </a:p>
          </p:txBody>
        </p:sp>
        <p:grpSp>
          <p:nvGrpSpPr>
            <p:cNvPr id="26" name="Group 5"/>
            <p:cNvGrpSpPr>
              <a:grpSpLocks/>
            </p:cNvGrpSpPr>
            <p:nvPr/>
          </p:nvGrpSpPr>
          <p:grpSpPr bwMode="auto">
            <a:xfrm>
              <a:off x="9144" y="10409"/>
              <a:ext cx="1574" cy="3662"/>
              <a:chOff x="5244" y="9096"/>
              <a:chExt cx="1574" cy="3662"/>
            </a:xfrm>
          </p:grpSpPr>
          <p:grpSp>
            <p:nvGrpSpPr>
              <p:cNvPr id="27" name="Group 6"/>
              <p:cNvGrpSpPr>
                <a:grpSpLocks/>
              </p:cNvGrpSpPr>
              <p:nvPr/>
            </p:nvGrpSpPr>
            <p:grpSpPr bwMode="auto">
              <a:xfrm>
                <a:off x="5244" y="9096"/>
                <a:ext cx="1574" cy="3662"/>
                <a:chOff x="5244" y="9096"/>
                <a:chExt cx="1574" cy="3662"/>
              </a:xfrm>
            </p:grpSpPr>
            <p:grpSp>
              <p:nvGrpSpPr>
                <p:cNvPr id="29" name="Group 7"/>
                <p:cNvGrpSpPr>
                  <a:grpSpLocks/>
                </p:cNvGrpSpPr>
                <p:nvPr/>
              </p:nvGrpSpPr>
              <p:grpSpPr bwMode="auto">
                <a:xfrm>
                  <a:off x="5244" y="9096"/>
                  <a:ext cx="1574" cy="3662"/>
                  <a:chOff x="5244" y="9096"/>
                  <a:chExt cx="1574" cy="3662"/>
                </a:xfrm>
              </p:grpSpPr>
              <p:grpSp>
                <p:nvGrpSpPr>
                  <p:cNvPr id="31" name="Group 8"/>
                  <p:cNvGrpSpPr>
                    <a:grpSpLocks/>
                  </p:cNvGrpSpPr>
                  <p:nvPr/>
                </p:nvGrpSpPr>
                <p:grpSpPr bwMode="auto">
                  <a:xfrm>
                    <a:off x="5244" y="9096"/>
                    <a:ext cx="1574" cy="3662"/>
                    <a:chOff x="5244" y="9096"/>
                    <a:chExt cx="1574" cy="3662"/>
                  </a:xfrm>
                </p:grpSpPr>
                <p:sp>
                  <p:nvSpPr>
                    <p:cNvPr id="53" name="Rectangle 9" descr="Horizontal brick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44" y="9096"/>
                      <a:ext cx="168" cy="2352"/>
                    </a:xfrm>
                    <a:prstGeom prst="rect">
                      <a:avLst/>
                    </a:prstGeom>
                    <a:pattFill prst="horzBrick">
                      <a:fgClr>
                        <a:srgbClr val="000000"/>
                      </a:fgClr>
                      <a:bgClr>
                        <a:srgbClr val="FFCC99"/>
                      </a:bgClr>
                    </a:patt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GB" altLang="en-US" sz="1800"/>
                    </a:p>
                  </p:txBody>
                </p:sp>
                <p:sp>
                  <p:nvSpPr>
                    <p:cNvPr id="54" name="Line 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412" y="10980"/>
                      <a:ext cx="1032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AU"/>
                    </a:p>
                  </p:txBody>
                </p:sp>
                <p:sp>
                  <p:nvSpPr>
                    <p:cNvPr id="55" name="Line 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424" y="9348"/>
                      <a:ext cx="480" cy="16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AU"/>
                    </a:p>
                  </p:txBody>
                </p:sp>
                <p:grpSp>
                  <p:nvGrpSpPr>
                    <p:cNvPr id="56" name="Group 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206" y="10992"/>
                      <a:ext cx="612" cy="1766"/>
                      <a:chOff x="6206" y="10992"/>
                      <a:chExt cx="612" cy="1766"/>
                    </a:xfrm>
                  </p:grpSpPr>
                  <p:sp>
                    <p:nvSpPr>
                      <p:cNvPr id="62" name="Line 1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420" y="10992"/>
                        <a:ext cx="0" cy="147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AU"/>
                      </a:p>
                    </p:txBody>
                  </p:sp>
                  <p:sp>
                    <p:nvSpPr>
                      <p:cNvPr id="63" name="Text Box 14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206" y="12422"/>
                        <a:ext cx="612" cy="3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lIns="36000" rIns="36000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spcAft>
                            <a:spcPts val="1000"/>
                          </a:spcAft>
                          <a:buFontTx/>
                          <a:buNone/>
                        </a:pPr>
                        <a:r>
                          <a:rPr lang="en-GB" altLang="en-US" sz="1200">
                            <a:latin typeface="Calibri" panose="020F0502020204030204" pitchFamily="34" charset="0"/>
                          </a:rPr>
                          <a:t>20 N</a:t>
                        </a:r>
                        <a:endParaRPr lang="en-US" altLang="en-US" sz="1200"/>
                      </a:p>
                    </p:txBody>
                  </p:sp>
                </p:grpSp>
                <p:grpSp>
                  <p:nvGrpSpPr>
                    <p:cNvPr id="57" name="Group 1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424" y="11322"/>
                      <a:ext cx="1008" cy="330"/>
                      <a:chOff x="5424" y="11322"/>
                      <a:chExt cx="1008" cy="330"/>
                    </a:xfrm>
                  </p:grpSpPr>
                  <p:sp>
                    <p:nvSpPr>
                      <p:cNvPr id="60" name="Line 1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424" y="11376"/>
                        <a:ext cx="1008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 type="triangle" w="med" len="med"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AU"/>
                      </a:p>
                    </p:txBody>
                  </p:sp>
                  <p:sp>
                    <p:nvSpPr>
                      <p:cNvPr id="61" name="Text Box 1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736" y="11322"/>
                        <a:ext cx="450" cy="3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lIns="36000" rIns="36000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spcAft>
                            <a:spcPts val="1000"/>
                          </a:spcAft>
                          <a:buFontTx/>
                          <a:buNone/>
                        </a:pPr>
                        <a:r>
                          <a:rPr lang="en-GB" altLang="en-US" sz="1200">
                            <a:latin typeface="Calibri" panose="020F0502020204030204" pitchFamily="34" charset="0"/>
                          </a:rPr>
                          <a:t>3 m</a:t>
                        </a:r>
                        <a:endParaRPr lang="en-US" altLang="en-US" sz="1200"/>
                      </a:p>
                    </p:txBody>
                  </p:sp>
                </p:grpSp>
                <p:sp>
                  <p:nvSpPr>
                    <p:cNvPr id="58" name="Line 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892" y="10830"/>
                      <a:ext cx="54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 type="triangle" w="med" len="med"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AU"/>
                    </a:p>
                  </p:txBody>
                </p:sp>
                <p:sp>
                  <p:nvSpPr>
                    <p:cNvPr id="59" name="Text Box 1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940" y="10500"/>
                      <a:ext cx="666" cy="33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36000" rIns="36000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spcAft>
                          <a:spcPts val="1000"/>
                        </a:spcAft>
                        <a:buFontTx/>
                        <a:buNone/>
                      </a:pPr>
                      <a:r>
                        <a:rPr lang="en-GB" altLang="en-US" sz="1200">
                          <a:latin typeface="Calibri" panose="020F0502020204030204" pitchFamily="34" charset="0"/>
                        </a:rPr>
                        <a:t>1.5 m</a:t>
                      </a:r>
                      <a:endParaRPr lang="en-US" altLang="en-US" sz="1200"/>
                    </a:p>
                  </p:txBody>
                </p:sp>
              </p:grpSp>
              <p:sp>
                <p:nvSpPr>
                  <p:cNvPr id="52" name="AutoShape 20"/>
                  <p:cNvSpPr>
                    <a:spLocks noChangeArrowheads="1"/>
                  </p:cNvSpPr>
                  <p:nvPr/>
                </p:nvSpPr>
                <p:spPr bwMode="auto">
                  <a:xfrm rot="-1102592">
                    <a:off x="5616" y="10176"/>
                    <a:ext cx="143" cy="143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GB" altLang="en-US" sz="1800"/>
                  </a:p>
                </p:txBody>
              </p:sp>
            </p:grpSp>
            <p:sp>
              <p:nvSpPr>
                <p:cNvPr id="30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5598" y="9984"/>
                  <a:ext cx="438" cy="4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spcAft>
                      <a:spcPts val="1000"/>
                    </a:spcAft>
                    <a:buFontTx/>
                    <a:buNone/>
                  </a:pPr>
                  <a:r>
                    <a:rPr lang="en-GB" altLang="en-US" sz="1200">
                      <a:latin typeface="Calibri" panose="020F0502020204030204" pitchFamily="34" charset="0"/>
                    </a:rPr>
                    <a:t>T</a:t>
                  </a:r>
                  <a:endParaRPr lang="en-US" altLang="en-US" sz="1200"/>
                </a:p>
              </p:txBody>
            </p:sp>
          </p:grpSp>
          <p:sp>
            <p:nvSpPr>
              <p:cNvPr id="28" name="Text Box 22"/>
              <p:cNvSpPr txBox="1">
                <a:spLocks noChangeArrowheads="1"/>
              </p:cNvSpPr>
              <p:nvPr/>
            </p:nvSpPr>
            <p:spPr bwMode="auto">
              <a:xfrm>
                <a:off x="5603" y="10404"/>
                <a:ext cx="680" cy="7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ts val="1000"/>
                  </a:spcAft>
                  <a:buFontTx/>
                  <a:buNone/>
                </a:pPr>
                <a:endParaRPr lang="en-GB" altLang="en-US" sz="1100" dirty="0">
                  <a:latin typeface="Times New Roman" panose="02020603050405020304" pitchFamily="18" charset="0"/>
                </a:endParaRPr>
              </a:p>
              <a:p>
                <a:pPr eaLnBrk="1" hangingPunct="1">
                  <a:spcBef>
                    <a:spcPct val="0"/>
                  </a:spcBef>
                  <a:spcAft>
                    <a:spcPts val="1000"/>
                  </a:spcAft>
                  <a:buFontTx/>
                  <a:buNone/>
                </a:pPr>
                <a:r>
                  <a:rPr lang="en-GB" altLang="en-US" sz="1200" dirty="0">
                    <a:latin typeface="Calibri" panose="020F0502020204030204" pitchFamily="34" charset="0"/>
                  </a:rPr>
                  <a:t>70</a:t>
                </a:r>
                <a:r>
                  <a:rPr lang="en-GB" altLang="en-US" sz="1200" baseline="30000" dirty="0">
                    <a:latin typeface="Calibri" panose="020F0502020204030204" pitchFamily="34" charset="0"/>
                  </a:rPr>
                  <a:t>o</a:t>
                </a:r>
                <a:endParaRPr lang="en-GB" altLang="en-US" sz="1200" dirty="0">
                  <a:latin typeface="Times New Roman" panose="02020603050405020304" pitchFamily="18" charset="0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 dirty="0"/>
              </a:p>
            </p:txBody>
          </p:sp>
        </p:grpSp>
      </p:grpSp>
      <p:sp>
        <p:nvSpPr>
          <p:cNvPr id="3" name="Rectangle 2"/>
          <p:cNvSpPr/>
          <p:nvPr/>
        </p:nvSpPr>
        <p:spPr>
          <a:xfrm>
            <a:off x="1899305" y="1190270"/>
            <a:ext cx="96872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AU" dirty="0" smtClean="0"/>
              <a:t>There is a third force in this situation, provided by the reaction force from the wall at the pivot.</a:t>
            </a:r>
          </a:p>
          <a:p>
            <a:pPr marL="0" indent="0">
              <a:buNone/>
            </a:pPr>
            <a:r>
              <a:rPr lang="en-AU" dirty="0" smtClean="0"/>
              <a:t>What is the size and direction of this force?</a:t>
            </a:r>
            <a:endParaRPr lang="en-AU" dirty="0"/>
          </a:p>
        </p:txBody>
      </p:sp>
      <p:grpSp>
        <p:nvGrpSpPr>
          <p:cNvPr id="14" name="Group 13"/>
          <p:cNvGrpSpPr/>
          <p:nvPr/>
        </p:nvGrpSpPr>
        <p:grpSpPr>
          <a:xfrm>
            <a:off x="4583832" y="2462570"/>
            <a:ext cx="1270393" cy="2478598"/>
            <a:chOff x="4583832" y="2462570"/>
            <a:chExt cx="1270393" cy="24785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 rot="3845063">
                  <a:off x="4768238" y="3192159"/>
                  <a:ext cx="1351139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indent="0">
                    <a:lnSpc>
                      <a:spcPct val="200000"/>
                    </a:lnSpc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=42.6 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𝑁</m:t>
                        </m:r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845063">
                  <a:off x="4768238" y="3192159"/>
                  <a:ext cx="1351139" cy="64633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/>
            <p:cNvCxnSpPr/>
            <p:nvPr/>
          </p:nvCxnSpPr>
          <p:spPr>
            <a:xfrm flipH="1" flipV="1">
              <a:off x="4583832" y="2462570"/>
              <a:ext cx="1270393" cy="2478598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330683" y="4123366"/>
            <a:ext cx="1523542" cy="880068"/>
            <a:chOff x="4330683" y="4123366"/>
            <a:chExt cx="1523542" cy="880068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4581445" y="4123366"/>
              <a:ext cx="1272780" cy="880068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4330683" y="4241445"/>
                  <a:ext cx="930383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indent="0">
                    <a:lnSpc>
                      <a:spcPct val="200000"/>
                    </a:lnSpc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𝐹𝑅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?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0683" y="4241445"/>
                  <a:ext cx="930383" cy="6463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Text Box 22"/>
          <p:cNvSpPr txBox="1">
            <a:spLocks noChangeArrowheads="1"/>
          </p:cNvSpPr>
          <p:nvPr/>
        </p:nvSpPr>
        <p:spPr bwMode="auto">
          <a:xfrm>
            <a:off x="4581445" y="2721193"/>
            <a:ext cx="945763" cy="736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000"/>
              </a:spcAft>
              <a:buFontTx/>
              <a:buNone/>
            </a:pPr>
            <a:endParaRPr lang="en-GB" altLang="en-US" sz="11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n-GB" altLang="en-US" sz="1200" dirty="0" smtClean="0">
                <a:latin typeface="Calibri" panose="020F0502020204030204" pitchFamily="34" charset="0"/>
              </a:rPr>
              <a:t>20</a:t>
            </a:r>
            <a:r>
              <a:rPr lang="en-GB" altLang="en-US" sz="1200" baseline="30000" dirty="0" smtClean="0">
                <a:latin typeface="Calibri" panose="020F0502020204030204" pitchFamily="34" charset="0"/>
              </a:rPr>
              <a:t>o</a:t>
            </a:r>
            <a:endParaRPr lang="en-GB" altLang="en-US" sz="12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sp>
        <p:nvSpPr>
          <p:cNvPr id="40" name="Text Box 22"/>
          <p:cNvSpPr txBox="1">
            <a:spLocks noChangeArrowheads="1"/>
          </p:cNvSpPr>
          <p:nvPr/>
        </p:nvSpPr>
        <p:spPr bwMode="auto">
          <a:xfrm>
            <a:off x="5399482" y="4104745"/>
            <a:ext cx="945763" cy="736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000"/>
              </a:spcAft>
              <a:buFontTx/>
              <a:buNone/>
            </a:pPr>
            <a:endParaRPr lang="en-GB" altLang="en-US" sz="11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l-GR" altLang="en-US" sz="1200" dirty="0" smtClean="0">
                <a:latin typeface="Calibri" panose="020F0502020204030204" pitchFamily="34" charset="0"/>
              </a:rPr>
              <a:t>θ</a:t>
            </a:r>
            <a:endParaRPr lang="en-US" altLang="en-US" sz="18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3892551" y="2453830"/>
            <a:ext cx="647525" cy="1677690"/>
            <a:chOff x="3936307" y="2524120"/>
            <a:chExt cx="647525" cy="1677690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4583832" y="2524120"/>
              <a:ext cx="0" cy="167769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 rot="16200000">
                  <a:off x="3584673" y="3033699"/>
                  <a:ext cx="1349600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indent="0">
                    <a:lnSpc>
                      <a:spcPct val="200000"/>
                    </a:lnSpc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𝐹𝑤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20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𝑁</m:t>
                        </m:r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584673" y="3033699"/>
                  <a:ext cx="1349600" cy="64633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151534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38" grpId="0"/>
      <p:bldP spid="4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mtClean="0"/>
              <a:t>Any Questions?</a:t>
            </a:r>
          </a:p>
        </p:txBody>
      </p:sp>
      <p:pic>
        <p:nvPicPr>
          <p:cNvPr id="62467" name="Picture 2" descr="https://i.ytimg.com/vi/HJig6yxU5gY/maxres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388" y="1773238"/>
            <a:ext cx="7007225" cy="394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Line 4"/>
          <p:cNvSpPr>
            <a:spLocks noChangeShapeType="1"/>
          </p:cNvSpPr>
          <p:nvPr/>
        </p:nvSpPr>
        <p:spPr bwMode="auto">
          <a:xfrm>
            <a:off x="1524000" y="5589588"/>
            <a:ext cx="9144000" cy="0"/>
          </a:xfrm>
          <a:prstGeom prst="line">
            <a:avLst/>
          </a:prstGeom>
          <a:noFill/>
          <a:ln w="76200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63492" name="AutoShape 5"/>
          <p:cNvSpPr>
            <a:spLocks noChangeArrowheads="1"/>
          </p:cNvSpPr>
          <p:nvPr/>
        </p:nvSpPr>
        <p:spPr bwMode="auto">
          <a:xfrm>
            <a:off x="5051425" y="4859338"/>
            <a:ext cx="647700" cy="72072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3493" name="Rectangle 6"/>
          <p:cNvSpPr>
            <a:spLocks noChangeArrowheads="1"/>
          </p:cNvSpPr>
          <p:nvPr/>
        </p:nvSpPr>
        <p:spPr bwMode="auto">
          <a:xfrm rot="644688">
            <a:off x="2640013" y="4797425"/>
            <a:ext cx="6624637" cy="1444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3494" name="Text Box 7"/>
          <p:cNvSpPr txBox="1">
            <a:spLocks noChangeArrowheads="1"/>
          </p:cNvSpPr>
          <p:nvPr/>
        </p:nvSpPr>
        <p:spPr bwMode="auto">
          <a:xfrm>
            <a:off x="5087938" y="4149725"/>
            <a:ext cx="1152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/>
              <a:t>pivot</a:t>
            </a:r>
            <a:endParaRPr lang="en-US" altLang="en-US" sz="1800"/>
          </a:p>
        </p:txBody>
      </p:sp>
      <p:sp>
        <p:nvSpPr>
          <p:cNvPr id="63495" name="Line 8"/>
          <p:cNvSpPr>
            <a:spLocks noChangeShapeType="1"/>
          </p:cNvSpPr>
          <p:nvPr/>
        </p:nvSpPr>
        <p:spPr bwMode="auto">
          <a:xfrm>
            <a:off x="5375275" y="44370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63496" name="AutoShape 10"/>
          <p:cNvSpPr>
            <a:spLocks noChangeArrowheads="1"/>
          </p:cNvSpPr>
          <p:nvPr/>
        </p:nvSpPr>
        <p:spPr bwMode="auto">
          <a:xfrm rot="937834">
            <a:off x="2711450" y="4076700"/>
            <a:ext cx="576263" cy="142875"/>
          </a:xfrm>
          <a:prstGeom prst="cloudCallout">
            <a:avLst>
              <a:gd name="adj1" fmla="val -12810"/>
              <a:gd name="adj2" fmla="val 46667"/>
            </a:avLst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63497" name="AutoShape 11"/>
          <p:cNvSpPr>
            <a:spLocks noChangeArrowheads="1"/>
          </p:cNvSpPr>
          <p:nvPr/>
        </p:nvSpPr>
        <p:spPr bwMode="auto">
          <a:xfrm>
            <a:off x="6743700" y="833438"/>
            <a:ext cx="3816796" cy="1657350"/>
          </a:xfrm>
          <a:prstGeom prst="wedgeRoundRectCallout">
            <a:avLst>
              <a:gd name="adj1" fmla="val 9341"/>
              <a:gd name="adj2" fmla="val 119259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800" dirty="0"/>
              <a:t>You’ll have to do some problems now, or he’ll kill me too</a:t>
            </a:r>
            <a:r>
              <a:rPr lang="en-GB" altLang="en-US" sz="1800" dirty="0"/>
              <a:t>!</a:t>
            </a:r>
            <a:endParaRPr lang="en-US" altLang="en-US" sz="1800" dirty="0"/>
          </a:p>
        </p:txBody>
      </p:sp>
      <p:pic>
        <p:nvPicPr>
          <p:cNvPr id="63498" name="Picture 21" descr="http://ih1.redbubble.net/image.123659766.5841/sticker,375x360.u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125" y="3754438"/>
            <a:ext cx="1798638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4"/>
          <p:cNvSpPr>
            <a:spLocks noChangeShapeType="1"/>
          </p:cNvSpPr>
          <p:nvPr/>
        </p:nvSpPr>
        <p:spPr bwMode="auto">
          <a:xfrm>
            <a:off x="1524000" y="5589588"/>
            <a:ext cx="9144000" cy="0"/>
          </a:xfrm>
          <a:prstGeom prst="line">
            <a:avLst/>
          </a:prstGeom>
          <a:noFill/>
          <a:ln w="76200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65539" name="AutoShape 5"/>
          <p:cNvSpPr>
            <a:spLocks noChangeArrowheads="1"/>
          </p:cNvSpPr>
          <p:nvPr/>
        </p:nvSpPr>
        <p:spPr bwMode="auto">
          <a:xfrm>
            <a:off x="5051425" y="4859338"/>
            <a:ext cx="647700" cy="72072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5540" name="Rectangle 6"/>
          <p:cNvSpPr>
            <a:spLocks noChangeArrowheads="1"/>
          </p:cNvSpPr>
          <p:nvPr/>
        </p:nvSpPr>
        <p:spPr bwMode="auto">
          <a:xfrm rot="644688">
            <a:off x="2640013" y="4797425"/>
            <a:ext cx="6624637" cy="1444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5541" name="Text Box 7"/>
          <p:cNvSpPr txBox="1">
            <a:spLocks noChangeArrowheads="1"/>
          </p:cNvSpPr>
          <p:nvPr/>
        </p:nvSpPr>
        <p:spPr bwMode="auto">
          <a:xfrm>
            <a:off x="5087938" y="4149725"/>
            <a:ext cx="1152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/>
              <a:t>pivot</a:t>
            </a:r>
            <a:endParaRPr lang="en-US" altLang="en-US" sz="1800"/>
          </a:p>
        </p:txBody>
      </p:sp>
      <p:sp>
        <p:nvSpPr>
          <p:cNvPr id="65542" name="Line 8"/>
          <p:cNvSpPr>
            <a:spLocks noChangeShapeType="1"/>
          </p:cNvSpPr>
          <p:nvPr/>
        </p:nvSpPr>
        <p:spPr bwMode="auto">
          <a:xfrm>
            <a:off x="5375275" y="44370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65543" name="AutoShape 10"/>
          <p:cNvSpPr>
            <a:spLocks noChangeArrowheads="1"/>
          </p:cNvSpPr>
          <p:nvPr/>
        </p:nvSpPr>
        <p:spPr bwMode="auto">
          <a:xfrm rot="937834">
            <a:off x="2711450" y="4076700"/>
            <a:ext cx="576263" cy="142875"/>
          </a:xfrm>
          <a:prstGeom prst="cloudCallout">
            <a:avLst>
              <a:gd name="adj1" fmla="val -12810"/>
              <a:gd name="adj2" fmla="val 46667"/>
            </a:avLst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pic>
        <p:nvPicPr>
          <p:cNvPr id="65545" name="Picture 21" descr="http://ih1.redbubble.net/image.123659766.5841/sticker,375x360.u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113" y="3862388"/>
            <a:ext cx="1798637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4" name="AutoShape 11"/>
          <p:cNvSpPr>
            <a:spLocks noChangeArrowheads="1"/>
          </p:cNvSpPr>
          <p:nvPr/>
        </p:nvSpPr>
        <p:spPr bwMode="auto">
          <a:xfrm>
            <a:off x="6744073" y="2204864"/>
            <a:ext cx="3600078" cy="1298749"/>
          </a:xfrm>
          <a:prstGeom prst="wedgeRoundRectCallout">
            <a:avLst>
              <a:gd name="adj1" fmla="val 13052"/>
              <a:gd name="adj2" fmla="val 66724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Hurry up … Open your </a:t>
            </a:r>
            <a:r>
              <a:rPr lang="en-US" altLang="en-US" sz="2800" dirty="0" smtClean="0"/>
              <a:t>books!</a:t>
            </a:r>
            <a:endParaRPr lang="en-US" altLang="en-US" sz="28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sp>
        <p:nvSpPr>
          <p:cNvPr id="3" name="Rectangle 2"/>
          <p:cNvSpPr/>
          <p:nvPr/>
        </p:nvSpPr>
        <p:spPr>
          <a:xfrm>
            <a:off x="2534961" y="371651"/>
            <a:ext cx="741100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en-US" sz="4400" kern="0" dirty="0" smtClean="0">
                <a:solidFill>
                  <a:srgbClr val="0070C0"/>
                </a:solidFill>
                <a:latin typeface="Impact"/>
                <a:ea typeface="+mj-ea"/>
                <a:cs typeface="+mj-cs"/>
              </a:rPr>
              <a:t>Static Equilibrium </a:t>
            </a:r>
            <a:r>
              <a:rPr lang="en-GB" altLang="en-US" sz="4400" kern="0" dirty="0" smtClean="0">
                <a:solidFill>
                  <a:srgbClr val="000000"/>
                </a:solidFill>
                <a:latin typeface="Impact"/>
                <a:ea typeface="+mj-ea"/>
                <a:cs typeface="+mj-cs"/>
              </a:rPr>
              <a:t>– </a:t>
            </a:r>
            <a:r>
              <a:rPr lang="en-GB" altLang="en-US" sz="4400" kern="0" dirty="0">
                <a:solidFill>
                  <a:srgbClr val="000000"/>
                </a:solidFill>
                <a:latin typeface="Impact"/>
                <a:ea typeface="+mj-ea"/>
                <a:cs typeface="+mj-cs"/>
              </a:rPr>
              <a:t>Chapter </a:t>
            </a:r>
            <a:r>
              <a:rPr lang="en-GB" altLang="en-US" sz="4400" kern="0" dirty="0" smtClean="0">
                <a:solidFill>
                  <a:srgbClr val="000000"/>
                </a:solidFill>
                <a:latin typeface="Impact"/>
                <a:ea typeface="+mj-ea"/>
                <a:cs typeface="+mj-cs"/>
              </a:rPr>
              <a:t>3.3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ATAR</a:t>
            </a:r>
            <a:r>
              <a:rPr lang="en-AU" dirty="0" smtClean="0"/>
              <a:t> / WACE exam questions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9590856" cy="4525963"/>
          </a:xfrm>
        </p:spPr>
        <p:txBody>
          <a:bodyPr/>
          <a:lstStyle/>
          <a:p>
            <a:r>
              <a:rPr lang="en-AU" dirty="0"/>
              <a:t>2010	Q’s 2, 19</a:t>
            </a:r>
          </a:p>
          <a:p>
            <a:r>
              <a:rPr lang="en-AU" dirty="0"/>
              <a:t>2011	Q’s 8, 10</a:t>
            </a:r>
          </a:p>
          <a:p>
            <a:r>
              <a:rPr lang="en-AU" dirty="0"/>
              <a:t>2012	Q’s 5, 9 (v Difficult)</a:t>
            </a:r>
          </a:p>
          <a:p>
            <a:r>
              <a:rPr lang="en-AU" dirty="0"/>
              <a:t>2013	Q’s 5.</a:t>
            </a:r>
          </a:p>
          <a:p>
            <a:r>
              <a:rPr lang="en-AU" dirty="0"/>
              <a:t>2014	Q’s 13, 16</a:t>
            </a:r>
          </a:p>
          <a:p>
            <a:r>
              <a:rPr lang="en-AU" dirty="0"/>
              <a:t>2015 	Q’s 4, 15</a:t>
            </a:r>
          </a:p>
          <a:p>
            <a:r>
              <a:rPr lang="en-AU" dirty="0"/>
              <a:t>2016 </a:t>
            </a:r>
            <a:r>
              <a:rPr lang="en-AU" dirty="0" smtClean="0"/>
              <a:t>	Q </a:t>
            </a:r>
            <a:r>
              <a:rPr lang="en-AU" dirty="0"/>
              <a:t>18</a:t>
            </a:r>
            <a:r>
              <a:rPr lang="en-AU" dirty="0" smtClean="0"/>
              <a:t>.</a:t>
            </a:r>
          </a:p>
          <a:p>
            <a:r>
              <a:rPr lang="en-AU" dirty="0" smtClean="0"/>
              <a:t>2017 	Q 6, 9, 11 (hard), 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81198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789642"/>
              </p:ext>
            </p:extLst>
          </p:nvPr>
        </p:nvGraphicFramePr>
        <p:xfrm>
          <a:off x="911424" y="2348880"/>
          <a:ext cx="8229600" cy="346885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1987134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SzPts val="1100"/>
                        <a:buFont typeface="Symbol" panose="05050102010706020507" pitchFamily="18" charset="2"/>
                        <a:buNone/>
                      </a:pPr>
                      <a:r>
                        <a:rPr lang="en-AU" sz="3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For </a:t>
                      </a:r>
                      <a:r>
                        <a:rPr lang="en-AU" sz="3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 rigid body to be in </a:t>
                      </a:r>
                      <a:r>
                        <a:rPr lang="en-AU" sz="3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static equilibrium</a:t>
                      </a:r>
                      <a:r>
                        <a:rPr lang="en-AU" sz="3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, </a:t>
                      </a:r>
                      <a:endParaRPr lang="en-AU" sz="320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  <a:p>
                      <a:pPr marL="514350" lvl="0" indent="-51435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SzPct val="110000"/>
                        <a:buFont typeface="+mj-lt"/>
                        <a:buAutoNum type="arabicPeriod"/>
                      </a:pPr>
                      <a:r>
                        <a:rPr lang="en-AU" sz="3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the </a:t>
                      </a:r>
                      <a:r>
                        <a:rPr lang="en-AU" sz="3200" b="1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sum of the forces </a:t>
                      </a:r>
                      <a:r>
                        <a:rPr lang="en-AU" sz="3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and </a:t>
                      </a:r>
                      <a:endParaRPr lang="en-AU" sz="320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  <a:p>
                      <a:pPr marL="514350" lvl="0" indent="-51435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SzPct val="110000"/>
                        <a:buFont typeface="+mj-lt"/>
                        <a:buAutoNum type="arabicPeriod"/>
                      </a:pPr>
                      <a:r>
                        <a:rPr lang="en-AU" sz="3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the </a:t>
                      </a:r>
                      <a:r>
                        <a:rPr lang="en-AU" sz="3200" b="1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sum of the moments </a:t>
                      </a:r>
                      <a:r>
                        <a:rPr lang="en-AU" sz="3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must be </a:t>
                      </a:r>
                      <a:r>
                        <a:rPr lang="en-AU" sz="3200" b="1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zero</a:t>
                      </a:r>
                      <a:endParaRPr lang="en-AU" sz="44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114300" marR="1143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40777"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SzPts val="1100"/>
                        <a:buFont typeface="Symbol" panose="05050102010706020507" pitchFamily="18" charset="2"/>
                        <a:buChar char=""/>
                      </a:pPr>
                      <a:endParaRPr lang="en-AU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114300" marR="1143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40777"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SzPts val="1100"/>
                        <a:buFont typeface="Symbol" panose="05050102010706020507" pitchFamily="18" charset="2"/>
                        <a:buChar char=""/>
                      </a:pPr>
                      <a:endParaRPr lang="en-AU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114300" marR="1143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32774" name="Object 20"/>
          <p:cNvGraphicFramePr>
            <a:graphicFrameLocks noChangeAspect="1"/>
          </p:cNvGraphicFramePr>
          <p:nvPr/>
        </p:nvGraphicFramePr>
        <p:xfrm>
          <a:off x="1343025" y="4816475"/>
          <a:ext cx="726598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5" r:id="rId3" imgW="2933700" imgH="254000" progId="Equation.DSMT4">
                  <p:embed/>
                </p:oleObj>
              </mc:Choice>
              <mc:Fallback>
                <p:oleObj r:id="rId3" imgW="2933700" imgH="2540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3025" y="4816475"/>
                        <a:ext cx="7265988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5" name="Rectangle 15"/>
          <p:cNvSpPr>
            <a:spLocks noChangeArrowheads="1"/>
          </p:cNvSpPr>
          <p:nvPr/>
        </p:nvSpPr>
        <p:spPr bwMode="auto">
          <a:xfrm>
            <a:off x="2063750" y="3017838"/>
            <a:ext cx="1108075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en-US" sz="1000">
                <a:cs typeface="Times New Roman" panose="02020603050405020304" pitchFamily="18" charset="0"/>
              </a:rPr>
              <a:t>	</a:t>
            </a:r>
            <a:endParaRPr lang="it-IT" altLang="en-US" sz="1800"/>
          </a:p>
        </p:txBody>
      </p:sp>
      <p:sp>
        <p:nvSpPr>
          <p:cNvPr id="32776" name="Rectangle 16"/>
          <p:cNvSpPr>
            <a:spLocks noChangeArrowheads="1"/>
          </p:cNvSpPr>
          <p:nvPr/>
        </p:nvSpPr>
        <p:spPr bwMode="auto">
          <a:xfrm>
            <a:off x="2063750" y="3276600"/>
            <a:ext cx="204788" cy="18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600"/>
              <a:t> </a:t>
            </a:r>
            <a:endParaRPr lang="en-AU" altLang="en-US" sz="1800"/>
          </a:p>
        </p:txBody>
      </p:sp>
      <p:sp>
        <p:nvSpPr>
          <p:cNvPr id="327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7200" smtClean="0">
                <a:solidFill>
                  <a:srgbClr val="7030A0"/>
                </a:solidFill>
              </a:rPr>
              <a:t>Equilibrium</a:t>
            </a:r>
            <a:endParaRPr lang="en-AU" altLang="en-US" smtClean="0">
              <a:solidFill>
                <a:srgbClr val="7030A0"/>
              </a:solidFill>
            </a:endParaRPr>
          </a:p>
        </p:txBody>
      </p:sp>
      <p:pic>
        <p:nvPicPr>
          <p:cNvPr id="4108" name="Picture 12" descr="http://thewritepractice.com/wp-content/uploads/2012/06/Balance-e1339077617995-600x40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9575" y="4797425"/>
            <a:ext cx="2786063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0" name="Picture 14" descr="http://antpreneur.com/wp-content/uploads/2015/07/balanc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9575" y="2149475"/>
            <a:ext cx="2786063" cy="240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80" name="Picture 16" descr="https://www.investec.co.uk/content/dam/investec/investec-international/images/homepage-slides/bonds-relevant-balanced-portfolio-page-master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6" r="29131"/>
          <a:stretch>
            <a:fillRect/>
          </a:stretch>
        </p:blipFill>
        <p:spPr bwMode="auto">
          <a:xfrm>
            <a:off x="461963" y="230188"/>
            <a:ext cx="3203575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4" name="Picture 18" descr="http://northernpitch.com/uploads/3b7fda87c02cd7364c651166c2e57a7c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9575" y="130175"/>
            <a:ext cx="2786063" cy="185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28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Principal of Moments</a:t>
            </a:r>
            <a:endParaRPr lang="en-US" altLang="en-US" smtClean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altLang="en-US" sz="2800" smtClean="0"/>
              <a:t>	</a:t>
            </a:r>
            <a:endParaRPr lang="en-US" altLang="en-US" sz="2800" smtClean="0"/>
          </a:p>
        </p:txBody>
      </p:sp>
      <p:pic>
        <p:nvPicPr>
          <p:cNvPr id="56324" name="Picture 9" descr="http://images.buycostumes.com/mgen/merchandiser/mad-scientist-adult-wig-bc-69446.jpg?zm=1600,1600,1,0,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56" y="1268760"/>
            <a:ext cx="5295707" cy="5293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5" name="AutoShape 6"/>
          <p:cNvSpPr>
            <a:spLocks noChangeArrowheads="1"/>
          </p:cNvSpPr>
          <p:nvPr/>
        </p:nvSpPr>
        <p:spPr bwMode="auto">
          <a:xfrm>
            <a:off x="6096000" y="1431925"/>
            <a:ext cx="5486400" cy="3268663"/>
          </a:xfrm>
          <a:prstGeom prst="wedgeRoundRectCallout">
            <a:avLst>
              <a:gd name="adj1" fmla="val -86799"/>
              <a:gd name="adj2" fmla="val -12240"/>
              <a:gd name="adj3" fmla="val 16667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GB" altLang="en-US" dirty="0">
                <a:solidFill>
                  <a:srgbClr val="0000FF"/>
                </a:solidFill>
              </a:rPr>
              <a:t>Rotational equilibrium</a:t>
            </a:r>
            <a:r>
              <a:rPr lang="en-GB" altLang="en-US" dirty="0"/>
              <a:t> is when the sum of the </a:t>
            </a:r>
            <a:r>
              <a:rPr lang="en-GB" altLang="en-US" dirty="0">
                <a:solidFill>
                  <a:srgbClr val="00B0F0"/>
                </a:solidFill>
              </a:rPr>
              <a:t>anticlockwise moments </a:t>
            </a:r>
            <a:r>
              <a:rPr lang="en-GB" altLang="en-US" dirty="0"/>
              <a:t>equal the sum of the </a:t>
            </a:r>
            <a:r>
              <a:rPr lang="en-GB" altLang="en-US" dirty="0">
                <a:solidFill>
                  <a:srgbClr val="00B0F0"/>
                </a:solidFill>
              </a:rPr>
              <a:t>clockwise moments.</a:t>
            </a:r>
            <a:endParaRPr lang="en-US" altLang="en-US" dirty="0">
              <a:solidFill>
                <a:srgbClr val="00B0F0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9767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>
                <a:solidFill>
                  <a:srgbClr val="0000FF"/>
                </a:solidFill>
              </a:rPr>
              <a:t>Equilibrium</a:t>
            </a:r>
            <a:r>
              <a:rPr lang="en-GB" altLang="en-US" smtClean="0"/>
              <a:t> - More than one force</a:t>
            </a:r>
            <a:endParaRPr lang="en-US" altLang="en-US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90788" y="1230313"/>
            <a:ext cx="7499350" cy="45259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altLang="en-US" sz="2800" smtClean="0"/>
              <a:t>Take an </a:t>
            </a:r>
            <a:r>
              <a:rPr lang="en-GB" altLang="en-US" sz="2800" u="sng" smtClean="0"/>
              <a:t>uneven</a:t>
            </a:r>
            <a:r>
              <a:rPr lang="en-GB" altLang="en-US" sz="2800" smtClean="0"/>
              <a:t> see-saw for an example</a:t>
            </a:r>
            <a:endParaRPr lang="en-US" altLang="en-US" sz="2800" smtClean="0"/>
          </a:p>
        </p:txBody>
      </p:sp>
      <p:sp>
        <p:nvSpPr>
          <p:cNvPr id="33796" name="Line 4"/>
          <p:cNvSpPr>
            <a:spLocks noChangeShapeType="1"/>
          </p:cNvSpPr>
          <p:nvPr/>
        </p:nvSpPr>
        <p:spPr bwMode="auto">
          <a:xfrm>
            <a:off x="1524000" y="5589588"/>
            <a:ext cx="9144000" cy="0"/>
          </a:xfrm>
          <a:prstGeom prst="line">
            <a:avLst/>
          </a:prstGeom>
          <a:noFill/>
          <a:ln w="76200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3797" name="AutoShape 5"/>
          <p:cNvSpPr>
            <a:spLocks noChangeArrowheads="1"/>
          </p:cNvSpPr>
          <p:nvPr/>
        </p:nvSpPr>
        <p:spPr bwMode="auto">
          <a:xfrm>
            <a:off x="5051425" y="4859338"/>
            <a:ext cx="647700" cy="72072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2640013" y="4724400"/>
            <a:ext cx="6624637" cy="1444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9465" name="AutoShape 9"/>
          <p:cNvSpPr>
            <a:spLocks noChangeArrowheads="1"/>
          </p:cNvSpPr>
          <p:nvPr/>
        </p:nvSpPr>
        <p:spPr bwMode="auto">
          <a:xfrm>
            <a:off x="3792538" y="2636838"/>
            <a:ext cx="2159000" cy="1304925"/>
          </a:xfrm>
          <a:prstGeom prst="wedgeRoundRectCallout">
            <a:avLst>
              <a:gd name="adj1" fmla="val -65468"/>
              <a:gd name="adj2" fmla="val 25486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Yo Kim!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Do you think we’ll be safe in this power point?</a:t>
            </a:r>
            <a:endParaRPr lang="en-US" altLang="en-US" sz="1800"/>
          </a:p>
        </p:txBody>
      </p:sp>
      <p:sp>
        <p:nvSpPr>
          <p:cNvPr id="19466" name="AutoShape 12"/>
          <p:cNvSpPr>
            <a:spLocks noChangeArrowheads="1"/>
          </p:cNvSpPr>
          <p:nvPr/>
        </p:nvSpPr>
        <p:spPr bwMode="auto">
          <a:xfrm>
            <a:off x="6330950" y="1979613"/>
            <a:ext cx="1674813" cy="1008062"/>
          </a:xfrm>
          <a:prstGeom prst="wedgeRoundRectCallout">
            <a:avLst>
              <a:gd name="adj1" fmla="val 87079"/>
              <a:gd name="adj2" fmla="val 90324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It’s not looking good Kanye!</a:t>
            </a:r>
            <a:endParaRPr lang="en-US" altLang="en-US" sz="1800"/>
          </a:p>
        </p:txBody>
      </p:sp>
      <p:sp>
        <p:nvSpPr>
          <p:cNvPr id="33801" name="Text Box 13"/>
          <p:cNvSpPr txBox="1">
            <a:spLocks noChangeArrowheads="1"/>
          </p:cNvSpPr>
          <p:nvPr/>
        </p:nvSpPr>
        <p:spPr bwMode="auto">
          <a:xfrm>
            <a:off x="5087938" y="4149725"/>
            <a:ext cx="1152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/>
              <a:t>pivot</a:t>
            </a:r>
            <a:endParaRPr lang="en-US" altLang="en-US" sz="1800"/>
          </a:p>
        </p:txBody>
      </p:sp>
      <p:sp>
        <p:nvSpPr>
          <p:cNvPr id="33802" name="Line 14"/>
          <p:cNvSpPr>
            <a:spLocks noChangeShapeType="1"/>
          </p:cNvSpPr>
          <p:nvPr/>
        </p:nvSpPr>
        <p:spPr bwMode="auto">
          <a:xfrm>
            <a:off x="5375275" y="44370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pic>
        <p:nvPicPr>
          <p:cNvPr id="33803" name="Picture 21" descr="http://ih1.redbubble.net/image.123659766.5841/sticker,375x360.u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763" y="2997200"/>
            <a:ext cx="1798637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4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213" y="3090863"/>
            <a:ext cx="746125" cy="163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5" grpId="0" animBg="1"/>
      <p:bldP spid="1946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200" smtClean="0"/>
              <a:t>If the see-saw is </a:t>
            </a:r>
            <a:r>
              <a:rPr lang="en-GB" altLang="en-US" sz="3200" smtClean="0">
                <a:solidFill>
                  <a:srgbClr val="0000FF"/>
                </a:solidFill>
              </a:rPr>
              <a:t>balanced</a:t>
            </a:r>
            <a:r>
              <a:rPr lang="en-GB" altLang="en-US" sz="3200" smtClean="0"/>
              <a:t>, what must be Kanye’s weight? </a:t>
            </a:r>
            <a:endParaRPr lang="en-US" altLang="en-US" sz="3200" smtClean="0"/>
          </a:p>
        </p:txBody>
      </p:sp>
      <p:sp>
        <p:nvSpPr>
          <p:cNvPr id="35843" name="Line 6"/>
          <p:cNvSpPr>
            <a:spLocks noChangeShapeType="1"/>
          </p:cNvSpPr>
          <p:nvPr/>
        </p:nvSpPr>
        <p:spPr bwMode="auto">
          <a:xfrm>
            <a:off x="1524000" y="5589588"/>
            <a:ext cx="9144000" cy="0"/>
          </a:xfrm>
          <a:prstGeom prst="line">
            <a:avLst/>
          </a:prstGeom>
          <a:noFill/>
          <a:ln w="76200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5844" name="AutoShape 7"/>
          <p:cNvSpPr>
            <a:spLocks noChangeArrowheads="1"/>
          </p:cNvSpPr>
          <p:nvPr/>
        </p:nvSpPr>
        <p:spPr bwMode="auto">
          <a:xfrm>
            <a:off x="5060950" y="4868863"/>
            <a:ext cx="647700" cy="72072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5845" name="Rectangle 8"/>
          <p:cNvSpPr>
            <a:spLocks noChangeArrowheads="1"/>
          </p:cNvSpPr>
          <p:nvPr/>
        </p:nvSpPr>
        <p:spPr bwMode="auto">
          <a:xfrm>
            <a:off x="2640013" y="4724400"/>
            <a:ext cx="6624637" cy="1444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5846" name="Text Box 11"/>
          <p:cNvSpPr txBox="1">
            <a:spLocks noChangeArrowheads="1"/>
          </p:cNvSpPr>
          <p:nvPr/>
        </p:nvSpPr>
        <p:spPr bwMode="auto">
          <a:xfrm>
            <a:off x="5087938" y="4149725"/>
            <a:ext cx="1152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/>
              <a:t>pivot</a:t>
            </a:r>
            <a:endParaRPr lang="en-US" altLang="en-US" sz="1800"/>
          </a:p>
        </p:txBody>
      </p:sp>
      <p:sp>
        <p:nvSpPr>
          <p:cNvPr id="35847" name="Line 12"/>
          <p:cNvSpPr>
            <a:spLocks noChangeShapeType="1"/>
          </p:cNvSpPr>
          <p:nvPr/>
        </p:nvSpPr>
        <p:spPr bwMode="auto">
          <a:xfrm>
            <a:off x="5375275" y="44370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5848" name="Line 14"/>
          <p:cNvSpPr>
            <a:spLocks noChangeShapeType="1"/>
          </p:cNvSpPr>
          <p:nvPr/>
        </p:nvSpPr>
        <p:spPr bwMode="auto">
          <a:xfrm>
            <a:off x="3216275" y="2997200"/>
            <a:ext cx="2159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5849" name="Line 15"/>
          <p:cNvSpPr>
            <a:spLocks noChangeShapeType="1"/>
          </p:cNvSpPr>
          <p:nvPr/>
        </p:nvSpPr>
        <p:spPr bwMode="auto">
          <a:xfrm>
            <a:off x="5375275" y="2997200"/>
            <a:ext cx="36734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5850" name="Text Box 16"/>
          <p:cNvSpPr txBox="1">
            <a:spLocks noChangeArrowheads="1"/>
          </p:cNvSpPr>
          <p:nvPr/>
        </p:nvSpPr>
        <p:spPr bwMode="auto">
          <a:xfrm>
            <a:off x="3935413" y="2852738"/>
            <a:ext cx="792162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/>
              <a:t>1.2 m</a:t>
            </a:r>
            <a:endParaRPr lang="en-US" altLang="en-US" sz="1800"/>
          </a:p>
        </p:txBody>
      </p:sp>
      <p:sp>
        <p:nvSpPr>
          <p:cNvPr id="35851" name="Text Box 17"/>
          <p:cNvSpPr txBox="1">
            <a:spLocks noChangeArrowheads="1"/>
          </p:cNvSpPr>
          <p:nvPr/>
        </p:nvSpPr>
        <p:spPr bwMode="auto">
          <a:xfrm>
            <a:off x="6743700" y="2852738"/>
            <a:ext cx="792163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/>
              <a:t>2.2 m</a:t>
            </a:r>
            <a:endParaRPr lang="en-US" altLang="en-US" sz="1800"/>
          </a:p>
        </p:txBody>
      </p:sp>
      <p:sp>
        <p:nvSpPr>
          <p:cNvPr id="35852" name="Line 18"/>
          <p:cNvSpPr>
            <a:spLocks noChangeShapeType="1"/>
          </p:cNvSpPr>
          <p:nvPr/>
        </p:nvSpPr>
        <p:spPr bwMode="auto">
          <a:xfrm>
            <a:off x="9048750" y="4724400"/>
            <a:ext cx="0" cy="1081088"/>
          </a:xfrm>
          <a:prstGeom prst="line">
            <a:avLst/>
          </a:prstGeom>
          <a:noFill/>
          <a:ln w="762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5853" name="Line 19"/>
          <p:cNvSpPr>
            <a:spLocks noChangeShapeType="1"/>
          </p:cNvSpPr>
          <p:nvPr/>
        </p:nvSpPr>
        <p:spPr bwMode="auto">
          <a:xfrm>
            <a:off x="3216275" y="4797425"/>
            <a:ext cx="0" cy="647700"/>
          </a:xfrm>
          <a:prstGeom prst="line">
            <a:avLst/>
          </a:prstGeom>
          <a:noFill/>
          <a:ln w="762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5854" name="Text Box 20"/>
          <p:cNvSpPr txBox="1">
            <a:spLocks noChangeArrowheads="1"/>
          </p:cNvSpPr>
          <p:nvPr/>
        </p:nvSpPr>
        <p:spPr bwMode="auto">
          <a:xfrm>
            <a:off x="8596313" y="5537200"/>
            <a:ext cx="812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35855" name="Text Box 21"/>
          <p:cNvSpPr txBox="1">
            <a:spLocks noChangeArrowheads="1"/>
          </p:cNvSpPr>
          <p:nvPr/>
        </p:nvSpPr>
        <p:spPr bwMode="auto">
          <a:xfrm>
            <a:off x="8616950" y="5805488"/>
            <a:ext cx="9350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 dirty="0"/>
              <a:t>637 N</a:t>
            </a:r>
            <a:endParaRPr lang="en-US" altLang="en-US" sz="1800" dirty="0"/>
          </a:p>
        </p:txBody>
      </p:sp>
      <p:sp>
        <p:nvSpPr>
          <p:cNvPr id="35856" name="Text Box 22"/>
          <p:cNvSpPr txBox="1">
            <a:spLocks noChangeArrowheads="1"/>
          </p:cNvSpPr>
          <p:nvPr/>
        </p:nvSpPr>
        <p:spPr bwMode="auto">
          <a:xfrm>
            <a:off x="3000375" y="5734050"/>
            <a:ext cx="1079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/>
              <a:t>? N</a:t>
            </a:r>
            <a:endParaRPr lang="en-US" altLang="en-US" sz="1800"/>
          </a:p>
        </p:txBody>
      </p:sp>
      <p:pic>
        <p:nvPicPr>
          <p:cNvPr id="35857" name="Picture 21" descr="http://ih1.redbubble.net/image.123659766.5841/sticker,375x360.u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763" y="2997200"/>
            <a:ext cx="1798637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8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213" y="3090863"/>
            <a:ext cx="746125" cy="163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200" smtClean="0"/>
              <a:t>The force on the left is trying to turn the see-saw </a:t>
            </a:r>
            <a:r>
              <a:rPr lang="en-GB" altLang="en-US" sz="3200" smtClean="0">
                <a:solidFill>
                  <a:srgbClr val="FF0000"/>
                </a:solidFill>
              </a:rPr>
              <a:t>anticlockwise</a:t>
            </a:r>
            <a:r>
              <a:rPr lang="en-GB" altLang="en-US" sz="3200" smtClean="0"/>
              <a:t> about the pivot</a:t>
            </a:r>
            <a:endParaRPr lang="en-US" altLang="en-US" sz="3200" smtClean="0"/>
          </a:p>
        </p:txBody>
      </p:sp>
      <p:sp>
        <p:nvSpPr>
          <p:cNvPr id="37891" name="Line 5"/>
          <p:cNvSpPr>
            <a:spLocks noChangeShapeType="1"/>
          </p:cNvSpPr>
          <p:nvPr/>
        </p:nvSpPr>
        <p:spPr bwMode="auto">
          <a:xfrm>
            <a:off x="1524000" y="5589588"/>
            <a:ext cx="9144000" cy="0"/>
          </a:xfrm>
          <a:prstGeom prst="line">
            <a:avLst/>
          </a:prstGeom>
          <a:noFill/>
          <a:ln w="76200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7892" name="AutoShape 6"/>
          <p:cNvSpPr>
            <a:spLocks noChangeArrowheads="1"/>
          </p:cNvSpPr>
          <p:nvPr/>
        </p:nvSpPr>
        <p:spPr bwMode="auto">
          <a:xfrm>
            <a:off x="5060950" y="4868863"/>
            <a:ext cx="647700" cy="72072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7893" name="Rectangle 7"/>
          <p:cNvSpPr>
            <a:spLocks noChangeArrowheads="1"/>
          </p:cNvSpPr>
          <p:nvPr/>
        </p:nvSpPr>
        <p:spPr bwMode="auto">
          <a:xfrm>
            <a:off x="2640013" y="4724400"/>
            <a:ext cx="6624637" cy="1444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7894" name="Text Box 8"/>
          <p:cNvSpPr txBox="1">
            <a:spLocks noChangeArrowheads="1"/>
          </p:cNvSpPr>
          <p:nvPr/>
        </p:nvSpPr>
        <p:spPr bwMode="auto">
          <a:xfrm>
            <a:off x="5087938" y="4149725"/>
            <a:ext cx="1152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/>
              <a:t>pivot</a:t>
            </a:r>
            <a:endParaRPr lang="en-US" altLang="en-US" sz="1800"/>
          </a:p>
        </p:txBody>
      </p:sp>
      <p:sp>
        <p:nvSpPr>
          <p:cNvPr id="37895" name="Line 9"/>
          <p:cNvSpPr>
            <a:spLocks noChangeShapeType="1"/>
          </p:cNvSpPr>
          <p:nvPr/>
        </p:nvSpPr>
        <p:spPr bwMode="auto">
          <a:xfrm>
            <a:off x="5375275" y="44370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7896" name="Line 10"/>
          <p:cNvSpPr>
            <a:spLocks noChangeShapeType="1"/>
          </p:cNvSpPr>
          <p:nvPr/>
        </p:nvSpPr>
        <p:spPr bwMode="auto">
          <a:xfrm>
            <a:off x="3216275" y="2997200"/>
            <a:ext cx="2159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7897" name="Line 11"/>
          <p:cNvSpPr>
            <a:spLocks noChangeShapeType="1"/>
          </p:cNvSpPr>
          <p:nvPr/>
        </p:nvSpPr>
        <p:spPr bwMode="auto">
          <a:xfrm>
            <a:off x="5375275" y="2997200"/>
            <a:ext cx="36734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7898" name="Text Box 12"/>
          <p:cNvSpPr txBox="1">
            <a:spLocks noChangeArrowheads="1"/>
          </p:cNvSpPr>
          <p:nvPr/>
        </p:nvSpPr>
        <p:spPr bwMode="auto">
          <a:xfrm>
            <a:off x="3935413" y="2852738"/>
            <a:ext cx="792162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/>
              <a:t>1.2 m</a:t>
            </a:r>
            <a:endParaRPr lang="en-US" altLang="en-US" sz="1800"/>
          </a:p>
        </p:txBody>
      </p:sp>
      <p:sp>
        <p:nvSpPr>
          <p:cNvPr id="37899" name="Text Box 13"/>
          <p:cNvSpPr txBox="1">
            <a:spLocks noChangeArrowheads="1"/>
          </p:cNvSpPr>
          <p:nvPr/>
        </p:nvSpPr>
        <p:spPr bwMode="auto">
          <a:xfrm>
            <a:off x="6743700" y="2852738"/>
            <a:ext cx="792163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/>
              <a:t>2.2 m</a:t>
            </a:r>
            <a:endParaRPr lang="en-US" altLang="en-US" sz="1800"/>
          </a:p>
        </p:txBody>
      </p:sp>
      <p:sp>
        <p:nvSpPr>
          <p:cNvPr id="37900" name="Line 14"/>
          <p:cNvSpPr>
            <a:spLocks noChangeShapeType="1"/>
          </p:cNvSpPr>
          <p:nvPr/>
        </p:nvSpPr>
        <p:spPr bwMode="auto">
          <a:xfrm>
            <a:off x="9048750" y="4724400"/>
            <a:ext cx="0" cy="1081088"/>
          </a:xfrm>
          <a:prstGeom prst="line">
            <a:avLst/>
          </a:prstGeom>
          <a:noFill/>
          <a:ln w="762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7901" name="Line 15"/>
          <p:cNvSpPr>
            <a:spLocks noChangeShapeType="1"/>
          </p:cNvSpPr>
          <p:nvPr/>
        </p:nvSpPr>
        <p:spPr bwMode="auto">
          <a:xfrm>
            <a:off x="3216275" y="4797425"/>
            <a:ext cx="0" cy="647700"/>
          </a:xfrm>
          <a:prstGeom prst="line">
            <a:avLst/>
          </a:prstGeom>
          <a:noFill/>
          <a:ln w="762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7902" name="Text Box 16"/>
          <p:cNvSpPr txBox="1">
            <a:spLocks noChangeArrowheads="1"/>
          </p:cNvSpPr>
          <p:nvPr/>
        </p:nvSpPr>
        <p:spPr bwMode="auto">
          <a:xfrm>
            <a:off x="8596313" y="5537200"/>
            <a:ext cx="812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37904" name="Text Box 18"/>
          <p:cNvSpPr txBox="1">
            <a:spLocks noChangeArrowheads="1"/>
          </p:cNvSpPr>
          <p:nvPr/>
        </p:nvSpPr>
        <p:spPr bwMode="auto">
          <a:xfrm>
            <a:off x="3000375" y="5734050"/>
            <a:ext cx="1079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/>
              <a:t>? N</a:t>
            </a:r>
            <a:endParaRPr lang="en-US" altLang="en-US" sz="1800"/>
          </a:p>
        </p:txBody>
      </p:sp>
      <p:sp>
        <p:nvSpPr>
          <p:cNvPr id="37905" name="Freeform 19"/>
          <p:cNvSpPr>
            <a:spLocks/>
          </p:cNvSpPr>
          <p:nvPr/>
        </p:nvSpPr>
        <p:spPr bwMode="auto">
          <a:xfrm>
            <a:off x="1955800" y="3500438"/>
            <a:ext cx="468313" cy="2736850"/>
          </a:xfrm>
          <a:custGeom>
            <a:avLst/>
            <a:gdLst>
              <a:gd name="T0" fmla="*/ 2147483646 w 295"/>
              <a:gd name="T1" fmla="*/ 0 h 1724"/>
              <a:gd name="T2" fmla="*/ 2147483646 w 295"/>
              <a:gd name="T3" fmla="*/ 2147483646 h 1724"/>
              <a:gd name="T4" fmla="*/ 2147483646 w 295"/>
              <a:gd name="T5" fmla="*/ 2147483646 h 1724"/>
              <a:gd name="T6" fmla="*/ 0 60000 65536"/>
              <a:gd name="T7" fmla="*/ 0 60000 65536"/>
              <a:gd name="T8" fmla="*/ 0 60000 65536"/>
              <a:gd name="T9" fmla="*/ 0 w 295"/>
              <a:gd name="T10" fmla="*/ 0 h 1724"/>
              <a:gd name="T11" fmla="*/ 295 w 295"/>
              <a:gd name="T12" fmla="*/ 1724 h 17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5" h="1724">
                <a:moveTo>
                  <a:pt x="159" y="0"/>
                </a:moveTo>
                <a:cubicBezTo>
                  <a:pt x="79" y="287"/>
                  <a:pt x="0" y="575"/>
                  <a:pt x="23" y="862"/>
                </a:cubicBezTo>
                <a:cubicBezTo>
                  <a:pt x="46" y="1149"/>
                  <a:pt x="170" y="1436"/>
                  <a:pt x="295" y="1724"/>
                </a:cubicBezTo>
              </a:path>
            </a:pathLst>
          </a:custGeom>
          <a:noFill/>
          <a:ln w="762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AU"/>
          </a:p>
        </p:txBody>
      </p:sp>
      <p:pic>
        <p:nvPicPr>
          <p:cNvPr id="37906" name="Picture 21" descr="http://ih1.redbubble.net/image.123659766.5841/sticker,375x360.u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763" y="2997200"/>
            <a:ext cx="1798637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07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213" y="3090863"/>
            <a:ext cx="746125" cy="163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8616950" y="5805488"/>
            <a:ext cx="9350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 dirty="0"/>
              <a:t>637 N</a:t>
            </a:r>
            <a:endParaRPr lang="en-US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200" smtClean="0"/>
              <a:t>The force on the right is trying to turn the see-saw </a:t>
            </a:r>
            <a:r>
              <a:rPr lang="en-GB" altLang="en-US" sz="3200" smtClean="0">
                <a:solidFill>
                  <a:srgbClr val="FF0000"/>
                </a:solidFill>
              </a:rPr>
              <a:t>clockwise</a:t>
            </a:r>
            <a:r>
              <a:rPr lang="en-GB" altLang="en-US" sz="3200" smtClean="0"/>
              <a:t> about the pivot</a:t>
            </a:r>
            <a:endParaRPr lang="en-US" altLang="en-US" sz="3200" smtClean="0"/>
          </a:p>
        </p:txBody>
      </p:sp>
      <p:sp>
        <p:nvSpPr>
          <p:cNvPr id="39939" name="Line 5"/>
          <p:cNvSpPr>
            <a:spLocks noChangeShapeType="1"/>
          </p:cNvSpPr>
          <p:nvPr/>
        </p:nvSpPr>
        <p:spPr bwMode="auto">
          <a:xfrm>
            <a:off x="1524000" y="5589588"/>
            <a:ext cx="9144000" cy="0"/>
          </a:xfrm>
          <a:prstGeom prst="line">
            <a:avLst/>
          </a:prstGeom>
          <a:noFill/>
          <a:ln w="76200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9940" name="AutoShape 6"/>
          <p:cNvSpPr>
            <a:spLocks noChangeArrowheads="1"/>
          </p:cNvSpPr>
          <p:nvPr/>
        </p:nvSpPr>
        <p:spPr bwMode="auto">
          <a:xfrm>
            <a:off x="5060950" y="4868863"/>
            <a:ext cx="647700" cy="72072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9941" name="Rectangle 7"/>
          <p:cNvSpPr>
            <a:spLocks noChangeArrowheads="1"/>
          </p:cNvSpPr>
          <p:nvPr/>
        </p:nvSpPr>
        <p:spPr bwMode="auto">
          <a:xfrm>
            <a:off x="2640013" y="4724400"/>
            <a:ext cx="6624637" cy="1444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9942" name="Text Box 8"/>
          <p:cNvSpPr txBox="1">
            <a:spLocks noChangeArrowheads="1"/>
          </p:cNvSpPr>
          <p:nvPr/>
        </p:nvSpPr>
        <p:spPr bwMode="auto">
          <a:xfrm>
            <a:off x="5087938" y="4149725"/>
            <a:ext cx="1152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/>
              <a:t>pivot</a:t>
            </a:r>
            <a:endParaRPr lang="en-US" altLang="en-US" sz="1800"/>
          </a:p>
        </p:txBody>
      </p:sp>
      <p:sp>
        <p:nvSpPr>
          <p:cNvPr id="39943" name="Line 9"/>
          <p:cNvSpPr>
            <a:spLocks noChangeShapeType="1"/>
          </p:cNvSpPr>
          <p:nvPr/>
        </p:nvSpPr>
        <p:spPr bwMode="auto">
          <a:xfrm>
            <a:off x="5375275" y="44370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9944" name="Line 10"/>
          <p:cNvSpPr>
            <a:spLocks noChangeShapeType="1"/>
          </p:cNvSpPr>
          <p:nvPr/>
        </p:nvSpPr>
        <p:spPr bwMode="auto">
          <a:xfrm>
            <a:off x="3216275" y="2997200"/>
            <a:ext cx="2159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9945" name="Line 11"/>
          <p:cNvSpPr>
            <a:spLocks noChangeShapeType="1"/>
          </p:cNvSpPr>
          <p:nvPr/>
        </p:nvSpPr>
        <p:spPr bwMode="auto">
          <a:xfrm>
            <a:off x="5375275" y="2997200"/>
            <a:ext cx="36734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9946" name="Text Box 12"/>
          <p:cNvSpPr txBox="1">
            <a:spLocks noChangeArrowheads="1"/>
          </p:cNvSpPr>
          <p:nvPr/>
        </p:nvSpPr>
        <p:spPr bwMode="auto">
          <a:xfrm>
            <a:off x="3935413" y="2852738"/>
            <a:ext cx="792162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/>
              <a:t>1.2 m</a:t>
            </a:r>
            <a:endParaRPr lang="en-US" altLang="en-US" sz="1800"/>
          </a:p>
        </p:txBody>
      </p:sp>
      <p:sp>
        <p:nvSpPr>
          <p:cNvPr id="39947" name="Text Box 13"/>
          <p:cNvSpPr txBox="1">
            <a:spLocks noChangeArrowheads="1"/>
          </p:cNvSpPr>
          <p:nvPr/>
        </p:nvSpPr>
        <p:spPr bwMode="auto">
          <a:xfrm>
            <a:off x="6743700" y="2852738"/>
            <a:ext cx="792163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/>
              <a:t>2.2 m</a:t>
            </a:r>
            <a:endParaRPr lang="en-US" altLang="en-US" sz="1800"/>
          </a:p>
        </p:txBody>
      </p:sp>
      <p:sp>
        <p:nvSpPr>
          <p:cNvPr id="39948" name="Line 14"/>
          <p:cNvSpPr>
            <a:spLocks noChangeShapeType="1"/>
          </p:cNvSpPr>
          <p:nvPr/>
        </p:nvSpPr>
        <p:spPr bwMode="auto">
          <a:xfrm>
            <a:off x="9048750" y="4724400"/>
            <a:ext cx="0" cy="1081088"/>
          </a:xfrm>
          <a:prstGeom prst="line">
            <a:avLst/>
          </a:prstGeom>
          <a:noFill/>
          <a:ln w="762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9949" name="Line 15"/>
          <p:cNvSpPr>
            <a:spLocks noChangeShapeType="1"/>
          </p:cNvSpPr>
          <p:nvPr/>
        </p:nvSpPr>
        <p:spPr bwMode="auto">
          <a:xfrm>
            <a:off x="3216275" y="4797425"/>
            <a:ext cx="0" cy="647700"/>
          </a:xfrm>
          <a:prstGeom prst="line">
            <a:avLst/>
          </a:prstGeom>
          <a:noFill/>
          <a:ln w="762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9950" name="Text Box 16"/>
          <p:cNvSpPr txBox="1">
            <a:spLocks noChangeArrowheads="1"/>
          </p:cNvSpPr>
          <p:nvPr/>
        </p:nvSpPr>
        <p:spPr bwMode="auto">
          <a:xfrm>
            <a:off x="8596313" y="5537200"/>
            <a:ext cx="812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39952" name="Text Box 18"/>
          <p:cNvSpPr txBox="1">
            <a:spLocks noChangeArrowheads="1"/>
          </p:cNvSpPr>
          <p:nvPr/>
        </p:nvSpPr>
        <p:spPr bwMode="auto">
          <a:xfrm>
            <a:off x="3000375" y="5734050"/>
            <a:ext cx="1079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/>
              <a:t>? N</a:t>
            </a:r>
            <a:endParaRPr lang="en-US" altLang="en-US" sz="1800"/>
          </a:p>
        </p:txBody>
      </p:sp>
      <p:sp>
        <p:nvSpPr>
          <p:cNvPr id="39953" name="Freeform 19"/>
          <p:cNvSpPr>
            <a:spLocks/>
          </p:cNvSpPr>
          <p:nvPr/>
        </p:nvSpPr>
        <p:spPr bwMode="auto">
          <a:xfrm flipH="1">
            <a:off x="9480550" y="3357563"/>
            <a:ext cx="468313" cy="2736850"/>
          </a:xfrm>
          <a:custGeom>
            <a:avLst/>
            <a:gdLst>
              <a:gd name="T0" fmla="*/ 2147483646 w 295"/>
              <a:gd name="T1" fmla="*/ 0 h 1724"/>
              <a:gd name="T2" fmla="*/ 2147483646 w 295"/>
              <a:gd name="T3" fmla="*/ 2147483646 h 1724"/>
              <a:gd name="T4" fmla="*/ 2147483646 w 295"/>
              <a:gd name="T5" fmla="*/ 2147483646 h 1724"/>
              <a:gd name="T6" fmla="*/ 0 60000 65536"/>
              <a:gd name="T7" fmla="*/ 0 60000 65536"/>
              <a:gd name="T8" fmla="*/ 0 60000 65536"/>
              <a:gd name="T9" fmla="*/ 0 w 295"/>
              <a:gd name="T10" fmla="*/ 0 h 1724"/>
              <a:gd name="T11" fmla="*/ 295 w 295"/>
              <a:gd name="T12" fmla="*/ 1724 h 17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5" h="1724">
                <a:moveTo>
                  <a:pt x="159" y="0"/>
                </a:moveTo>
                <a:cubicBezTo>
                  <a:pt x="79" y="287"/>
                  <a:pt x="0" y="575"/>
                  <a:pt x="23" y="862"/>
                </a:cubicBezTo>
                <a:cubicBezTo>
                  <a:pt x="46" y="1149"/>
                  <a:pt x="170" y="1436"/>
                  <a:pt x="295" y="1724"/>
                </a:cubicBezTo>
              </a:path>
            </a:pathLst>
          </a:custGeom>
          <a:noFill/>
          <a:ln w="762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AU"/>
          </a:p>
        </p:txBody>
      </p:sp>
      <p:pic>
        <p:nvPicPr>
          <p:cNvPr id="39954" name="Picture 21" descr="http://ih1.redbubble.net/image.123659766.5841/sticker,375x360.u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763" y="2997200"/>
            <a:ext cx="1798637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55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213" y="3090863"/>
            <a:ext cx="746125" cy="163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8616950" y="5805488"/>
            <a:ext cx="9350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 dirty="0"/>
              <a:t>637 N</a:t>
            </a:r>
            <a:endParaRPr lang="en-US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200" smtClean="0"/>
              <a:t>If the see-saw balances, the turning effect anticlockwise must equal the turning effect clockwise</a:t>
            </a:r>
            <a:endParaRPr lang="en-US" altLang="en-US" sz="3200" smtClean="0"/>
          </a:p>
        </p:txBody>
      </p:sp>
      <p:sp>
        <p:nvSpPr>
          <p:cNvPr id="41987" name="Line 5"/>
          <p:cNvSpPr>
            <a:spLocks noChangeShapeType="1"/>
          </p:cNvSpPr>
          <p:nvPr/>
        </p:nvSpPr>
        <p:spPr bwMode="auto">
          <a:xfrm>
            <a:off x="1524000" y="5589588"/>
            <a:ext cx="9144000" cy="0"/>
          </a:xfrm>
          <a:prstGeom prst="line">
            <a:avLst/>
          </a:prstGeom>
          <a:noFill/>
          <a:ln w="76200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1988" name="AutoShape 6"/>
          <p:cNvSpPr>
            <a:spLocks noChangeArrowheads="1"/>
          </p:cNvSpPr>
          <p:nvPr/>
        </p:nvSpPr>
        <p:spPr bwMode="auto">
          <a:xfrm>
            <a:off x="5060950" y="4868863"/>
            <a:ext cx="647700" cy="72072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1989" name="Rectangle 7"/>
          <p:cNvSpPr>
            <a:spLocks noChangeArrowheads="1"/>
          </p:cNvSpPr>
          <p:nvPr/>
        </p:nvSpPr>
        <p:spPr bwMode="auto">
          <a:xfrm>
            <a:off x="2640013" y="4724400"/>
            <a:ext cx="6624637" cy="1444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1990" name="Text Box 8"/>
          <p:cNvSpPr txBox="1">
            <a:spLocks noChangeArrowheads="1"/>
          </p:cNvSpPr>
          <p:nvPr/>
        </p:nvSpPr>
        <p:spPr bwMode="auto">
          <a:xfrm>
            <a:off x="5087938" y="4149725"/>
            <a:ext cx="1152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/>
              <a:t>pivot</a:t>
            </a:r>
            <a:endParaRPr lang="en-US" altLang="en-US" sz="1800"/>
          </a:p>
        </p:txBody>
      </p:sp>
      <p:sp>
        <p:nvSpPr>
          <p:cNvPr id="41991" name="Line 9"/>
          <p:cNvSpPr>
            <a:spLocks noChangeShapeType="1"/>
          </p:cNvSpPr>
          <p:nvPr/>
        </p:nvSpPr>
        <p:spPr bwMode="auto">
          <a:xfrm>
            <a:off x="5375275" y="44370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1992" name="Line 10"/>
          <p:cNvSpPr>
            <a:spLocks noChangeShapeType="1"/>
          </p:cNvSpPr>
          <p:nvPr/>
        </p:nvSpPr>
        <p:spPr bwMode="auto">
          <a:xfrm>
            <a:off x="3216275" y="2997200"/>
            <a:ext cx="2159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1993" name="Line 11"/>
          <p:cNvSpPr>
            <a:spLocks noChangeShapeType="1"/>
          </p:cNvSpPr>
          <p:nvPr/>
        </p:nvSpPr>
        <p:spPr bwMode="auto">
          <a:xfrm>
            <a:off x="5375275" y="2997200"/>
            <a:ext cx="36734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1994" name="Text Box 12"/>
          <p:cNvSpPr txBox="1">
            <a:spLocks noChangeArrowheads="1"/>
          </p:cNvSpPr>
          <p:nvPr/>
        </p:nvSpPr>
        <p:spPr bwMode="auto">
          <a:xfrm>
            <a:off x="3935413" y="2852738"/>
            <a:ext cx="792162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/>
              <a:t>1.2 m</a:t>
            </a:r>
            <a:endParaRPr lang="en-US" altLang="en-US" sz="1800"/>
          </a:p>
        </p:txBody>
      </p:sp>
      <p:sp>
        <p:nvSpPr>
          <p:cNvPr id="41995" name="Text Box 13"/>
          <p:cNvSpPr txBox="1">
            <a:spLocks noChangeArrowheads="1"/>
          </p:cNvSpPr>
          <p:nvPr/>
        </p:nvSpPr>
        <p:spPr bwMode="auto">
          <a:xfrm>
            <a:off x="6743700" y="2852738"/>
            <a:ext cx="792163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/>
              <a:t>2.2 m</a:t>
            </a:r>
            <a:endParaRPr lang="en-US" altLang="en-US" sz="1800"/>
          </a:p>
        </p:txBody>
      </p:sp>
      <p:sp>
        <p:nvSpPr>
          <p:cNvPr id="41996" name="Line 14"/>
          <p:cNvSpPr>
            <a:spLocks noChangeShapeType="1"/>
          </p:cNvSpPr>
          <p:nvPr/>
        </p:nvSpPr>
        <p:spPr bwMode="auto">
          <a:xfrm>
            <a:off x="9048750" y="4724400"/>
            <a:ext cx="0" cy="1081088"/>
          </a:xfrm>
          <a:prstGeom prst="line">
            <a:avLst/>
          </a:prstGeom>
          <a:noFill/>
          <a:ln w="762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1997" name="Line 15"/>
          <p:cNvSpPr>
            <a:spLocks noChangeShapeType="1"/>
          </p:cNvSpPr>
          <p:nvPr/>
        </p:nvSpPr>
        <p:spPr bwMode="auto">
          <a:xfrm>
            <a:off x="3216275" y="4797425"/>
            <a:ext cx="0" cy="647700"/>
          </a:xfrm>
          <a:prstGeom prst="line">
            <a:avLst/>
          </a:prstGeom>
          <a:noFill/>
          <a:ln w="762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1998" name="Text Box 16"/>
          <p:cNvSpPr txBox="1">
            <a:spLocks noChangeArrowheads="1"/>
          </p:cNvSpPr>
          <p:nvPr/>
        </p:nvSpPr>
        <p:spPr bwMode="auto">
          <a:xfrm>
            <a:off x="8596313" y="5537200"/>
            <a:ext cx="812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42000" name="Text Box 18"/>
          <p:cNvSpPr txBox="1">
            <a:spLocks noChangeArrowheads="1"/>
          </p:cNvSpPr>
          <p:nvPr/>
        </p:nvSpPr>
        <p:spPr bwMode="auto">
          <a:xfrm>
            <a:off x="3000375" y="5734050"/>
            <a:ext cx="1079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/>
              <a:t>? N</a:t>
            </a:r>
            <a:endParaRPr lang="en-US" altLang="en-US" sz="1800"/>
          </a:p>
        </p:txBody>
      </p:sp>
      <p:sp>
        <p:nvSpPr>
          <p:cNvPr id="42001" name="Freeform 19"/>
          <p:cNvSpPr>
            <a:spLocks/>
          </p:cNvSpPr>
          <p:nvPr/>
        </p:nvSpPr>
        <p:spPr bwMode="auto">
          <a:xfrm flipH="1">
            <a:off x="9480550" y="3357563"/>
            <a:ext cx="468313" cy="2736850"/>
          </a:xfrm>
          <a:custGeom>
            <a:avLst/>
            <a:gdLst>
              <a:gd name="T0" fmla="*/ 2147483646 w 295"/>
              <a:gd name="T1" fmla="*/ 0 h 1724"/>
              <a:gd name="T2" fmla="*/ 2147483646 w 295"/>
              <a:gd name="T3" fmla="*/ 2147483646 h 1724"/>
              <a:gd name="T4" fmla="*/ 2147483646 w 295"/>
              <a:gd name="T5" fmla="*/ 2147483646 h 1724"/>
              <a:gd name="T6" fmla="*/ 0 60000 65536"/>
              <a:gd name="T7" fmla="*/ 0 60000 65536"/>
              <a:gd name="T8" fmla="*/ 0 60000 65536"/>
              <a:gd name="T9" fmla="*/ 0 w 295"/>
              <a:gd name="T10" fmla="*/ 0 h 1724"/>
              <a:gd name="T11" fmla="*/ 295 w 295"/>
              <a:gd name="T12" fmla="*/ 1724 h 17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5" h="1724">
                <a:moveTo>
                  <a:pt x="159" y="0"/>
                </a:moveTo>
                <a:cubicBezTo>
                  <a:pt x="79" y="287"/>
                  <a:pt x="0" y="575"/>
                  <a:pt x="23" y="862"/>
                </a:cubicBezTo>
                <a:cubicBezTo>
                  <a:pt x="46" y="1149"/>
                  <a:pt x="170" y="1436"/>
                  <a:pt x="295" y="1724"/>
                </a:cubicBezTo>
              </a:path>
            </a:pathLst>
          </a:custGeom>
          <a:noFill/>
          <a:ln w="762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2002" name="Freeform 20"/>
          <p:cNvSpPr>
            <a:spLocks/>
          </p:cNvSpPr>
          <p:nvPr/>
        </p:nvSpPr>
        <p:spPr bwMode="auto">
          <a:xfrm>
            <a:off x="2063750" y="3357563"/>
            <a:ext cx="468313" cy="2736850"/>
          </a:xfrm>
          <a:custGeom>
            <a:avLst/>
            <a:gdLst>
              <a:gd name="T0" fmla="*/ 2147483646 w 295"/>
              <a:gd name="T1" fmla="*/ 0 h 1724"/>
              <a:gd name="T2" fmla="*/ 2147483646 w 295"/>
              <a:gd name="T3" fmla="*/ 2147483646 h 1724"/>
              <a:gd name="T4" fmla="*/ 2147483646 w 295"/>
              <a:gd name="T5" fmla="*/ 2147483646 h 1724"/>
              <a:gd name="T6" fmla="*/ 0 60000 65536"/>
              <a:gd name="T7" fmla="*/ 0 60000 65536"/>
              <a:gd name="T8" fmla="*/ 0 60000 65536"/>
              <a:gd name="T9" fmla="*/ 0 w 295"/>
              <a:gd name="T10" fmla="*/ 0 h 1724"/>
              <a:gd name="T11" fmla="*/ 295 w 295"/>
              <a:gd name="T12" fmla="*/ 1724 h 17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5" h="1724">
                <a:moveTo>
                  <a:pt x="159" y="0"/>
                </a:moveTo>
                <a:cubicBezTo>
                  <a:pt x="79" y="287"/>
                  <a:pt x="0" y="575"/>
                  <a:pt x="23" y="862"/>
                </a:cubicBezTo>
                <a:cubicBezTo>
                  <a:pt x="46" y="1149"/>
                  <a:pt x="170" y="1436"/>
                  <a:pt x="295" y="1724"/>
                </a:cubicBezTo>
              </a:path>
            </a:pathLst>
          </a:custGeom>
          <a:noFill/>
          <a:ln w="762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2003" name="Text Box 21"/>
          <p:cNvSpPr txBox="1">
            <a:spLocks noChangeArrowheads="1"/>
          </p:cNvSpPr>
          <p:nvPr/>
        </p:nvSpPr>
        <p:spPr bwMode="auto">
          <a:xfrm>
            <a:off x="1774825" y="6092825"/>
            <a:ext cx="42497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>
                <a:solidFill>
                  <a:srgbClr val="FF0000"/>
                </a:solidFill>
              </a:rPr>
              <a:t>Anticlockwise moment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42004" name="Text Box 22"/>
          <p:cNvSpPr txBox="1">
            <a:spLocks noChangeArrowheads="1"/>
          </p:cNvSpPr>
          <p:nvPr/>
        </p:nvSpPr>
        <p:spPr bwMode="auto">
          <a:xfrm>
            <a:off x="6456363" y="6092825"/>
            <a:ext cx="42497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>
                <a:solidFill>
                  <a:srgbClr val="FF0000"/>
                </a:solidFill>
              </a:rPr>
              <a:t>clockwise moment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42005" name="Text Box 23"/>
          <p:cNvSpPr txBox="1">
            <a:spLocks noChangeArrowheads="1"/>
          </p:cNvSpPr>
          <p:nvPr/>
        </p:nvSpPr>
        <p:spPr bwMode="auto">
          <a:xfrm>
            <a:off x="6024563" y="6092825"/>
            <a:ext cx="5032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b="1"/>
              <a:t>=</a:t>
            </a:r>
            <a:endParaRPr lang="en-US" altLang="en-US" b="1"/>
          </a:p>
        </p:txBody>
      </p:sp>
      <p:pic>
        <p:nvPicPr>
          <p:cNvPr id="42006" name="Picture 21" descr="http://ih1.redbubble.net/image.123659766.5841/sticker,375x360.u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763" y="2997200"/>
            <a:ext cx="1798637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00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213" y="3090863"/>
            <a:ext cx="746125" cy="163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8616950" y="5805488"/>
            <a:ext cx="9350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 dirty="0"/>
              <a:t>637 N</a:t>
            </a:r>
            <a:endParaRPr lang="en-US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2">
      <a:majorFont>
        <a:latin typeface="Impac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1637</TotalTime>
  <Words>577</Words>
  <Application>Microsoft Office PowerPoint</Application>
  <PresentationFormat>Widescreen</PresentationFormat>
  <Paragraphs>181</Paragraphs>
  <Slides>26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Cambria Math</vt:lpstr>
      <vt:lpstr>Impact</vt:lpstr>
      <vt:lpstr>Symbol</vt:lpstr>
      <vt:lpstr>Times New Roman</vt:lpstr>
      <vt:lpstr>Default Design</vt:lpstr>
      <vt:lpstr>Equation.DSMT4</vt:lpstr>
      <vt:lpstr>Moments – Rotational Equilibrium</vt:lpstr>
      <vt:lpstr>Today’s lesson</vt:lpstr>
      <vt:lpstr>Equilibrium</vt:lpstr>
      <vt:lpstr>Principal of Moments</vt:lpstr>
      <vt:lpstr>Equilibrium - More than one force</vt:lpstr>
      <vt:lpstr>If the see-saw is balanced, what must be Kanye’s weight? </vt:lpstr>
      <vt:lpstr>The force on the left is trying to turn the see-saw anticlockwise about the pivot</vt:lpstr>
      <vt:lpstr>The force on the right is trying to turn the see-saw clockwise about the pivot</vt:lpstr>
      <vt:lpstr>If the see-saw balances, the turning effect anticlockwise must equal the turning effect clockwise</vt:lpstr>
      <vt:lpstr>Anticlockwise moment = clockwise moment ∑ACM = ∑CM r F = r F 1.2 x Fw = 2.2 x 637 1.2 x Fw = 1401.4 ? = 1401/1.2 Fw = 1.17 x 103 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Combined Turning Effect of Multiple Forces</vt:lpstr>
      <vt:lpstr>The Combined Turning Effect of Multiple Forces</vt:lpstr>
      <vt:lpstr>The Combined Turning Effect of Multiple Forces</vt:lpstr>
      <vt:lpstr>The Combined Turning Effect of Multiple Forces</vt:lpstr>
      <vt:lpstr>The Combined Turning Effect of Multiple Forces</vt:lpstr>
      <vt:lpstr>Any Questions?</vt:lpstr>
      <vt:lpstr>PowerPoint Presentation</vt:lpstr>
      <vt:lpstr>PowerPoint Presentation</vt:lpstr>
      <vt:lpstr>ATAR / WACE exam questions</vt:lpstr>
    </vt:vector>
  </TitlesOfParts>
  <Company>Oslo International School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Moments – Turning forces</dc:title>
  <dc:creator>ocuser14</dc:creator>
  <cp:lastModifiedBy>Darin Carter</cp:lastModifiedBy>
  <cp:revision>78</cp:revision>
  <dcterms:created xsi:type="dcterms:W3CDTF">2006-11-28T15:50:23Z</dcterms:created>
  <dcterms:modified xsi:type="dcterms:W3CDTF">2018-03-27T05:56:05Z</dcterms:modified>
</cp:coreProperties>
</file>