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4"/>
  </p:notesMasterIdLst>
  <p:handoutMasterIdLst>
    <p:handoutMasterId r:id="rId55"/>
  </p:handoutMasterIdLst>
  <p:sldIdLst>
    <p:sldId id="279" r:id="rId4"/>
    <p:sldId id="318" r:id="rId5"/>
    <p:sldId id="320" r:id="rId6"/>
    <p:sldId id="321" r:id="rId7"/>
    <p:sldId id="322" r:id="rId8"/>
    <p:sldId id="323" r:id="rId9"/>
    <p:sldId id="324" r:id="rId10"/>
    <p:sldId id="306" r:id="rId11"/>
    <p:sldId id="317" r:id="rId12"/>
    <p:sldId id="258" r:id="rId13"/>
    <p:sldId id="325" r:id="rId14"/>
    <p:sldId id="278" r:id="rId15"/>
    <p:sldId id="338" r:id="rId16"/>
    <p:sldId id="334" r:id="rId17"/>
    <p:sldId id="335" r:id="rId18"/>
    <p:sldId id="336" r:id="rId19"/>
    <p:sldId id="337" r:id="rId20"/>
    <p:sldId id="326" r:id="rId21"/>
    <p:sldId id="332" r:id="rId22"/>
    <p:sldId id="313" r:id="rId23"/>
    <p:sldId id="259" r:id="rId24"/>
    <p:sldId id="314" r:id="rId25"/>
    <p:sldId id="315" r:id="rId26"/>
    <p:sldId id="327" r:id="rId27"/>
    <p:sldId id="328" r:id="rId28"/>
    <p:sldId id="329" r:id="rId29"/>
    <p:sldId id="330" r:id="rId30"/>
    <p:sldId id="311" r:id="rId31"/>
    <p:sldId id="312" r:id="rId32"/>
    <p:sldId id="261" r:id="rId33"/>
    <p:sldId id="333" r:id="rId34"/>
    <p:sldId id="358" r:id="rId35"/>
    <p:sldId id="310" r:id="rId36"/>
    <p:sldId id="309" r:id="rId37"/>
    <p:sldId id="307" r:id="rId38"/>
    <p:sldId id="339" r:id="rId39"/>
    <p:sldId id="341" r:id="rId40"/>
    <p:sldId id="342" r:id="rId41"/>
    <p:sldId id="343" r:id="rId42"/>
    <p:sldId id="344" r:id="rId43"/>
    <p:sldId id="345" r:id="rId44"/>
    <p:sldId id="350" r:id="rId45"/>
    <p:sldId id="351" r:id="rId46"/>
    <p:sldId id="352" r:id="rId47"/>
    <p:sldId id="353" r:id="rId48"/>
    <p:sldId id="346" r:id="rId49"/>
    <p:sldId id="349" r:id="rId50"/>
    <p:sldId id="355" r:id="rId51"/>
    <p:sldId id="356" r:id="rId52"/>
    <p:sldId id="357" r:id="rId53"/>
  </p:sldIdLst>
  <p:sldSz cx="12192000" cy="6858000"/>
  <p:notesSz cx="6815138" cy="99425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DA1"/>
    <a:srgbClr val="FF0000"/>
    <a:srgbClr val="FF9900"/>
    <a:srgbClr val="00FF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9" autoAdjust="0"/>
    <p:restoredTop sz="94660"/>
  </p:normalViewPr>
  <p:slideViewPr>
    <p:cSldViewPr>
      <p:cViewPr varScale="1">
        <p:scale>
          <a:sx n="76" d="100"/>
          <a:sy n="76" d="100"/>
        </p:scale>
        <p:origin x="240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43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4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43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smtClean="0"/>
            </a:lvl1pPr>
          </a:lstStyle>
          <a:p>
            <a:pPr>
              <a:defRPr/>
            </a:pPr>
            <a:fld id="{52584378-291D-4AC6-931E-900DA44D58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758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529E844-FC34-4C62-8313-1D504D6FD86D}" type="datetimeFigureOut">
              <a:rPr lang="en-AU"/>
              <a:pPr>
                <a:defRPr/>
              </a:pPr>
              <a:t>15/04/2024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53062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33A2FF-D437-4AA7-9492-594A1F24F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551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E6076C-CD2A-49B7-AA2D-C02DCF88DD61}" type="slidenum">
              <a:rPr lang="en-US" altLang="en-US">
                <a:cs typeface="Arial" panose="020B0604020202020204" pitchFamily="34" charset="0"/>
              </a:rPr>
              <a:pPr/>
              <a:t>2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Re-cap of stuff from IGCSE that they should already know.</a:t>
            </a:r>
          </a:p>
        </p:txBody>
      </p:sp>
    </p:spTree>
    <p:extLst>
      <p:ext uri="{BB962C8B-B14F-4D97-AF65-F5344CB8AC3E}">
        <p14:creationId xmlns:p14="http://schemas.microsoft.com/office/powerpoint/2010/main" val="420980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1442C6-F4E2-4713-A7E7-CA901FC34A3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82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AEC73A-1CE6-4C73-BD71-652C458917F6}" type="slidenum">
              <a:rPr lang="en-US" altLang="en-US">
                <a:cs typeface="Arial" panose="020B0604020202020204" pitchFamily="34" charset="0"/>
              </a:rPr>
              <a:pPr/>
              <a:t>24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2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AC4848-C0B0-43AE-BEB4-FFC419AEB079}" type="slidenum">
              <a:rPr lang="en-US" altLang="en-US">
                <a:cs typeface="Arial" panose="020B0604020202020204" pitchFamily="34" charset="0"/>
              </a:rPr>
              <a:pPr/>
              <a:t>25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1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51A50B-1991-4DCF-AB34-D225042D3746}" type="slidenum">
              <a:rPr lang="en-US" altLang="en-US">
                <a:cs typeface="Arial" panose="020B0604020202020204" pitchFamily="34" charset="0"/>
              </a:rPr>
              <a:pPr/>
              <a:t>26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8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B6071-CB70-451F-A5EC-695188FD1329}" type="slidenum">
              <a:rPr lang="en-US" altLang="en-US">
                <a:cs typeface="Arial" panose="020B0604020202020204" pitchFamily="34" charset="0"/>
              </a:rPr>
              <a:pPr/>
              <a:t>27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2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C50EF0-81A8-4D4B-80C5-4BF521D220D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54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565B46-AB36-4161-A248-FB741A5D321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10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95D715-4251-42AF-B969-1623EFDAF2A2}" type="slidenum">
              <a:rPr lang="en-US" altLang="en-US">
                <a:cs typeface="Arial" panose="020B0604020202020204" pitchFamily="34" charset="0"/>
              </a:rPr>
              <a:pPr/>
              <a:t>31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Not sure whther to include this or not – left in for safety!</a:t>
            </a:r>
          </a:p>
        </p:txBody>
      </p:sp>
    </p:spTree>
    <p:extLst>
      <p:ext uri="{BB962C8B-B14F-4D97-AF65-F5344CB8AC3E}">
        <p14:creationId xmlns:p14="http://schemas.microsoft.com/office/powerpoint/2010/main" val="2167438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95D715-4251-42AF-B969-1623EFDAF2A2}" type="slidenum">
              <a:rPr lang="en-US" altLang="en-US">
                <a:cs typeface="Arial" panose="020B0604020202020204" pitchFamily="34" charset="0"/>
              </a:rPr>
              <a:pPr/>
              <a:t>32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Not sure whther to include this or not – left in for safety!</a:t>
            </a:r>
          </a:p>
        </p:txBody>
      </p:sp>
    </p:spTree>
    <p:extLst>
      <p:ext uri="{BB962C8B-B14F-4D97-AF65-F5344CB8AC3E}">
        <p14:creationId xmlns:p14="http://schemas.microsoft.com/office/powerpoint/2010/main" val="609491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4A27AB-5896-4F4E-B7B8-F98FBB33147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5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B047A7-4E66-4479-8E52-304905E7ABB8}" type="slidenum">
              <a:rPr lang="en-US" altLang="en-US">
                <a:cs typeface="Arial" panose="020B0604020202020204" pitchFamily="34" charset="0"/>
              </a:rPr>
              <a:pPr/>
              <a:t>3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30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0A2FC-FD89-4D06-878C-0F92EFA4314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819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90AD72-69CA-434F-BBF2-70A326BB1C9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013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80BB91-F04B-4DFA-B451-D2369176C7F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425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3F65E5-6BB8-4A47-87D3-1E6EA240FBCA}" type="slidenum">
              <a:rPr lang="en-US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07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45B1527-1D3E-4F8A-8771-7DDF1CA007ED}" type="slidenum">
              <a:rPr lang="en-US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48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CE9626-6290-4530-AA06-2011D6C10C78}" type="slidenum">
              <a:rPr lang="en-US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92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683AC7-22EA-4D8A-9482-2AB24F28E63D}" type="slidenum">
              <a:rPr lang="en-US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17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962525-396F-47F7-94A7-0B817BE327CA}" type="slidenum">
              <a:rPr lang="en-US" altLang="en-US"/>
              <a:pPr eaLnBrk="1" hangingPunct="1"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The syllabus strongly implies that attraction/repulsion in other media will be used in questions.</a:t>
            </a:r>
          </a:p>
        </p:txBody>
      </p:sp>
    </p:spTree>
    <p:extLst>
      <p:ext uri="{BB962C8B-B14F-4D97-AF65-F5344CB8AC3E}">
        <p14:creationId xmlns:p14="http://schemas.microsoft.com/office/powerpoint/2010/main" val="1282320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76BB63-600B-4DC4-9F68-536A3A69ECAA}" type="slidenum">
              <a:rPr lang="en-US" altLang="en-US"/>
              <a:pPr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00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76BB63-600B-4DC4-9F68-536A3A69ECAA}" type="slidenum">
              <a:rPr lang="en-US" altLang="en-US"/>
              <a:pPr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9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8A0659-0FAE-4C66-BDB3-51A4CA07789E}" type="slidenum">
              <a:rPr lang="en-US" altLang="en-US">
                <a:cs typeface="Arial" panose="020B0604020202020204" pitchFamily="34" charset="0"/>
              </a:rPr>
              <a:pPr/>
              <a:t>4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37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76BB63-600B-4DC4-9F68-536A3A69ECAA}" type="slidenum">
              <a:rPr lang="en-US" altLang="en-US"/>
              <a:pPr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30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76BB63-600B-4DC4-9F68-536A3A69ECAA}" type="slidenum">
              <a:rPr lang="en-US" altLang="en-US"/>
              <a:pPr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52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76BB63-600B-4DC4-9F68-536A3A69ECAA}" type="slidenum">
              <a:rPr lang="en-US" altLang="en-US"/>
              <a:pPr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1243013"/>
            <a:ext cx="5964238" cy="33559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FA0927-174C-475A-BA8E-F3DBB97DC686}" type="slidenum">
              <a:rPr lang="en-US" altLang="en-US">
                <a:cs typeface="Arial" panose="020B0604020202020204" pitchFamily="34" charset="0"/>
              </a:rPr>
              <a:pPr/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1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C9E995-4FCD-4664-95B2-ADCAF0A9D7F0}" type="slidenum">
              <a:rPr lang="en-US" altLang="en-US">
                <a:cs typeface="Arial" panose="020B0604020202020204" pitchFamily="34" charset="0"/>
              </a:rPr>
              <a:pPr/>
              <a:t>7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5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59A4E2-3021-440B-9AAD-6F4DE8C43DC3}" type="slidenum">
              <a:rPr lang="en-US" altLang="en-US">
                <a:cs typeface="Arial" panose="020B0604020202020204" pitchFamily="34" charset="0"/>
              </a:rPr>
              <a:pPr/>
              <a:t>18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2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C28889-B6BF-4B2A-9095-277E0DD00B42}" type="slidenum">
              <a:rPr lang="en-US" altLang="en-US">
                <a:cs typeface="Arial" panose="020B0604020202020204" pitchFamily="34" charset="0"/>
              </a:rPr>
              <a:pPr/>
              <a:t>19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9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490FA-9BA1-4F1C-BDB1-5799007EF6B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3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B8F0B-C824-473F-98DD-35F0737D2BB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5450" y="1243013"/>
            <a:ext cx="5964238" cy="33559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0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356FA-D1DC-49B4-9F3E-463E56D7B8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508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A050-0E2C-4FBD-80C3-1F589EA36D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22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A0EE-167B-4716-9EAD-AF607D3880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32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22A45-2E6B-4A29-B171-11CEC49FFB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7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E3C3B2-191F-4F9E-8340-A142516466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6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2E3BD-1470-46C3-91C8-6C43B2DC09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879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D10AA-EDE3-4BDA-B626-F392B6E58F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523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683D-269B-49C6-84A1-A5E01F2D0F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44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E9AED-B39D-4BB2-A0DB-D724991AC37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73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B5B6D-2CC6-470E-81BE-E7D5533121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987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F61B0-A1F9-4579-8F8D-C8A1B38E65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25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282E3-F49D-4D15-B2FB-277DF7DC6D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466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85A8F-E234-4D73-A528-B0791AB98E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689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C39F50C-B705-4458-A03E-62AB3EBA20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564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847175">
            <a:off x="4772445" y="922037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A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</a:t>
            </a:r>
            <a:r>
              <a:rPr lang="en-AU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AU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</a:t>
            </a:r>
            <a:r>
              <a:rPr lang="en-AU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95600" y="536433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Impac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and 4.2 </a:t>
            </a:r>
            <a:br>
              <a:rPr lang="en-AU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sz="36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</a:t>
            </a:r>
            <a:r>
              <a:rPr lang="en-AU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and Coulombs Law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143000"/>
            <a:ext cx="11424592" cy="5397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 dirty="0"/>
              <a:t>Gravitational fields are concerned with masses, whereas electric fields are concerned with charges. </a:t>
            </a:r>
            <a:r>
              <a:rPr lang="en-GB" altLang="en-US" sz="2800" dirty="0">
                <a:solidFill>
                  <a:srgbClr val="FF0000"/>
                </a:solidFill>
              </a:rPr>
              <a:t>An electric field exists in a region of space in which a stationary charge experiences a force</a:t>
            </a:r>
            <a:r>
              <a:rPr lang="en-GB" alt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GB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800" dirty="0"/>
              <a:t>Electric charges create an electric field in the space around them.  Unlike gravitational forces, which are always attractive, electric forces can be </a:t>
            </a:r>
            <a:r>
              <a:rPr lang="en-GB" altLang="en-US" sz="2800" dirty="0">
                <a:solidFill>
                  <a:srgbClr val="FF0000"/>
                </a:solidFill>
              </a:rPr>
              <a:t>attractive or repulsive</a:t>
            </a:r>
            <a:r>
              <a:rPr lang="en-GB" alt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GB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800" dirty="0"/>
              <a:t>The </a:t>
            </a:r>
            <a:r>
              <a:rPr lang="en-GB" altLang="en-US" sz="2800" dirty="0">
                <a:solidFill>
                  <a:srgbClr val="FF0000"/>
                </a:solidFill>
              </a:rPr>
              <a:t>electric field strength</a:t>
            </a:r>
            <a:r>
              <a:rPr lang="en-GB" altLang="en-US" sz="2800" dirty="0"/>
              <a:t> </a:t>
            </a:r>
            <a:r>
              <a:rPr lang="en-GB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lang="en-GB" altLang="en-US" sz="2800" dirty="0"/>
              <a:t> at a point is the </a:t>
            </a:r>
            <a:r>
              <a:rPr lang="en-GB" altLang="en-US" sz="2800" dirty="0">
                <a:solidFill>
                  <a:srgbClr val="00B050"/>
                </a:solidFill>
              </a:rPr>
              <a:t>force</a:t>
            </a:r>
            <a:r>
              <a:rPr lang="en-GB" altLang="en-US" sz="2800" dirty="0"/>
              <a:t> experienced </a:t>
            </a:r>
            <a:r>
              <a:rPr lang="en-GB" altLang="en-US" sz="2800" dirty="0">
                <a:solidFill>
                  <a:srgbClr val="00B050"/>
                </a:solidFill>
              </a:rPr>
              <a:t>per unit positive charge </a:t>
            </a:r>
            <a:r>
              <a:rPr lang="en-GB" altLang="en-US" sz="2800" dirty="0"/>
              <a:t>on a point charge placed at that point.</a:t>
            </a:r>
          </a:p>
          <a:p>
            <a:pPr eaLnBrk="1" hangingPunct="1">
              <a:lnSpc>
                <a:spcPct val="80000"/>
              </a:lnSpc>
            </a:pPr>
            <a:endParaRPr lang="en-GB" alt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					</a:t>
            </a:r>
            <a:r>
              <a:rPr lang="en-GB" altLang="en-US" sz="2800" b="1" i="1" dirty="0">
                <a:solidFill>
                  <a:srgbClr val="0070C0"/>
                </a:solidFill>
              </a:rPr>
              <a:t>E</a:t>
            </a:r>
            <a:r>
              <a:rPr lang="en-GB" altLang="en-US" sz="2800" b="1" dirty="0">
                <a:solidFill>
                  <a:srgbClr val="0070C0"/>
                </a:solidFill>
              </a:rPr>
              <a:t> = </a:t>
            </a:r>
            <a:r>
              <a:rPr lang="en-GB" altLang="en-US" sz="2800" b="1" i="1" u="sng" dirty="0">
                <a:solidFill>
                  <a:srgbClr val="0070C0"/>
                </a:solidFill>
              </a:rPr>
              <a:t>F</a:t>
            </a:r>
            <a:r>
              <a:rPr lang="en-GB" altLang="en-US" sz="2800" b="1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b="1" dirty="0">
                <a:solidFill>
                  <a:srgbClr val="0070C0"/>
                </a:solidFill>
              </a:rPr>
              <a:t>					       q   </a:t>
            </a:r>
            <a:endParaRPr lang="en-GB" altLang="en-US" sz="28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125538"/>
            <a:ext cx="11161240" cy="5397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GB" altLang="en-US" dirty="0"/>
              <a:t>Where </a:t>
            </a:r>
            <a:r>
              <a:rPr lang="en-GB" altLang="en-US" i="1" dirty="0"/>
              <a:t>F</a:t>
            </a:r>
            <a:r>
              <a:rPr lang="en-GB" altLang="en-US" dirty="0"/>
              <a:t> is the electric force experienced by a particle of charge +q.  Like force, electric field strength is a </a:t>
            </a:r>
            <a:r>
              <a:rPr lang="en-GB" altLang="en-US" dirty="0">
                <a:solidFill>
                  <a:srgbClr val="FF0000"/>
                </a:solidFill>
              </a:rPr>
              <a:t>vector</a:t>
            </a:r>
            <a:r>
              <a:rPr lang="en-GB" altLang="en-US" dirty="0"/>
              <a:t>.  Rearranging this equation gives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dirty="0"/>
              <a:t>			</a:t>
            </a:r>
            <a:r>
              <a:rPr lang="en-GB" altLang="en-US" b="1" i="1" dirty="0">
                <a:solidFill>
                  <a:srgbClr val="0070C0"/>
                </a:solidFill>
              </a:rPr>
              <a:t>F</a:t>
            </a:r>
            <a:r>
              <a:rPr lang="en-GB" altLang="en-US" b="1" dirty="0">
                <a:solidFill>
                  <a:srgbClr val="0070C0"/>
                </a:solidFill>
              </a:rPr>
              <a:t> = </a:t>
            </a:r>
            <a:r>
              <a:rPr lang="en-GB" altLang="en-US" b="1" i="1" dirty="0" err="1">
                <a:solidFill>
                  <a:srgbClr val="0070C0"/>
                </a:solidFill>
              </a:rPr>
              <a:t>Eq</a:t>
            </a:r>
            <a:endParaRPr lang="en-GB" altLang="en-US" b="1" i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i="1" dirty="0"/>
          </a:p>
          <a:p>
            <a:pPr eaLnBrk="1" hangingPunct="1">
              <a:lnSpc>
                <a:spcPct val="80000"/>
              </a:lnSpc>
            </a:pPr>
            <a:r>
              <a:rPr lang="en-GB" altLang="en-US" dirty="0"/>
              <a:t>Electric field </a:t>
            </a:r>
            <a:r>
              <a:rPr lang="en-GB" altLang="en-US" dirty="0">
                <a:solidFill>
                  <a:srgbClr val="00B050"/>
                </a:solidFill>
              </a:rPr>
              <a:t>(</a:t>
            </a:r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lang="en-GB" altLang="en-US" dirty="0">
                <a:solidFill>
                  <a:srgbClr val="00B050"/>
                </a:solidFill>
              </a:rPr>
              <a:t>)</a:t>
            </a:r>
            <a:r>
              <a:rPr lang="en-GB" altLang="en-US" dirty="0"/>
              <a:t> strength has units</a:t>
            </a:r>
            <a:r>
              <a:rPr lang="en-GB" altLang="en-US" dirty="0">
                <a:solidFill>
                  <a:srgbClr val="00B050"/>
                </a:solidFill>
              </a:rPr>
              <a:t> N C</a:t>
            </a:r>
            <a:r>
              <a:rPr lang="en-GB" altLang="en-US" baseline="30000" dirty="0">
                <a:solidFill>
                  <a:srgbClr val="00B050"/>
                </a:solidFill>
              </a:rPr>
              <a:t>-1</a:t>
            </a:r>
            <a:r>
              <a:rPr lang="en-GB" altLang="en-US" dirty="0">
                <a:solidFill>
                  <a:srgbClr val="00B05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/>
              <a:t>Gravitational field strength had units</a:t>
            </a:r>
            <a:r>
              <a:rPr lang="en-GB" altLang="en-US" dirty="0">
                <a:solidFill>
                  <a:srgbClr val="00B050"/>
                </a:solidFill>
              </a:rPr>
              <a:t> N kg</a:t>
            </a:r>
            <a:r>
              <a:rPr lang="en-GB" altLang="en-US" baseline="30000" dirty="0">
                <a:solidFill>
                  <a:srgbClr val="00B050"/>
                </a:solidFill>
              </a:rPr>
              <a:t>-1 </a:t>
            </a:r>
            <a:endParaRPr lang="en-GB" alt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872215"/>
            <a:ext cx="11161240" cy="50736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GB" altLang="en-US" sz="2800" b="1" dirty="0">
                <a:solidFill>
                  <a:srgbClr val="0070C0"/>
                </a:solidFill>
              </a:rPr>
              <a:t>NOTE</a:t>
            </a:r>
            <a:r>
              <a:rPr lang="en-GB" altLang="en-US" sz="2800" dirty="0">
                <a:solidFill>
                  <a:srgbClr val="0070C0"/>
                </a:solidFill>
              </a:rPr>
              <a:t> - </a:t>
            </a:r>
            <a:r>
              <a:rPr lang="en-GB" altLang="en-US" sz="2800" dirty="0">
                <a:solidFill>
                  <a:srgbClr val="0070C0"/>
                </a:solidFill>
                <a:cs typeface="Arial" panose="020B0604020202020204" pitchFamily="34" charset="0"/>
              </a:rPr>
              <a:t>Charge of electron = -1.60 x 10</a:t>
            </a:r>
            <a:r>
              <a:rPr lang="en-GB" altLang="en-US" sz="2800" baseline="30000" dirty="0">
                <a:solidFill>
                  <a:srgbClr val="0070C0"/>
                </a:solidFill>
                <a:cs typeface="Arial" panose="020B0604020202020204" pitchFamily="34" charset="0"/>
              </a:rPr>
              <a:t>-19</a:t>
            </a:r>
            <a:r>
              <a:rPr lang="en-GB" altLang="en-US" sz="2800" dirty="0">
                <a:solidFill>
                  <a:srgbClr val="0070C0"/>
                </a:solidFill>
                <a:cs typeface="Arial" panose="020B0604020202020204" pitchFamily="34" charset="0"/>
              </a:rPr>
              <a:t> C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GB" altLang="en-US" sz="2800" dirty="0"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 dirty="0">
                <a:cs typeface="Arial" panose="020B0604020202020204" pitchFamily="34" charset="0"/>
              </a:rPr>
              <a:t>Where the field strength is 1000 NC</a:t>
            </a:r>
            <a:r>
              <a:rPr lang="en-GB" altLang="en-US" sz="2400" baseline="30000" dirty="0">
                <a:cs typeface="Arial" panose="020B0604020202020204" pitchFamily="34" charset="0"/>
              </a:rPr>
              <a:t>-1</a:t>
            </a:r>
            <a:r>
              <a:rPr lang="en-GB" altLang="en-US" sz="2400" dirty="0">
                <a:cs typeface="Arial" panose="020B0604020202020204" pitchFamily="34" charset="0"/>
              </a:rPr>
              <a:t>, what is the force on a 1 C charge?  On an electron?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	F = </a:t>
            </a:r>
            <a:r>
              <a:rPr lang="en-GB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Eq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= 1000 x 1 = 1000 N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	F = </a:t>
            </a:r>
            <a:r>
              <a:rPr lang="en-GB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Eq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= 1000 x 1.6 x 10</a:t>
            </a:r>
            <a:r>
              <a:rPr lang="en-GB" altLang="en-US" sz="2400" baseline="30000" dirty="0">
                <a:solidFill>
                  <a:srgbClr val="FF0000"/>
                </a:solidFill>
                <a:cs typeface="Arial" panose="020B0604020202020204" pitchFamily="34" charset="0"/>
              </a:rPr>
              <a:t>-19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= 1.6 x 10</a:t>
            </a:r>
            <a:r>
              <a:rPr lang="en-GB" altLang="en-US" sz="2400" baseline="30000" dirty="0">
                <a:solidFill>
                  <a:srgbClr val="FF0000"/>
                </a:solidFill>
                <a:cs typeface="Arial" panose="020B0604020202020204" pitchFamily="34" charset="0"/>
              </a:rPr>
              <a:t>-16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GB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GB" altLang="en-US" sz="2400" dirty="0">
                <a:cs typeface="Arial" panose="020B0604020202020204" pitchFamily="34" charset="0"/>
              </a:rPr>
              <a:t>A charged sphere is placed in a field of strength 3.00 x 10</a:t>
            </a:r>
            <a:r>
              <a:rPr lang="en-GB" altLang="en-US" sz="2400" baseline="30000" dirty="0">
                <a:cs typeface="Arial" panose="020B0604020202020204" pitchFamily="34" charset="0"/>
              </a:rPr>
              <a:t>4</a:t>
            </a:r>
            <a:r>
              <a:rPr lang="en-GB" altLang="en-US" sz="2400" dirty="0">
                <a:cs typeface="Arial" panose="020B0604020202020204" pitchFamily="34" charset="0"/>
              </a:rPr>
              <a:t> N C</a:t>
            </a:r>
            <a:r>
              <a:rPr lang="en-GB" altLang="en-US" sz="2400" baseline="30000" dirty="0">
                <a:cs typeface="Arial" panose="020B0604020202020204" pitchFamily="34" charset="0"/>
              </a:rPr>
              <a:t>-1</a:t>
            </a:r>
            <a:r>
              <a:rPr lang="en-GB" altLang="en-US" sz="2400" dirty="0">
                <a:cs typeface="Arial" panose="020B0604020202020204" pitchFamily="34" charset="0"/>
              </a:rPr>
              <a:t>.  If it experiences a force of 15.0 N, what is the charge on the sphere?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	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q = F/E = 15.0 /(3.00 x 10</a:t>
            </a:r>
            <a:r>
              <a:rPr lang="en-GB" altLang="en-US" sz="2400" baseline="30000" dirty="0">
                <a:solidFill>
                  <a:srgbClr val="FF0000"/>
                </a:solidFill>
                <a:cs typeface="Arial" panose="020B0604020202020204" pitchFamily="34" charset="0"/>
              </a:rPr>
              <a:t>4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) = 5.00 x 10</a:t>
            </a:r>
            <a:r>
              <a:rPr lang="en-GB" altLang="en-US" sz="2400" baseline="30000" dirty="0">
                <a:solidFill>
                  <a:srgbClr val="FF0000"/>
                </a:solidFill>
                <a:cs typeface="Arial" panose="020B0604020202020204" pitchFamily="34" charset="0"/>
              </a:rPr>
              <a:t>-4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C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GB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3.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	</a:t>
            </a:r>
            <a:r>
              <a:rPr lang="en-GB" altLang="en-US" sz="2400" dirty="0">
                <a:cs typeface="Arial" panose="020B0604020202020204" pitchFamily="34" charset="0"/>
              </a:rPr>
              <a:t>What is the field strength if an electron experiences a force of 4.80 x 10</a:t>
            </a:r>
            <a:r>
              <a:rPr lang="en-GB" altLang="en-US" sz="2400" baseline="30000" dirty="0">
                <a:cs typeface="Arial" panose="020B0604020202020204" pitchFamily="34" charset="0"/>
              </a:rPr>
              <a:t>-14</a:t>
            </a:r>
            <a:r>
              <a:rPr lang="en-GB" altLang="en-US" sz="2400" dirty="0">
                <a:cs typeface="Arial" panose="020B0604020202020204" pitchFamily="34" charset="0"/>
              </a:rPr>
              <a:t> N?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	E = F/q = 4.80 x 10</a:t>
            </a:r>
            <a:r>
              <a:rPr lang="en-GB" altLang="en-US" sz="2400" baseline="30000" dirty="0">
                <a:solidFill>
                  <a:srgbClr val="FF0000"/>
                </a:solidFill>
                <a:cs typeface="Arial" panose="020B0604020202020204" pitchFamily="34" charset="0"/>
              </a:rPr>
              <a:t>-14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/ (1.60 x 10</a:t>
            </a:r>
            <a:r>
              <a:rPr lang="en-GB" altLang="en-US" sz="2400" baseline="30000" dirty="0">
                <a:solidFill>
                  <a:srgbClr val="FF0000"/>
                </a:solidFill>
                <a:cs typeface="Arial" panose="020B0604020202020204" pitchFamily="34" charset="0"/>
              </a:rPr>
              <a:t>-19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) = 3.00 x 10</a:t>
            </a:r>
            <a:r>
              <a:rPr lang="en-GB" altLang="en-US" sz="2400" baseline="3000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N C</a:t>
            </a:r>
            <a:r>
              <a:rPr lang="en-GB" altLang="en-US" sz="2400" baseline="30000" dirty="0">
                <a:solidFill>
                  <a:srgbClr val="FF0000"/>
                </a:solidFill>
                <a:cs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0"/>
            <a:ext cx="896461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</a:t>
            </a:r>
            <a: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 Between Charged Parallel Plates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981075"/>
            <a:ext cx="9395890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400" dirty="0"/>
              <a:t>For a given separation and P.D (voltage), the </a:t>
            </a:r>
            <a:r>
              <a:rPr lang="en-GB" sz="2400" dirty="0">
                <a:solidFill>
                  <a:srgbClr val="0070C0"/>
                </a:solidFill>
              </a:rPr>
              <a:t>electric field strength </a:t>
            </a:r>
            <a:r>
              <a:rPr lang="en-GB" sz="2400" dirty="0"/>
              <a:t>between two parallel plates is constant (</a:t>
            </a:r>
            <a:r>
              <a:rPr lang="en-GB" sz="2400" dirty="0">
                <a:solidFill>
                  <a:srgbClr val="0070C0"/>
                </a:solidFill>
              </a:rPr>
              <a:t>uniform</a:t>
            </a:r>
            <a:r>
              <a:rPr lang="en-GB" sz="2400" dirty="0"/>
              <a:t>)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/>
              <a:t>except at the edges.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/>
              <a:t>A point charge </a:t>
            </a:r>
            <a:r>
              <a:rPr lang="en-GB" sz="2400" i="1" dirty="0">
                <a:solidFill>
                  <a:srgbClr val="0070C0"/>
                </a:solidFill>
              </a:rPr>
              <a:t>q</a:t>
            </a:r>
            <a:r>
              <a:rPr lang="en-GB" sz="2400" dirty="0"/>
              <a:t> is moved between the plates and experiences a constant force </a:t>
            </a:r>
            <a:r>
              <a:rPr lang="en-GB" sz="2400" dirty="0">
                <a:solidFill>
                  <a:srgbClr val="0070C0"/>
                </a:solidFill>
              </a:rPr>
              <a:t>F</a:t>
            </a:r>
            <a:r>
              <a:rPr lang="en-GB" sz="2400" dirty="0"/>
              <a:t> due to the uniform electric field.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>
                <a:solidFill>
                  <a:srgbClr val="00FF00"/>
                </a:solidFill>
              </a:rPr>
              <a:t>Work done </a:t>
            </a:r>
            <a:r>
              <a:rPr lang="en-GB" sz="2400" dirty="0"/>
              <a:t>on the charge. (Change in Energy)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GB" sz="3200" i="1" dirty="0">
                <a:solidFill>
                  <a:srgbClr val="FF0000"/>
                </a:solidFill>
                <a:ea typeface="+mn-ea"/>
                <a:cs typeface="+mn-cs"/>
              </a:rPr>
              <a:t>W = </a:t>
            </a:r>
            <a:r>
              <a:rPr lang="en-GB" sz="3200" i="1" dirty="0" err="1">
                <a:solidFill>
                  <a:srgbClr val="FF0000"/>
                </a:solidFill>
                <a:ea typeface="+mn-ea"/>
                <a:cs typeface="+mn-cs"/>
              </a:rPr>
              <a:t>Fd</a:t>
            </a:r>
            <a:r>
              <a:rPr lang="en-GB" i="1" dirty="0">
                <a:ea typeface="+mn-ea"/>
                <a:cs typeface="+mn-cs"/>
              </a:rPr>
              <a:t>		(force x distance /displacement moved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GB" i="1" dirty="0">
                <a:ea typeface="+mn-ea"/>
                <a:cs typeface="+mn-cs"/>
                <a:sym typeface="Wingdings" pitchFamily="2" charset="2"/>
              </a:rPr>
              <a:t>				 Year 11 Motion)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GB" i="1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/>
              <a:t>From Year 11 studies in Electricity we know that work done on a charge (energy transformed) can also be shown as:</a:t>
            </a:r>
          </a:p>
          <a:p>
            <a:pPr marL="342900" lvl="2" indent="-342900" eaLnBrk="1" hangingPunct="1">
              <a:lnSpc>
                <a:spcPct val="90000"/>
              </a:lnSpc>
              <a:buNone/>
              <a:defRPr/>
            </a:pPr>
            <a:r>
              <a:rPr lang="en-GB" dirty="0"/>
              <a:t>		</a:t>
            </a:r>
            <a:r>
              <a:rPr lang="en-GB" i="1" dirty="0">
                <a:solidFill>
                  <a:srgbClr val="0070C0"/>
                </a:solidFill>
              </a:rPr>
              <a:t>W = </a:t>
            </a:r>
            <a:r>
              <a:rPr lang="en-GB" i="1" dirty="0" err="1">
                <a:solidFill>
                  <a:srgbClr val="0070C0"/>
                </a:solidFill>
              </a:rPr>
              <a:t>qV</a:t>
            </a:r>
            <a:r>
              <a:rPr lang="en-GB" i="1" dirty="0"/>
              <a:t>	(the potential through which the charge moves).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GB" sz="17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0020300" y="1485355"/>
            <a:ext cx="144462" cy="2305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</a:rPr>
              <a:t> + + + + + + ++ + + + + + + +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1099800" y="1485355"/>
            <a:ext cx="144462" cy="2305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10236200" y="2564855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>
              <a:latin typeface="Arial" panose="020B0604020202020204" pitchFamily="34" charset="0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10380662" y="2636292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0164763" y="2709317"/>
            <a:ext cx="504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+q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10307638" y="3645942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0523538" y="3357018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10164762" y="1845717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236200" y="1556792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E = V/d</a:t>
            </a:r>
          </a:p>
        </p:txBody>
      </p:sp>
    </p:spTree>
    <p:extLst>
      <p:ext uri="{BB962C8B-B14F-4D97-AF65-F5344CB8AC3E}">
        <p14:creationId xmlns:p14="http://schemas.microsoft.com/office/powerpoint/2010/main" val="13712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0"/>
            <a:ext cx="896461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</a:t>
            </a:r>
            <a: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 Between Charged Parallel Plates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9376" y="981075"/>
                <a:ext cx="9648874" cy="485775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endParaRPr lang="en-GB" sz="24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GB" sz="2400" dirty="0"/>
                  <a:t>Combining these two equations we get: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  <a:defRPr/>
                </a:pPr>
                <a:r>
                  <a:rPr lang="en-GB" sz="2400" dirty="0"/>
                  <a:t>			</a:t>
                </a:r>
                <a:r>
                  <a:rPr lang="en-GB" sz="2800" b="1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Fd</a:t>
                </a:r>
                <a:r>
                  <a:rPr lang="en-GB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GB" sz="2800" b="1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qV</a:t>
                </a:r>
                <a:r>
                  <a:rPr lang="en-GB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sz="2400" i="1" dirty="0"/>
                  <a:t>	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GB" sz="2400" i="1" dirty="0"/>
                  <a:t>which can be </a:t>
                </a:r>
                <a:r>
                  <a:rPr lang="en-GB" sz="2400" dirty="0"/>
                  <a:t>rearranging to show 	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GB" sz="2400" i="1" dirty="0">
                    <a:solidFill>
                      <a:srgbClr val="0070C0"/>
                    </a:solidFill>
                  </a:rPr>
                  <a:t>	</a:t>
                </a: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num>
                      <m:den>
                        <m:r>
                          <a:rPr lang="en-AU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r>
                      <a:rPr lang="en-AU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AU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endParaRPr lang="en-GB" sz="2400" b="1" i="1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GB" sz="2400" dirty="0"/>
                  <a:t>By our earlier definition,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num>
                      <m:den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 = </a:t>
                </a:r>
                <a:r>
                  <a:rPr lang="en-GB" sz="2400" i="1" dirty="0">
                    <a:solidFill>
                      <a:srgbClr val="FF0000"/>
                    </a:solidFill>
                  </a:rPr>
                  <a:t>E</a:t>
                </a:r>
                <a:r>
                  <a:rPr lang="en-GB" sz="2400" dirty="0"/>
                  <a:t>, so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GB" sz="1600" i="1" dirty="0">
                    <a:solidFill>
                      <a:srgbClr val="0070C0"/>
                    </a:solidFill>
                  </a:rPr>
                  <a:t>	</a:t>
                </a:r>
                <a:r>
                  <a:rPr lang="en-GB" sz="1600" dirty="0"/>
                  <a:t>     </a:t>
                </a:r>
                <a:r>
                  <a:rPr lang="en-GB" sz="4000" b="1" dirty="0">
                    <a:solidFill>
                      <a:srgbClr val="0070C0"/>
                    </a:solidFill>
                  </a:rPr>
                  <a:t>E</a:t>
                </a:r>
                <a:r>
                  <a:rPr lang="en-GB" sz="2400" dirty="0"/>
                  <a:t>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num>
                      <m:den>
                        <m:r>
                          <a:rPr lang="en-AU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r>
                      <a:rPr lang="en-AU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AU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endParaRPr lang="en-GB" sz="2400" dirty="0"/>
              </a:p>
              <a:p>
                <a:pPr eaLnBrk="1" hangingPunct="1">
                  <a:lnSpc>
                    <a:spcPct val="90000"/>
                  </a:lnSpc>
                  <a:buFontTx/>
                  <a:buNone/>
                  <a:defRPr/>
                </a:pPr>
                <a:endParaRPr lang="en-GB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  <a:defRPr/>
                </a:pPr>
                <a:r>
                  <a:rPr lang="en-GB" sz="24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 Field </a:t>
                </a:r>
                <a:r>
                  <a:rPr lang="en-GB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Strength </a:t>
                </a:r>
                <a:r>
                  <a:rPr lang="en-GB" sz="2400" dirty="0"/>
                  <a:t>is directly proportional to the P.D between the two plates and inversely proportional to the separation of the plates.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GB" sz="17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GB" sz="1700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981075"/>
                <a:ext cx="9648874" cy="4857750"/>
              </a:xfrm>
              <a:blipFill rotWithShape="0">
                <a:blip r:embed="rId2"/>
                <a:stretch>
                  <a:fillRect l="-1075" b="-127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020300" y="1485355"/>
            <a:ext cx="144462" cy="2305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</a:rPr>
              <a:t> + + + + + + ++ + + + + + + +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1099800" y="1485355"/>
            <a:ext cx="144462" cy="2305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10236200" y="2564855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>
              <a:latin typeface="Arial" panose="020B0604020202020204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10380662" y="2636292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0164763" y="2709317"/>
            <a:ext cx="504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+q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10307638" y="3645942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0523538" y="3357018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10164762" y="1845717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0236200" y="1556792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E = V/d</a:t>
            </a:r>
          </a:p>
        </p:txBody>
      </p:sp>
    </p:spTree>
    <p:extLst>
      <p:ext uri="{BB962C8B-B14F-4D97-AF65-F5344CB8AC3E}">
        <p14:creationId xmlns:p14="http://schemas.microsoft.com/office/powerpoint/2010/main" val="87701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15888"/>
            <a:ext cx="8229600" cy="83661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052513"/>
            <a:ext cx="11161240" cy="5218112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GB" altLang="en-US" sz="1800" dirty="0"/>
              <a:t>	</a:t>
            </a:r>
            <a:r>
              <a:rPr lang="en-GB" altLang="en-US" sz="2400" dirty="0"/>
              <a:t>A charged dust particle is stationary between two horizontal charged metal plates.  The metal plates have a separation of 3.6 cm and the P.D between the plates is </a:t>
            </a:r>
          </a:p>
          <a:p>
            <a:pPr marL="609600" indent="-609600" eaLnBrk="1" hangingPunct="1">
              <a:buNone/>
            </a:pPr>
            <a:r>
              <a:rPr lang="en-GB" altLang="en-US" sz="2400" dirty="0"/>
              <a:t>	720 V.  The dust particle has a charge of +7e, where e = 1.6 x 10</a:t>
            </a:r>
            <a:r>
              <a:rPr lang="en-GB" altLang="en-US" sz="2400" baseline="30000" dirty="0"/>
              <a:t>-19</a:t>
            </a:r>
            <a:r>
              <a:rPr lang="en-GB" altLang="en-US" sz="2400" dirty="0"/>
              <a:t> C.  Calculate:</a:t>
            </a:r>
          </a:p>
          <a:p>
            <a:pPr marL="609600" indent="-609600" eaLnBrk="1" hangingPunct="1">
              <a:buNone/>
            </a:pPr>
            <a:endParaRPr lang="en-GB" altLang="en-US" sz="2400" dirty="0"/>
          </a:p>
          <a:p>
            <a:pPr marL="990600" lvl="1" indent="-533400" eaLnBrk="1" hangingPunct="1">
              <a:buFontTx/>
              <a:buAutoNum type="alphaLcParenR"/>
            </a:pPr>
            <a:r>
              <a:rPr lang="en-GB" altLang="en-US" sz="2400" dirty="0"/>
              <a:t>The electric field strength between the plates</a:t>
            </a:r>
          </a:p>
          <a:p>
            <a:pPr marL="990600" lvl="1" indent="-533400" eaLnBrk="1" hangingPunct="1">
              <a:buFontTx/>
              <a:buAutoNum type="alphaLcParenR"/>
            </a:pPr>
            <a:endParaRPr lang="en-GB" altLang="en-US" sz="2400" dirty="0"/>
          </a:p>
          <a:p>
            <a:pPr marL="990600" lvl="1" indent="-533400" eaLnBrk="1" hangingPunct="1">
              <a:buNone/>
            </a:pPr>
            <a:r>
              <a:rPr lang="en-GB" altLang="en-US" sz="2400" dirty="0"/>
              <a:t>	</a:t>
            </a:r>
            <a:r>
              <a:rPr lang="en-GB" altLang="en-US" sz="2400" dirty="0">
                <a:solidFill>
                  <a:srgbClr val="FF0000"/>
                </a:solidFill>
              </a:rPr>
              <a:t>E = V / d = 720 / 0.036 = 2.0 x 10</a:t>
            </a:r>
            <a:r>
              <a:rPr lang="en-GB" altLang="en-US" sz="2400" baseline="30000" dirty="0">
                <a:solidFill>
                  <a:srgbClr val="FF0000"/>
                </a:solidFill>
              </a:rPr>
              <a:t>4</a:t>
            </a:r>
            <a:r>
              <a:rPr lang="en-GB" altLang="en-US" sz="2400" dirty="0">
                <a:solidFill>
                  <a:srgbClr val="FF0000"/>
                </a:solidFill>
              </a:rPr>
              <a:t> V m</a:t>
            </a:r>
            <a:r>
              <a:rPr lang="en-GB" altLang="en-US" sz="2400" baseline="30000" dirty="0">
                <a:solidFill>
                  <a:srgbClr val="FF0000"/>
                </a:solidFill>
              </a:rPr>
              <a:t>-1</a:t>
            </a:r>
          </a:p>
          <a:p>
            <a:pPr marL="990600" lvl="1" indent="-533400" eaLnBrk="1" hangingPunct="1">
              <a:buFontTx/>
              <a:buAutoNum type="alphaLcParenR"/>
            </a:pPr>
            <a:endParaRPr lang="en-GB" altLang="en-US" sz="2400" dirty="0">
              <a:solidFill>
                <a:srgbClr val="FF0000"/>
              </a:solidFill>
            </a:endParaRPr>
          </a:p>
          <a:p>
            <a:pPr marL="990600" lvl="1" indent="-533400" eaLnBrk="1" hangingPunct="1">
              <a:buFontTx/>
              <a:buAutoNum type="alphaLcParenR" startAt="2"/>
            </a:pPr>
            <a:r>
              <a:rPr lang="en-GB" altLang="en-US" sz="2400" dirty="0"/>
              <a:t>The weight of the dust particle</a:t>
            </a:r>
          </a:p>
          <a:p>
            <a:pPr marL="990600" lvl="1" indent="-533400" eaLnBrk="1" hangingPunct="1">
              <a:buFontTx/>
              <a:buAutoNum type="alphaLcParenR" startAt="2"/>
            </a:pPr>
            <a:endParaRPr lang="en-GB" altLang="en-US" sz="2400" dirty="0"/>
          </a:p>
          <a:p>
            <a:pPr marL="990600" lvl="1" indent="-533400" eaLnBrk="1" hangingPunct="1">
              <a:buNone/>
            </a:pPr>
            <a:r>
              <a:rPr lang="en-GB" altLang="en-US" sz="2400" dirty="0"/>
              <a:t>	</a:t>
            </a:r>
            <a:r>
              <a:rPr lang="en-GB" altLang="en-US" sz="2400" dirty="0">
                <a:solidFill>
                  <a:srgbClr val="FF0000"/>
                </a:solidFill>
              </a:rPr>
              <a:t>The particle is stationary, therefore the net force must be zero.</a:t>
            </a:r>
          </a:p>
          <a:p>
            <a:pPr marL="990600" lvl="1" indent="-533400" eaLnBrk="1" hangingPunct="1"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	Weight = Electric force = </a:t>
            </a:r>
            <a:r>
              <a:rPr lang="en-GB" altLang="en-US" sz="2400" dirty="0" err="1">
                <a:solidFill>
                  <a:srgbClr val="FF0000"/>
                </a:solidFill>
              </a:rPr>
              <a:t>Eq</a:t>
            </a:r>
            <a:r>
              <a:rPr lang="en-GB" altLang="en-US" sz="2400" dirty="0">
                <a:solidFill>
                  <a:srgbClr val="FF0000"/>
                </a:solidFill>
              </a:rPr>
              <a:t> = 2.0 x 10</a:t>
            </a:r>
            <a:r>
              <a:rPr lang="en-GB" altLang="en-US" sz="2400" baseline="30000" dirty="0">
                <a:solidFill>
                  <a:srgbClr val="FF0000"/>
                </a:solidFill>
              </a:rPr>
              <a:t>4</a:t>
            </a:r>
            <a:r>
              <a:rPr lang="en-GB" altLang="en-US" sz="2400" dirty="0">
                <a:solidFill>
                  <a:srgbClr val="FF0000"/>
                </a:solidFill>
              </a:rPr>
              <a:t> x (7 x 1.6 x 10</a:t>
            </a:r>
            <a:r>
              <a:rPr lang="en-GB" altLang="en-US" sz="2400" baseline="30000" dirty="0">
                <a:solidFill>
                  <a:srgbClr val="FF0000"/>
                </a:solidFill>
              </a:rPr>
              <a:t>-19</a:t>
            </a:r>
            <a:r>
              <a:rPr lang="en-GB" altLang="en-US" sz="2400" dirty="0">
                <a:solidFill>
                  <a:srgbClr val="FF0000"/>
                </a:solidFill>
              </a:rPr>
              <a:t>) = 2.2 x 10</a:t>
            </a:r>
            <a:r>
              <a:rPr lang="en-GB" altLang="en-US" sz="2400" baseline="30000" dirty="0">
                <a:solidFill>
                  <a:srgbClr val="FF0000"/>
                </a:solidFill>
              </a:rPr>
              <a:t>-14</a:t>
            </a:r>
            <a:r>
              <a:rPr lang="en-GB" altLang="en-US" sz="2400" dirty="0">
                <a:solidFill>
                  <a:srgbClr val="FF0000"/>
                </a:solidFill>
              </a:rPr>
              <a:t> N</a:t>
            </a:r>
          </a:p>
          <a:p>
            <a:pPr marL="990600" lvl="1" indent="-533400" eaLnBrk="1" hangingPunct="1"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70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981076"/>
            <a:ext cx="9814545" cy="4525963"/>
          </a:xfrm>
        </p:spPr>
        <p:txBody>
          <a:bodyPr/>
          <a:lstStyle/>
          <a:p>
            <a:pPr eaLnBrk="1" hangingPunct="1"/>
            <a:r>
              <a:rPr lang="en-AU" altLang="en-US" sz="2000" dirty="0"/>
              <a:t>A particle of charge </a:t>
            </a:r>
            <a:r>
              <a:rPr lang="en-AU" altLang="en-US" sz="2000" dirty="0">
                <a:solidFill>
                  <a:srgbClr val="00B050"/>
                </a:solidFill>
              </a:rPr>
              <a:t>30.0 </a:t>
            </a:r>
            <a:r>
              <a:rPr lang="en-AU" altLang="en-US" sz="2000" dirty="0" err="1">
                <a:solidFill>
                  <a:srgbClr val="00B050"/>
                </a:solidFill>
              </a:rPr>
              <a:t>μC</a:t>
            </a:r>
            <a:r>
              <a:rPr lang="en-AU" altLang="en-US" sz="2000" dirty="0">
                <a:solidFill>
                  <a:srgbClr val="00B050"/>
                </a:solidFill>
              </a:rPr>
              <a:t> </a:t>
            </a:r>
            <a:r>
              <a:rPr lang="en-AU" altLang="en-US" sz="2000" dirty="0"/>
              <a:t>is immersed in an electric field of strength </a:t>
            </a:r>
            <a:r>
              <a:rPr lang="en-AU" altLang="en-US" sz="2000" dirty="0">
                <a:solidFill>
                  <a:srgbClr val="00B050"/>
                </a:solidFill>
              </a:rPr>
              <a:t>2.00 N C</a:t>
            </a:r>
            <a:r>
              <a:rPr lang="en-AU" altLang="en-US" sz="2000" baseline="30000" dirty="0">
                <a:solidFill>
                  <a:srgbClr val="00B050"/>
                </a:solidFill>
              </a:rPr>
              <a:t>-1</a:t>
            </a:r>
            <a:r>
              <a:rPr lang="en-AU" altLang="en-US" sz="2000" dirty="0"/>
              <a:t> between two charged parallel plates. The negative plate has a potential of -1.00 x 10</a:t>
            </a:r>
            <a:r>
              <a:rPr lang="en-AU" altLang="en-US" sz="2000" baseline="30000" dirty="0"/>
              <a:t>-1</a:t>
            </a:r>
            <a:r>
              <a:rPr lang="en-AU" altLang="en-US" sz="2000" dirty="0"/>
              <a:t> V. If the positively charged plate is </a:t>
            </a:r>
            <a:r>
              <a:rPr lang="en-AU" altLang="en-US" sz="2000" dirty="0">
                <a:solidFill>
                  <a:srgbClr val="00B050"/>
                </a:solidFill>
              </a:rPr>
              <a:t>15.0 cm </a:t>
            </a:r>
            <a:r>
              <a:rPr lang="en-AU" altLang="en-US" sz="2000" dirty="0"/>
              <a:t>from the negative plate calculate the magnitude of the electric potential at: </a:t>
            </a:r>
          </a:p>
          <a:p>
            <a:pPr eaLnBrk="1" hangingPunct="1"/>
            <a:r>
              <a:rPr lang="en-AU" altLang="en-US" sz="2000" dirty="0">
                <a:solidFill>
                  <a:srgbClr val="0070C0"/>
                </a:solidFill>
              </a:rPr>
              <a:t>a) the positively charged plate</a:t>
            </a:r>
          </a:p>
          <a:p>
            <a:pPr eaLnBrk="1" hangingPunct="1"/>
            <a:endParaRPr lang="en-AU" altLang="en-US" sz="2000" dirty="0"/>
          </a:p>
          <a:p>
            <a:pPr eaLnBrk="1" hangingPunct="1"/>
            <a:endParaRPr lang="en-AU" altLang="en-US" sz="2000" dirty="0"/>
          </a:p>
          <a:p>
            <a:pPr eaLnBrk="1" hangingPunct="1"/>
            <a:endParaRPr lang="en-AU" altLang="en-US" sz="2000" dirty="0"/>
          </a:p>
          <a:p>
            <a:pPr eaLnBrk="1" hangingPunct="1"/>
            <a:endParaRPr lang="en-AU" altLang="en-US" sz="2000" dirty="0"/>
          </a:p>
          <a:p>
            <a:pPr eaLnBrk="1" hangingPunct="1"/>
            <a:r>
              <a:rPr lang="en-AU" altLang="en-US" sz="2000" dirty="0"/>
              <a:t>Therefore the positively charged plate has a potential of </a:t>
            </a:r>
          </a:p>
          <a:p>
            <a:pPr eaLnBrk="1" hangingPunct="1">
              <a:buFontTx/>
              <a:buNone/>
            </a:pPr>
            <a:r>
              <a:rPr lang="en-AU" altLang="en-US" sz="2000" dirty="0"/>
              <a:t>		-1.00 x 10</a:t>
            </a:r>
            <a:r>
              <a:rPr lang="en-AU" altLang="en-US" sz="2000" baseline="30000" dirty="0"/>
              <a:t>-1</a:t>
            </a:r>
            <a:r>
              <a:rPr lang="en-AU" altLang="en-US" sz="2000" dirty="0"/>
              <a:t> V + 3.00 x 10</a:t>
            </a:r>
            <a:r>
              <a:rPr lang="en-AU" altLang="en-US" sz="2000" baseline="30000" dirty="0"/>
              <a:t>-1</a:t>
            </a:r>
            <a:r>
              <a:rPr lang="en-AU" altLang="en-US" sz="2000" dirty="0"/>
              <a:t> V =</a:t>
            </a:r>
            <a:r>
              <a:rPr lang="en-AU" altLang="en-US" sz="2000" dirty="0">
                <a:solidFill>
                  <a:srgbClr val="FF0000"/>
                </a:solidFill>
              </a:rPr>
              <a:t> 2.00 x 10</a:t>
            </a:r>
            <a:r>
              <a:rPr lang="en-AU" altLang="en-US" sz="2000" baseline="30000" dirty="0">
                <a:solidFill>
                  <a:srgbClr val="FF0000"/>
                </a:solidFill>
              </a:rPr>
              <a:t>-1</a:t>
            </a:r>
            <a:r>
              <a:rPr lang="en-AU" altLang="en-US" sz="2000" dirty="0">
                <a:solidFill>
                  <a:srgbClr val="FF0000"/>
                </a:solidFill>
              </a:rPr>
              <a:t> V</a:t>
            </a:r>
          </a:p>
          <a:p>
            <a:pPr eaLnBrk="1" hangingPunct="1">
              <a:buFontTx/>
              <a:buNone/>
            </a:pPr>
            <a:endParaRPr lang="en-AU" altLang="en-US" sz="2000" dirty="0"/>
          </a:p>
          <a:p>
            <a:pPr eaLnBrk="1" hangingPunct="1"/>
            <a:r>
              <a:rPr lang="en-AU" altLang="en-US" sz="2000" dirty="0">
                <a:solidFill>
                  <a:srgbClr val="0070C0"/>
                </a:solidFill>
              </a:rPr>
              <a:t>b) any point halfway between the plates.</a:t>
            </a:r>
          </a:p>
          <a:p>
            <a:pPr eaLnBrk="1" hangingPunct="1"/>
            <a:endParaRPr lang="en-AU" altLang="en-US" sz="2000" dirty="0">
              <a:solidFill>
                <a:srgbClr val="0070C0"/>
              </a:solidFill>
            </a:endParaRPr>
          </a:p>
          <a:p>
            <a:pPr eaLnBrk="1" hangingPunct="1"/>
            <a:r>
              <a:rPr lang="en-AU" altLang="en-US" sz="2000" dirty="0"/>
              <a:t>Therefore the middle point has a potential of </a:t>
            </a:r>
          </a:p>
          <a:p>
            <a:pPr eaLnBrk="1" hangingPunct="1">
              <a:buFontTx/>
              <a:buNone/>
            </a:pPr>
            <a:r>
              <a:rPr lang="en-AU" altLang="en-US" sz="2000" dirty="0"/>
              <a:t>		-1.00 x 10</a:t>
            </a:r>
            <a:r>
              <a:rPr lang="en-AU" altLang="en-US" sz="2000" baseline="30000" dirty="0"/>
              <a:t>-1</a:t>
            </a:r>
            <a:r>
              <a:rPr lang="en-AU" altLang="en-US" sz="2000" dirty="0"/>
              <a:t> V + 1.50 x 10</a:t>
            </a:r>
            <a:r>
              <a:rPr lang="en-AU" altLang="en-US" sz="2000" baseline="30000" dirty="0"/>
              <a:t>-1</a:t>
            </a:r>
            <a:r>
              <a:rPr lang="en-AU" altLang="en-US" sz="2000" dirty="0"/>
              <a:t> V (half of 0.3V P.D) = </a:t>
            </a:r>
            <a:r>
              <a:rPr lang="en-AU" altLang="en-US" sz="2000" dirty="0">
                <a:solidFill>
                  <a:srgbClr val="FF0000"/>
                </a:solidFill>
              </a:rPr>
              <a:t>0.50 x 10</a:t>
            </a:r>
            <a:r>
              <a:rPr lang="en-AU" altLang="en-US" sz="2000" baseline="30000" dirty="0">
                <a:solidFill>
                  <a:srgbClr val="FF0000"/>
                </a:solidFill>
              </a:rPr>
              <a:t>-1</a:t>
            </a:r>
            <a:r>
              <a:rPr lang="en-AU" altLang="en-US" sz="2000" dirty="0">
                <a:solidFill>
                  <a:srgbClr val="FF0000"/>
                </a:solidFill>
              </a:rPr>
              <a:t> V</a:t>
            </a:r>
          </a:p>
          <a:p>
            <a:pPr eaLnBrk="1" hangingPunct="1">
              <a:buFontTx/>
              <a:buNone/>
            </a:pPr>
            <a:br>
              <a:rPr lang="en-AU" altLang="en-US" dirty="0"/>
            </a:br>
            <a:endParaRPr lang="en-AU" altLang="en-US" dirty="0"/>
          </a:p>
        </p:txBody>
      </p:sp>
      <p:pic>
        <p:nvPicPr>
          <p:cNvPr id="59396" name="Picture 4" descr="small positive test charge in a uniform electric 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955" y="2399890"/>
            <a:ext cx="26209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6" descr="E is equal to V divided by d. Substituting the known values results in the electric potential difference having a value of 3.00 × 10 byt the power of -1 vol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564904"/>
            <a:ext cx="17516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591174" y="2420937"/>
            <a:ext cx="3097114" cy="1243013"/>
          </a:xfrm>
          <a:prstGeom prst="wedgeRectCallout">
            <a:avLst>
              <a:gd name="adj1" fmla="val -71265"/>
              <a:gd name="adj2" fmla="val 35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sz="2000" dirty="0">
                <a:solidFill>
                  <a:srgbClr val="FF0000"/>
                </a:solidFill>
              </a:rPr>
              <a:t>This is the </a:t>
            </a:r>
            <a:r>
              <a:rPr lang="en-AU" sz="2000" b="1" dirty="0">
                <a:solidFill>
                  <a:schemeClr val="tx1"/>
                </a:solidFill>
              </a:rPr>
              <a:t>potential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r>
              <a:rPr lang="en-AU" sz="2000" b="1" dirty="0">
                <a:solidFill>
                  <a:schemeClr val="tx1"/>
                </a:solidFill>
              </a:rPr>
              <a:t>difference</a:t>
            </a:r>
            <a:r>
              <a:rPr lang="en-AU" sz="2000" dirty="0">
                <a:solidFill>
                  <a:srgbClr val="FF0000"/>
                </a:solidFill>
              </a:rPr>
              <a:t>, and not the final answer</a:t>
            </a:r>
          </a:p>
        </p:txBody>
      </p:sp>
    </p:spTree>
    <p:extLst>
      <p:ext uri="{BB962C8B-B14F-4D97-AF65-F5344CB8AC3E}">
        <p14:creationId xmlns:p14="http://schemas.microsoft.com/office/powerpoint/2010/main" val="41053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Gravitational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Electric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548" name="Group 9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6772178"/>
                  </p:ext>
                </p:extLst>
              </p:nvPr>
            </p:nvGraphicFramePr>
            <p:xfrm>
              <a:off x="767405" y="1125538"/>
              <a:ext cx="11161242" cy="5519448"/>
            </p:xfrm>
            <a:graphic>
              <a:graphicData uri="http://schemas.openxmlformats.org/drawingml/2006/table">
                <a:tbl>
                  <a:tblPr/>
                  <a:tblGrid>
                    <a:gridCol w="55806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06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8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Gravitational Fields</a:t>
                          </a: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Electrical Fields</a:t>
                          </a: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155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A gravitational field exists in a region of space in which a stationary mass experiences a force.</a:t>
                          </a: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An electric field exists in a region of space in which a stationary charge experiences a force.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GB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081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Gravitational field strength is the force per unit mass on a point mass placed at that point.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Arial" charset="0"/>
                            </a:rPr>
                            <a:t>g = F / m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GB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Electric field strength is the force per unit positive charge on a point charge placed at that point.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Arial" charset="0"/>
                            </a:rPr>
                            <a:t>E = F / q</a:t>
                          </a: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180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F = </a:t>
                          </a:r>
                          <a:r>
                            <a:rPr kumimoji="0" lang="en-GB" sz="2000" b="0" i="0" u="sng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Gm</a:t>
                          </a:r>
                          <a:r>
                            <a:rPr kumimoji="0" lang="en-GB" sz="2000" b="0" i="0" u="sng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GB" sz="2000" b="0" i="0" u="sng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m</a:t>
                          </a:r>
                          <a:r>
                            <a:rPr kumimoji="0" lang="en-GB" sz="2000" b="0" i="0" u="sng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         </a:t>
                          </a: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r</a:t>
                          </a:r>
                          <a:r>
                            <a:rPr kumimoji="0" lang="en-GB" sz="2000" b="0" i="0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GB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Inverse Square Law</a:t>
                          </a: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kumimoji="0" lang="en-AU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AU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AU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AU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kumimoji="0" lang="en-AU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en-AU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kumimoji="0" lang="en-AU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kumimoji="0" lang="en-AU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0" lang="en-GB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latin typeface="Arial" charset="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F = </a:t>
                          </a:r>
                          <a:r>
                            <a:rPr kumimoji="0" lang="en-GB" sz="2000" b="0" i="0" u="sng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kq</a:t>
                          </a:r>
                          <a:r>
                            <a:rPr kumimoji="0" lang="en-GB" sz="2000" b="0" i="0" u="sng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GB" sz="2000" b="0" i="0" u="sng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q</a:t>
                          </a:r>
                          <a:r>
                            <a:rPr kumimoji="0" lang="en-GB" sz="2000" b="0" i="0" u="sng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    r</a:t>
                          </a:r>
                          <a:r>
                            <a:rPr kumimoji="0" lang="en-GB" sz="2000" b="0" i="0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Inverse Square Law</a:t>
                          </a: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78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F is </a:t>
                          </a: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</a:rPr>
                            <a:t>attractive</a:t>
                          </a: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only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GB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F is </a:t>
                          </a: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</a:rPr>
                            <a:t>attractive</a:t>
                          </a: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or </a:t>
                          </a:r>
                          <a:r>
                            <a:rPr kumimoji="0" lang="en-GB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Arial" charset="0"/>
                            </a:rPr>
                            <a:t>repulsive</a:t>
                          </a: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548" name="Group 9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6772178"/>
                  </p:ext>
                </p:extLst>
              </p:nvPr>
            </p:nvGraphicFramePr>
            <p:xfrm>
              <a:off x="767405" y="1125538"/>
              <a:ext cx="11161242" cy="5519448"/>
            </p:xfrm>
            <a:graphic>
              <a:graphicData uri="http://schemas.openxmlformats.org/drawingml/2006/table">
                <a:tbl>
                  <a:tblPr/>
                  <a:tblGrid>
                    <a:gridCol w="5580621"/>
                    <a:gridCol w="5580621"/>
                  </a:tblGrid>
                  <a:tr h="518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Gravitational Fields</a:t>
                          </a: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Electrical Fields</a:t>
                          </a: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9900"/>
                        </a:solidFill>
                      </a:tcPr>
                    </a:tc>
                  </a:tr>
                  <a:tr h="11155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A gravitational field exists in a region of space in which a stationary mass experiences a force.</a:t>
                          </a: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An electric field exists in a region of space in which a stationary charge experiences a force.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GB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432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Gravitational field strength is the force per unit mass on a point mass placed at that point.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Arial" charset="0"/>
                            </a:rPr>
                            <a:t>g = F / m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GB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Electric field strength is the force per unit positive charge on a point charge placed at that point.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Arial" charset="0"/>
                            </a:rPr>
                            <a:t>E = F / q</a:t>
                          </a: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6911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F = </a:t>
                          </a:r>
                          <a:r>
                            <a:rPr kumimoji="0" lang="en-GB" sz="2000" b="0" i="0" u="sng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Gm</a:t>
                          </a:r>
                          <a:r>
                            <a:rPr kumimoji="0" lang="en-GB" sz="2000" b="0" i="0" u="sng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GB" sz="2000" b="0" i="0" u="sng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m</a:t>
                          </a:r>
                          <a:r>
                            <a:rPr kumimoji="0" lang="en-GB" sz="2000" b="0" i="0" u="sng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         </a:t>
                          </a: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r</a:t>
                          </a:r>
                          <a:r>
                            <a:rPr kumimoji="0" lang="en-GB" sz="2000" b="0" i="0" u="none" strike="noStrike" cap="none" normalizeH="0" baseline="3000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GB" sz="2000" b="0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30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Inverse Square Law</a:t>
                          </a: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0655" t="-184892" r="-1747" b="-46043"/>
                          </a:stretch>
                        </a:blipFill>
                      </a:tcPr>
                    </a:tc>
                  </a:tr>
                  <a:tr h="762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F is </a:t>
                          </a: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</a:rPr>
                            <a:t>attractive</a:t>
                          </a: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only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GB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T="45721" marB="4572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F is </a:t>
                          </a: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</a:rPr>
                            <a:t>attractive</a:t>
                          </a: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or </a:t>
                          </a:r>
                          <a:r>
                            <a:rPr kumimoji="0" lang="en-GB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Arial" charset="0"/>
                            </a:rPr>
                            <a:t>repulsive</a:t>
                          </a:r>
                        </a:p>
                      </a:txBody>
                      <a:tcPr marT="45721" marB="4572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035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</a:t>
            </a:r>
            <a:r>
              <a:rPr lang="en-GB" altLang="en-US" dirty="0"/>
              <a:t>patterns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1"/>
            <a:ext cx="11031016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An electric field can be represented by lines and arrows on a diagram , in a similar ways to magnetic field lines.</a:t>
            </a:r>
            <a:endParaRPr lang="en-US" altLang="en-US" dirty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5534026" y="4724400"/>
            <a:ext cx="288925" cy="287338"/>
            <a:chOff x="1247" y="3385"/>
            <a:chExt cx="182" cy="181"/>
          </a:xfrm>
        </p:grpSpPr>
        <p:sp>
          <p:nvSpPr>
            <p:cNvPr id="22542" name="Oval 5"/>
            <p:cNvSpPr>
              <a:spLocks noChangeArrowheads="1"/>
            </p:cNvSpPr>
            <p:nvPr/>
          </p:nvSpPr>
          <p:spPr bwMode="auto">
            <a:xfrm>
              <a:off x="1247" y="3385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543" name="Group 6"/>
            <p:cNvGrpSpPr>
              <a:grpSpLocks/>
            </p:cNvGrpSpPr>
            <p:nvPr/>
          </p:nvGrpSpPr>
          <p:grpSpPr bwMode="auto">
            <a:xfrm>
              <a:off x="1275" y="3415"/>
              <a:ext cx="136" cy="136"/>
              <a:chOff x="994" y="3067"/>
              <a:chExt cx="136" cy="136"/>
            </a:xfrm>
          </p:grpSpPr>
          <p:sp>
            <p:nvSpPr>
              <p:cNvPr id="22544" name="Line 7"/>
              <p:cNvSpPr>
                <a:spLocks noChangeShapeType="1"/>
              </p:cNvSpPr>
              <p:nvPr/>
            </p:nvSpPr>
            <p:spPr bwMode="auto">
              <a:xfrm>
                <a:off x="1066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2545" name="Line 8"/>
              <p:cNvSpPr>
                <a:spLocks noChangeShapeType="1"/>
              </p:cNvSpPr>
              <p:nvPr/>
            </p:nvSpPr>
            <p:spPr bwMode="auto">
              <a:xfrm rot="5400000">
                <a:off x="1062" y="306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22533" name="Line 9"/>
          <p:cNvSpPr>
            <a:spLocks noChangeShapeType="1"/>
          </p:cNvSpPr>
          <p:nvPr/>
        </p:nvSpPr>
        <p:spPr bwMode="auto">
          <a:xfrm flipV="1">
            <a:off x="5776913" y="3357563"/>
            <a:ext cx="1471612" cy="1395412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4" name="Line 10"/>
          <p:cNvSpPr>
            <a:spLocks noChangeShapeType="1"/>
          </p:cNvSpPr>
          <p:nvPr/>
        </p:nvSpPr>
        <p:spPr bwMode="auto">
          <a:xfrm flipV="1">
            <a:off x="5810251" y="4875214"/>
            <a:ext cx="2085975" cy="1587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5776913" y="4956176"/>
            <a:ext cx="1471612" cy="1470025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6" name="Line 12"/>
          <p:cNvSpPr>
            <a:spLocks noChangeShapeType="1"/>
          </p:cNvSpPr>
          <p:nvPr/>
        </p:nvSpPr>
        <p:spPr bwMode="auto">
          <a:xfrm>
            <a:off x="5686425" y="5019675"/>
            <a:ext cx="6350" cy="175895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 flipH="1">
            <a:off x="4108450" y="4956176"/>
            <a:ext cx="1447800" cy="1470025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8" name="Line 14"/>
          <p:cNvSpPr>
            <a:spLocks noChangeShapeType="1"/>
          </p:cNvSpPr>
          <p:nvPr/>
        </p:nvSpPr>
        <p:spPr bwMode="auto">
          <a:xfrm flipH="1" flipV="1">
            <a:off x="3375025" y="4821239"/>
            <a:ext cx="2171700" cy="41275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2539" name="Line 15"/>
          <p:cNvSpPr>
            <a:spLocks noChangeShapeType="1"/>
          </p:cNvSpPr>
          <p:nvPr/>
        </p:nvSpPr>
        <p:spPr bwMode="auto">
          <a:xfrm flipH="1" flipV="1">
            <a:off x="4108451" y="3357563"/>
            <a:ext cx="1463675" cy="1427162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8042276" y="3540126"/>
            <a:ext cx="248761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en-US" sz="2400" dirty="0">
                <a:solidFill>
                  <a:srgbClr val="FF0000"/>
                </a:solidFill>
              </a:rPr>
              <a:t>The arrows show the </a:t>
            </a:r>
            <a:r>
              <a:rPr lang="en-GB" altLang="en-US" sz="2400" u="sng" dirty="0">
                <a:solidFill>
                  <a:srgbClr val="FF0000"/>
                </a:solidFill>
              </a:rPr>
              <a:t>direction</a:t>
            </a:r>
            <a:r>
              <a:rPr lang="en-GB" altLang="en-US" sz="2400" dirty="0">
                <a:solidFill>
                  <a:srgbClr val="FF0000"/>
                </a:solidFill>
              </a:rPr>
              <a:t> of force that would be felt by a </a:t>
            </a:r>
            <a:r>
              <a:rPr lang="en-GB" altLang="en-US" sz="2400" b="1" dirty="0">
                <a:solidFill>
                  <a:srgbClr val="0070C0"/>
                </a:solidFill>
                <a:latin typeface="+mn-lt"/>
                <a:cs typeface="+mn-cs"/>
              </a:rPr>
              <a:t>positive charge</a:t>
            </a:r>
            <a:r>
              <a:rPr lang="en-GB" altLang="en-US" sz="2400" dirty="0">
                <a:solidFill>
                  <a:srgbClr val="FF0000"/>
                </a:solidFill>
              </a:rPr>
              <a:t> in the field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V="1">
            <a:off x="5681663" y="3141664"/>
            <a:ext cx="11112" cy="1582737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</a:t>
            </a:r>
            <a:r>
              <a:rPr lang="en-GB" altLang="en-US" dirty="0"/>
              <a:t>patterns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619251"/>
            <a:ext cx="1116124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An electric field can be represented by lines and arrows on a diagram , in a similar ways to magnetic field lines.</a:t>
            </a:r>
            <a:endParaRPr lang="en-US" altLang="en-US" dirty="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534026" y="4724400"/>
            <a:ext cx="288925" cy="287338"/>
            <a:chOff x="1247" y="3385"/>
            <a:chExt cx="182" cy="181"/>
          </a:xfrm>
        </p:grpSpPr>
        <p:sp>
          <p:nvSpPr>
            <p:cNvPr id="24591" name="Oval 5"/>
            <p:cNvSpPr>
              <a:spLocks noChangeArrowheads="1"/>
            </p:cNvSpPr>
            <p:nvPr/>
          </p:nvSpPr>
          <p:spPr bwMode="auto">
            <a:xfrm>
              <a:off x="1247" y="3385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592" name="Group 6"/>
            <p:cNvGrpSpPr>
              <a:grpSpLocks/>
            </p:cNvGrpSpPr>
            <p:nvPr/>
          </p:nvGrpSpPr>
          <p:grpSpPr bwMode="auto">
            <a:xfrm>
              <a:off x="1275" y="3415"/>
              <a:ext cx="136" cy="136"/>
              <a:chOff x="994" y="3067"/>
              <a:chExt cx="136" cy="136"/>
            </a:xfrm>
          </p:grpSpPr>
          <p:sp>
            <p:nvSpPr>
              <p:cNvPr id="24593" name="Line 7"/>
              <p:cNvSpPr>
                <a:spLocks noChangeShapeType="1"/>
              </p:cNvSpPr>
              <p:nvPr/>
            </p:nvSpPr>
            <p:spPr bwMode="auto">
              <a:xfrm>
                <a:off x="1066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4594" name="Line 8"/>
              <p:cNvSpPr>
                <a:spLocks noChangeShapeType="1"/>
              </p:cNvSpPr>
              <p:nvPr/>
            </p:nvSpPr>
            <p:spPr bwMode="auto">
              <a:xfrm rot="5400000">
                <a:off x="1062" y="306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24581" name="Line 9"/>
          <p:cNvSpPr>
            <a:spLocks noChangeShapeType="1"/>
          </p:cNvSpPr>
          <p:nvPr/>
        </p:nvSpPr>
        <p:spPr bwMode="auto">
          <a:xfrm flipV="1">
            <a:off x="5776913" y="3357563"/>
            <a:ext cx="1471612" cy="1395412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2" name="Line 10"/>
          <p:cNvSpPr>
            <a:spLocks noChangeShapeType="1"/>
          </p:cNvSpPr>
          <p:nvPr/>
        </p:nvSpPr>
        <p:spPr bwMode="auto">
          <a:xfrm flipV="1">
            <a:off x="5810251" y="4875214"/>
            <a:ext cx="2085975" cy="1587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3" name="Line 11"/>
          <p:cNvSpPr>
            <a:spLocks noChangeShapeType="1"/>
          </p:cNvSpPr>
          <p:nvPr/>
        </p:nvSpPr>
        <p:spPr bwMode="auto">
          <a:xfrm>
            <a:off x="5776913" y="4956176"/>
            <a:ext cx="1471612" cy="1470025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4" name="Line 12"/>
          <p:cNvSpPr>
            <a:spLocks noChangeShapeType="1"/>
          </p:cNvSpPr>
          <p:nvPr/>
        </p:nvSpPr>
        <p:spPr bwMode="auto">
          <a:xfrm>
            <a:off x="5686425" y="5019675"/>
            <a:ext cx="6350" cy="175895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5" name="Line 13"/>
          <p:cNvSpPr>
            <a:spLocks noChangeShapeType="1"/>
          </p:cNvSpPr>
          <p:nvPr/>
        </p:nvSpPr>
        <p:spPr bwMode="auto">
          <a:xfrm flipH="1">
            <a:off x="4108450" y="4956176"/>
            <a:ext cx="1447800" cy="1470025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6" name="Line 14"/>
          <p:cNvSpPr>
            <a:spLocks noChangeShapeType="1"/>
          </p:cNvSpPr>
          <p:nvPr/>
        </p:nvSpPr>
        <p:spPr bwMode="auto">
          <a:xfrm flipH="1" flipV="1">
            <a:off x="3375025" y="4821239"/>
            <a:ext cx="2171700" cy="41275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7" name="Line 15"/>
          <p:cNvSpPr>
            <a:spLocks noChangeShapeType="1"/>
          </p:cNvSpPr>
          <p:nvPr/>
        </p:nvSpPr>
        <p:spPr bwMode="auto">
          <a:xfrm flipH="1" flipV="1">
            <a:off x="4108451" y="3357563"/>
            <a:ext cx="1463675" cy="1427162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5681663" y="3141664"/>
            <a:ext cx="11112" cy="1582737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042276" y="3540126"/>
            <a:ext cx="24876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en-US" sz="2400" dirty="0">
                <a:solidFill>
                  <a:srgbClr val="FF0000"/>
                </a:solidFill>
              </a:rPr>
              <a:t>The </a:t>
            </a:r>
            <a:r>
              <a:rPr lang="en-GB" altLang="en-US" sz="2400" u="sng" dirty="0">
                <a:solidFill>
                  <a:srgbClr val="FF0000"/>
                </a:solidFill>
              </a:rPr>
              <a:t>closer</a:t>
            </a:r>
            <a:r>
              <a:rPr lang="en-GB" altLang="en-US" sz="2400" dirty="0">
                <a:solidFill>
                  <a:srgbClr val="FF0000"/>
                </a:solidFill>
              </a:rPr>
              <a:t> the lines are together, the </a:t>
            </a:r>
            <a:r>
              <a:rPr lang="en-GB" altLang="en-US" sz="3200" b="1" dirty="0">
                <a:solidFill>
                  <a:srgbClr val="0070C0"/>
                </a:solidFill>
                <a:latin typeface="+mn-lt"/>
                <a:cs typeface="+mn-cs"/>
              </a:rPr>
              <a:t>stronger</a:t>
            </a:r>
            <a:r>
              <a:rPr lang="en-GB" altLang="en-US" sz="2400" dirty="0">
                <a:solidFill>
                  <a:srgbClr val="FF0000"/>
                </a:solidFill>
              </a:rPr>
              <a:t> the force felt.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193925" y="5124451"/>
            <a:ext cx="2679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This is an example of a </a:t>
            </a:r>
            <a:r>
              <a:rPr lang="en-GB" altLang="en-US" sz="240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16113"/>
            <a:ext cx="64484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</a:t>
            </a:r>
            <a:r>
              <a:rPr lang="en-GB" altLang="en-US">
                <a:solidFill>
                  <a:srgbClr val="00B050"/>
                </a:solidFill>
              </a:rPr>
              <a:t>Force</a:t>
            </a:r>
            <a:r>
              <a:rPr lang="en-GB" altLang="en-US"/>
              <a:t> and Electric </a:t>
            </a:r>
            <a:r>
              <a:rPr lang="en-GB" altLang="en-US">
                <a:solidFill>
                  <a:srgbClr val="00B050"/>
                </a:solidFill>
              </a:rPr>
              <a:t>field</a:t>
            </a:r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6148" name="AutoShape 6"/>
          <p:cNvSpPr>
            <a:spLocks noChangeArrowheads="1"/>
          </p:cNvSpPr>
          <p:nvPr/>
        </p:nvSpPr>
        <p:spPr bwMode="auto">
          <a:xfrm>
            <a:off x="8183563" y="2205039"/>
            <a:ext cx="2089150" cy="1944687"/>
          </a:xfrm>
          <a:prstGeom prst="wedgeRoundRectCallout">
            <a:avLst>
              <a:gd name="adj1" fmla="val -72190"/>
              <a:gd name="adj2" fmla="val -1097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What should we already know?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</a:t>
            </a:r>
            <a:r>
              <a:rPr lang="en-GB" altLang="en-US" dirty="0"/>
              <a:t>patterns</a:t>
            </a:r>
            <a:endParaRPr lang="en-US" altLang="en-US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9" y="2509838"/>
            <a:ext cx="26574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454276"/>
            <a:ext cx="24574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4276725" y="4995863"/>
            <a:ext cx="33906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radial for point charges</a:t>
            </a:r>
          </a:p>
          <a:p>
            <a:pPr eaLnBrk="1" hangingPunct="1"/>
            <a:r>
              <a:rPr lang="en-US" altLang="en-US"/>
              <a:t>	out for positive (begin)</a:t>
            </a:r>
          </a:p>
          <a:p>
            <a:pPr eaLnBrk="1" hangingPunct="1"/>
            <a:r>
              <a:rPr lang="en-US" altLang="en-US"/>
              <a:t>	in for negative (end)</a:t>
            </a:r>
          </a:p>
        </p:txBody>
      </p:sp>
      <p:sp>
        <p:nvSpPr>
          <p:cNvPr id="266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980728"/>
            <a:ext cx="11233248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Electric field patterns are visualised using electric field lines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100" dirty="0"/>
          </a:p>
          <a:p>
            <a:pPr marL="285750" lvl="1" eaLnBrk="1" hangingPunct="1">
              <a:lnSpc>
                <a:spcPct val="80000"/>
              </a:lnSpc>
            </a:pPr>
            <a:r>
              <a:rPr lang="en-GB" altLang="en-US" sz="2400" dirty="0"/>
              <a:t>Electric fields go from </a:t>
            </a:r>
            <a:r>
              <a:rPr lang="en-GB" altLang="en-US" sz="2400" b="1" dirty="0">
                <a:solidFill>
                  <a:srgbClr val="00B050"/>
                </a:solidFill>
              </a:rPr>
              <a:t>positively charged </a:t>
            </a:r>
            <a:r>
              <a:rPr lang="en-GB" altLang="en-US" sz="2400" dirty="0"/>
              <a:t>objects to </a:t>
            </a:r>
            <a:r>
              <a:rPr lang="en-GB" altLang="en-US" sz="2400" b="1" dirty="0">
                <a:solidFill>
                  <a:srgbClr val="FF0000"/>
                </a:solidFill>
              </a:rPr>
              <a:t>negatively charged objects</a:t>
            </a:r>
            <a:r>
              <a:rPr lang="en-GB" altLang="en-US" sz="2400" dirty="0"/>
              <a:t>.</a:t>
            </a:r>
          </a:p>
          <a:p>
            <a:pPr marL="285750" lvl="1" eaLnBrk="1" hangingPunct="1">
              <a:lnSpc>
                <a:spcPct val="80000"/>
              </a:lnSpc>
            </a:pPr>
            <a:endParaRPr lang="en-GB" altLang="en-US" sz="1100" dirty="0"/>
          </a:p>
          <a:p>
            <a:pPr marL="285750" lvl="1" eaLnBrk="1" hangingPunct="1">
              <a:lnSpc>
                <a:spcPct val="80000"/>
              </a:lnSpc>
            </a:pPr>
            <a:r>
              <a:rPr lang="en-GB" altLang="en-US" sz="2400" dirty="0"/>
              <a:t>Electric field lines </a:t>
            </a:r>
            <a:r>
              <a:rPr lang="en-GB" altLang="en-US" sz="2400" b="1" dirty="0">
                <a:solidFill>
                  <a:srgbClr val="00B050"/>
                </a:solidFill>
              </a:rPr>
              <a:t>start</a:t>
            </a:r>
            <a:r>
              <a:rPr lang="en-GB" altLang="en-US" sz="2400" dirty="0"/>
              <a:t> and end at 90∘ to the surface, with no gap between the lines and the surface.</a:t>
            </a:r>
          </a:p>
          <a:p>
            <a:pPr marL="285750" lvl="1" eaLnBrk="1" hangingPunct="1">
              <a:lnSpc>
                <a:spcPct val="80000"/>
              </a:lnSpc>
            </a:pPr>
            <a:endParaRPr lang="en-GB" altLang="en-US" sz="1100" dirty="0"/>
          </a:p>
          <a:p>
            <a:pPr marL="285750" lvl="1" eaLnBrk="1" hangingPunct="1">
              <a:lnSpc>
                <a:spcPct val="80000"/>
              </a:lnSpc>
            </a:pPr>
            <a:r>
              <a:rPr lang="en-GB" altLang="en-US" sz="2400" dirty="0"/>
              <a:t>Field lines can </a:t>
            </a:r>
            <a:r>
              <a:rPr lang="en-GB" altLang="en-US" sz="2400" b="1" dirty="0">
                <a:solidFill>
                  <a:srgbClr val="00B050"/>
                </a:solidFill>
              </a:rPr>
              <a:t>never cross</a:t>
            </a:r>
            <a:r>
              <a:rPr lang="en-GB" altLang="en-US" sz="2400" dirty="0"/>
              <a:t>; if they did it would indicate that the field is in two directions at that point, which can </a:t>
            </a:r>
            <a:r>
              <a:rPr lang="en-GB" altLang="en-US" sz="2400" b="1" dirty="0">
                <a:solidFill>
                  <a:srgbClr val="FF0000"/>
                </a:solidFill>
              </a:rPr>
              <a:t>never</a:t>
            </a:r>
            <a:r>
              <a:rPr lang="en-GB" altLang="en-US" sz="2400" dirty="0"/>
              <a:t> happen.</a:t>
            </a:r>
          </a:p>
          <a:p>
            <a:pPr marL="285750" lvl="1" eaLnBrk="1" hangingPunct="1">
              <a:lnSpc>
                <a:spcPct val="80000"/>
              </a:lnSpc>
            </a:pPr>
            <a:endParaRPr lang="en-GB" altLang="en-US" sz="1100" dirty="0"/>
          </a:p>
          <a:p>
            <a:pPr marL="285750" lvl="1" eaLnBrk="1" hangingPunct="1">
              <a:lnSpc>
                <a:spcPct val="80000"/>
              </a:lnSpc>
            </a:pPr>
            <a:r>
              <a:rPr lang="en-GB" altLang="en-US" sz="2400" dirty="0"/>
              <a:t>Around small charged spheres, called </a:t>
            </a:r>
            <a:r>
              <a:rPr lang="en-GB" altLang="en-US" sz="2400" b="1" dirty="0">
                <a:solidFill>
                  <a:srgbClr val="00B050"/>
                </a:solidFill>
              </a:rPr>
              <a:t>point charges</a:t>
            </a:r>
            <a:r>
              <a:rPr lang="en-GB" altLang="en-US" sz="2400" dirty="0"/>
              <a:t>, the field lines radiate like spokes on a wheel.</a:t>
            </a:r>
          </a:p>
          <a:p>
            <a:pPr marL="285750" lvl="1" eaLnBrk="1" hangingPunct="1">
              <a:lnSpc>
                <a:spcPct val="80000"/>
              </a:lnSpc>
            </a:pPr>
            <a:endParaRPr lang="en-GB" altLang="en-US" sz="1100" dirty="0"/>
          </a:p>
          <a:p>
            <a:pPr marL="285750" lvl="1" eaLnBrk="1" hangingPunct="1">
              <a:lnSpc>
                <a:spcPct val="80000"/>
              </a:lnSpc>
            </a:pPr>
            <a:r>
              <a:rPr lang="en-GB" altLang="en-US" sz="2400" dirty="0"/>
              <a:t>Around point charges you should draw </a:t>
            </a:r>
            <a:r>
              <a:rPr lang="en-GB" altLang="en-US" sz="2400" b="1" dirty="0">
                <a:solidFill>
                  <a:srgbClr val="00B050"/>
                </a:solidFill>
              </a:rPr>
              <a:t>eight</a:t>
            </a:r>
            <a:r>
              <a:rPr lang="en-GB" altLang="en-US" sz="2400" dirty="0"/>
              <a:t> field lines: top, bottom, left, right and another field line in between each of these.</a:t>
            </a:r>
          </a:p>
          <a:p>
            <a:pPr marL="285750" lvl="1" eaLnBrk="1" hangingPunct="1">
              <a:lnSpc>
                <a:spcPct val="80000"/>
              </a:lnSpc>
            </a:pPr>
            <a:endParaRPr lang="en-GB" altLang="en-US" sz="1100" dirty="0"/>
          </a:p>
          <a:p>
            <a:pPr marL="285750" lvl="1" eaLnBrk="1" hangingPunct="1">
              <a:lnSpc>
                <a:spcPct val="80000"/>
              </a:lnSpc>
            </a:pPr>
            <a:r>
              <a:rPr lang="en-GB" altLang="en-US" sz="2400" dirty="0"/>
              <a:t>The </a:t>
            </a:r>
            <a:r>
              <a:rPr lang="en-GB" altLang="en-US" sz="2400" b="1" dirty="0">
                <a:solidFill>
                  <a:srgbClr val="00B050"/>
                </a:solidFill>
              </a:rPr>
              <a:t>density of electric field </a:t>
            </a:r>
            <a:r>
              <a:rPr lang="en-GB" altLang="en-US" sz="2400" dirty="0"/>
              <a:t>lines (number) indicates the </a:t>
            </a:r>
            <a:r>
              <a:rPr lang="en-GB" altLang="en-US" sz="2400" b="1" dirty="0">
                <a:solidFill>
                  <a:srgbClr val="00B050"/>
                </a:solidFill>
              </a:rPr>
              <a:t>strength</a:t>
            </a:r>
            <a:r>
              <a:rPr lang="en-GB" altLang="en-US" sz="2400" dirty="0">
                <a:solidFill>
                  <a:srgbClr val="00B050"/>
                </a:solidFill>
              </a:rPr>
              <a:t> </a:t>
            </a:r>
            <a:r>
              <a:rPr lang="en-GB" altLang="en-US" sz="2400" dirty="0"/>
              <a:t>of the electric field.  Closely spaced electric field lines indicates greater electric field strength.</a:t>
            </a:r>
          </a:p>
          <a:p>
            <a:pPr marL="285750" lvl="1" eaLnBrk="1" hangingPunct="1">
              <a:lnSpc>
                <a:spcPct val="80000"/>
              </a:lnSpc>
            </a:pPr>
            <a:endParaRPr lang="en-GB" altLang="en-US" sz="1100" dirty="0"/>
          </a:p>
          <a:p>
            <a:pPr marL="285750" lvl="1" eaLnBrk="1" hangingPunct="1">
              <a:lnSpc>
                <a:spcPct val="80000"/>
              </a:lnSpc>
            </a:pPr>
            <a:r>
              <a:rPr lang="en-GB" altLang="en-US" sz="2400" dirty="0"/>
              <a:t>Parallel and equally spaced electric field lines indicate an electric field of constant field strength </a:t>
            </a:r>
            <a:r>
              <a:rPr lang="en-GB" altLang="en-US" sz="2400" dirty="0">
                <a:solidFill>
                  <a:srgbClr val="00B050"/>
                </a:solidFill>
              </a:rPr>
              <a:t>(a uniform field).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18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GB" altLang="en-US" sz="1800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GB" altLang="en-US" sz="1800" dirty="0">
              <a:solidFill>
                <a:srgbClr val="00B050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24001" y="-138499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6401"/>
            <a:ext cx="7772400" cy="8302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/>
              <a:t>Number of lines proportional to charge</a:t>
            </a:r>
          </a:p>
        </p:txBody>
      </p: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2270126" y="1903413"/>
            <a:ext cx="3370263" cy="3370262"/>
            <a:chOff x="470" y="1199"/>
            <a:chExt cx="2123" cy="2123"/>
          </a:xfrm>
        </p:grpSpPr>
        <p:sp>
          <p:nvSpPr>
            <p:cNvPr id="29709" name="AutoShape 4"/>
            <p:cNvSpPr>
              <a:spLocks noChangeArrowheads="1"/>
            </p:cNvSpPr>
            <p:nvPr/>
          </p:nvSpPr>
          <p:spPr bwMode="auto">
            <a:xfrm>
              <a:off x="1397" y="2080"/>
              <a:ext cx="320" cy="309"/>
            </a:xfrm>
            <a:prstGeom prst="star8">
              <a:avLst>
                <a:gd name="adj" fmla="val 38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9710" name="Line 7"/>
            <p:cNvSpPr>
              <a:spLocks noChangeShapeType="1"/>
            </p:cNvSpPr>
            <p:nvPr/>
          </p:nvSpPr>
          <p:spPr bwMode="auto">
            <a:xfrm>
              <a:off x="470" y="2240"/>
              <a:ext cx="212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9711" name="Line 8"/>
            <p:cNvSpPr>
              <a:spLocks noChangeShapeType="1"/>
            </p:cNvSpPr>
            <p:nvPr/>
          </p:nvSpPr>
          <p:spPr bwMode="auto">
            <a:xfrm rot="-5400000">
              <a:off x="491" y="2261"/>
              <a:ext cx="212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1094" y="1803"/>
              <a:ext cx="2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</a:p>
          </p:txBody>
        </p:sp>
      </p:grpSp>
      <p:grpSp>
        <p:nvGrpSpPr>
          <p:cNvPr id="70676" name="Group 20"/>
          <p:cNvGrpSpPr>
            <a:grpSpLocks/>
          </p:cNvGrpSpPr>
          <p:nvPr/>
        </p:nvGrpSpPr>
        <p:grpSpPr bwMode="auto">
          <a:xfrm>
            <a:off x="6503988" y="1784351"/>
            <a:ext cx="3403600" cy="3421063"/>
            <a:chOff x="3137" y="1124"/>
            <a:chExt cx="2144" cy="2155"/>
          </a:xfrm>
        </p:grpSpPr>
        <p:sp>
          <p:nvSpPr>
            <p:cNvPr id="29701" name="AutoShape 12"/>
            <p:cNvSpPr>
              <a:spLocks noChangeArrowheads="1"/>
            </p:cNvSpPr>
            <p:nvPr/>
          </p:nvSpPr>
          <p:spPr bwMode="auto">
            <a:xfrm>
              <a:off x="4064" y="2005"/>
              <a:ext cx="320" cy="309"/>
            </a:xfrm>
            <a:prstGeom prst="star8">
              <a:avLst>
                <a:gd name="adj" fmla="val 38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grpSp>
          <p:nvGrpSpPr>
            <p:cNvPr id="29702" name="Group 16"/>
            <p:cNvGrpSpPr>
              <a:grpSpLocks/>
            </p:cNvGrpSpPr>
            <p:nvPr/>
          </p:nvGrpSpPr>
          <p:grpSpPr bwMode="auto">
            <a:xfrm>
              <a:off x="3137" y="1124"/>
              <a:ext cx="2123" cy="2123"/>
              <a:chOff x="3137" y="1124"/>
              <a:chExt cx="2123" cy="2123"/>
            </a:xfrm>
          </p:grpSpPr>
          <p:sp>
            <p:nvSpPr>
              <p:cNvPr id="29707" name="Line 13"/>
              <p:cNvSpPr>
                <a:spLocks noChangeShapeType="1"/>
              </p:cNvSpPr>
              <p:nvPr/>
            </p:nvSpPr>
            <p:spPr bwMode="auto">
              <a:xfrm>
                <a:off x="3137" y="2165"/>
                <a:ext cx="2123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08" name="Line 14"/>
              <p:cNvSpPr>
                <a:spLocks noChangeShapeType="1"/>
              </p:cNvSpPr>
              <p:nvPr/>
            </p:nvSpPr>
            <p:spPr bwMode="auto">
              <a:xfrm rot="-5400000">
                <a:off x="3158" y="2186"/>
                <a:ext cx="2123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9703" name="Text Box 15"/>
            <p:cNvSpPr txBox="1">
              <a:spLocks noChangeArrowheads="1"/>
            </p:cNvSpPr>
            <p:nvPr/>
          </p:nvSpPr>
          <p:spPr bwMode="auto">
            <a:xfrm>
              <a:off x="3901" y="1664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2Q</a:t>
              </a:r>
            </a:p>
          </p:txBody>
        </p:sp>
        <p:grpSp>
          <p:nvGrpSpPr>
            <p:cNvPr id="29704" name="Group 17"/>
            <p:cNvGrpSpPr>
              <a:grpSpLocks/>
            </p:cNvGrpSpPr>
            <p:nvPr/>
          </p:nvGrpSpPr>
          <p:grpSpPr bwMode="auto">
            <a:xfrm rot="-2839633">
              <a:off x="3158" y="1156"/>
              <a:ext cx="2123" cy="2123"/>
              <a:chOff x="3137" y="1124"/>
              <a:chExt cx="2123" cy="2123"/>
            </a:xfrm>
          </p:grpSpPr>
          <p:sp>
            <p:nvSpPr>
              <p:cNvPr id="29705" name="Line 18"/>
              <p:cNvSpPr>
                <a:spLocks noChangeShapeType="1"/>
              </p:cNvSpPr>
              <p:nvPr/>
            </p:nvSpPr>
            <p:spPr bwMode="auto">
              <a:xfrm>
                <a:off x="3137" y="2165"/>
                <a:ext cx="2123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06" name="Line 19"/>
              <p:cNvSpPr>
                <a:spLocks noChangeShapeType="1"/>
              </p:cNvSpPr>
              <p:nvPr/>
            </p:nvSpPr>
            <p:spPr bwMode="auto">
              <a:xfrm rot="-5400000">
                <a:off x="3158" y="2186"/>
                <a:ext cx="2123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938" y="525464"/>
            <a:ext cx="8128000" cy="9810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/>
              <a:t>Begin and end only on charges; never cross</a:t>
            </a:r>
            <a:endParaRPr lang="en-US" altLang="en-US"/>
          </a:p>
        </p:txBody>
      </p:sp>
      <p:sp>
        <p:nvSpPr>
          <p:cNvPr id="31747" name="Freeform 4"/>
          <p:cNvSpPr>
            <a:spLocks/>
          </p:cNvSpPr>
          <p:nvPr/>
        </p:nvSpPr>
        <p:spPr bwMode="auto">
          <a:xfrm>
            <a:off x="3935413" y="3500438"/>
            <a:ext cx="4464050" cy="2089150"/>
          </a:xfrm>
          <a:custGeom>
            <a:avLst/>
            <a:gdLst>
              <a:gd name="T0" fmla="*/ 0 w 1707"/>
              <a:gd name="T1" fmla="*/ 2088232 h 389"/>
              <a:gd name="T2" fmla="*/ 2037400 w 1707"/>
              <a:gd name="T3" fmla="*/ 198624 h 389"/>
              <a:gd name="T4" fmla="*/ 4046031 w 1707"/>
              <a:gd name="T5" fmla="*/ 885754 h 389"/>
              <a:gd name="T6" fmla="*/ 4464496 w 1707"/>
              <a:gd name="T7" fmla="*/ 1170269 h 3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7" h="389">
                <a:moveTo>
                  <a:pt x="0" y="389"/>
                </a:moveTo>
                <a:cubicBezTo>
                  <a:pt x="260" y="231"/>
                  <a:pt x="521" y="74"/>
                  <a:pt x="779" y="37"/>
                </a:cubicBezTo>
                <a:cubicBezTo>
                  <a:pt x="1037" y="0"/>
                  <a:pt x="1392" y="135"/>
                  <a:pt x="1547" y="165"/>
                </a:cubicBezTo>
                <a:cubicBezTo>
                  <a:pt x="1702" y="195"/>
                  <a:pt x="1704" y="206"/>
                  <a:pt x="1707" y="218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48" name="Freeform 5"/>
          <p:cNvSpPr>
            <a:spLocks/>
          </p:cNvSpPr>
          <p:nvPr/>
        </p:nvSpPr>
        <p:spPr bwMode="auto">
          <a:xfrm>
            <a:off x="3648075" y="2924175"/>
            <a:ext cx="3429000" cy="2408238"/>
          </a:xfrm>
          <a:custGeom>
            <a:avLst/>
            <a:gdLst>
              <a:gd name="T0" fmla="*/ 0 w 1344"/>
              <a:gd name="T1" fmla="*/ 0 h 1098"/>
              <a:gd name="T2" fmla="*/ 2503407 w 1344"/>
              <a:gd name="T3" fmla="*/ 912319 h 1098"/>
              <a:gd name="T4" fmla="*/ 3429744 w 1344"/>
              <a:gd name="T5" fmla="*/ 2407997 h 10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1098">
                <a:moveTo>
                  <a:pt x="0" y="0"/>
                </a:moveTo>
                <a:cubicBezTo>
                  <a:pt x="378" y="116"/>
                  <a:pt x="757" y="233"/>
                  <a:pt x="981" y="416"/>
                </a:cubicBezTo>
                <a:cubicBezTo>
                  <a:pt x="1205" y="599"/>
                  <a:pt x="1274" y="848"/>
                  <a:pt x="1344" y="1098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672065" y="2134156"/>
            <a:ext cx="18389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Force direction?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103939" y="2503488"/>
            <a:ext cx="1260475" cy="9969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field</a:t>
            </a: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An Electric field is a </a:t>
            </a:r>
            <a:r>
              <a:rPr lang="en-GB" altLang="en-US" dirty="0">
                <a:solidFill>
                  <a:srgbClr val="0000FF"/>
                </a:solidFill>
              </a:rPr>
              <a:t>vector</a:t>
            </a:r>
            <a:r>
              <a:rPr lang="en-GB" altLang="en-US" dirty="0"/>
              <a:t>, and any calculations regarding fields (especially involving </a:t>
            </a:r>
            <a:r>
              <a:rPr lang="en-GB" altLang="en-US" dirty="0">
                <a:solidFill>
                  <a:srgbClr val="0000FF"/>
                </a:solidFill>
              </a:rPr>
              <a:t>adding the fields</a:t>
            </a:r>
            <a:r>
              <a:rPr lang="en-GB" altLang="en-US" dirty="0"/>
              <a:t> from more than one charge) must use </a:t>
            </a:r>
            <a:r>
              <a:rPr lang="en-GB" altLang="en-US" dirty="0">
                <a:solidFill>
                  <a:srgbClr val="0000FF"/>
                </a:solidFill>
              </a:rPr>
              <a:t>vector addition</a:t>
            </a:r>
            <a:r>
              <a:rPr lang="en-GB" altLang="en-US" dirty="0"/>
              <a:t>.</a:t>
            </a:r>
            <a:endParaRPr lang="en-US" altLang="en-US" dirty="0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503614" y="5373689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7013576" y="5405439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798" name="Group 9"/>
          <p:cNvGrpSpPr>
            <a:grpSpLocks/>
          </p:cNvGrpSpPr>
          <p:nvPr/>
        </p:nvGrpSpPr>
        <p:grpSpPr bwMode="auto">
          <a:xfrm>
            <a:off x="3548063" y="5421313"/>
            <a:ext cx="215900" cy="215900"/>
            <a:chOff x="994" y="3067"/>
            <a:chExt cx="136" cy="136"/>
          </a:xfrm>
        </p:grpSpPr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07" name="Line 8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7050088" y="5446713"/>
            <a:ext cx="215900" cy="215900"/>
            <a:chOff x="994" y="3067"/>
            <a:chExt cx="136" cy="136"/>
          </a:xfrm>
        </p:grpSpPr>
        <p:sp>
          <p:nvSpPr>
            <p:cNvPr id="33804" name="Line 11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3800" name="Text Box 13"/>
          <p:cNvSpPr txBox="1">
            <a:spLocks noChangeArrowheads="1"/>
          </p:cNvSpPr>
          <p:nvPr/>
        </p:nvSpPr>
        <p:spPr bwMode="auto">
          <a:xfrm>
            <a:off x="3511551" y="5751513"/>
            <a:ext cx="669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1" name="Text Box 14"/>
          <p:cNvSpPr txBox="1">
            <a:spLocks noChangeArrowheads="1"/>
          </p:cNvSpPr>
          <p:nvPr/>
        </p:nvSpPr>
        <p:spPr bwMode="auto">
          <a:xfrm>
            <a:off x="6778626" y="5829301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2" name="Line 15"/>
          <p:cNvSpPr>
            <a:spLocks noChangeShapeType="1"/>
          </p:cNvSpPr>
          <p:nvPr/>
        </p:nvSpPr>
        <p:spPr bwMode="auto">
          <a:xfrm flipH="1">
            <a:off x="4851400" y="4391026"/>
            <a:ext cx="1595438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3" name="Text Box 16"/>
          <p:cNvSpPr txBox="1">
            <a:spLocks noChangeArrowheads="1"/>
          </p:cNvSpPr>
          <p:nvPr/>
        </p:nvSpPr>
        <p:spPr bwMode="auto">
          <a:xfrm>
            <a:off x="6584950" y="4241800"/>
            <a:ext cx="2541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Field here due to both charges?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field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 An Electric field is a </a:t>
            </a:r>
            <a:r>
              <a:rPr lang="en-GB" altLang="en-US" dirty="0">
                <a:solidFill>
                  <a:srgbClr val="0000FF"/>
                </a:solidFill>
              </a:rPr>
              <a:t>vector</a:t>
            </a:r>
            <a:r>
              <a:rPr lang="en-GB" altLang="en-US" dirty="0"/>
              <a:t>, and any calculations regarding fields (especially involving </a:t>
            </a:r>
            <a:r>
              <a:rPr lang="en-GB" altLang="en-US" dirty="0">
                <a:solidFill>
                  <a:srgbClr val="0000FF"/>
                </a:solidFill>
              </a:rPr>
              <a:t>adding the fields</a:t>
            </a:r>
            <a:r>
              <a:rPr lang="en-GB" altLang="en-US" dirty="0"/>
              <a:t> from more than one charge) must use </a:t>
            </a:r>
            <a:r>
              <a:rPr lang="en-GB" altLang="en-US" dirty="0">
                <a:solidFill>
                  <a:srgbClr val="0000FF"/>
                </a:solidFill>
              </a:rPr>
              <a:t>vector addition</a:t>
            </a:r>
            <a:r>
              <a:rPr lang="en-GB" altLang="en-US" dirty="0"/>
              <a:t>.</a:t>
            </a:r>
            <a:endParaRPr lang="en-US" altLang="en-US" dirty="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3503614" y="5373689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7013576" y="5405439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3548063" y="5421313"/>
            <a:ext cx="215900" cy="215900"/>
            <a:chOff x="994" y="3067"/>
            <a:chExt cx="136" cy="136"/>
          </a:xfrm>
        </p:grpSpPr>
        <p:sp>
          <p:nvSpPr>
            <p:cNvPr id="35856" name="Line 7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5857" name="Line 8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35847" name="Group 9"/>
          <p:cNvGrpSpPr>
            <a:grpSpLocks/>
          </p:cNvGrpSpPr>
          <p:nvPr/>
        </p:nvGrpSpPr>
        <p:grpSpPr bwMode="auto">
          <a:xfrm>
            <a:off x="7050088" y="5446713"/>
            <a:ext cx="215900" cy="215900"/>
            <a:chOff x="994" y="3067"/>
            <a:chExt cx="136" cy="136"/>
          </a:xfrm>
        </p:grpSpPr>
        <p:sp>
          <p:nvSpPr>
            <p:cNvPr id="35854" name="Line 10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5855" name="Line 11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3511551" y="5751513"/>
            <a:ext cx="669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6778626" y="5829301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0" name="Line 14"/>
          <p:cNvSpPr>
            <a:spLocks noChangeShapeType="1"/>
          </p:cNvSpPr>
          <p:nvPr/>
        </p:nvSpPr>
        <p:spPr bwMode="auto">
          <a:xfrm flipH="1">
            <a:off x="4851400" y="4391026"/>
            <a:ext cx="1595438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51" name="Text Box 15"/>
          <p:cNvSpPr txBox="1">
            <a:spLocks noChangeArrowheads="1"/>
          </p:cNvSpPr>
          <p:nvPr/>
        </p:nvSpPr>
        <p:spPr bwMode="auto">
          <a:xfrm>
            <a:off x="6584950" y="4241800"/>
            <a:ext cx="2541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Field here due to both charges?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2" name="Line 16"/>
          <p:cNvSpPr>
            <a:spLocks noChangeShapeType="1"/>
          </p:cNvSpPr>
          <p:nvPr/>
        </p:nvSpPr>
        <p:spPr bwMode="auto">
          <a:xfrm flipV="1">
            <a:off x="4873626" y="3860801"/>
            <a:ext cx="817563" cy="627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5853" name="Text Box 17"/>
          <p:cNvSpPr txBox="1">
            <a:spLocks noChangeArrowheads="1"/>
          </p:cNvSpPr>
          <p:nvPr/>
        </p:nvSpPr>
        <p:spPr bwMode="auto">
          <a:xfrm>
            <a:off x="5756275" y="3743326"/>
            <a:ext cx="290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due to q</a:t>
            </a:r>
            <a:r>
              <a:rPr lang="en-GB" altLang="en-US" sz="18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800" baseline="-25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field</a:t>
            </a:r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 An Electric field is a </a:t>
            </a:r>
            <a:r>
              <a:rPr lang="en-GB" altLang="en-US" dirty="0">
                <a:solidFill>
                  <a:srgbClr val="0000FF"/>
                </a:solidFill>
              </a:rPr>
              <a:t>vector</a:t>
            </a:r>
            <a:r>
              <a:rPr lang="en-GB" altLang="en-US" dirty="0"/>
              <a:t>, and any calculations regarding fields (especially involving </a:t>
            </a:r>
            <a:r>
              <a:rPr lang="en-GB" altLang="en-US" dirty="0">
                <a:solidFill>
                  <a:srgbClr val="0000FF"/>
                </a:solidFill>
              </a:rPr>
              <a:t>adding the fields</a:t>
            </a:r>
            <a:r>
              <a:rPr lang="en-GB" altLang="en-US" dirty="0"/>
              <a:t> from more than one charge) must use </a:t>
            </a:r>
            <a:r>
              <a:rPr lang="en-GB" altLang="en-US" dirty="0">
                <a:solidFill>
                  <a:srgbClr val="0000FF"/>
                </a:solidFill>
              </a:rPr>
              <a:t>vector addition</a:t>
            </a:r>
            <a:r>
              <a:rPr lang="en-GB" altLang="en-US" dirty="0"/>
              <a:t>.</a:t>
            </a:r>
            <a:endParaRPr lang="en-US" altLang="en-US" dirty="0"/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3503614" y="5373689"/>
            <a:ext cx="3798887" cy="319087"/>
            <a:chOff x="1247" y="3385"/>
            <a:chExt cx="2393" cy="201"/>
          </a:xfrm>
        </p:grpSpPr>
        <p:sp>
          <p:nvSpPr>
            <p:cNvPr id="37901" name="Oval 4"/>
            <p:cNvSpPr>
              <a:spLocks noChangeArrowheads="1"/>
            </p:cNvSpPr>
            <p:nvPr/>
          </p:nvSpPr>
          <p:spPr bwMode="auto">
            <a:xfrm>
              <a:off x="1247" y="3385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02" name="Oval 5"/>
            <p:cNvSpPr>
              <a:spLocks noChangeArrowheads="1"/>
            </p:cNvSpPr>
            <p:nvPr/>
          </p:nvSpPr>
          <p:spPr bwMode="auto">
            <a:xfrm>
              <a:off x="3458" y="3405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903" name="Group 6"/>
            <p:cNvGrpSpPr>
              <a:grpSpLocks/>
            </p:cNvGrpSpPr>
            <p:nvPr/>
          </p:nvGrpSpPr>
          <p:grpSpPr bwMode="auto">
            <a:xfrm>
              <a:off x="1275" y="3415"/>
              <a:ext cx="136" cy="136"/>
              <a:chOff x="994" y="3067"/>
              <a:chExt cx="136" cy="136"/>
            </a:xfrm>
          </p:grpSpPr>
          <p:sp>
            <p:nvSpPr>
              <p:cNvPr id="37907" name="Line 7"/>
              <p:cNvSpPr>
                <a:spLocks noChangeShapeType="1"/>
              </p:cNvSpPr>
              <p:nvPr/>
            </p:nvSpPr>
            <p:spPr bwMode="auto">
              <a:xfrm>
                <a:off x="1066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908" name="Line 8"/>
              <p:cNvSpPr>
                <a:spLocks noChangeShapeType="1"/>
              </p:cNvSpPr>
              <p:nvPr/>
            </p:nvSpPr>
            <p:spPr bwMode="auto">
              <a:xfrm rot="5400000">
                <a:off x="1062" y="306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37904" name="Group 9"/>
            <p:cNvGrpSpPr>
              <a:grpSpLocks/>
            </p:cNvGrpSpPr>
            <p:nvPr/>
          </p:nvGrpSpPr>
          <p:grpSpPr bwMode="auto">
            <a:xfrm>
              <a:off x="3481" y="3431"/>
              <a:ext cx="136" cy="136"/>
              <a:chOff x="994" y="3067"/>
              <a:chExt cx="136" cy="136"/>
            </a:xfrm>
          </p:grpSpPr>
          <p:sp>
            <p:nvSpPr>
              <p:cNvPr id="37905" name="Line 10"/>
              <p:cNvSpPr>
                <a:spLocks noChangeShapeType="1"/>
              </p:cNvSpPr>
              <p:nvPr/>
            </p:nvSpPr>
            <p:spPr bwMode="auto">
              <a:xfrm>
                <a:off x="1066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906" name="Line 11"/>
              <p:cNvSpPr>
                <a:spLocks noChangeShapeType="1"/>
              </p:cNvSpPr>
              <p:nvPr/>
            </p:nvSpPr>
            <p:spPr bwMode="auto">
              <a:xfrm rot="5400000">
                <a:off x="1062" y="306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37893" name="Text Box 12"/>
          <p:cNvSpPr txBox="1">
            <a:spLocks noChangeArrowheads="1"/>
          </p:cNvSpPr>
          <p:nvPr/>
        </p:nvSpPr>
        <p:spPr bwMode="auto">
          <a:xfrm>
            <a:off x="3511551" y="5751513"/>
            <a:ext cx="669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4" name="Text Box 13"/>
          <p:cNvSpPr txBox="1">
            <a:spLocks noChangeArrowheads="1"/>
          </p:cNvSpPr>
          <p:nvPr/>
        </p:nvSpPr>
        <p:spPr bwMode="auto">
          <a:xfrm>
            <a:off x="6778626" y="5829301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 flipH="1">
            <a:off x="4851400" y="4391026"/>
            <a:ext cx="1595438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896" name="Text Box 15"/>
          <p:cNvSpPr txBox="1">
            <a:spLocks noChangeArrowheads="1"/>
          </p:cNvSpPr>
          <p:nvPr/>
        </p:nvSpPr>
        <p:spPr bwMode="auto">
          <a:xfrm>
            <a:off x="6584950" y="4241800"/>
            <a:ext cx="2541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Field here due to both charges?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7" name="Line 16"/>
          <p:cNvSpPr>
            <a:spLocks noChangeShapeType="1"/>
          </p:cNvSpPr>
          <p:nvPr/>
        </p:nvSpPr>
        <p:spPr bwMode="auto">
          <a:xfrm flipV="1">
            <a:off x="4873626" y="3860801"/>
            <a:ext cx="817563" cy="627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898" name="Text Box 17"/>
          <p:cNvSpPr txBox="1">
            <a:spLocks noChangeArrowheads="1"/>
          </p:cNvSpPr>
          <p:nvPr/>
        </p:nvSpPr>
        <p:spPr bwMode="auto">
          <a:xfrm>
            <a:off x="5756275" y="3743326"/>
            <a:ext cx="290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due to q</a:t>
            </a:r>
            <a:r>
              <a:rPr lang="en-GB" altLang="en-US" sz="18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800" baseline="-25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9" name="Line 18"/>
          <p:cNvSpPr>
            <a:spLocks noChangeShapeType="1"/>
          </p:cNvSpPr>
          <p:nvPr/>
        </p:nvSpPr>
        <p:spPr bwMode="auto">
          <a:xfrm flipH="1" flipV="1">
            <a:off x="4289426" y="4273551"/>
            <a:ext cx="574675" cy="212725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900" name="Text Box 19"/>
          <p:cNvSpPr txBox="1">
            <a:spLocks noChangeArrowheads="1"/>
          </p:cNvSpPr>
          <p:nvPr/>
        </p:nvSpPr>
        <p:spPr bwMode="auto">
          <a:xfrm>
            <a:off x="2673350" y="4060826"/>
            <a:ext cx="186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due to q</a:t>
            </a:r>
            <a:r>
              <a:rPr lang="en-GB" altLang="en-US" sz="1800" baseline="-2500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800" baseline="-25000">
              <a:solidFill>
                <a:srgbClr val="D600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field</a:t>
            </a: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 An Electric field is a </a:t>
            </a:r>
            <a:r>
              <a:rPr lang="en-GB" altLang="en-US" dirty="0">
                <a:solidFill>
                  <a:srgbClr val="0000FF"/>
                </a:solidFill>
              </a:rPr>
              <a:t>vector</a:t>
            </a:r>
            <a:r>
              <a:rPr lang="en-GB" altLang="en-US" dirty="0"/>
              <a:t>, and any calculations regarding fields (especially involving </a:t>
            </a:r>
            <a:r>
              <a:rPr lang="en-GB" altLang="en-US" dirty="0">
                <a:solidFill>
                  <a:srgbClr val="0000FF"/>
                </a:solidFill>
              </a:rPr>
              <a:t>adding the fields</a:t>
            </a:r>
            <a:r>
              <a:rPr lang="en-GB" altLang="en-US" dirty="0"/>
              <a:t> from more than one charge) must use </a:t>
            </a:r>
            <a:r>
              <a:rPr lang="en-GB" altLang="en-US" dirty="0">
                <a:solidFill>
                  <a:srgbClr val="0000FF"/>
                </a:solidFill>
              </a:rPr>
              <a:t>vector addition</a:t>
            </a:r>
            <a:r>
              <a:rPr lang="en-GB" altLang="en-US" dirty="0"/>
              <a:t>.</a:t>
            </a:r>
            <a:endParaRPr lang="en-US" altLang="en-US" dirty="0"/>
          </a:p>
        </p:txBody>
      </p:sp>
      <p:sp>
        <p:nvSpPr>
          <p:cNvPr id="39940" name="Oval 5"/>
          <p:cNvSpPr>
            <a:spLocks noChangeArrowheads="1"/>
          </p:cNvSpPr>
          <p:nvPr/>
        </p:nvSpPr>
        <p:spPr bwMode="auto">
          <a:xfrm>
            <a:off x="7013576" y="5405439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941" name="Group 22"/>
          <p:cNvGrpSpPr>
            <a:grpSpLocks/>
          </p:cNvGrpSpPr>
          <p:nvPr/>
        </p:nvGrpSpPr>
        <p:grpSpPr bwMode="auto">
          <a:xfrm>
            <a:off x="3503614" y="5373689"/>
            <a:ext cx="288925" cy="287337"/>
            <a:chOff x="1247" y="3385"/>
            <a:chExt cx="182" cy="181"/>
          </a:xfrm>
        </p:grpSpPr>
        <p:sp>
          <p:nvSpPr>
            <p:cNvPr id="39954" name="Oval 4"/>
            <p:cNvSpPr>
              <a:spLocks noChangeArrowheads="1"/>
            </p:cNvSpPr>
            <p:nvPr/>
          </p:nvSpPr>
          <p:spPr bwMode="auto">
            <a:xfrm>
              <a:off x="1247" y="3385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55" name="Group 6"/>
            <p:cNvGrpSpPr>
              <a:grpSpLocks/>
            </p:cNvGrpSpPr>
            <p:nvPr/>
          </p:nvGrpSpPr>
          <p:grpSpPr bwMode="auto">
            <a:xfrm>
              <a:off x="1275" y="3415"/>
              <a:ext cx="136" cy="136"/>
              <a:chOff x="994" y="3067"/>
              <a:chExt cx="136" cy="136"/>
            </a:xfrm>
          </p:grpSpPr>
          <p:sp>
            <p:nvSpPr>
              <p:cNvPr id="39956" name="Line 7"/>
              <p:cNvSpPr>
                <a:spLocks noChangeShapeType="1"/>
              </p:cNvSpPr>
              <p:nvPr/>
            </p:nvSpPr>
            <p:spPr bwMode="auto">
              <a:xfrm>
                <a:off x="1066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957" name="Line 8"/>
              <p:cNvSpPr>
                <a:spLocks noChangeShapeType="1"/>
              </p:cNvSpPr>
              <p:nvPr/>
            </p:nvSpPr>
            <p:spPr bwMode="auto">
              <a:xfrm rot="5400000">
                <a:off x="1062" y="306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7050088" y="5446713"/>
            <a:ext cx="215900" cy="215900"/>
            <a:chOff x="994" y="3067"/>
            <a:chExt cx="136" cy="136"/>
          </a:xfrm>
        </p:grpSpPr>
        <p:sp>
          <p:nvSpPr>
            <p:cNvPr id="39952" name="Line 10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9953" name="Line 11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3511551" y="5751513"/>
            <a:ext cx="669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4" name="Text Box 13"/>
          <p:cNvSpPr txBox="1">
            <a:spLocks noChangeArrowheads="1"/>
          </p:cNvSpPr>
          <p:nvPr/>
        </p:nvSpPr>
        <p:spPr bwMode="auto">
          <a:xfrm>
            <a:off x="6778626" y="5829301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5" name="Line 14"/>
          <p:cNvSpPr>
            <a:spLocks noChangeShapeType="1"/>
          </p:cNvSpPr>
          <p:nvPr/>
        </p:nvSpPr>
        <p:spPr bwMode="auto">
          <a:xfrm flipH="1" flipV="1">
            <a:off x="5095875" y="3997325"/>
            <a:ext cx="7874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6" name="Text Box 15"/>
          <p:cNvSpPr txBox="1">
            <a:spLocks noChangeArrowheads="1"/>
          </p:cNvSpPr>
          <p:nvPr/>
        </p:nvSpPr>
        <p:spPr bwMode="auto">
          <a:xfrm>
            <a:off x="5978525" y="4773613"/>
            <a:ext cx="2541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Resultant field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 flipV="1">
            <a:off x="4873626" y="3860801"/>
            <a:ext cx="817563" cy="627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8" name="Text Box 17"/>
          <p:cNvSpPr txBox="1">
            <a:spLocks noChangeArrowheads="1"/>
          </p:cNvSpPr>
          <p:nvPr/>
        </p:nvSpPr>
        <p:spPr bwMode="auto">
          <a:xfrm>
            <a:off x="5756275" y="3743326"/>
            <a:ext cx="290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due to q</a:t>
            </a:r>
            <a:r>
              <a:rPr lang="en-GB" altLang="en-US" sz="18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800" baseline="-25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 flipH="1" flipV="1">
            <a:off x="4289426" y="4273551"/>
            <a:ext cx="574675" cy="212725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50" name="Text Box 19"/>
          <p:cNvSpPr txBox="1">
            <a:spLocks noChangeArrowheads="1"/>
          </p:cNvSpPr>
          <p:nvPr/>
        </p:nvSpPr>
        <p:spPr bwMode="auto">
          <a:xfrm>
            <a:off x="2673350" y="4060826"/>
            <a:ext cx="186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due to q</a:t>
            </a:r>
            <a:r>
              <a:rPr lang="en-GB" altLang="en-US" sz="1800" baseline="-2500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800" baseline="-25000">
              <a:solidFill>
                <a:srgbClr val="D600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51" name="Line 21"/>
          <p:cNvSpPr>
            <a:spLocks noChangeShapeType="1"/>
          </p:cNvSpPr>
          <p:nvPr/>
        </p:nvSpPr>
        <p:spPr bwMode="auto">
          <a:xfrm flipV="1">
            <a:off x="4862514" y="3668713"/>
            <a:ext cx="223837" cy="81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548680"/>
            <a:ext cx="7772400" cy="66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/>
              <a:t>a) Dipole (opposite charges)</a:t>
            </a:r>
            <a:endParaRPr lang="en-US" alt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lum bright="-32000" contras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209081"/>
            <a:ext cx="5544616" cy="562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6600" y="320676"/>
            <a:ext cx="7772400" cy="6953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/>
              <a:t>b) two positive charges</a:t>
            </a:r>
            <a:endParaRPr lang="en-US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lum bright="-36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1000126"/>
            <a:ext cx="5899150" cy="550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Force and Electric field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en-GB" altLang="en-US" b="1">
                <a:solidFill>
                  <a:srgbClr val="0070C0"/>
                </a:solidFill>
              </a:rPr>
              <a:t>1.</a:t>
            </a:r>
            <a:r>
              <a:rPr lang="en-GB" altLang="en-US"/>
              <a:t> There are </a:t>
            </a:r>
            <a:r>
              <a:rPr lang="en-GB" altLang="en-US">
                <a:solidFill>
                  <a:srgbClr val="0070C0"/>
                </a:solidFill>
              </a:rPr>
              <a:t>two types </a:t>
            </a:r>
            <a:r>
              <a:rPr lang="en-GB" altLang="en-US"/>
              <a:t>of electric charge (</a:t>
            </a:r>
            <a:r>
              <a:rPr lang="en-GB" altLang="en-US">
                <a:solidFill>
                  <a:srgbClr val="0070C0"/>
                </a:solidFill>
              </a:rPr>
              <a:t>positive</a:t>
            </a:r>
            <a:r>
              <a:rPr lang="en-GB" altLang="en-US"/>
              <a:t> and </a:t>
            </a:r>
            <a:r>
              <a:rPr lang="en-GB" altLang="en-US">
                <a:solidFill>
                  <a:srgbClr val="FF0000"/>
                </a:solidFill>
              </a:rPr>
              <a:t>negative</a:t>
            </a:r>
            <a:r>
              <a:rPr lang="en-GB" altLang="en-US"/>
              <a:t>)</a:t>
            </a:r>
          </a:p>
          <a:p>
            <a:pPr marL="609600" indent="-609600" eaLnBrk="1" hangingPunct="1">
              <a:buNone/>
            </a:pPr>
            <a:endParaRPr lang="en-US" alt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3514726" y="5384800"/>
            <a:ext cx="288925" cy="287338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013576" y="5405439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 rot="5400000">
            <a:off x="3656013" y="54165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7050088" y="5446713"/>
            <a:ext cx="215900" cy="215900"/>
            <a:chOff x="994" y="3067"/>
            <a:chExt cx="136" cy="136"/>
          </a:xfrm>
        </p:grpSpPr>
        <p:sp>
          <p:nvSpPr>
            <p:cNvPr id="8200" name="Line 10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01" name="Line 11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213100"/>
            <a:ext cx="69135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692150"/>
            <a:ext cx="6113463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AutoShape 6"/>
          <p:cNvSpPr>
            <a:spLocks/>
          </p:cNvSpPr>
          <p:nvPr/>
        </p:nvSpPr>
        <p:spPr bwMode="auto">
          <a:xfrm>
            <a:off x="3575051" y="5516564"/>
            <a:ext cx="3235325" cy="1195387"/>
          </a:xfrm>
          <a:prstGeom prst="accentCallout2">
            <a:avLst>
              <a:gd name="adj1" fmla="val 9560"/>
              <a:gd name="adj2" fmla="val 102356"/>
              <a:gd name="adj3" fmla="val 9560"/>
              <a:gd name="adj4" fmla="val 119972"/>
              <a:gd name="adj5" fmla="val -107569"/>
              <a:gd name="adj6" fmla="val 138176"/>
            </a:avLst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Neutral Point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The force exerted on a charge here would be exactly equal and opposite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Field between charged parallel plates</a:t>
            </a:r>
            <a:endParaRPr lang="en-US" altLang="en-US" sz="360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248025" y="1924051"/>
            <a:ext cx="5900738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3357563" y="1635125"/>
            <a:ext cx="215900" cy="215900"/>
            <a:chOff x="994" y="3067"/>
            <a:chExt cx="136" cy="136"/>
          </a:xfrm>
        </p:grpSpPr>
        <p:sp>
          <p:nvSpPr>
            <p:cNvPr id="47161" name="Line 6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62" name="Line 7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09" name="Group 8"/>
          <p:cNvGrpSpPr>
            <a:grpSpLocks/>
          </p:cNvGrpSpPr>
          <p:nvPr/>
        </p:nvGrpSpPr>
        <p:grpSpPr bwMode="auto">
          <a:xfrm>
            <a:off x="3944938" y="1714500"/>
            <a:ext cx="215900" cy="215900"/>
            <a:chOff x="994" y="3067"/>
            <a:chExt cx="136" cy="136"/>
          </a:xfrm>
        </p:grpSpPr>
        <p:sp>
          <p:nvSpPr>
            <p:cNvPr id="47159" name="Line 9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60" name="Line 10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0" name="Group 11"/>
          <p:cNvGrpSpPr>
            <a:grpSpLocks/>
          </p:cNvGrpSpPr>
          <p:nvPr/>
        </p:nvGrpSpPr>
        <p:grpSpPr bwMode="auto">
          <a:xfrm>
            <a:off x="5532438" y="1695450"/>
            <a:ext cx="215900" cy="215900"/>
            <a:chOff x="994" y="3067"/>
            <a:chExt cx="136" cy="136"/>
          </a:xfrm>
        </p:grpSpPr>
        <p:sp>
          <p:nvSpPr>
            <p:cNvPr id="47157" name="Line 12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8" name="Line 13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1" name="Group 14"/>
          <p:cNvGrpSpPr>
            <a:grpSpLocks/>
          </p:cNvGrpSpPr>
          <p:nvPr/>
        </p:nvGrpSpPr>
        <p:grpSpPr bwMode="auto">
          <a:xfrm>
            <a:off x="4727575" y="1666875"/>
            <a:ext cx="215900" cy="215900"/>
            <a:chOff x="994" y="3067"/>
            <a:chExt cx="136" cy="136"/>
          </a:xfrm>
        </p:grpSpPr>
        <p:sp>
          <p:nvSpPr>
            <p:cNvPr id="47155" name="Line 15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6" name="Line 16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2" name="Group 17"/>
          <p:cNvGrpSpPr>
            <a:grpSpLocks/>
          </p:cNvGrpSpPr>
          <p:nvPr/>
        </p:nvGrpSpPr>
        <p:grpSpPr bwMode="auto">
          <a:xfrm>
            <a:off x="6143625" y="1679575"/>
            <a:ext cx="215900" cy="215900"/>
            <a:chOff x="994" y="3067"/>
            <a:chExt cx="136" cy="136"/>
          </a:xfrm>
        </p:grpSpPr>
        <p:sp>
          <p:nvSpPr>
            <p:cNvPr id="47153" name="Line 18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4" name="Line 19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3" name="Group 20"/>
          <p:cNvGrpSpPr>
            <a:grpSpLocks/>
          </p:cNvGrpSpPr>
          <p:nvPr/>
        </p:nvGrpSpPr>
        <p:grpSpPr bwMode="auto">
          <a:xfrm>
            <a:off x="6965950" y="1684338"/>
            <a:ext cx="215900" cy="215900"/>
            <a:chOff x="994" y="3067"/>
            <a:chExt cx="136" cy="136"/>
          </a:xfrm>
        </p:grpSpPr>
        <p:sp>
          <p:nvSpPr>
            <p:cNvPr id="47151" name="Line 21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2" name="Line 22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4" name="Group 23"/>
          <p:cNvGrpSpPr>
            <a:grpSpLocks/>
          </p:cNvGrpSpPr>
          <p:nvPr/>
        </p:nvGrpSpPr>
        <p:grpSpPr bwMode="auto">
          <a:xfrm>
            <a:off x="7777163" y="1708150"/>
            <a:ext cx="215900" cy="215900"/>
            <a:chOff x="994" y="3067"/>
            <a:chExt cx="136" cy="136"/>
          </a:xfrm>
        </p:grpSpPr>
        <p:sp>
          <p:nvSpPr>
            <p:cNvPr id="47149" name="Line 24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0" name="Line 25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5" name="Group 26"/>
          <p:cNvGrpSpPr>
            <a:grpSpLocks/>
          </p:cNvGrpSpPr>
          <p:nvPr/>
        </p:nvGrpSpPr>
        <p:grpSpPr bwMode="auto">
          <a:xfrm>
            <a:off x="8396288" y="1689100"/>
            <a:ext cx="215900" cy="215900"/>
            <a:chOff x="994" y="3067"/>
            <a:chExt cx="136" cy="136"/>
          </a:xfrm>
        </p:grpSpPr>
        <p:sp>
          <p:nvSpPr>
            <p:cNvPr id="47147" name="Line 27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48" name="Line 28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7116" name="Rectangle 29"/>
          <p:cNvSpPr>
            <a:spLocks noChangeArrowheads="1"/>
          </p:cNvSpPr>
          <p:nvPr/>
        </p:nvSpPr>
        <p:spPr bwMode="auto">
          <a:xfrm>
            <a:off x="3282950" y="5127626"/>
            <a:ext cx="5900738" cy="20161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7" name="Line 30"/>
          <p:cNvSpPr>
            <a:spLocks noChangeShapeType="1"/>
          </p:cNvSpPr>
          <p:nvPr/>
        </p:nvSpPr>
        <p:spPr bwMode="auto">
          <a:xfrm rot="5400000">
            <a:off x="3746500" y="54419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8" name="Line 31"/>
          <p:cNvSpPr>
            <a:spLocks noChangeShapeType="1"/>
          </p:cNvSpPr>
          <p:nvPr/>
        </p:nvSpPr>
        <p:spPr bwMode="auto">
          <a:xfrm rot="5400000">
            <a:off x="4483100" y="54229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9" name="Line 32"/>
          <p:cNvSpPr>
            <a:spLocks noChangeShapeType="1"/>
          </p:cNvSpPr>
          <p:nvPr/>
        </p:nvSpPr>
        <p:spPr bwMode="auto">
          <a:xfrm rot="5400000">
            <a:off x="5187950" y="5405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0" name="Line 33"/>
          <p:cNvSpPr>
            <a:spLocks noChangeShapeType="1"/>
          </p:cNvSpPr>
          <p:nvPr/>
        </p:nvSpPr>
        <p:spPr bwMode="auto">
          <a:xfrm rot="5400000">
            <a:off x="6032500" y="53768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1" name="Line 34"/>
          <p:cNvSpPr>
            <a:spLocks noChangeShapeType="1"/>
          </p:cNvSpPr>
          <p:nvPr/>
        </p:nvSpPr>
        <p:spPr bwMode="auto">
          <a:xfrm rot="5400000">
            <a:off x="6726238" y="53705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2" name="Line 35"/>
          <p:cNvSpPr>
            <a:spLocks noChangeShapeType="1"/>
          </p:cNvSpPr>
          <p:nvPr/>
        </p:nvSpPr>
        <p:spPr bwMode="auto">
          <a:xfrm rot="5400000">
            <a:off x="7485063" y="53625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3" name="Line 36"/>
          <p:cNvSpPr>
            <a:spLocks noChangeShapeType="1"/>
          </p:cNvSpPr>
          <p:nvPr/>
        </p:nvSpPr>
        <p:spPr bwMode="auto">
          <a:xfrm rot="5400000">
            <a:off x="8274050" y="53975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4" name="Line 37"/>
          <p:cNvSpPr>
            <a:spLocks noChangeShapeType="1"/>
          </p:cNvSpPr>
          <p:nvPr/>
        </p:nvSpPr>
        <p:spPr bwMode="auto">
          <a:xfrm>
            <a:off x="9137650" y="2009775"/>
            <a:ext cx="903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5" name="Line 38"/>
          <p:cNvSpPr>
            <a:spLocks noChangeShapeType="1"/>
          </p:cNvSpPr>
          <p:nvPr/>
        </p:nvSpPr>
        <p:spPr bwMode="auto">
          <a:xfrm>
            <a:off x="10056813" y="1989138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6" name="Line 39"/>
          <p:cNvSpPr>
            <a:spLocks noChangeShapeType="1"/>
          </p:cNvSpPr>
          <p:nvPr/>
        </p:nvSpPr>
        <p:spPr bwMode="auto">
          <a:xfrm>
            <a:off x="9767889" y="3429000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7" name="Line 40"/>
          <p:cNvSpPr>
            <a:spLocks noChangeShapeType="1"/>
          </p:cNvSpPr>
          <p:nvPr/>
        </p:nvSpPr>
        <p:spPr bwMode="auto">
          <a:xfrm>
            <a:off x="9840913" y="35004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8" name="Line 41"/>
          <p:cNvSpPr>
            <a:spLocks noChangeShapeType="1"/>
          </p:cNvSpPr>
          <p:nvPr/>
        </p:nvSpPr>
        <p:spPr bwMode="auto">
          <a:xfrm>
            <a:off x="10056813" y="3500439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9" name="Line 42"/>
          <p:cNvSpPr>
            <a:spLocks noChangeShapeType="1"/>
          </p:cNvSpPr>
          <p:nvPr/>
        </p:nvSpPr>
        <p:spPr bwMode="auto">
          <a:xfrm flipH="1">
            <a:off x="9191625" y="5229225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0" name="Line 43"/>
          <p:cNvSpPr>
            <a:spLocks noChangeShapeType="1"/>
          </p:cNvSpPr>
          <p:nvPr/>
        </p:nvSpPr>
        <p:spPr bwMode="auto">
          <a:xfrm>
            <a:off x="3575050" y="2133601"/>
            <a:ext cx="0" cy="2951163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1" name="Line 44"/>
          <p:cNvSpPr>
            <a:spLocks noChangeShapeType="1"/>
          </p:cNvSpPr>
          <p:nvPr/>
        </p:nvSpPr>
        <p:spPr bwMode="auto">
          <a:xfrm>
            <a:off x="4295775" y="2133601"/>
            <a:ext cx="0" cy="2951163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2" name="Line 45"/>
          <p:cNvSpPr>
            <a:spLocks noChangeShapeType="1"/>
          </p:cNvSpPr>
          <p:nvPr/>
        </p:nvSpPr>
        <p:spPr bwMode="auto">
          <a:xfrm>
            <a:off x="5016500" y="2133601"/>
            <a:ext cx="0" cy="2951163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3" name="Line 46"/>
          <p:cNvSpPr>
            <a:spLocks noChangeShapeType="1"/>
          </p:cNvSpPr>
          <p:nvPr/>
        </p:nvSpPr>
        <p:spPr bwMode="auto">
          <a:xfrm>
            <a:off x="7896225" y="2133601"/>
            <a:ext cx="0" cy="2951163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4" name="Line 47"/>
          <p:cNvSpPr>
            <a:spLocks noChangeShapeType="1"/>
          </p:cNvSpPr>
          <p:nvPr/>
        </p:nvSpPr>
        <p:spPr bwMode="auto">
          <a:xfrm>
            <a:off x="5735638" y="2133601"/>
            <a:ext cx="0" cy="2951163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5" name="Line 48"/>
          <p:cNvSpPr>
            <a:spLocks noChangeShapeType="1"/>
          </p:cNvSpPr>
          <p:nvPr/>
        </p:nvSpPr>
        <p:spPr bwMode="auto">
          <a:xfrm>
            <a:off x="6456363" y="2133601"/>
            <a:ext cx="0" cy="2951163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6" name="Line 49"/>
          <p:cNvSpPr>
            <a:spLocks noChangeShapeType="1"/>
          </p:cNvSpPr>
          <p:nvPr/>
        </p:nvSpPr>
        <p:spPr bwMode="auto">
          <a:xfrm>
            <a:off x="7175500" y="2133601"/>
            <a:ext cx="0" cy="2951163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7" name="Line 50"/>
          <p:cNvSpPr>
            <a:spLocks noChangeShapeType="1"/>
          </p:cNvSpPr>
          <p:nvPr/>
        </p:nvSpPr>
        <p:spPr bwMode="auto">
          <a:xfrm>
            <a:off x="8616950" y="2133601"/>
            <a:ext cx="0" cy="2951163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8" name="Freeform 51"/>
          <p:cNvSpPr>
            <a:spLocks/>
          </p:cNvSpPr>
          <p:nvPr/>
        </p:nvSpPr>
        <p:spPr bwMode="auto">
          <a:xfrm>
            <a:off x="2925763" y="2133601"/>
            <a:ext cx="361950" cy="2951163"/>
          </a:xfrm>
          <a:custGeom>
            <a:avLst/>
            <a:gdLst>
              <a:gd name="T0" fmla="*/ 2147483646 w 506"/>
              <a:gd name="T1" fmla="*/ 0 h 1859"/>
              <a:gd name="T2" fmla="*/ 2147483646 w 506"/>
              <a:gd name="T3" fmla="*/ 2147483646 h 1859"/>
              <a:gd name="T4" fmla="*/ 2147483646 w 506"/>
              <a:gd name="T5" fmla="*/ 2147483646 h 1859"/>
              <a:gd name="T6" fmla="*/ 0 60000 65536"/>
              <a:gd name="T7" fmla="*/ 0 60000 65536"/>
              <a:gd name="T8" fmla="*/ 0 60000 65536"/>
              <a:gd name="T9" fmla="*/ 0 w 506"/>
              <a:gd name="T10" fmla="*/ 0 h 1859"/>
              <a:gd name="T11" fmla="*/ 506 w 506"/>
              <a:gd name="T12" fmla="*/ 1859 h 18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6" h="1859">
                <a:moveTo>
                  <a:pt x="506" y="0"/>
                </a:moveTo>
                <a:cubicBezTo>
                  <a:pt x="260" y="321"/>
                  <a:pt x="14" y="642"/>
                  <a:pt x="7" y="952"/>
                </a:cubicBezTo>
                <a:cubicBezTo>
                  <a:pt x="0" y="1262"/>
                  <a:pt x="230" y="1560"/>
                  <a:pt x="461" y="1859"/>
                </a:cubicBezTo>
              </a:path>
            </a:pathLst>
          </a:cu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9" name="Freeform 52"/>
          <p:cNvSpPr>
            <a:spLocks/>
          </p:cNvSpPr>
          <p:nvPr/>
        </p:nvSpPr>
        <p:spPr bwMode="auto">
          <a:xfrm flipH="1">
            <a:off x="9120188" y="2133601"/>
            <a:ext cx="287339" cy="2951163"/>
          </a:xfrm>
          <a:custGeom>
            <a:avLst/>
            <a:gdLst>
              <a:gd name="T0" fmla="*/ 2147483646 w 506"/>
              <a:gd name="T1" fmla="*/ 0 h 1859"/>
              <a:gd name="T2" fmla="*/ 2147483646 w 506"/>
              <a:gd name="T3" fmla="*/ 2147483646 h 1859"/>
              <a:gd name="T4" fmla="*/ 2147483646 w 506"/>
              <a:gd name="T5" fmla="*/ 2147483646 h 1859"/>
              <a:gd name="T6" fmla="*/ 0 60000 65536"/>
              <a:gd name="T7" fmla="*/ 0 60000 65536"/>
              <a:gd name="T8" fmla="*/ 0 60000 65536"/>
              <a:gd name="T9" fmla="*/ 0 w 506"/>
              <a:gd name="T10" fmla="*/ 0 h 1859"/>
              <a:gd name="T11" fmla="*/ 506 w 506"/>
              <a:gd name="T12" fmla="*/ 1859 h 18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6" h="1859">
                <a:moveTo>
                  <a:pt x="506" y="0"/>
                </a:moveTo>
                <a:cubicBezTo>
                  <a:pt x="260" y="321"/>
                  <a:pt x="14" y="642"/>
                  <a:pt x="7" y="952"/>
                </a:cubicBezTo>
                <a:cubicBezTo>
                  <a:pt x="0" y="1262"/>
                  <a:pt x="230" y="1560"/>
                  <a:pt x="461" y="1859"/>
                </a:cubicBezTo>
              </a:path>
            </a:pathLst>
          </a:cu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40" name="Text Box 53"/>
          <p:cNvSpPr txBox="1">
            <a:spLocks noChangeArrowheads="1"/>
          </p:cNvSpPr>
          <p:nvPr/>
        </p:nvSpPr>
        <p:spPr bwMode="auto">
          <a:xfrm>
            <a:off x="4151313" y="3068639"/>
            <a:ext cx="4176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 field E = V/d</a:t>
            </a:r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41" name="Text Box 54"/>
          <p:cNvSpPr txBox="1">
            <a:spLocks noChangeArrowheads="1"/>
          </p:cNvSpPr>
          <p:nvPr/>
        </p:nvSpPr>
        <p:spPr bwMode="auto">
          <a:xfrm>
            <a:off x="10128250" y="2924176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altLang="en-US" sz="1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42" name="Text Box 55"/>
          <p:cNvSpPr txBox="1">
            <a:spLocks noChangeArrowheads="1"/>
          </p:cNvSpPr>
          <p:nvPr/>
        </p:nvSpPr>
        <p:spPr bwMode="auto">
          <a:xfrm>
            <a:off x="3648075" y="3429001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en-US" sz="1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43" name="Line 56"/>
          <p:cNvSpPr>
            <a:spLocks noChangeShapeType="1"/>
          </p:cNvSpPr>
          <p:nvPr/>
        </p:nvSpPr>
        <p:spPr bwMode="auto">
          <a:xfrm flipV="1">
            <a:off x="3792538" y="2205038"/>
            <a:ext cx="0" cy="12239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44" name="Line 57"/>
          <p:cNvSpPr>
            <a:spLocks noChangeShapeType="1"/>
          </p:cNvSpPr>
          <p:nvPr/>
        </p:nvSpPr>
        <p:spPr bwMode="auto">
          <a:xfrm>
            <a:off x="3792538" y="3789363"/>
            <a:ext cx="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45" name="Text Box 58"/>
          <p:cNvSpPr txBox="1">
            <a:spLocks noChangeArrowheads="1"/>
          </p:cNvSpPr>
          <p:nvPr/>
        </p:nvSpPr>
        <p:spPr bwMode="auto">
          <a:xfrm>
            <a:off x="1703389" y="5157788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“Edge effects”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46" name="Line 59"/>
          <p:cNvSpPr>
            <a:spLocks noChangeShapeType="1"/>
          </p:cNvSpPr>
          <p:nvPr/>
        </p:nvSpPr>
        <p:spPr bwMode="auto">
          <a:xfrm flipV="1">
            <a:off x="2135188" y="4077072"/>
            <a:ext cx="576263" cy="108071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Field between charged parallel plates</a:t>
            </a:r>
            <a:endParaRPr lang="en-US" altLang="en-US" sz="360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248025" y="1924051"/>
            <a:ext cx="5900738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3357563" y="1635125"/>
            <a:ext cx="215900" cy="215900"/>
            <a:chOff x="994" y="3067"/>
            <a:chExt cx="136" cy="136"/>
          </a:xfrm>
        </p:grpSpPr>
        <p:sp>
          <p:nvSpPr>
            <p:cNvPr id="47161" name="Line 6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62" name="Line 7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09" name="Group 8"/>
          <p:cNvGrpSpPr>
            <a:grpSpLocks/>
          </p:cNvGrpSpPr>
          <p:nvPr/>
        </p:nvGrpSpPr>
        <p:grpSpPr bwMode="auto">
          <a:xfrm>
            <a:off x="3944938" y="1714500"/>
            <a:ext cx="215900" cy="215900"/>
            <a:chOff x="994" y="3067"/>
            <a:chExt cx="136" cy="136"/>
          </a:xfrm>
        </p:grpSpPr>
        <p:sp>
          <p:nvSpPr>
            <p:cNvPr id="47159" name="Line 9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60" name="Line 10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0" name="Group 11"/>
          <p:cNvGrpSpPr>
            <a:grpSpLocks/>
          </p:cNvGrpSpPr>
          <p:nvPr/>
        </p:nvGrpSpPr>
        <p:grpSpPr bwMode="auto">
          <a:xfrm>
            <a:off x="5532438" y="1695450"/>
            <a:ext cx="215900" cy="215900"/>
            <a:chOff x="994" y="3067"/>
            <a:chExt cx="136" cy="136"/>
          </a:xfrm>
        </p:grpSpPr>
        <p:sp>
          <p:nvSpPr>
            <p:cNvPr id="47157" name="Line 12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8" name="Line 13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1" name="Group 14"/>
          <p:cNvGrpSpPr>
            <a:grpSpLocks/>
          </p:cNvGrpSpPr>
          <p:nvPr/>
        </p:nvGrpSpPr>
        <p:grpSpPr bwMode="auto">
          <a:xfrm>
            <a:off x="4727575" y="1666875"/>
            <a:ext cx="215900" cy="215900"/>
            <a:chOff x="994" y="3067"/>
            <a:chExt cx="136" cy="136"/>
          </a:xfrm>
        </p:grpSpPr>
        <p:sp>
          <p:nvSpPr>
            <p:cNvPr id="47155" name="Line 15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6" name="Line 16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2" name="Group 17"/>
          <p:cNvGrpSpPr>
            <a:grpSpLocks/>
          </p:cNvGrpSpPr>
          <p:nvPr/>
        </p:nvGrpSpPr>
        <p:grpSpPr bwMode="auto">
          <a:xfrm>
            <a:off x="6143625" y="1679575"/>
            <a:ext cx="215900" cy="215900"/>
            <a:chOff x="994" y="3067"/>
            <a:chExt cx="136" cy="136"/>
          </a:xfrm>
        </p:grpSpPr>
        <p:sp>
          <p:nvSpPr>
            <p:cNvPr id="47153" name="Line 18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4" name="Line 19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3" name="Group 20"/>
          <p:cNvGrpSpPr>
            <a:grpSpLocks/>
          </p:cNvGrpSpPr>
          <p:nvPr/>
        </p:nvGrpSpPr>
        <p:grpSpPr bwMode="auto">
          <a:xfrm>
            <a:off x="6965950" y="1684338"/>
            <a:ext cx="215900" cy="215900"/>
            <a:chOff x="994" y="3067"/>
            <a:chExt cx="136" cy="136"/>
          </a:xfrm>
        </p:grpSpPr>
        <p:sp>
          <p:nvSpPr>
            <p:cNvPr id="47151" name="Line 21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2" name="Line 22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4" name="Group 23"/>
          <p:cNvGrpSpPr>
            <a:grpSpLocks/>
          </p:cNvGrpSpPr>
          <p:nvPr/>
        </p:nvGrpSpPr>
        <p:grpSpPr bwMode="auto">
          <a:xfrm>
            <a:off x="7777163" y="1708150"/>
            <a:ext cx="215900" cy="215900"/>
            <a:chOff x="994" y="3067"/>
            <a:chExt cx="136" cy="136"/>
          </a:xfrm>
        </p:grpSpPr>
        <p:sp>
          <p:nvSpPr>
            <p:cNvPr id="47149" name="Line 24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50" name="Line 25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7115" name="Group 26"/>
          <p:cNvGrpSpPr>
            <a:grpSpLocks/>
          </p:cNvGrpSpPr>
          <p:nvPr/>
        </p:nvGrpSpPr>
        <p:grpSpPr bwMode="auto">
          <a:xfrm>
            <a:off x="8396288" y="1689100"/>
            <a:ext cx="215900" cy="215900"/>
            <a:chOff x="994" y="3067"/>
            <a:chExt cx="136" cy="136"/>
          </a:xfrm>
        </p:grpSpPr>
        <p:sp>
          <p:nvSpPr>
            <p:cNvPr id="47147" name="Line 27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7148" name="Line 28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7116" name="Rectangle 29"/>
          <p:cNvSpPr>
            <a:spLocks noChangeArrowheads="1"/>
          </p:cNvSpPr>
          <p:nvPr/>
        </p:nvSpPr>
        <p:spPr bwMode="auto">
          <a:xfrm>
            <a:off x="3282950" y="5127626"/>
            <a:ext cx="5900738" cy="20161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7" name="Line 30"/>
          <p:cNvSpPr>
            <a:spLocks noChangeShapeType="1"/>
          </p:cNvSpPr>
          <p:nvPr/>
        </p:nvSpPr>
        <p:spPr bwMode="auto">
          <a:xfrm rot="5400000">
            <a:off x="3746500" y="54419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8" name="Line 31"/>
          <p:cNvSpPr>
            <a:spLocks noChangeShapeType="1"/>
          </p:cNvSpPr>
          <p:nvPr/>
        </p:nvSpPr>
        <p:spPr bwMode="auto">
          <a:xfrm rot="5400000">
            <a:off x="4483100" y="54229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9" name="Line 32"/>
          <p:cNvSpPr>
            <a:spLocks noChangeShapeType="1"/>
          </p:cNvSpPr>
          <p:nvPr/>
        </p:nvSpPr>
        <p:spPr bwMode="auto">
          <a:xfrm rot="5400000">
            <a:off x="5187950" y="5405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0" name="Line 33"/>
          <p:cNvSpPr>
            <a:spLocks noChangeShapeType="1"/>
          </p:cNvSpPr>
          <p:nvPr/>
        </p:nvSpPr>
        <p:spPr bwMode="auto">
          <a:xfrm rot="5400000">
            <a:off x="6032500" y="53768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1" name="Line 34"/>
          <p:cNvSpPr>
            <a:spLocks noChangeShapeType="1"/>
          </p:cNvSpPr>
          <p:nvPr/>
        </p:nvSpPr>
        <p:spPr bwMode="auto">
          <a:xfrm rot="5400000">
            <a:off x="6726238" y="53705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2" name="Line 35"/>
          <p:cNvSpPr>
            <a:spLocks noChangeShapeType="1"/>
          </p:cNvSpPr>
          <p:nvPr/>
        </p:nvSpPr>
        <p:spPr bwMode="auto">
          <a:xfrm rot="5400000">
            <a:off x="7485063" y="53625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3" name="Line 36"/>
          <p:cNvSpPr>
            <a:spLocks noChangeShapeType="1"/>
          </p:cNvSpPr>
          <p:nvPr/>
        </p:nvSpPr>
        <p:spPr bwMode="auto">
          <a:xfrm rot="5400000">
            <a:off x="8274050" y="53975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4" name="Line 37"/>
          <p:cNvSpPr>
            <a:spLocks noChangeShapeType="1"/>
          </p:cNvSpPr>
          <p:nvPr/>
        </p:nvSpPr>
        <p:spPr bwMode="auto">
          <a:xfrm>
            <a:off x="9137650" y="2009775"/>
            <a:ext cx="903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5" name="Line 38"/>
          <p:cNvSpPr>
            <a:spLocks noChangeShapeType="1"/>
          </p:cNvSpPr>
          <p:nvPr/>
        </p:nvSpPr>
        <p:spPr bwMode="auto">
          <a:xfrm>
            <a:off x="10056813" y="1989138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6" name="Line 39"/>
          <p:cNvSpPr>
            <a:spLocks noChangeShapeType="1"/>
          </p:cNvSpPr>
          <p:nvPr/>
        </p:nvSpPr>
        <p:spPr bwMode="auto">
          <a:xfrm>
            <a:off x="9767889" y="3429000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7" name="Line 40"/>
          <p:cNvSpPr>
            <a:spLocks noChangeShapeType="1"/>
          </p:cNvSpPr>
          <p:nvPr/>
        </p:nvSpPr>
        <p:spPr bwMode="auto">
          <a:xfrm>
            <a:off x="9840913" y="35004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8" name="Line 41"/>
          <p:cNvSpPr>
            <a:spLocks noChangeShapeType="1"/>
          </p:cNvSpPr>
          <p:nvPr/>
        </p:nvSpPr>
        <p:spPr bwMode="auto">
          <a:xfrm>
            <a:off x="10056813" y="3500439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9" name="Line 42"/>
          <p:cNvSpPr>
            <a:spLocks noChangeShapeType="1"/>
          </p:cNvSpPr>
          <p:nvPr/>
        </p:nvSpPr>
        <p:spPr bwMode="auto">
          <a:xfrm flipH="1">
            <a:off x="9191625" y="5229225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41" name="Text Box 54"/>
          <p:cNvSpPr txBox="1">
            <a:spLocks noChangeArrowheads="1"/>
          </p:cNvSpPr>
          <p:nvPr/>
        </p:nvSpPr>
        <p:spPr bwMode="auto">
          <a:xfrm>
            <a:off x="10128250" y="2924176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altLang="en-US" sz="18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55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lum bright="-10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187" y="1497906"/>
            <a:ext cx="16510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0"/>
            <a:ext cx="7772400" cy="1143000"/>
          </a:xfrm>
          <a:noFill/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Electric Fields </a:t>
            </a:r>
            <a:r>
              <a:rPr lang="en-US" altLang="en-US" dirty="0"/>
              <a:t>and Conductors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658938"/>
            <a:ext cx="9232453" cy="1001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conductor will distort an Electric Field</a:t>
            </a:r>
          </a:p>
          <a:p>
            <a:pPr eaLnBrk="1" hangingPunct="1"/>
            <a:r>
              <a:rPr lang="en-US" altLang="en-US" dirty="0"/>
              <a:t>The field will cause movement of charge within the conductor due to the force effect.</a:t>
            </a:r>
          </a:p>
          <a:p>
            <a:pPr eaLnBrk="1" hangingPunct="1"/>
            <a:r>
              <a:rPr lang="en-US" altLang="en-US" dirty="0"/>
              <a:t>Excess charge resides on surface at equilibrium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2351584" y="4017268"/>
            <a:ext cx="4479925" cy="2679700"/>
            <a:chOff x="843" y="2632"/>
            <a:chExt cx="2822" cy="1688"/>
          </a:xfrm>
        </p:grpSpPr>
        <p:pic>
          <p:nvPicPr>
            <p:cNvPr id="49159" name="Picture 5"/>
            <p:cNvPicPr>
              <a:picLocks noChangeAspect="1" noChangeArrowheads="1"/>
            </p:cNvPicPr>
            <p:nvPr/>
          </p:nvPicPr>
          <p:blipFill>
            <a:blip r:embed="rId4">
              <a:lum bright="-14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" y="2632"/>
              <a:ext cx="2520" cy="1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160" name="Line 6"/>
            <p:cNvSpPr>
              <a:spLocks noChangeShapeType="1"/>
            </p:cNvSpPr>
            <p:nvPr/>
          </p:nvSpPr>
          <p:spPr bwMode="auto">
            <a:xfrm>
              <a:off x="2208" y="3268"/>
              <a:ext cx="3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9161" name="Line 7"/>
            <p:cNvSpPr>
              <a:spLocks noChangeShapeType="1"/>
            </p:cNvSpPr>
            <p:nvPr/>
          </p:nvSpPr>
          <p:spPr bwMode="auto">
            <a:xfrm flipH="1">
              <a:off x="2203" y="3352"/>
              <a:ext cx="3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9162" name="Text Box 8"/>
            <p:cNvSpPr txBox="1">
              <a:spLocks noChangeArrowheads="1"/>
            </p:cNvSpPr>
            <p:nvPr/>
          </p:nvSpPr>
          <p:spPr bwMode="auto">
            <a:xfrm>
              <a:off x="843" y="3077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E</a:t>
              </a:r>
              <a:r>
                <a:rPr lang="en-US" altLang="en-US" baseline="-25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49163" name="Text Box 9"/>
            <p:cNvSpPr txBox="1">
              <a:spLocks noChangeArrowheads="1"/>
            </p:cNvSpPr>
            <p:nvPr/>
          </p:nvSpPr>
          <p:spPr bwMode="auto">
            <a:xfrm>
              <a:off x="2223" y="2993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F0000"/>
                  </a:solidFill>
                </a:rPr>
                <a:t>E</a:t>
              </a:r>
              <a:r>
                <a:rPr lang="en-US" altLang="en-US" baseline="-25000" dirty="0">
                  <a:solidFill>
                    <a:srgbClr val="FF0000"/>
                  </a:solidFill>
                </a:rPr>
                <a:t>1</a:t>
              </a:r>
              <a:endParaRPr lang="en-US" altLang="en-US" dirty="0"/>
            </a:p>
          </p:txBody>
        </p:sp>
        <p:sp>
          <p:nvSpPr>
            <p:cNvPr id="49164" name="Text Box 10"/>
            <p:cNvSpPr txBox="1">
              <a:spLocks noChangeArrowheads="1"/>
            </p:cNvSpPr>
            <p:nvPr/>
          </p:nvSpPr>
          <p:spPr bwMode="auto">
            <a:xfrm>
              <a:off x="2140" y="3359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378001"/>
            <a:ext cx="7242337" cy="41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39416" y="836712"/>
            <a:ext cx="3352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/>
              <a:t>• Field lines perpendicular at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4751388" cy="662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97" y="-1251520"/>
            <a:ext cx="9983688" cy="851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033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Electric Force and </a:t>
            </a:r>
            <a:r>
              <a:rPr lang="en-GB" altLang="en-US" dirty="0">
                <a:solidFill>
                  <a:srgbClr val="0070C0"/>
                </a:solidFill>
              </a:rPr>
              <a:t>Coulomb’s Law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7368" y="1617473"/>
            <a:ext cx="6984776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	</a:t>
            </a:r>
            <a:r>
              <a:rPr lang="en-GB" altLang="en-US" sz="4000" dirty="0"/>
              <a:t>The force between two charges was investigated by Charles Augustin </a:t>
            </a:r>
            <a:r>
              <a:rPr lang="en-GB" altLang="en-US" sz="4000" dirty="0">
                <a:solidFill>
                  <a:srgbClr val="0000FF"/>
                </a:solidFill>
              </a:rPr>
              <a:t>Coulomb</a:t>
            </a:r>
            <a:r>
              <a:rPr lang="en-GB" altLang="en-US" sz="4000" dirty="0"/>
              <a:t> in 1785</a:t>
            </a:r>
            <a:endParaRPr lang="en-US" altLang="en-US" sz="4000" dirty="0"/>
          </a:p>
        </p:txBody>
      </p:sp>
      <p:pic>
        <p:nvPicPr>
          <p:cNvPr id="9220" name="Picture 4" descr="coulo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168" y="1417638"/>
            <a:ext cx="4002994" cy="4708526"/>
          </a:xfrm>
        </p:spPr>
      </p:pic>
    </p:spTree>
    <p:extLst>
      <p:ext uri="{BB962C8B-B14F-4D97-AF65-F5344CB8AC3E}">
        <p14:creationId xmlns:p14="http://schemas.microsoft.com/office/powerpoint/2010/main" val="2346376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Electric Force and </a:t>
            </a:r>
            <a:r>
              <a:rPr lang="en-GB" altLang="en-US" dirty="0">
                <a:solidFill>
                  <a:srgbClr val="0070C0"/>
                </a:solidFill>
              </a:rPr>
              <a:t>Coulomb’s Law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	Coulomb found that the force between two </a:t>
            </a:r>
            <a:r>
              <a:rPr lang="en-GB" altLang="en-US" sz="2800" u="sng" dirty="0"/>
              <a:t>point</a:t>
            </a:r>
            <a:r>
              <a:rPr lang="en-GB" altLang="en-US" sz="2800" dirty="0"/>
              <a:t> charges is </a:t>
            </a:r>
            <a:r>
              <a:rPr lang="en-GB" altLang="en-US" sz="2800" dirty="0">
                <a:solidFill>
                  <a:srgbClr val="0070C0"/>
                </a:solidFill>
              </a:rPr>
              <a:t>proportional</a:t>
            </a:r>
            <a:r>
              <a:rPr lang="en-GB" altLang="en-US" sz="2800" dirty="0"/>
              <a:t> to the product of the two charges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800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GB" altLang="en-US" sz="3600" dirty="0">
                <a:solidFill>
                  <a:srgbClr val="0000FF"/>
                </a:solidFill>
              </a:rPr>
              <a:t>F </a:t>
            </a:r>
            <a:r>
              <a:rPr lang="el-G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en-GB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3600" dirty="0">
                <a:solidFill>
                  <a:srgbClr val="0000FF"/>
                </a:solidFill>
                <a:cs typeface="Arial" panose="020B0604020202020204" pitchFamily="34" charset="0"/>
              </a:rPr>
              <a:t>q</a:t>
            </a:r>
            <a:r>
              <a:rPr lang="en-GB" altLang="en-US" sz="3600" baseline="-25000" dirty="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  <a:r>
              <a:rPr lang="en-GB" altLang="en-US" sz="3600" dirty="0">
                <a:solidFill>
                  <a:srgbClr val="0000FF"/>
                </a:solidFill>
                <a:cs typeface="Arial" panose="020B0604020202020204" pitchFamily="34" charset="0"/>
              </a:rPr>
              <a:t> x q</a:t>
            </a:r>
            <a:r>
              <a:rPr lang="en-GB" altLang="en-US" sz="3600" baseline="-25000" dirty="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36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>
                <a:cs typeface="Arial" panose="020B0604020202020204" pitchFamily="34" charset="0"/>
              </a:rPr>
              <a:t>	and </a:t>
            </a:r>
            <a:r>
              <a:rPr lang="en-GB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inversely proportional </a:t>
            </a:r>
            <a:r>
              <a:rPr lang="en-GB" altLang="en-US" sz="2800" dirty="0">
                <a:cs typeface="Arial" panose="020B0604020202020204" pitchFamily="34" charset="0"/>
              </a:rPr>
              <a:t>to the square of the distance (r) between the charges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800" dirty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GB" altLang="en-US" sz="3600" dirty="0">
                <a:solidFill>
                  <a:srgbClr val="0000FF"/>
                </a:solidFill>
                <a:cs typeface="Arial" panose="020B0604020202020204" pitchFamily="34" charset="0"/>
              </a:rPr>
              <a:t>F </a:t>
            </a:r>
            <a:r>
              <a:rPr lang="el-G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en-GB" altLang="en-US" sz="3600" dirty="0">
                <a:solidFill>
                  <a:srgbClr val="0000FF"/>
                </a:solidFill>
                <a:cs typeface="Arial" panose="020B0604020202020204" pitchFamily="34" charset="0"/>
              </a:rPr>
              <a:t> 1/r</a:t>
            </a:r>
            <a:r>
              <a:rPr lang="en-GB" altLang="en-US" sz="3600" baseline="30000" dirty="0">
                <a:solidFill>
                  <a:srgbClr val="0000FF"/>
                </a:solidFill>
                <a:cs typeface="Arial" panose="020B0604020202020204" pitchFamily="34" charset="0"/>
              </a:rPr>
              <a:t>2 </a:t>
            </a:r>
            <a:endParaRPr lang="el-GR" altLang="en-US" sz="3600" baseline="30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9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Electric Force and </a:t>
            </a:r>
            <a:r>
              <a:rPr lang="en-GB" altLang="en-US" dirty="0">
                <a:solidFill>
                  <a:srgbClr val="0070C0"/>
                </a:solidFill>
              </a:rPr>
              <a:t>Coulomb’s Law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417638"/>
                <a:ext cx="8229600" cy="45259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GB" altLang="en-US" sz="2800" dirty="0"/>
                  <a:t>	It follows that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GB" altLang="en-US" sz="2800" dirty="0"/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4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AU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40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endParaRPr lang="en-AU" sz="4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AU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en-US" sz="4000" baseline="300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4000" baseline="30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o</a:t>
                </a:r>
                <a:r>
                  <a:rPr lang="en-GB" altLang="en-US" sz="4000" baseline="30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r				</a:t>
                </a:r>
                <a:endParaRPr lang="en-AU" sz="4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AU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f>
                        <m:fPr>
                          <m:ctrlPr>
                            <a:rPr lang="en-AU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en-US" sz="4000" baseline="-250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l-GR" altLang="en-US" sz="3600" baseline="300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417638"/>
                <a:ext cx="8229600" cy="4525963"/>
              </a:xfrm>
              <a:blipFill rotWithShape="0">
                <a:blip r:embed="rId3"/>
                <a:stretch>
                  <a:fillRect l="-1407" t="-2291" b="-164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58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Force and Electric field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931150" cy="4525963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GB" altLang="en-US" b="1">
                <a:solidFill>
                  <a:srgbClr val="0070C0"/>
                </a:solidFill>
              </a:rPr>
              <a:t>2. </a:t>
            </a:r>
            <a:r>
              <a:rPr lang="en-GB" altLang="en-US" sz="2800"/>
              <a:t>Static charges can be produced by the action of </a:t>
            </a:r>
            <a:r>
              <a:rPr lang="en-GB" altLang="en-US" sz="2800">
                <a:solidFill>
                  <a:srgbClr val="FF0000"/>
                </a:solidFill>
              </a:rPr>
              <a:t>friction</a:t>
            </a:r>
            <a:r>
              <a:rPr lang="en-GB" altLang="en-US" sz="2800"/>
              <a:t> on an </a:t>
            </a:r>
            <a:r>
              <a:rPr lang="en-GB" altLang="en-US" sz="2800">
                <a:solidFill>
                  <a:srgbClr val="0070C0"/>
                </a:solidFill>
              </a:rPr>
              <a:t>insulator</a:t>
            </a:r>
          </a:p>
          <a:p>
            <a:pPr marL="609600" indent="-609600" eaLnBrk="1" hangingPunct="1">
              <a:buNone/>
            </a:pPr>
            <a:endParaRPr lang="en-GB" altLang="en-US" sz="2800"/>
          </a:p>
          <a:p>
            <a:pPr marL="609600" indent="-609600" eaLnBrk="1" hangingPunct="1">
              <a:buNone/>
            </a:pPr>
            <a:endParaRPr lang="en-US" altLang="en-US" sz="2800"/>
          </a:p>
        </p:txBody>
      </p:sp>
      <p:pic>
        <p:nvPicPr>
          <p:cNvPr id="10244" name="Picture 4" descr="stat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2538" y="3284539"/>
            <a:ext cx="4038600" cy="313372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Electric Force and </a:t>
            </a:r>
            <a:r>
              <a:rPr lang="en-GB" altLang="en-US" dirty="0">
                <a:solidFill>
                  <a:srgbClr val="0070C0"/>
                </a:solidFill>
              </a:rPr>
              <a:t>Coulomb’s Law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 eaLnBrk="1" hangingPunct="1">
                  <a:lnSpc>
                    <a:spcPct val="80000"/>
                  </a:lnSpc>
                  <a:buFontTx/>
                  <a:buNone/>
                </a:pPr>
                <a:r>
                  <a:rPr lang="en-GB" altLang="en-US" sz="2800" dirty="0"/>
                  <a:t>	</a:t>
                </a:r>
              </a:p>
              <a:p>
                <a:pPr algn="ctr" eaLnBrk="1" hangingPunct="1"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AU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en-US" sz="2800" baseline="300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80000"/>
                  </a:lnSpc>
                  <a:buFontTx/>
                  <a:buNone/>
                </a:pPr>
                <a:endParaRPr lang="en-GB" altLang="en-US" sz="2800" baseline="300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80000"/>
                  </a:lnSpc>
                  <a:buFontTx/>
                  <a:buNone/>
                </a:pPr>
                <a:endParaRPr lang="en-GB" altLang="en-US" sz="4000" baseline="300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GB" altLang="en-US" dirty="0">
                    <a:cs typeface="Arial" panose="020B0604020202020204" pitchFamily="34" charset="0"/>
                  </a:rPr>
                  <a:t>	The constant </a:t>
                </a:r>
                <a:r>
                  <a:rPr lang="en-GB" altLang="en-US" sz="4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k</a:t>
                </a:r>
                <a:r>
                  <a:rPr lang="en-GB" altLang="en-US" sz="4000" dirty="0">
                    <a:cs typeface="Arial" panose="020B0604020202020204" pitchFamily="34" charset="0"/>
                  </a:rPr>
                  <a:t> </a:t>
                </a:r>
                <a:r>
                  <a:rPr lang="en-GB" altLang="en-US" dirty="0">
                    <a:cs typeface="Arial" panose="020B0604020202020204" pitchFamily="34" charset="0"/>
                  </a:rPr>
                  <a:t>is </a:t>
                </a:r>
                <a:r>
                  <a:rPr lang="en-US" altLang="en-US" dirty="0">
                    <a:cs typeface="Arial" panose="020B0604020202020204" pitchFamily="34" charset="0"/>
                  </a:rPr>
                  <a:t>called the Coulomb constant and has a value of </a:t>
                </a:r>
                <a:r>
                  <a:rPr lang="en-US" altLang="en-US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8.992 x 10</a:t>
                </a:r>
                <a:r>
                  <a:rPr lang="en-US" altLang="en-US" b="1" baseline="30000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9</a:t>
                </a:r>
                <a:r>
                  <a:rPr lang="en-US" altLang="en-US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 N.m</a:t>
                </a:r>
                <a:r>
                  <a:rPr lang="en-US" altLang="en-US" b="1" baseline="30000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2</a:t>
                </a:r>
                <a:r>
                  <a:rPr lang="en-US" altLang="en-US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.C</a:t>
                </a:r>
                <a:r>
                  <a:rPr lang="en-US" altLang="en-US" b="1" baseline="30000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-2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dirty="0">
                    <a:cs typeface="Arial" panose="020B0604020202020204" pitchFamily="34" charset="0"/>
                  </a:rPr>
                  <a:t>				</a:t>
                </a:r>
                <a:r>
                  <a:rPr lang="en-US" altLang="en-US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(This is not on your data sheet)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dirty="0">
                    <a:cs typeface="Arial" panose="020B0604020202020204" pitchFamily="34" charset="0"/>
                  </a:rPr>
                  <a:t>	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dirty="0">
                    <a:cs typeface="Arial" panose="020B0604020202020204" pitchFamily="34" charset="0"/>
                  </a:rPr>
                  <a:t>This is </a:t>
                </a:r>
                <a:r>
                  <a:rPr lang="en-US" altLang="en-US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ONLY valid </a:t>
                </a:r>
                <a:r>
                  <a:rPr lang="en-US" altLang="en-US" dirty="0">
                    <a:cs typeface="Arial" panose="020B0604020202020204" pitchFamily="34" charset="0"/>
                  </a:rPr>
                  <a:t>when the charges are in a vacuum (or air)</a:t>
                </a:r>
                <a:endParaRPr lang="el-GR" altLang="en-US" dirty="0"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389" r="-1444" b="-4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4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US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7368" y="1124745"/>
                <a:ext cx="11377264" cy="4525963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GB" altLang="en-US" sz="4000" baseline="300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GB" altLang="en-US" dirty="0">
                    <a:cs typeface="Arial" panose="020B0604020202020204" pitchFamily="34" charset="0"/>
                  </a:rPr>
                  <a:t>	On our data sheet, the constant </a:t>
                </a:r>
                <a:r>
                  <a:rPr lang="en-GB" altLang="en-US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k</a:t>
                </a:r>
                <a:r>
                  <a:rPr lang="en-GB" altLang="en-US" dirty="0">
                    <a:cs typeface="Arial" panose="020B0604020202020204" pitchFamily="34" charset="0"/>
                  </a:rPr>
                  <a:t> is written as </a:t>
                </a:r>
              </a:p>
              <a:p>
                <a:pPr algn="ctr" eaLnBrk="1" hangingPunct="1">
                  <a:lnSpc>
                    <a:spcPct val="8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AU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AU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GB" altLang="en-US" sz="4000" dirty="0">
                    <a:cs typeface="Arial" panose="020B0604020202020204" pitchFamily="34" charset="0"/>
                  </a:rPr>
                  <a:t>	</a:t>
                </a:r>
              </a:p>
              <a:p>
                <a:pPr algn="ctr" eaLnBrk="1" hangingPunct="1">
                  <a:lnSpc>
                    <a:spcPct val="80000"/>
                  </a:lnSpc>
                  <a:buFontTx/>
                  <a:buNone/>
                </a:pPr>
                <a:endParaRPr lang="en-GB" altLang="en-US" dirty="0"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80000"/>
                  </a:lnSpc>
                  <a:buFontTx/>
                  <a:buNone/>
                </a:pPr>
                <a:r>
                  <a:rPr lang="en-GB" altLang="en-US" dirty="0">
                    <a:cs typeface="Arial" panose="020B0604020202020204" pitchFamily="34" charset="0"/>
                  </a:rPr>
                  <a:t>where </a:t>
                </a:r>
                <a:r>
                  <a:rPr lang="el-GR" altLang="en-US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ε</a:t>
                </a:r>
                <a:r>
                  <a:rPr lang="en-GB" altLang="en-US" baseline="-25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o</a:t>
                </a:r>
                <a:r>
                  <a:rPr lang="en-GB" altLang="en-US" dirty="0">
                    <a:cs typeface="Arial" panose="020B0604020202020204" pitchFamily="34" charset="0"/>
                  </a:rPr>
                  <a:t> is called the </a:t>
                </a:r>
                <a:r>
                  <a:rPr lang="en-GB" altLang="en-US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permittivity</a:t>
                </a:r>
                <a:r>
                  <a:rPr lang="en-GB" altLang="en-US" dirty="0">
                    <a:cs typeface="Arial" panose="020B0604020202020204" pitchFamily="34" charset="0"/>
                  </a:rPr>
                  <a:t> of free space. </a:t>
                </a:r>
              </a:p>
              <a:p>
                <a:pPr algn="ctr" eaLnBrk="1" hangingPunct="1">
                  <a:lnSpc>
                    <a:spcPct val="80000"/>
                  </a:lnSpc>
                  <a:buFontTx/>
                  <a:buNone/>
                </a:pPr>
                <a:r>
                  <a:rPr lang="en-GB" altLang="en-US" dirty="0">
                    <a:cs typeface="Arial" panose="020B0604020202020204" pitchFamily="34" charset="0"/>
                  </a:rPr>
                  <a:t>This value will change in other substances e.g. in water etc.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AU" altLang="en-US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				</a:t>
                </a:r>
                <a:r>
                  <a:rPr lang="el-GR" altLang="en-US" sz="3600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ε</a:t>
                </a:r>
                <a:r>
                  <a:rPr lang="en-GB" altLang="en-US" sz="3600" b="1" baseline="-25000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o</a:t>
                </a:r>
                <a:r>
                  <a:rPr lang="en-GB" altLang="en-US" sz="3600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=8.85 x 10</a:t>
                </a:r>
                <a:r>
                  <a:rPr lang="en-GB" altLang="en-US" sz="3600" b="1" baseline="30000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-12</a:t>
                </a:r>
                <a:r>
                  <a:rPr lang="en-GB" altLang="en-US" sz="3600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 F m</a:t>
                </a:r>
                <a:r>
                  <a:rPr lang="en-GB" altLang="en-US" sz="3600" b="1" baseline="30000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-1  </a:t>
                </a:r>
                <a:r>
                  <a:rPr lang="en-GB" altLang="en-US" sz="2400" b="1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(farads per metre)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GB" altLang="en-US" dirty="0"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f>
                        <m:fPr>
                          <m:ctrlPr>
                            <a:rPr lang="en-AU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l-GR" altLang="en-US" dirty="0"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68" y="1124745"/>
                <a:ext cx="11377264" cy="4525963"/>
              </a:xfrm>
              <a:blipFill rotWithShape="0">
                <a:blip r:embed="rId3"/>
                <a:stretch>
                  <a:fillRect b="-20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78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What is the force between two electrons held one metre apart in a vacuum? 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What is the gravitational force of attraction between them? 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Compare the two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304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448706"/>
            <a:ext cx="7931224" cy="118072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/>
              <a:t>What is the force between two electrons held one metre apart in a vacuum? </a:t>
            </a:r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7122" y="2794494"/>
                <a:ext cx="2287549" cy="8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2" y="2794494"/>
                <a:ext cx="2287549" cy="8489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7121" y="3874613"/>
                <a:ext cx="4459106" cy="806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=8.992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109 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−1.60</m:t>
                              </m:r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  <m:r>
                                <m:rPr>
                                  <m:nor/>
                                </m:rPr>
                                <a:rPr lang="en-AU" sz="2400" baseline="30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e>
                          </m:d>
                          <m:r>
                            <a:rPr lang="en-AU" sz="24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1" y="3874613"/>
                <a:ext cx="4459106" cy="806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97122" y="4824173"/>
                <a:ext cx="25328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AU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</a:t>
                </a:r>
                <a:r>
                  <a:rPr lang="en-AU" sz="24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2.30 x 10</a:t>
                </a:r>
                <a:r>
                  <a:rPr lang="en-AU" sz="2400" baseline="300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-28</a:t>
                </a:r>
                <a:r>
                  <a:rPr lang="en-AU" sz="24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N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2" y="4824173"/>
                <a:ext cx="253280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81" t="-10526" r="-1442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nationalmaglab.org/images/education/magnet_academy/history/pioneers/coulomb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5" y="3841231"/>
            <a:ext cx="1838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6888088" y="2588378"/>
            <a:ext cx="2647354" cy="1512168"/>
          </a:xfrm>
          <a:prstGeom prst="wedgeEllipseCallout">
            <a:avLst>
              <a:gd name="adj1" fmla="val 26684"/>
              <a:gd name="adj2" fmla="val 89935"/>
            </a:avLst>
          </a:prstGeom>
          <a:solidFill>
            <a:srgbClr val="C0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What does the fact that this answer is positive tell 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97122" y="5661249"/>
                <a:ext cx="4265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b="1" dirty="0">
                    <a:solidFill>
                      <a:srgbClr val="FF0000"/>
                    </a:solidFill>
                  </a:rPr>
                  <a:t> </a:t>
                </a:r>
                <a:r>
                  <a:rPr lang="en-AU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2.30 x 10</a:t>
                </a:r>
                <a:r>
                  <a:rPr lang="en-AU" sz="24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-28</a:t>
                </a:r>
                <a:r>
                  <a:rPr lang="en-AU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N   REPULSION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2" y="5661249"/>
                <a:ext cx="426591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86" t="-10667" r="-714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9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59" y="1534207"/>
            <a:ext cx="8229600" cy="1180728"/>
          </a:xfrm>
        </p:spPr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en-GB" dirty="0"/>
              <a:t>What is the gravitational force of attraction between them? </a:t>
            </a:r>
          </a:p>
        </p:txBody>
      </p:sp>
      <p:pic>
        <p:nvPicPr>
          <p:cNvPr id="4" name="Picture 2" descr="https://nationalmaglab.org/images/education/magnet_academy/history/pioneers/coulomb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5" y="3841231"/>
            <a:ext cx="1838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7121" y="2794494"/>
                <a:ext cx="1907638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1" y="2794494"/>
                <a:ext cx="1907638" cy="7813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7122" y="3717032"/>
                <a:ext cx="4161972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=6.67</m:t>
                      </m:r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AU" sz="24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en-AU" sz="2400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9.11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AU" sz="24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en-AU" sz="2400" baseline="30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  <m:r>
                            <m:rPr>
                              <m:nor/>
                            </m:rPr>
                            <a:rPr lang="en-AU" sz="2400" b="0" i="0" baseline="30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)2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2" y="3717032"/>
                <a:ext cx="4161972" cy="793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97120" y="4782830"/>
                <a:ext cx="2430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=5.54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AU" sz="24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AU" sz="2400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−71</m:t>
                    </m:r>
                  </m:oMath>
                </a14:m>
                <a:r>
                  <a:rPr lang="en-AU" dirty="0"/>
                  <a:t> </a:t>
                </a:r>
                <a:r>
                  <a:rPr lang="en-AU" sz="24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0" y="4782830"/>
                <a:ext cx="243073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01" t="-10667" r="-275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Callout 7"/>
          <p:cNvSpPr/>
          <p:nvPr/>
        </p:nvSpPr>
        <p:spPr>
          <a:xfrm>
            <a:off x="7608168" y="3284984"/>
            <a:ext cx="1927274" cy="815562"/>
          </a:xfrm>
          <a:prstGeom prst="wedgeEllipseCallout">
            <a:avLst>
              <a:gd name="adj1" fmla="val 26684"/>
              <a:gd name="adj2" fmla="val 89935"/>
            </a:avLst>
          </a:prstGeom>
          <a:solidFill>
            <a:srgbClr val="C0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Direction?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97122" y="5661249"/>
                <a:ext cx="44069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AU" sz="2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AU" sz="2400" b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−71</m:t>
                    </m:r>
                  </m:oMath>
                </a14:m>
                <a:r>
                  <a:rPr lang="en-AU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AU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N ATTRACTION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2" y="5661249"/>
                <a:ext cx="440699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77" t="-10667" r="-1521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1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92" y="1428757"/>
            <a:ext cx="8229600" cy="1180728"/>
          </a:xfrm>
        </p:spPr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en-GB" dirty="0"/>
              <a:t>Compare the two values.</a:t>
            </a:r>
            <a:endParaRPr lang="en-AU" dirty="0"/>
          </a:p>
        </p:txBody>
      </p:sp>
      <p:pic>
        <p:nvPicPr>
          <p:cNvPr id="4" name="Picture 2" descr="https://nationalmaglab.org/images/education/magnet_academy/history/pioneers/coulomb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5" y="3841231"/>
            <a:ext cx="1838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7392144" y="2564904"/>
            <a:ext cx="2664296" cy="1535642"/>
          </a:xfrm>
          <a:prstGeom prst="wedgeEllipseCallout">
            <a:avLst>
              <a:gd name="adj1" fmla="val 26684"/>
              <a:gd name="adj2" fmla="val 89935"/>
            </a:avLst>
          </a:prstGeom>
          <a:solidFill>
            <a:srgbClr val="C0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Wow!  Gravity is pathetic compared to the power of the Electric Force!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67608" y="2823320"/>
                <a:ext cx="48245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AU" sz="2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AU" sz="2400" b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−71</m:t>
                    </m:r>
                  </m:oMath>
                </a14:m>
                <a:r>
                  <a:rPr lang="en-AU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AU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N ATTRACTION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2823320"/>
                <a:ext cx="482453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5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65575" y="2294937"/>
                <a:ext cx="44005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AU" sz="2400" b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AU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b="1" dirty="0">
                    <a:solidFill>
                      <a:srgbClr val="FF0000"/>
                    </a:solidFill>
                  </a:rPr>
                  <a:t> </a:t>
                </a:r>
                <a:r>
                  <a:rPr lang="en-AU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2.30 x 10</a:t>
                </a:r>
                <a:r>
                  <a:rPr lang="en-AU" sz="24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-28</a:t>
                </a:r>
                <a:r>
                  <a:rPr lang="en-AU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N   REPULSION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75" y="2294937"/>
                <a:ext cx="440056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16" t="-10526" r="-139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29282" y="3756751"/>
                <a:ext cx="748883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Comparing the two</a:t>
                </a:r>
              </a:p>
              <a:p>
                <a:r>
                  <a:rPr lang="en-AU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2.30 x 10</a:t>
                </a:r>
                <a:r>
                  <a:rPr lang="en-AU" sz="24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-28</a:t>
                </a:r>
                <a:r>
                  <a:rPr lang="en-AU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/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5.54</m:t>
                    </m:r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AU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AU" sz="2400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−71</m:t>
                    </m:r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</a:t>
                </a:r>
                <a:r>
                  <a:rPr lang="en-AU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N </a:t>
                </a:r>
              </a:p>
              <a:p>
                <a:endParaRPr lang="en-AU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AU" sz="2400" dirty="0">
                    <a:cs typeface="Arial" panose="020B0604020202020204" pitchFamily="34" charset="0"/>
                  </a:rPr>
                  <a:t>Electrical Force = </a:t>
                </a:r>
                <a:r>
                  <a:rPr lang="en-AU" sz="24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4.15 x 10</a:t>
                </a:r>
                <a:r>
                  <a:rPr lang="en-AU" sz="2400" b="1" baseline="300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-42 </a:t>
                </a:r>
                <a:r>
                  <a:rPr lang="en-AU" sz="24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times  Stronger</a:t>
                </a:r>
                <a:r>
                  <a:rPr lang="en-AU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AU" sz="2400" dirty="0">
                    <a:cs typeface="Arial" panose="020B0604020202020204" pitchFamily="34" charset="0"/>
                  </a:rPr>
                  <a:t>than Gravitational Forces and </a:t>
                </a:r>
                <a:r>
                  <a:rPr lang="en-AU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opposite in direction</a:t>
                </a:r>
                <a:r>
                  <a:rPr lang="en-AU" sz="2400" dirty="0">
                    <a:cs typeface="Arial" panose="020B0604020202020204" pitchFamily="34" charset="0"/>
                  </a:rPr>
                  <a:t>. </a:t>
                </a:r>
              </a:p>
              <a:p>
                <a:r>
                  <a:rPr lang="en-AU" sz="2400" dirty="0">
                    <a:cs typeface="Arial" panose="020B0604020202020204" pitchFamily="34" charset="0"/>
                  </a:rPr>
                  <a:t>The Net force is repulsion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82" y="3756751"/>
                <a:ext cx="7488833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303" t="-2111" b="-52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22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 force between two charges is </a:t>
            </a:r>
            <a:r>
              <a:rPr lang="en-GB" altLang="en-US" dirty="0">
                <a:solidFill>
                  <a:srgbClr val="0070C0"/>
                </a:solidFill>
              </a:rPr>
              <a:t>20.0 N</a:t>
            </a:r>
            <a:r>
              <a:rPr lang="en-GB" altLang="en-US" dirty="0"/>
              <a:t>. If </a:t>
            </a:r>
            <a:r>
              <a:rPr lang="en-GB" altLang="en-US" dirty="0">
                <a:solidFill>
                  <a:srgbClr val="00B050"/>
                </a:solidFill>
              </a:rPr>
              <a:t>one charge is doubled</a:t>
            </a:r>
            <a:r>
              <a:rPr lang="en-GB" altLang="en-US" dirty="0"/>
              <a:t>, the </a:t>
            </a:r>
            <a:r>
              <a:rPr lang="en-GB" altLang="en-US" dirty="0">
                <a:solidFill>
                  <a:srgbClr val="00B050"/>
                </a:solidFill>
              </a:rPr>
              <a:t>other charge tripled</a:t>
            </a:r>
            <a:r>
              <a:rPr lang="en-GB" altLang="en-US" dirty="0"/>
              <a:t>, and the </a:t>
            </a:r>
            <a:r>
              <a:rPr lang="en-GB" altLang="en-US" dirty="0">
                <a:solidFill>
                  <a:srgbClr val="00B050"/>
                </a:solidFill>
              </a:rPr>
              <a:t>distance between them is halved</a:t>
            </a:r>
            <a:r>
              <a:rPr lang="en-GB" altLang="en-US" dirty="0"/>
              <a:t>, what is the </a:t>
            </a:r>
            <a:r>
              <a:rPr lang="en-GB" altLang="en-US" dirty="0">
                <a:solidFill>
                  <a:srgbClr val="FF0000"/>
                </a:solidFill>
              </a:rPr>
              <a:t>resultant force </a:t>
            </a:r>
            <a:r>
              <a:rPr lang="en-GB" altLang="en-US" dirty="0"/>
              <a:t>between them?</a:t>
            </a:r>
            <a:endParaRPr lang="en-US" alt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71813" y="43656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759826" y="43656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000376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759825" y="39338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/>
              <a:t>q</a:t>
            </a:r>
            <a:r>
              <a:rPr lang="en-GB" altLang="en-US" sz="1800" baseline="-25000" dirty="0"/>
              <a:t>2</a:t>
            </a:r>
            <a:endParaRPr lang="en-US" altLang="en-US" sz="1800" baseline="-25000" dirty="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448301" y="4292601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</a:t>
            </a:r>
            <a:endParaRPr lang="en-US" altLang="en-US" sz="180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808664" y="443706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503614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440238" y="58769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8832851" y="58769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96001" y="5876926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r/2</a:t>
            </a:r>
            <a:endParaRPr lang="en-US" altLang="en-US" sz="1800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4943475" y="602138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600826" y="60213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367213" y="5445126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832850" y="54451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919288" y="422116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</a:rPr>
              <a:t>F = 20N</a:t>
            </a: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71813" y="5876926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</a:rPr>
              <a:t>F = ? N</a:t>
            </a:r>
            <a:endParaRPr lang="en-US" altLang="en-US" sz="1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41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83283"/>
            <a:ext cx="8229600" cy="22428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</a:t>
            </a:r>
            <a:endParaRPr lang="en-US" alt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71813" y="43656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759826" y="43656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000376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759825" y="39338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448301" y="4292601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</a:t>
            </a:r>
            <a:endParaRPr lang="en-US" altLang="en-US" sz="180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808664" y="443706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503614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440238" y="58769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8832851" y="58769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96001" y="5876926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r/2</a:t>
            </a:r>
            <a:endParaRPr lang="en-US" altLang="en-US" sz="1800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4943475" y="602138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600826" y="60213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367213" y="5445126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832850" y="54451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919288" y="422116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</a:rPr>
              <a:t>F = 20N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71813" y="5876926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</a:rPr>
              <a:t>F = ? N</a:t>
            </a:r>
            <a:endParaRPr lang="en-US" altLang="en-US" sz="180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09684" y="1365840"/>
                <a:ext cx="2994666" cy="11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f>
                        <m:fPr>
                          <m:ctrlP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4" y="1365840"/>
                <a:ext cx="2994666" cy="1101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32175" y="1260016"/>
            <a:ext cx="8378050" cy="132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b="1" kern="0" dirty="0">
                <a:solidFill>
                  <a:srgbClr val="0070C0"/>
                </a:solidFill>
              </a:rPr>
              <a:t>Look at the Equation. </a:t>
            </a:r>
          </a:p>
          <a:p>
            <a:pPr eaLnBrk="1" hangingPunct="1">
              <a:buFontTx/>
              <a:buNone/>
            </a:pPr>
            <a:r>
              <a:rPr lang="en-GB" altLang="en-US" sz="2400" kern="0" dirty="0"/>
              <a:t>What does </a:t>
            </a:r>
            <a:r>
              <a:rPr lang="en-GB" altLang="en-US" sz="2400" b="1" kern="0" dirty="0"/>
              <a:t>doubling one charge </a:t>
            </a:r>
            <a:r>
              <a:rPr lang="en-GB" altLang="en-US" sz="2400" kern="0" dirty="0"/>
              <a:t>do to the Force if everything else is constant?</a:t>
            </a:r>
          </a:p>
          <a:p>
            <a:pPr eaLnBrk="1" hangingPunct="1">
              <a:buFontTx/>
              <a:buNone/>
            </a:pPr>
            <a:endParaRPr lang="en-GB" altLang="en-US" sz="2400" b="1" kern="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GB" altLang="en-US" b="1" kern="0" dirty="0">
                <a:solidFill>
                  <a:srgbClr val="FF0000"/>
                </a:solidFill>
              </a:rPr>
              <a:t>F = doubled also</a:t>
            </a:r>
            <a:endParaRPr lang="en-US" altLang="en-US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83283"/>
            <a:ext cx="8229600" cy="22428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</a:t>
            </a:r>
            <a:endParaRPr lang="en-US" alt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71813" y="43656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759826" y="43656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000376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759825" y="39338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448301" y="4292601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</a:t>
            </a:r>
            <a:endParaRPr lang="en-US" altLang="en-US" sz="180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808664" y="443706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503614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440238" y="58769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8832851" y="58769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96001" y="5876926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r/2</a:t>
            </a:r>
            <a:endParaRPr lang="en-US" altLang="en-US" sz="1800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4943475" y="602138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600826" y="60213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367213" y="5445126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832850" y="54451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919288" y="422116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</a:rPr>
              <a:t>F = 20N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71813" y="5876926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</a:rPr>
              <a:t>F = ? N</a:t>
            </a: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32175" y="1280196"/>
            <a:ext cx="7704385" cy="132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b="1" kern="0" dirty="0">
                <a:solidFill>
                  <a:srgbClr val="0070C0"/>
                </a:solidFill>
              </a:rPr>
              <a:t>Look at the Equation. </a:t>
            </a:r>
          </a:p>
          <a:p>
            <a:pPr eaLnBrk="1" hangingPunct="1">
              <a:buFontTx/>
              <a:buNone/>
            </a:pPr>
            <a:r>
              <a:rPr lang="en-GB" altLang="en-US" sz="2400" kern="0" dirty="0"/>
              <a:t>What does </a:t>
            </a:r>
            <a:r>
              <a:rPr lang="en-GB" altLang="en-US" sz="2400" b="1" kern="0" dirty="0"/>
              <a:t>doubling one charge and tripling the other </a:t>
            </a:r>
            <a:r>
              <a:rPr lang="en-GB" altLang="en-US" sz="2400" kern="0" dirty="0"/>
              <a:t>do to the Force if everything else is constant?</a:t>
            </a:r>
          </a:p>
          <a:p>
            <a:pPr eaLnBrk="1" hangingPunct="1">
              <a:buFontTx/>
              <a:buNone/>
            </a:pPr>
            <a:r>
              <a:rPr lang="en-GB" altLang="en-US" b="1" kern="0" dirty="0">
                <a:solidFill>
                  <a:srgbClr val="FF0000"/>
                </a:solidFill>
              </a:rPr>
              <a:t>F = x </a:t>
            </a:r>
            <a:r>
              <a:rPr lang="en-GB" altLang="en-US" sz="4400" b="1" kern="0" dirty="0">
                <a:solidFill>
                  <a:srgbClr val="FF0000"/>
                </a:solidFill>
              </a:rPr>
              <a:t>2</a:t>
            </a:r>
            <a:r>
              <a:rPr lang="en-GB" altLang="en-US" b="1" kern="0" dirty="0">
                <a:solidFill>
                  <a:srgbClr val="FF0000"/>
                </a:solidFill>
              </a:rPr>
              <a:t> x </a:t>
            </a:r>
            <a:r>
              <a:rPr lang="en-GB" altLang="en-US" sz="4400" b="1" kern="0" dirty="0">
                <a:solidFill>
                  <a:srgbClr val="FF0000"/>
                </a:solidFill>
              </a:rPr>
              <a:t>3</a:t>
            </a:r>
            <a:r>
              <a:rPr lang="en-GB" altLang="en-US" b="1" kern="0" dirty="0">
                <a:solidFill>
                  <a:srgbClr val="FF0000"/>
                </a:solidFill>
              </a:rPr>
              <a:t>   = </a:t>
            </a:r>
            <a:r>
              <a:rPr lang="en-GB" altLang="en-US" sz="4400" b="1" kern="0" dirty="0">
                <a:solidFill>
                  <a:srgbClr val="FF0000"/>
                </a:solidFill>
              </a:rPr>
              <a:t>6</a:t>
            </a:r>
            <a:r>
              <a:rPr lang="en-GB" altLang="en-US" b="1" kern="0" dirty="0">
                <a:solidFill>
                  <a:srgbClr val="FF0000"/>
                </a:solidFill>
              </a:rPr>
              <a:t> times bigger</a:t>
            </a:r>
            <a:endParaRPr lang="en-US" altLang="en-US" b="1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9684" y="1365840"/>
                <a:ext cx="2994666" cy="11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f>
                        <m:fPr>
                          <m:ctrlP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4" y="1365840"/>
                <a:ext cx="2994666" cy="1101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2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83283"/>
            <a:ext cx="8229600" cy="22428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</a:t>
            </a:r>
            <a:endParaRPr lang="en-US" alt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71813" y="43656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759826" y="43656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000376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759825" y="39338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448301" y="4292601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</a:t>
            </a:r>
            <a:endParaRPr lang="en-US" altLang="en-US" sz="180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808664" y="443706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503614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440238" y="58769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8832851" y="58769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96001" y="5876926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r/2</a:t>
            </a:r>
            <a:endParaRPr lang="en-US" altLang="en-US" sz="1800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4943475" y="602138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600826" y="60213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367213" y="5445126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832850" y="54451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919288" y="422116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</a:rPr>
              <a:t>F = 20N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71813" y="5876926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</a:rPr>
              <a:t>F = ? N</a:t>
            </a: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32176" y="1280196"/>
            <a:ext cx="7056314" cy="132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b="1" kern="0" dirty="0">
                <a:solidFill>
                  <a:srgbClr val="0070C0"/>
                </a:solidFill>
              </a:rPr>
              <a:t>Look at the Equation. </a:t>
            </a:r>
          </a:p>
          <a:p>
            <a:pPr eaLnBrk="1" hangingPunct="1">
              <a:buFontTx/>
              <a:buNone/>
            </a:pPr>
            <a:r>
              <a:rPr lang="en-GB" altLang="en-US" sz="2400" kern="0" dirty="0"/>
              <a:t>What does </a:t>
            </a:r>
            <a:r>
              <a:rPr lang="en-GB" altLang="en-US" sz="2400" b="1" kern="0" dirty="0"/>
              <a:t>halving the radius </a:t>
            </a:r>
            <a:r>
              <a:rPr lang="en-GB" altLang="en-US" sz="2400" kern="0" dirty="0"/>
              <a:t>do to the Force if everything else is constant?</a:t>
            </a:r>
          </a:p>
          <a:p>
            <a:pPr eaLnBrk="1" hangingPunct="1">
              <a:buFontTx/>
              <a:buNone/>
            </a:pPr>
            <a:r>
              <a:rPr lang="en-GB" altLang="en-US" b="1" kern="0" dirty="0">
                <a:solidFill>
                  <a:srgbClr val="FF0000"/>
                </a:solidFill>
              </a:rPr>
              <a:t>F = 1/0.5</a:t>
            </a:r>
            <a:r>
              <a:rPr lang="en-GB" altLang="en-US" b="1" kern="0" baseline="30000" dirty="0">
                <a:solidFill>
                  <a:srgbClr val="FF0000"/>
                </a:solidFill>
              </a:rPr>
              <a:t>2 </a:t>
            </a:r>
            <a:r>
              <a:rPr lang="en-GB" altLang="en-US" sz="4400" b="1" kern="0" dirty="0">
                <a:solidFill>
                  <a:srgbClr val="FF0000"/>
                </a:solidFill>
              </a:rPr>
              <a:t>x</a:t>
            </a:r>
            <a:r>
              <a:rPr lang="en-GB" altLang="en-US" b="1" kern="0" baseline="30000" dirty="0">
                <a:solidFill>
                  <a:srgbClr val="FF0000"/>
                </a:solidFill>
              </a:rPr>
              <a:t> </a:t>
            </a:r>
            <a:r>
              <a:rPr lang="en-GB" altLang="en-US" b="1" kern="0" dirty="0">
                <a:solidFill>
                  <a:srgbClr val="FF0000"/>
                </a:solidFill>
              </a:rPr>
              <a:t>= </a:t>
            </a:r>
            <a:r>
              <a:rPr lang="en-GB" altLang="en-US" sz="4400" b="1" kern="0" dirty="0">
                <a:solidFill>
                  <a:srgbClr val="FF0000"/>
                </a:solidFill>
              </a:rPr>
              <a:t>4</a:t>
            </a:r>
            <a:r>
              <a:rPr lang="en-GB" altLang="en-US" b="1" kern="0" dirty="0">
                <a:solidFill>
                  <a:srgbClr val="FF0000"/>
                </a:solidFill>
              </a:rPr>
              <a:t> times bigger</a:t>
            </a:r>
            <a:endParaRPr lang="en-US" altLang="en-US" b="1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9684" y="1365840"/>
                <a:ext cx="2994666" cy="11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f>
                        <m:fPr>
                          <m:ctrlP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4" y="1365840"/>
                <a:ext cx="2994666" cy="1101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0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Electric force and electric field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3.</a:t>
            </a:r>
            <a:r>
              <a:rPr lang="en-US" altLang="en-US"/>
              <a:t> Conductors contain many </a:t>
            </a:r>
            <a:r>
              <a:rPr lang="en-US" altLang="en-US">
                <a:solidFill>
                  <a:srgbClr val="00B050"/>
                </a:solidFill>
              </a:rPr>
              <a:t>free electrons </a:t>
            </a:r>
            <a:r>
              <a:rPr lang="en-US" altLang="en-US"/>
              <a:t>inside them (electrons not associated with one particular atom)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12292" name="Picture 5" descr="http://www.ibiblio.org/kuphaldt/socratic/output/animation_switch_circuit_fa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4" y="3429000"/>
            <a:ext cx="35909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Calculations using </a:t>
            </a:r>
            <a:r>
              <a:rPr lang="en-GB" altLang="en-US" dirty="0">
                <a:solidFill>
                  <a:srgbClr val="FF0000"/>
                </a:solidFill>
              </a:rPr>
              <a:t>Coulomb’s law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83283"/>
            <a:ext cx="8229600" cy="22428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</a:t>
            </a:r>
            <a:endParaRPr lang="en-US" alt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71813" y="43656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759826" y="43656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000376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759825" y="39338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448301" y="4292601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</a:t>
            </a:r>
            <a:endParaRPr lang="en-US" altLang="en-US" sz="180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808664" y="443706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503614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440238" y="5876926"/>
            <a:ext cx="360362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8832851" y="5876926"/>
            <a:ext cx="360363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96001" y="5876926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r/2</a:t>
            </a:r>
            <a:endParaRPr lang="en-US" altLang="en-US" sz="1800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4943475" y="602138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600826" y="60213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367213" y="5445126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2q</a:t>
            </a:r>
            <a:r>
              <a:rPr lang="en-GB" altLang="en-US" sz="1800" baseline="-25000"/>
              <a:t>1</a:t>
            </a:r>
            <a:endParaRPr lang="en-US" altLang="en-US" sz="1800" baseline="-25000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832850" y="5445126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3q</a:t>
            </a:r>
            <a:r>
              <a:rPr lang="en-GB" altLang="en-US" sz="1800" baseline="-25000"/>
              <a:t>2</a:t>
            </a:r>
            <a:endParaRPr lang="en-US" altLang="en-US" sz="1800" baseline="-25000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919288" y="422116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</a:rPr>
              <a:t>F = 20N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71813" y="5876926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</a:rPr>
              <a:t>F = ? N</a:t>
            </a: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32176" y="1280196"/>
            <a:ext cx="8280448" cy="132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b="1" kern="0" dirty="0">
                <a:solidFill>
                  <a:srgbClr val="0070C0"/>
                </a:solidFill>
              </a:rPr>
              <a:t>Combining these…. </a:t>
            </a:r>
          </a:p>
          <a:p>
            <a:pPr eaLnBrk="1" hangingPunct="1">
              <a:buFontTx/>
              <a:buNone/>
            </a:pPr>
            <a:r>
              <a:rPr lang="en-GB" altLang="en-US" sz="2400" kern="0" dirty="0"/>
              <a:t>Changing </a:t>
            </a:r>
            <a:r>
              <a:rPr lang="en-GB" altLang="en-US" sz="2400" b="1" kern="0" dirty="0">
                <a:solidFill>
                  <a:srgbClr val="00B050"/>
                </a:solidFill>
              </a:rPr>
              <a:t>charges</a:t>
            </a:r>
            <a:r>
              <a:rPr lang="en-GB" altLang="en-US" sz="2400" kern="0" dirty="0">
                <a:solidFill>
                  <a:srgbClr val="00B050"/>
                </a:solidFill>
              </a:rPr>
              <a:t> </a:t>
            </a:r>
            <a:r>
              <a:rPr lang="en-GB" altLang="en-US" sz="2400" kern="0" dirty="0"/>
              <a:t>increases by </a:t>
            </a:r>
            <a:r>
              <a:rPr lang="en-GB" altLang="en-US" sz="2400" b="1" kern="0" dirty="0">
                <a:solidFill>
                  <a:srgbClr val="00B050"/>
                </a:solidFill>
              </a:rPr>
              <a:t>6 times </a:t>
            </a:r>
            <a:r>
              <a:rPr lang="en-GB" altLang="en-US" sz="2400" kern="0" dirty="0"/>
              <a:t>and then changes to </a:t>
            </a:r>
            <a:r>
              <a:rPr lang="en-GB" altLang="en-US" sz="2400" b="1" kern="0" dirty="0">
                <a:solidFill>
                  <a:srgbClr val="00B050"/>
                </a:solidFill>
              </a:rPr>
              <a:t>radius</a:t>
            </a:r>
            <a:r>
              <a:rPr lang="en-GB" altLang="en-US" sz="2400" kern="0" dirty="0"/>
              <a:t> increase by </a:t>
            </a:r>
            <a:r>
              <a:rPr lang="en-GB" altLang="en-US" sz="2400" b="1" kern="0" dirty="0">
                <a:solidFill>
                  <a:srgbClr val="00B050"/>
                </a:solidFill>
              </a:rPr>
              <a:t>4 times </a:t>
            </a:r>
            <a:r>
              <a:rPr lang="en-GB" altLang="en-US" sz="2400" kern="0" dirty="0"/>
              <a:t>so overall…</a:t>
            </a:r>
          </a:p>
          <a:p>
            <a:pPr eaLnBrk="1" hangingPunct="1">
              <a:buFontTx/>
              <a:buNone/>
            </a:pPr>
            <a:r>
              <a:rPr lang="en-GB" altLang="en-US" sz="2400" b="1" kern="0" dirty="0">
                <a:solidFill>
                  <a:srgbClr val="FF0000"/>
                </a:solidFill>
              </a:rPr>
              <a:t>F = </a:t>
            </a:r>
            <a:r>
              <a:rPr lang="en-GB" altLang="en-US" sz="3600" b="1" kern="0" dirty="0">
                <a:solidFill>
                  <a:srgbClr val="00B050"/>
                </a:solidFill>
              </a:rPr>
              <a:t>6</a:t>
            </a:r>
            <a:r>
              <a:rPr lang="en-GB" altLang="en-US" sz="2400" b="1" kern="0" dirty="0">
                <a:solidFill>
                  <a:srgbClr val="FF0000"/>
                </a:solidFill>
              </a:rPr>
              <a:t> x</a:t>
            </a:r>
            <a:r>
              <a:rPr lang="en-GB" altLang="en-US" sz="2400" b="1" kern="0" baseline="30000" dirty="0">
                <a:solidFill>
                  <a:srgbClr val="FF0000"/>
                </a:solidFill>
              </a:rPr>
              <a:t> </a:t>
            </a:r>
            <a:r>
              <a:rPr lang="en-GB" altLang="en-US" sz="3600" b="1" kern="0" dirty="0">
                <a:solidFill>
                  <a:srgbClr val="00B050"/>
                </a:solidFill>
              </a:rPr>
              <a:t>4</a:t>
            </a:r>
            <a:r>
              <a:rPr lang="en-GB" altLang="en-US" sz="2400" b="1" kern="0" dirty="0">
                <a:solidFill>
                  <a:srgbClr val="FF0000"/>
                </a:solidFill>
              </a:rPr>
              <a:t>= </a:t>
            </a:r>
            <a:r>
              <a:rPr lang="en-GB" altLang="en-US" sz="3600" b="1" kern="0" dirty="0">
                <a:solidFill>
                  <a:srgbClr val="00B050"/>
                </a:solidFill>
              </a:rPr>
              <a:t>24 times bigger </a:t>
            </a:r>
            <a:r>
              <a:rPr lang="en-GB" altLang="en-US" sz="2400" b="1" kern="0" dirty="0">
                <a:solidFill>
                  <a:srgbClr val="FF0000"/>
                </a:solidFill>
              </a:rPr>
              <a:t>!</a:t>
            </a:r>
          </a:p>
          <a:p>
            <a:pPr eaLnBrk="1" hangingPunct="1">
              <a:buFontTx/>
              <a:buNone/>
            </a:pPr>
            <a:r>
              <a:rPr lang="en-GB" altLang="en-US" sz="3600" b="1" kern="0" dirty="0">
                <a:solidFill>
                  <a:srgbClr val="00B050"/>
                </a:solidFill>
              </a:rPr>
              <a:t>24</a:t>
            </a:r>
            <a:r>
              <a:rPr lang="en-GB" altLang="en-US" sz="2400" b="1" kern="0" dirty="0">
                <a:solidFill>
                  <a:srgbClr val="FF0000"/>
                </a:solidFill>
              </a:rPr>
              <a:t> x 20 N = </a:t>
            </a:r>
            <a:r>
              <a:rPr lang="en-GB" altLang="en-US" sz="3600" b="1" kern="0" dirty="0">
                <a:solidFill>
                  <a:srgbClr val="7030A0"/>
                </a:solidFill>
              </a:rPr>
              <a:t>480N</a:t>
            </a:r>
            <a:endParaRPr lang="en-US" altLang="en-US" sz="3600" b="1" kern="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09684" y="1365840"/>
                <a:ext cx="2994666" cy="11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f>
                        <m:fPr>
                          <m:ctrlPr>
                            <a:rPr lang="en-AU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4" y="1365840"/>
                <a:ext cx="2994666" cy="1101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3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Force and Electric field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en-GB" altLang="en-US" b="1">
                <a:solidFill>
                  <a:srgbClr val="0070C0"/>
                </a:solidFill>
              </a:rPr>
              <a:t>4. </a:t>
            </a:r>
            <a:r>
              <a:rPr lang="en-GB" altLang="en-US"/>
              <a:t>Charge is </a:t>
            </a:r>
            <a:r>
              <a:rPr lang="en-GB" altLang="en-US">
                <a:solidFill>
                  <a:srgbClr val="00B050"/>
                </a:solidFill>
              </a:rPr>
              <a:t>conserved</a:t>
            </a:r>
            <a:r>
              <a:rPr lang="en-GB" altLang="en-US"/>
              <a:t>. The total charge of an isolated system cannot change.</a:t>
            </a:r>
          </a:p>
          <a:p>
            <a:pPr marL="609600" indent="-609600" eaLnBrk="1" hangingPunct="1">
              <a:buNone/>
            </a:pPr>
            <a:endParaRPr lang="en-US" alt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514726" y="5384800"/>
            <a:ext cx="288925" cy="287338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7013576" y="5405439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rot="5400000">
            <a:off x="3656013" y="54165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7050088" y="5446713"/>
            <a:ext cx="215900" cy="215900"/>
            <a:chOff x="994" y="3067"/>
            <a:chExt cx="136" cy="136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3320" name="AutoShape 10"/>
          <p:cNvSpPr>
            <a:spLocks noChangeArrowheads="1"/>
          </p:cNvSpPr>
          <p:nvPr/>
        </p:nvSpPr>
        <p:spPr bwMode="auto">
          <a:xfrm>
            <a:off x="3873501" y="3562351"/>
            <a:ext cx="2424113" cy="955675"/>
          </a:xfrm>
          <a:prstGeom prst="wedgeRoundRectCallout">
            <a:avLst>
              <a:gd name="adj1" fmla="val -52750"/>
              <a:gd name="adj2" fmla="val 14086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I’m indestructible!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1" name="AutoShape 11"/>
          <p:cNvSpPr>
            <a:spLocks noChangeArrowheads="1"/>
          </p:cNvSpPr>
          <p:nvPr/>
        </p:nvSpPr>
        <p:spPr bwMode="auto">
          <a:xfrm>
            <a:off x="8135938" y="5889626"/>
            <a:ext cx="2159000" cy="658813"/>
          </a:xfrm>
          <a:prstGeom prst="wedgeRoundRectCallout">
            <a:avLst>
              <a:gd name="adj1" fmla="val -85148"/>
              <a:gd name="adj2" fmla="val -863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So am I!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Electric Force and Electric field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en-GB" altLang="en-US" b="1">
                <a:solidFill>
                  <a:srgbClr val="0070C0"/>
                </a:solidFill>
              </a:rPr>
              <a:t>5.</a:t>
            </a:r>
            <a:r>
              <a:rPr lang="en-GB" altLang="en-US"/>
              <a:t> Opposite charges attract, like charges repel.</a:t>
            </a:r>
          </a:p>
          <a:p>
            <a:pPr marL="609600" indent="-609600" eaLnBrk="1" hangingPunct="1">
              <a:buNone/>
            </a:pPr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514726" y="5384800"/>
            <a:ext cx="288925" cy="287338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7013576" y="5405439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rot="5400000">
            <a:off x="3656013" y="54165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7050088" y="5446713"/>
            <a:ext cx="215900" cy="215900"/>
            <a:chOff x="994" y="3067"/>
            <a:chExt cx="136" cy="136"/>
          </a:xfrm>
        </p:grpSpPr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106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5372" name="Line 9"/>
            <p:cNvSpPr>
              <a:spLocks noChangeShapeType="1"/>
            </p:cNvSpPr>
            <p:nvPr/>
          </p:nvSpPr>
          <p:spPr bwMode="auto">
            <a:xfrm rot="5400000">
              <a:off x="1062" y="30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5368" name="AutoShape 10"/>
          <p:cNvSpPr>
            <a:spLocks noChangeArrowheads="1"/>
          </p:cNvSpPr>
          <p:nvPr/>
        </p:nvSpPr>
        <p:spPr bwMode="auto">
          <a:xfrm>
            <a:off x="7391401" y="3357563"/>
            <a:ext cx="2424113" cy="1377950"/>
          </a:xfrm>
          <a:prstGeom prst="wedgeRoundRectCallout">
            <a:avLst>
              <a:gd name="adj1" fmla="val -50431"/>
              <a:gd name="adj2" fmla="val 8577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I’m strangely attracted to you!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1" name="AutoShape 11"/>
          <p:cNvSpPr>
            <a:spLocks noChangeArrowheads="1"/>
          </p:cNvSpPr>
          <p:nvPr/>
        </p:nvSpPr>
        <p:spPr bwMode="auto">
          <a:xfrm>
            <a:off x="4511675" y="4221163"/>
            <a:ext cx="2159000" cy="658812"/>
          </a:xfrm>
          <a:prstGeom prst="wedgeRoundRectCallout">
            <a:avLst>
              <a:gd name="adj1" fmla="val -77329"/>
              <a:gd name="adj2" fmla="val 1378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Are you sure?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7824788" y="5732463"/>
            <a:ext cx="2424112" cy="576262"/>
          </a:xfrm>
          <a:prstGeom prst="wedgeRoundRectCallout">
            <a:avLst>
              <a:gd name="adj1" fmla="val -69000"/>
              <a:gd name="adj2" fmla="val -4833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I’m positive.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s-media-cache-ak0.pinimg.com/736x/6e/91/31/6e913183495541834e4467cf72535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r="52634"/>
          <a:stretch>
            <a:fillRect/>
          </a:stretch>
        </p:blipFill>
        <p:spPr bwMode="auto">
          <a:xfrm>
            <a:off x="7032626" y="846139"/>
            <a:ext cx="2182813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-168696" y="274639"/>
            <a:ext cx="12529392" cy="1143000"/>
          </a:xfrm>
        </p:spPr>
        <p:txBody>
          <a:bodyPr/>
          <a:lstStyle/>
          <a:p>
            <a:r>
              <a:rPr lang="en-GB" altLang="en-US" sz="4000" dirty="0"/>
              <a:t>What is the difference between an </a:t>
            </a:r>
            <a:r>
              <a:rPr lang="en-GB" altLang="en-US" sz="4000" dirty="0">
                <a:solidFill>
                  <a:srgbClr val="FF0000"/>
                </a:solidFill>
              </a:rPr>
              <a:t>ohm </a:t>
            </a:r>
            <a:r>
              <a:rPr lang="en-GB" altLang="en-US" sz="4000" dirty="0"/>
              <a:t>and a </a:t>
            </a:r>
            <a:r>
              <a:rPr lang="en-GB" altLang="en-US" sz="4000" dirty="0">
                <a:solidFill>
                  <a:srgbClr val="0070C0"/>
                </a:solidFill>
              </a:rPr>
              <a:t>coulomb</a:t>
            </a:r>
            <a:r>
              <a:rPr lang="en-GB" altLang="en-US" sz="4000" dirty="0"/>
              <a:t>?</a:t>
            </a:r>
            <a:endParaRPr lang="en-A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26" y="2133601"/>
            <a:ext cx="5375275" cy="1008063"/>
          </a:xfrm>
        </p:spPr>
        <p:txBody>
          <a:bodyPr/>
          <a:lstStyle/>
          <a:p>
            <a:pPr>
              <a:defRPr/>
            </a:pPr>
            <a:r>
              <a:rPr lang="en-AU" dirty="0"/>
              <a:t>This is an Ohm</a:t>
            </a:r>
          </a:p>
          <a:p>
            <a:pPr marL="0" indent="0">
              <a:buNone/>
              <a:defRPr/>
            </a:pPr>
            <a:r>
              <a:rPr lang="en-AU" dirty="0"/>
              <a:t>	(it’s a unit of </a:t>
            </a:r>
            <a:r>
              <a:rPr lang="en-AU" b="1" dirty="0">
                <a:solidFill>
                  <a:srgbClr val="00B050"/>
                </a:solidFill>
              </a:rPr>
              <a:t>Resistance</a:t>
            </a:r>
            <a:r>
              <a:rPr lang="en-AU" dirty="0"/>
              <a:t>)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  <p:pic>
        <p:nvPicPr>
          <p:cNvPr id="5" name="Picture 2" descr="https://s-media-cache-ak0.pinimg.com/736x/6e/91/31/6e913183495541834e4467cf72535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t="14578"/>
          <a:stretch>
            <a:fillRect/>
          </a:stretch>
        </p:blipFill>
        <p:spPr bwMode="auto">
          <a:xfrm>
            <a:off x="7391400" y="3903664"/>
            <a:ext cx="2382838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41525" y="4652963"/>
            <a:ext cx="506253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AU" kern="0" dirty="0"/>
              <a:t>And this is a Coulomb</a:t>
            </a:r>
            <a:endParaRPr lang="en-AU" dirty="0"/>
          </a:p>
          <a:p>
            <a:pPr marL="0" indent="0">
              <a:buNone/>
              <a:defRPr/>
            </a:pPr>
            <a:r>
              <a:rPr lang="en-AU" dirty="0"/>
              <a:t>	(it’s a unit of </a:t>
            </a:r>
            <a:r>
              <a:rPr lang="en-AU" b="1" dirty="0">
                <a:solidFill>
                  <a:srgbClr val="00B050"/>
                </a:solidFill>
              </a:rPr>
              <a:t>Charge</a:t>
            </a:r>
            <a:r>
              <a:rPr lang="en-AU" dirty="0"/>
              <a:t>)</a:t>
            </a:r>
          </a:p>
          <a:p>
            <a:pPr>
              <a:defRPr/>
            </a:pPr>
            <a:endParaRPr lang="en-AU" kern="0" dirty="0"/>
          </a:p>
          <a:p>
            <a:pPr>
              <a:defRPr/>
            </a:pPr>
            <a:endParaRPr lang="en-AU" kern="0" dirty="0"/>
          </a:p>
          <a:p>
            <a:pPr>
              <a:defRPr/>
            </a:pPr>
            <a:endParaRPr lang="en-AU" kern="0" dirty="0"/>
          </a:p>
          <a:p>
            <a:pPr>
              <a:defRPr/>
            </a:pPr>
            <a:endParaRPr lang="en-AU" kern="0" dirty="0"/>
          </a:p>
          <a:p>
            <a:pPr>
              <a:defRPr/>
            </a:pPr>
            <a:endParaRPr lang="en-AU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Fundamental unit of </a:t>
            </a:r>
            <a:r>
              <a:rPr lang="en-US" altLang="en-US">
                <a:solidFill>
                  <a:srgbClr val="0070C0"/>
                </a:solidFill>
              </a:rPr>
              <a:t>charge</a:t>
            </a:r>
            <a:endParaRPr lang="en-AU" alt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electron</a:t>
            </a:r>
          </a:p>
          <a:p>
            <a:pPr marL="0" indent="0">
              <a:buNone/>
              <a:defRPr/>
            </a:pPr>
            <a:r>
              <a:rPr lang="en-US" altLang="en-US" dirty="0"/>
              <a:t>e =  </a:t>
            </a:r>
            <a:r>
              <a:rPr lang="en-US" altLang="en-US" b="1" dirty="0">
                <a:solidFill>
                  <a:srgbClr val="FF0000"/>
                </a:solidFill>
              </a:rPr>
              <a:t>-  1.60 x 10</a:t>
            </a:r>
            <a:r>
              <a:rPr lang="en-US" altLang="en-US" b="1" baseline="30000" dirty="0">
                <a:solidFill>
                  <a:srgbClr val="FF0000"/>
                </a:solidFill>
              </a:rPr>
              <a:t>-19</a:t>
            </a:r>
            <a:r>
              <a:rPr lang="en-US" altLang="en-US" b="1" dirty="0">
                <a:solidFill>
                  <a:srgbClr val="FF0000"/>
                </a:solidFill>
              </a:rPr>
              <a:t> C 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Protons therefore have the </a:t>
            </a:r>
            <a:r>
              <a:rPr lang="en-AU" b="1" dirty="0"/>
              <a:t>same charge </a:t>
            </a:r>
            <a:r>
              <a:rPr lang="en-AU" dirty="0"/>
              <a:t>but are </a:t>
            </a:r>
            <a:r>
              <a:rPr lang="en-AU" b="1" dirty="0">
                <a:solidFill>
                  <a:srgbClr val="00B050"/>
                </a:solidFill>
              </a:rPr>
              <a:t>positive</a:t>
            </a:r>
            <a:r>
              <a:rPr lang="en-AU" dirty="0"/>
              <a:t>.</a:t>
            </a:r>
          </a:p>
          <a:p>
            <a:pPr>
              <a:defRPr/>
            </a:pPr>
            <a:r>
              <a:rPr lang="en-AU" dirty="0"/>
              <a:t>Charge is important where directions of current or forces need to be determined.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Impact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rget_x0020_Audiences xmlns="e704fb08-50d3-4765-bd5f-9d3a5d8e3b6b" xsi:nil="true"/>
    <Topic xmlns="f9183db7-268c-485b-8d39-2ed0d2c3a98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ord Document" ma:contentTypeID="0x01010033DD447FC04D2F49BEA5BC91BF9D37640098AE5BCCE601B34787DA42DF8022EBD1" ma:contentTypeVersion="2" ma:contentTypeDescription="" ma:contentTypeScope="" ma:versionID="32ea15c03e8f7679a7c523f7f473cc8a">
  <xsd:schema xmlns:xsd="http://www.w3.org/2001/XMLSchema" xmlns:p="http://schemas.microsoft.com/office/2006/metadata/properties" xmlns:ns2="e704fb08-50d3-4765-bd5f-9d3a5d8e3b6b" xmlns:ns3="f9183db7-268c-485b-8d39-2ed0d2c3a989" targetNamespace="http://schemas.microsoft.com/office/2006/metadata/properties" ma:root="true" ma:fieldsID="f89250d19383deacd3e38c420f2d9b5b" ns2:_="" ns3:_="">
    <xsd:import namespace="e704fb08-50d3-4765-bd5f-9d3a5d8e3b6b"/>
    <xsd:import namespace="f9183db7-268c-485b-8d39-2ed0d2c3a989"/>
    <xsd:element name="properties">
      <xsd:complexType>
        <xsd:sequence>
          <xsd:element name="documentManagement">
            <xsd:complexType>
              <xsd:all>
                <xsd:element ref="ns2:Target_x0020_Audiences" minOccurs="0"/>
                <xsd:element ref="ns3:Topic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704fb08-50d3-4765-bd5f-9d3a5d8e3b6b" elementFormDefault="qualified">
    <xsd:import namespace="http://schemas.microsoft.com/office/2006/documentManagement/types"/>
    <xsd:element name="Target_x0020_Audiences" ma:index="8" nillable="true" ma:displayName="Target Audiences" ma:internalName="Target_x0020_Audiences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f9183db7-268c-485b-8d39-2ed0d2c3a989" elementFormDefault="qualified">
    <xsd:import namespace="http://schemas.microsoft.com/office/2006/documentManagement/types"/>
    <xsd:element name="Topic" ma:index="9" nillable="true" ma:displayName="Topic" ma:default="" ma:description="Topic metadata for document libraries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D515122-07E3-4020-9E4A-0C5F4FD633EF}">
  <ds:schemaRefs>
    <ds:schemaRef ds:uri="http://schemas.microsoft.com/office/2006/documentManagement/types"/>
    <ds:schemaRef ds:uri="http://purl.org/dc/terms/"/>
    <ds:schemaRef ds:uri="e704fb08-50d3-4765-bd5f-9d3a5d8e3b6b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f9183db7-268c-485b-8d39-2ed0d2c3a989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96233A-4A02-419B-AEB2-DF5A27965E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04fb08-50d3-4765-bd5f-9d3a5d8e3b6b"/>
    <ds:schemaRef ds:uri="f9183db7-268c-485b-8d39-2ed0d2c3a98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1663</TotalTime>
  <Words>2567</Words>
  <Application>Microsoft Office PowerPoint</Application>
  <PresentationFormat>Widescreen</PresentationFormat>
  <Paragraphs>410</Paragraphs>
  <Slides>50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Corbel</vt:lpstr>
      <vt:lpstr>Impact</vt:lpstr>
      <vt:lpstr>Default Design</vt:lpstr>
      <vt:lpstr>Uniform  Electric Fields</vt:lpstr>
      <vt:lpstr>Electric Force and Electric field</vt:lpstr>
      <vt:lpstr>Electric Force and Electric field</vt:lpstr>
      <vt:lpstr>Electric Force and Electric field</vt:lpstr>
      <vt:lpstr>Electric force and electric field</vt:lpstr>
      <vt:lpstr>Electric Force and Electric field</vt:lpstr>
      <vt:lpstr>Electric Force and Electric field</vt:lpstr>
      <vt:lpstr>What is the difference between an ohm and a coulomb?</vt:lpstr>
      <vt:lpstr>Fundamental unit of charge</vt:lpstr>
      <vt:lpstr>Electric Field Strength</vt:lpstr>
      <vt:lpstr>Electric Field Strength</vt:lpstr>
      <vt:lpstr>Problems</vt:lpstr>
      <vt:lpstr>Electric Field Strength Between Charged Parallel Plates</vt:lpstr>
      <vt:lpstr>Electric Field Strength Between Charged Parallel Plates</vt:lpstr>
      <vt:lpstr>Worked Example</vt:lpstr>
      <vt:lpstr>More Examples</vt:lpstr>
      <vt:lpstr>Gravitational vs Electric Fields</vt:lpstr>
      <vt:lpstr>Electric Field patterns</vt:lpstr>
      <vt:lpstr>Electric Field patterns</vt:lpstr>
      <vt:lpstr>Electric Field patterns</vt:lpstr>
      <vt:lpstr>Electric Field Patterns</vt:lpstr>
      <vt:lpstr>PowerPoint Presentation</vt:lpstr>
      <vt:lpstr>PowerPoint Presentation</vt:lpstr>
      <vt:lpstr>Electric field</vt:lpstr>
      <vt:lpstr>Electric field</vt:lpstr>
      <vt:lpstr>Electric field</vt:lpstr>
      <vt:lpstr>Electric field</vt:lpstr>
      <vt:lpstr>PowerPoint Presentation</vt:lpstr>
      <vt:lpstr>PowerPoint Presentation</vt:lpstr>
      <vt:lpstr>PowerPoint Presentation</vt:lpstr>
      <vt:lpstr>Field between charged parallel plates</vt:lpstr>
      <vt:lpstr>Field between charged parallel plates</vt:lpstr>
      <vt:lpstr>Electric Fields and Conductors</vt:lpstr>
      <vt:lpstr>PowerPoint Presentation</vt:lpstr>
      <vt:lpstr>PowerPoint Presentation</vt:lpstr>
      <vt:lpstr>PowerPoint Presentation</vt:lpstr>
      <vt:lpstr>Electric Force and Coulomb’s Law</vt:lpstr>
      <vt:lpstr>Electric Force and Coulomb’s Law</vt:lpstr>
      <vt:lpstr>Electric Force and Coulomb’s Law</vt:lpstr>
      <vt:lpstr>Electric Force and Coulomb’s Law</vt:lpstr>
      <vt:lpstr>Coulomb’s law</vt:lpstr>
      <vt:lpstr>Calculations using Coulomb’s law</vt:lpstr>
      <vt:lpstr>Calculations using Coulomb’s law</vt:lpstr>
      <vt:lpstr>Calculations using Coulomb’s law</vt:lpstr>
      <vt:lpstr>Calculations using Coulomb’s law</vt:lpstr>
      <vt:lpstr>Calculations using Coulomb’s law</vt:lpstr>
      <vt:lpstr>Calculations using Coulomb’s law</vt:lpstr>
      <vt:lpstr>Calculations using Coulomb’s law</vt:lpstr>
      <vt:lpstr>Calculations using Coulomb’s law</vt:lpstr>
      <vt:lpstr>Calculations using Coulomb’s law</vt:lpstr>
    </vt:vector>
  </TitlesOfParts>
  <Company>DULWICH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 Electric Fields</dc:title>
  <dc:creator>ThomasJJ</dc:creator>
  <cp:lastModifiedBy>RANDALL Samuel [Woodvale Secondary College]</cp:lastModifiedBy>
  <cp:revision>121</cp:revision>
  <dcterms:created xsi:type="dcterms:W3CDTF">2008-08-27T12:12:29Z</dcterms:created>
  <dcterms:modified xsi:type="dcterms:W3CDTF">2024-04-15T00:02:18Z</dcterms:modified>
</cp:coreProperties>
</file>