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404" r:id="rId3"/>
    <p:sldId id="405" r:id="rId4"/>
    <p:sldId id="406" r:id="rId5"/>
    <p:sldId id="407" r:id="rId6"/>
    <p:sldId id="408" r:id="rId7"/>
    <p:sldId id="409" r:id="rId8"/>
    <p:sldId id="413" r:id="rId9"/>
    <p:sldId id="414" r:id="rId10"/>
    <p:sldId id="410" r:id="rId11"/>
    <p:sldId id="411" r:id="rId12"/>
    <p:sldId id="412" r:id="rId13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8000"/>
    <a:srgbClr val="CCECFF"/>
    <a:srgbClr val="CCFFCC"/>
    <a:srgbClr val="FF9999"/>
    <a:srgbClr val="66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7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F3164-DA40-4556-91B9-4D66B1ABD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C1D34-4619-47E9-9DC4-BC072C02132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2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09BDE5-4EA2-48D0-85B8-B384457A3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DF3D9-C00F-45DD-9897-C1C6662D5A6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A39B82B9-2AD5-4411-BA4D-BC9095C7B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95170E2-9E71-44F0-B89A-97F31E1A7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Answer: E</a:t>
            </a:r>
          </a:p>
        </p:txBody>
      </p:sp>
    </p:spTree>
    <p:extLst>
      <p:ext uri="{BB962C8B-B14F-4D97-AF65-F5344CB8AC3E}">
        <p14:creationId xmlns:p14="http://schemas.microsoft.com/office/powerpoint/2010/main" val="97101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4B5FE-BB5E-4E4E-9117-7E5B72639B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C6DDF-873C-4156-A1FE-7BB8CEAC2B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05719CB-1171-4DF6-A2F5-9E7697169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E57A91E-3644-4861-843E-E13840233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4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4F89A8-E2DD-4417-983B-6530CE875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7FF3C-1E2F-489F-98FD-F45DC94BE3E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7AACB299-D408-4D66-A271-49398DFA6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21B27D1-64AA-4B17-8EC8-EB998AC52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88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4F89A8-E2DD-4417-983B-6530CE875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7FF3C-1E2F-489F-98FD-F45DC94BE3E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7AACB299-D408-4D66-A271-49398DFA6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21B27D1-64AA-4B17-8EC8-EB998AC52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04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88E718-5082-4A57-BB19-B6B42BAB7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C7EF-7711-44F8-9445-01A71F6A668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D294811-3871-4753-A03D-FAC190A47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43B6D5B-0FD2-4E12-B246-7AD3B37A2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69345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3C83F4-60D2-4D4D-8C2E-3C7A44515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02DAD-F85B-4444-A860-A0B431990E3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C0C6D4F2-BC56-4898-AC72-99F4EABA4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689FE47-70C7-4BE7-9BE6-7AF9DE302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54433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1606D1-DFDD-49D0-BEDA-5E6AD87EC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0A471-3AEF-4EEC-8F18-BD0C8008CF9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BCCBE6-66B5-4C47-A0C1-5E114647E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22807BF-E5E2-4BBB-959B-C48D8D361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96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88E718-5082-4A57-BB19-B6B42BAB7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C7EF-7711-44F8-9445-01A71F6A668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D294811-3871-4753-A03D-FAC190A47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43B6D5B-0FD2-4E12-B246-7AD3B37A2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94237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3C83F4-60D2-4D4D-8C2E-3C7A44515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02DAD-F85B-4444-A860-A0B431990E3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C0C6D4F2-BC56-4898-AC72-99F4EABA4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689FE47-70C7-4BE7-9BE6-7AF9DE302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63648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B20639-9BFA-4626-B00B-0B58D1F62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8BB93-8C5E-4F15-B7CB-9273EE6125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C063F656-3B2C-42D4-A1EE-36AE4F207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B83E4DD-3AF8-4D9F-BCEA-BC3D250CB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Answer: E</a:t>
            </a:r>
          </a:p>
        </p:txBody>
      </p:sp>
    </p:spTree>
    <p:extLst>
      <p:ext uri="{BB962C8B-B14F-4D97-AF65-F5344CB8AC3E}">
        <p14:creationId xmlns:p14="http://schemas.microsoft.com/office/powerpoint/2010/main" val="287119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984F28-EADE-46B2-8FA5-A9AED3B40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4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5454-905A-48A5-BB26-95700DCEB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7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6D7B-C52B-4AA6-84DE-6AA5341CC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06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37F-2E4D-400E-AF36-FC46BDB172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3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8F690-45DF-48D6-8254-5B5E1EDA7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40B-B191-404F-9425-411D504249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6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913-46F0-43CF-A0B7-E705FEB61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9158-E525-4172-BCE0-9F32A63DCE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1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CDBE-D487-49CA-B2F4-D44AC39FFD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17AD-EEF0-4945-97A3-6E9402E2F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1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4FA1-E2D1-44BE-8EBD-BE4D8806C0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27375-7D14-402A-9ED4-EAAAD1E3C1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1" r:id="rId2"/>
    <p:sldLayoutId id="2147483822" r:id="rId3"/>
    <p:sldLayoutId id="2147483823" r:id="rId4"/>
    <p:sldLayoutId id="2147483830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673" y="373693"/>
            <a:ext cx="11739327" cy="14700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Current and Magnetic Fields</a:t>
            </a:r>
            <a:endParaRPr lang="en-GB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1026" name="Picture 2" descr="Image result for physics gang signs">
            <a:extLst>
              <a:ext uri="{FF2B5EF4-FFF2-40B4-BE49-F238E27FC236}">
                <a16:creationId xmlns:a16="http://schemas.microsoft.com/office/drawing/2014/main" id="{6F5E70F8-B2D9-44A2-8B21-3D67BD7C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" y="2182270"/>
            <a:ext cx="5570175" cy="41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ysics gang signs">
            <a:extLst>
              <a:ext uri="{FF2B5EF4-FFF2-40B4-BE49-F238E27FC236}">
                <a16:creationId xmlns:a16="http://schemas.microsoft.com/office/drawing/2014/main" id="{18FF66DD-2C52-4BD7-84E5-054AA89C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504" y="2206307"/>
            <a:ext cx="4608576" cy="41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12AEC954-766E-47A4-8431-900A6C2F20AD}"/>
              </a:ext>
            </a:extLst>
          </p:cNvPr>
          <p:cNvSpPr>
            <a:spLocks/>
          </p:cNvSpPr>
          <p:nvPr/>
        </p:nvSpPr>
        <p:spPr bwMode="auto">
          <a:xfrm>
            <a:off x="997759" y="510549"/>
            <a:ext cx="1085249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Checking Understanding – Two Wires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3B16939-7457-457D-A973-F929B6FABAC3}"/>
              </a:ext>
            </a:extLst>
          </p:cNvPr>
          <p:cNvSpPr>
            <a:spLocks/>
          </p:cNvSpPr>
          <p:nvPr/>
        </p:nvSpPr>
        <p:spPr bwMode="auto">
          <a:xfrm>
            <a:off x="8107679" y="2759474"/>
            <a:ext cx="3246120" cy="281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52438" indent="-452438" algn="l">
              <a:defRPr sz="1200">
                <a:solidFill>
                  <a:schemeClr val="tx1"/>
                </a:solidFill>
                <a:latin typeface="Gill Sans" pitchFamily="1" charset="0"/>
              </a:defRPr>
            </a:lvl1pPr>
            <a:lvl2pPr marL="566738" algn="l">
              <a:defRPr sz="1200">
                <a:solidFill>
                  <a:schemeClr val="tx1"/>
                </a:solidFill>
                <a:latin typeface="Gill Sans" pitchFamily="1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pitchFamily="1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pitchFamily="1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9pPr>
          </a:lstStyle>
          <a:p>
            <a:pPr>
              <a:spcBef>
                <a:spcPts val="540"/>
              </a:spcBef>
              <a:buFontTx/>
              <a:buAutoNum type="alphaUcPeriod"/>
            </a:pPr>
            <a:r>
              <a:rPr lang="en-US" altLang="en-US" sz="2340" dirty="0">
                <a:latin typeface="Arial" panose="020B0604020202020204" pitchFamily="34" charset="0"/>
              </a:rPr>
              <a:t>10 A to the right.</a:t>
            </a:r>
          </a:p>
          <a:p>
            <a:pPr>
              <a:spcBef>
                <a:spcPts val="540"/>
              </a:spcBef>
              <a:buFontTx/>
              <a:buAutoNum type="alphaUcPeriod"/>
            </a:pPr>
            <a:r>
              <a:rPr lang="en-US" altLang="en-US" sz="2340" dirty="0">
                <a:latin typeface="Arial" panose="020B0604020202020204" pitchFamily="34" charset="0"/>
              </a:rPr>
              <a:t>5 A to the right.</a:t>
            </a:r>
          </a:p>
          <a:p>
            <a:pPr>
              <a:spcBef>
                <a:spcPts val="540"/>
              </a:spcBef>
              <a:buFontTx/>
              <a:buAutoNum type="alphaUcPeriod"/>
            </a:pPr>
            <a:r>
              <a:rPr lang="en-US" altLang="en-US" sz="2340" dirty="0">
                <a:latin typeface="Arial" panose="020B0604020202020204" pitchFamily="34" charset="0"/>
              </a:rPr>
              <a:t>2.5 A to the right. </a:t>
            </a:r>
          </a:p>
          <a:p>
            <a:pPr>
              <a:spcBef>
                <a:spcPts val="540"/>
              </a:spcBef>
              <a:buFontTx/>
              <a:buAutoNum type="alphaUcPeriod"/>
            </a:pPr>
            <a:r>
              <a:rPr lang="en-US" altLang="en-US" sz="2340" dirty="0">
                <a:latin typeface="Arial" panose="020B0604020202020204" pitchFamily="34" charset="0"/>
              </a:rPr>
              <a:t>10 A to the left.</a:t>
            </a:r>
          </a:p>
          <a:p>
            <a:pPr>
              <a:spcBef>
                <a:spcPts val="540"/>
              </a:spcBef>
              <a:buFontTx/>
              <a:buAutoNum type="alphaUcPeriod"/>
            </a:pPr>
            <a:r>
              <a:rPr lang="en-US" altLang="en-US" sz="2340" dirty="0">
                <a:latin typeface="Arial" panose="020B0604020202020204" pitchFamily="34" charset="0"/>
              </a:rPr>
              <a:t>5 A to the left.	</a:t>
            </a:r>
          </a:p>
          <a:p>
            <a:pPr>
              <a:spcBef>
                <a:spcPts val="540"/>
              </a:spcBef>
              <a:buFontTx/>
              <a:buAutoNum type="alphaUcPeriod"/>
            </a:pPr>
            <a:r>
              <a:rPr lang="en-US" altLang="en-US" sz="2340" dirty="0">
                <a:latin typeface="Arial" panose="020B0604020202020204" pitchFamily="34" charset="0"/>
              </a:rPr>
              <a:t>2.5 A to the left.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B70B1E-E41A-4F07-A51B-1F63BB99FFE2}"/>
              </a:ext>
            </a:extLst>
          </p:cNvPr>
          <p:cNvSpPr>
            <a:spLocks/>
          </p:cNvSpPr>
          <p:nvPr/>
        </p:nvSpPr>
        <p:spPr bwMode="auto">
          <a:xfrm>
            <a:off x="997760" y="1394970"/>
            <a:ext cx="853821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340" dirty="0"/>
              <a:t>The magnetic field at point P is zero. What are the magnitude and direction of the current in the lower wire? </a:t>
            </a:r>
          </a:p>
        </p:txBody>
      </p:sp>
      <p:pic>
        <p:nvPicPr>
          <p:cNvPr id="38919" name="Picture 7" descr="Fig_AU_24-3">
            <a:extLst>
              <a:ext uri="{FF2B5EF4-FFF2-40B4-BE49-F238E27FC236}">
                <a16:creationId xmlns:a16="http://schemas.microsoft.com/office/drawing/2014/main" id="{5950B061-A3EF-4757-973B-41DB1502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60" y="2287937"/>
            <a:ext cx="6224450" cy="36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92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>
            <a:extLst>
              <a:ext uri="{FF2B5EF4-FFF2-40B4-BE49-F238E27FC236}">
                <a16:creationId xmlns:a16="http://schemas.microsoft.com/office/drawing/2014/main" id="{B378BBFF-7782-49A7-B70E-9E1B350E566D}"/>
              </a:ext>
            </a:extLst>
          </p:cNvPr>
          <p:cNvSpPr>
            <a:spLocks/>
          </p:cNvSpPr>
          <p:nvPr/>
        </p:nvSpPr>
        <p:spPr bwMode="auto">
          <a:xfrm>
            <a:off x="7826660" y="510549"/>
            <a:ext cx="3246120" cy="294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52438" indent="-452438" algn="l">
              <a:defRPr sz="1200">
                <a:solidFill>
                  <a:schemeClr val="tx1"/>
                </a:solidFill>
                <a:latin typeface="Gill Sans" pitchFamily="1" charset="0"/>
              </a:defRPr>
            </a:lvl1pPr>
            <a:lvl2pPr marL="795338" indent="-228600" algn="l">
              <a:defRPr sz="1200">
                <a:solidFill>
                  <a:schemeClr val="tx1"/>
                </a:solidFill>
                <a:latin typeface="Gill Sans" pitchFamily="1" charset="0"/>
              </a:defRPr>
            </a:lvl2pPr>
            <a:lvl3pPr marL="1143000" indent="-228600" algn="l">
              <a:defRPr sz="1200">
                <a:solidFill>
                  <a:schemeClr val="tx1"/>
                </a:solidFill>
                <a:latin typeface="Gill Sans" pitchFamily="1" charset="0"/>
              </a:defRPr>
            </a:lvl3pPr>
            <a:lvl4pPr marL="1600200" indent="-228600" algn="l">
              <a:defRPr sz="1200">
                <a:solidFill>
                  <a:schemeClr val="tx1"/>
                </a:solidFill>
                <a:latin typeface="Gill Sans" pitchFamily="1" charset="0"/>
              </a:defRPr>
            </a:lvl4pPr>
            <a:lvl5pPr marL="2057400" indent="-228600" algn="l">
              <a:defRPr sz="1200">
                <a:solidFill>
                  <a:schemeClr val="tx1"/>
                </a:solidFill>
                <a:latin typeface="Gill Sans" pitchFamily="1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9pPr>
          </a:lstStyle>
          <a:p>
            <a:pPr>
              <a:spcBef>
                <a:spcPts val="540"/>
              </a:spcBef>
              <a:buFontTx/>
              <a:buAutoNum type="alphaUcPeriod"/>
            </a:pPr>
            <a:endParaRPr lang="en-US" altLang="en-US" sz="2340" dirty="0">
              <a:latin typeface="Arial" panose="020B0604020202020204" pitchFamily="34" charset="0"/>
            </a:endParaRPr>
          </a:p>
          <a:p>
            <a:pPr>
              <a:spcBef>
                <a:spcPts val="540"/>
              </a:spcBef>
              <a:buFontTx/>
              <a:buAutoNum type="alphaUcPeriod"/>
            </a:pPr>
            <a:endParaRPr lang="en-US" altLang="en-US" sz="2340" dirty="0">
              <a:latin typeface="Arial" panose="020B0604020202020204" pitchFamily="34" charset="0"/>
            </a:endParaRPr>
          </a:p>
          <a:p>
            <a:pPr>
              <a:spcBef>
                <a:spcPts val="540"/>
              </a:spcBef>
              <a:buFontTx/>
              <a:buAutoNum type="alphaUcPeriod"/>
            </a:pPr>
            <a:endParaRPr lang="en-US" altLang="en-US" sz="2340" dirty="0">
              <a:latin typeface="Arial" panose="020B0604020202020204" pitchFamily="34" charset="0"/>
            </a:endParaRPr>
          </a:p>
          <a:p>
            <a:pPr>
              <a:spcBef>
                <a:spcPts val="540"/>
              </a:spcBef>
              <a:buFontTx/>
              <a:buAutoNum type="alphaUcPeriod"/>
            </a:pPr>
            <a:endParaRPr lang="en-US" altLang="en-US" sz="2340" dirty="0">
              <a:latin typeface="Arial" panose="020B0604020202020204" pitchFamily="34" charset="0"/>
            </a:endParaRPr>
          </a:p>
          <a:p>
            <a:pPr>
              <a:spcBef>
                <a:spcPts val="540"/>
              </a:spcBef>
              <a:buFontTx/>
              <a:buAutoNum type="alphaUcPeriod" startAt="5"/>
            </a:pPr>
            <a:r>
              <a:rPr lang="en-US" altLang="en-US" sz="2340" dirty="0">
                <a:solidFill>
                  <a:srgbClr val="FF0000"/>
                </a:solidFill>
                <a:latin typeface="Arial" panose="020B0604020202020204" pitchFamily="34" charset="0"/>
              </a:rPr>
              <a:t>5 A to the left</a:t>
            </a:r>
            <a:r>
              <a:rPr lang="en-US" altLang="en-US" sz="2340" dirty="0">
                <a:latin typeface="Arial" panose="020B0604020202020204" pitchFamily="34" charset="0"/>
              </a:rPr>
              <a:t>.	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5B03C9-5D5C-4BCA-B539-835559A7DEF9}"/>
              </a:ext>
            </a:extLst>
          </p:cNvPr>
          <p:cNvSpPr>
            <a:spLocks/>
          </p:cNvSpPr>
          <p:nvPr/>
        </p:nvSpPr>
        <p:spPr bwMode="auto">
          <a:xfrm>
            <a:off x="997760" y="510549"/>
            <a:ext cx="5909310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Checking Understanding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D9D369-E3B8-485B-8498-3EE60A1C042A}"/>
              </a:ext>
            </a:extLst>
          </p:cNvPr>
          <p:cNvSpPr>
            <a:spLocks/>
          </p:cNvSpPr>
          <p:nvPr/>
        </p:nvSpPr>
        <p:spPr bwMode="auto">
          <a:xfrm>
            <a:off x="997760" y="1394970"/>
            <a:ext cx="853821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340" dirty="0"/>
              <a:t>The magnetic field at point P is zero. What are the magnitude and direction of the current in the lower wire? </a:t>
            </a:r>
          </a:p>
        </p:txBody>
      </p:sp>
      <p:pic>
        <p:nvPicPr>
          <p:cNvPr id="9" name="Picture 7" descr="Fig_AU_24-3">
            <a:extLst>
              <a:ext uri="{FF2B5EF4-FFF2-40B4-BE49-F238E27FC236}">
                <a16:creationId xmlns:a16="http://schemas.microsoft.com/office/drawing/2014/main" id="{4ADF4A1E-7090-44F5-89BD-81612CAB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60" y="2287937"/>
            <a:ext cx="6224450" cy="36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021D7-74D5-4E8B-B552-088D9F7D49C6}"/>
                  </a:ext>
                </a:extLst>
              </p:cNvPr>
              <p:cNvSpPr txBox="1"/>
              <p:nvPr/>
            </p:nvSpPr>
            <p:spPr>
              <a:xfrm>
                <a:off x="8288499" y="4758976"/>
                <a:ext cx="1854725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AU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AU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AU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AU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AU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021D7-74D5-4E8B-B552-088D9F7D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99" y="4758976"/>
                <a:ext cx="1854725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E9C380-759B-4390-BD16-F679E961C183}"/>
              </a:ext>
            </a:extLst>
          </p:cNvPr>
          <p:cNvSpPr txBox="1"/>
          <p:nvPr/>
        </p:nvSpPr>
        <p:spPr>
          <a:xfrm>
            <a:off x="7666720" y="30111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Why?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46CE9-26EA-43BB-B8CC-0B90ECEFCB91}"/>
              </a:ext>
            </a:extLst>
          </p:cNvPr>
          <p:cNvSpPr txBox="1"/>
          <p:nvPr/>
        </p:nvSpPr>
        <p:spPr>
          <a:xfrm>
            <a:off x="7693685" y="3454911"/>
            <a:ext cx="4304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fields must cancel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Therefore currents must be in opposite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Why is the second current half?</a:t>
            </a: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9274B-8EB9-44B2-AF58-646A225282EF}"/>
              </a:ext>
            </a:extLst>
          </p:cNvPr>
          <p:cNvSpPr txBox="1"/>
          <p:nvPr/>
        </p:nvSpPr>
        <p:spPr>
          <a:xfrm>
            <a:off x="7666720" y="5681460"/>
            <a:ext cx="4304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Radius is half, but B is inversely proportional.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Therefore only half current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32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0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004A4E38-EDC5-4CD4-AD34-93309076B634}"/>
              </a:ext>
            </a:extLst>
          </p:cNvPr>
          <p:cNvSpPr>
            <a:spLocks/>
          </p:cNvSpPr>
          <p:nvPr/>
        </p:nvSpPr>
        <p:spPr bwMode="auto">
          <a:xfrm>
            <a:off x="923636" y="635795"/>
            <a:ext cx="11009746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Extension - The Magnetic Field of a Current Loop</a:t>
            </a:r>
          </a:p>
        </p:txBody>
      </p:sp>
      <p:grpSp>
        <p:nvGrpSpPr>
          <p:cNvPr id="39949" name="Group 13">
            <a:extLst>
              <a:ext uri="{FF2B5EF4-FFF2-40B4-BE49-F238E27FC236}">
                <a16:creationId xmlns:a16="http://schemas.microsoft.com/office/drawing/2014/main" id="{00F4ACC6-180A-4DA3-A38D-8648BA896F32}"/>
              </a:ext>
            </a:extLst>
          </p:cNvPr>
          <p:cNvGrpSpPr>
            <a:grpSpLocks/>
          </p:cNvGrpSpPr>
          <p:nvPr/>
        </p:nvGrpSpPr>
        <p:grpSpPr bwMode="auto">
          <a:xfrm>
            <a:off x="1934860" y="1713072"/>
            <a:ext cx="3474720" cy="4229100"/>
            <a:chOff x="304" y="656"/>
            <a:chExt cx="2432" cy="2960"/>
          </a:xfrm>
        </p:grpSpPr>
        <p:sp>
          <p:nvSpPr>
            <p:cNvPr id="39937" name="Rectangle 1">
              <a:extLst>
                <a:ext uri="{FF2B5EF4-FFF2-40B4-BE49-F238E27FC236}">
                  <a16:creationId xmlns:a16="http://schemas.microsoft.com/office/drawing/2014/main" id="{98C2B81F-B3C3-4EAD-B777-D79117DC5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2288"/>
              <a:ext cx="2432" cy="132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49A42B5A-8BBE-4AB8-9CA7-47433A81F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656"/>
              <a:ext cx="2432" cy="132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AU"/>
            </a:p>
          </p:txBody>
        </p:sp>
        <p:pic>
          <p:nvPicPr>
            <p:cNvPr id="39942" name="Picture 6">
              <a:extLst>
                <a:ext uri="{FF2B5EF4-FFF2-40B4-BE49-F238E27FC236}">
                  <a16:creationId xmlns:a16="http://schemas.microsoft.com/office/drawing/2014/main" id="{8FE96958-890D-46B1-824E-BF82F689F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776"/>
              <a:ext cx="8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3" name="Picture 7">
              <a:extLst>
                <a:ext uri="{FF2B5EF4-FFF2-40B4-BE49-F238E27FC236}">
                  <a16:creationId xmlns:a16="http://schemas.microsoft.com/office/drawing/2014/main" id="{352049E9-22B9-427D-A00B-0C9834B56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432"/>
              <a:ext cx="103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Rectangle 8">
              <a:extLst>
                <a:ext uri="{FF2B5EF4-FFF2-40B4-BE49-F238E27FC236}">
                  <a16:creationId xmlns:a16="http://schemas.microsoft.com/office/drawing/2014/main" id="{B038953D-C920-4CC4-81CE-6CF310DB1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460"/>
              <a:ext cx="175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1pPr>
              <a:lvl2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2pPr>
              <a:lvl3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3pPr>
              <a:lvl4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4pPr>
              <a:lvl5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9pPr>
            </a:lstStyle>
            <a:p>
              <a:r>
                <a:rPr lang="en-US" altLang="en-US" sz="1620">
                  <a:solidFill>
                    <a:srgbClr val="1371A8"/>
                  </a:solidFill>
                  <a:latin typeface="Times" panose="02020603050405020304" pitchFamily="18" charset="0"/>
                  <a:sym typeface="Times" panose="02020603050405020304" pitchFamily="18" charset="0"/>
                </a:rPr>
                <a:t>Magnetic field at the center of a current loop of radius </a:t>
              </a:r>
              <a:r>
                <a:rPr lang="en-US" altLang="en-US" sz="1620" i="1">
                  <a:solidFill>
                    <a:srgbClr val="1371A8"/>
                  </a:solidFill>
                  <a:latin typeface="Times" panose="02020603050405020304" pitchFamily="18" charset="0"/>
                  <a:sym typeface="Times" panose="02020603050405020304" pitchFamily="18" charset="0"/>
                </a:rPr>
                <a:t>R</a:t>
              </a:r>
            </a:p>
          </p:txBody>
        </p:sp>
        <p:sp>
          <p:nvSpPr>
            <p:cNvPr id="39945" name="Rectangle 9">
              <a:extLst>
                <a:ext uri="{FF2B5EF4-FFF2-40B4-BE49-F238E27FC236}">
                  <a16:creationId xmlns:a16="http://schemas.microsoft.com/office/drawing/2014/main" id="{C9A17839-831E-4E33-AD00-D63C97080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" y="3140"/>
              <a:ext cx="175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1pPr>
              <a:lvl2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2pPr>
              <a:lvl3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3pPr>
              <a:lvl4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4pPr>
              <a:lvl5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Gill Sans" pitchFamily="1" charset="0"/>
                </a:defRPr>
              </a:lvl9pPr>
            </a:lstStyle>
            <a:p>
              <a:r>
                <a:rPr lang="en-US" altLang="en-US" sz="1620">
                  <a:solidFill>
                    <a:srgbClr val="1371A8"/>
                  </a:solidFill>
                  <a:latin typeface="Times" panose="02020603050405020304" pitchFamily="18" charset="0"/>
                  <a:sym typeface="Times" panose="02020603050405020304" pitchFamily="18" charset="0"/>
                </a:rPr>
                <a:t>Magnetic field at the center of a current loop with </a:t>
              </a:r>
              <a:r>
                <a:rPr lang="en-US" altLang="en-US" sz="1620" i="1">
                  <a:solidFill>
                    <a:srgbClr val="1371A8"/>
                  </a:solidFill>
                  <a:latin typeface="Times" panose="02020603050405020304" pitchFamily="18" charset="0"/>
                  <a:sym typeface="Times" panose="02020603050405020304" pitchFamily="18" charset="0"/>
                </a:rPr>
                <a:t>N</a:t>
              </a:r>
              <a:r>
                <a:rPr lang="en-US" altLang="en-US" sz="1620">
                  <a:solidFill>
                    <a:srgbClr val="1371A8"/>
                  </a:solidFill>
                  <a:latin typeface="Times" panose="02020603050405020304" pitchFamily="18" charset="0"/>
                  <a:sym typeface="Times" panose="02020603050405020304" pitchFamily="18" charset="0"/>
                </a:rPr>
                <a:t> turns</a:t>
              </a:r>
            </a:p>
          </p:txBody>
        </p:sp>
      </p:grpSp>
      <p:pic>
        <p:nvPicPr>
          <p:cNvPr id="39947" name="Picture 11" descr="24_24Figure">
            <a:extLst>
              <a:ext uri="{FF2B5EF4-FFF2-40B4-BE49-F238E27FC236}">
                <a16:creationId xmlns:a16="http://schemas.microsoft.com/office/drawing/2014/main" id="{B36B458B-0E3F-4B18-8AE4-3EF7CACF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2"/>
          <a:stretch>
            <a:fillRect/>
          </a:stretch>
        </p:blipFill>
        <p:spPr bwMode="auto">
          <a:xfrm>
            <a:off x="5833918" y="1714500"/>
            <a:ext cx="435768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dirty="0"/>
              <a:t>Review – Fields around wires</a:t>
            </a:r>
          </a:p>
          <a:p>
            <a:r>
              <a:rPr lang="en-AU" sz="4000" dirty="0"/>
              <a:t>Review – Physics gang signs 1 and 2</a:t>
            </a:r>
          </a:p>
          <a:p>
            <a:r>
              <a:rPr lang="en-AU" sz="4000" dirty="0"/>
              <a:t>Calculating the Magnetic Field around a wire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759016"/>
            <a:ext cx="5727700" cy="89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50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99D0ADFB-E736-4981-BD09-35359BF0593A}"/>
              </a:ext>
            </a:extLst>
          </p:cNvPr>
          <p:cNvSpPr>
            <a:spLocks/>
          </p:cNvSpPr>
          <p:nvPr/>
        </p:nvSpPr>
        <p:spPr bwMode="auto">
          <a:xfrm>
            <a:off x="938784" y="586537"/>
            <a:ext cx="11375136" cy="52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Electric Currents Also Create Magnetic Fields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12D5FCA4-193C-4822-9C85-4B4AC63F4F07}"/>
              </a:ext>
            </a:extLst>
          </p:cNvPr>
          <p:cNvSpPr>
            <a:spLocks/>
          </p:cNvSpPr>
          <p:nvPr/>
        </p:nvSpPr>
        <p:spPr bwMode="auto">
          <a:xfrm>
            <a:off x="1863186" y="1307307"/>
            <a:ext cx="2115978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340"/>
              <a:t>A long, straight wire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7E00273A-68D3-45DC-AB16-3F4D36E6F41D}"/>
              </a:ext>
            </a:extLst>
          </p:cNvPr>
          <p:cNvSpPr>
            <a:spLocks/>
          </p:cNvSpPr>
          <p:nvPr/>
        </p:nvSpPr>
        <p:spPr bwMode="auto">
          <a:xfrm>
            <a:off x="4733544" y="1307307"/>
            <a:ext cx="212598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340"/>
              <a:t>A current loop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FDFCEA0B-079E-40CC-83C0-6294D78729DF}"/>
              </a:ext>
            </a:extLst>
          </p:cNvPr>
          <p:cNvSpPr>
            <a:spLocks/>
          </p:cNvSpPr>
          <p:nvPr/>
        </p:nvSpPr>
        <p:spPr bwMode="auto">
          <a:xfrm>
            <a:off x="7956804" y="1307307"/>
            <a:ext cx="212598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340"/>
              <a:t>A solenoid</a:t>
            </a:r>
          </a:p>
        </p:txBody>
      </p:sp>
      <p:pic>
        <p:nvPicPr>
          <p:cNvPr id="27661" name="Picture 13" descr="24_UnTbl_p794">
            <a:extLst>
              <a:ext uri="{FF2B5EF4-FFF2-40B4-BE49-F238E27FC236}">
                <a16:creationId xmlns:a16="http://schemas.microsoft.com/office/drawing/2014/main" id="{5B33C56B-32CB-422E-BD59-82183DF1023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5"/>
          <a:stretch>
            <a:fillRect/>
          </a:stretch>
        </p:blipFill>
        <p:spPr bwMode="auto">
          <a:xfrm>
            <a:off x="1853184" y="2063115"/>
            <a:ext cx="8288179" cy="47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9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99D0ADFB-E736-4981-BD09-35359BF0593A}"/>
              </a:ext>
            </a:extLst>
          </p:cNvPr>
          <p:cNvSpPr>
            <a:spLocks/>
          </p:cNvSpPr>
          <p:nvPr/>
        </p:nvSpPr>
        <p:spPr bwMode="auto">
          <a:xfrm>
            <a:off x="938784" y="586537"/>
            <a:ext cx="11375136" cy="52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Electric Currents Also Create Magnetic Fields</a:t>
            </a:r>
          </a:p>
        </p:txBody>
      </p:sp>
      <p:pic>
        <p:nvPicPr>
          <p:cNvPr id="7" name="Picture 4" descr="24_TacticsBox01">
            <a:extLst>
              <a:ext uri="{FF2B5EF4-FFF2-40B4-BE49-F238E27FC236}">
                <a16:creationId xmlns:a16="http://schemas.microsoft.com/office/drawing/2014/main" id="{FCA0D2C3-CB60-4111-B717-AF81A9935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8"/>
          <a:stretch>
            <a:fillRect/>
          </a:stretch>
        </p:blipFill>
        <p:spPr bwMode="auto">
          <a:xfrm>
            <a:off x="1559497" y="1754061"/>
            <a:ext cx="8542337" cy="390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24E92497-2553-4B18-9551-B3D4B264D1CC}"/>
              </a:ext>
            </a:extLst>
          </p:cNvPr>
          <p:cNvSpPr>
            <a:spLocks/>
          </p:cNvSpPr>
          <p:nvPr/>
        </p:nvSpPr>
        <p:spPr bwMode="auto">
          <a:xfrm>
            <a:off x="2046066" y="564405"/>
            <a:ext cx="7280910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Checking Understanding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285D60-6928-4652-B457-44835902422B}"/>
              </a:ext>
            </a:extLst>
          </p:cNvPr>
          <p:cNvSpPr>
            <a:spLocks/>
          </p:cNvSpPr>
          <p:nvPr/>
        </p:nvSpPr>
        <p:spPr bwMode="auto">
          <a:xfrm>
            <a:off x="2046066" y="1382364"/>
            <a:ext cx="8243982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340" dirty="0"/>
              <a:t>Point P is 5 cm </a:t>
            </a:r>
            <a:r>
              <a:rPr lang="en-US" altLang="en-US" sz="2340" b="1" dirty="0"/>
              <a:t>above</a:t>
            </a:r>
            <a:r>
              <a:rPr lang="en-US" altLang="en-US" sz="2340" dirty="0"/>
              <a:t> the wire as you look straight down at it. In which direction is the magnetic field at P?</a:t>
            </a:r>
          </a:p>
        </p:txBody>
      </p:sp>
      <p:pic>
        <p:nvPicPr>
          <p:cNvPr id="31751" name="Picture 7" descr="Fig_AU_24-2">
            <a:extLst>
              <a:ext uri="{FF2B5EF4-FFF2-40B4-BE49-F238E27FC236}">
                <a16:creationId xmlns:a16="http://schemas.microsoft.com/office/drawing/2014/main" id="{D1795FB7-A49A-4917-A724-48F6DF23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9406"/>
          <a:stretch>
            <a:fillRect/>
          </a:stretch>
        </p:blipFill>
        <p:spPr bwMode="auto">
          <a:xfrm>
            <a:off x="2046066" y="2412492"/>
            <a:ext cx="808243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9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31CFC60-E465-415F-958A-CC3545981464}"/>
              </a:ext>
            </a:extLst>
          </p:cNvPr>
          <p:cNvSpPr>
            <a:spLocks/>
          </p:cNvSpPr>
          <p:nvPr/>
        </p:nvSpPr>
        <p:spPr bwMode="auto">
          <a:xfrm>
            <a:off x="2046066" y="564405"/>
            <a:ext cx="7280910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Answer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4AEA09-A394-4591-8F60-34353EB05571}"/>
              </a:ext>
            </a:extLst>
          </p:cNvPr>
          <p:cNvSpPr>
            <a:spLocks/>
          </p:cNvSpPr>
          <p:nvPr/>
        </p:nvSpPr>
        <p:spPr bwMode="auto">
          <a:xfrm>
            <a:off x="2046066" y="1382364"/>
            <a:ext cx="8119014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340" dirty="0"/>
              <a:t>Point P is 5 cm above the wire as you look straight down at it. In which direction is the magnetic field at P?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7AE6FCD6-1875-433F-A1C6-1DA08EEC940F}"/>
              </a:ext>
            </a:extLst>
          </p:cNvPr>
          <p:cNvSpPr>
            <a:spLocks/>
          </p:cNvSpPr>
          <p:nvPr/>
        </p:nvSpPr>
        <p:spPr bwMode="auto">
          <a:xfrm>
            <a:off x="9608093" y="6569392"/>
            <a:ext cx="105990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350"/>
              <a:t>Slide 24-20</a:t>
            </a:r>
          </a:p>
        </p:txBody>
      </p:sp>
      <p:pic>
        <p:nvPicPr>
          <p:cNvPr id="168965" name="Picture 5" descr="Fig_AU_24-2">
            <a:extLst>
              <a:ext uri="{FF2B5EF4-FFF2-40B4-BE49-F238E27FC236}">
                <a16:creationId xmlns:a16="http://schemas.microsoft.com/office/drawing/2014/main" id="{A3FA31ED-D160-48DF-8436-245BBE9C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6" t="54329" r="21495"/>
          <a:stretch>
            <a:fillRect/>
          </a:stretch>
        </p:blipFill>
        <p:spPr bwMode="auto">
          <a:xfrm>
            <a:off x="6946392" y="3799427"/>
            <a:ext cx="1440180" cy="11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Fig_AU_24-2">
            <a:extLst>
              <a:ext uri="{FF2B5EF4-FFF2-40B4-BE49-F238E27FC236}">
                <a16:creationId xmlns:a16="http://schemas.microsoft.com/office/drawing/2014/main" id="{AFA0CD0E-9C6E-4968-9ADF-366E7998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2" b="45063"/>
          <a:stretch/>
        </p:blipFill>
        <p:spPr bwMode="auto">
          <a:xfrm>
            <a:off x="2046066" y="2412492"/>
            <a:ext cx="8119014" cy="138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0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656D269F-A785-45D3-8EC1-BA3354E45EFC}"/>
              </a:ext>
            </a:extLst>
          </p:cNvPr>
          <p:cNvSpPr>
            <a:spLocks/>
          </p:cNvSpPr>
          <p:nvPr/>
        </p:nvSpPr>
        <p:spPr bwMode="auto">
          <a:xfrm>
            <a:off x="986456" y="796956"/>
            <a:ext cx="10778823" cy="137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The Magnitude of the Field due to a Long, Straight, Current-Carrying Wire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FA481A9-B4C1-4355-8FE0-DB7E2EB6C756}"/>
              </a:ext>
            </a:extLst>
          </p:cNvPr>
          <p:cNvSpPr>
            <a:spLocks/>
          </p:cNvSpPr>
          <p:nvPr/>
        </p:nvSpPr>
        <p:spPr bwMode="auto">
          <a:xfrm>
            <a:off x="4920764" y="2593224"/>
            <a:ext cx="2385199" cy="15280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AU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AB780529-DAFC-4EEA-AE39-FCC2F684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56" y="2782870"/>
            <a:ext cx="1748329" cy="115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3DE061-029C-48E5-A115-49F323DABDC8}"/>
                  </a:ext>
                </a:extLst>
              </p:cNvPr>
              <p:cNvSpPr txBox="1"/>
              <p:nvPr/>
            </p:nvSpPr>
            <p:spPr>
              <a:xfrm>
                <a:off x="986456" y="4684219"/>
                <a:ext cx="105867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𝑝𝑒𝑟𝑚𝑒𝑎𝑏𝑖𝑙𝑖𝑡𝑦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3DE061-029C-48E5-A115-49F323DAB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56" y="4684219"/>
                <a:ext cx="1058670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5E0D6F-C370-4549-BC98-DFC461C6C8D0}"/>
                  </a:ext>
                </a:extLst>
              </p:cNvPr>
              <p:cNvSpPr txBox="1"/>
              <p:nvPr/>
            </p:nvSpPr>
            <p:spPr>
              <a:xfrm>
                <a:off x="1551231" y="5182449"/>
                <a:ext cx="105867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–7</m:t>
                          </m:r>
                        </m:sup>
                      </m:sSup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–2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= 1.26 × 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–6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–2</m:t>
                          </m:r>
                        </m:sup>
                      </m:sSup>
                    </m:oMath>
                  </m:oMathPara>
                </a14:m>
                <a:endParaRPr lang="en-AU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5E0D6F-C370-4549-BC98-DFC461C6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31" y="5182449"/>
                <a:ext cx="105867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1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24E92497-2553-4B18-9551-B3D4B264D1CC}"/>
              </a:ext>
            </a:extLst>
          </p:cNvPr>
          <p:cNvSpPr>
            <a:spLocks/>
          </p:cNvSpPr>
          <p:nvPr/>
        </p:nvSpPr>
        <p:spPr bwMode="auto">
          <a:xfrm>
            <a:off x="2046066" y="564405"/>
            <a:ext cx="7280910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Checking Understanding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285D60-6928-4652-B457-44835902422B}"/>
              </a:ext>
            </a:extLst>
          </p:cNvPr>
          <p:cNvSpPr>
            <a:spLocks/>
          </p:cNvSpPr>
          <p:nvPr/>
        </p:nvSpPr>
        <p:spPr bwMode="auto">
          <a:xfrm>
            <a:off x="457410" y="1373128"/>
            <a:ext cx="11383607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2340" dirty="0"/>
              <a:t>Point A is 5 cm </a:t>
            </a:r>
            <a:r>
              <a:rPr lang="en-US" altLang="en-US" sz="2340" b="1" dirty="0"/>
              <a:t>to the left</a:t>
            </a:r>
            <a:r>
              <a:rPr lang="en-US" altLang="en-US" sz="2340" dirty="0"/>
              <a:t> the wire as you look straight down at it. The wire carries 0.325 A of current. What is the field strength and direction at A?</a:t>
            </a:r>
          </a:p>
          <a:p>
            <a:r>
              <a:rPr lang="en-US" altLang="en-US" sz="2340" dirty="0"/>
              <a:t>Ignore any fields produced by the other wires. </a:t>
            </a:r>
          </a:p>
        </p:txBody>
      </p:sp>
      <p:pic>
        <p:nvPicPr>
          <p:cNvPr id="1026" name="Picture 2" descr="Image result for simple circuit series">
            <a:extLst>
              <a:ext uri="{FF2B5EF4-FFF2-40B4-BE49-F238E27FC236}">
                <a16:creationId xmlns:a16="http://schemas.microsoft.com/office/drawing/2014/main" id="{82C6895F-AF60-4A50-934D-DD4D4C2D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777" y="3086100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6726E0-3D08-443D-ACB4-8CC033D6D297}"/>
              </a:ext>
            </a:extLst>
          </p:cNvPr>
          <p:cNvSpPr txBox="1"/>
          <p:nvPr/>
        </p:nvSpPr>
        <p:spPr>
          <a:xfrm>
            <a:off x="0" y="385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7724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31CFC60-E465-415F-958A-CC3545981464}"/>
              </a:ext>
            </a:extLst>
          </p:cNvPr>
          <p:cNvSpPr>
            <a:spLocks/>
          </p:cNvSpPr>
          <p:nvPr/>
        </p:nvSpPr>
        <p:spPr bwMode="auto">
          <a:xfrm>
            <a:off x="2046066" y="564405"/>
            <a:ext cx="7280910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  <a:cs typeface="+mj-cs"/>
              </a:rPr>
              <a:t>Answer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1AF80A6-B5A7-4A9F-A0F7-B7104D5400BA}"/>
              </a:ext>
            </a:extLst>
          </p:cNvPr>
          <p:cNvSpPr>
            <a:spLocks/>
          </p:cNvSpPr>
          <p:nvPr/>
        </p:nvSpPr>
        <p:spPr bwMode="auto">
          <a:xfrm>
            <a:off x="457411" y="1373128"/>
            <a:ext cx="11411316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2340" dirty="0"/>
              <a:t>Point A is 5 cm </a:t>
            </a:r>
            <a:r>
              <a:rPr lang="en-US" altLang="en-US" sz="2340" b="1" dirty="0"/>
              <a:t>to the left</a:t>
            </a:r>
            <a:r>
              <a:rPr lang="en-US" altLang="en-US" sz="2340" dirty="0"/>
              <a:t> the wire as you look straight down at it. The wire carries 0.325 A of current. What is the field strength and direction at A?</a:t>
            </a:r>
          </a:p>
          <a:p>
            <a:r>
              <a:rPr lang="en-US" altLang="en-US" sz="2340" dirty="0"/>
              <a:t>Ignore any fields produced by the other wires. </a:t>
            </a:r>
          </a:p>
        </p:txBody>
      </p:sp>
      <p:pic>
        <p:nvPicPr>
          <p:cNvPr id="13" name="Picture 2" descr="Image result for simple circuit series">
            <a:extLst>
              <a:ext uri="{FF2B5EF4-FFF2-40B4-BE49-F238E27FC236}">
                <a16:creationId xmlns:a16="http://schemas.microsoft.com/office/drawing/2014/main" id="{F24E00B2-0A58-447A-B604-E285DB47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777" y="3086100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E6648-C0CB-4128-9DBB-97099358958C}"/>
              </a:ext>
            </a:extLst>
          </p:cNvPr>
          <p:cNvSpPr txBox="1"/>
          <p:nvPr/>
        </p:nvSpPr>
        <p:spPr>
          <a:xfrm>
            <a:off x="0" y="385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2EBEA-A874-402C-9815-DDEC37EA5A68}"/>
                  </a:ext>
                </a:extLst>
              </p:cNvPr>
              <p:cNvSpPr txBox="1"/>
              <p:nvPr/>
            </p:nvSpPr>
            <p:spPr>
              <a:xfrm>
                <a:off x="3915592" y="2715491"/>
                <a:ext cx="1854725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2EBEA-A874-402C-9815-DDEC37EA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92" y="2715491"/>
                <a:ext cx="1854725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D4808-04D4-4D32-A59E-FB113CA46F5A}"/>
                  </a:ext>
                </a:extLst>
              </p:cNvPr>
              <p:cNvSpPr txBox="1"/>
              <p:nvPr/>
            </p:nvSpPr>
            <p:spPr>
              <a:xfrm>
                <a:off x="3779571" y="3792186"/>
                <a:ext cx="4265417" cy="862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0.325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0.05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D4808-04D4-4D32-A59E-FB113CA4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71" y="3792186"/>
                <a:ext cx="4265417" cy="862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A01EFA-B136-4F5D-BF6F-E876C0DF2F6A}"/>
              </a:ext>
            </a:extLst>
          </p:cNvPr>
          <p:cNvCxnSpPr>
            <a:cxnSpLocks/>
          </p:cNvCxnSpPr>
          <p:nvPr/>
        </p:nvCxnSpPr>
        <p:spPr>
          <a:xfrm flipV="1">
            <a:off x="5590213" y="4310413"/>
            <a:ext cx="340537" cy="446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539863-3C89-498C-B0FE-0A2B92BF5A61}"/>
              </a:ext>
            </a:extLst>
          </p:cNvPr>
          <p:cNvCxnSpPr>
            <a:cxnSpLocks/>
          </p:cNvCxnSpPr>
          <p:nvPr/>
        </p:nvCxnSpPr>
        <p:spPr>
          <a:xfrm flipV="1">
            <a:off x="5059122" y="3792186"/>
            <a:ext cx="340537" cy="446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9A9E29-86AF-4A1D-9828-91A83FDEE725}"/>
                  </a:ext>
                </a:extLst>
              </p:cNvPr>
              <p:cNvSpPr txBox="1"/>
              <p:nvPr/>
            </p:nvSpPr>
            <p:spPr>
              <a:xfrm>
                <a:off x="3627772" y="4924409"/>
                <a:ext cx="4265417" cy="862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0.325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9A9E29-86AF-4A1D-9828-91A83FD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72" y="4924409"/>
                <a:ext cx="4265417" cy="862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21F20E-54BE-492B-A988-032805AD5DDC}"/>
                  </a:ext>
                </a:extLst>
              </p:cNvPr>
              <p:cNvSpPr txBox="1"/>
              <p:nvPr/>
            </p:nvSpPr>
            <p:spPr>
              <a:xfrm>
                <a:off x="3457504" y="6052021"/>
                <a:ext cx="4265417" cy="440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AU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21F20E-54BE-492B-A988-032805AD5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04" y="6052021"/>
                <a:ext cx="4265417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420DC95-BFF3-4B9F-95EA-592146778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4846" y="2715491"/>
            <a:ext cx="2357051" cy="296173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6CAD9-74E0-4C6C-B8ED-F55078349B12}"/>
              </a:ext>
            </a:extLst>
          </p:cNvPr>
          <p:cNvCxnSpPr/>
          <p:nvPr/>
        </p:nvCxnSpPr>
        <p:spPr>
          <a:xfrm>
            <a:off x="338554" y="3390570"/>
            <a:ext cx="0" cy="464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88D420-76C2-44ED-BC07-97DB7073C1E1}"/>
              </a:ext>
            </a:extLst>
          </p:cNvPr>
          <p:cNvSpPr txBox="1"/>
          <p:nvPr/>
        </p:nvSpPr>
        <p:spPr>
          <a:xfrm>
            <a:off x="1030577" y="293414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+   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CF4F0-331E-4B53-91F5-EB4CBA89CB76}"/>
              </a:ext>
            </a:extLst>
          </p:cNvPr>
          <p:cNvSpPr txBox="1"/>
          <p:nvPr/>
        </p:nvSpPr>
        <p:spPr>
          <a:xfrm>
            <a:off x="7417115" y="6010727"/>
            <a:ext cx="367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7030A0"/>
                </a:solidFill>
                <a:latin typeface="Cambria Math" panose="02040503050406030204" pitchFamily="18" charset="0"/>
              </a:rPr>
              <a:t>Into the page (screen)</a:t>
            </a:r>
          </a:p>
        </p:txBody>
      </p:sp>
    </p:spTree>
    <p:extLst>
      <p:ext uri="{BB962C8B-B14F-4D97-AF65-F5344CB8AC3E}">
        <p14:creationId xmlns:p14="http://schemas.microsoft.com/office/powerpoint/2010/main" val="412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5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mpact 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2087</TotalTime>
  <Words>452</Words>
  <Application>Microsoft Office PowerPoint</Application>
  <PresentationFormat>Widescreen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Georgia</vt:lpstr>
      <vt:lpstr>Impact</vt:lpstr>
      <vt:lpstr>Times</vt:lpstr>
      <vt:lpstr>Trebuchet MS</vt:lpstr>
      <vt:lpstr>Wingdings 2</vt:lpstr>
      <vt:lpstr>Urban</vt:lpstr>
      <vt:lpstr>Current and Magnetic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 Georges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 Georges College</dc:creator>
  <cp:lastModifiedBy>Darin Carter</cp:lastModifiedBy>
  <cp:revision>198</cp:revision>
  <dcterms:created xsi:type="dcterms:W3CDTF">2008-08-15T17:24:00Z</dcterms:created>
  <dcterms:modified xsi:type="dcterms:W3CDTF">2020-04-17T06:26:22Z</dcterms:modified>
</cp:coreProperties>
</file>