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833" r:id="rId2"/>
  </p:sldMasterIdLst>
  <p:notesMasterIdLst>
    <p:notesMasterId r:id="rId46"/>
  </p:notesMasterIdLst>
  <p:sldIdLst>
    <p:sldId id="256" r:id="rId3"/>
    <p:sldId id="351" r:id="rId4"/>
    <p:sldId id="391" r:id="rId5"/>
    <p:sldId id="414" r:id="rId6"/>
    <p:sldId id="383" r:id="rId7"/>
    <p:sldId id="416" r:id="rId8"/>
    <p:sldId id="384" r:id="rId9"/>
    <p:sldId id="417" r:id="rId10"/>
    <p:sldId id="385" r:id="rId11"/>
    <p:sldId id="386" r:id="rId12"/>
    <p:sldId id="387" r:id="rId13"/>
    <p:sldId id="418" r:id="rId14"/>
    <p:sldId id="419" r:id="rId15"/>
    <p:sldId id="388" r:id="rId16"/>
    <p:sldId id="332" r:id="rId17"/>
    <p:sldId id="420" r:id="rId18"/>
    <p:sldId id="334" r:id="rId19"/>
    <p:sldId id="431" r:id="rId20"/>
    <p:sldId id="432" r:id="rId21"/>
    <p:sldId id="433" r:id="rId22"/>
    <p:sldId id="343" r:id="rId23"/>
    <p:sldId id="344" r:id="rId24"/>
    <p:sldId id="345" r:id="rId25"/>
    <p:sldId id="421" r:id="rId26"/>
    <p:sldId id="422" r:id="rId27"/>
    <p:sldId id="346" r:id="rId28"/>
    <p:sldId id="425" r:id="rId29"/>
    <p:sldId id="347" r:id="rId30"/>
    <p:sldId id="424" r:id="rId31"/>
    <p:sldId id="426" r:id="rId32"/>
    <p:sldId id="427" r:id="rId33"/>
    <p:sldId id="428" r:id="rId34"/>
    <p:sldId id="429" r:id="rId35"/>
    <p:sldId id="430" r:id="rId36"/>
    <p:sldId id="434" r:id="rId37"/>
    <p:sldId id="349" r:id="rId38"/>
    <p:sldId id="350" r:id="rId39"/>
    <p:sldId id="436" r:id="rId40"/>
    <p:sldId id="435" r:id="rId41"/>
    <p:sldId id="438" r:id="rId42"/>
    <p:sldId id="335" r:id="rId43"/>
    <p:sldId id="439" r:id="rId44"/>
    <p:sldId id="440" r:id="rId45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DDC59D-3E77-4D65-9D5F-479FFE683EE3}">
          <p14:sldIdLst>
            <p14:sldId id="256"/>
          </p14:sldIdLst>
        </p14:section>
        <p14:section name="Untitled Section" id="{C3B806C8-520D-44A3-B6AC-637882EA1166}">
          <p14:sldIdLst>
            <p14:sldId id="351"/>
            <p14:sldId id="391"/>
            <p14:sldId id="414"/>
            <p14:sldId id="383"/>
            <p14:sldId id="416"/>
            <p14:sldId id="384"/>
            <p14:sldId id="417"/>
            <p14:sldId id="385"/>
            <p14:sldId id="386"/>
            <p14:sldId id="387"/>
            <p14:sldId id="418"/>
            <p14:sldId id="419"/>
            <p14:sldId id="388"/>
            <p14:sldId id="332"/>
            <p14:sldId id="420"/>
            <p14:sldId id="334"/>
            <p14:sldId id="431"/>
            <p14:sldId id="432"/>
            <p14:sldId id="433"/>
            <p14:sldId id="343"/>
            <p14:sldId id="344"/>
            <p14:sldId id="345"/>
            <p14:sldId id="421"/>
            <p14:sldId id="422"/>
            <p14:sldId id="346"/>
            <p14:sldId id="425"/>
            <p14:sldId id="347"/>
            <p14:sldId id="424"/>
            <p14:sldId id="426"/>
            <p14:sldId id="427"/>
            <p14:sldId id="428"/>
            <p14:sldId id="429"/>
            <p14:sldId id="430"/>
            <p14:sldId id="434"/>
            <p14:sldId id="349"/>
            <p14:sldId id="350"/>
            <p14:sldId id="436"/>
            <p14:sldId id="435"/>
            <p14:sldId id="438"/>
            <p14:sldId id="335"/>
            <p14:sldId id="439"/>
            <p14:sldId id="4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00"/>
    <a:srgbClr val="0066CC"/>
    <a:srgbClr val="CCECFF"/>
    <a:srgbClr val="CCFFCC"/>
    <a:srgbClr val="FF9999"/>
    <a:srgbClr val="663300"/>
    <a:srgbClr val="FF7C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A3F3164-DA40-4556-91B9-4D66B1ABD1D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86655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9C1D34-4619-47E9-9DC4-BC072C02132D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922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EDC9309-8A03-4FB2-A742-41FBEBBE35B1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979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EDC9309-8A03-4FB2-A742-41FBEBBE35B1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21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EDC9309-8A03-4FB2-A742-41FBEBBE35B1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99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70FE675-D364-404B-A24B-31BF02A5AA7C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730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3F3164-DA40-4556-91B9-4D66B1ABD1D9}" type="slidenum">
              <a:rPr lang="en-GB" altLang="en-US" smtClean="0"/>
              <a:pPr>
                <a:defRPr/>
              </a:pPr>
              <a:t>25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2613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95D9419-85BF-495C-B3E1-2D8CE9E1FA56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013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BC8FD8-F2E5-4DF8-AB0B-8E81DCD18496}" type="slidenum">
              <a:rPr lang="en-GB" altLang="en-US" smtClean="0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044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A4C2A87-8D1C-4499-B814-38C5FFBE9358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113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82B43F-D75D-4E89-AFAE-02CA9A59BCEE}" type="slidenum">
              <a:rPr lang="en-GB" altLang="en-US" smtClean="0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024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AD01943-BC34-4207-824B-311A660385A4}" type="slidenum">
              <a:rPr lang="en-GB" altLang="en-US"/>
              <a:pPr algn="r" eaLnBrk="1" hangingPunct="1"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77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AC461E5-6828-45E7-B94E-0089F0CF69E1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20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F72A7E8-29FA-4AEF-94EC-6D16F7F0B669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877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F72A7E8-29FA-4AEF-94EC-6D16F7F0B669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866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75A5718-282B-44A8-AA18-D74C4B49FFFA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48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7213600" y="3810000"/>
            <a:ext cx="49784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7213600" y="3897314"/>
            <a:ext cx="49784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7213600" y="4114801"/>
            <a:ext cx="49784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213601" y="4164013"/>
            <a:ext cx="2620433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7213601" y="4198939"/>
            <a:ext cx="2620433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7213601" y="3962400"/>
            <a:ext cx="4085167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9836151" y="4060826"/>
            <a:ext cx="21336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649664"/>
            <a:ext cx="12192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675064"/>
            <a:ext cx="12192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8551333" y="3643313"/>
            <a:ext cx="3640667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875"/>
            <a:ext cx="1280584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589"/>
            <a:ext cx="99694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9984F28-EADE-46B2-8FA5-A9AED3B40B8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048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C5454-905A-48A5-BB26-95700DCEB42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177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A6D7B-C52B-4AA6-84DE-6AA5341CC5B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2066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1/05/2024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263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1/05/2024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3825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1/05/2024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52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1/05/2024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567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1/05/2024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202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1/05/2024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7426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1/05/2024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1193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1/05/2024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5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575"/>
            <a:ext cx="10972800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1650"/>
            <a:ext cx="10972800" cy="43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CA37F-2E4D-400E-AF36-FC46BDB1729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8318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1/05/2024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166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1/05/2024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443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1/05/2024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657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8F690-45DF-48D6-8254-5B5E1EDA745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549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7440B-B191-404F-9425-411D5042493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169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DE913-46F0-43CF-A0B7-E705FEB610A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48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7818" y="612775"/>
            <a:ext cx="1276349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89158-E525-4172-BCE0-9F32A63DCEF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4715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6CDBE-D487-49CA-B2F4-D44AC39FFDF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288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617AD-EEF0-4945-97A3-6E9402E2F3F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6138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34FA1-E2D1-44BE-8EBD-BE4D8806C0C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6537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4"/>
            <a:ext cx="12192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12192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6"/>
            <a:ext cx="12192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3600" y="360364"/>
            <a:ext cx="49784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3600" y="439739"/>
            <a:ext cx="49784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367" y="496889"/>
            <a:ext cx="4085167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917" y="588963"/>
            <a:ext cx="21336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3684" y="-1588"/>
            <a:ext cx="762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8651" y="-1588"/>
            <a:ext cx="381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251" y="-1588"/>
            <a:ext cx="12700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7633" y="-1588"/>
            <a:ext cx="35984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7201" y="0"/>
            <a:ext cx="74084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32167" y="0"/>
            <a:ext cx="10584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143000"/>
            <a:ext cx="10972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2249488"/>
            <a:ext cx="109728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8717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B427375-7D14-402A-9ED4-EAAAD1E3C12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21" r:id="rId2"/>
    <p:sldLayoutId id="2147483822" r:id="rId3"/>
    <p:sldLayoutId id="2147483823" r:id="rId4"/>
    <p:sldLayoutId id="2147483830" r:id="rId5"/>
    <p:sldLayoutId id="2147483831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53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006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2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8.png"/><Relationship Id="rId4" Type="http://schemas.openxmlformats.org/officeDocument/2006/relationships/image" Target="../media/image4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44.png"/><Relationship Id="rId7" Type="http://schemas.openxmlformats.org/officeDocument/2006/relationships/image" Target="../media/image5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Relationship Id="rId9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file:///D:\Laptop%20Backup\Files\Upper%20School\Physics\Stage%203%20Physics\West%20One%20CD's\Stage%203B\content\004_em_fields_force\media\glossary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2274" y="464079"/>
            <a:ext cx="9880745" cy="147002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The Interaction of Magnetic Fields </a:t>
            </a:r>
            <a:r>
              <a:rPr lang="en-GB" sz="5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The Motor Effect – Part 2 (5.2) </a:t>
            </a:r>
          </a:p>
        </p:txBody>
      </p:sp>
      <p:pic>
        <p:nvPicPr>
          <p:cNvPr id="2" name="Picture 2" descr="http://www.petro-online.com/assets/file_store/pr_files/37963/images/thumbnails/800w-peg_hrt_4d_4-21-1577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72" y="2619822"/>
            <a:ext cx="5354875" cy="337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hemistry.umeche.maine.edu/CHY251/MassSpec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571" y="2080703"/>
            <a:ext cx="3642896" cy="143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s.newsweek.com/sites/www.newsweek.com/files/2015/04/07/large-hadron-collid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363" y="3573752"/>
            <a:ext cx="4472417" cy="298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force on a moving charge in a magnetic field</a:t>
            </a:r>
            <a:endParaRPr lang="en-GB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	From year 11 Physics we know that current is given by 		</a:t>
            </a:r>
            <a:endParaRPr lang="en-GB" altLang="en-US" dirty="0">
              <a:solidFill>
                <a:srgbClr val="008000"/>
              </a:solidFill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389313" y="3298826"/>
            <a:ext cx="5289550" cy="279717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3797301" y="3644901"/>
            <a:ext cx="327025" cy="2105025"/>
            <a:chOff x="1432" y="2296"/>
            <a:chExt cx="206" cy="1326"/>
          </a:xfrm>
        </p:grpSpPr>
        <p:grpSp>
          <p:nvGrpSpPr>
            <p:cNvPr id="39000" name="Group 6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9010" name="Oval 7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11" name="Oval 8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001" name="Group 9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9008" name="Oval 10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09" name="Oval 11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002" name="Group 12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9006" name="Oval 13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07" name="Oval 14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003" name="Group 15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9004" name="Oval 16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05" name="Oval 17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8918" name="Group 18"/>
          <p:cNvGrpSpPr>
            <a:grpSpLocks/>
          </p:cNvGrpSpPr>
          <p:nvPr/>
        </p:nvGrpSpPr>
        <p:grpSpPr bwMode="auto">
          <a:xfrm>
            <a:off x="5867401" y="3657601"/>
            <a:ext cx="327025" cy="2105025"/>
            <a:chOff x="1432" y="2296"/>
            <a:chExt cx="206" cy="1326"/>
          </a:xfrm>
        </p:grpSpPr>
        <p:grpSp>
          <p:nvGrpSpPr>
            <p:cNvPr id="38988" name="Group 19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8998" name="Oval 20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99" name="Oval 21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89" name="Group 22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8996" name="Oval 23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97" name="Oval 24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90" name="Group 25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8994" name="Oval 26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95" name="Oval 27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91" name="Group 28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8992" name="Oval 29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93" name="Oval 30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8919" name="Group 31"/>
          <p:cNvGrpSpPr>
            <a:grpSpLocks/>
          </p:cNvGrpSpPr>
          <p:nvPr/>
        </p:nvGrpSpPr>
        <p:grpSpPr bwMode="auto">
          <a:xfrm>
            <a:off x="5181601" y="3657601"/>
            <a:ext cx="327025" cy="2105025"/>
            <a:chOff x="1432" y="2296"/>
            <a:chExt cx="206" cy="1326"/>
          </a:xfrm>
        </p:grpSpPr>
        <p:grpSp>
          <p:nvGrpSpPr>
            <p:cNvPr id="38976" name="Group 32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8986" name="Oval 33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87" name="Oval 34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77" name="Group 35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8984" name="Oval 36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85" name="Oval 37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78" name="Group 38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8982" name="Oval 39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83" name="Oval 40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79" name="Group 41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8980" name="Oval 42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81" name="Oval 43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8920" name="Group 44"/>
          <p:cNvGrpSpPr>
            <a:grpSpLocks/>
          </p:cNvGrpSpPr>
          <p:nvPr/>
        </p:nvGrpSpPr>
        <p:grpSpPr bwMode="auto">
          <a:xfrm>
            <a:off x="4495801" y="3657601"/>
            <a:ext cx="327025" cy="2105025"/>
            <a:chOff x="1432" y="2296"/>
            <a:chExt cx="206" cy="1326"/>
          </a:xfrm>
        </p:grpSpPr>
        <p:grpSp>
          <p:nvGrpSpPr>
            <p:cNvPr id="38964" name="Group 45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8974" name="Oval 46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75" name="Oval 47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65" name="Group 48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8972" name="Oval 49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73" name="Oval 50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66" name="Group 51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8970" name="Oval 52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71" name="Oval 53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67" name="Group 54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8968" name="Oval 5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69" name="Oval 5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8921" name="Group 57"/>
          <p:cNvGrpSpPr>
            <a:grpSpLocks/>
          </p:cNvGrpSpPr>
          <p:nvPr/>
        </p:nvGrpSpPr>
        <p:grpSpPr bwMode="auto">
          <a:xfrm>
            <a:off x="8001001" y="3657601"/>
            <a:ext cx="327025" cy="2105025"/>
            <a:chOff x="1432" y="2296"/>
            <a:chExt cx="206" cy="1326"/>
          </a:xfrm>
        </p:grpSpPr>
        <p:grpSp>
          <p:nvGrpSpPr>
            <p:cNvPr id="38952" name="Group 58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8962" name="Oval 59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63" name="Oval 60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53" name="Group 61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8960" name="Oval 62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61" name="Oval 63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54" name="Group 64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8958" name="Oval 6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59" name="Oval 6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55" name="Group 67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8956" name="Oval 68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57" name="Oval 69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8922" name="Group 70"/>
          <p:cNvGrpSpPr>
            <a:grpSpLocks/>
          </p:cNvGrpSpPr>
          <p:nvPr/>
        </p:nvGrpSpPr>
        <p:grpSpPr bwMode="auto">
          <a:xfrm>
            <a:off x="7239001" y="3657601"/>
            <a:ext cx="327025" cy="2105025"/>
            <a:chOff x="1432" y="2296"/>
            <a:chExt cx="206" cy="1326"/>
          </a:xfrm>
        </p:grpSpPr>
        <p:grpSp>
          <p:nvGrpSpPr>
            <p:cNvPr id="38940" name="Group 71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8950" name="Oval 72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51" name="Oval 73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41" name="Group 74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8948" name="Oval 7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49" name="Oval 7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42" name="Group 77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8946" name="Oval 78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47" name="Oval 79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43" name="Group 80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8944" name="Oval 81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45" name="Oval 82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8923" name="Group 83"/>
          <p:cNvGrpSpPr>
            <a:grpSpLocks/>
          </p:cNvGrpSpPr>
          <p:nvPr/>
        </p:nvGrpSpPr>
        <p:grpSpPr bwMode="auto">
          <a:xfrm>
            <a:off x="6553201" y="3657601"/>
            <a:ext cx="327025" cy="2105025"/>
            <a:chOff x="1432" y="2296"/>
            <a:chExt cx="206" cy="1326"/>
          </a:xfrm>
        </p:grpSpPr>
        <p:grpSp>
          <p:nvGrpSpPr>
            <p:cNvPr id="38928" name="Group 84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8938" name="Oval 8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39" name="Oval 8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29" name="Group 87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8936" name="Oval 88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37" name="Oval 89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30" name="Group 90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8934" name="Oval 91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35" name="Oval 92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31" name="Group 93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8932" name="Oval 94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33" name="Oval 95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8924" name="Oval 96"/>
          <p:cNvSpPr>
            <a:spLocks noChangeArrowheads="1"/>
          </p:cNvSpPr>
          <p:nvPr/>
        </p:nvSpPr>
        <p:spPr bwMode="auto">
          <a:xfrm>
            <a:off x="3505200" y="3962400"/>
            <a:ext cx="3048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5" name="Line 97"/>
          <p:cNvSpPr>
            <a:spLocks noChangeShapeType="1"/>
          </p:cNvSpPr>
          <p:nvPr/>
        </p:nvSpPr>
        <p:spPr bwMode="auto">
          <a:xfrm>
            <a:off x="3810000" y="40767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8926" name="Text Box 98"/>
          <p:cNvSpPr txBox="1">
            <a:spLocks noChangeArrowheads="1"/>
          </p:cNvSpPr>
          <p:nvPr/>
        </p:nvSpPr>
        <p:spPr bwMode="auto">
          <a:xfrm>
            <a:off x="4117975" y="357187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v</a:t>
            </a:r>
            <a:endParaRPr lang="en-GB" altLang="en-US">
              <a:solidFill>
                <a:srgbClr val="FF0000"/>
              </a:solidFill>
            </a:endParaRPr>
          </a:p>
        </p:txBody>
      </p:sp>
      <p:sp>
        <p:nvSpPr>
          <p:cNvPr id="38927" name="Text Box 99"/>
          <p:cNvSpPr txBox="1">
            <a:spLocks noChangeArrowheads="1"/>
          </p:cNvSpPr>
          <p:nvPr/>
        </p:nvSpPr>
        <p:spPr bwMode="auto">
          <a:xfrm>
            <a:off x="3290888" y="40655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</a:rPr>
              <a:t>q</a:t>
            </a:r>
            <a:endParaRPr lang="en-GB" altLang="en-US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9636622" y="3412207"/>
                <a:ext cx="1333698" cy="1233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AU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num>
                        <m:den>
                          <m:r>
                            <a:rPr lang="en-AU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</m:oMath>
                  </m:oMathPara>
                </a14:m>
                <a:endParaRPr lang="en-AU" b="1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622" y="3412207"/>
                <a:ext cx="1333698" cy="12337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18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force on a moving charge in a magnetic field</a:t>
            </a:r>
            <a:endParaRPr lang="en-GB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In Conductors force was given by </a:t>
            </a:r>
            <a:endParaRPr lang="en-GB" altLang="en-US" dirty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389313" y="3298826"/>
            <a:ext cx="5289550" cy="279717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3797301" y="3644901"/>
            <a:ext cx="327025" cy="2105025"/>
            <a:chOff x="1432" y="2296"/>
            <a:chExt cx="206" cy="1326"/>
          </a:xfrm>
        </p:grpSpPr>
        <p:grpSp>
          <p:nvGrpSpPr>
            <p:cNvPr id="40024" name="Group 6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40034" name="Oval 7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35" name="Oval 8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25" name="Group 9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40032" name="Oval 10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33" name="Oval 11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26" name="Group 12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40030" name="Oval 13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31" name="Oval 14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27" name="Group 15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40028" name="Oval 16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29" name="Oval 17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9942" name="Group 18"/>
          <p:cNvGrpSpPr>
            <a:grpSpLocks/>
          </p:cNvGrpSpPr>
          <p:nvPr/>
        </p:nvGrpSpPr>
        <p:grpSpPr bwMode="auto">
          <a:xfrm>
            <a:off x="5867401" y="3657601"/>
            <a:ext cx="327025" cy="2105025"/>
            <a:chOff x="1432" y="2296"/>
            <a:chExt cx="206" cy="1326"/>
          </a:xfrm>
        </p:grpSpPr>
        <p:grpSp>
          <p:nvGrpSpPr>
            <p:cNvPr id="40012" name="Group 19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40022" name="Oval 20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23" name="Oval 21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13" name="Group 22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40020" name="Oval 23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21" name="Oval 24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14" name="Group 25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40018" name="Oval 26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19" name="Oval 27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15" name="Group 28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40016" name="Oval 29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17" name="Oval 30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9943" name="Group 31"/>
          <p:cNvGrpSpPr>
            <a:grpSpLocks/>
          </p:cNvGrpSpPr>
          <p:nvPr/>
        </p:nvGrpSpPr>
        <p:grpSpPr bwMode="auto">
          <a:xfrm>
            <a:off x="5181601" y="3657601"/>
            <a:ext cx="327025" cy="2105025"/>
            <a:chOff x="1432" y="2296"/>
            <a:chExt cx="206" cy="1326"/>
          </a:xfrm>
        </p:grpSpPr>
        <p:grpSp>
          <p:nvGrpSpPr>
            <p:cNvPr id="40000" name="Group 32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40010" name="Oval 33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11" name="Oval 34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01" name="Group 35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40008" name="Oval 36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09" name="Oval 37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02" name="Group 38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40006" name="Oval 39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07" name="Oval 40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03" name="Group 41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40004" name="Oval 42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05" name="Oval 43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9944" name="Group 44"/>
          <p:cNvGrpSpPr>
            <a:grpSpLocks/>
          </p:cNvGrpSpPr>
          <p:nvPr/>
        </p:nvGrpSpPr>
        <p:grpSpPr bwMode="auto">
          <a:xfrm>
            <a:off x="4495801" y="3657601"/>
            <a:ext cx="327025" cy="2105025"/>
            <a:chOff x="1432" y="2296"/>
            <a:chExt cx="206" cy="1326"/>
          </a:xfrm>
        </p:grpSpPr>
        <p:grpSp>
          <p:nvGrpSpPr>
            <p:cNvPr id="39988" name="Group 45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9998" name="Oval 46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99" name="Oval 47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89" name="Group 48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9996" name="Oval 49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97" name="Oval 50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90" name="Group 51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9994" name="Oval 52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95" name="Oval 53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91" name="Group 54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9992" name="Oval 5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93" name="Oval 5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9945" name="Group 57"/>
          <p:cNvGrpSpPr>
            <a:grpSpLocks/>
          </p:cNvGrpSpPr>
          <p:nvPr/>
        </p:nvGrpSpPr>
        <p:grpSpPr bwMode="auto">
          <a:xfrm>
            <a:off x="8001001" y="3657601"/>
            <a:ext cx="327025" cy="2105025"/>
            <a:chOff x="1432" y="2296"/>
            <a:chExt cx="206" cy="1326"/>
          </a:xfrm>
        </p:grpSpPr>
        <p:grpSp>
          <p:nvGrpSpPr>
            <p:cNvPr id="39976" name="Group 58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9986" name="Oval 59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87" name="Oval 60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77" name="Group 61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9984" name="Oval 62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85" name="Oval 63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78" name="Group 64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9982" name="Oval 6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83" name="Oval 6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79" name="Group 67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9980" name="Oval 68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81" name="Oval 69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9946" name="Group 70"/>
          <p:cNvGrpSpPr>
            <a:grpSpLocks/>
          </p:cNvGrpSpPr>
          <p:nvPr/>
        </p:nvGrpSpPr>
        <p:grpSpPr bwMode="auto">
          <a:xfrm>
            <a:off x="7239001" y="3657601"/>
            <a:ext cx="327025" cy="2105025"/>
            <a:chOff x="1432" y="2296"/>
            <a:chExt cx="206" cy="1326"/>
          </a:xfrm>
        </p:grpSpPr>
        <p:grpSp>
          <p:nvGrpSpPr>
            <p:cNvPr id="39964" name="Group 71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9974" name="Oval 72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75" name="Oval 73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65" name="Group 74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9972" name="Oval 7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73" name="Oval 7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66" name="Group 77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9970" name="Oval 78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71" name="Oval 79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67" name="Group 80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9968" name="Oval 81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69" name="Oval 82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9947" name="Group 83"/>
          <p:cNvGrpSpPr>
            <a:grpSpLocks/>
          </p:cNvGrpSpPr>
          <p:nvPr/>
        </p:nvGrpSpPr>
        <p:grpSpPr bwMode="auto">
          <a:xfrm>
            <a:off x="6553201" y="3657601"/>
            <a:ext cx="327025" cy="2105025"/>
            <a:chOff x="1432" y="2296"/>
            <a:chExt cx="206" cy="1326"/>
          </a:xfrm>
        </p:grpSpPr>
        <p:grpSp>
          <p:nvGrpSpPr>
            <p:cNvPr id="39952" name="Group 84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9962" name="Oval 8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63" name="Oval 8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53" name="Group 87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9960" name="Oval 88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61" name="Oval 89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54" name="Group 90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9958" name="Oval 91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59" name="Oval 92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55" name="Group 93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9956" name="Oval 94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57" name="Oval 95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9948" name="Oval 96"/>
          <p:cNvSpPr>
            <a:spLocks noChangeArrowheads="1"/>
          </p:cNvSpPr>
          <p:nvPr/>
        </p:nvSpPr>
        <p:spPr bwMode="auto">
          <a:xfrm>
            <a:off x="3505200" y="3962400"/>
            <a:ext cx="3048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9" name="Line 97"/>
          <p:cNvSpPr>
            <a:spLocks noChangeShapeType="1"/>
          </p:cNvSpPr>
          <p:nvPr/>
        </p:nvSpPr>
        <p:spPr bwMode="auto">
          <a:xfrm>
            <a:off x="3810000" y="40767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9950" name="Text Box 98"/>
          <p:cNvSpPr txBox="1">
            <a:spLocks noChangeArrowheads="1"/>
          </p:cNvSpPr>
          <p:nvPr/>
        </p:nvSpPr>
        <p:spPr bwMode="auto">
          <a:xfrm>
            <a:off x="4117975" y="357187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v</a:t>
            </a:r>
            <a:endParaRPr lang="en-GB" altLang="en-US">
              <a:solidFill>
                <a:srgbClr val="FF0000"/>
              </a:solidFill>
            </a:endParaRPr>
          </a:p>
        </p:txBody>
      </p:sp>
      <p:sp>
        <p:nvSpPr>
          <p:cNvPr id="39951" name="Text Box 99"/>
          <p:cNvSpPr txBox="1">
            <a:spLocks noChangeArrowheads="1"/>
          </p:cNvSpPr>
          <p:nvPr/>
        </p:nvSpPr>
        <p:spPr bwMode="auto">
          <a:xfrm>
            <a:off x="3290888" y="40655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</a:rPr>
              <a:t>q</a:t>
            </a:r>
            <a:endParaRPr lang="en-GB" altLang="en-US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8614668" y="1791078"/>
                <a:ext cx="3069751" cy="818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1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AU" sz="3600" b="1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3600" b="1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𝑩𝑰𝑳</m:t>
                      </m:r>
                      <m:r>
                        <a:rPr lang="en-AU" sz="3600" b="1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m:rPr>
                          <m:nor/>
                        </m:rPr>
                        <a:rPr lang="en-US" altLang="en-US" sz="2800" dirty="0" smtClean="0">
                          <a:solidFill>
                            <a:schemeClr val="tx1"/>
                          </a:solidFill>
                        </a:rPr>
                        <m:t>θ</m:t>
                      </m:r>
                    </m:oMath>
                  </m:oMathPara>
                </a14:m>
                <a:endParaRPr lang="en-AU" sz="1400" b="1" dirty="0">
                  <a:solidFill>
                    <a:srgbClr val="7030A0"/>
                  </a:solidFill>
                </a:endParaRPr>
              </a:p>
              <a:p>
                <a:endParaRPr lang="en-AU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668" y="1791078"/>
                <a:ext cx="3069751" cy="8182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465650" y="4724827"/>
                <a:ext cx="158857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AU" sz="3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3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</m:oMath>
                  </m:oMathPara>
                </a14:m>
                <a:endParaRPr lang="en-AU" b="1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50" y="4724827"/>
                <a:ext cx="1588576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38163" y="3497914"/>
                <a:ext cx="1333698" cy="1233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AU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num>
                        <m:den>
                          <m:r>
                            <a:rPr lang="en-AU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</m:oMath>
                  </m:oMathPara>
                </a14:m>
                <a:endParaRPr lang="en-AU" b="1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63" y="3497914"/>
                <a:ext cx="1333698" cy="12337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607018" y="2769166"/>
                <a:ext cx="3531416" cy="1510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1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AU" sz="3600" b="1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3600" b="1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f>
                        <m:fPr>
                          <m:ctrlPr>
                            <a:rPr lang="en-AU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num>
                        <m:den>
                          <m:r>
                            <a:rPr lang="en-AU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en-AU" sz="3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r>
                        <a:rPr lang="en-AU" sz="3600" b="1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m:rPr>
                          <m:nor/>
                        </m:rPr>
                        <a:rPr lang="en-US" altLang="en-US" sz="2800" dirty="0" smtClean="0">
                          <a:solidFill>
                            <a:schemeClr val="tx1"/>
                          </a:solidFill>
                        </a:rPr>
                        <m:t>θ</m:t>
                      </m:r>
                    </m:oMath>
                  </m:oMathPara>
                </a14:m>
                <a:endParaRPr lang="en-GB" altLang="en-US" sz="2800" dirty="0">
                  <a:solidFill>
                    <a:srgbClr val="008000"/>
                  </a:solidFill>
                </a:endParaRPr>
              </a:p>
              <a:p>
                <a:endParaRPr lang="en-AU" b="1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018" y="2769166"/>
                <a:ext cx="3531416" cy="151073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8709246" y="4191399"/>
                <a:ext cx="2975173" cy="10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1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AU" sz="3600" b="1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3600" b="1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𝑩𝒒𝒗</m:t>
                      </m:r>
                      <m:r>
                        <a:rPr lang="en-AU" sz="3600" b="1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m:rPr>
                          <m:nor/>
                        </m:rPr>
                        <a:rPr lang="en-US" altLang="en-US" sz="2800" dirty="0" smtClean="0">
                          <a:solidFill>
                            <a:schemeClr val="tx1"/>
                          </a:solidFill>
                        </a:rPr>
                        <m:t>θ</m:t>
                      </m:r>
                    </m:oMath>
                  </m:oMathPara>
                </a14:m>
                <a:endParaRPr lang="en-GB" altLang="en-US" sz="2800" dirty="0">
                  <a:solidFill>
                    <a:srgbClr val="008000"/>
                  </a:solidFill>
                </a:endParaRPr>
              </a:p>
              <a:p>
                <a:endParaRPr lang="en-AU" b="1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246" y="4191399"/>
                <a:ext cx="2975173" cy="109523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Elbow Connector 2"/>
          <p:cNvCxnSpPr/>
          <p:nvPr/>
        </p:nvCxnSpPr>
        <p:spPr>
          <a:xfrm flipV="1">
            <a:off x="2188564" y="3102964"/>
            <a:ext cx="6418454" cy="1191224"/>
          </a:xfrm>
          <a:prstGeom prst="bentConnector3">
            <a:avLst>
              <a:gd name="adj1" fmla="val 13161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837530" y="5401748"/>
            <a:ext cx="2993127" cy="923330"/>
          </a:xfrm>
          <a:prstGeom prst="rect">
            <a:avLst/>
          </a:prstGeom>
          <a:solidFill>
            <a:srgbClr val="00206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Where </a:t>
            </a:r>
            <a:r>
              <a:rPr lang="el-GR" dirty="0">
                <a:solidFill>
                  <a:schemeClr val="bg1"/>
                </a:solidFill>
              </a:rPr>
              <a:t>θ</a:t>
            </a:r>
            <a:r>
              <a:rPr lang="en-AU" dirty="0">
                <a:solidFill>
                  <a:schemeClr val="bg1"/>
                </a:solidFill>
              </a:rPr>
              <a:t> is the angle 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between the magnetic field 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and direction of current.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1185236" y="4731652"/>
            <a:ext cx="26832" cy="723258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59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03" grpId="0"/>
      <p:bldP spid="104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force on a moving charge in a magnetic field</a:t>
            </a:r>
            <a:endParaRPr lang="en-GB" alt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389313" y="3298826"/>
            <a:ext cx="5289550" cy="279717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3797301" y="3644901"/>
            <a:ext cx="327025" cy="2105025"/>
            <a:chOff x="1432" y="2296"/>
            <a:chExt cx="206" cy="1326"/>
          </a:xfrm>
        </p:grpSpPr>
        <p:grpSp>
          <p:nvGrpSpPr>
            <p:cNvPr id="40024" name="Group 6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40034" name="Oval 7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35" name="Oval 8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25" name="Group 9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40032" name="Oval 10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33" name="Oval 11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26" name="Group 12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40030" name="Oval 13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31" name="Oval 14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27" name="Group 15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40028" name="Oval 16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29" name="Oval 17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9942" name="Group 18"/>
          <p:cNvGrpSpPr>
            <a:grpSpLocks/>
          </p:cNvGrpSpPr>
          <p:nvPr/>
        </p:nvGrpSpPr>
        <p:grpSpPr bwMode="auto">
          <a:xfrm>
            <a:off x="5867401" y="3657601"/>
            <a:ext cx="327025" cy="2105025"/>
            <a:chOff x="1432" y="2296"/>
            <a:chExt cx="206" cy="1326"/>
          </a:xfrm>
        </p:grpSpPr>
        <p:grpSp>
          <p:nvGrpSpPr>
            <p:cNvPr id="40012" name="Group 19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40022" name="Oval 20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23" name="Oval 21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13" name="Group 22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40020" name="Oval 23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21" name="Oval 24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14" name="Group 25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40018" name="Oval 26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19" name="Oval 27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15" name="Group 28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40016" name="Oval 29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17" name="Oval 30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9943" name="Group 31"/>
          <p:cNvGrpSpPr>
            <a:grpSpLocks/>
          </p:cNvGrpSpPr>
          <p:nvPr/>
        </p:nvGrpSpPr>
        <p:grpSpPr bwMode="auto">
          <a:xfrm>
            <a:off x="5181601" y="3657601"/>
            <a:ext cx="327025" cy="2105025"/>
            <a:chOff x="1432" y="2296"/>
            <a:chExt cx="206" cy="1326"/>
          </a:xfrm>
        </p:grpSpPr>
        <p:grpSp>
          <p:nvGrpSpPr>
            <p:cNvPr id="40000" name="Group 32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40010" name="Oval 33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11" name="Oval 34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01" name="Group 35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40008" name="Oval 36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09" name="Oval 37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02" name="Group 38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40006" name="Oval 39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07" name="Oval 40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03" name="Group 41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40004" name="Oval 42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05" name="Oval 43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9944" name="Group 44"/>
          <p:cNvGrpSpPr>
            <a:grpSpLocks/>
          </p:cNvGrpSpPr>
          <p:nvPr/>
        </p:nvGrpSpPr>
        <p:grpSpPr bwMode="auto">
          <a:xfrm>
            <a:off x="4495801" y="3657601"/>
            <a:ext cx="327025" cy="2105025"/>
            <a:chOff x="1432" y="2296"/>
            <a:chExt cx="206" cy="1326"/>
          </a:xfrm>
        </p:grpSpPr>
        <p:grpSp>
          <p:nvGrpSpPr>
            <p:cNvPr id="39988" name="Group 45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9998" name="Oval 46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99" name="Oval 47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89" name="Group 48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9996" name="Oval 49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97" name="Oval 50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90" name="Group 51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9994" name="Oval 52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95" name="Oval 53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91" name="Group 54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9992" name="Oval 5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93" name="Oval 5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9945" name="Group 57"/>
          <p:cNvGrpSpPr>
            <a:grpSpLocks/>
          </p:cNvGrpSpPr>
          <p:nvPr/>
        </p:nvGrpSpPr>
        <p:grpSpPr bwMode="auto">
          <a:xfrm>
            <a:off x="8001001" y="3657601"/>
            <a:ext cx="327025" cy="2105025"/>
            <a:chOff x="1432" y="2296"/>
            <a:chExt cx="206" cy="1326"/>
          </a:xfrm>
        </p:grpSpPr>
        <p:grpSp>
          <p:nvGrpSpPr>
            <p:cNvPr id="39976" name="Group 58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9986" name="Oval 59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87" name="Oval 60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77" name="Group 61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9984" name="Oval 62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85" name="Oval 63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78" name="Group 64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9982" name="Oval 6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83" name="Oval 6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79" name="Group 67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9980" name="Oval 68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81" name="Oval 69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9946" name="Group 70"/>
          <p:cNvGrpSpPr>
            <a:grpSpLocks/>
          </p:cNvGrpSpPr>
          <p:nvPr/>
        </p:nvGrpSpPr>
        <p:grpSpPr bwMode="auto">
          <a:xfrm>
            <a:off x="7239001" y="3657601"/>
            <a:ext cx="327025" cy="2105025"/>
            <a:chOff x="1432" y="2296"/>
            <a:chExt cx="206" cy="1326"/>
          </a:xfrm>
        </p:grpSpPr>
        <p:grpSp>
          <p:nvGrpSpPr>
            <p:cNvPr id="39964" name="Group 71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9974" name="Oval 72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75" name="Oval 73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65" name="Group 74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9972" name="Oval 7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73" name="Oval 7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66" name="Group 77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9970" name="Oval 78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71" name="Oval 79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67" name="Group 80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9968" name="Oval 81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69" name="Oval 82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9947" name="Group 83"/>
          <p:cNvGrpSpPr>
            <a:grpSpLocks/>
          </p:cNvGrpSpPr>
          <p:nvPr/>
        </p:nvGrpSpPr>
        <p:grpSpPr bwMode="auto">
          <a:xfrm>
            <a:off x="6553201" y="3657601"/>
            <a:ext cx="327025" cy="2105025"/>
            <a:chOff x="1432" y="2296"/>
            <a:chExt cx="206" cy="1326"/>
          </a:xfrm>
        </p:grpSpPr>
        <p:grpSp>
          <p:nvGrpSpPr>
            <p:cNvPr id="39952" name="Group 84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9962" name="Oval 8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63" name="Oval 8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53" name="Group 87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9960" name="Oval 88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61" name="Oval 89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54" name="Group 90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9958" name="Oval 91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59" name="Oval 92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55" name="Group 93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9956" name="Oval 94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57" name="Oval 95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9948" name="Oval 96"/>
          <p:cNvSpPr>
            <a:spLocks noChangeArrowheads="1"/>
          </p:cNvSpPr>
          <p:nvPr/>
        </p:nvSpPr>
        <p:spPr bwMode="auto">
          <a:xfrm>
            <a:off x="3505200" y="3962400"/>
            <a:ext cx="3048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9" name="Line 97"/>
          <p:cNvSpPr>
            <a:spLocks noChangeShapeType="1"/>
          </p:cNvSpPr>
          <p:nvPr/>
        </p:nvSpPr>
        <p:spPr bwMode="auto">
          <a:xfrm>
            <a:off x="3810000" y="40767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9950" name="Text Box 98"/>
          <p:cNvSpPr txBox="1">
            <a:spLocks noChangeArrowheads="1"/>
          </p:cNvSpPr>
          <p:nvPr/>
        </p:nvSpPr>
        <p:spPr bwMode="auto">
          <a:xfrm>
            <a:off x="4117975" y="357187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v</a:t>
            </a:r>
            <a:endParaRPr lang="en-GB" altLang="en-US">
              <a:solidFill>
                <a:srgbClr val="FF0000"/>
              </a:solidFill>
            </a:endParaRPr>
          </a:p>
        </p:txBody>
      </p:sp>
      <p:sp>
        <p:nvSpPr>
          <p:cNvPr id="39951" name="Text Box 99"/>
          <p:cNvSpPr txBox="1">
            <a:spLocks noChangeArrowheads="1"/>
          </p:cNvSpPr>
          <p:nvPr/>
        </p:nvSpPr>
        <p:spPr bwMode="auto">
          <a:xfrm>
            <a:off x="3290888" y="40655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</a:rPr>
              <a:t>q</a:t>
            </a:r>
            <a:endParaRPr lang="en-GB" altLang="en-US">
              <a:solidFill>
                <a:srgbClr val="0000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How does the direction of the force on the charged particle compare to its direction of motion? </a:t>
            </a:r>
          </a:p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8228520" y="3554081"/>
            <a:ext cx="46216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AU" altLang="en-US" sz="3200" dirty="0">
                <a:solidFill>
                  <a:srgbClr val="7030A0"/>
                </a:solidFill>
              </a:rPr>
              <a:t>It is always </a:t>
            </a:r>
            <a:r>
              <a:rPr lang="en-AU" altLang="en-US" sz="3200" b="1" dirty="0"/>
              <a:t>perpendicular</a:t>
            </a:r>
            <a:r>
              <a:rPr lang="en-AU" altLang="en-US" sz="3600" dirty="0">
                <a:solidFill>
                  <a:srgbClr val="7030A0"/>
                </a:solidFill>
              </a:rPr>
              <a:t> </a:t>
            </a:r>
            <a:r>
              <a:rPr lang="en-AU" altLang="en-US" sz="3200" dirty="0">
                <a:solidFill>
                  <a:srgbClr val="7030A0"/>
                </a:solidFill>
              </a:rPr>
              <a:t>to motion</a:t>
            </a:r>
            <a:r>
              <a:rPr lang="en-AU" altLang="en-US" dirty="0">
                <a:solidFill>
                  <a:srgbClr val="7030A0"/>
                </a:solidFill>
              </a:rPr>
              <a:t>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285782" y="4054477"/>
            <a:ext cx="1553044" cy="1306513"/>
            <a:chOff x="4285782" y="4054477"/>
            <a:chExt cx="1553044" cy="1306513"/>
          </a:xfrm>
        </p:grpSpPr>
        <p:sp>
          <p:nvSpPr>
            <p:cNvPr id="7" name="Down Arrow 6"/>
            <p:cNvSpPr/>
            <p:nvPr/>
          </p:nvSpPr>
          <p:spPr>
            <a:xfrm>
              <a:off x="4494085" y="4054477"/>
              <a:ext cx="222017" cy="1306513"/>
            </a:xfrm>
            <a:prstGeom prst="downArrow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285782" y="4278071"/>
              <a:ext cx="155304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eaLnBrk="1" hangingPunct="1"/>
              <a:r>
                <a:rPr lang="en-AU" altLang="en-US" sz="4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AU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34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force on a moving charge in a magnetic field</a:t>
            </a:r>
            <a:endParaRPr lang="en-GB" alt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389313" y="3298826"/>
            <a:ext cx="5289550" cy="279717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3797301" y="3644901"/>
            <a:ext cx="327025" cy="2105025"/>
            <a:chOff x="1432" y="2296"/>
            <a:chExt cx="206" cy="1326"/>
          </a:xfrm>
        </p:grpSpPr>
        <p:grpSp>
          <p:nvGrpSpPr>
            <p:cNvPr id="40024" name="Group 6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40034" name="Oval 7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35" name="Oval 8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25" name="Group 9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40032" name="Oval 10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33" name="Oval 11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26" name="Group 12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40030" name="Oval 13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31" name="Oval 14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27" name="Group 15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40028" name="Oval 16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29" name="Oval 17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9942" name="Group 18"/>
          <p:cNvGrpSpPr>
            <a:grpSpLocks/>
          </p:cNvGrpSpPr>
          <p:nvPr/>
        </p:nvGrpSpPr>
        <p:grpSpPr bwMode="auto">
          <a:xfrm>
            <a:off x="5867401" y="3657601"/>
            <a:ext cx="327025" cy="2105025"/>
            <a:chOff x="1432" y="2296"/>
            <a:chExt cx="206" cy="1326"/>
          </a:xfrm>
        </p:grpSpPr>
        <p:grpSp>
          <p:nvGrpSpPr>
            <p:cNvPr id="40012" name="Group 19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40022" name="Oval 20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23" name="Oval 21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13" name="Group 22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40020" name="Oval 23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21" name="Oval 24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14" name="Group 25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40018" name="Oval 26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19" name="Oval 27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15" name="Group 28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40016" name="Oval 29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17" name="Oval 30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9943" name="Group 31"/>
          <p:cNvGrpSpPr>
            <a:grpSpLocks/>
          </p:cNvGrpSpPr>
          <p:nvPr/>
        </p:nvGrpSpPr>
        <p:grpSpPr bwMode="auto">
          <a:xfrm>
            <a:off x="5181601" y="3657601"/>
            <a:ext cx="327025" cy="2105025"/>
            <a:chOff x="1432" y="2296"/>
            <a:chExt cx="206" cy="1326"/>
          </a:xfrm>
        </p:grpSpPr>
        <p:grpSp>
          <p:nvGrpSpPr>
            <p:cNvPr id="40000" name="Group 32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40010" name="Oval 33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11" name="Oval 34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01" name="Group 35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40008" name="Oval 36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09" name="Oval 37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02" name="Group 38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40006" name="Oval 39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07" name="Oval 40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03" name="Group 41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40004" name="Oval 42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05" name="Oval 43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9944" name="Group 44"/>
          <p:cNvGrpSpPr>
            <a:grpSpLocks/>
          </p:cNvGrpSpPr>
          <p:nvPr/>
        </p:nvGrpSpPr>
        <p:grpSpPr bwMode="auto">
          <a:xfrm>
            <a:off x="4495801" y="3657601"/>
            <a:ext cx="327025" cy="2105025"/>
            <a:chOff x="1432" y="2296"/>
            <a:chExt cx="206" cy="1326"/>
          </a:xfrm>
        </p:grpSpPr>
        <p:grpSp>
          <p:nvGrpSpPr>
            <p:cNvPr id="39988" name="Group 45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9998" name="Oval 46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99" name="Oval 47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89" name="Group 48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9996" name="Oval 49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97" name="Oval 50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90" name="Group 51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9994" name="Oval 52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95" name="Oval 53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91" name="Group 54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9992" name="Oval 5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93" name="Oval 5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9945" name="Group 57"/>
          <p:cNvGrpSpPr>
            <a:grpSpLocks/>
          </p:cNvGrpSpPr>
          <p:nvPr/>
        </p:nvGrpSpPr>
        <p:grpSpPr bwMode="auto">
          <a:xfrm>
            <a:off x="8001001" y="3657601"/>
            <a:ext cx="327025" cy="2105025"/>
            <a:chOff x="1432" y="2296"/>
            <a:chExt cx="206" cy="1326"/>
          </a:xfrm>
        </p:grpSpPr>
        <p:grpSp>
          <p:nvGrpSpPr>
            <p:cNvPr id="39976" name="Group 58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9986" name="Oval 59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87" name="Oval 60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77" name="Group 61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9984" name="Oval 62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85" name="Oval 63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78" name="Group 64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9982" name="Oval 6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83" name="Oval 6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79" name="Group 67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9980" name="Oval 68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81" name="Oval 69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9946" name="Group 70"/>
          <p:cNvGrpSpPr>
            <a:grpSpLocks/>
          </p:cNvGrpSpPr>
          <p:nvPr/>
        </p:nvGrpSpPr>
        <p:grpSpPr bwMode="auto">
          <a:xfrm>
            <a:off x="7239001" y="3657601"/>
            <a:ext cx="327025" cy="2105025"/>
            <a:chOff x="1432" y="2296"/>
            <a:chExt cx="206" cy="1326"/>
          </a:xfrm>
        </p:grpSpPr>
        <p:grpSp>
          <p:nvGrpSpPr>
            <p:cNvPr id="39964" name="Group 71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9974" name="Oval 72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75" name="Oval 73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65" name="Group 74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9972" name="Oval 7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73" name="Oval 7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66" name="Group 77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9970" name="Oval 78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71" name="Oval 79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67" name="Group 80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9968" name="Oval 81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69" name="Oval 82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9947" name="Group 83"/>
          <p:cNvGrpSpPr>
            <a:grpSpLocks/>
          </p:cNvGrpSpPr>
          <p:nvPr/>
        </p:nvGrpSpPr>
        <p:grpSpPr bwMode="auto">
          <a:xfrm>
            <a:off x="6553201" y="3657601"/>
            <a:ext cx="327025" cy="2105025"/>
            <a:chOff x="1432" y="2296"/>
            <a:chExt cx="206" cy="1326"/>
          </a:xfrm>
        </p:grpSpPr>
        <p:grpSp>
          <p:nvGrpSpPr>
            <p:cNvPr id="39952" name="Group 84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9962" name="Oval 8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63" name="Oval 8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53" name="Group 87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9960" name="Oval 88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61" name="Oval 89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54" name="Group 90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9958" name="Oval 91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59" name="Oval 92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55" name="Group 93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9956" name="Oval 94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57" name="Oval 95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9948" name="Oval 96"/>
          <p:cNvSpPr>
            <a:spLocks noChangeArrowheads="1"/>
          </p:cNvSpPr>
          <p:nvPr/>
        </p:nvSpPr>
        <p:spPr bwMode="auto">
          <a:xfrm>
            <a:off x="3505200" y="3962400"/>
            <a:ext cx="3048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9" name="Line 97"/>
          <p:cNvSpPr>
            <a:spLocks noChangeShapeType="1"/>
          </p:cNvSpPr>
          <p:nvPr/>
        </p:nvSpPr>
        <p:spPr bwMode="auto">
          <a:xfrm>
            <a:off x="3810000" y="40767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9950" name="Text Box 98"/>
          <p:cNvSpPr txBox="1">
            <a:spLocks noChangeArrowheads="1"/>
          </p:cNvSpPr>
          <p:nvPr/>
        </p:nvSpPr>
        <p:spPr bwMode="auto">
          <a:xfrm>
            <a:off x="4117975" y="357187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v</a:t>
            </a:r>
            <a:endParaRPr lang="en-GB" altLang="en-US">
              <a:solidFill>
                <a:srgbClr val="FF0000"/>
              </a:solidFill>
            </a:endParaRPr>
          </a:p>
        </p:txBody>
      </p:sp>
      <p:sp>
        <p:nvSpPr>
          <p:cNvPr id="39951" name="Text Box 99"/>
          <p:cNvSpPr txBox="1">
            <a:spLocks noChangeArrowheads="1"/>
          </p:cNvSpPr>
          <p:nvPr/>
        </p:nvSpPr>
        <p:spPr bwMode="auto">
          <a:xfrm>
            <a:off x="3290888" y="40655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</a:rPr>
              <a:t>q</a:t>
            </a:r>
            <a:endParaRPr lang="en-GB" altLang="en-US">
              <a:solidFill>
                <a:srgbClr val="0000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Will the direction of the force change with time?  Why or why not?</a:t>
            </a:r>
          </a:p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8434989" y="2558267"/>
            <a:ext cx="37212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AU" altLang="en-US" sz="2800" b="1" dirty="0"/>
              <a:t>YES – </a:t>
            </a:r>
            <a:r>
              <a:rPr lang="en-AU" altLang="en-US" sz="2800" dirty="0">
                <a:solidFill>
                  <a:srgbClr val="7030A0"/>
                </a:solidFill>
              </a:rPr>
              <a:t>because the direction of motion changes, the direction of the force will also continually change so that it is always perpendicular to motion</a:t>
            </a:r>
            <a:endParaRPr lang="en-AU" altLang="en-US" sz="1600" dirty="0">
              <a:solidFill>
                <a:srgbClr val="7030A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285782" y="4054477"/>
            <a:ext cx="1553044" cy="1306513"/>
            <a:chOff x="4285782" y="4054477"/>
            <a:chExt cx="1553044" cy="1306513"/>
          </a:xfrm>
        </p:grpSpPr>
        <p:sp>
          <p:nvSpPr>
            <p:cNvPr id="7" name="Down Arrow 6"/>
            <p:cNvSpPr/>
            <p:nvPr/>
          </p:nvSpPr>
          <p:spPr>
            <a:xfrm>
              <a:off x="4494085" y="4054477"/>
              <a:ext cx="222017" cy="1306513"/>
            </a:xfrm>
            <a:prstGeom prst="downArrow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285782" y="4278071"/>
              <a:ext cx="155304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eaLnBrk="1" hangingPunct="1"/>
              <a:r>
                <a:rPr lang="en-AU" altLang="en-US" sz="4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AU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854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force on a moving charge in a magnetic field</a:t>
            </a:r>
            <a:endParaRPr lang="en-GB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	The fact that this force is always at right angles to the velocity means that the charge will move in a circle (if the speed is constant).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b="1" dirty="0">
                <a:solidFill>
                  <a:srgbClr val="008000"/>
                </a:solidFill>
              </a:rPr>
              <a:t>The force is therefore a Centripetal Force!</a:t>
            </a:r>
            <a:endParaRPr lang="en-GB" altLang="en-US" sz="2400" b="1" dirty="0">
              <a:solidFill>
                <a:srgbClr val="008000"/>
              </a:solidFill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389313" y="3298826"/>
            <a:ext cx="5289550" cy="279717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0965" name="Group 5"/>
          <p:cNvGrpSpPr>
            <a:grpSpLocks/>
          </p:cNvGrpSpPr>
          <p:nvPr/>
        </p:nvGrpSpPr>
        <p:grpSpPr bwMode="auto">
          <a:xfrm>
            <a:off x="3797301" y="3644901"/>
            <a:ext cx="327025" cy="2105025"/>
            <a:chOff x="1432" y="2296"/>
            <a:chExt cx="206" cy="1326"/>
          </a:xfrm>
        </p:grpSpPr>
        <p:grpSp>
          <p:nvGrpSpPr>
            <p:cNvPr id="41049" name="Group 6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41059" name="Oval 7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60" name="Oval 8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50" name="Group 9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41057" name="Oval 10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58" name="Oval 11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51" name="Group 12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41055" name="Oval 13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56" name="Oval 14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52" name="Group 15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41053" name="Oval 16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54" name="Oval 17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40966" name="Group 18"/>
          <p:cNvGrpSpPr>
            <a:grpSpLocks/>
          </p:cNvGrpSpPr>
          <p:nvPr/>
        </p:nvGrpSpPr>
        <p:grpSpPr bwMode="auto">
          <a:xfrm>
            <a:off x="5867401" y="3657601"/>
            <a:ext cx="327025" cy="2105025"/>
            <a:chOff x="1432" y="2296"/>
            <a:chExt cx="206" cy="1326"/>
          </a:xfrm>
        </p:grpSpPr>
        <p:grpSp>
          <p:nvGrpSpPr>
            <p:cNvPr id="41037" name="Group 19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41047" name="Oval 20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48" name="Oval 21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38" name="Group 22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41045" name="Oval 23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46" name="Oval 24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39" name="Group 25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41043" name="Oval 26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44" name="Oval 27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40" name="Group 28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41041" name="Oval 29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42" name="Oval 30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40967" name="Group 31"/>
          <p:cNvGrpSpPr>
            <a:grpSpLocks/>
          </p:cNvGrpSpPr>
          <p:nvPr/>
        </p:nvGrpSpPr>
        <p:grpSpPr bwMode="auto">
          <a:xfrm>
            <a:off x="5181601" y="3657601"/>
            <a:ext cx="327025" cy="2105025"/>
            <a:chOff x="1432" y="2296"/>
            <a:chExt cx="206" cy="1326"/>
          </a:xfrm>
        </p:grpSpPr>
        <p:grpSp>
          <p:nvGrpSpPr>
            <p:cNvPr id="41025" name="Group 32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41035" name="Oval 33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36" name="Oval 34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26" name="Group 35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41033" name="Oval 36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34" name="Oval 37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27" name="Group 38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41031" name="Oval 39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32" name="Oval 40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28" name="Group 41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41029" name="Oval 42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30" name="Oval 43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40968" name="Group 44"/>
          <p:cNvGrpSpPr>
            <a:grpSpLocks/>
          </p:cNvGrpSpPr>
          <p:nvPr/>
        </p:nvGrpSpPr>
        <p:grpSpPr bwMode="auto">
          <a:xfrm>
            <a:off x="4495801" y="3657601"/>
            <a:ext cx="327025" cy="2105025"/>
            <a:chOff x="1432" y="2296"/>
            <a:chExt cx="206" cy="1326"/>
          </a:xfrm>
        </p:grpSpPr>
        <p:grpSp>
          <p:nvGrpSpPr>
            <p:cNvPr id="41013" name="Group 45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41023" name="Oval 46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24" name="Oval 47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14" name="Group 48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41021" name="Oval 49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22" name="Oval 50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15" name="Group 51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41019" name="Oval 52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20" name="Oval 53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16" name="Group 54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41017" name="Oval 5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18" name="Oval 5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40969" name="Group 57"/>
          <p:cNvGrpSpPr>
            <a:grpSpLocks/>
          </p:cNvGrpSpPr>
          <p:nvPr/>
        </p:nvGrpSpPr>
        <p:grpSpPr bwMode="auto">
          <a:xfrm>
            <a:off x="8001001" y="3657601"/>
            <a:ext cx="327025" cy="2105025"/>
            <a:chOff x="1432" y="2296"/>
            <a:chExt cx="206" cy="1326"/>
          </a:xfrm>
        </p:grpSpPr>
        <p:grpSp>
          <p:nvGrpSpPr>
            <p:cNvPr id="41001" name="Group 58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41011" name="Oval 59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12" name="Oval 60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02" name="Group 61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41009" name="Oval 62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10" name="Oval 63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03" name="Group 64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41007" name="Oval 6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08" name="Oval 6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04" name="Group 67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41005" name="Oval 68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06" name="Oval 69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40970" name="Group 70"/>
          <p:cNvGrpSpPr>
            <a:grpSpLocks/>
          </p:cNvGrpSpPr>
          <p:nvPr/>
        </p:nvGrpSpPr>
        <p:grpSpPr bwMode="auto">
          <a:xfrm>
            <a:off x="7239001" y="3657601"/>
            <a:ext cx="327025" cy="2105025"/>
            <a:chOff x="1432" y="2296"/>
            <a:chExt cx="206" cy="1326"/>
          </a:xfrm>
        </p:grpSpPr>
        <p:grpSp>
          <p:nvGrpSpPr>
            <p:cNvPr id="40989" name="Group 71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40999" name="Oval 72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00" name="Oval 73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990" name="Group 74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40997" name="Oval 7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998" name="Oval 7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991" name="Group 77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40995" name="Oval 78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996" name="Oval 79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992" name="Group 80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40993" name="Oval 81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994" name="Oval 82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40971" name="Group 83"/>
          <p:cNvGrpSpPr>
            <a:grpSpLocks/>
          </p:cNvGrpSpPr>
          <p:nvPr/>
        </p:nvGrpSpPr>
        <p:grpSpPr bwMode="auto">
          <a:xfrm>
            <a:off x="6553201" y="3657601"/>
            <a:ext cx="327025" cy="2105025"/>
            <a:chOff x="1432" y="2296"/>
            <a:chExt cx="206" cy="1326"/>
          </a:xfrm>
        </p:grpSpPr>
        <p:grpSp>
          <p:nvGrpSpPr>
            <p:cNvPr id="40977" name="Group 84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40987" name="Oval 8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988" name="Oval 8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978" name="Group 87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40985" name="Oval 88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986" name="Oval 89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979" name="Group 90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40983" name="Oval 91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984" name="Oval 92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980" name="Group 93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40981" name="Oval 94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982" name="Oval 95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40972" name="Oval 96"/>
          <p:cNvSpPr>
            <a:spLocks noChangeArrowheads="1"/>
          </p:cNvSpPr>
          <p:nvPr/>
        </p:nvSpPr>
        <p:spPr bwMode="auto">
          <a:xfrm>
            <a:off x="3505200" y="3962400"/>
            <a:ext cx="3048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73" name="Text Box 98"/>
          <p:cNvSpPr txBox="1">
            <a:spLocks noChangeArrowheads="1"/>
          </p:cNvSpPr>
          <p:nvPr/>
        </p:nvSpPr>
        <p:spPr bwMode="auto">
          <a:xfrm>
            <a:off x="4525963" y="448627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v</a:t>
            </a:r>
            <a:endParaRPr lang="en-GB" altLang="en-US">
              <a:solidFill>
                <a:srgbClr val="FF0000"/>
              </a:solidFill>
            </a:endParaRPr>
          </a:p>
        </p:txBody>
      </p:sp>
      <p:sp>
        <p:nvSpPr>
          <p:cNvPr id="40974" name="Text Box 99"/>
          <p:cNvSpPr txBox="1">
            <a:spLocks noChangeArrowheads="1"/>
          </p:cNvSpPr>
          <p:nvPr/>
        </p:nvSpPr>
        <p:spPr bwMode="auto">
          <a:xfrm>
            <a:off x="3290888" y="40655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</a:rPr>
              <a:t>q</a:t>
            </a:r>
            <a:endParaRPr lang="en-GB" altLang="en-US">
              <a:solidFill>
                <a:srgbClr val="0000FF"/>
              </a:solidFill>
            </a:endParaRPr>
          </a:p>
        </p:txBody>
      </p:sp>
      <p:sp>
        <p:nvSpPr>
          <p:cNvPr id="40975" name="AutoShape 100"/>
          <p:cNvSpPr>
            <a:spLocks noChangeArrowheads="1"/>
          </p:cNvSpPr>
          <p:nvPr/>
        </p:nvSpPr>
        <p:spPr bwMode="auto">
          <a:xfrm rot="5400000">
            <a:off x="3001963" y="4059238"/>
            <a:ext cx="1619250" cy="15684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20630" y="10625"/>
                </a:moveTo>
                <a:cubicBezTo>
                  <a:pt x="20535" y="5264"/>
                  <a:pt x="16161" y="968"/>
                  <a:pt x="10800" y="968"/>
                </a:cubicBezTo>
                <a:cubicBezTo>
                  <a:pt x="5369" y="968"/>
                  <a:pt x="968" y="5369"/>
                  <a:pt x="968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689" y="0"/>
                  <a:pt x="21493" y="4718"/>
                  <a:pt x="21598" y="10607"/>
                </a:cubicBezTo>
                <a:lnTo>
                  <a:pt x="24297" y="10559"/>
                </a:lnTo>
                <a:lnTo>
                  <a:pt x="21171" y="13800"/>
                </a:lnTo>
                <a:lnTo>
                  <a:pt x="17930" y="10673"/>
                </a:lnTo>
                <a:lnTo>
                  <a:pt x="20630" y="10625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grpSp>
        <p:nvGrpSpPr>
          <p:cNvPr id="104" name="Group 103"/>
          <p:cNvGrpSpPr/>
          <p:nvPr/>
        </p:nvGrpSpPr>
        <p:grpSpPr>
          <a:xfrm rot="5400000">
            <a:off x="3074233" y="4604260"/>
            <a:ext cx="1553044" cy="1306513"/>
            <a:chOff x="4285782" y="4054477"/>
            <a:chExt cx="1553044" cy="1306513"/>
          </a:xfrm>
        </p:grpSpPr>
        <p:sp>
          <p:nvSpPr>
            <p:cNvPr id="105" name="Down Arrow 104"/>
            <p:cNvSpPr/>
            <p:nvPr/>
          </p:nvSpPr>
          <p:spPr>
            <a:xfrm>
              <a:off x="4494085" y="4054477"/>
              <a:ext cx="222017" cy="1306513"/>
            </a:xfrm>
            <a:prstGeom prst="downArrow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85782" y="4278071"/>
              <a:ext cx="155304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eaLnBrk="1" hangingPunct="1"/>
              <a:r>
                <a:rPr lang="en-AU" altLang="en-US" sz="4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AU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808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Force on a Charged Particle in a Magnetic Field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992313" y="1268413"/>
            <a:ext cx="8229600" cy="4525962"/>
          </a:xfrm>
        </p:spPr>
        <p:txBody>
          <a:bodyPr/>
          <a:lstStyle/>
          <a:p>
            <a:pPr eaLnBrk="1" hangingPunct="1"/>
            <a:r>
              <a:rPr lang="en-AU" altLang="en-US" sz="2000" dirty="0"/>
              <a:t>Which way will the particles be deflected in each situation below?</a:t>
            </a:r>
          </a:p>
        </p:txBody>
      </p:sp>
      <p:pic>
        <p:nvPicPr>
          <p:cNvPr id="32773" name="Picture 2" descr="1013355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" t="13489" b="13395"/>
          <a:stretch/>
        </p:blipFill>
        <p:spPr bwMode="auto">
          <a:xfrm>
            <a:off x="8970778" y="1765967"/>
            <a:ext cx="2951181" cy="181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4" descr="1013355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" t="15542" r="-1" b="14998"/>
          <a:stretch/>
        </p:blipFill>
        <p:spPr bwMode="auto">
          <a:xfrm>
            <a:off x="556120" y="1702051"/>
            <a:ext cx="2947076" cy="172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6" descr="1013355C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" t="15769" b="14773"/>
          <a:stretch/>
        </p:blipFill>
        <p:spPr bwMode="auto">
          <a:xfrm>
            <a:off x="9030241" y="4572541"/>
            <a:ext cx="2891718" cy="172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087" y="4670275"/>
            <a:ext cx="1339850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877476" y="1763964"/>
            <a:ext cx="2409825" cy="2286000"/>
          </a:xfrm>
          <a:prstGeom prst="rect">
            <a:avLst/>
          </a:prstGeom>
        </p:spPr>
      </p:pic>
      <p:pic>
        <p:nvPicPr>
          <p:cNvPr id="1028" name="Picture 4" descr="Image result for moving charges in magnetic field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36" y="4360609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Force on a Charged Particle in a Magnetic Field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315015" y="4884352"/>
            <a:ext cx="5121999" cy="822938"/>
          </a:xfrm>
        </p:spPr>
        <p:txBody>
          <a:bodyPr/>
          <a:lstStyle/>
          <a:p>
            <a:pPr marL="109537" indent="0" eaLnBrk="1" hangingPunct="1">
              <a:buNone/>
            </a:pPr>
            <a:r>
              <a:rPr lang="en-AU" altLang="en-US" sz="1600" dirty="0"/>
              <a:t>What type of charge does the particles above have?</a:t>
            </a:r>
          </a:p>
        </p:txBody>
      </p:sp>
      <p:pic>
        <p:nvPicPr>
          <p:cNvPr id="2050" name="Picture 2" descr="http://www.excelatphysics.com/uploads/3/1/7/5/31758667/9432458.jpg?40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15" t="7913" r="30449" b="16961"/>
          <a:stretch/>
        </p:blipFill>
        <p:spPr bwMode="auto">
          <a:xfrm>
            <a:off x="519066" y="1684223"/>
            <a:ext cx="2658702" cy="271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nx.org/resources/b48abc4b98dab06d4db2cf621fac642d21dfaf7c/mm3a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1" t="6702" r="13383" b="9244"/>
          <a:stretch/>
        </p:blipFill>
        <p:spPr bwMode="auto">
          <a:xfrm>
            <a:off x="4119327" y="1508391"/>
            <a:ext cx="2926532" cy="29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035" y="1379537"/>
            <a:ext cx="3124200" cy="2847975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8282035" y="4403009"/>
            <a:ext cx="3596112" cy="82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 eaLnBrk="1" hangingPunct="1">
              <a:buFont typeface="Georgia" panose="02040502050405020303" pitchFamily="18" charset="0"/>
              <a:buNone/>
            </a:pPr>
            <a:r>
              <a:rPr lang="en-AU" altLang="en-US" sz="1600" dirty="0"/>
              <a:t>The three main types of nuclear radiation are emitted into a magnetic field. Label each path with the type of radiation it shows.</a:t>
            </a:r>
          </a:p>
        </p:txBody>
      </p:sp>
    </p:spTree>
    <p:extLst>
      <p:ext uri="{BB962C8B-B14F-4D97-AF65-F5344CB8AC3E}">
        <p14:creationId xmlns:p14="http://schemas.microsoft.com/office/powerpoint/2010/main" val="2089452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Worked </a:t>
            </a:r>
            <a:r>
              <a:rPr lang="en-GB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sz="2600" dirty="0"/>
              <a:t>In a particle accelerator, electrons are accelerated to 7.44 × 10</a:t>
            </a:r>
            <a:r>
              <a:rPr lang="en-AU" altLang="en-US" sz="2600" baseline="30000" dirty="0"/>
              <a:t>4</a:t>
            </a:r>
            <a:r>
              <a:rPr lang="en-AU" altLang="en-US" sz="2600" dirty="0"/>
              <a:t> m s</a:t>
            </a:r>
            <a:r>
              <a:rPr lang="en-AU" altLang="en-US" sz="2600" baseline="30000" dirty="0"/>
              <a:t>-1 </a:t>
            </a:r>
            <a:r>
              <a:rPr lang="en-AU" altLang="en-US" sz="2600" dirty="0"/>
              <a:t>North and then enter an upwards magnetic field of intensity 1.50 T. </a:t>
            </a:r>
          </a:p>
          <a:p>
            <a:pPr eaLnBrk="1" hangingPunct="1"/>
            <a:r>
              <a:rPr lang="en-AU" altLang="en-US" sz="2600" dirty="0"/>
              <a:t>Calculate the average magnetic force on each electron.</a:t>
            </a:r>
          </a:p>
          <a:p>
            <a:pPr eaLnBrk="1" hangingPunct="1"/>
            <a:endParaRPr lang="en-AU" altLang="en-US" sz="1600" dirty="0"/>
          </a:p>
          <a:p>
            <a:pPr eaLnBrk="1" hangingPunct="1">
              <a:buFontTx/>
              <a:buNone/>
            </a:pPr>
            <a:r>
              <a:rPr lang="pt-BR" altLang="en-US" sz="2400" i="1" dirty="0"/>
              <a:t>			</a:t>
            </a:r>
            <a:r>
              <a:rPr lang="pt-BR" altLang="en-US" b="1" i="1" dirty="0">
                <a:solidFill>
                  <a:srgbClr val="008000"/>
                </a:solidFill>
              </a:rPr>
              <a:t>F</a:t>
            </a:r>
            <a:r>
              <a:rPr lang="pt-BR" altLang="en-US" b="1" dirty="0">
                <a:solidFill>
                  <a:srgbClr val="008000"/>
                </a:solidFill>
              </a:rPr>
              <a:t> = </a:t>
            </a:r>
            <a:r>
              <a:rPr lang="pt-BR" altLang="en-US" b="1" i="1" dirty="0">
                <a:solidFill>
                  <a:srgbClr val="FF0000"/>
                </a:solidFill>
              </a:rPr>
              <a:t>q</a:t>
            </a:r>
            <a:r>
              <a:rPr lang="pt-BR" altLang="en-US" b="1" i="1" dirty="0">
                <a:solidFill>
                  <a:srgbClr val="002060"/>
                </a:solidFill>
              </a:rPr>
              <a:t>v</a:t>
            </a:r>
            <a:r>
              <a:rPr lang="pt-BR" altLang="en-US" b="1" i="1" dirty="0">
                <a:solidFill>
                  <a:srgbClr val="7030A0"/>
                </a:solidFill>
              </a:rPr>
              <a:t>B</a:t>
            </a:r>
            <a:endParaRPr lang="pt-BR" altLang="en-US" b="1" dirty="0">
              <a:solidFill>
                <a:srgbClr val="7030A0"/>
              </a:solidFill>
            </a:endParaRPr>
          </a:p>
          <a:p>
            <a:pPr eaLnBrk="1" hangingPunct="1">
              <a:buFontTx/>
              <a:buNone/>
            </a:pPr>
            <a:r>
              <a:rPr lang="pt-BR" altLang="en-US" i="1" dirty="0"/>
              <a:t>			F</a:t>
            </a:r>
            <a:r>
              <a:rPr lang="pt-BR" altLang="en-US" dirty="0"/>
              <a:t> = (</a:t>
            </a:r>
            <a:r>
              <a:rPr lang="pt-BR" altLang="en-US" b="1" dirty="0">
                <a:solidFill>
                  <a:srgbClr val="FF0000"/>
                </a:solidFill>
              </a:rPr>
              <a:t>1.60 × 10</a:t>
            </a:r>
            <a:r>
              <a:rPr lang="pt-BR" altLang="en-US" b="1" baseline="30000" dirty="0">
                <a:solidFill>
                  <a:srgbClr val="FF0000"/>
                </a:solidFill>
              </a:rPr>
              <a:t>-19</a:t>
            </a:r>
            <a:r>
              <a:rPr lang="pt-BR" altLang="en-US" dirty="0"/>
              <a:t>)(</a:t>
            </a:r>
            <a:r>
              <a:rPr lang="pt-BR" altLang="en-US" b="1" dirty="0">
                <a:solidFill>
                  <a:srgbClr val="002060"/>
                </a:solidFill>
              </a:rPr>
              <a:t>7.44 × 10</a:t>
            </a:r>
            <a:r>
              <a:rPr lang="pt-BR" altLang="en-US" b="1" baseline="30000" dirty="0">
                <a:solidFill>
                  <a:srgbClr val="002060"/>
                </a:solidFill>
              </a:rPr>
              <a:t>4</a:t>
            </a:r>
            <a:r>
              <a:rPr lang="pt-BR" altLang="en-US" dirty="0"/>
              <a:t>)(</a:t>
            </a:r>
            <a:r>
              <a:rPr lang="pt-BR" altLang="en-US" b="1" dirty="0">
                <a:solidFill>
                  <a:srgbClr val="7030A0"/>
                </a:solidFill>
              </a:rPr>
              <a:t>1.50</a:t>
            </a:r>
            <a:r>
              <a:rPr lang="pt-BR" altLang="en-US" dirty="0"/>
              <a:t>)</a:t>
            </a:r>
          </a:p>
          <a:p>
            <a:pPr eaLnBrk="1" hangingPunct="1">
              <a:buFontTx/>
              <a:buNone/>
            </a:pPr>
            <a:r>
              <a:rPr lang="pt-BR" altLang="en-US" i="1" dirty="0"/>
              <a:t>			F</a:t>
            </a:r>
            <a:r>
              <a:rPr lang="pt-BR" altLang="en-US" dirty="0"/>
              <a:t> = 1.79 × 10</a:t>
            </a:r>
            <a:r>
              <a:rPr lang="pt-BR" altLang="en-US" baseline="30000" dirty="0"/>
              <a:t>-14</a:t>
            </a:r>
            <a:r>
              <a:rPr lang="pt-BR" altLang="en-US" dirty="0"/>
              <a:t> N</a:t>
            </a:r>
          </a:p>
          <a:p>
            <a:pPr eaLnBrk="1" hangingPunct="1">
              <a:buFontTx/>
              <a:buNone/>
            </a:pPr>
            <a:r>
              <a:rPr lang="pt-BR" altLang="en-US" dirty="0"/>
              <a:t>							</a:t>
            </a:r>
            <a:r>
              <a:rPr lang="pt-BR" altLang="en-US" b="1" dirty="0">
                <a:solidFill>
                  <a:srgbClr val="7030A0"/>
                </a:solidFill>
              </a:rPr>
              <a:t>WEST</a:t>
            </a:r>
          </a:p>
          <a:p>
            <a:pPr eaLnBrk="1" hangingPunct="1"/>
            <a:endParaRPr lang="en-AU" altLang="en-US" dirty="0"/>
          </a:p>
        </p:txBody>
      </p:sp>
      <p:pic>
        <p:nvPicPr>
          <p:cNvPr id="4" name="Picture 2" descr="http://icanhascheezburger.files.wordpress.com/2010/01/funny-pictures-cat-will-do-sci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321" y="3078178"/>
            <a:ext cx="2743591" cy="369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Worked </a:t>
            </a:r>
            <a:r>
              <a:rPr lang="en-GB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71650"/>
            <a:ext cx="7665267" cy="3868659"/>
          </a:xfrm>
        </p:spPr>
        <p:txBody>
          <a:bodyPr/>
          <a:lstStyle/>
          <a:p>
            <a:pPr eaLnBrk="1" hangingPunct="1"/>
            <a:r>
              <a:rPr lang="en-AU" altLang="en-US" sz="2400" dirty="0"/>
              <a:t>An electron moving with speed </a:t>
            </a:r>
            <a:r>
              <a:rPr lang="en-AU" altLang="en-US" sz="2400" b="1" i="1" dirty="0"/>
              <a:t>v = 2.00 x 10</a:t>
            </a:r>
            <a:r>
              <a:rPr lang="en-AU" altLang="en-US" sz="2400" b="1" i="1" baseline="30000" dirty="0"/>
              <a:t>6</a:t>
            </a:r>
            <a:r>
              <a:rPr lang="en-AU" altLang="en-US" sz="2400" b="1" i="1" dirty="0"/>
              <a:t> ms</a:t>
            </a:r>
            <a:r>
              <a:rPr lang="en-AU" altLang="en-US" sz="2400" b="1" i="1" baseline="30000" dirty="0"/>
              <a:t>-1</a:t>
            </a:r>
            <a:r>
              <a:rPr lang="en-AU" altLang="en-US" sz="2400" dirty="0"/>
              <a:t> enters a uniform magnetic field of strength </a:t>
            </a:r>
            <a:r>
              <a:rPr lang="en-AU" altLang="en-US" sz="2400" b="1" i="1" dirty="0"/>
              <a:t>B=4.50T</a:t>
            </a:r>
            <a:r>
              <a:rPr lang="en-AU" altLang="en-US" sz="2400" dirty="0"/>
              <a:t> at an angle of </a:t>
            </a:r>
            <a:r>
              <a:rPr lang="en-AU" altLang="en-US" sz="2400" b="1" i="1" dirty="0">
                <a:sym typeface="Symbol" panose="05050102010706020507" pitchFamily="18" charset="2"/>
              </a:rPr>
              <a:t> = 40</a:t>
            </a:r>
            <a:r>
              <a:rPr lang="en-AU" altLang="en-US" sz="2400" b="1" i="1" baseline="30000" dirty="0">
                <a:sym typeface="Symbol" panose="05050102010706020507" pitchFamily="18" charset="2"/>
              </a:rPr>
              <a:t>0</a:t>
            </a:r>
            <a:r>
              <a:rPr lang="en-AU" altLang="en-US" sz="2400" dirty="0">
                <a:sym typeface="Symbol" panose="05050102010706020507" pitchFamily="18" charset="2"/>
              </a:rPr>
              <a:t> to the field, as shown in the diagram. Find:</a:t>
            </a:r>
          </a:p>
          <a:p>
            <a:pPr>
              <a:spcBef>
                <a:spcPct val="50000"/>
              </a:spcBef>
              <a:buFontTx/>
              <a:buAutoNum type="alphaLcParenBoth"/>
            </a:pPr>
            <a:r>
              <a:rPr lang="en-AU" altLang="en-US" sz="2400" dirty="0">
                <a:sym typeface="Symbol" panose="05050102010706020507" pitchFamily="18" charset="2"/>
              </a:rPr>
              <a:t>The magnitude of the force on the electron</a:t>
            </a:r>
          </a:p>
          <a:p>
            <a:pPr>
              <a:spcBef>
                <a:spcPct val="50000"/>
              </a:spcBef>
              <a:buFontTx/>
              <a:buAutoNum type="alphaLcParenBoth"/>
            </a:pPr>
            <a:r>
              <a:rPr lang="en-AU" altLang="en-US" sz="2400" dirty="0">
                <a:sym typeface="Symbol" panose="05050102010706020507" pitchFamily="18" charset="2"/>
              </a:rPr>
              <a:t>The direction of the force on the electron</a:t>
            </a:r>
          </a:p>
          <a:p>
            <a:pPr>
              <a:spcBef>
                <a:spcPct val="50000"/>
              </a:spcBef>
              <a:buFontTx/>
              <a:buAutoNum type="alphaLcParenBoth"/>
            </a:pPr>
            <a:r>
              <a:rPr lang="en-AU" altLang="en-US" sz="2400" dirty="0">
                <a:sym typeface="Symbol" panose="05050102010706020507" pitchFamily="18" charset="2"/>
              </a:rPr>
              <a:t>What would be the force on an electron moving left to right in this field?</a:t>
            </a:r>
          </a:p>
          <a:p>
            <a:pPr>
              <a:spcBef>
                <a:spcPct val="50000"/>
              </a:spcBef>
              <a:buFontTx/>
              <a:buAutoNum type="alphaLcParenBoth"/>
            </a:pPr>
            <a:r>
              <a:rPr lang="en-AU" altLang="en-US" sz="2400" dirty="0">
                <a:sym typeface="Symbol" panose="05050102010706020507" pitchFamily="18" charset="2"/>
              </a:rPr>
              <a:t>What would be the force on an electron moving down the page as it enters this field?</a:t>
            </a:r>
          </a:p>
          <a:p>
            <a:pPr eaLnBrk="1" hangingPunct="1"/>
            <a:endParaRPr lang="en-AU" altLang="en-US" sz="2400" dirty="0">
              <a:sym typeface="Symbol" panose="05050102010706020507" pitchFamily="18" charset="2"/>
            </a:endParaRPr>
          </a:p>
          <a:p>
            <a:pPr eaLnBrk="1" hangingPunct="1"/>
            <a:endParaRPr lang="en-AU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42312" y="1670821"/>
            <a:ext cx="3240088" cy="1295400"/>
            <a:chOff x="2555875" y="5373688"/>
            <a:chExt cx="3240088" cy="129540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555875" y="5373688"/>
              <a:ext cx="3240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555875" y="5805488"/>
              <a:ext cx="3240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555875" y="6237288"/>
              <a:ext cx="3240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555875" y="6669088"/>
              <a:ext cx="3240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2627313" y="5661025"/>
              <a:ext cx="1296987" cy="908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492500" y="5876925"/>
              <a:ext cx="10080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sym typeface="Symbol" panose="05050102010706020507" pitchFamily="18" charset="2"/>
                </a:rPr>
                <a:t>=40</a:t>
              </a:r>
              <a:r>
                <a:rPr lang="en-US" altLang="en-US" baseline="30000">
                  <a:sym typeface="Symbol" panose="05050102010706020507" pitchFamily="18" charset="2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0562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Worked </a:t>
            </a:r>
            <a:r>
              <a:rPr lang="en-GB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71650"/>
            <a:ext cx="7665267" cy="3868659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AutoNum type="alphaLcParenBoth"/>
            </a:pPr>
            <a:r>
              <a:rPr lang="en-AU" altLang="en-US" sz="2400" dirty="0">
                <a:sym typeface="Symbol" panose="05050102010706020507" pitchFamily="18" charset="2"/>
              </a:rPr>
              <a:t>The magnitude of the force on the electron</a:t>
            </a:r>
          </a:p>
          <a:p>
            <a:pPr marL="109537" indent="0">
              <a:spcBef>
                <a:spcPct val="50000"/>
              </a:spcBef>
              <a:buNone/>
            </a:pPr>
            <a:r>
              <a:rPr lang="en-AU" altLang="en-US" sz="2400" dirty="0">
                <a:sym typeface="Symbol" panose="05050102010706020507" pitchFamily="18" charset="2"/>
              </a:rPr>
              <a:t> </a:t>
            </a:r>
          </a:p>
          <a:p>
            <a:pPr marL="109537" indent="0">
              <a:spcBef>
                <a:spcPct val="50000"/>
              </a:spcBef>
              <a:buNone/>
            </a:pPr>
            <a:r>
              <a:rPr lang="en-AU" altLang="en-US" sz="2400" dirty="0">
                <a:sym typeface="Symbol" panose="05050102010706020507" pitchFamily="18" charset="2"/>
              </a:rPr>
              <a:t> </a:t>
            </a:r>
          </a:p>
          <a:p>
            <a:pPr>
              <a:spcBef>
                <a:spcPct val="50000"/>
              </a:spcBef>
              <a:buFontTx/>
              <a:buAutoNum type="alphaLcParenBoth"/>
            </a:pPr>
            <a:endParaRPr lang="en-AU" altLang="en-US" sz="2400" dirty="0">
              <a:sym typeface="Symbol" panose="05050102010706020507" pitchFamily="18" charset="2"/>
            </a:endParaRPr>
          </a:p>
          <a:p>
            <a:pPr marL="566737" indent="-457200">
              <a:spcBef>
                <a:spcPct val="50000"/>
              </a:spcBef>
              <a:buFont typeface="Wingdings" panose="05000000000000000000" pitchFamily="2" charset="2"/>
              <a:buAutoNum type="alphaLcParenBoth" startAt="2"/>
            </a:pPr>
            <a:r>
              <a:rPr lang="en-AU" altLang="en-US" sz="2400" dirty="0">
                <a:sym typeface="Symbol" panose="05050102010706020507" pitchFamily="18" charset="2"/>
              </a:rPr>
              <a:t> The direction of the force on the electron</a:t>
            </a:r>
          </a:p>
          <a:p>
            <a:pPr eaLnBrk="1" hangingPunct="1"/>
            <a:endParaRPr lang="en-AU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42312" y="1670821"/>
            <a:ext cx="3240088" cy="1295400"/>
            <a:chOff x="2555875" y="5373688"/>
            <a:chExt cx="3240088" cy="129540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555875" y="5373688"/>
              <a:ext cx="3240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555875" y="5805488"/>
              <a:ext cx="3240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555875" y="6237288"/>
              <a:ext cx="3240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555875" y="6669088"/>
              <a:ext cx="3240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2627313" y="5661025"/>
              <a:ext cx="1296987" cy="908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492500" y="5876925"/>
              <a:ext cx="10080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sym typeface="Symbol" panose="05050102010706020507" pitchFamily="18" charset="2"/>
                </a:rPr>
                <a:t>=40</a:t>
              </a:r>
              <a:r>
                <a:rPr lang="en-US" altLang="en-US" baseline="30000">
                  <a:sym typeface="Symbol" panose="05050102010706020507" pitchFamily="18" charset="2"/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00709" y="2357414"/>
                <a:ext cx="7082828" cy="1661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buNone/>
                </a:pPr>
                <a:r>
                  <a:rPr lang="pt-BR" altLang="en-US" sz="2800" b="1" i="1" dirty="0">
                    <a:solidFill>
                      <a:srgbClr val="008000"/>
                    </a:solidFill>
                  </a:rPr>
                  <a:t>F</a:t>
                </a:r>
                <a:r>
                  <a:rPr lang="pt-BR" altLang="en-US" sz="2800" b="1" dirty="0">
                    <a:solidFill>
                      <a:srgbClr val="008000"/>
                    </a:solidFill>
                  </a:rPr>
                  <a:t> = </a:t>
                </a:r>
                <a:r>
                  <a:rPr lang="pt-BR" altLang="en-US" sz="2800" b="1" i="1" dirty="0">
                    <a:solidFill>
                      <a:srgbClr val="FF0000"/>
                    </a:solidFill>
                  </a:rPr>
                  <a:t>q</a:t>
                </a:r>
                <a:r>
                  <a:rPr lang="pt-BR" altLang="en-US" sz="2800" b="1" i="1" dirty="0">
                    <a:solidFill>
                      <a:srgbClr val="002060"/>
                    </a:solidFill>
                  </a:rPr>
                  <a:t>v</a:t>
                </a:r>
                <a:r>
                  <a:rPr lang="pt-BR" altLang="en-US" sz="2800" b="1" i="1" dirty="0">
                    <a:solidFill>
                      <a:srgbClr val="7030A0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en-AU" sz="2800" b="1" i="1">
                        <a:latin typeface="Cambria Math" panose="02040503050406030204" pitchFamily="18" charset="0"/>
                      </a:rPr>
                      <m:t>𝒔𝒊𝒏</m:t>
                    </m:r>
                    <m:r>
                      <m:rPr>
                        <m:nor/>
                      </m:rPr>
                      <a:rPr lang="en-US" altLang="en-US" sz="2000" dirty="0"/>
                      <m:t>θ</m:t>
                    </m:r>
                  </m:oMath>
                </a14:m>
                <a:endParaRPr lang="en-GB" altLang="en-US" sz="2000" dirty="0">
                  <a:solidFill>
                    <a:srgbClr val="008000"/>
                  </a:solidFill>
                </a:endParaRPr>
              </a:p>
              <a:p>
                <a:pPr eaLnBrk="1" hangingPunct="1">
                  <a:buFontTx/>
                  <a:buNone/>
                </a:pPr>
                <a:r>
                  <a:rPr lang="pt-BR" altLang="en-US" sz="2800" i="1" dirty="0"/>
                  <a:t>F</a:t>
                </a:r>
                <a:r>
                  <a:rPr lang="pt-BR" altLang="en-US" sz="2800" dirty="0"/>
                  <a:t> = (</a:t>
                </a:r>
                <a:r>
                  <a:rPr lang="pt-BR" altLang="en-US" sz="2800" b="1" dirty="0">
                    <a:solidFill>
                      <a:srgbClr val="FF0000"/>
                    </a:solidFill>
                  </a:rPr>
                  <a:t>1.60 × 10</a:t>
                </a:r>
                <a:r>
                  <a:rPr lang="pt-BR" altLang="en-US" sz="2800" b="1" baseline="30000" dirty="0">
                    <a:solidFill>
                      <a:srgbClr val="FF0000"/>
                    </a:solidFill>
                  </a:rPr>
                  <a:t>-19</a:t>
                </a:r>
                <a:r>
                  <a:rPr lang="pt-BR" altLang="en-US" sz="2800" dirty="0"/>
                  <a:t>)(</a:t>
                </a:r>
                <a:r>
                  <a:rPr lang="en-AU" altLang="en-US" sz="2800" b="1" i="1" dirty="0"/>
                  <a:t>2.00 x 10</a:t>
                </a:r>
                <a:r>
                  <a:rPr lang="en-AU" altLang="en-US" sz="2800" b="1" i="1" baseline="30000" dirty="0"/>
                  <a:t>6</a:t>
                </a:r>
                <a:r>
                  <a:rPr lang="en-AU" altLang="en-US" sz="2800" b="1" i="1" dirty="0"/>
                  <a:t> </a:t>
                </a:r>
                <a:r>
                  <a:rPr lang="pt-BR" altLang="en-US" sz="2800" dirty="0"/>
                  <a:t>)(</a:t>
                </a:r>
                <a:r>
                  <a:rPr lang="pt-BR" altLang="en-US" sz="2800" b="1" dirty="0">
                    <a:solidFill>
                      <a:srgbClr val="7030A0"/>
                    </a:solidFill>
                  </a:rPr>
                  <a:t>4.50</a:t>
                </a:r>
                <a:r>
                  <a:rPr lang="pt-BR" altLang="en-US" sz="2800" dirty="0"/>
                  <a:t>)</a:t>
                </a:r>
                <a:r>
                  <a:rPr lang="en-AU" sz="2800" b="1" dirty="0"/>
                  <a:t> </a:t>
                </a:r>
                <a14:m>
                  <m:oMath xmlns:m="http://schemas.openxmlformats.org/officeDocument/2006/math">
                    <m:r>
                      <a:rPr lang="en-AU" sz="2800" b="1" i="1">
                        <a:latin typeface="Cambria Math" panose="02040503050406030204" pitchFamily="18" charset="0"/>
                      </a:rPr>
                      <m:t>𝒔𝒊𝒏</m:t>
                    </m:r>
                    <m:r>
                      <m:rPr>
                        <m:nor/>
                      </m:rPr>
                      <a:rPr lang="en-AU" altLang="en-US" sz="2000" b="0" i="0" dirty="0" smtClean="0"/>
                      <m:t>40</m:t>
                    </m:r>
                  </m:oMath>
                </a14:m>
                <a:r>
                  <a:rPr lang="pt-BR" altLang="en-US" sz="2800" dirty="0"/>
                  <a:t> </a:t>
                </a:r>
              </a:p>
              <a:p>
                <a:pPr eaLnBrk="1" hangingPunct="1">
                  <a:buFontTx/>
                  <a:buNone/>
                </a:pPr>
                <a:r>
                  <a:rPr lang="pt-BR" altLang="en-US" sz="2800" i="1" dirty="0"/>
                  <a:t>F</a:t>
                </a:r>
                <a:r>
                  <a:rPr lang="pt-BR" altLang="en-US" sz="2800" dirty="0"/>
                  <a:t> = 9.26 × 10</a:t>
                </a:r>
                <a:r>
                  <a:rPr lang="pt-BR" altLang="en-US" sz="2800" baseline="30000" dirty="0"/>
                  <a:t>-13</a:t>
                </a:r>
                <a:r>
                  <a:rPr lang="pt-BR" altLang="en-US" sz="2800" dirty="0"/>
                  <a:t> N</a:t>
                </a:r>
              </a:p>
              <a:p>
                <a:pPr eaLnBrk="1" hangingPunct="1">
                  <a:buFontTx/>
                  <a:buNone/>
                </a:pPr>
                <a:r>
                  <a:rPr lang="pt-BR" altLang="en-US" dirty="0"/>
                  <a:t>						</a:t>
                </a:r>
                <a:endParaRPr lang="pt-BR" alt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09" y="2357414"/>
                <a:ext cx="7082828" cy="1661993"/>
              </a:xfrm>
              <a:prstGeom prst="rect">
                <a:avLst/>
              </a:prstGeom>
              <a:blipFill rotWithShape="0">
                <a:blip r:embed="rId2"/>
                <a:stretch>
                  <a:fillRect l="-1807" t="-40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600497" y="1305479"/>
            <a:ext cx="2220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b="1" i="1" dirty="0"/>
              <a:t>v = 2.00 x 10</a:t>
            </a:r>
            <a:r>
              <a:rPr lang="en-AU" altLang="en-US" b="1" i="1" baseline="30000" dirty="0"/>
              <a:t>6</a:t>
            </a:r>
            <a:r>
              <a:rPr lang="en-AU" altLang="en-US" b="1" i="1" dirty="0"/>
              <a:t> ms</a:t>
            </a:r>
            <a:r>
              <a:rPr lang="en-AU" altLang="en-US" b="1" i="1" baseline="30000" dirty="0"/>
              <a:t>-1</a:t>
            </a:r>
            <a:r>
              <a:rPr lang="en-AU" altLang="en-US" dirty="0"/>
              <a:t> 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9782968" y="3207006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b="1" i="1" dirty="0"/>
              <a:t>B=4.50T</a:t>
            </a:r>
            <a:r>
              <a:rPr lang="en-AU" altLang="en-US" dirty="0"/>
              <a:t> 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815636" y="4645192"/>
            <a:ext cx="9092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sz="2800" dirty="0">
                <a:solidFill>
                  <a:srgbClr val="7030A0"/>
                </a:solidFill>
                <a:sym typeface="Symbol" panose="05050102010706020507" pitchFamily="18" charset="2"/>
              </a:rPr>
              <a:t>The force is directed </a:t>
            </a:r>
            <a:r>
              <a:rPr lang="en-AU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out of the page </a:t>
            </a:r>
            <a:r>
              <a:rPr lang="en-AU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AU" altLang="en-US" sz="2800" dirty="0">
                <a:sym typeface="Symbol" panose="05050102010706020507" pitchFamily="18" charset="2"/>
              </a:rPr>
              <a:t> </a:t>
            </a:r>
            <a:r>
              <a:rPr lang="en-AU" altLang="en-US" sz="2800" dirty="0">
                <a:solidFill>
                  <a:srgbClr val="7030A0"/>
                </a:solidFill>
                <a:sym typeface="Symbol" panose="05050102010706020507" pitchFamily="18" charset="2"/>
              </a:rPr>
              <a:t>right hand rule.</a:t>
            </a:r>
            <a:endParaRPr lang="en-US" altLang="en-US" sz="2800" dirty="0">
              <a:solidFill>
                <a:srgbClr val="7030A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4938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8021639" y="4435476"/>
            <a:ext cx="242887" cy="1527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1" name="Rectangle 11"/>
          <p:cNvSpPr>
            <a:spLocks noChangeArrowheads="1"/>
          </p:cNvSpPr>
          <p:nvPr/>
        </p:nvSpPr>
        <p:spPr bwMode="auto">
          <a:xfrm>
            <a:off x="6446839" y="4416426"/>
            <a:ext cx="223837" cy="14208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7" name="Pictur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04" r="882"/>
          <a:stretch/>
        </p:blipFill>
        <p:spPr bwMode="auto">
          <a:xfrm>
            <a:off x="0" y="382749"/>
            <a:ext cx="5243804" cy="17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7680" y="2405634"/>
            <a:ext cx="10972800" cy="43243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dirty="0"/>
              <a:t>Interaction between </a:t>
            </a:r>
            <a:r>
              <a:rPr lang="en-AU" b="1" dirty="0">
                <a:solidFill>
                  <a:srgbClr val="FF0000"/>
                </a:solidFill>
              </a:rPr>
              <a:t>current carrying conductors </a:t>
            </a:r>
            <a:r>
              <a:rPr lang="en-AU" dirty="0"/>
              <a:t>and a </a:t>
            </a:r>
            <a:r>
              <a:rPr lang="en-AU" b="1" dirty="0">
                <a:solidFill>
                  <a:srgbClr val="0070C0"/>
                </a:solidFill>
              </a:rPr>
              <a:t>magnetic fields.</a:t>
            </a:r>
          </a:p>
          <a:p>
            <a:pPr>
              <a:lnSpc>
                <a:spcPct val="150000"/>
              </a:lnSpc>
            </a:pPr>
            <a:r>
              <a:rPr lang="en-AU" dirty="0">
                <a:sym typeface="Wingdings" panose="05000000000000000000" pitchFamily="2" charset="2"/>
              </a:rPr>
              <a:t> </a:t>
            </a:r>
            <a:r>
              <a:rPr lang="en-AU" dirty="0"/>
              <a:t>The </a:t>
            </a:r>
            <a:r>
              <a:rPr lang="en-AU" b="1" dirty="0">
                <a:solidFill>
                  <a:srgbClr val="FF0000"/>
                </a:solidFill>
              </a:rPr>
              <a:t>Motor</a:t>
            </a:r>
            <a:r>
              <a:rPr lang="en-AU" dirty="0"/>
              <a:t> Effect</a:t>
            </a:r>
          </a:p>
          <a:p>
            <a:pPr>
              <a:lnSpc>
                <a:spcPct val="150000"/>
              </a:lnSpc>
            </a:pPr>
            <a:r>
              <a:rPr lang="en-AU" dirty="0"/>
              <a:t>More Physics </a:t>
            </a:r>
            <a:r>
              <a:rPr lang="en-AU" b="1" dirty="0">
                <a:solidFill>
                  <a:srgbClr val="008000"/>
                </a:solidFill>
              </a:rPr>
              <a:t>Gang Signs</a:t>
            </a:r>
            <a:endParaRPr lang="en-AU" dirty="0"/>
          </a:p>
          <a:p>
            <a:pPr>
              <a:lnSpc>
                <a:spcPct val="150000"/>
              </a:lnSpc>
            </a:pPr>
            <a:r>
              <a:rPr lang="en-AU" dirty="0"/>
              <a:t>Motor Effect </a:t>
            </a:r>
            <a:r>
              <a:rPr lang="en-AU" b="1" dirty="0">
                <a:solidFill>
                  <a:srgbClr val="FF0000"/>
                </a:solidFill>
              </a:rPr>
              <a:t>Calculations</a:t>
            </a:r>
            <a:r>
              <a:rPr lang="en-AU" dirty="0"/>
              <a:t> – </a:t>
            </a:r>
            <a:r>
              <a:rPr lang="en-AU" b="1" dirty="0">
                <a:solidFill>
                  <a:srgbClr val="008000"/>
                </a:solidFill>
              </a:rPr>
              <a:t>Force</a:t>
            </a:r>
            <a:r>
              <a:rPr lang="en-AU" dirty="0"/>
              <a:t> and </a:t>
            </a:r>
            <a:r>
              <a:rPr lang="en-AU" b="1" dirty="0">
                <a:solidFill>
                  <a:srgbClr val="0070C0"/>
                </a:solidFill>
              </a:rPr>
              <a:t>Torque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1148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Worked </a:t>
            </a:r>
            <a:r>
              <a:rPr lang="en-GB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71650"/>
            <a:ext cx="7665267" cy="3868659"/>
          </a:xfrm>
        </p:spPr>
        <p:txBody>
          <a:bodyPr/>
          <a:lstStyle/>
          <a:p>
            <a:pPr marL="566737" indent="-457200">
              <a:spcBef>
                <a:spcPct val="50000"/>
              </a:spcBef>
              <a:buFont typeface="Wingdings" panose="05000000000000000000" pitchFamily="2" charset="2"/>
              <a:buAutoNum type="alphaLcParenBoth" startAt="3"/>
            </a:pPr>
            <a:r>
              <a:rPr lang="en-AU" altLang="en-US" sz="2400" dirty="0">
                <a:sym typeface="Symbol" panose="05050102010706020507" pitchFamily="18" charset="2"/>
              </a:rPr>
              <a:t>What would be the force on an electron moving left to right in this field? </a:t>
            </a:r>
          </a:p>
          <a:p>
            <a:pPr>
              <a:spcBef>
                <a:spcPct val="50000"/>
              </a:spcBef>
              <a:buFontTx/>
              <a:buAutoNum type="alphaLcParenBoth" startAt="3"/>
            </a:pPr>
            <a:endParaRPr lang="en-AU" altLang="en-US" sz="2400" dirty="0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FontTx/>
              <a:buAutoNum type="alphaLcParenBoth" startAt="3"/>
            </a:pPr>
            <a:endParaRPr lang="en-AU" altLang="en-US" sz="2400" dirty="0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FontTx/>
              <a:buAutoNum type="alphaLcParenBoth" startAt="3"/>
            </a:pPr>
            <a:endParaRPr lang="en-AU" altLang="en-US" sz="2400" dirty="0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FontTx/>
              <a:buAutoNum type="alphaLcParenBoth" startAt="3"/>
            </a:pPr>
            <a:r>
              <a:rPr lang="en-AU" altLang="en-US" sz="2400" dirty="0">
                <a:sym typeface="Symbol" panose="05050102010706020507" pitchFamily="18" charset="2"/>
              </a:rPr>
              <a:t>What would be the force on an electron moving down the page as it enters this field?</a:t>
            </a:r>
          </a:p>
          <a:p>
            <a:pPr eaLnBrk="1" hangingPunct="1"/>
            <a:endParaRPr lang="en-AU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42312" y="1670821"/>
            <a:ext cx="3240088" cy="1295400"/>
            <a:chOff x="2555875" y="5373688"/>
            <a:chExt cx="3240088" cy="129540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555875" y="5373688"/>
              <a:ext cx="3240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555875" y="5805488"/>
              <a:ext cx="3240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555875" y="6237288"/>
              <a:ext cx="3240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555875" y="6669088"/>
              <a:ext cx="3240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2627313" y="5661025"/>
              <a:ext cx="1296987" cy="908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492500" y="5876925"/>
              <a:ext cx="10080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sym typeface="Symbol" panose="05050102010706020507" pitchFamily="18" charset="2"/>
                </a:rPr>
                <a:t>=40</a:t>
              </a:r>
              <a:r>
                <a:rPr lang="en-US" altLang="en-US" baseline="30000">
                  <a:sym typeface="Symbol" panose="05050102010706020507" pitchFamily="18" charset="2"/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31980" y="5406269"/>
                <a:ext cx="7082828" cy="1661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buNone/>
                </a:pPr>
                <a:r>
                  <a:rPr lang="pt-BR" altLang="en-US" sz="2800" b="1" i="1" dirty="0">
                    <a:solidFill>
                      <a:srgbClr val="008000"/>
                    </a:solidFill>
                  </a:rPr>
                  <a:t>F</a:t>
                </a:r>
                <a:r>
                  <a:rPr lang="pt-BR" altLang="en-US" sz="2800" b="1" dirty="0">
                    <a:solidFill>
                      <a:srgbClr val="008000"/>
                    </a:solidFill>
                  </a:rPr>
                  <a:t> = </a:t>
                </a:r>
                <a:r>
                  <a:rPr lang="pt-BR" altLang="en-US" sz="2800" b="1" i="1" dirty="0">
                    <a:solidFill>
                      <a:srgbClr val="FF0000"/>
                    </a:solidFill>
                  </a:rPr>
                  <a:t>q</a:t>
                </a:r>
                <a:r>
                  <a:rPr lang="pt-BR" altLang="en-US" sz="2800" b="1" i="1" dirty="0">
                    <a:solidFill>
                      <a:srgbClr val="002060"/>
                    </a:solidFill>
                  </a:rPr>
                  <a:t>v</a:t>
                </a:r>
                <a:r>
                  <a:rPr lang="pt-BR" altLang="en-US" sz="2800" b="1" i="1" dirty="0">
                    <a:solidFill>
                      <a:srgbClr val="7030A0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en-AU" sz="2800" b="1" i="1">
                        <a:latin typeface="Cambria Math" panose="02040503050406030204" pitchFamily="18" charset="0"/>
                      </a:rPr>
                      <m:t>𝒔𝒊𝒏</m:t>
                    </m:r>
                    <m:r>
                      <m:rPr>
                        <m:nor/>
                      </m:rPr>
                      <a:rPr lang="en-US" altLang="en-US" sz="2000" dirty="0"/>
                      <m:t>θ</m:t>
                    </m:r>
                  </m:oMath>
                </a14:m>
                <a:endParaRPr lang="en-GB" altLang="en-US" sz="2000" dirty="0">
                  <a:solidFill>
                    <a:srgbClr val="008000"/>
                  </a:solidFill>
                </a:endParaRPr>
              </a:p>
              <a:p>
                <a:pPr eaLnBrk="1" hangingPunct="1">
                  <a:buFontTx/>
                  <a:buNone/>
                </a:pPr>
                <a:r>
                  <a:rPr lang="pt-BR" altLang="en-US" sz="2800" i="1" dirty="0"/>
                  <a:t>F</a:t>
                </a:r>
                <a:r>
                  <a:rPr lang="pt-BR" altLang="en-US" sz="2800" dirty="0"/>
                  <a:t> = (</a:t>
                </a:r>
                <a:r>
                  <a:rPr lang="pt-BR" altLang="en-US" sz="2800" b="1" dirty="0">
                    <a:solidFill>
                      <a:srgbClr val="FF0000"/>
                    </a:solidFill>
                  </a:rPr>
                  <a:t>1.60 × 10</a:t>
                </a:r>
                <a:r>
                  <a:rPr lang="pt-BR" altLang="en-US" sz="2800" b="1" baseline="30000" dirty="0">
                    <a:solidFill>
                      <a:srgbClr val="FF0000"/>
                    </a:solidFill>
                  </a:rPr>
                  <a:t>-19</a:t>
                </a:r>
                <a:r>
                  <a:rPr lang="pt-BR" altLang="en-US" sz="2800" dirty="0"/>
                  <a:t>)(</a:t>
                </a:r>
                <a:r>
                  <a:rPr lang="en-AU" altLang="en-US" sz="2800" b="1" i="1" dirty="0"/>
                  <a:t>2.00 x 10</a:t>
                </a:r>
                <a:r>
                  <a:rPr lang="en-AU" altLang="en-US" sz="2800" b="1" i="1" baseline="30000" dirty="0"/>
                  <a:t>6</a:t>
                </a:r>
                <a:r>
                  <a:rPr lang="en-AU" altLang="en-US" sz="2800" b="1" i="1" dirty="0"/>
                  <a:t> </a:t>
                </a:r>
                <a:r>
                  <a:rPr lang="pt-BR" altLang="en-US" sz="2800" dirty="0"/>
                  <a:t>)(</a:t>
                </a:r>
                <a:r>
                  <a:rPr lang="pt-BR" altLang="en-US" sz="2800" b="1" dirty="0">
                    <a:solidFill>
                      <a:srgbClr val="7030A0"/>
                    </a:solidFill>
                  </a:rPr>
                  <a:t>4.50</a:t>
                </a:r>
                <a:r>
                  <a:rPr lang="pt-BR" altLang="en-US" sz="2800" dirty="0"/>
                  <a:t>)</a:t>
                </a:r>
                <a:r>
                  <a:rPr lang="en-AU" sz="2800" b="1" dirty="0"/>
                  <a:t> </a:t>
                </a:r>
                <a14:m>
                  <m:oMath xmlns:m="http://schemas.openxmlformats.org/officeDocument/2006/math">
                    <m:r>
                      <a:rPr lang="en-AU" sz="2800" b="1" i="1">
                        <a:latin typeface="Cambria Math" panose="02040503050406030204" pitchFamily="18" charset="0"/>
                      </a:rPr>
                      <m:t>𝒔𝒊</m:t>
                    </m:r>
                    <m:r>
                      <a:rPr lang="en-AU" sz="28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AU" sz="2800" b="1" i="1" smtClean="0">
                        <a:latin typeface="Cambria Math" panose="02040503050406030204" pitchFamily="18" charset="0"/>
                      </a:rPr>
                      <m:t>𝟗𝟎</m:t>
                    </m:r>
                  </m:oMath>
                </a14:m>
                <a:r>
                  <a:rPr lang="pt-BR" altLang="en-US" sz="2800" dirty="0"/>
                  <a:t> </a:t>
                </a:r>
              </a:p>
              <a:p>
                <a:pPr eaLnBrk="1" hangingPunct="1">
                  <a:buFontTx/>
                  <a:buNone/>
                </a:pPr>
                <a:r>
                  <a:rPr lang="pt-BR" altLang="en-US" sz="2800" i="1" dirty="0"/>
                  <a:t>F</a:t>
                </a:r>
                <a:r>
                  <a:rPr lang="pt-BR" altLang="en-US" sz="2800" dirty="0"/>
                  <a:t> = 1.44 × 10</a:t>
                </a:r>
                <a:r>
                  <a:rPr lang="pt-BR" altLang="en-US" sz="2800" baseline="30000" dirty="0"/>
                  <a:t>-12</a:t>
                </a:r>
                <a:r>
                  <a:rPr lang="pt-BR" altLang="en-US" sz="2800" dirty="0"/>
                  <a:t> N</a:t>
                </a:r>
              </a:p>
              <a:p>
                <a:pPr eaLnBrk="1" hangingPunct="1">
                  <a:buFontTx/>
                  <a:buNone/>
                </a:pPr>
                <a:r>
                  <a:rPr lang="pt-BR" altLang="en-US" dirty="0"/>
                  <a:t>						</a:t>
                </a:r>
                <a:endParaRPr lang="pt-BR" alt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980" y="5406269"/>
                <a:ext cx="7082828" cy="1661993"/>
              </a:xfrm>
              <a:prstGeom prst="rect">
                <a:avLst/>
              </a:prstGeom>
              <a:blipFill rotWithShape="0">
                <a:blip r:embed="rId2"/>
                <a:stretch>
                  <a:fillRect l="-1807" t="-40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600497" y="1305479"/>
            <a:ext cx="2220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b="1" i="1" dirty="0"/>
              <a:t>v = 2.00 x 10</a:t>
            </a:r>
            <a:r>
              <a:rPr lang="en-AU" altLang="en-US" b="1" i="1" baseline="30000" dirty="0"/>
              <a:t>6</a:t>
            </a:r>
            <a:r>
              <a:rPr lang="en-AU" altLang="en-US" b="1" i="1" dirty="0"/>
              <a:t> ms</a:t>
            </a:r>
            <a:r>
              <a:rPr lang="en-AU" altLang="en-US" b="1" i="1" baseline="30000" dirty="0"/>
              <a:t>-1</a:t>
            </a:r>
            <a:r>
              <a:rPr lang="en-AU" altLang="en-US" dirty="0"/>
              <a:t> 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9782968" y="3207006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b="1" i="1" dirty="0"/>
              <a:t>B=4.50T</a:t>
            </a:r>
            <a:r>
              <a:rPr lang="en-AU" altLang="en-US" dirty="0"/>
              <a:t>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84056" y="2826679"/>
                <a:ext cx="788881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altLang="en-US" sz="2800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The force is </a:t>
                </a:r>
                <a:r>
                  <a:rPr lang="en-AU" altLang="en-US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ZERO</a:t>
                </a:r>
                <a:r>
                  <a:rPr lang="en-AU" altLang="en-US" sz="2800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 as electron is moving parallel to magnetic field.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800" dirty="0">
                        <a:solidFill>
                          <a:srgbClr val="7030A0"/>
                        </a:solidFill>
                      </a:rPr>
                      <m:t>θ</m:t>
                    </m:r>
                    <m:r>
                      <a:rPr lang="en-US" altLang="en-US" sz="2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altLang="en-US" sz="2800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= 0   and Sin 0 = 0</a:t>
                </a:r>
                <a:endParaRPr lang="en-US" altLang="en-US" sz="2800" dirty="0">
                  <a:solidFill>
                    <a:srgbClr val="7030A0"/>
                  </a:solidFill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56" y="2826679"/>
                <a:ext cx="7888814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546" t="-7051" r="-2087" b="-173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8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Circular Motion in a Magnetic Field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sz="2400" dirty="0"/>
              <a:t>Since the Force is always at </a:t>
            </a:r>
            <a:r>
              <a:rPr lang="en-AU" altLang="en-US" sz="2400" b="1" dirty="0">
                <a:solidFill>
                  <a:srgbClr val="0070C0"/>
                </a:solidFill>
              </a:rPr>
              <a:t>right angles </a:t>
            </a:r>
            <a:r>
              <a:rPr lang="en-AU" altLang="en-US" sz="2400" dirty="0"/>
              <a:t>to the direction of motion, it results in </a:t>
            </a:r>
            <a:r>
              <a:rPr lang="en-AU" altLang="en-US" sz="2400" b="1" dirty="0">
                <a:solidFill>
                  <a:srgbClr val="0070C0"/>
                </a:solidFill>
              </a:rPr>
              <a:t>circular motion</a:t>
            </a:r>
            <a:r>
              <a:rPr lang="en-AU" altLang="en-US" sz="2400" dirty="0"/>
              <a:t>.</a:t>
            </a:r>
          </a:p>
          <a:p>
            <a:pPr eaLnBrk="1" hangingPunct="1"/>
            <a:r>
              <a:rPr lang="en-AU" altLang="en-US" sz="2400" dirty="0"/>
              <a:t>As such, we can combine our knowledge of </a:t>
            </a:r>
            <a:r>
              <a:rPr lang="en-AU" altLang="en-US" sz="2400" b="1" dirty="0">
                <a:solidFill>
                  <a:srgbClr val="0070C0"/>
                </a:solidFill>
              </a:rPr>
              <a:t>circular motion </a:t>
            </a:r>
            <a:r>
              <a:rPr lang="en-AU" altLang="en-US" sz="2400" dirty="0"/>
              <a:t>with our new understanding of the forces on charged particles as below.</a:t>
            </a:r>
            <a:endParaRPr lang="en-AU" altLang="en-US" dirty="0"/>
          </a:p>
          <a:p>
            <a:pPr eaLnBrk="1" hangingPunct="1">
              <a:buFontTx/>
              <a:buNone/>
            </a:pPr>
            <a:r>
              <a:rPr lang="en-AU" altLang="en-US" sz="2400" dirty="0"/>
              <a:t>			</a:t>
            </a:r>
            <a:r>
              <a:rPr lang="en-AU" altLang="en-US" sz="2400" dirty="0">
                <a:solidFill>
                  <a:srgbClr val="00B050"/>
                </a:solidFill>
              </a:rPr>
              <a:t>F </a:t>
            </a:r>
            <a:r>
              <a:rPr lang="en-AU" altLang="en-US" sz="2000" baseline="-25000" dirty="0">
                <a:solidFill>
                  <a:srgbClr val="00B050"/>
                </a:solidFill>
              </a:rPr>
              <a:t>(centripetal)   </a:t>
            </a:r>
            <a:r>
              <a:rPr lang="en-AU" altLang="en-US" sz="2400" dirty="0"/>
              <a:t>= </a:t>
            </a:r>
            <a:r>
              <a:rPr lang="en-AU" altLang="en-US" sz="2400" dirty="0">
                <a:solidFill>
                  <a:srgbClr val="7030A0"/>
                </a:solidFill>
              </a:rPr>
              <a:t>F </a:t>
            </a:r>
            <a:r>
              <a:rPr lang="en-AU" altLang="en-US" sz="2000" baseline="-25000" dirty="0">
                <a:solidFill>
                  <a:srgbClr val="7030A0"/>
                </a:solidFill>
              </a:rPr>
              <a:t>(magnetic) </a:t>
            </a:r>
          </a:p>
          <a:p>
            <a:pPr eaLnBrk="1" hangingPunct="1">
              <a:buFontTx/>
              <a:buNone/>
            </a:pPr>
            <a:r>
              <a:rPr lang="en-AU" altLang="en-US" sz="2000" baseline="-25000" dirty="0"/>
              <a:t>		</a:t>
            </a:r>
            <a:r>
              <a:rPr lang="en-AU" altLang="en-US" sz="2400" baseline="-25000" dirty="0"/>
              <a:t>	</a:t>
            </a:r>
            <a:r>
              <a:rPr lang="en-AU" altLang="en-US" sz="2400" u="sng" dirty="0">
                <a:solidFill>
                  <a:srgbClr val="00B050"/>
                </a:solidFill>
              </a:rPr>
              <a:t>mv</a:t>
            </a:r>
            <a:r>
              <a:rPr lang="en-AU" altLang="en-US" sz="2400" u="sng" baseline="30000" dirty="0">
                <a:solidFill>
                  <a:srgbClr val="00B050"/>
                </a:solidFill>
              </a:rPr>
              <a:t>2</a:t>
            </a:r>
            <a:r>
              <a:rPr lang="en-AU" altLang="en-US" sz="2400" u="sng" dirty="0">
                <a:solidFill>
                  <a:srgbClr val="00B050"/>
                </a:solidFill>
              </a:rPr>
              <a:t> </a:t>
            </a:r>
            <a:r>
              <a:rPr lang="en-AU" altLang="en-US" sz="2400" dirty="0"/>
              <a:t>          =     </a:t>
            </a:r>
            <a:r>
              <a:rPr lang="en-AU" altLang="en-US" sz="2400" dirty="0" err="1">
                <a:solidFill>
                  <a:srgbClr val="7030A0"/>
                </a:solidFill>
              </a:rPr>
              <a:t>qvB</a:t>
            </a:r>
            <a:endParaRPr lang="en-AU" altLang="en-US" sz="2400" dirty="0">
              <a:solidFill>
                <a:srgbClr val="7030A0"/>
              </a:solidFill>
            </a:endParaRPr>
          </a:p>
          <a:p>
            <a:pPr eaLnBrk="1" hangingPunct="1">
              <a:buFontTx/>
              <a:buNone/>
            </a:pPr>
            <a:r>
              <a:rPr lang="en-AU" altLang="en-US" sz="2400" dirty="0"/>
              <a:t>			  </a:t>
            </a:r>
            <a:r>
              <a:rPr lang="en-AU" altLang="en-US" sz="2400" dirty="0">
                <a:solidFill>
                  <a:srgbClr val="00B050"/>
                </a:solidFill>
              </a:rPr>
              <a:t>r</a:t>
            </a:r>
          </a:p>
          <a:p>
            <a:pPr eaLnBrk="1" hangingPunct="1"/>
            <a:r>
              <a:rPr lang="en-AU" altLang="en-US" sz="2400" dirty="0"/>
              <a:t>Using this relationship we can predict the path of various charged particles, given their mass, velocity, charge and the strength of the magnetic field through which they move.</a:t>
            </a:r>
          </a:p>
          <a:p>
            <a:pPr eaLnBrk="1" hangingPunct="1">
              <a:buFontTx/>
              <a:buNone/>
            </a:pPr>
            <a:endParaRPr lang="en-AU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Circular Motion in a Magnetic Field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sz="2400" dirty="0"/>
              <a:t>The relationship can then be simplified as follows.</a:t>
            </a:r>
            <a:endParaRPr lang="en-AU" altLang="en-US" dirty="0"/>
          </a:p>
          <a:p>
            <a:pPr eaLnBrk="1" hangingPunct="1">
              <a:buFontTx/>
              <a:buNone/>
            </a:pPr>
            <a:r>
              <a:rPr lang="en-AU" altLang="en-US" sz="2400" dirty="0"/>
              <a:t>			</a:t>
            </a:r>
            <a:r>
              <a:rPr lang="en-AU" altLang="en-US" sz="2400" dirty="0">
                <a:solidFill>
                  <a:srgbClr val="00B050"/>
                </a:solidFill>
              </a:rPr>
              <a:t>F </a:t>
            </a:r>
            <a:r>
              <a:rPr lang="en-AU" altLang="en-US" sz="2000" baseline="-25000" dirty="0">
                <a:solidFill>
                  <a:srgbClr val="00B050"/>
                </a:solidFill>
              </a:rPr>
              <a:t>(centripetal)   </a:t>
            </a:r>
            <a:r>
              <a:rPr lang="en-AU" altLang="en-US" sz="2400" dirty="0"/>
              <a:t>= </a:t>
            </a:r>
            <a:r>
              <a:rPr lang="en-AU" altLang="en-US" sz="2400" dirty="0">
                <a:solidFill>
                  <a:srgbClr val="7030A0"/>
                </a:solidFill>
              </a:rPr>
              <a:t>F </a:t>
            </a:r>
            <a:r>
              <a:rPr lang="en-AU" altLang="en-US" sz="2000" baseline="-25000" dirty="0">
                <a:solidFill>
                  <a:srgbClr val="7030A0"/>
                </a:solidFill>
              </a:rPr>
              <a:t>(magnetic) </a:t>
            </a:r>
          </a:p>
          <a:p>
            <a:pPr eaLnBrk="1" hangingPunct="1">
              <a:buFontTx/>
              <a:buNone/>
            </a:pPr>
            <a:r>
              <a:rPr lang="en-AU" altLang="en-US" sz="2000" baseline="-25000" dirty="0"/>
              <a:t>		</a:t>
            </a:r>
            <a:r>
              <a:rPr lang="en-AU" altLang="en-US" sz="2400" baseline="-25000" dirty="0"/>
              <a:t>	</a:t>
            </a:r>
            <a:r>
              <a:rPr lang="en-AU" altLang="en-US" sz="2400" u="sng" dirty="0">
                <a:solidFill>
                  <a:srgbClr val="00B050"/>
                </a:solidFill>
              </a:rPr>
              <a:t>mv</a:t>
            </a:r>
            <a:r>
              <a:rPr lang="en-AU" altLang="en-US" sz="2400" u="sng" baseline="30000" dirty="0">
                <a:solidFill>
                  <a:srgbClr val="00B050"/>
                </a:solidFill>
              </a:rPr>
              <a:t>2</a:t>
            </a:r>
            <a:r>
              <a:rPr lang="en-AU" altLang="en-US" sz="2400" u="sng" dirty="0">
                <a:solidFill>
                  <a:srgbClr val="00B050"/>
                </a:solidFill>
              </a:rPr>
              <a:t> </a:t>
            </a:r>
            <a:r>
              <a:rPr lang="en-AU" altLang="en-US" sz="2400" dirty="0"/>
              <a:t>          =     </a:t>
            </a:r>
            <a:r>
              <a:rPr lang="en-AU" altLang="en-US" sz="2400" dirty="0" err="1">
                <a:solidFill>
                  <a:srgbClr val="7030A0"/>
                </a:solidFill>
              </a:rPr>
              <a:t>qvB</a:t>
            </a:r>
            <a:endParaRPr lang="en-AU" altLang="en-US" sz="2400" dirty="0">
              <a:solidFill>
                <a:srgbClr val="7030A0"/>
              </a:solidFill>
            </a:endParaRPr>
          </a:p>
          <a:p>
            <a:pPr eaLnBrk="1" hangingPunct="1">
              <a:buFontTx/>
              <a:buNone/>
            </a:pPr>
            <a:r>
              <a:rPr lang="en-AU" altLang="en-US" sz="2400" dirty="0"/>
              <a:t>			  </a:t>
            </a:r>
            <a:r>
              <a:rPr lang="en-AU" altLang="en-US" sz="2400" dirty="0">
                <a:solidFill>
                  <a:srgbClr val="00B050"/>
                </a:solidFill>
              </a:rPr>
              <a:t>r</a:t>
            </a:r>
          </a:p>
          <a:p>
            <a:pPr eaLnBrk="1" hangingPunct="1">
              <a:buFontTx/>
              <a:buNone/>
            </a:pPr>
            <a:r>
              <a:rPr lang="en-AU" altLang="en-US" sz="2400" dirty="0">
                <a:solidFill>
                  <a:srgbClr val="00B050"/>
                </a:solidFill>
              </a:rPr>
              <a:t>			</a:t>
            </a:r>
            <a:r>
              <a:rPr lang="en-AU" altLang="en-US" sz="2400" u="sng" dirty="0">
                <a:solidFill>
                  <a:srgbClr val="00B050"/>
                </a:solidFill>
              </a:rPr>
              <a:t>mv </a:t>
            </a:r>
            <a:r>
              <a:rPr lang="en-AU" altLang="en-US" sz="2400" dirty="0"/>
              <a:t>          =     </a:t>
            </a:r>
            <a:r>
              <a:rPr lang="en-AU" altLang="en-US" sz="2400" dirty="0" err="1">
                <a:solidFill>
                  <a:srgbClr val="7030A0"/>
                </a:solidFill>
              </a:rPr>
              <a:t>qB</a:t>
            </a:r>
            <a:endParaRPr lang="en-AU" altLang="en-US" sz="2400" dirty="0">
              <a:solidFill>
                <a:srgbClr val="7030A0"/>
              </a:solidFill>
            </a:endParaRPr>
          </a:p>
          <a:p>
            <a:pPr eaLnBrk="1" hangingPunct="1">
              <a:buFontTx/>
              <a:buNone/>
            </a:pPr>
            <a:r>
              <a:rPr lang="en-AU" altLang="en-US" sz="2400" dirty="0"/>
              <a:t>			  </a:t>
            </a:r>
            <a:r>
              <a:rPr lang="en-AU" altLang="en-US" sz="2400" dirty="0">
                <a:solidFill>
                  <a:srgbClr val="00B050"/>
                </a:solidFill>
              </a:rPr>
              <a:t>r</a:t>
            </a:r>
          </a:p>
          <a:p>
            <a:pPr eaLnBrk="1" hangingPunct="1">
              <a:buFontTx/>
              <a:buNone/>
            </a:pPr>
            <a:r>
              <a:rPr lang="en-AU" altLang="en-US" sz="2400" dirty="0">
                <a:solidFill>
                  <a:srgbClr val="00B050"/>
                </a:solidFill>
              </a:rPr>
              <a:t>			</a:t>
            </a:r>
            <a:r>
              <a:rPr lang="en-AU" altLang="en-US" sz="2400" u="sng" dirty="0">
                <a:solidFill>
                  <a:srgbClr val="00B050"/>
                </a:solidFill>
              </a:rPr>
              <a:t>mv </a:t>
            </a:r>
            <a:r>
              <a:rPr lang="en-AU" altLang="en-US" sz="2400" dirty="0"/>
              <a:t>          =     </a:t>
            </a:r>
            <a:r>
              <a:rPr lang="en-AU" altLang="en-US" sz="2400" dirty="0">
                <a:solidFill>
                  <a:srgbClr val="7030A0"/>
                </a:solidFill>
              </a:rPr>
              <a:t>r</a:t>
            </a:r>
          </a:p>
          <a:p>
            <a:pPr eaLnBrk="1" hangingPunct="1">
              <a:buFontTx/>
              <a:buNone/>
            </a:pPr>
            <a:r>
              <a:rPr lang="en-AU" altLang="en-US" sz="2400" dirty="0"/>
              <a:t>			 </a:t>
            </a:r>
            <a:r>
              <a:rPr lang="en-AU" altLang="en-US" sz="2400" dirty="0" err="1">
                <a:solidFill>
                  <a:srgbClr val="00B050"/>
                </a:solidFill>
              </a:rPr>
              <a:t>qB</a:t>
            </a:r>
            <a:endParaRPr lang="en-AU" altLang="en-US" sz="2400" dirty="0">
              <a:solidFill>
                <a:srgbClr val="00B050"/>
              </a:solidFill>
            </a:endParaRPr>
          </a:p>
          <a:p>
            <a:pPr eaLnBrk="1" hangingPunct="1">
              <a:buFontTx/>
              <a:buNone/>
            </a:pPr>
            <a:r>
              <a:rPr lang="en-AU" altLang="en-US" sz="2400" dirty="0"/>
              <a:t>Using this relationship, what does </a:t>
            </a:r>
            <a:r>
              <a:rPr lang="en-AU" altLang="en-US" sz="2400" dirty="0">
                <a:solidFill>
                  <a:srgbClr val="FF9900"/>
                </a:solidFill>
              </a:rPr>
              <a:t>increasing</a:t>
            </a:r>
            <a:r>
              <a:rPr lang="en-AU" altLang="en-US" sz="2400" dirty="0"/>
              <a:t> each of the following do to the  </a:t>
            </a:r>
            <a:r>
              <a:rPr lang="en-AU" altLang="en-US" sz="2400" dirty="0">
                <a:solidFill>
                  <a:srgbClr val="FF9900"/>
                </a:solidFill>
              </a:rPr>
              <a:t>radius</a:t>
            </a:r>
            <a:r>
              <a:rPr lang="en-AU" altLang="en-US" sz="2400" dirty="0"/>
              <a:t> of the path followed?</a:t>
            </a:r>
          </a:p>
          <a:p>
            <a:pPr eaLnBrk="1" hangingPunct="1">
              <a:buFontTx/>
              <a:buNone/>
            </a:pPr>
            <a:r>
              <a:rPr lang="en-AU" altLang="en-US" sz="2400" dirty="0"/>
              <a:t> 			</a:t>
            </a:r>
            <a:r>
              <a:rPr lang="en-AU" altLang="en-US" sz="2400" dirty="0">
                <a:solidFill>
                  <a:srgbClr val="0070C0"/>
                </a:solidFill>
              </a:rPr>
              <a:t>m ?   		B?  		q?   		v?</a:t>
            </a:r>
          </a:p>
        </p:txBody>
      </p:sp>
      <p:sp>
        <p:nvSpPr>
          <p:cNvPr id="5" name="Up Arrow 4"/>
          <p:cNvSpPr/>
          <p:nvPr/>
        </p:nvSpPr>
        <p:spPr>
          <a:xfrm>
            <a:off x="8741847" y="5876925"/>
            <a:ext cx="215900" cy="504825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7" name="Up Arrow 6"/>
          <p:cNvSpPr/>
          <p:nvPr/>
        </p:nvSpPr>
        <p:spPr>
          <a:xfrm>
            <a:off x="3154646" y="5876926"/>
            <a:ext cx="215900" cy="504825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8" name="Down Arrow 7"/>
          <p:cNvSpPr/>
          <p:nvPr/>
        </p:nvSpPr>
        <p:spPr>
          <a:xfrm>
            <a:off x="4898839" y="5876926"/>
            <a:ext cx="215900" cy="504825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9" name="Down Arrow 8"/>
          <p:cNvSpPr/>
          <p:nvPr/>
        </p:nvSpPr>
        <p:spPr>
          <a:xfrm>
            <a:off x="6928293" y="5876925"/>
            <a:ext cx="215900" cy="504825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Worked </a:t>
            </a: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AU" altLang="en-US" sz="2000" dirty="0"/>
                  <a:t>A cyclotron is a device used to increase the kinetic energy of subatomic particles used mainly for high energy collision experiments. </a:t>
                </a:r>
              </a:p>
              <a:p>
                <a:pPr eaLnBrk="1" hangingPunct="1"/>
                <a:r>
                  <a:rPr lang="en-AU" altLang="en-US" sz="2000" dirty="0"/>
                  <a:t>Suppose some electrons in a cyclotron are accelerated in an electric field to a maximum speed of 2.00 × 10</a:t>
                </a:r>
                <a:r>
                  <a:rPr lang="en-AU" altLang="en-US" sz="2000" baseline="30000" dirty="0"/>
                  <a:t>6</a:t>
                </a:r>
                <a:r>
                  <a:rPr lang="en-AU" altLang="en-US" sz="2000" dirty="0"/>
                  <a:t> m s</a:t>
                </a:r>
                <a:r>
                  <a:rPr lang="en-AU" altLang="en-US" sz="2000" baseline="30000" dirty="0"/>
                  <a:t>-1</a:t>
                </a:r>
                <a:r>
                  <a:rPr lang="en-AU" altLang="en-US" sz="2000" dirty="0"/>
                  <a:t> before entering a region with a magnetic field of 4.00 </a:t>
                </a:r>
                <a:r>
                  <a:rPr lang="en-AU" altLang="en-US" sz="2000" dirty="0" err="1"/>
                  <a:t>mT.</a:t>
                </a:r>
                <a:endParaRPr lang="en-AU" altLang="en-US" sz="2000" dirty="0"/>
              </a:p>
              <a:p>
                <a:pPr eaLnBrk="1" hangingPunct="1"/>
                <a:r>
                  <a:rPr lang="en-AU" altLang="en-US" sz="2000" dirty="0">
                    <a:solidFill>
                      <a:srgbClr val="0070C0"/>
                    </a:solidFill>
                  </a:rPr>
                  <a:t>Calculate the radius of the electron's path in the magnetic field.</a:t>
                </a:r>
              </a:p>
              <a:p>
                <a:pPr eaLnBrk="1" hangingPunct="1"/>
                <a:endParaRPr lang="en-AU" altLang="en-US" sz="2000" dirty="0">
                  <a:solidFill>
                    <a:srgbClr val="0070C0"/>
                  </a:solidFill>
                </a:endParaRPr>
              </a:p>
              <a:p>
                <a:pPr marL="109537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alt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𝑚𝑣</m:t>
                          </m:r>
                        </m:num>
                        <m:den>
                          <m:r>
                            <a:rPr lang="en-AU" alt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𝑞𝐵</m:t>
                          </m:r>
                        </m:den>
                      </m:f>
                    </m:oMath>
                  </m:oMathPara>
                </a14:m>
                <a:endParaRPr lang="en-AU" altLang="en-US" sz="2400" dirty="0"/>
              </a:p>
              <a:p>
                <a:pPr marL="109537" indent="0" eaLnBrk="1" hangingPunct="1">
                  <a:buNone/>
                </a:pPr>
                <a:endParaRPr lang="en-AU" altLang="en-US" sz="2400" i="1" dirty="0">
                  <a:latin typeface="Cambria Math" panose="02040503050406030204" pitchFamily="18" charset="0"/>
                </a:endParaRPr>
              </a:p>
              <a:p>
                <a:pPr marL="109537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alt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9.11</m:t>
                          </m:r>
                          <m:r>
                            <a:rPr lang="en-AU" alt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AU" alt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alt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alt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−31</m:t>
                              </m:r>
                            </m:sup>
                          </m:sSup>
                          <m:r>
                            <a:rPr lang="en-AU" alt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alt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alt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2.00</m:t>
                          </m:r>
                          <m:r>
                            <a:rPr lang="en-AU" alt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AU" alt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alt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alt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AU" alt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1.60</m:t>
                          </m:r>
                          <m:r>
                            <a:rPr lang="en-AU" alt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AU" alt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alt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alt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−19</m:t>
                              </m:r>
                            </m:sup>
                          </m:sSup>
                          <m:r>
                            <a:rPr lang="en-AU" alt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alt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alt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4.00 </m:t>
                          </m:r>
                          <m:r>
                            <a:rPr lang="en-AU" alt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AU" alt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alt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alt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altLang="en-US" sz="2400" dirty="0"/>
              </a:p>
              <a:p>
                <a:pPr marL="109537" indent="0" eaLnBrk="1" hangingPunct="1">
                  <a:buNone/>
                </a:pPr>
                <a:endParaRPr lang="en-AU" alt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109537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=2.85</m:t>
                      </m:r>
                      <m:r>
                        <a:rPr lang="en-AU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AU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AU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AU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08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705" b="-70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://www.arlenward.com/wordpress/wp-content/uploads/2008/02/physics-ca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75" y="3510089"/>
            <a:ext cx="23590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Worked </a:t>
            </a: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4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sz="2000" dirty="0"/>
                  <a:t>A beam of cathode rays (electrons) is found to move in an arc of radius </a:t>
                </a:r>
                <a:r>
                  <a:rPr lang="en-AU" sz="2000" b="1" dirty="0"/>
                  <a:t>0.45 m</a:t>
                </a:r>
                <a:r>
                  <a:rPr lang="en-AU" sz="2000" dirty="0"/>
                  <a:t> in a magnetic field of strength </a:t>
                </a:r>
                <a:r>
                  <a:rPr lang="en-AU" sz="2000" b="1" dirty="0"/>
                  <a:t>300 </a:t>
                </a:r>
                <a:r>
                  <a:rPr lang="en-AU" sz="2000" b="1" dirty="0">
                    <a:sym typeface="Symbol" panose="05050102010706020507" pitchFamily="18" charset="2"/>
                  </a:rPr>
                  <a:t></a:t>
                </a:r>
                <a:r>
                  <a:rPr lang="en-AU" sz="2000" b="1" dirty="0"/>
                  <a:t>T</a:t>
                </a:r>
                <a:r>
                  <a:rPr lang="en-AU" sz="2000" dirty="0"/>
                  <a:t>. Calculate the speed of the cathode rays.</a:t>
                </a:r>
              </a:p>
              <a:p>
                <a:pPr eaLnBrk="1" hangingPunct="1"/>
                <a:endParaRPr lang="en-AU" altLang="en-US" sz="2000" dirty="0">
                  <a:solidFill>
                    <a:srgbClr val="0070C0"/>
                  </a:solidFill>
                </a:endParaRPr>
              </a:p>
              <a:p>
                <a:pPr marL="109537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alt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𝑚𝑣</m:t>
                          </m:r>
                        </m:num>
                        <m:den>
                          <m:r>
                            <a:rPr lang="en-AU" alt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𝑞𝐵</m:t>
                          </m:r>
                        </m:den>
                      </m:f>
                    </m:oMath>
                  </m:oMathPara>
                </a14:m>
                <a:endParaRPr lang="en-AU" altLang="en-US" sz="2400" dirty="0"/>
              </a:p>
              <a:p>
                <a:pPr marL="109537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alt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𝐵𝑞𝑟</m:t>
                          </m:r>
                        </m:num>
                        <m:den>
                          <m:r>
                            <a:rPr lang="en-AU" alt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AU" altLang="en-US" sz="2400" i="1" dirty="0">
                  <a:latin typeface="Cambria Math" panose="02040503050406030204" pitchFamily="18" charset="0"/>
                </a:endParaRPr>
              </a:p>
              <a:p>
                <a:pPr marL="109537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alt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300</m:t>
                          </m:r>
                          <m:r>
                            <a:rPr lang="en-AU" alt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AU" alt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alt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alt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lang="en-AU" alt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alt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alt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1.60</m:t>
                          </m:r>
                          <m:r>
                            <a:rPr lang="en-AU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AU" alt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alt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alt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−19</m:t>
                              </m:r>
                            </m:sup>
                          </m:sSup>
                          <m:r>
                            <a:rPr lang="en-AU" alt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alt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alt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0.45</m:t>
                          </m:r>
                        </m:num>
                        <m:den>
                          <m:r>
                            <a:rPr lang="en-AU" alt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9.11</m:t>
                          </m:r>
                          <m:r>
                            <a:rPr lang="en-AU" alt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AU" alt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alt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alt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−31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altLang="en-US" sz="2400" dirty="0"/>
              </a:p>
              <a:p>
                <a:pPr marL="109537" indent="0" eaLnBrk="1" hangingPunct="1">
                  <a:buNone/>
                </a:pPr>
                <a:endParaRPr lang="en-AU" alt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109537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2.37</m:t>
                      </m:r>
                      <m:r>
                        <a:rPr lang="en-AU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AU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AU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AU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AU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08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705" r="-8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81069" y="2847995"/>
            <a:ext cx="4470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>
              <a:spcAft>
                <a:spcPts val="0"/>
              </a:spcAft>
              <a:tabLst>
                <a:tab pos="698500" algn="l"/>
              </a:tabLst>
            </a:pPr>
            <a:r>
              <a:rPr lang="en-A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 = 0.45 m</a:t>
            </a:r>
            <a:endParaRPr lang="en-AU" sz="1400" dirty="0"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3">
              <a:spcAft>
                <a:spcPts val="0"/>
              </a:spcAft>
              <a:tabLst>
                <a:tab pos="698500" algn="l"/>
              </a:tabLst>
            </a:pPr>
            <a:r>
              <a:rPr lang="en-A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 = 300 </a:t>
            </a:r>
            <a:r>
              <a:rPr lang="en-A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A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= 300 x 10</a:t>
            </a:r>
            <a:r>
              <a:rPr lang="en-AU" sz="20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en-A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endParaRPr lang="en-AU" sz="1400" dirty="0"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3">
              <a:spcAft>
                <a:spcPts val="0"/>
              </a:spcAft>
              <a:tabLst>
                <a:tab pos="698500" algn="l"/>
              </a:tabLst>
            </a:pPr>
            <a:r>
              <a:rPr lang="en-A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 = 1.6 x 10</a:t>
            </a:r>
            <a:r>
              <a:rPr lang="en-AU" sz="20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-19</a:t>
            </a:r>
            <a:r>
              <a:rPr lang="en-A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98705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Period of Circular Motion 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609600" y="1751790"/>
            <a:ext cx="10972800" cy="4324350"/>
          </a:xfrm>
        </p:spPr>
        <p:txBody>
          <a:bodyPr/>
          <a:lstStyle/>
          <a:p>
            <a:r>
              <a:rPr lang="en-AU" sz="2000" dirty="0"/>
              <a:t>Just like planets in orbit around a star, we can also find the </a:t>
            </a:r>
            <a:r>
              <a:rPr lang="en-AU" sz="2000" b="1" dirty="0">
                <a:solidFill>
                  <a:srgbClr val="FF0000"/>
                </a:solidFill>
              </a:rPr>
              <a:t>period</a:t>
            </a:r>
            <a:r>
              <a:rPr lang="en-AU" sz="2000" dirty="0">
                <a:solidFill>
                  <a:srgbClr val="FF0000"/>
                </a:solidFill>
              </a:rPr>
              <a:t> </a:t>
            </a:r>
            <a:r>
              <a:rPr lang="en-AU" sz="2000" dirty="0"/>
              <a:t>of orbit / revolution (or </a:t>
            </a:r>
            <a:r>
              <a:rPr lang="en-AU" sz="2000" b="1" dirty="0">
                <a:solidFill>
                  <a:srgbClr val="FF0000"/>
                </a:solidFill>
              </a:rPr>
              <a:t>frequency</a:t>
            </a:r>
            <a:r>
              <a:rPr lang="en-AU" sz="2000" dirty="0"/>
              <a:t>) of a charged particle undergoing circular motion in a magnetic field. To do so we  by using the relationship between F</a:t>
            </a:r>
            <a:r>
              <a:rPr lang="en-AU" sz="2000" baseline="-25000" dirty="0"/>
              <a:t>C</a:t>
            </a:r>
            <a:r>
              <a:rPr lang="en-AU" sz="2000" dirty="0"/>
              <a:t> and F</a:t>
            </a:r>
            <a:r>
              <a:rPr lang="en-AU" sz="2000" baseline="-25000" dirty="0"/>
              <a:t>B</a:t>
            </a:r>
          </a:p>
          <a:p>
            <a:pPr eaLnBrk="1" hangingPunct="1"/>
            <a:endParaRPr lang="en-AU" alt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75930" y="3012266"/>
                <a:ext cx="1438151" cy="903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alt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𝑚𝑣</m:t>
                          </m:r>
                        </m:num>
                        <m:den>
                          <m: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𝑞𝐵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930" y="3012266"/>
                <a:ext cx="1438151" cy="9034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75930" y="5402268"/>
                <a:ext cx="1551963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alt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AU" alt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AU" alt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AU" altLang="en-US" b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930" y="5402268"/>
                <a:ext cx="1551963" cy="8989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75930" y="4083993"/>
                <a:ext cx="1566391" cy="898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alt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𝐵𝑞𝑟</m:t>
                          </m:r>
                        </m:num>
                        <m:den>
                          <m:r>
                            <a:rPr lang="en-AU" alt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930" y="4083993"/>
                <a:ext cx="1566391" cy="8989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100515" y="2741951"/>
                <a:ext cx="1880521" cy="9017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AU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AU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AU" alt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𝐵𝑞𝑟</m:t>
                          </m:r>
                        </m:num>
                        <m:den>
                          <m:r>
                            <a:rPr lang="en-AU" alt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515" y="2741951"/>
                <a:ext cx="1880521" cy="9017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028086" y="3900739"/>
                <a:ext cx="1880521" cy="9017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AU" alt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𝐵𝑞</m:t>
                          </m:r>
                        </m:num>
                        <m:den>
                          <m: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086" y="3900739"/>
                <a:ext cx="1880521" cy="90172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061491" y="5031999"/>
                <a:ext cx="281303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altLang="en-US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l-GR" alt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AU" alt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alt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altLang="en-US" sz="28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alt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𝐵𝑞𝑇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491" y="5031999"/>
                <a:ext cx="2813031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028085" y="5703634"/>
                <a:ext cx="1880521" cy="9743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AU" alt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alt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085" y="5703634"/>
                <a:ext cx="1880521" cy="97430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742091" y="3109687"/>
                <a:ext cx="1880521" cy="8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alt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altLang="en-US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2091" y="3109687"/>
                <a:ext cx="1880521" cy="8989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742091" y="4544846"/>
                <a:ext cx="1880521" cy="901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alt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𝐵𝑞</m:t>
                          </m:r>
                        </m:num>
                        <m:den>
                          <m: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2091" y="4544846"/>
                <a:ext cx="1880521" cy="90178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56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Application:    Mass Spectrometers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01370" y="1916835"/>
            <a:ext cx="10972800" cy="4324350"/>
          </a:xfrm>
        </p:spPr>
        <p:txBody>
          <a:bodyPr/>
          <a:lstStyle/>
          <a:p>
            <a:pPr eaLnBrk="1" hangingPunct="1"/>
            <a:r>
              <a:rPr lang="en-AU" dirty="0"/>
              <a:t>The mass spectrometer is an instrument which can measure the masses and relative concentrations of atoms and molecules. It makes use of the basic magnetic force on a moving charged particle.</a:t>
            </a:r>
          </a:p>
          <a:p>
            <a:pPr eaLnBrk="1" hangingPunct="1"/>
            <a:r>
              <a:rPr lang="en-AU" altLang="en-US" dirty="0"/>
              <a:t>Although there are a variety of mass spectrometers, each type includes at least four basic processes:</a:t>
            </a:r>
          </a:p>
          <a:p>
            <a:pPr lvl="1" eaLnBrk="1" hangingPunct="1"/>
            <a:r>
              <a:rPr lang="en-AU" altLang="en-US" sz="2400" dirty="0">
                <a:solidFill>
                  <a:srgbClr val="0070C0"/>
                </a:solidFill>
              </a:rPr>
              <a:t>ionisation (from an ion source)</a:t>
            </a:r>
          </a:p>
          <a:p>
            <a:pPr lvl="1" eaLnBrk="1" hangingPunct="1"/>
            <a:r>
              <a:rPr lang="en-AU" altLang="en-US" sz="2400" dirty="0">
                <a:solidFill>
                  <a:srgbClr val="0070C0"/>
                </a:solidFill>
              </a:rPr>
              <a:t>velocity selection</a:t>
            </a:r>
          </a:p>
          <a:p>
            <a:pPr lvl="1" eaLnBrk="1" hangingPunct="1"/>
            <a:r>
              <a:rPr lang="en-AU" altLang="en-US" sz="2400" dirty="0">
                <a:solidFill>
                  <a:srgbClr val="0070C0"/>
                </a:solidFill>
              </a:rPr>
              <a:t>deflection (due to a mass analyser)</a:t>
            </a:r>
          </a:p>
          <a:p>
            <a:pPr lvl="1" eaLnBrk="1" hangingPunct="1"/>
            <a:r>
              <a:rPr lang="en-AU" altLang="en-US" sz="2400" dirty="0">
                <a:solidFill>
                  <a:srgbClr val="0070C0"/>
                </a:solidFill>
              </a:rPr>
              <a:t>detection</a:t>
            </a:r>
            <a:r>
              <a:rPr lang="en-AU" altLang="en-US" sz="2000" dirty="0"/>
              <a:t>.</a:t>
            </a:r>
          </a:p>
        </p:txBody>
      </p:sp>
      <p:pic>
        <p:nvPicPr>
          <p:cNvPr id="4098" name="Picture 2" descr="http://eqdb.nrf.ac.za/sites/default/files/styles/equipment_image/public/equipment/images/1310_XLS_Ultra_AI_R_3147%20-%20Copy.jpg?itok=WgyyGAq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859" y="90534"/>
            <a:ext cx="2622267" cy="182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4college.co.uk/a/wm/mass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499" y="4308301"/>
            <a:ext cx="379095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Application:    Mass Spectrometers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01370" y="1916835"/>
            <a:ext cx="4071042" cy="4324350"/>
          </a:xfrm>
        </p:spPr>
        <p:txBody>
          <a:bodyPr/>
          <a:lstStyle/>
          <a:p>
            <a:pPr lvl="1" eaLnBrk="1" hangingPunct="1"/>
            <a:r>
              <a:rPr lang="en-AU" altLang="en-US" sz="2400" dirty="0">
                <a:solidFill>
                  <a:srgbClr val="0070C0"/>
                </a:solidFill>
              </a:rPr>
              <a:t>ionisation (from an ion source)</a:t>
            </a:r>
          </a:p>
          <a:p>
            <a:pPr lvl="1" eaLnBrk="1" hangingPunct="1"/>
            <a:r>
              <a:rPr lang="en-AU" altLang="en-US" sz="2400" dirty="0">
                <a:solidFill>
                  <a:srgbClr val="0070C0"/>
                </a:solidFill>
              </a:rPr>
              <a:t>velocity selection</a:t>
            </a:r>
          </a:p>
          <a:p>
            <a:pPr lvl="1" eaLnBrk="1" hangingPunct="1"/>
            <a:r>
              <a:rPr lang="en-AU" altLang="en-US" sz="2400" dirty="0">
                <a:solidFill>
                  <a:srgbClr val="0070C0"/>
                </a:solidFill>
              </a:rPr>
              <a:t>deflection (due to a mass analyser)</a:t>
            </a:r>
          </a:p>
          <a:p>
            <a:pPr lvl="1" eaLnBrk="1" hangingPunct="1"/>
            <a:r>
              <a:rPr lang="en-AU" altLang="en-US" sz="2400" dirty="0">
                <a:solidFill>
                  <a:srgbClr val="0070C0"/>
                </a:solidFill>
              </a:rPr>
              <a:t>detection</a:t>
            </a:r>
            <a:r>
              <a:rPr lang="en-AU" altLang="en-US" sz="2000" dirty="0"/>
              <a:t>.</a:t>
            </a:r>
          </a:p>
        </p:txBody>
      </p:sp>
      <p:pic>
        <p:nvPicPr>
          <p:cNvPr id="4098" name="Picture 2" descr="http://eqdb.nrf.ac.za/sites/default/files/styles/equipment_image/public/equipment/images/1310_XLS_Ultra_AI_R_3147%20-%20Copy.jpg?itok=WgyyGAq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859" y="90534"/>
            <a:ext cx="2622267" cy="182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hyperphysics.phy-astr.gsu.edu/hbase/magnetic/imgmag/maspec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8294" y="1818331"/>
            <a:ext cx="5808882" cy="397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3695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88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Application:    Mass Spectrometers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609600" y="1771650"/>
            <a:ext cx="8878432" cy="4324350"/>
          </a:xfrm>
        </p:spPr>
        <p:txBody>
          <a:bodyPr/>
          <a:lstStyle/>
          <a:p>
            <a:pPr eaLnBrk="1" hangingPunct="1"/>
            <a:r>
              <a:rPr lang="en-GB" altLang="en-US" sz="2400" dirty="0"/>
              <a:t>For a sample to be analysed by the mass spectrometer it needs to be </a:t>
            </a:r>
            <a:r>
              <a:rPr lang="en-GB" altLang="en-US" sz="2400" b="1" dirty="0">
                <a:solidFill>
                  <a:srgbClr val="002060"/>
                </a:solidFill>
              </a:rPr>
              <a:t>ionised</a:t>
            </a:r>
            <a:r>
              <a:rPr lang="en-GB" altLang="en-US" sz="2400" dirty="0"/>
              <a:t>. </a:t>
            </a:r>
          </a:p>
          <a:p>
            <a:pPr eaLnBrk="1" hangingPunct="1"/>
            <a:endParaRPr lang="en-GB" altLang="en-US" sz="2400" dirty="0"/>
          </a:p>
          <a:p>
            <a:pPr eaLnBrk="1" hangingPunct="1"/>
            <a:r>
              <a:rPr lang="en-GB" altLang="en-US" sz="2400" dirty="0"/>
              <a:t>For gas or vapour samples, ionisation is often achieved by using an </a:t>
            </a:r>
            <a:r>
              <a:rPr lang="en-GB" altLang="en-US" sz="2400" b="1" dirty="0">
                <a:solidFill>
                  <a:srgbClr val="FF0000"/>
                </a:solidFill>
              </a:rPr>
              <a:t>electron gun </a:t>
            </a:r>
            <a:r>
              <a:rPr lang="en-GB" altLang="en-US" sz="2400" dirty="0"/>
              <a:t>which directs fast moving electrons in a vacuum at the molecules or atoms of the sample. </a:t>
            </a:r>
          </a:p>
          <a:p>
            <a:pPr eaLnBrk="1" hangingPunct="1"/>
            <a:endParaRPr lang="en-GB" altLang="en-US" sz="2400" dirty="0"/>
          </a:p>
          <a:p>
            <a:pPr eaLnBrk="1" hangingPunct="1"/>
            <a:r>
              <a:rPr lang="en-GB" altLang="en-US" sz="2400" dirty="0"/>
              <a:t>These atoms </a:t>
            </a:r>
            <a:r>
              <a:rPr lang="en-GB" altLang="en-US" sz="2400" b="1" dirty="0">
                <a:solidFill>
                  <a:srgbClr val="FF0000"/>
                </a:solidFill>
              </a:rPr>
              <a:t>lose one electron </a:t>
            </a:r>
            <a:r>
              <a:rPr lang="en-GB" altLang="en-US" sz="2400" dirty="0"/>
              <a:t>and become </a:t>
            </a:r>
            <a:r>
              <a:rPr lang="en-GB" altLang="en-US" sz="2400" b="1" dirty="0">
                <a:solidFill>
                  <a:srgbClr val="002060"/>
                </a:solidFill>
              </a:rPr>
              <a:t>positive ions</a:t>
            </a:r>
            <a:r>
              <a:rPr lang="en-GB" altLang="en-US" sz="2400" dirty="0"/>
              <a:t>. </a:t>
            </a:r>
            <a:r>
              <a:rPr lang="en-GB" altLang="en-US" sz="2400" dirty="0">
                <a:solidFill>
                  <a:srgbClr val="7030A0"/>
                </a:solidFill>
              </a:rPr>
              <a:t>(Thus they have a known charge.) </a:t>
            </a:r>
          </a:p>
          <a:p>
            <a:pPr eaLnBrk="1" hangingPunct="1"/>
            <a:endParaRPr lang="en-GB" altLang="en-US" sz="2400" dirty="0"/>
          </a:p>
          <a:p>
            <a:pPr eaLnBrk="1" hangingPunct="1"/>
            <a:r>
              <a:rPr lang="en-GB" altLang="en-US" sz="2400" dirty="0"/>
              <a:t>The positive ions are accelerated by a </a:t>
            </a:r>
            <a:r>
              <a:rPr lang="en-GB" altLang="en-US" sz="2400" b="1" dirty="0">
                <a:solidFill>
                  <a:srgbClr val="008000"/>
                </a:solidFill>
              </a:rPr>
              <a:t>strong electric field </a:t>
            </a:r>
            <a:r>
              <a:rPr lang="en-GB" altLang="en-US" sz="2400" dirty="0"/>
              <a:t>which does work on the ions so that almost all have the same </a:t>
            </a:r>
            <a:r>
              <a:rPr lang="en-GB" altLang="en-US" sz="2400" b="1" dirty="0">
                <a:solidFill>
                  <a:srgbClr val="008000"/>
                </a:solidFill>
              </a:rPr>
              <a:t>velocity</a:t>
            </a:r>
            <a:r>
              <a:rPr lang="en-GB" altLang="en-US" sz="2400" dirty="0"/>
              <a:t>. </a:t>
            </a:r>
          </a:p>
          <a:p>
            <a:pPr eaLnBrk="1" hangingPunct="1"/>
            <a:endParaRPr lang="en-AU" altLang="en-US" sz="2400" b="1" u="sng" dirty="0">
              <a:solidFill>
                <a:srgbClr val="FF0000"/>
              </a:solidFill>
            </a:endParaRPr>
          </a:p>
        </p:txBody>
      </p:sp>
      <p:pic>
        <p:nvPicPr>
          <p:cNvPr id="4" name="Picture 3" descr="http://hyperphysics.phy-astr.gsu.edu/hbase/magnetic/imgmag/maspec.gif"/>
          <p:cNvPicPr/>
          <p:nvPr/>
        </p:nvPicPr>
        <p:blipFill rotWithShape="1">
          <a:blip r:embed="rId2"/>
          <a:srcRect l="-968" t="43" r="59163" b="48541"/>
          <a:stretch/>
        </p:blipFill>
        <p:spPr bwMode="auto">
          <a:xfrm>
            <a:off x="9361283" y="2417275"/>
            <a:ext cx="2516439" cy="232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88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Application:    Mass Spectrometers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609600" y="1771650"/>
            <a:ext cx="6017537" cy="4324350"/>
          </a:xfrm>
        </p:spPr>
        <p:txBody>
          <a:bodyPr/>
          <a:lstStyle/>
          <a:p>
            <a:pPr marL="109537" indent="0" eaLnBrk="1" hangingPunct="1">
              <a:buNone/>
            </a:pPr>
            <a:r>
              <a:rPr lang="en-GB" altLang="en-US" sz="2400" b="1" dirty="0">
                <a:solidFill>
                  <a:srgbClr val="7030A0"/>
                </a:solidFill>
              </a:rPr>
              <a:t>Velocity Selector</a:t>
            </a:r>
          </a:p>
          <a:p>
            <a:pPr eaLnBrk="1" hangingPunct="1"/>
            <a:r>
              <a:rPr lang="en-GB" altLang="en-US" sz="2400" dirty="0"/>
              <a:t>A velocity selector is used with mass spectrometers to select only charged particles with a </a:t>
            </a:r>
            <a:r>
              <a:rPr lang="en-GB" altLang="en-US" sz="2400" b="1" dirty="0">
                <a:solidFill>
                  <a:srgbClr val="0070C0"/>
                </a:solidFill>
              </a:rPr>
              <a:t>specific velocity </a:t>
            </a:r>
            <a:r>
              <a:rPr lang="en-GB" altLang="en-US" sz="2400" dirty="0"/>
              <a:t>for analysis. </a:t>
            </a:r>
          </a:p>
          <a:p>
            <a:pPr eaLnBrk="1" hangingPunct="1"/>
            <a:r>
              <a:rPr lang="en-GB" altLang="en-US" sz="2400" dirty="0"/>
              <a:t>It makes use of geometry where opposing </a:t>
            </a:r>
            <a:r>
              <a:rPr lang="en-GB" altLang="en-US" sz="2400" b="1" dirty="0"/>
              <a:t>electric</a:t>
            </a:r>
            <a:r>
              <a:rPr lang="en-GB" altLang="en-US" sz="2400" dirty="0"/>
              <a:t> and </a:t>
            </a:r>
            <a:r>
              <a:rPr lang="en-GB" altLang="en-US" sz="2400" b="1" dirty="0"/>
              <a:t>magnetic</a:t>
            </a:r>
            <a:r>
              <a:rPr lang="en-GB" altLang="en-US" sz="2400" dirty="0"/>
              <a:t> forces match for a specific particle speed. </a:t>
            </a:r>
          </a:p>
          <a:p>
            <a:pPr eaLnBrk="1" hangingPunct="1"/>
            <a:r>
              <a:rPr lang="en-GB" altLang="en-US" sz="2400" dirty="0"/>
              <a:t>It therefore lets through un-deflected only those particles with the selected velocity.</a:t>
            </a:r>
          </a:p>
        </p:txBody>
      </p:sp>
      <p:pic>
        <p:nvPicPr>
          <p:cNvPr id="4" name="Picture 3" descr="http://hyperphysics.phy-astr.gsu.edu/hbase/magnetic/imgmag/vsel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7137" y="1697682"/>
            <a:ext cx="5130815" cy="223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upload.wikimedia.org/wikipedia/commons/thumb/f/ff/Velocity_selector.svg/300px-Velocity_selector.svg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8286" y="4361413"/>
            <a:ext cx="3081572" cy="222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530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2667000"/>
            <a:ext cx="11645900" cy="3048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b="1" dirty="0">
                <a:solidFill>
                  <a:srgbClr val="FF0000"/>
                </a:solidFill>
              </a:rPr>
              <a:t>Charged Particles </a:t>
            </a:r>
            <a:r>
              <a:rPr lang="en-AU" dirty="0"/>
              <a:t>in Magnetic Fields</a:t>
            </a:r>
          </a:p>
          <a:p>
            <a:pPr>
              <a:lnSpc>
                <a:spcPct val="150000"/>
              </a:lnSpc>
            </a:pPr>
            <a:r>
              <a:rPr lang="en-AU" dirty="0"/>
              <a:t>Combining Topics – </a:t>
            </a:r>
            <a:r>
              <a:rPr lang="en-AU" b="1" dirty="0">
                <a:solidFill>
                  <a:srgbClr val="0070C0"/>
                </a:solidFill>
              </a:rPr>
              <a:t>Fields</a:t>
            </a:r>
            <a:r>
              <a:rPr lang="en-AU" dirty="0"/>
              <a:t> and </a:t>
            </a:r>
            <a:r>
              <a:rPr lang="en-AU" b="1" dirty="0">
                <a:solidFill>
                  <a:srgbClr val="00B050"/>
                </a:solidFill>
              </a:rPr>
              <a:t>Circular Motion</a:t>
            </a:r>
          </a:p>
          <a:p>
            <a:pPr>
              <a:lnSpc>
                <a:spcPct val="150000"/>
              </a:lnSpc>
            </a:pPr>
            <a:r>
              <a:rPr lang="en-AU" dirty="0"/>
              <a:t>The Mass </a:t>
            </a:r>
            <a:r>
              <a:rPr lang="en-AU" b="1" dirty="0">
                <a:solidFill>
                  <a:srgbClr val="0070C0"/>
                </a:solidFill>
              </a:rPr>
              <a:t>Spectrometer</a:t>
            </a:r>
          </a:p>
          <a:p>
            <a:pPr>
              <a:lnSpc>
                <a:spcPct val="150000"/>
              </a:lnSpc>
            </a:pPr>
            <a:r>
              <a:rPr lang="en-AU" dirty="0"/>
              <a:t>Charged particles in the </a:t>
            </a:r>
            <a:r>
              <a:rPr lang="en-AU" b="1" dirty="0">
                <a:solidFill>
                  <a:srgbClr val="00B050"/>
                </a:solidFill>
              </a:rPr>
              <a:t>Earth’s</a:t>
            </a:r>
            <a:r>
              <a:rPr lang="en-AU" dirty="0"/>
              <a:t> magnetic </a:t>
            </a:r>
            <a:r>
              <a:rPr lang="en-AU" b="1" dirty="0">
                <a:solidFill>
                  <a:srgbClr val="0070C0"/>
                </a:solidFill>
              </a:rPr>
              <a:t>field</a:t>
            </a:r>
            <a:r>
              <a:rPr lang="en-AU" dirty="0"/>
              <a:t>.</a:t>
            </a:r>
          </a:p>
        </p:txBody>
      </p:sp>
      <p:pic>
        <p:nvPicPr>
          <p:cNvPr id="2050" name="Picture 2" descr="http://www.swapyournotes.com/images/editor_image/Image/VCEnet_physics/image12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434" y="783317"/>
            <a:ext cx="2501766" cy="18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cloudetal.com/wp-content/uploads/2011/09/right-hand-r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698" y="4191000"/>
            <a:ext cx="2469871" cy="228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5734" t="751" r="12159" b="11161"/>
          <a:stretch/>
        </p:blipFill>
        <p:spPr>
          <a:xfrm>
            <a:off x="290302" y="469900"/>
            <a:ext cx="398318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98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88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Application:    Mass Spectrometers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609600" y="1771650"/>
            <a:ext cx="6017537" cy="4324350"/>
          </a:xfrm>
        </p:spPr>
        <p:txBody>
          <a:bodyPr/>
          <a:lstStyle/>
          <a:p>
            <a:pPr marL="109537" indent="0" eaLnBrk="1" hangingPunct="1">
              <a:buNone/>
            </a:pPr>
            <a:r>
              <a:rPr lang="en-GB" altLang="en-US" sz="2400" b="1" dirty="0">
                <a:solidFill>
                  <a:srgbClr val="7030A0"/>
                </a:solidFill>
              </a:rPr>
              <a:t>Velocity Selector</a:t>
            </a:r>
          </a:p>
          <a:p>
            <a:pPr eaLnBrk="1" hangingPunct="1"/>
            <a:r>
              <a:rPr lang="en-GB" altLang="en-US" sz="2400" dirty="0"/>
              <a:t>In the first diagram the downward force is only dependent on the charge of the particle and the size of the electric field. </a:t>
            </a:r>
          </a:p>
          <a:p>
            <a:pPr eaLnBrk="1" hangingPunct="1"/>
            <a:endParaRPr lang="en-GB" altLang="en-US" sz="2400" dirty="0"/>
          </a:p>
          <a:p>
            <a:pPr eaLnBrk="1" hangingPunct="1"/>
            <a:endParaRPr lang="en-GB" altLang="en-US" sz="2400" dirty="0"/>
          </a:p>
          <a:p>
            <a:pPr eaLnBrk="1" hangingPunct="1"/>
            <a:endParaRPr lang="en-GB" altLang="en-US" sz="2400" dirty="0"/>
          </a:p>
          <a:p>
            <a:pPr eaLnBrk="1" hangingPunct="1"/>
            <a:r>
              <a:rPr lang="en-GB" altLang="en-US" sz="2400" dirty="0"/>
              <a:t>The upward force is determined by velocity, charge and magnetic field.</a:t>
            </a:r>
          </a:p>
        </p:txBody>
      </p:sp>
      <p:pic>
        <p:nvPicPr>
          <p:cNvPr id="4" name="Picture 3" descr="http://hyperphysics.phy-astr.gsu.edu/hbase/magnetic/imgmag/vsel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7137" y="1697682"/>
            <a:ext cx="5130815" cy="223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65703" y="3251075"/>
                <a:ext cx="1223412" cy="971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alt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AU" alt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703" y="3251075"/>
                <a:ext cx="1223412" cy="9714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28458" y="3475207"/>
                <a:ext cx="15891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altLang="en-US" sz="2800" b="0" i="1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AU" alt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𝑞𝐸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458" y="3475207"/>
                <a:ext cx="158915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19288" y="5664506"/>
                <a:ext cx="17724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altLang="en-US" sz="2800" b="0" i="1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alt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𝑞𝑣𝐵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288" y="5664506"/>
                <a:ext cx="177240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http://upload.wikimedia.org/wikipedia/commons/thumb/f/ff/Velocity_selector.svg/300px-Velocity_selector.svg.png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68286" y="4361413"/>
            <a:ext cx="3081572" cy="222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0058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88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Application:    Mass Spectrometers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609600" y="1771650"/>
            <a:ext cx="6017537" cy="4324350"/>
          </a:xfrm>
        </p:spPr>
        <p:txBody>
          <a:bodyPr/>
          <a:lstStyle/>
          <a:p>
            <a:pPr marL="109537" indent="0" eaLnBrk="1" hangingPunct="1">
              <a:buNone/>
            </a:pPr>
            <a:r>
              <a:rPr lang="en-GB" altLang="en-US" sz="2400" b="1" dirty="0">
                <a:solidFill>
                  <a:srgbClr val="7030A0"/>
                </a:solidFill>
              </a:rPr>
              <a:t>Velocity Selector</a:t>
            </a:r>
          </a:p>
          <a:p>
            <a:pPr eaLnBrk="1" hangingPunct="1"/>
            <a:r>
              <a:rPr lang="en-GB" altLang="en-US" sz="2400" dirty="0"/>
              <a:t>For any two specific magnetic and electric field, there is only one velocity where the two forces will be balanced. </a:t>
            </a:r>
          </a:p>
          <a:p>
            <a:pPr eaLnBrk="1" hangingPunct="1"/>
            <a:endParaRPr lang="en-GB" altLang="en-US" sz="2400" dirty="0"/>
          </a:p>
          <a:p>
            <a:pPr eaLnBrk="1" hangingPunct="1"/>
            <a:endParaRPr lang="en-GB" altLang="en-US" sz="2400" dirty="0"/>
          </a:p>
        </p:txBody>
      </p:sp>
      <p:pic>
        <p:nvPicPr>
          <p:cNvPr id="4" name="Picture 3" descr="http://hyperphysics.phy-astr.gsu.edu/hbase/magnetic/imgmag/vsel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7137" y="1697682"/>
            <a:ext cx="5130815" cy="223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41621" y="3419716"/>
                <a:ext cx="15891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altLang="en-US" sz="2800" b="0" i="1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AU" alt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𝑞𝐸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621" y="3419716"/>
                <a:ext cx="158915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173601" y="3439048"/>
                <a:ext cx="17724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altLang="en-US" sz="2800" b="0" i="1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alt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𝑞𝑣𝐵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601" y="3439048"/>
                <a:ext cx="177240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943400" y="4160592"/>
                <a:ext cx="14837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altLang="en-US" sz="2800" b="0" i="1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AU" alt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altLang="en-US" sz="2800" i="1" baseline="-250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400" y="4160592"/>
                <a:ext cx="14837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799066" y="4790502"/>
                <a:ext cx="19358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AU" alt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alt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𝑞𝑣𝐵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066" y="4790502"/>
                <a:ext cx="1935896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750045" y="5310187"/>
                <a:ext cx="19358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alt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𝑣𝐵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45" y="5310187"/>
                <a:ext cx="193589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717322" y="5880346"/>
                <a:ext cx="1935896" cy="896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alt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AU" alt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322" y="5880346"/>
                <a:ext cx="1935896" cy="8961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http://upload.wikimedia.org/wikipedia/commons/thumb/f/ff/Velocity_selector.svg/300px-Velocity_selector.svg.png"/>
          <p:cNvPicPr/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668286" y="4361413"/>
            <a:ext cx="3081572" cy="222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129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88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Application:    Mass Spectrometers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609600" y="1771650"/>
            <a:ext cx="6017537" cy="4324350"/>
          </a:xfrm>
        </p:spPr>
        <p:txBody>
          <a:bodyPr/>
          <a:lstStyle/>
          <a:p>
            <a:pPr marL="109537" indent="0" eaLnBrk="1" hangingPunct="1">
              <a:buNone/>
            </a:pPr>
            <a:r>
              <a:rPr lang="en-GB" altLang="en-US" sz="2400" b="1" dirty="0">
                <a:solidFill>
                  <a:srgbClr val="7030A0"/>
                </a:solidFill>
              </a:rPr>
              <a:t>Deflection</a:t>
            </a:r>
          </a:p>
          <a:p>
            <a:pPr marL="109537" indent="0" eaLnBrk="1" hangingPunct="1">
              <a:buNone/>
            </a:pPr>
            <a:endParaRPr lang="en-GB" altLang="en-US" sz="2400" b="1" dirty="0">
              <a:solidFill>
                <a:srgbClr val="7030A0"/>
              </a:solidFill>
            </a:endParaRPr>
          </a:p>
          <a:p>
            <a:pPr marL="109537" indent="0" eaLnBrk="1" hangingPunct="1">
              <a:buNone/>
            </a:pPr>
            <a:r>
              <a:rPr lang="en-GB" altLang="en-US" sz="2400" dirty="0"/>
              <a:t>The charged ion with set velocity enters the deflection chamber and experiences a force due to a magnetic field alone. </a:t>
            </a:r>
          </a:p>
          <a:p>
            <a:pPr marL="109537" indent="0" eaLnBrk="1" hangingPunct="1">
              <a:buNone/>
            </a:pPr>
            <a:endParaRPr lang="en-GB" altLang="en-US" sz="2400" dirty="0"/>
          </a:p>
          <a:p>
            <a:pPr marL="109537" indent="0" eaLnBrk="1" hangingPunct="1">
              <a:buNone/>
            </a:pPr>
            <a:r>
              <a:rPr lang="en-GB" altLang="en-US" sz="2400" dirty="0"/>
              <a:t>This causes deflection of its path into </a:t>
            </a:r>
            <a:r>
              <a:rPr lang="en-GB" altLang="en-US" sz="2400"/>
              <a:t>a circular path. </a:t>
            </a:r>
            <a:r>
              <a:rPr lang="en-GB" altLang="en-US" sz="2400" dirty="0"/>
              <a:t>Ions with large masses are deflected along larger radii.</a:t>
            </a:r>
          </a:p>
          <a:p>
            <a:pPr marL="109537" indent="0" eaLnBrk="1" hangingPunct="1">
              <a:buNone/>
            </a:pPr>
            <a:endParaRPr lang="en-GB" altLang="en-US" sz="2400" dirty="0"/>
          </a:p>
          <a:p>
            <a:pPr marL="109537" indent="0" eaLnBrk="1" hangingPunct="1">
              <a:buNone/>
            </a:pPr>
            <a:r>
              <a:rPr lang="en-GB" altLang="en-US" sz="2400" dirty="0"/>
              <a:t>Why?</a:t>
            </a:r>
          </a:p>
          <a:p>
            <a:pPr eaLnBrk="1" hangingPunct="1"/>
            <a:endParaRPr lang="en-GB" altLang="en-US" sz="2400" dirty="0"/>
          </a:p>
          <a:p>
            <a:pPr eaLnBrk="1" hangingPunct="1"/>
            <a:endParaRPr lang="en-GB" altLang="en-US" sz="2400" dirty="0"/>
          </a:p>
        </p:txBody>
      </p:sp>
      <p:pic>
        <p:nvPicPr>
          <p:cNvPr id="7174" name="Picture 6" descr="http://www.schoolphysics.co.uk/age16-19/Atomic%20physics/Atomic%20structure%20and%20ions/text/Mass_spectrometer/images/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137" y="1881187"/>
            <a:ext cx="536257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993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88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Application:    Mass Spectrometers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609600" y="1771650"/>
            <a:ext cx="6017537" cy="4324350"/>
          </a:xfrm>
        </p:spPr>
        <p:txBody>
          <a:bodyPr/>
          <a:lstStyle/>
          <a:p>
            <a:pPr marL="109537" indent="0" eaLnBrk="1" hangingPunct="1">
              <a:buNone/>
            </a:pPr>
            <a:r>
              <a:rPr lang="en-GB" altLang="en-US" sz="2400" b="1" dirty="0">
                <a:solidFill>
                  <a:srgbClr val="7030A0"/>
                </a:solidFill>
              </a:rPr>
              <a:t>Detection</a:t>
            </a:r>
          </a:p>
          <a:p>
            <a:pPr marL="109537" indent="0" eaLnBrk="1" hangingPunct="1">
              <a:buNone/>
            </a:pPr>
            <a:endParaRPr lang="en-GB" altLang="en-US" sz="2400" b="1" dirty="0">
              <a:solidFill>
                <a:srgbClr val="7030A0"/>
              </a:solidFill>
            </a:endParaRPr>
          </a:p>
          <a:p>
            <a:pPr marL="109537" indent="0" eaLnBrk="1" hangingPunct="1">
              <a:buNone/>
            </a:pPr>
            <a:r>
              <a:rPr lang="en-GB" altLang="en-US" sz="2400" dirty="0"/>
              <a:t>The charged ion impacts a detection plate which detects the change in electrical potential due to the charge impacts. </a:t>
            </a:r>
          </a:p>
          <a:p>
            <a:pPr marL="109537" indent="0" eaLnBrk="1" hangingPunct="1">
              <a:buNone/>
            </a:pPr>
            <a:endParaRPr lang="en-GB" altLang="en-US" sz="2400" dirty="0"/>
          </a:p>
          <a:p>
            <a:pPr marL="109537" indent="0" eaLnBrk="1" hangingPunct="1">
              <a:buNone/>
            </a:pPr>
            <a:r>
              <a:rPr lang="en-GB" altLang="en-US" sz="2400" dirty="0"/>
              <a:t>The most simple form would have particles move through a half circle as shown. </a:t>
            </a:r>
          </a:p>
          <a:p>
            <a:pPr marL="109537" indent="0" eaLnBrk="1" hangingPunct="1">
              <a:buNone/>
            </a:pPr>
            <a:r>
              <a:rPr lang="en-GB" altLang="en-US" sz="2400" dirty="0"/>
              <a:t>The diameter of the circle gives radius, which will then determine the mass of the ion.</a:t>
            </a:r>
          </a:p>
          <a:p>
            <a:pPr marL="109537" indent="0" eaLnBrk="1" hangingPunct="1">
              <a:buNone/>
            </a:pPr>
            <a:endParaRPr lang="en-GB" altLang="en-US" sz="2400" dirty="0"/>
          </a:p>
          <a:p>
            <a:pPr eaLnBrk="1" hangingPunct="1"/>
            <a:endParaRPr lang="en-GB" altLang="en-US" sz="2400" dirty="0"/>
          </a:p>
          <a:p>
            <a:pPr eaLnBrk="1" hangingPunct="1"/>
            <a:endParaRPr lang="en-GB" altLang="en-US" sz="2400" dirty="0"/>
          </a:p>
        </p:txBody>
      </p:sp>
      <p:pic>
        <p:nvPicPr>
          <p:cNvPr id="7174" name="Picture 6" descr="http://www.schoolphysics.co.uk/age16-19/Atomic%20physics/Atomic%20structure%20and%20ions/text/Mass_spectrometer/images/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989" y="2415341"/>
            <a:ext cx="536257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4college.co.uk/a/wm/mass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277" y="701572"/>
            <a:ext cx="2562723" cy="162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815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88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Application:    Mass Spectrometers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609600" y="1771650"/>
            <a:ext cx="6017537" cy="2057966"/>
          </a:xfrm>
        </p:spPr>
        <p:txBody>
          <a:bodyPr/>
          <a:lstStyle/>
          <a:p>
            <a:pPr marL="109537" indent="0" eaLnBrk="1" hangingPunct="1">
              <a:buNone/>
            </a:pPr>
            <a:r>
              <a:rPr lang="en-GB" altLang="en-US" sz="2400" b="1" dirty="0">
                <a:solidFill>
                  <a:srgbClr val="7030A0"/>
                </a:solidFill>
              </a:rPr>
              <a:t>Mass</a:t>
            </a:r>
          </a:p>
          <a:p>
            <a:pPr marL="109537" indent="0" eaLnBrk="1" hangingPunct="1">
              <a:buNone/>
            </a:pPr>
            <a:endParaRPr lang="en-GB" altLang="en-US" sz="2400" b="1" dirty="0">
              <a:solidFill>
                <a:srgbClr val="7030A0"/>
              </a:solidFill>
            </a:endParaRPr>
          </a:p>
          <a:p>
            <a:pPr marL="109537" indent="0" eaLnBrk="1" hangingPunct="1">
              <a:buNone/>
            </a:pPr>
            <a:r>
              <a:rPr lang="en-GB" altLang="en-US" sz="2400" dirty="0"/>
              <a:t>Use the equations on your constant sheet to construct a formula that gives mass of the ion.</a:t>
            </a:r>
          </a:p>
          <a:p>
            <a:pPr marL="109537" indent="0" eaLnBrk="1" hangingPunct="1">
              <a:buNone/>
            </a:pPr>
            <a:endParaRPr lang="en-GB" altLang="en-US" sz="2400" dirty="0"/>
          </a:p>
          <a:p>
            <a:pPr eaLnBrk="1" hangingPunct="1"/>
            <a:endParaRPr lang="en-GB" altLang="en-US" sz="2400" dirty="0"/>
          </a:p>
          <a:p>
            <a:pPr marL="109537" indent="0" eaLnBrk="1" hangingPunct="1">
              <a:buNone/>
            </a:pPr>
            <a:endParaRPr lang="en-GB" altLang="en-US" sz="2400" dirty="0"/>
          </a:p>
        </p:txBody>
      </p:sp>
      <p:pic>
        <p:nvPicPr>
          <p:cNvPr id="7174" name="Picture 6" descr="http://www.schoolphysics.co.uk/age16-19/Atomic%20physics/Atomic%20structure%20and%20ions/text/Mass_spectrometer/images/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989" y="2415341"/>
            <a:ext cx="536257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4college.co.uk/a/wm/mass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277" y="701572"/>
            <a:ext cx="2562723" cy="162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99292" y="3746190"/>
                <a:ext cx="1438151" cy="903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alt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𝑚𝑣</m:t>
                          </m:r>
                        </m:num>
                        <m:den>
                          <m: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𝑞𝐵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292" y="3746190"/>
                <a:ext cx="1438151" cy="9034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899292" y="4900704"/>
                <a:ext cx="1669560" cy="899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alt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𝑟𝑞𝐵</m:t>
                          </m:r>
                        </m:num>
                        <m:den>
                          <m:r>
                            <a:rPr lang="en-AU" alt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292" y="4900704"/>
                <a:ext cx="1669560" cy="8991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02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609600" y="1771650"/>
            <a:ext cx="6017537" cy="2057966"/>
          </a:xfrm>
        </p:spPr>
        <p:txBody>
          <a:bodyPr/>
          <a:lstStyle/>
          <a:p>
            <a:pPr marL="109537" indent="0" eaLnBrk="1" hangingPunct="1">
              <a:buNone/>
            </a:pPr>
            <a:r>
              <a:rPr lang="en-AU" sz="2400" dirty="0"/>
              <a:t>The magnetic field strength in the velocity selector of the mass spectrometer shown is 0.14T and the two charged plates have a separation of 2.00 cm. </a:t>
            </a:r>
            <a:r>
              <a:rPr lang="en-AU" sz="2400" dirty="0">
                <a:solidFill>
                  <a:srgbClr val="000099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velocity of particles that pass directly through the selector </a:t>
            </a:r>
            <a:endParaRPr lang="en-AU" sz="2400" dirty="0"/>
          </a:p>
          <a:p>
            <a:pPr marL="109537" indent="0" eaLnBrk="1" hangingPunct="1">
              <a:buNone/>
            </a:pPr>
            <a:endParaRPr lang="en-GB" altLang="en-US" sz="2400" dirty="0"/>
          </a:p>
          <a:p>
            <a:pPr eaLnBrk="1" hangingPunct="1"/>
            <a:endParaRPr lang="en-GB" altLang="en-US" sz="2400" dirty="0"/>
          </a:p>
          <a:p>
            <a:pPr marL="109537" indent="0" eaLnBrk="1" hangingPunct="1">
              <a:buNone/>
            </a:pPr>
            <a:endParaRPr lang="en-GB" altLang="en-US" sz="2400" dirty="0"/>
          </a:p>
        </p:txBody>
      </p:sp>
      <p:pic>
        <p:nvPicPr>
          <p:cNvPr id="8" name="Picture 7" descr="http://www.cyberphysics.co.uk/graphics/diagrams/magnetic/MassSpectromet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1733221"/>
            <a:ext cx="468630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762000" y="688975"/>
            <a:ext cx="10972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Worked </a:t>
            </a: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5 	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Mass Spectrometer</a:t>
            </a:r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67897" y="5043061"/>
                <a:ext cx="19358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alt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𝑣𝐵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97" y="5043061"/>
                <a:ext cx="1935896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96265" y="4017869"/>
                <a:ext cx="1935896" cy="896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alt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AU" alt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65" y="4017869"/>
                <a:ext cx="1935896" cy="896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008199" y="3746471"/>
                <a:ext cx="1935896" cy="8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alt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AU" alt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99" y="3746471"/>
                <a:ext cx="1935896" cy="8989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918285" y="4702354"/>
                <a:ext cx="1935896" cy="8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𝑣𝐵</m:t>
                      </m:r>
                      <m:r>
                        <a:rPr lang="en-AU" alt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AU" alt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285" y="4702354"/>
                <a:ext cx="1935896" cy="8989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523290" y="5721292"/>
                <a:ext cx="2725110" cy="900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8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altLang="en-US" sz="28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 0.14=</m:t>
                      </m:r>
                      <m:f>
                        <m:fPr>
                          <m:ctrlPr>
                            <a:rPr lang="en-AU" altLang="en-US" sz="28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28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400</m:t>
                          </m:r>
                        </m:num>
                        <m:den>
                          <m:r>
                            <a:rPr lang="en-AU" altLang="en-US" sz="28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0.02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290" y="5721292"/>
                <a:ext cx="2725110" cy="90024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622539" y="4914012"/>
                <a:ext cx="272511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8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altLang="en-US" sz="28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 0.14=20 000</m:t>
                      </m:r>
                    </m:oMath>
                  </m:oMathPara>
                </a14:m>
                <a:endParaRPr lang="en-AU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539" y="4914012"/>
                <a:ext cx="272511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609217" y="5721292"/>
                <a:ext cx="3564865" cy="539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AU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AU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AU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  <m:r>
                        <a:rPr lang="en-AU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en-AU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AU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AU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p>
                        <m:sSupPr>
                          <m:ctrlPr>
                            <a:rPr lang="en-AU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AU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217" y="5721292"/>
                <a:ext cx="3564865" cy="53931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15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Application:    Mass Spectrometers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1992313" y="1628776"/>
            <a:ext cx="8229600" cy="4525963"/>
          </a:xfrm>
        </p:spPr>
        <p:txBody>
          <a:bodyPr/>
          <a:lstStyle/>
          <a:p>
            <a:pPr eaLnBrk="1" hangingPunct="1"/>
            <a:r>
              <a:rPr lang="en-AU" altLang="en-US"/>
              <a:t>Mass spectrometers are used to:</a:t>
            </a:r>
          </a:p>
          <a:p>
            <a:pPr lvl="1" eaLnBrk="1" hangingPunct="1"/>
            <a:r>
              <a:rPr lang="en-AU" altLang="en-US" sz="2400"/>
              <a:t>monitor </a:t>
            </a:r>
            <a:r>
              <a:rPr lang="en-AU" altLang="en-US" sz="2400" b="1">
                <a:hlinkClick r:id="rId2" action="ppaction://hlinkfile"/>
              </a:rPr>
              <a:t>atmospheric pollutants</a:t>
            </a:r>
            <a:r>
              <a:rPr lang="en-AU" altLang="en-US" sz="2400"/>
              <a:t>.</a:t>
            </a:r>
          </a:p>
          <a:p>
            <a:pPr lvl="1" eaLnBrk="1" hangingPunct="1"/>
            <a:r>
              <a:rPr lang="en-AU" altLang="en-US" sz="2400" b="1">
                <a:hlinkClick r:id="rId2" action="ppaction://hlinkfile"/>
              </a:rPr>
              <a:t>forensic analysis </a:t>
            </a:r>
            <a:r>
              <a:rPr lang="en-AU" altLang="en-US" sz="2400"/>
              <a:t>in crimes</a:t>
            </a:r>
          </a:p>
          <a:p>
            <a:pPr lvl="1" eaLnBrk="1" hangingPunct="1"/>
            <a:r>
              <a:rPr lang="en-AU" altLang="en-US" sz="2400"/>
              <a:t>detect and identify </a:t>
            </a:r>
            <a:r>
              <a:rPr lang="en-AU" altLang="en-US" sz="2400" b="1">
                <a:hlinkClick r:id="rId2" action="ppaction://hlinkfile"/>
              </a:rPr>
              <a:t>anabolic steroids </a:t>
            </a:r>
            <a:r>
              <a:rPr lang="en-AU" altLang="en-US" sz="2400"/>
              <a:t> in athletes</a:t>
            </a:r>
          </a:p>
          <a:p>
            <a:pPr lvl="1" eaLnBrk="1" hangingPunct="1"/>
            <a:r>
              <a:rPr lang="en-AU" altLang="en-US" sz="2400"/>
              <a:t>detect </a:t>
            </a:r>
            <a:r>
              <a:rPr lang="en-AU" altLang="en-US" sz="2400" b="1">
                <a:hlinkClick r:id="rId2" action="ppaction://hlinkfile"/>
              </a:rPr>
              <a:t>dioxins </a:t>
            </a:r>
            <a:r>
              <a:rPr lang="en-AU" altLang="en-US" sz="2400"/>
              <a:t> in contaminated fish</a:t>
            </a:r>
          </a:p>
          <a:p>
            <a:pPr lvl="1" eaLnBrk="1" hangingPunct="1"/>
            <a:r>
              <a:rPr lang="en-AU" altLang="en-US" sz="2400"/>
              <a:t>determine the country of origin of </a:t>
            </a:r>
            <a:r>
              <a:rPr lang="en-AU" altLang="en-US" sz="2400" b="1">
                <a:hlinkClick r:id="rId2" action="ppaction://hlinkfile"/>
              </a:rPr>
              <a:t>diamonds</a:t>
            </a:r>
            <a:r>
              <a:rPr lang="en-AU" altLang="en-US" sz="2400">
                <a:solidFill>
                  <a:srgbClr val="0070C0"/>
                </a:solidFill>
              </a:rPr>
              <a:t> </a:t>
            </a:r>
            <a:r>
              <a:rPr lang="en-AU" altLang="en-US" sz="2400"/>
              <a:t>and</a:t>
            </a:r>
            <a:r>
              <a:rPr lang="en-AU" altLang="en-US" sz="2400">
                <a:solidFill>
                  <a:srgbClr val="0070C0"/>
                </a:solidFill>
              </a:rPr>
              <a:t> </a:t>
            </a:r>
            <a:r>
              <a:rPr lang="en-AU" altLang="en-US" sz="2400" b="1">
                <a:hlinkClick r:id="rId2" action="ppaction://hlinkfile"/>
              </a:rPr>
              <a:t>wines</a:t>
            </a:r>
          </a:p>
          <a:p>
            <a:pPr lvl="1" eaLnBrk="1" hangingPunct="1"/>
            <a:r>
              <a:rPr lang="en-AU" altLang="en-US" sz="2400"/>
              <a:t>detect </a:t>
            </a:r>
            <a:r>
              <a:rPr lang="en-AU" altLang="en-US" sz="2400" b="1">
                <a:hlinkClick r:id="rId2" action="ppaction://hlinkfile"/>
              </a:rPr>
              <a:t>isotopes</a:t>
            </a:r>
            <a:r>
              <a:rPr lang="en-AU" altLang="en-US" sz="2400"/>
              <a:t> and elements present in the early solar system</a:t>
            </a:r>
          </a:p>
          <a:p>
            <a:pPr eaLnBrk="1" hangingPunct="1"/>
            <a:endParaRPr lang="en-AU" altLang="en-US" sz="2000"/>
          </a:p>
          <a:p>
            <a:pPr eaLnBrk="1" hangingPunct="1"/>
            <a:endParaRPr lang="en-AU" altLang="en-US" sz="2000"/>
          </a:p>
          <a:p>
            <a:pPr eaLnBrk="1" hangingPunct="1"/>
            <a:endParaRPr lang="en-AU" altLang="en-US"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Mass Spectrometer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AU" altLang="en-US"/>
          </a:p>
        </p:txBody>
      </p:sp>
      <p:pic>
        <p:nvPicPr>
          <p:cNvPr id="51204" name="Picture 2" descr="http://www.physics.sjsu.edu/becker/physics51/images/28_20_Mass_spectrome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4" y="1125538"/>
            <a:ext cx="3095625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4" descr="http://antoine.frostburg.edu/chem/senese/101/atoms/images/ms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2133600"/>
            <a:ext cx="5197475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Cathode Ray Tubes – Older Style TV’s</a:t>
            </a:r>
          </a:p>
        </p:txBody>
      </p:sp>
      <p:pic>
        <p:nvPicPr>
          <p:cNvPr id="1032" name="Picture 8" descr="http://www.electronicstakeback.com/wp-content/uploads/dreamstime_31787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0288" y="1432687"/>
            <a:ext cx="7612565" cy="507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-media-cache-ak0.pinimg.com/736x/87/b0/81/87b08164a6189edb6edc5bbdab3d40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24" y="2341672"/>
            <a:ext cx="6169152" cy="347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046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Cathode Ray Tubes – Older Style TV’s</a:t>
            </a:r>
          </a:p>
        </p:txBody>
      </p:sp>
      <p:pic>
        <p:nvPicPr>
          <p:cNvPr id="1026" name="Picture 2" descr="http://www.propagation.gatech.edu/ECE3025/tutorials/CathodeRayTube/CRT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" y="1418889"/>
            <a:ext cx="8293178" cy="534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electronicstakeback.com/wp-content/uploads/dreamstime_317874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448" y="4252849"/>
            <a:ext cx="3426664" cy="22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hk-phy.org/energy/commercial/office_phy/images/crt_scree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082" y="77203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5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6" name="Rectangle 26"/>
          <p:cNvSpPr>
            <a:spLocks noGrp="1" noChangeArrowheads="1"/>
          </p:cNvSpPr>
          <p:nvPr>
            <p:ph type="title"/>
          </p:nvPr>
        </p:nvSpPr>
        <p:spPr>
          <a:xfrm>
            <a:off x="495968" y="587377"/>
            <a:ext cx="9761538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Revision-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7030A0"/>
                </a:solidFill>
              </a:rPr>
              <a:t>Physics “Gang Signs”</a:t>
            </a:r>
            <a:endParaRPr lang="en-GB" sz="4400" dirty="0">
              <a:solidFill>
                <a:srgbClr val="7030A0"/>
              </a:solidFill>
            </a:endParaRPr>
          </a:p>
        </p:txBody>
      </p:sp>
      <p:pic>
        <p:nvPicPr>
          <p:cNvPr id="54" name="Picture 7" descr="http://quarkology.com/12-physics/93-motors-generators/images/93A-pic-right-hand-palm%20r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44" y="674402"/>
            <a:ext cx="3521958" cy="2545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http://www.cloudetal.com/wp-content/uploads/2011/09/right-hand-ru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610" y="3499806"/>
            <a:ext cx="3521958" cy="326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98985" y="5413079"/>
            <a:ext cx="7540625" cy="134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altLang="en-US" sz="2400" b="1" i="1" dirty="0"/>
              <a:t>Note: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altLang="en-US" sz="2400" dirty="0"/>
              <a:t>Magnetic field direction is from </a:t>
            </a:r>
            <a:r>
              <a:rPr lang="en-GB" altLang="en-US" sz="2400" b="1" dirty="0">
                <a:solidFill>
                  <a:srgbClr val="0070C0"/>
                </a:solidFill>
              </a:rPr>
              <a:t>NORTH</a:t>
            </a:r>
            <a:r>
              <a:rPr lang="en-GB" altLang="en-US" sz="2400" dirty="0"/>
              <a:t> to </a:t>
            </a:r>
            <a:r>
              <a:rPr lang="en-GB" altLang="en-US" sz="2400" b="1" dirty="0">
                <a:solidFill>
                  <a:srgbClr val="FF0000"/>
                </a:solidFill>
              </a:rPr>
              <a:t>SOUTH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altLang="en-US" sz="2400" dirty="0"/>
              <a:t>Current direction is from </a:t>
            </a:r>
            <a:r>
              <a:rPr lang="en-GB" altLang="en-US" sz="2400" b="1" dirty="0">
                <a:solidFill>
                  <a:srgbClr val="0070C0"/>
                </a:solidFill>
              </a:rPr>
              <a:t>POSITIVE</a:t>
            </a:r>
            <a:r>
              <a:rPr lang="en-GB" altLang="en-US" sz="2400" b="1" dirty="0">
                <a:solidFill>
                  <a:srgbClr val="FF0000"/>
                </a:solidFill>
              </a:rPr>
              <a:t> </a:t>
            </a:r>
            <a:r>
              <a:rPr lang="en-GB" altLang="en-US" sz="2400" dirty="0"/>
              <a:t>to </a:t>
            </a:r>
            <a:r>
              <a:rPr lang="en-GB" altLang="en-US" sz="2400" b="1" dirty="0">
                <a:solidFill>
                  <a:srgbClr val="FF0000"/>
                </a:solidFill>
              </a:rPr>
              <a:t>NEGATIVE</a:t>
            </a:r>
          </a:p>
        </p:txBody>
      </p:sp>
      <p:pic>
        <p:nvPicPr>
          <p:cNvPr id="1026" name="Picture 2" descr="https://qph.is.quoracdn.net/main-qimg-642838cffa20128a11fabb8870b1d06a?convert_to_webp=tru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87" y="1471897"/>
            <a:ext cx="3072594" cy="307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1950" y="2152650"/>
            <a:ext cx="38481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8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Cathode Ray Tubes – Older Style TV’s</a:t>
            </a:r>
          </a:p>
        </p:txBody>
      </p:sp>
      <p:pic>
        <p:nvPicPr>
          <p:cNvPr id="1034" name="Picture 10" descr="http://www.hk-phy.org/energy/commercial/office_phy/images/crt_scree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650" y="28142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i.ytimg.com/vi/EOyKuQf36TI/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59" y="2694432"/>
            <a:ext cx="5323838" cy="399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.stack.imgur.com/YxS01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936" y="1603375"/>
            <a:ext cx="2553463" cy="255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blogs.osc-ib.com/wp-content/uploads/2011/03/pole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368" y="3138927"/>
            <a:ext cx="5327904" cy="354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081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AU" altLang="en-US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AU" altLang="en-US"/>
          </a:p>
        </p:txBody>
      </p:sp>
      <p:pic>
        <p:nvPicPr>
          <p:cNvPr id="35844" name="Picture 2" descr="http://www.scifun.ed.ac.uk/card/images/left/earth-magfie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372600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098" name="Picture 2" descr="http://www.mps.mpg.de/4117745/standard_sans_bo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771" y="801624"/>
            <a:ext cx="7720457" cy="579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3563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124" name="Picture 4" descr="https://upload.wikimedia.org/wikipedia/commons/thumb/5/50/Structure_of_the_magnetosphere-en.svg/2000px-Structure_of_the_magnetosphere-e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0" y="358522"/>
            <a:ext cx="8351520" cy="640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76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force on a </a:t>
            </a:r>
            <a:r>
              <a:rPr lang="en-US" altLang="en-US" dirty="0">
                <a:solidFill>
                  <a:srgbClr val="7030A0"/>
                </a:solidFill>
              </a:rPr>
              <a:t>moving charge </a:t>
            </a:r>
            <a:r>
              <a:rPr lang="en-US" altLang="en-US" dirty="0"/>
              <a:t>in a magnetic field</a:t>
            </a:r>
            <a:endParaRPr lang="en-GB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513" y="1981200"/>
            <a:ext cx="6095937" cy="4114800"/>
          </a:xfrm>
        </p:spPr>
        <p:txBody>
          <a:bodyPr/>
          <a:lstStyle/>
          <a:p>
            <a:pPr marL="361950" indent="-271463" defTabSz="896938" eaLnBrk="1" hangingPunct="1">
              <a:lnSpc>
                <a:spcPct val="90000"/>
              </a:lnSpc>
              <a:tabLst>
                <a:tab pos="442913" algn="l"/>
              </a:tabLst>
            </a:pPr>
            <a:r>
              <a:rPr lang="en-US" altLang="en-US" sz="2400" dirty="0"/>
              <a:t>	We have already learnt that a </a:t>
            </a:r>
            <a:r>
              <a:rPr lang="en-US" altLang="en-US" sz="2400" b="1" dirty="0">
                <a:solidFill>
                  <a:srgbClr val="0070C0"/>
                </a:solidFill>
              </a:rPr>
              <a:t>current</a:t>
            </a:r>
            <a:r>
              <a:rPr lang="en-US" altLang="en-US" sz="2400" dirty="0"/>
              <a:t> experiences a </a:t>
            </a:r>
            <a:r>
              <a:rPr lang="en-US" altLang="en-US" sz="2400" b="1" dirty="0">
                <a:solidFill>
                  <a:srgbClr val="0070C0"/>
                </a:solidFill>
              </a:rPr>
              <a:t>force</a:t>
            </a:r>
            <a:r>
              <a:rPr lang="en-US" altLang="en-US" sz="2400" dirty="0"/>
              <a:t> in a </a:t>
            </a:r>
            <a:r>
              <a:rPr lang="en-US" altLang="en-US" sz="2400" b="1" dirty="0">
                <a:solidFill>
                  <a:srgbClr val="0070C0"/>
                </a:solidFill>
              </a:rPr>
              <a:t>magnetic field</a:t>
            </a:r>
            <a:r>
              <a:rPr lang="en-US" altLang="en-US" sz="2400" dirty="0"/>
              <a:t>…. </a:t>
            </a:r>
          </a:p>
          <a:p>
            <a:pPr marL="361950" indent="-271463" eaLnBrk="1" hangingPunct="1">
              <a:lnSpc>
                <a:spcPct val="90000"/>
              </a:lnSpc>
              <a:tabLst>
                <a:tab pos="442913" algn="l"/>
              </a:tabLst>
            </a:pPr>
            <a:endParaRPr lang="en-US" altLang="en-US" sz="2400" dirty="0"/>
          </a:p>
          <a:p>
            <a:pPr marL="361950" indent="-271463" eaLnBrk="1" hangingPunct="1">
              <a:lnSpc>
                <a:spcPct val="90000"/>
              </a:lnSpc>
              <a:tabLst>
                <a:tab pos="442913" algn="l"/>
              </a:tabLst>
            </a:pPr>
            <a:r>
              <a:rPr lang="en-US" altLang="en-US" sz="2400" dirty="0"/>
              <a:t>	but … a current is just made of moving charges….. </a:t>
            </a:r>
          </a:p>
          <a:p>
            <a:pPr marL="361950" indent="-271463" eaLnBrk="1" hangingPunct="1">
              <a:lnSpc>
                <a:spcPct val="90000"/>
              </a:lnSpc>
              <a:tabLst>
                <a:tab pos="442913" algn="l"/>
              </a:tabLst>
            </a:pPr>
            <a:endParaRPr lang="en-US" altLang="en-US" sz="2400" dirty="0"/>
          </a:p>
          <a:p>
            <a:pPr marL="361950" indent="-271463" eaLnBrk="1" hangingPunct="1">
              <a:lnSpc>
                <a:spcPct val="90000"/>
              </a:lnSpc>
              <a:tabLst>
                <a:tab pos="442913" algn="l"/>
              </a:tabLst>
            </a:pPr>
            <a:r>
              <a:rPr lang="en-US" altLang="en-US" sz="2400" dirty="0"/>
              <a:t>	therefore,  moving </a:t>
            </a:r>
            <a:r>
              <a:rPr lang="en-US" altLang="en-US" sz="2400" b="1" dirty="0">
                <a:solidFill>
                  <a:srgbClr val="0070C0"/>
                </a:solidFill>
              </a:rPr>
              <a:t>charges</a:t>
            </a:r>
            <a:r>
              <a:rPr lang="en-US" altLang="en-US" sz="2400" dirty="0"/>
              <a:t> themselves must also experience a </a:t>
            </a:r>
            <a:r>
              <a:rPr lang="en-US" altLang="en-US" sz="2400" b="1" dirty="0">
                <a:solidFill>
                  <a:srgbClr val="0070C0"/>
                </a:solidFill>
              </a:rPr>
              <a:t>force</a:t>
            </a:r>
            <a:r>
              <a:rPr lang="en-US" altLang="en-US" sz="2400" dirty="0"/>
              <a:t> in a magnetic field.</a:t>
            </a:r>
          </a:p>
          <a:p>
            <a:pPr marL="361950" indent="-271463" eaLnBrk="1" hangingPunct="1">
              <a:lnSpc>
                <a:spcPct val="90000"/>
              </a:lnSpc>
              <a:tabLst>
                <a:tab pos="442913" algn="l"/>
              </a:tabLst>
            </a:pPr>
            <a:endParaRPr lang="en-US" altLang="en-US" sz="2400" dirty="0"/>
          </a:p>
          <a:p>
            <a:pPr marL="361950" indent="-271463" eaLnBrk="1" hangingPunct="1">
              <a:lnSpc>
                <a:spcPct val="90000"/>
              </a:lnSpc>
              <a:tabLst>
                <a:tab pos="442913" algn="l"/>
              </a:tabLst>
            </a:pPr>
            <a:r>
              <a:rPr lang="en-US" altLang="en-US" sz="2400" dirty="0"/>
              <a:t>This is referred to as a </a:t>
            </a:r>
            <a:r>
              <a:rPr lang="en-US" altLang="en-US" sz="2400" b="1" dirty="0">
                <a:solidFill>
                  <a:srgbClr val="FF0000"/>
                </a:solidFill>
              </a:rPr>
              <a:t>Lorentz force.</a:t>
            </a:r>
            <a:endParaRPr lang="en-GB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5844" name="Picture 5" descr="nz0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138" y="1893155"/>
            <a:ext cx="4514342" cy="491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8275639" y="6021388"/>
            <a:ext cx="1876425" cy="330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90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2524125" y="615950"/>
            <a:ext cx="8229600" cy="706438"/>
          </a:xfrm>
        </p:spPr>
        <p:txBody>
          <a:bodyPr/>
          <a:lstStyle/>
          <a:p>
            <a:pPr eaLnBrk="1" hangingPunct="1"/>
            <a:r>
              <a:rPr lang="en-GB" altLang="en-US" sz="3600"/>
              <a:t>Charge deflection by a magnetic field</a:t>
            </a:r>
          </a:p>
        </p:txBody>
      </p:sp>
      <p:sp>
        <p:nvSpPr>
          <p:cNvPr id="166997" name="Text Box 85"/>
          <p:cNvSpPr txBox="1">
            <a:spLocks noChangeArrowheads="1"/>
          </p:cNvSpPr>
          <p:nvPr/>
        </p:nvSpPr>
        <p:spPr bwMode="auto">
          <a:xfrm>
            <a:off x="5596128" y="1565274"/>
            <a:ext cx="5829345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400" dirty="0"/>
              <a:t>Electric charges are deflected by magnetic fields provided they are not travelling parallel to the field lines.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2400" b="1" dirty="0">
                <a:solidFill>
                  <a:srgbClr val="0070C0"/>
                </a:solidFill>
              </a:rPr>
              <a:t>Positive</a:t>
            </a:r>
            <a:r>
              <a:rPr lang="en-GB" altLang="en-US" sz="2400" dirty="0"/>
              <a:t> and </a:t>
            </a:r>
            <a:r>
              <a:rPr lang="en-GB" altLang="en-US" sz="2400" b="1" dirty="0">
                <a:solidFill>
                  <a:srgbClr val="FF0000"/>
                </a:solidFill>
              </a:rPr>
              <a:t>negative</a:t>
            </a:r>
            <a:r>
              <a:rPr lang="en-GB" altLang="en-US" sz="2400" dirty="0"/>
              <a:t> charges are deflected in opposite directions.</a:t>
            </a:r>
          </a:p>
          <a:p>
            <a:pPr eaLnBrk="1" hangingPunct="1">
              <a:spcBef>
                <a:spcPct val="50000"/>
              </a:spcBef>
            </a:pPr>
            <a:endParaRPr lang="en-GB" altLang="en-US" sz="2400" dirty="0"/>
          </a:p>
          <a:p>
            <a:pPr eaLnBrk="1" hangingPunct="1">
              <a:spcBef>
                <a:spcPct val="50000"/>
              </a:spcBef>
            </a:pPr>
            <a:r>
              <a:rPr lang="en-GB" altLang="en-US" sz="2400" dirty="0"/>
              <a:t>This is equivalent to reversing the direction of the current in a conductor.</a:t>
            </a:r>
          </a:p>
        </p:txBody>
      </p:sp>
      <p:grpSp>
        <p:nvGrpSpPr>
          <p:cNvPr id="357459" name="Group 83"/>
          <p:cNvGrpSpPr>
            <a:grpSpLocks/>
          </p:cNvGrpSpPr>
          <p:nvPr/>
        </p:nvGrpSpPr>
        <p:grpSpPr bwMode="auto">
          <a:xfrm>
            <a:off x="1046354" y="1797426"/>
            <a:ext cx="3508375" cy="3783013"/>
            <a:chOff x="398" y="904"/>
            <a:chExt cx="2210" cy="2383"/>
          </a:xfrm>
        </p:grpSpPr>
        <p:sp>
          <p:nvSpPr>
            <p:cNvPr id="9231" name="AutoShape 43"/>
            <p:cNvSpPr>
              <a:spLocks noChangeArrowheads="1"/>
            </p:cNvSpPr>
            <p:nvPr/>
          </p:nvSpPr>
          <p:spPr bwMode="auto">
            <a:xfrm>
              <a:off x="1929" y="904"/>
              <a:ext cx="679" cy="575"/>
            </a:xfrm>
            <a:prstGeom prst="cube">
              <a:avLst>
                <a:gd name="adj" fmla="val 3704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9232" name="AutoShape 44"/>
            <p:cNvSpPr>
              <a:spLocks noChangeArrowheads="1"/>
            </p:cNvSpPr>
            <p:nvPr/>
          </p:nvSpPr>
          <p:spPr bwMode="auto">
            <a:xfrm>
              <a:off x="1726" y="1111"/>
              <a:ext cx="679" cy="575"/>
            </a:xfrm>
            <a:prstGeom prst="cube">
              <a:avLst>
                <a:gd name="adj" fmla="val 37042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9233" name="Text Box 45"/>
            <p:cNvSpPr txBox="1">
              <a:spLocks noChangeArrowheads="1"/>
            </p:cNvSpPr>
            <p:nvPr/>
          </p:nvSpPr>
          <p:spPr bwMode="auto">
            <a:xfrm>
              <a:off x="1962" y="1086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2400" b="1"/>
                <a:t>S</a:t>
              </a:r>
            </a:p>
          </p:txBody>
        </p:sp>
        <p:grpSp>
          <p:nvGrpSpPr>
            <p:cNvPr id="9234" name="Group 82"/>
            <p:cNvGrpSpPr>
              <a:grpSpLocks/>
            </p:cNvGrpSpPr>
            <p:nvPr/>
          </p:nvGrpSpPr>
          <p:grpSpPr bwMode="auto">
            <a:xfrm>
              <a:off x="1068" y="1429"/>
              <a:ext cx="1167" cy="941"/>
              <a:chOff x="1077" y="1420"/>
              <a:chExt cx="1062" cy="818"/>
            </a:xfrm>
          </p:grpSpPr>
          <p:sp>
            <p:nvSpPr>
              <p:cNvPr id="9238" name="Line 48"/>
              <p:cNvSpPr>
                <a:spLocks noChangeShapeType="1"/>
              </p:cNvSpPr>
              <p:nvPr/>
            </p:nvSpPr>
            <p:spPr bwMode="auto">
              <a:xfrm rot="457182" flipV="1">
                <a:off x="1077" y="1773"/>
                <a:ext cx="309" cy="41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9239" name="Line 49"/>
              <p:cNvSpPr>
                <a:spLocks noChangeShapeType="1"/>
              </p:cNvSpPr>
              <p:nvPr/>
            </p:nvSpPr>
            <p:spPr bwMode="auto">
              <a:xfrm rot="457182" flipV="1">
                <a:off x="1420" y="1420"/>
                <a:ext cx="309" cy="41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9240" name="Line 51"/>
              <p:cNvSpPr>
                <a:spLocks noChangeShapeType="1"/>
              </p:cNvSpPr>
              <p:nvPr/>
            </p:nvSpPr>
            <p:spPr bwMode="auto">
              <a:xfrm rot="457182" flipV="1">
                <a:off x="1282" y="1801"/>
                <a:ext cx="309" cy="41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9241" name="Line 52"/>
              <p:cNvSpPr>
                <a:spLocks noChangeShapeType="1"/>
              </p:cNvSpPr>
              <p:nvPr/>
            </p:nvSpPr>
            <p:spPr bwMode="auto">
              <a:xfrm rot="457182" flipV="1">
                <a:off x="1625" y="1448"/>
                <a:ext cx="309" cy="41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9242" name="Line 54"/>
              <p:cNvSpPr>
                <a:spLocks noChangeShapeType="1"/>
              </p:cNvSpPr>
              <p:nvPr/>
            </p:nvSpPr>
            <p:spPr bwMode="auto">
              <a:xfrm rot="457182" flipV="1">
                <a:off x="1487" y="1828"/>
                <a:ext cx="309" cy="41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9243" name="Line 55"/>
              <p:cNvSpPr>
                <a:spLocks noChangeShapeType="1"/>
              </p:cNvSpPr>
              <p:nvPr/>
            </p:nvSpPr>
            <p:spPr bwMode="auto">
              <a:xfrm rot="457182" flipV="1">
                <a:off x="1830" y="1475"/>
                <a:ext cx="309" cy="41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9235" name="AutoShape 57"/>
            <p:cNvSpPr>
              <a:spLocks noChangeArrowheads="1"/>
            </p:cNvSpPr>
            <p:nvPr/>
          </p:nvSpPr>
          <p:spPr bwMode="auto">
            <a:xfrm>
              <a:off x="666" y="2215"/>
              <a:ext cx="914" cy="777"/>
            </a:xfrm>
            <a:prstGeom prst="cube">
              <a:avLst>
                <a:gd name="adj" fmla="val 3704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9236" name="AutoShape 58"/>
            <p:cNvSpPr>
              <a:spLocks noChangeArrowheads="1"/>
            </p:cNvSpPr>
            <p:nvPr/>
          </p:nvSpPr>
          <p:spPr bwMode="auto">
            <a:xfrm>
              <a:off x="398" y="2491"/>
              <a:ext cx="908" cy="796"/>
            </a:xfrm>
            <a:prstGeom prst="cube">
              <a:avLst>
                <a:gd name="adj" fmla="val 3577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9237" name="Text Box 59"/>
            <p:cNvSpPr txBox="1">
              <a:spLocks noChangeArrowheads="1"/>
            </p:cNvSpPr>
            <p:nvPr/>
          </p:nvSpPr>
          <p:spPr bwMode="auto">
            <a:xfrm>
              <a:off x="1042" y="2159"/>
              <a:ext cx="3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2800" b="1"/>
                <a:t>N</a:t>
              </a:r>
            </a:p>
          </p:txBody>
        </p:sp>
      </p:grpSp>
      <p:grpSp>
        <p:nvGrpSpPr>
          <p:cNvPr id="357457" name="Group 81"/>
          <p:cNvGrpSpPr>
            <a:grpSpLocks/>
          </p:cNvGrpSpPr>
          <p:nvPr/>
        </p:nvGrpSpPr>
        <p:grpSpPr bwMode="auto">
          <a:xfrm>
            <a:off x="1605154" y="2622926"/>
            <a:ext cx="2784475" cy="892175"/>
            <a:chOff x="2487" y="3501"/>
            <a:chExt cx="1754" cy="562"/>
          </a:xfrm>
        </p:grpSpPr>
        <p:sp>
          <p:nvSpPr>
            <p:cNvPr id="9227" name="Freeform 68"/>
            <p:cNvSpPr>
              <a:spLocks/>
            </p:cNvSpPr>
            <p:nvPr/>
          </p:nvSpPr>
          <p:spPr bwMode="auto">
            <a:xfrm>
              <a:off x="2706" y="3501"/>
              <a:ext cx="1535" cy="394"/>
            </a:xfrm>
            <a:custGeom>
              <a:avLst/>
              <a:gdLst>
                <a:gd name="T0" fmla="*/ 0 w 1535"/>
                <a:gd name="T1" fmla="*/ 392 h 394"/>
                <a:gd name="T2" fmla="*/ 436 w 1535"/>
                <a:gd name="T3" fmla="*/ 366 h 394"/>
                <a:gd name="T4" fmla="*/ 993 w 1535"/>
                <a:gd name="T5" fmla="*/ 226 h 394"/>
                <a:gd name="T6" fmla="*/ 1535 w 1535"/>
                <a:gd name="T7" fmla="*/ 0 h 3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5" h="394">
                  <a:moveTo>
                    <a:pt x="0" y="392"/>
                  </a:moveTo>
                  <a:cubicBezTo>
                    <a:pt x="73" y="386"/>
                    <a:pt x="271" y="394"/>
                    <a:pt x="436" y="366"/>
                  </a:cubicBezTo>
                  <a:cubicBezTo>
                    <a:pt x="601" y="338"/>
                    <a:pt x="810" y="287"/>
                    <a:pt x="993" y="226"/>
                  </a:cubicBezTo>
                  <a:cubicBezTo>
                    <a:pt x="1176" y="165"/>
                    <a:pt x="1357" y="82"/>
                    <a:pt x="1535" y="0"/>
                  </a:cubicBezTo>
                </a:path>
              </a:pathLst>
            </a:custGeom>
            <a:noFill/>
            <a:ln w="5715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9228" name="Group 77"/>
            <p:cNvGrpSpPr>
              <a:grpSpLocks/>
            </p:cNvGrpSpPr>
            <p:nvPr/>
          </p:nvGrpSpPr>
          <p:grpSpPr bwMode="auto">
            <a:xfrm>
              <a:off x="2487" y="3736"/>
              <a:ext cx="427" cy="327"/>
              <a:chOff x="2487" y="3736"/>
              <a:chExt cx="427" cy="327"/>
            </a:xfrm>
          </p:grpSpPr>
          <p:sp>
            <p:nvSpPr>
              <p:cNvPr id="9229" name="Oval 70"/>
              <p:cNvSpPr>
                <a:spLocks noChangeArrowheads="1"/>
              </p:cNvSpPr>
              <p:nvPr/>
            </p:nvSpPr>
            <p:spPr bwMode="auto">
              <a:xfrm>
                <a:off x="2487" y="3770"/>
                <a:ext cx="271" cy="236"/>
              </a:xfrm>
              <a:prstGeom prst="ellipse">
                <a:avLst/>
              </a:pr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9230" name="Text Box 71"/>
              <p:cNvSpPr txBox="1">
                <a:spLocks noChangeArrowheads="1"/>
              </p:cNvSpPr>
              <p:nvPr/>
            </p:nvSpPr>
            <p:spPr bwMode="auto">
              <a:xfrm>
                <a:off x="2495" y="3736"/>
                <a:ext cx="41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 sz="2800" b="1"/>
                  <a:t>+</a:t>
                </a:r>
              </a:p>
            </p:txBody>
          </p:sp>
        </p:grpSp>
      </p:grpSp>
      <p:grpSp>
        <p:nvGrpSpPr>
          <p:cNvPr id="357456" name="Group 80"/>
          <p:cNvGrpSpPr>
            <a:grpSpLocks/>
          </p:cNvGrpSpPr>
          <p:nvPr/>
        </p:nvGrpSpPr>
        <p:grpSpPr bwMode="auto">
          <a:xfrm>
            <a:off x="1571816" y="2919788"/>
            <a:ext cx="2825750" cy="919162"/>
            <a:chOff x="1951" y="2955"/>
            <a:chExt cx="1780" cy="579"/>
          </a:xfrm>
        </p:grpSpPr>
        <p:grpSp>
          <p:nvGrpSpPr>
            <p:cNvPr id="9223" name="Group 76"/>
            <p:cNvGrpSpPr>
              <a:grpSpLocks/>
            </p:cNvGrpSpPr>
            <p:nvPr/>
          </p:nvGrpSpPr>
          <p:grpSpPr bwMode="auto">
            <a:xfrm>
              <a:off x="1951" y="2955"/>
              <a:ext cx="452" cy="365"/>
              <a:chOff x="1951" y="2955"/>
              <a:chExt cx="452" cy="365"/>
            </a:xfrm>
          </p:grpSpPr>
          <p:sp>
            <p:nvSpPr>
              <p:cNvPr id="9225" name="Oval 74"/>
              <p:cNvSpPr>
                <a:spLocks noChangeArrowheads="1"/>
              </p:cNvSpPr>
              <p:nvPr/>
            </p:nvSpPr>
            <p:spPr bwMode="auto">
              <a:xfrm>
                <a:off x="1951" y="3033"/>
                <a:ext cx="271" cy="236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9226" name="Text Box 75"/>
              <p:cNvSpPr txBox="1">
                <a:spLocks noChangeArrowheads="1"/>
              </p:cNvSpPr>
              <p:nvPr/>
            </p:nvSpPr>
            <p:spPr bwMode="auto">
              <a:xfrm>
                <a:off x="1984" y="2955"/>
                <a:ext cx="419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 sz="3200" b="1"/>
                  <a:t>-</a:t>
                </a:r>
              </a:p>
            </p:txBody>
          </p:sp>
        </p:grpSp>
        <p:sp>
          <p:nvSpPr>
            <p:cNvPr id="9224" name="Freeform 79"/>
            <p:cNvSpPr>
              <a:spLocks/>
            </p:cNvSpPr>
            <p:nvPr/>
          </p:nvSpPr>
          <p:spPr bwMode="auto">
            <a:xfrm flipV="1">
              <a:off x="2196" y="3140"/>
              <a:ext cx="1535" cy="394"/>
            </a:xfrm>
            <a:custGeom>
              <a:avLst/>
              <a:gdLst>
                <a:gd name="T0" fmla="*/ 0 w 1535"/>
                <a:gd name="T1" fmla="*/ 392 h 394"/>
                <a:gd name="T2" fmla="*/ 436 w 1535"/>
                <a:gd name="T3" fmla="*/ 366 h 394"/>
                <a:gd name="T4" fmla="*/ 993 w 1535"/>
                <a:gd name="T5" fmla="*/ 226 h 394"/>
                <a:gd name="T6" fmla="*/ 1535 w 1535"/>
                <a:gd name="T7" fmla="*/ 0 h 3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5" h="394">
                  <a:moveTo>
                    <a:pt x="0" y="392"/>
                  </a:moveTo>
                  <a:cubicBezTo>
                    <a:pt x="73" y="386"/>
                    <a:pt x="271" y="394"/>
                    <a:pt x="436" y="366"/>
                  </a:cubicBezTo>
                  <a:cubicBezTo>
                    <a:pt x="601" y="338"/>
                    <a:pt x="810" y="287"/>
                    <a:pt x="993" y="226"/>
                  </a:cubicBezTo>
                  <a:cubicBezTo>
                    <a:pt x="1176" y="165"/>
                    <a:pt x="1357" y="82"/>
                    <a:pt x="1535" y="0"/>
                  </a:cubicBez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5317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force on a moving charge in a magnetic field</a:t>
            </a:r>
            <a:endParaRPr lang="en-GB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	Consider a positive charge </a:t>
            </a:r>
            <a:r>
              <a:rPr lang="en-US" altLang="en-US" dirty="0">
                <a:solidFill>
                  <a:srgbClr val="0000FF"/>
                </a:solidFill>
              </a:rPr>
              <a:t>q</a:t>
            </a:r>
            <a:r>
              <a:rPr lang="en-US" altLang="en-US" dirty="0"/>
              <a:t> moving with speed </a:t>
            </a:r>
            <a:r>
              <a:rPr lang="en-US" altLang="en-US" dirty="0">
                <a:solidFill>
                  <a:srgbClr val="FF0000"/>
                </a:solidFill>
              </a:rPr>
              <a:t>v</a:t>
            </a:r>
            <a:r>
              <a:rPr lang="en-US" altLang="en-US" dirty="0"/>
              <a:t>.</a:t>
            </a:r>
            <a:endParaRPr lang="en-GB" altLang="en-US" dirty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3389313" y="3298826"/>
            <a:ext cx="5289550" cy="279717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6869" name="Group 17"/>
          <p:cNvGrpSpPr>
            <a:grpSpLocks/>
          </p:cNvGrpSpPr>
          <p:nvPr/>
        </p:nvGrpSpPr>
        <p:grpSpPr bwMode="auto">
          <a:xfrm>
            <a:off x="3797301" y="3644901"/>
            <a:ext cx="327025" cy="2105025"/>
            <a:chOff x="1432" y="2296"/>
            <a:chExt cx="206" cy="1326"/>
          </a:xfrm>
        </p:grpSpPr>
        <p:grpSp>
          <p:nvGrpSpPr>
            <p:cNvPr id="36953" name="Group 7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6963" name="Oval 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64" name="Oval 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6954" name="Group 8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6961" name="Oval 9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62" name="Oval 10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6955" name="Group 11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6959" name="Oval 12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60" name="Oval 13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6956" name="Group 14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6957" name="Oval 1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58" name="Oval 1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6870" name="Group 18"/>
          <p:cNvGrpSpPr>
            <a:grpSpLocks/>
          </p:cNvGrpSpPr>
          <p:nvPr/>
        </p:nvGrpSpPr>
        <p:grpSpPr bwMode="auto">
          <a:xfrm>
            <a:off x="5867401" y="3657601"/>
            <a:ext cx="327025" cy="2105025"/>
            <a:chOff x="1432" y="2296"/>
            <a:chExt cx="206" cy="1326"/>
          </a:xfrm>
        </p:grpSpPr>
        <p:grpSp>
          <p:nvGrpSpPr>
            <p:cNvPr id="36941" name="Group 19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6951" name="Oval 20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52" name="Oval 21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6942" name="Group 22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6949" name="Oval 23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50" name="Oval 24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6943" name="Group 25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6947" name="Oval 26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48" name="Oval 27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6944" name="Group 28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6945" name="Oval 29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46" name="Oval 30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6871" name="Group 31"/>
          <p:cNvGrpSpPr>
            <a:grpSpLocks/>
          </p:cNvGrpSpPr>
          <p:nvPr/>
        </p:nvGrpSpPr>
        <p:grpSpPr bwMode="auto">
          <a:xfrm>
            <a:off x="5181601" y="3657601"/>
            <a:ext cx="327025" cy="2105025"/>
            <a:chOff x="1432" y="2296"/>
            <a:chExt cx="206" cy="1326"/>
          </a:xfrm>
        </p:grpSpPr>
        <p:grpSp>
          <p:nvGrpSpPr>
            <p:cNvPr id="36929" name="Group 32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6939" name="Oval 33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40" name="Oval 34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6930" name="Group 35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6937" name="Oval 36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38" name="Oval 37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6931" name="Group 38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6935" name="Oval 39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36" name="Oval 40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6932" name="Group 41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6933" name="Oval 42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34" name="Oval 43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6872" name="Group 44"/>
          <p:cNvGrpSpPr>
            <a:grpSpLocks/>
          </p:cNvGrpSpPr>
          <p:nvPr/>
        </p:nvGrpSpPr>
        <p:grpSpPr bwMode="auto">
          <a:xfrm>
            <a:off x="4495801" y="3657601"/>
            <a:ext cx="327025" cy="2105025"/>
            <a:chOff x="1432" y="2296"/>
            <a:chExt cx="206" cy="1326"/>
          </a:xfrm>
        </p:grpSpPr>
        <p:grpSp>
          <p:nvGrpSpPr>
            <p:cNvPr id="36917" name="Group 45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6927" name="Oval 46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28" name="Oval 47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6918" name="Group 48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6925" name="Oval 49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26" name="Oval 50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6919" name="Group 51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6923" name="Oval 52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24" name="Oval 53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6920" name="Group 54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6921" name="Oval 5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22" name="Oval 5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6873" name="Group 57"/>
          <p:cNvGrpSpPr>
            <a:grpSpLocks/>
          </p:cNvGrpSpPr>
          <p:nvPr/>
        </p:nvGrpSpPr>
        <p:grpSpPr bwMode="auto">
          <a:xfrm>
            <a:off x="8001001" y="3657601"/>
            <a:ext cx="327025" cy="2105025"/>
            <a:chOff x="1432" y="2296"/>
            <a:chExt cx="206" cy="1326"/>
          </a:xfrm>
        </p:grpSpPr>
        <p:grpSp>
          <p:nvGrpSpPr>
            <p:cNvPr id="36905" name="Group 58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6915" name="Oval 59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16" name="Oval 60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6906" name="Group 61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6913" name="Oval 62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14" name="Oval 63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6907" name="Group 64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6911" name="Oval 6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12" name="Oval 6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6908" name="Group 67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6909" name="Oval 68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10" name="Oval 69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6874" name="Group 70"/>
          <p:cNvGrpSpPr>
            <a:grpSpLocks/>
          </p:cNvGrpSpPr>
          <p:nvPr/>
        </p:nvGrpSpPr>
        <p:grpSpPr bwMode="auto">
          <a:xfrm>
            <a:off x="7239001" y="3657601"/>
            <a:ext cx="327025" cy="2105025"/>
            <a:chOff x="1432" y="2296"/>
            <a:chExt cx="206" cy="1326"/>
          </a:xfrm>
        </p:grpSpPr>
        <p:grpSp>
          <p:nvGrpSpPr>
            <p:cNvPr id="36893" name="Group 71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6903" name="Oval 72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04" name="Oval 73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6894" name="Group 74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6901" name="Oval 7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02" name="Oval 7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6895" name="Group 77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6899" name="Oval 78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00" name="Oval 79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6896" name="Group 80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6897" name="Oval 81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898" name="Oval 82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6875" name="Group 83"/>
          <p:cNvGrpSpPr>
            <a:grpSpLocks/>
          </p:cNvGrpSpPr>
          <p:nvPr/>
        </p:nvGrpSpPr>
        <p:grpSpPr bwMode="auto">
          <a:xfrm>
            <a:off x="6553201" y="3657601"/>
            <a:ext cx="327025" cy="2105025"/>
            <a:chOff x="1432" y="2296"/>
            <a:chExt cx="206" cy="1326"/>
          </a:xfrm>
        </p:grpSpPr>
        <p:grpSp>
          <p:nvGrpSpPr>
            <p:cNvPr id="36881" name="Group 84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6891" name="Oval 8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892" name="Oval 8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6882" name="Group 87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6889" name="Oval 88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890" name="Oval 89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6883" name="Group 90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6887" name="Oval 91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888" name="Oval 92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6884" name="Group 93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6885" name="Oval 94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886" name="Oval 95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6876" name="Oval 96"/>
          <p:cNvSpPr>
            <a:spLocks noChangeArrowheads="1"/>
          </p:cNvSpPr>
          <p:nvPr/>
        </p:nvSpPr>
        <p:spPr bwMode="auto">
          <a:xfrm>
            <a:off x="3505200" y="3962400"/>
            <a:ext cx="3048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7" name="Line 97"/>
          <p:cNvSpPr>
            <a:spLocks noChangeShapeType="1"/>
          </p:cNvSpPr>
          <p:nvPr/>
        </p:nvSpPr>
        <p:spPr bwMode="auto">
          <a:xfrm>
            <a:off x="3810000" y="40767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6878" name="Text Box 98"/>
          <p:cNvSpPr txBox="1">
            <a:spLocks noChangeArrowheads="1"/>
          </p:cNvSpPr>
          <p:nvPr/>
        </p:nvSpPr>
        <p:spPr bwMode="auto">
          <a:xfrm>
            <a:off x="4117975" y="357187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v</a:t>
            </a:r>
            <a:endParaRPr lang="en-GB" altLang="en-US">
              <a:solidFill>
                <a:srgbClr val="FF0000"/>
              </a:solidFill>
            </a:endParaRPr>
          </a:p>
        </p:txBody>
      </p:sp>
      <p:sp>
        <p:nvSpPr>
          <p:cNvPr id="36879" name="Text Box 99"/>
          <p:cNvSpPr txBox="1">
            <a:spLocks noChangeArrowheads="1"/>
          </p:cNvSpPr>
          <p:nvPr/>
        </p:nvSpPr>
        <p:spPr bwMode="auto">
          <a:xfrm>
            <a:off x="3290888" y="40655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</a:rPr>
              <a:t>q</a:t>
            </a:r>
            <a:endParaRPr lang="en-GB" altLang="en-US">
              <a:solidFill>
                <a:srgbClr val="0000FF"/>
              </a:solidFill>
            </a:endParaRPr>
          </a:p>
        </p:txBody>
      </p:sp>
      <p:sp>
        <p:nvSpPr>
          <p:cNvPr id="36880" name="Text Box 100"/>
          <p:cNvSpPr txBox="1">
            <a:spLocks noChangeArrowheads="1"/>
          </p:cNvSpPr>
          <p:nvPr/>
        </p:nvSpPr>
        <p:spPr bwMode="auto">
          <a:xfrm>
            <a:off x="8888413" y="3336926"/>
            <a:ext cx="31416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+mn-lt"/>
              </a:rPr>
              <a:t>Magnetic field B out of the page</a:t>
            </a:r>
            <a:endParaRPr lang="en-GB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152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force on a moving charge in a magnetic field</a:t>
            </a:r>
            <a:endParaRPr lang="en-GB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	Since the particle is moving it will cover a </a:t>
            </a:r>
            <a:r>
              <a:rPr lang="en-US" altLang="en-US" dirty="0">
                <a:solidFill>
                  <a:srgbClr val="0070C0"/>
                </a:solidFill>
              </a:rPr>
              <a:t>distance</a:t>
            </a:r>
            <a:r>
              <a:rPr lang="en-US" altLang="en-US" dirty="0"/>
              <a:t> in a given time dependent on its </a:t>
            </a:r>
            <a:r>
              <a:rPr lang="en-US" altLang="en-US" dirty="0">
                <a:solidFill>
                  <a:srgbClr val="FF0000"/>
                </a:solidFill>
              </a:rPr>
              <a:t>velocity</a:t>
            </a:r>
            <a:r>
              <a:rPr lang="en-US" altLang="en-US" dirty="0"/>
              <a:t>. The distance travelled is equivalent to the </a:t>
            </a:r>
            <a:r>
              <a:rPr lang="en-US" altLang="en-US" dirty="0">
                <a:solidFill>
                  <a:srgbClr val="0070C0"/>
                </a:solidFill>
              </a:rPr>
              <a:t>length</a:t>
            </a:r>
            <a:r>
              <a:rPr lang="en-US" altLang="en-US" dirty="0"/>
              <a:t> of the conductor in wires.</a:t>
            </a:r>
            <a:endParaRPr lang="en-GB" altLang="en-US" dirty="0">
              <a:solidFill>
                <a:srgbClr val="008000"/>
              </a:solidFill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389313" y="3298826"/>
            <a:ext cx="5289550" cy="279717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3797301" y="3644901"/>
            <a:ext cx="327025" cy="2105025"/>
            <a:chOff x="1432" y="2296"/>
            <a:chExt cx="206" cy="1326"/>
          </a:xfrm>
        </p:grpSpPr>
        <p:grpSp>
          <p:nvGrpSpPr>
            <p:cNvPr id="37976" name="Group 6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7986" name="Oval 7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87" name="Oval 8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77" name="Group 9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7984" name="Oval 10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85" name="Oval 11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78" name="Group 12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7982" name="Oval 13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83" name="Oval 14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79" name="Group 15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7980" name="Oval 16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81" name="Oval 17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7894" name="Group 18"/>
          <p:cNvGrpSpPr>
            <a:grpSpLocks/>
          </p:cNvGrpSpPr>
          <p:nvPr/>
        </p:nvGrpSpPr>
        <p:grpSpPr bwMode="auto">
          <a:xfrm>
            <a:off x="5867401" y="3657601"/>
            <a:ext cx="327025" cy="2105025"/>
            <a:chOff x="1432" y="2296"/>
            <a:chExt cx="206" cy="1326"/>
          </a:xfrm>
        </p:grpSpPr>
        <p:grpSp>
          <p:nvGrpSpPr>
            <p:cNvPr id="37964" name="Group 19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7974" name="Oval 20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75" name="Oval 21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65" name="Group 22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7972" name="Oval 23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73" name="Oval 24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66" name="Group 25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7970" name="Oval 26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71" name="Oval 27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67" name="Group 28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7968" name="Oval 29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69" name="Oval 30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7895" name="Group 31"/>
          <p:cNvGrpSpPr>
            <a:grpSpLocks/>
          </p:cNvGrpSpPr>
          <p:nvPr/>
        </p:nvGrpSpPr>
        <p:grpSpPr bwMode="auto">
          <a:xfrm>
            <a:off x="5181601" y="3657601"/>
            <a:ext cx="327025" cy="2105025"/>
            <a:chOff x="1432" y="2296"/>
            <a:chExt cx="206" cy="1326"/>
          </a:xfrm>
        </p:grpSpPr>
        <p:grpSp>
          <p:nvGrpSpPr>
            <p:cNvPr id="37952" name="Group 32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7962" name="Oval 33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63" name="Oval 34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53" name="Group 35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7960" name="Oval 36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61" name="Oval 37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54" name="Group 38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7958" name="Oval 39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59" name="Oval 40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55" name="Group 41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7956" name="Oval 42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57" name="Oval 43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7896" name="Group 44"/>
          <p:cNvGrpSpPr>
            <a:grpSpLocks/>
          </p:cNvGrpSpPr>
          <p:nvPr/>
        </p:nvGrpSpPr>
        <p:grpSpPr bwMode="auto">
          <a:xfrm>
            <a:off x="4495801" y="3657601"/>
            <a:ext cx="327025" cy="2105025"/>
            <a:chOff x="1432" y="2296"/>
            <a:chExt cx="206" cy="1326"/>
          </a:xfrm>
        </p:grpSpPr>
        <p:grpSp>
          <p:nvGrpSpPr>
            <p:cNvPr id="37940" name="Group 45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7950" name="Oval 46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51" name="Oval 47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41" name="Group 48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7948" name="Oval 49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49" name="Oval 50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42" name="Group 51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7946" name="Oval 52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47" name="Oval 53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43" name="Group 54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7944" name="Oval 5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45" name="Oval 5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7897" name="Group 57"/>
          <p:cNvGrpSpPr>
            <a:grpSpLocks/>
          </p:cNvGrpSpPr>
          <p:nvPr/>
        </p:nvGrpSpPr>
        <p:grpSpPr bwMode="auto">
          <a:xfrm>
            <a:off x="8001001" y="3657601"/>
            <a:ext cx="327025" cy="2105025"/>
            <a:chOff x="1432" y="2296"/>
            <a:chExt cx="206" cy="1326"/>
          </a:xfrm>
        </p:grpSpPr>
        <p:grpSp>
          <p:nvGrpSpPr>
            <p:cNvPr id="37928" name="Group 58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7938" name="Oval 59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39" name="Oval 60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29" name="Group 61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7936" name="Oval 62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37" name="Oval 63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30" name="Group 64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7934" name="Oval 6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35" name="Oval 6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31" name="Group 67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7932" name="Oval 68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33" name="Oval 69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7898" name="Group 70"/>
          <p:cNvGrpSpPr>
            <a:grpSpLocks/>
          </p:cNvGrpSpPr>
          <p:nvPr/>
        </p:nvGrpSpPr>
        <p:grpSpPr bwMode="auto">
          <a:xfrm>
            <a:off x="7239001" y="3657601"/>
            <a:ext cx="327025" cy="2105025"/>
            <a:chOff x="1432" y="2296"/>
            <a:chExt cx="206" cy="1326"/>
          </a:xfrm>
        </p:grpSpPr>
        <p:grpSp>
          <p:nvGrpSpPr>
            <p:cNvPr id="37916" name="Group 71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7926" name="Oval 72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27" name="Oval 73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17" name="Group 74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7924" name="Oval 7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25" name="Oval 7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18" name="Group 77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7922" name="Oval 78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23" name="Oval 79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19" name="Group 80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7920" name="Oval 81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21" name="Oval 82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7899" name="Group 83"/>
          <p:cNvGrpSpPr>
            <a:grpSpLocks/>
          </p:cNvGrpSpPr>
          <p:nvPr/>
        </p:nvGrpSpPr>
        <p:grpSpPr bwMode="auto">
          <a:xfrm>
            <a:off x="6553201" y="3657601"/>
            <a:ext cx="327025" cy="2105025"/>
            <a:chOff x="1432" y="2296"/>
            <a:chExt cx="206" cy="1326"/>
          </a:xfrm>
        </p:grpSpPr>
        <p:grpSp>
          <p:nvGrpSpPr>
            <p:cNvPr id="37904" name="Group 84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7914" name="Oval 8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15" name="Oval 8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05" name="Group 87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7912" name="Oval 88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13" name="Oval 89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06" name="Group 90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7910" name="Oval 91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11" name="Oval 92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07" name="Group 93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7908" name="Oval 94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09" name="Oval 95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7900" name="Oval 96"/>
          <p:cNvSpPr>
            <a:spLocks noChangeArrowheads="1"/>
          </p:cNvSpPr>
          <p:nvPr/>
        </p:nvSpPr>
        <p:spPr bwMode="auto">
          <a:xfrm>
            <a:off x="3505200" y="3962400"/>
            <a:ext cx="3048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01" name="Line 97"/>
          <p:cNvSpPr>
            <a:spLocks noChangeShapeType="1"/>
          </p:cNvSpPr>
          <p:nvPr/>
        </p:nvSpPr>
        <p:spPr bwMode="auto">
          <a:xfrm>
            <a:off x="3810000" y="40767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902" name="Text Box 98"/>
          <p:cNvSpPr txBox="1">
            <a:spLocks noChangeArrowheads="1"/>
          </p:cNvSpPr>
          <p:nvPr/>
        </p:nvSpPr>
        <p:spPr bwMode="auto">
          <a:xfrm>
            <a:off x="4117975" y="357187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v</a:t>
            </a:r>
            <a:endParaRPr lang="en-GB" altLang="en-US">
              <a:solidFill>
                <a:srgbClr val="FF0000"/>
              </a:solidFill>
            </a:endParaRPr>
          </a:p>
        </p:txBody>
      </p:sp>
      <p:sp>
        <p:nvSpPr>
          <p:cNvPr id="37903" name="Text Box 99"/>
          <p:cNvSpPr txBox="1">
            <a:spLocks noChangeArrowheads="1"/>
          </p:cNvSpPr>
          <p:nvPr/>
        </p:nvSpPr>
        <p:spPr bwMode="auto">
          <a:xfrm>
            <a:off x="3290888" y="40655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</a:rPr>
              <a:t>q</a:t>
            </a:r>
            <a:endParaRPr lang="en-GB" altLang="en-US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636622" y="3412207"/>
                <a:ext cx="1333698" cy="1233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AU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r>
                            <a:rPr lang="en-AU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</m:oMath>
                  </m:oMathPara>
                </a14:m>
                <a:endParaRPr lang="en-AU" b="1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622" y="3412207"/>
                <a:ext cx="1333698" cy="12337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9622433" y="4650159"/>
                <a:ext cx="1389804" cy="1314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AU" sz="3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AU" sz="3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</m:oMath>
                  </m:oMathPara>
                </a14:m>
                <a:endParaRPr lang="en-AU" b="1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433" y="4650159"/>
                <a:ext cx="1389804" cy="13142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95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force on a moving charge in a magnetic field</a:t>
            </a:r>
            <a:endParaRPr lang="en-GB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	In time </a:t>
            </a:r>
            <a:r>
              <a:rPr lang="en-US" altLang="en-US" dirty="0" err="1">
                <a:solidFill>
                  <a:srgbClr val="008000"/>
                </a:solidFill>
              </a:rPr>
              <a:t>Δt</a:t>
            </a:r>
            <a:r>
              <a:rPr lang="en-US" altLang="en-US" dirty="0"/>
              <a:t> the charge will have moved a distance</a:t>
            </a:r>
            <a:endParaRPr lang="en-GB" altLang="en-US" dirty="0">
              <a:solidFill>
                <a:srgbClr val="008000"/>
              </a:solidFill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389313" y="3298826"/>
            <a:ext cx="5289550" cy="279717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3797301" y="3644901"/>
            <a:ext cx="327025" cy="2105025"/>
            <a:chOff x="1432" y="2296"/>
            <a:chExt cx="206" cy="1326"/>
          </a:xfrm>
        </p:grpSpPr>
        <p:grpSp>
          <p:nvGrpSpPr>
            <p:cNvPr id="37976" name="Group 6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7986" name="Oval 7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87" name="Oval 8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77" name="Group 9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7984" name="Oval 10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85" name="Oval 11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78" name="Group 12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7982" name="Oval 13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83" name="Oval 14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79" name="Group 15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7980" name="Oval 16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81" name="Oval 17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7894" name="Group 18"/>
          <p:cNvGrpSpPr>
            <a:grpSpLocks/>
          </p:cNvGrpSpPr>
          <p:nvPr/>
        </p:nvGrpSpPr>
        <p:grpSpPr bwMode="auto">
          <a:xfrm>
            <a:off x="5867401" y="3657601"/>
            <a:ext cx="327025" cy="2105025"/>
            <a:chOff x="1432" y="2296"/>
            <a:chExt cx="206" cy="1326"/>
          </a:xfrm>
        </p:grpSpPr>
        <p:grpSp>
          <p:nvGrpSpPr>
            <p:cNvPr id="37964" name="Group 19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7974" name="Oval 20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75" name="Oval 21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65" name="Group 22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7972" name="Oval 23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73" name="Oval 24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66" name="Group 25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7970" name="Oval 26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71" name="Oval 27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67" name="Group 28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7968" name="Oval 29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69" name="Oval 30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7895" name="Group 31"/>
          <p:cNvGrpSpPr>
            <a:grpSpLocks/>
          </p:cNvGrpSpPr>
          <p:nvPr/>
        </p:nvGrpSpPr>
        <p:grpSpPr bwMode="auto">
          <a:xfrm>
            <a:off x="5181601" y="3657601"/>
            <a:ext cx="327025" cy="2105025"/>
            <a:chOff x="1432" y="2296"/>
            <a:chExt cx="206" cy="1326"/>
          </a:xfrm>
        </p:grpSpPr>
        <p:grpSp>
          <p:nvGrpSpPr>
            <p:cNvPr id="37952" name="Group 32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7962" name="Oval 33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63" name="Oval 34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53" name="Group 35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7960" name="Oval 36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61" name="Oval 37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54" name="Group 38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7958" name="Oval 39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59" name="Oval 40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55" name="Group 41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7956" name="Oval 42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57" name="Oval 43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7896" name="Group 44"/>
          <p:cNvGrpSpPr>
            <a:grpSpLocks/>
          </p:cNvGrpSpPr>
          <p:nvPr/>
        </p:nvGrpSpPr>
        <p:grpSpPr bwMode="auto">
          <a:xfrm>
            <a:off x="4495801" y="3657601"/>
            <a:ext cx="327025" cy="2105025"/>
            <a:chOff x="1432" y="2296"/>
            <a:chExt cx="206" cy="1326"/>
          </a:xfrm>
        </p:grpSpPr>
        <p:grpSp>
          <p:nvGrpSpPr>
            <p:cNvPr id="37940" name="Group 45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7950" name="Oval 46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51" name="Oval 47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41" name="Group 48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7948" name="Oval 49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49" name="Oval 50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42" name="Group 51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7946" name="Oval 52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47" name="Oval 53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43" name="Group 54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7944" name="Oval 5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45" name="Oval 5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7897" name="Group 57"/>
          <p:cNvGrpSpPr>
            <a:grpSpLocks/>
          </p:cNvGrpSpPr>
          <p:nvPr/>
        </p:nvGrpSpPr>
        <p:grpSpPr bwMode="auto">
          <a:xfrm>
            <a:off x="8001001" y="3657601"/>
            <a:ext cx="327025" cy="2105025"/>
            <a:chOff x="1432" y="2296"/>
            <a:chExt cx="206" cy="1326"/>
          </a:xfrm>
        </p:grpSpPr>
        <p:grpSp>
          <p:nvGrpSpPr>
            <p:cNvPr id="37928" name="Group 58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7938" name="Oval 59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39" name="Oval 60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29" name="Group 61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7936" name="Oval 62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37" name="Oval 63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30" name="Group 64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7934" name="Oval 6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35" name="Oval 6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31" name="Group 67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7932" name="Oval 68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33" name="Oval 69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7898" name="Group 70"/>
          <p:cNvGrpSpPr>
            <a:grpSpLocks/>
          </p:cNvGrpSpPr>
          <p:nvPr/>
        </p:nvGrpSpPr>
        <p:grpSpPr bwMode="auto">
          <a:xfrm>
            <a:off x="7239001" y="3657601"/>
            <a:ext cx="327025" cy="2105025"/>
            <a:chOff x="1432" y="2296"/>
            <a:chExt cx="206" cy="1326"/>
          </a:xfrm>
        </p:grpSpPr>
        <p:grpSp>
          <p:nvGrpSpPr>
            <p:cNvPr id="37916" name="Group 71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7926" name="Oval 72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27" name="Oval 73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17" name="Group 74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7924" name="Oval 7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25" name="Oval 7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18" name="Group 77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7922" name="Oval 78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23" name="Oval 79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19" name="Group 80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7920" name="Oval 81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21" name="Oval 82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7899" name="Group 83"/>
          <p:cNvGrpSpPr>
            <a:grpSpLocks/>
          </p:cNvGrpSpPr>
          <p:nvPr/>
        </p:nvGrpSpPr>
        <p:grpSpPr bwMode="auto">
          <a:xfrm>
            <a:off x="6553201" y="3657601"/>
            <a:ext cx="327025" cy="2105025"/>
            <a:chOff x="1432" y="2296"/>
            <a:chExt cx="206" cy="1326"/>
          </a:xfrm>
        </p:grpSpPr>
        <p:grpSp>
          <p:nvGrpSpPr>
            <p:cNvPr id="37904" name="Group 84"/>
            <p:cNvGrpSpPr>
              <a:grpSpLocks/>
            </p:cNvGrpSpPr>
            <p:nvPr/>
          </p:nvGrpSpPr>
          <p:grpSpPr bwMode="auto">
            <a:xfrm>
              <a:off x="1432" y="2296"/>
              <a:ext cx="198" cy="166"/>
              <a:chOff x="234" y="3674"/>
              <a:chExt cx="198" cy="166"/>
            </a:xfrm>
          </p:grpSpPr>
          <p:sp>
            <p:nvSpPr>
              <p:cNvPr id="37914" name="Oval 85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15" name="Oval 86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05" name="Group 87"/>
            <p:cNvGrpSpPr>
              <a:grpSpLocks/>
            </p:cNvGrpSpPr>
            <p:nvPr/>
          </p:nvGrpSpPr>
          <p:grpSpPr bwMode="auto">
            <a:xfrm>
              <a:off x="1440" y="2688"/>
              <a:ext cx="198" cy="166"/>
              <a:chOff x="234" y="3674"/>
              <a:chExt cx="198" cy="166"/>
            </a:xfrm>
          </p:grpSpPr>
          <p:sp>
            <p:nvSpPr>
              <p:cNvPr id="37912" name="Oval 88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13" name="Oval 89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06" name="Group 90"/>
            <p:cNvGrpSpPr>
              <a:grpSpLocks/>
            </p:cNvGrpSpPr>
            <p:nvPr/>
          </p:nvGrpSpPr>
          <p:grpSpPr bwMode="auto">
            <a:xfrm>
              <a:off x="1440" y="3072"/>
              <a:ext cx="198" cy="166"/>
              <a:chOff x="234" y="3674"/>
              <a:chExt cx="198" cy="166"/>
            </a:xfrm>
          </p:grpSpPr>
          <p:sp>
            <p:nvSpPr>
              <p:cNvPr id="37910" name="Oval 91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11" name="Oval 92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907" name="Group 93"/>
            <p:cNvGrpSpPr>
              <a:grpSpLocks/>
            </p:cNvGrpSpPr>
            <p:nvPr/>
          </p:nvGrpSpPr>
          <p:grpSpPr bwMode="auto">
            <a:xfrm>
              <a:off x="1440" y="3456"/>
              <a:ext cx="198" cy="166"/>
              <a:chOff x="234" y="3674"/>
              <a:chExt cx="198" cy="166"/>
            </a:xfrm>
          </p:grpSpPr>
          <p:sp>
            <p:nvSpPr>
              <p:cNvPr id="37908" name="Oval 94"/>
              <p:cNvSpPr>
                <a:spLocks noChangeArrowheads="1"/>
              </p:cNvSpPr>
              <p:nvPr/>
            </p:nvSpPr>
            <p:spPr bwMode="auto">
              <a:xfrm>
                <a:off x="234" y="3674"/>
                <a:ext cx="198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09" name="Oval 95"/>
              <p:cNvSpPr>
                <a:spLocks noChangeArrowheads="1"/>
              </p:cNvSpPr>
              <p:nvPr/>
            </p:nvSpPr>
            <p:spPr bwMode="auto">
              <a:xfrm>
                <a:off x="307" y="372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7900" name="Oval 96"/>
          <p:cNvSpPr>
            <a:spLocks noChangeArrowheads="1"/>
          </p:cNvSpPr>
          <p:nvPr/>
        </p:nvSpPr>
        <p:spPr bwMode="auto">
          <a:xfrm>
            <a:off x="3505200" y="3962400"/>
            <a:ext cx="3048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01" name="Line 97"/>
          <p:cNvSpPr>
            <a:spLocks noChangeShapeType="1"/>
          </p:cNvSpPr>
          <p:nvPr/>
        </p:nvSpPr>
        <p:spPr bwMode="auto">
          <a:xfrm>
            <a:off x="3810000" y="40767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902" name="Text Box 98"/>
          <p:cNvSpPr txBox="1">
            <a:spLocks noChangeArrowheads="1"/>
          </p:cNvSpPr>
          <p:nvPr/>
        </p:nvSpPr>
        <p:spPr bwMode="auto">
          <a:xfrm>
            <a:off x="4117975" y="357187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v</a:t>
            </a:r>
            <a:endParaRPr lang="en-GB" altLang="en-US">
              <a:solidFill>
                <a:srgbClr val="FF0000"/>
              </a:solidFill>
            </a:endParaRPr>
          </a:p>
        </p:txBody>
      </p:sp>
      <p:sp>
        <p:nvSpPr>
          <p:cNvPr id="37903" name="Text Box 99"/>
          <p:cNvSpPr txBox="1">
            <a:spLocks noChangeArrowheads="1"/>
          </p:cNvSpPr>
          <p:nvPr/>
        </p:nvSpPr>
        <p:spPr bwMode="auto">
          <a:xfrm>
            <a:off x="3290888" y="40655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</a:rPr>
              <a:t>q</a:t>
            </a:r>
            <a:endParaRPr lang="en-GB" altLang="en-US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9637423" y="1771649"/>
                <a:ext cx="158857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AU" sz="3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3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</m:oMath>
                  </m:oMathPara>
                </a14:m>
                <a:endParaRPr lang="en-AU" b="1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423" y="1771649"/>
                <a:ext cx="1588576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96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ustom 2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2756</TotalTime>
  <Words>2041</Words>
  <Application>Microsoft Office PowerPoint</Application>
  <PresentationFormat>Widescreen</PresentationFormat>
  <Paragraphs>284</Paragraphs>
  <Slides>43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Comic Sans MS</vt:lpstr>
      <vt:lpstr>Georgia</vt:lpstr>
      <vt:lpstr>Helvetica</vt:lpstr>
      <vt:lpstr>Impact</vt:lpstr>
      <vt:lpstr>Tahoma</vt:lpstr>
      <vt:lpstr>Times New Roman</vt:lpstr>
      <vt:lpstr>Trebuchet MS</vt:lpstr>
      <vt:lpstr>Wingdings</vt:lpstr>
      <vt:lpstr>Wingdings 2</vt:lpstr>
      <vt:lpstr>Urban</vt:lpstr>
      <vt:lpstr>Custom Design</vt:lpstr>
      <vt:lpstr>The Interaction of Magnetic Fields The Motor Effect – Part 2 (5.2) </vt:lpstr>
      <vt:lpstr>PowerPoint Presentation</vt:lpstr>
      <vt:lpstr>PowerPoint Presentation</vt:lpstr>
      <vt:lpstr>Revision- Physics “Gang Signs”</vt:lpstr>
      <vt:lpstr>The force on a moving charge in a magnetic field</vt:lpstr>
      <vt:lpstr>Charge deflection by a magnetic field</vt:lpstr>
      <vt:lpstr>The force on a moving charge in a magnetic field</vt:lpstr>
      <vt:lpstr>The force on a moving charge in a magnetic field</vt:lpstr>
      <vt:lpstr>The force on a moving charge in a magnetic field</vt:lpstr>
      <vt:lpstr>The force on a moving charge in a magnetic field</vt:lpstr>
      <vt:lpstr>The force on a moving charge in a magnetic field</vt:lpstr>
      <vt:lpstr>The force on a moving charge in a magnetic field</vt:lpstr>
      <vt:lpstr>The force on a moving charge in a magnetic field</vt:lpstr>
      <vt:lpstr>The force on a moving charge in a magnetic field</vt:lpstr>
      <vt:lpstr>Force on a Charged Particle in a Magnetic Field</vt:lpstr>
      <vt:lpstr>Force on a Charged Particle in a Magnetic Field</vt:lpstr>
      <vt:lpstr>Worked Example 1</vt:lpstr>
      <vt:lpstr>Worked Example 2</vt:lpstr>
      <vt:lpstr>Worked Example 2</vt:lpstr>
      <vt:lpstr>Worked Example 2</vt:lpstr>
      <vt:lpstr>Circular Motion in a Magnetic Field</vt:lpstr>
      <vt:lpstr>Circular Motion in a Magnetic Field</vt:lpstr>
      <vt:lpstr>Worked Example 3</vt:lpstr>
      <vt:lpstr>Worked Example 4</vt:lpstr>
      <vt:lpstr>Period of Circular Motion </vt:lpstr>
      <vt:lpstr>Application:    Mass Spectrometers</vt:lpstr>
      <vt:lpstr>Application:    Mass Spectrometers</vt:lpstr>
      <vt:lpstr>Application:    Mass Spectrometers</vt:lpstr>
      <vt:lpstr>Application:    Mass Spectrometers</vt:lpstr>
      <vt:lpstr>Application:    Mass Spectrometers</vt:lpstr>
      <vt:lpstr>Application:    Mass Spectrometers</vt:lpstr>
      <vt:lpstr>Application:    Mass Spectrometers</vt:lpstr>
      <vt:lpstr>Application:    Mass Spectrometers</vt:lpstr>
      <vt:lpstr>Application:    Mass Spectrometers</vt:lpstr>
      <vt:lpstr>PowerPoint Presentation</vt:lpstr>
      <vt:lpstr>Application:    Mass Spectrometers</vt:lpstr>
      <vt:lpstr>Mass Spectrometer</vt:lpstr>
      <vt:lpstr>Cathode Ray Tubes – Older Style TV’s</vt:lpstr>
      <vt:lpstr>Cathode Ray Tubes – Older Style TV’s</vt:lpstr>
      <vt:lpstr>Cathode Ray Tubes – Older Style TV’s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RANDALL Samuel [Woodvale Secondary College]</cp:lastModifiedBy>
  <cp:revision>234</cp:revision>
  <dcterms:created xsi:type="dcterms:W3CDTF">2008-08-15T17:24:00Z</dcterms:created>
  <dcterms:modified xsi:type="dcterms:W3CDTF">2024-05-01T00:10:51Z</dcterms:modified>
</cp:coreProperties>
</file>