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1" r:id="rId2"/>
    <p:sldId id="294" r:id="rId3"/>
    <p:sldId id="317" r:id="rId4"/>
    <p:sldId id="318" r:id="rId5"/>
    <p:sldId id="319" r:id="rId6"/>
    <p:sldId id="321" r:id="rId7"/>
    <p:sldId id="322" r:id="rId8"/>
    <p:sldId id="305" r:id="rId9"/>
    <p:sldId id="259" r:id="rId10"/>
    <p:sldId id="304" r:id="rId11"/>
    <p:sldId id="261" r:id="rId12"/>
    <p:sldId id="295" r:id="rId13"/>
    <p:sldId id="273" r:id="rId14"/>
    <p:sldId id="274" r:id="rId15"/>
    <p:sldId id="256" r:id="rId16"/>
    <p:sldId id="316" r:id="rId17"/>
    <p:sldId id="309" r:id="rId18"/>
    <p:sldId id="310" r:id="rId19"/>
    <p:sldId id="311" r:id="rId20"/>
    <p:sldId id="312" r:id="rId21"/>
    <p:sldId id="313" r:id="rId22"/>
    <p:sldId id="314" r:id="rId23"/>
    <p:sldId id="315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6600"/>
    <a:srgbClr val="00FF00"/>
    <a:srgbClr val="FF9999"/>
    <a:srgbClr val="FFFFCC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7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2008228-0E0F-4130-A0F4-355232737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4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C1EE2A-1618-4969-AFFE-70DAFF5E686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582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6E0DA8-BC72-4C64-884B-51A652C4A3DA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103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F1CBF5-CF8B-4729-A9A1-AC07361040B1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8255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577DF2-1159-479E-A2D8-AD850EF89CE7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385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577DF2-1159-479E-A2D8-AD850EF89CE7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7818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616571-A0BD-4240-9A52-E1664F3DBBC1}" type="slidenum">
              <a:rPr lang="en-GB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812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C2969A-2D49-491C-B59E-71C00140C861}" type="slidenum">
              <a:rPr lang="en-GB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828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79C35-91A2-4EB5-B8B4-54F20544DFB9}" type="slidenum">
              <a:rPr lang="en-GB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98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04CC3F-604D-4A33-9B7F-C0AE0618FAAB}" type="slidenum">
              <a:rPr lang="en-GB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983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88DAB0-2EA8-4C9E-8447-5912FA37E4ED}" type="slidenum">
              <a:rPr lang="en-GB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26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9510FB-CF3E-42C7-B97F-BEA928140F4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823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9086CA-501D-4177-8BF6-E852CB2BB35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04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FE029E-B3BC-47A5-9DCA-4CECCE55CEB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422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8B8835-DAB1-4001-86E6-2F4914E1147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8146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45F66D-C89E-4C63-9D00-782311C9929C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180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1772B3-041C-486E-8CBC-5281165D628D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055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0CA6A1-8D83-4237-89F4-105A2B51ADAC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3122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E13473-C7E2-460C-912E-EA7A9C805908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5309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FB23F-6528-4254-8EA9-29937A7B6B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4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4FB8F-A704-43B0-8F6B-0D1546E646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9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48405-A177-4F50-8475-C0F71A951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88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F76A-E6FC-4B9E-A90E-5ED568FF30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90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E0835-CD97-493B-99B4-6CB31F955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28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C8FB3-1170-4FB2-A69A-88C36ABEDD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9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352E9-878F-4B2B-B245-AD6C53DC1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92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0A24-F826-49A9-8903-6F03C4632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4F195-265D-43EE-946D-E5E0486EE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63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848DA-1F04-4D61-9751-B81887BA7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47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F3050-0048-46DC-A0C8-E70B1D594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9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B41A3-1EF3-4A3C-BCEC-E972C05AA5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5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F6086-A705-47A6-9B2F-48BB7007C9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8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17B59-DA8F-45BF-876F-4839678E74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7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F226403-BABD-4FED-9AEB-9D704EF70D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0.jpeg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Turning</a:t>
            </a:r>
            <a:r>
              <a:rPr lang="en-GB" altLang="en-US"/>
              <a:t> Effects of </a:t>
            </a:r>
            <a:r>
              <a:rPr lang="en-GB" altLang="en-US">
                <a:solidFill>
                  <a:srgbClr val="7030A0"/>
                </a:solidFill>
              </a:rPr>
              <a:t>Forces</a:t>
            </a:r>
          </a:p>
        </p:txBody>
      </p:sp>
      <p:pic>
        <p:nvPicPr>
          <p:cNvPr id="3075" name="Picture 8" descr="see-saw-fat-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636838"/>
            <a:ext cx="384175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888163" y="2060575"/>
            <a:ext cx="2881312" cy="1828800"/>
          </a:xfrm>
          <a:prstGeom prst="wedgeRoundRectCallout">
            <a:avLst>
              <a:gd name="adj1" fmla="val -116426"/>
              <a:gd name="adj2" fmla="val -986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Can we torque about this?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Turning effect of a force – </a:t>
            </a:r>
            <a:r>
              <a:rPr lang="en-GB" altLang="en-US" sz="4000">
                <a:solidFill>
                  <a:srgbClr val="00B0F0"/>
                </a:solidFill>
              </a:rPr>
              <a:t>moment</a:t>
            </a:r>
            <a:r>
              <a:rPr lang="en-GB" altLang="en-US" sz="4000"/>
              <a:t> of a force or </a:t>
            </a:r>
            <a:r>
              <a:rPr lang="en-GB" altLang="en-US" sz="4000">
                <a:solidFill>
                  <a:srgbClr val="00B0F0"/>
                </a:solidFill>
              </a:rPr>
              <a:t>TORQUE</a:t>
            </a:r>
            <a:endParaRPr lang="en-US" altLang="en-US" sz="4000">
              <a:solidFill>
                <a:srgbClr val="00B0F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363" y="1657350"/>
            <a:ext cx="9120187" cy="334168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altLang="en-US" sz="2800" dirty="0"/>
          </a:p>
          <a:p>
            <a:pPr eaLnBrk="1" hangingPunct="1">
              <a:buFontTx/>
              <a:buNone/>
            </a:pPr>
            <a:endParaRPr lang="en-GB" altLang="en-US" sz="2800" dirty="0"/>
          </a:p>
          <a:p>
            <a:pPr eaLnBrk="1" hangingPunct="1">
              <a:buFontTx/>
              <a:buNone/>
            </a:pPr>
            <a:r>
              <a:rPr lang="en-GB" altLang="en-US" sz="2400" dirty="0">
                <a:solidFill>
                  <a:srgbClr val="0000FF"/>
                </a:solidFill>
              </a:rPr>
              <a:t>Moment (torque) </a:t>
            </a:r>
            <a:r>
              <a:rPr lang="en-GB" altLang="en-US" sz="2400" dirty="0">
                <a:solidFill>
                  <a:srgbClr val="00B050"/>
                </a:solidFill>
              </a:rPr>
              <a:t>(Nm) </a:t>
            </a:r>
            <a:r>
              <a:rPr lang="en-GB" altLang="en-US" sz="2400" dirty="0">
                <a:solidFill>
                  <a:srgbClr val="0000FF"/>
                </a:solidFill>
              </a:rPr>
              <a:t>= distance from pivot </a:t>
            </a:r>
            <a:r>
              <a:rPr lang="en-GB" altLang="en-US" sz="2400" dirty="0">
                <a:solidFill>
                  <a:srgbClr val="00B050"/>
                </a:solidFill>
              </a:rPr>
              <a:t>(m) x</a:t>
            </a:r>
            <a:r>
              <a:rPr lang="en-GB" altLang="en-US" sz="2400" dirty="0">
                <a:solidFill>
                  <a:srgbClr val="0000FF"/>
                </a:solidFill>
              </a:rPr>
              <a:t> Force </a:t>
            </a:r>
            <a:r>
              <a:rPr lang="en-GB" altLang="en-US" sz="2400" dirty="0">
                <a:solidFill>
                  <a:srgbClr val="00B050"/>
                </a:solidFill>
              </a:rPr>
              <a:t>(N)</a:t>
            </a:r>
            <a:endParaRPr lang="en-US" altLang="en-US" sz="2400" dirty="0">
              <a:solidFill>
                <a:srgbClr val="00B050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757363" y="3636963"/>
            <a:ext cx="5111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en-US" dirty="0"/>
              <a:t>Note the unit is </a:t>
            </a:r>
            <a:r>
              <a:rPr lang="en-GB" altLang="en-US" sz="2400" dirty="0">
                <a:solidFill>
                  <a:srgbClr val="00B050"/>
                </a:solidFill>
                <a:latin typeface="+mn-lt"/>
              </a:rPr>
              <a:t>Nm,</a:t>
            </a:r>
            <a:r>
              <a:rPr lang="en-GB" altLang="en-US" dirty="0"/>
              <a:t> </a:t>
            </a:r>
            <a:r>
              <a:rPr lang="en-GB" altLang="en-US" u="sng" dirty="0"/>
              <a:t>not</a:t>
            </a:r>
            <a:r>
              <a:rPr lang="en-GB" altLang="en-US" dirty="0"/>
              <a:t> </a:t>
            </a:r>
            <a:r>
              <a:rPr lang="en-GB" altLang="en-US" sz="2400" dirty="0">
                <a:solidFill>
                  <a:srgbClr val="00B050"/>
                </a:solidFill>
                <a:latin typeface="+mn-lt"/>
              </a:rPr>
              <a:t>N/m!</a:t>
            </a:r>
            <a:endParaRPr lang="en-US" altLang="en-US" sz="2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3360738" y="3052763"/>
            <a:ext cx="61912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2413000" y="1816100"/>
            <a:ext cx="182546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AU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60738" y="1692275"/>
          <a:ext cx="51196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66800" imgH="190500" progId="Equation.DSMT4">
                  <p:embed/>
                </p:oleObj>
              </mc:Choice>
              <mc:Fallback>
                <p:oleObj r:id="rId3" imgW="1066800" imgH="19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1692275"/>
                        <a:ext cx="51196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p Arrow 5"/>
          <p:cNvSpPr/>
          <p:nvPr/>
        </p:nvSpPr>
        <p:spPr>
          <a:xfrm>
            <a:off x="2860675" y="3519488"/>
            <a:ext cx="8016875" cy="328771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2000" dirty="0"/>
              <a:t>This assumes that the Radius and the Force are </a:t>
            </a:r>
            <a:r>
              <a:rPr lang="en-AU" sz="2000" b="1" dirty="0">
                <a:solidFill>
                  <a:schemeClr val="tx1"/>
                </a:solidFill>
              </a:rPr>
              <a:t>perpendicular</a:t>
            </a:r>
            <a:r>
              <a:rPr lang="en-AU" sz="2000" dirty="0"/>
              <a:t> to each other. </a:t>
            </a:r>
          </a:p>
          <a:p>
            <a:pPr algn="ctr">
              <a:defRPr/>
            </a:pPr>
            <a:endParaRPr lang="en-AU" sz="2000" dirty="0"/>
          </a:p>
          <a:p>
            <a:pPr algn="ctr">
              <a:defRPr/>
            </a:pPr>
            <a:r>
              <a:rPr lang="en-AU" sz="2000" dirty="0"/>
              <a:t>If they are not then the </a:t>
            </a:r>
            <a:r>
              <a:rPr lang="en-AU" sz="2000" b="1" dirty="0">
                <a:solidFill>
                  <a:schemeClr val="tx1"/>
                </a:solidFill>
              </a:rPr>
              <a:t>perpendicular component </a:t>
            </a:r>
            <a:r>
              <a:rPr lang="en-AU" sz="2000" dirty="0"/>
              <a:t>must be used. (thus the sin </a:t>
            </a:r>
            <a:r>
              <a:rPr lang="el-GR" sz="2000" dirty="0"/>
              <a:t>θ</a:t>
            </a:r>
            <a:r>
              <a:rPr lang="en-AU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5"/>
          <p:cNvSpPr>
            <a:spLocks noChangeArrowheads="1"/>
          </p:cNvSpPr>
          <p:nvPr/>
        </p:nvSpPr>
        <p:spPr bwMode="auto">
          <a:xfrm>
            <a:off x="5735638" y="3933825"/>
            <a:ext cx="1081087" cy="158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simple example!</a:t>
            </a:r>
            <a:endParaRPr lang="en-US" altLang="en-US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6240463" y="4365625"/>
            <a:ext cx="719137" cy="647700"/>
          </a:xfrm>
          <a:prstGeom prst="hexagon">
            <a:avLst>
              <a:gd name="adj" fmla="val 27757"/>
              <a:gd name="vf" fmla="val 11547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3287713" y="4365625"/>
            <a:ext cx="25923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5808663" y="4365625"/>
            <a:ext cx="142875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6502400" y="4581525"/>
            <a:ext cx="217488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7073900" y="4132263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nut</a:t>
            </a:r>
            <a:endParaRPr lang="en-US" altLang="en-US" sz="1800"/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6392863" y="5800725"/>
            <a:ext cx="1468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spanner (wrench)</a:t>
            </a:r>
            <a:endParaRPr lang="en-US" altLang="en-US" sz="1800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 flipH="1" flipV="1">
            <a:off x="6516688" y="5486400"/>
            <a:ext cx="134937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H="1">
            <a:off x="6929438" y="4383088"/>
            <a:ext cx="179387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>
            <a:off x="3406775" y="3101975"/>
            <a:ext cx="0" cy="1236663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2986088" y="2681288"/>
            <a:ext cx="681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50 N</a:t>
            </a:r>
            <a:endParaRPr lang="en-US" altLang="en-US" sz="1800"/>
          </a:p>
        </p:txBody>
      </p:sp>
      <p:sp>
        <p:nvSpPr>
          <p:cNvPr id="22542" name="Line 18"/>
          <p:cNvSpPr>
            <a:spLocks noChangeShapeType="1"/>
          </p:cNvSpPr>
          <p:nvPr/>
        </p:nvSpPr>
        <p:spPr bwMode="auto">
          <a:xfrm>
            <a:off x="3416300" y="3640138"/>
            <a:ext cx="3173413" cy="7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43" name="Text Box 19"/>
          <p:cNvSpPr txBox="1">
            <a:spLocks noChangeArrowheads="1"/>
          </p:cNvSpPr>
          <p:nvPr/>
        </p:nvSpPr>
        <p:spPr bwMode="auto">
          <a:xfrm>
            <a:off x="4267200" y="3468688"/>
            <a:ext cx="933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0.15 m</a:t>
            </a:r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2"/>
          <p:cNvSpPr>
            <a:spLocks noChangeArrowheads="1"/>
          </p:cNvSpPr>
          <p:nvPr/>
        </p:nvSpPr>
        <p:spPr bwMode="auto">
          <a:xfrm>
            <a:off x="5735638" y="3933825"/>
            <a:ext cx="1081087" cy="158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simple example!</a:t>
            </a:r>
            <a:endParaRPr lang="en-US" altLang="en-US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6240463" y="4365625"/>
            <a:ext cx="719137" cy="647700"/>
          </a:xfrm>
          <a:prstGeom prst="hexagon">
            <a:avLst>
              <a:gd name="adj" fmla="val 27757"/>
              <a:gd name="vf" fmla="val 11547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287713" y="4365625"/>
            <a:ext cx="25923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808663" y="4365625"/>
            <a:ext cx="142875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6502400" y="4581525"/>
            <a:ext cx="217488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7073900" y="4132263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nut</a:t>
            </a:r>
            <a:endParaRPr lang="en-US" altLang="en-US" sz="1800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392863" y="5800725"/>
            <a:ext cx="1468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spanner (wrench)</a:t>
            </a:r>
            <a:endParaRPr lang="en-US" altLang="en-US" sz="1800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 flipV="1">
            <a:off x="6516688" y="5486400"/>
            <a:ext cx="134937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6929438" y="4383088"/>
            <a:ext cx="179387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3406775" y="3101975"/>
            <a:ext cx="0" cy="1236663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986088" y="2681288"/>
            <a:ext cx="681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50 N</a:t>
            </a:r>
            <a:endParaRPr lang="en-US" altLang="en-US" sz="1800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416300" y="3640138"/>
            <a:ext cx="3173413" cy="7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267200" y="3468688"/>
            <a:ext cx="933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0.15 m</a:t>
            </a:r>
            <a:endParaRPr lang="en-US" altLang="en-US" sz="1800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330700" y="1909763"/>
            <a:ext cx="57721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/>
              <a:t>Torque = 0.15 x 50 x sin 90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>
                <a:solidFill>
                  <a:srgbClr val="0000FF"/>
                </a:solidFill>
              </a:rPr>
              <a:t>Torque = 7.5 Nm</a:t>
            </a:r>
            <a:endParaRPr lang="en-US" altLang="en-US" sz="1800" dirty="0">
              <a:solidFill>
                <a:srgbClr val="0000FF"/>
              </a:solidFill>
            </a:endParaRPr>
          </a:p>
        </p:txBody>
      </p:sp>
      <p:graphicFrame>
        <p:nvGraphicFramePr>
          <p:cNvPr id="24593" name="Object 6"/>
          <p:cNvGraphicFramePr>
            <a:graphicFrameLocks noChangeAspect="1"/>
          </p:cNvGraphicFramePr>
          <p:nvPr/>
        </p:nvGraphicFramePr>
        <p:xfrm>
          <a:off x="3932238" y="1125538"/>
          <a:ext cx="51403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66800" imgH="190500" progId="Equation.DSMT4">
                  <p:embed/>
                </p:oleObj>
              </mc:Choice>
              <mc:Fallback>
                <p:oleObj r:id="rId3" imgW="1066800" imgH="190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1125538"/>
                        <a:ext cx="51403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5735638" y="3933825"/>
            <a:ext cx="1081087" cy="158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What do you do if the nut won’t move and you can’t push harder?!</a:t>
            </a:r>
            <a:endParaRPr lang="en-US" altLang="en-US" sz="4000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6240463" y="4365625"/>
            <a:ext cx="719137" cy="647700"/>
          </a:xfrm>
          <a:prstGeom prst="hexagon">
            <a:avLst>
              <a:gd name="adj" fmla="val 27757"/>
              <a:gd name="vf" fmla="val 11547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287713" y="4365625"/>
            <a:ext cx="25923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808663" y="4365625"/>
            <a:ext cx="142875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502400" y="4581525"/>
            <a:ext cx="217488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073900" y="4132263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nut</a:t>
            </a:r>
            <a:endParaRPr lang="en-US" altLang="en-US" sz="1800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392863" y="5800725"/>
            <a:ext cx="1468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spanner (wrench)</a:t>
            </a:r>
            <a:endParaRPr lang="en-US" altLang="en-US" sz="1800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 flipV="1">
            <a:off x="6516688" y="5486400"/>
            <a:ext cx="134937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6929438" y="4383088"/>
            <a:ext cx="179387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406775" y="3101975"/>
            <a:ext cx="0" cy="1236663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986088" y="2681288"/>
            <a:ext cx="681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50 N</a:t>
            </a:r>
            <a:endParaRPr lang="en-US" altLang="en-US" sz="1800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3416300" y="3640138"/>
            <a:ext cx="3173413" cy="7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267200" y="3468688"/>
            <a:ext cx="933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0.15 m</a:t>
            </a:r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rrowheads="1"/>
          </p:cNvSpPr>
          <p:nvPr/>
        </p:nvSpPr>
        <p:spPr bwMode="auto">
          <a:xfrm>
            <a:off x="5735638" y="3933825"/>
            <a:ext cx="1081087" cy="158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Get a longer spanner!</a:t>
            </a:r>
            <a:endParaRPr lang="en-US" alt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6240463" y="4365625"/>
            <a:ext cx="719137" cy="647700"/>
          </a:xfrm>
          <a:prstGeom prst="hexagon">
            <a:avLst>
              <a:gd name="adj" fmla="val 27757"/>
              <a:gd name="vf" fmla="val 11547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90700" y="4365625"/>
            <a:ext cx="4089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808663" y="4365625"/>
            <a:ext cx="142875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6502400" y="4581525"/>
            <a:ext cx="217488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7073900" y="4132263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nut</a:t>
            </a:r>
            <a:endParaRPr lang="en-US" altLang="en-US" sz="1800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392863" y="5800725"/>
            <a:ext cx="1468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spanner (wrench)</a:t>
            </a:r>
            <a:endParaRPr lang="en-US" altLang="en-US" sz="1800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 flipV="1">
            <a:off x="6516688" y="5486400"/>
            <a:ext cx="134937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H="1">
            <a:off x="6929438" y="4383088"/>
            <a:ext cx="179387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1954213" y="3138488"/>
            <a:ext cx="0" cy="12366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703388" y="2708275"/>
            <a:ext cx="681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50 N</a:t>
            </a:r>
            <a:endParaRPr lang="en-US" altLang="en-US" sz="1800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1919288" y="3644900"/>
            <a:ext cx="4670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575050" y="3429000"/>
            <a:ext cx="933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</a:rPr>
              <a:t>0.25</a:t>
            </a:r>
            <a:r>
              <a:rPr lang="en-GB" altLang="en-US" sz="1800"/>
              <a:t> m</a:t>
            </a:r>
            <a:endParaRPr lang="en-US" altLang="en-US" sz="1800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330700" y="1909763"/>
            <a:ext cx="577215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Moment = Force x distance from pivot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Moment = 50 N x </a:t>
            </a:r>
            <a:r>
              <a:rPr lang="en-GB" altLang="en-US" sz="1800">
                <a:solidFill>
                  <a:srgbClr val="FF0000"/>
                </a:solidFill>
              </a:rPr>
              <a:t>0.25</a:t>
            </a:r>
            <a:r>
              <a:rPr lang="en-GB" altLang="en-US" sz="1800"/>
              <a:t> 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</a:rPr>
              <a:t>Moment = </a:t>
            </a:r>
            <a:r>
              <a:rPr lang="en-GB" altLang="en-US" sz="1800">
                <a:solidFill>
                  <a:srgbClr val="FF0000"/>
                </a:solidFill>
              </a:rPr>
              <a:t>12.5</a:t>
            </a:r>
            <a:r>
              <a:rPr lang="en-GB" altLang="en-US" sz="1800">
                <a:solidFill>
                  <a:srgbClr val="0000FF"/>
                </a:solidFill>
              </a:rPr>
              <a:t> Nm</a:t>
            </a:r>
            <a:endParaRPr lang="en-US" altLang="en-US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782" y="1984243"/>
            <a:ext cx="4077072" cy="4077072"/>
          </a:xfrm>
          <a:prstGeom prst="rect">
            <a:avLst/>
          </a:prstGeom>
        </p:spPr>
      </p:pic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608179" y="0"/>
            <a:ext cx="10972800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rgbClr val="0070C0"/>
                </a:solidFill>
              </a:rPr>
              <a:t>Moments</a:t>
            </a:r>
            <a:r>
              <a:rPr lang="en-GB" altLang="en-US" dirty="0"/>
              <a:t> – Turning forces</a:t>
            </a:r>
            <a:endParaRPr lang="en-US" altLang="en-US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91"/>
          <a:stretch>
            <a:fillRect/>
          </a:stretch>
        </p:blipFill>
        <p:spPr bwMode="auto">
          <a:xfrm>
            <a:off x="625475" y="1371600"/>
            <a:ext cx="503078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AutoShape 10"/>
          <p:cNvSpPr>
            <a:spLocks noChangeArrowheads="1"/>
          </p:cNvSpPr>
          <p:nvPr/>
        </p:nvSpPr>
        <p:spPr bwMode="auto">
          <a:xfrm>
            <a:off x="5893182" y="1111277"/>
            <a:ext cx="2530475" cy="1800225"/>
          </a:xfrm>
          <a:prstGeom prst="wedgeRoundRectCallout">
            <a:avLst>
              <a:gd name="adj1" fmla="val 94843"/>
              <a:gd name="adj2" fmla="val 3743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</a:rPr>
              <a:t>A </a:t>
            </a:r>
            <a:r>
              <a:rPr lang="en-US" altLang="en-US" sz="2000" b="1" dirty="0"/>
              <a:t>longer</a:t>
            </a:r>
            <a:r>
              <a:rPr lang="en-US" altLang="en-US" sz="2000" b="1" dirty="0">
                <a:solidFill>
                  <a:schemeClr val="accent2"/>
                </a:solidFill>
              </a:rPr>
              <a:t> lever arm is very helpful in rotating objects.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sabidem.org/resim/bilim-resim/31491588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934" y="571500"/>
            <a:ext cx="5699084" cy="62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608179" y="0"/>
            <a:ext cx="10972800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rgbClr val="0070C0"/>
                </a:solidFill>
              </a:rPr>
              <a:t>Moments</a:t>
            </a:r>
            <a:r>
              <a:rPr lang="en-GB" altLang="en-US" dirty="0"/>
              <a:t> – Turning forces</a:t>
            </a:r>
            <a:endParaRPr lang="en-US" altLang="en-US" dirty="0"/>
          </a:p>
        </p:txBody>
      </p:sp>
      <p:pic>
        <p:nvPicPr>
          <p:cNvPr id="6" name="Picture 9" descr="Fig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52083"/>
          <a:stretch>
            <a:fillRect/>
          </a:stretch>
        </p:blipFill>
        <p:spPr bwMode="auto">
          <a:xfrm>
            <a:off x="3046678" y="2629963"/>
            <a:ext cx="2709862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Fig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29" b="28169"/>
          <a:stretch>
            <a:fillRect/>
          </a:stretch>
        </p:blipFill>
        <p:spPr bwMode="auto">
          <a:xfrm>
            <a:off x="262353" y="1197972"/>
            <a:ext cx="2709862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Fig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1" b="-2"/>
          <a:stretch>
            <a:fillRect/>
          </a:stretch>
        </p:blipFill>
        <p:spPr bwMode="auto">
          <a:xfrm>
            <a:off x="4835691" y="4262110"/>
            <a:ext cx="2709862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Fig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94"/>
          <a:stretch>
            <a:fillRect/>
          </a:stretch>
        </p:blipFill>
        <p:spPr bwMode="auto">
          <a:xfrm>
            <a:off x="323698" y="4477222"/>
            <a:ext cx="3064995" cy="18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10"/>
          <p:cNvSpPr>
            <a:spLocks noChangeArrowheads="1"/>
          </p:cNvSpPr>
          <p:nvPr/>
        </p:nvSpPr>
        <p:spPr bwMode="auto">
          <a:xfrm>
            <a:off x="2972216" y="1142999"/>
            <a:ext cx="5172118" cy="1431992"/>
          </a:xfrm>
          <a:prstGeom prst="wedgeRoundRectCallout">
            <a:avLst>
              <a:gd name="adj1" fmla="val 63921"/>
              <a:gd name="adj2" fmla="val 11725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Sometimes levers can </a:t>
            </a:r>
            <a:r>
              <a:rPr lang="en-US" altLang="en-US" sz="2000" b="1" dirty="0">
                <a:solidFill>
                  <a:srgbClr val="0000FF"/>
                </a:solidFill>
              </a:rPr>
              <a:t>reduce the size of the force required</a:t>
            </a:r>
            <a:r>
              <a:rPr lang="en-US" altLang="en-US" sz="2000" dirty="0">
                <a:solidFill>
                  <a:schemeClr val="accent2"/>
                </a:solidFill>
              </a:rPr>
              <a:t>, whilst others </a:t>
            </a:r>
            <a:r>
              <a:rPr lang="en-US" altLang="en-US" sz="2000" b="1" dirty="0">
                <a:solidFill>
                  <a:srgbClr val="FF0000"/>
                </a:solidFill>
              </a:rPr>
              <a:t>increase the distance or speed </a:t>
            </a:r>
            <a:r>
              <a:rPr lang="en-US" altLang="en-US" sz="2000" dirty="0">
                <a:solidFill>
                  <a:schemeClr val="accent2"/>
                </a:solidFill>
              </a:rPr>
              <a:t>of movement instead.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83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 descr="S691820_aw_0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268413"/>
            <a:ext cx="946785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847850" y="3333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GB" sz="4400" dirty="0">
                <a:latin typeface="+mj-lt"/>
                <a:ea typeface="+mj-ea"/>
                <a:cs typeface="+mj-cs"/>
              </a:rPr>
              <a:t>Moments - Effect of </a:t>
            </a:r>
            <a:r>
              <a:rPr lang="en-GB" sz="44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Angles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19063" y="1533525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39725" indent="-339725" eaLnBrk="1" fontAlgn="auto" hangingPunct="1">
              <a:spcBef>
                <a:spcPts val="450"/>
              </a:spcBef>
              <a:spcAft>
                <a:spcPts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800" dirty="0">
                <a:latin typeface="+mn-lt"/>
                <a:ea typeface="+mj-ea"/>
                <a:cs typeface="+mj-cs"/>
              </a:rPr>
              <a:t>What is the significance of this diagram ?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9063" y="3892550"/>
            <a:ext cx="12025312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r>
              <a:rPr lang="en-GB" altLang="en-US" sz="2800"/>
              <a:t>X shows the </a:t>
            </a:r>
            <a:r>
              <a:rPr lang="en-GB" altLang="en-US" sz="2800" b="1">
                <a:solidFill>
                  <a:srgbClr val="00B050"/>
                </a:solidFill>
              </a:rPr>
              <a:t>perpendicular distance</a:t>
            </a:r>
          </a:p>
          <a:p>
            <a:pPr eaLnBrk="1" hangingPunct="1">
              <a:spcBef>
                <a:spcPts val="450"/>
              </a:spcBef>
            </a:pPr>
            <a:r>
              <a:rPr lang="en-GB" altLang="en-US" sz="2800"/>
              <a:t>from the pivot to the line of force.</a:t>
            </a:r>
          </a:p>
          <a:p>
            <a:pPr eaLnBrk="1" hangingPunct="1">
              <a:spcBef>
                <a:spcPts val="450"/>
              </a:spcBef>
            </a:pPr>
            <a:endParaRPr lang="en-GB" altLang="en-US" sz="2800"/>
          </a:p>
          <a:p>
            <a:pPr eaLnBrk="1" hangingPunct="1">
              <a:spcBef>
                <a:spcPts val="450"/>
              </a:spcBef>
            </a:pPr>
            <a:r>
              <a:rPr lang="en-GB" altLang="en-US" sz="2800"/>
              <a:t>This is important because torque is the </a:t>
            </a:r>
            <a:r>
              <a:rPr lang="en-GB" altLang="en-US" sz="2800" b="1">
                <a:solidFill>
                  <a:srgbClr val="FF0000"/>
                </a:solidFill>
              </a:rPr>
              <a:t>product</a:t>
            </a:r>
            <a:r>
              <a:rPr lang="en-GB" altLang="en-US" sz="2800">
                <a:solidFill>
                  <a:srgbClr val="FF0000"/>
                </a:solidFill>
              </a:rPr>
              <a:t> </a:t>
            </a:r>
            <a:r>
              <a:rPr lang="en-GB" altLang="en-US" sz="2800"/>
              <a:t>of the </a:t>
            </a:r>
            <a:r>
              <a:rPr lang="en-GB" altLang="en-US" sz="2800" b="1">
                <a:solidFill>
                  <a:srgbClr val="00B050"/>
                </a:solidFill>
              </a:rPr>
              <a:t>force</a:t>
            </a:r>
            <a:r>
              <a:rPr lang="en-GB" altLang="en-US" sz="2800"/>
              <a:t> and the </a:t>
            </a:r>
            <a:r>
              <a:rPr lang="en-GB" altLang="en-US" sz="2800" b="1">
                <a:solidFill>
                  <a:srgbClr val="00B050"/>
                </a:solidFill>
              </a:rPr>
              <a:t>perpendicular distance</a:t>
            </a:r>
            <a:r>
              <a:rPr lang="en-GB" altLang="en-US" sz="2800"/>
              <a:t> to the line of its action. </a:t>
            </a:r>
          </a:p>
          <a:p>
            <a:pPr eaLnBrk="1" hangingPunct="1">
              <a:spcBef>
                <a:spcPts val="450"/>
              </a:spcBef>
            </a:pPr>
            <a:r>
              <a:rPr lang="en-GB" altLang="en-US" sz="2800"/>
              <a:t>Alternatively the </a:t>
            </a:r>
            <a:r>
              <a:rPr lang="en-GB" altLang="en-US" sz="2800" b="1">
                <a:solidFill>
                  <a:srgbClr val="00B050"/>
                </a:solidFill>
              </a:rPr>
              <a:t>component</a:t>
            </a:r>
            <a:r>
              <a:rPr lang="en-GB" altLang="en-US" sz="2800"/>
              <a:t> of the force </a:t>
            </a:r>
            <a:r>
              <a:rPr lang="en-GB" altLang="en-US" sz="2800" b="1">
                <a:solidFill>
                  <a:srgbClr val="00B050"/>
                </a:solidFill>
              </a:rPr>
              <a:t>perpendicular</a:t>
            </a:r>
            <a:r>
              <a:rPr lang="en-GB" altLang="en-US" sz="2800"/>
              <a:t> to the radius.</a:t>
            </a:r>
          </a:p>
        </p:txBody>
      </p:sp>
    </p:spTree>
    <p:extLst>
      <p:ext uri="{BB962C8B-B14F-4D97-AF65-F5344CB8AC3E}">
        <p14:creationId xmlns:p14="http://schemas.microsoft.com/office/powerpoint/2010/main" val="3765888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S691820_aw_0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4"/>
          <a:stretch>
            <a:fillRect/>
          </a:stretch>
        </p:blipFill>
        <p:spPr bwMode="auto">
          <a:xfrm>
            <a:off x="7248525" y="1268413"/>
            <a:ext cx="39624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6477000" y="3048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847850" y="3333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GB" sz="4400" dirty="0">
                <a:latin typeface="+mj-lt"/>
                <a:ea typeface="+mj-ea"/>
                <a:cs typeface="+mj-cs"/>
              </a:rPr>
              <a:t>Moments - Effect of </a:t>
            </a:r>
            <a:r>
              <a:rPr lang="en-GB" sz="44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Angles</a:t>
            </a:r>
          </a:p>
        </p:txBody>
      </p:sp>
      <p:sp>
        <p:nvSpPr>
          <p:cNvPr id="34821" name="Rectangle 1"/>
          <p:cNvSpPr>
            <a:spLocks noChangeArrowheads="1"/>
          </p:cNvSpPr>
          <p:nvPr/>
        </p:nvSpPr>
        <p:spPr bwMode="auto">
          <a:xfrm>
            <a:off x="142875" y="1497013"/>
            <a:ext cx="8042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r>
              <a:rPr lang="en-GB" altLang="en-US" sz="2800"/>
              <a:t>How could the  the </a:t>
            </a:r>
            <a:r>
              <a:rPr lang="en-GB" altLang="en-US" sz="2800" b="1">
                <a:solidFill>
                  <a:srgbClr val="00B050"/>
                </a:solidFill>
              </a:rPr>
              <a:t>perpendicular distance </a:t>
            </a:r>
            <a:r>
              <a:rPr lang="en-GB" altLang="en-US" sz="2800"/>
              <a:t>from the pivot to the line of force be calculated?</a:t>
            </a:r>
          </a:p>
        </p:txBody>
      </p:sp>
      <p:sp>
        <p:nvSpPr>
          <p:cNvPr id="34822" name="TextBox 2"/>
          <p:cNvSpPr txBox="1">
            <a:spLocks noChangeArrowheads="1"/>
          </p:cNvSpPr>
          <p:nvPr/>
        </p:nvSpPr>
        <p:spPr bwMode="auto">
          <a:xfrm rot="-2771767">
            <a:off x="8126413" y="3117850"/>
            <a:ext cx="1243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Radius = r</a:t>
            </a:r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 rot="-2771767">
            <a:off x="9843294" y="2453481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l-GR" altLang="en-US"/>
              <a:t>θ</a:t>
            </a:r>
            <a:r>
              <a:rPr lang="en-AU" altLang="en-US"/>
              <a:t> = 40⁰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217025" y="1693863"/>
            <a:ext cx="1150938" cy="115093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415213" y="3709988"/>
            <a:ext cx="933450" cy="965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15480" y="3171111"/>
            <a:ext cx="1717265" cy="80381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AU">
                <a:noFill/>
              </a:rPr>
              <a:t> </a:t>
            </a: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43472" y="4116513"/>
            <a:ext cx="1909497" cy="430887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AU">
                <a:noFill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9363" y="4920323"/>
            <a:ext cx="2474845" cy="430887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A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60087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890713"/>
            <a:ext cx="42576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847850" y="3333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GB" sz="4400" dirty="0">
                <a:latin typeface="+mj-lt"/>
                <a:ea typeface="+mj-ea"/>
                <a:cs typeface="+mj-cs"/>
              </a:rPr>
              <a:t>Moments - Effect of </a:t>
            </a:r>
            <a:r>
              <a:rPr lang="en-GB" sz="44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Angles</a:t>
            </a:r>
          </a:p>
        </p:txBody>
      </p:sp>
      <p:sp>
        <p:nvSpPr>
          <p:cNvPr id="36868" name="Rectangle 1"/>
          <p:cNvSpPr>
            <a:spLocks noChangeArrowheads="1"/>
          </p:cNvSpPr>
          <p:nvPr/>
        </p:nvSpPr>
        <p:spPr bwMode="auto">
          <a:xfrm>
            <a:off x="3935413" y="1508125"/>
            <a:ext cx="804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r>
              <a:rPr lang="en-GB" altLang="en-US" sz="2800"/>
              <a:t>Alternatively we could find the component of the force that is </a:t>
            </a:r>
            <a:r>
              <a:rPr lang="en-GB" altLang="en-US" sz="2800" b="1">
                <a:solidFill>
                  <a:srgbClr val="00B050"/>
                </a:solidFill>
              </a:rPr>
              <a:t>perpendicular </a:t>
            </a:r>
            <a:r>
              <a:rPr lang="en-GB" altLang="en-US" sz="2800"/>
              <a:t>to the radius.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18817" y="2708920"/>
            <a:ext cx="1862048" cy="80381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AU">
                <a:noFill/>
              </a:rPr>
              <a:t> </a:t>
            </a: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18817" y="4005064"/>
            <a:ext cx="2186431" cy="430887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AU">
                <a:noFill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18817" y="5013176"/>
            <a:ext cx="2474844" cy="430887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AU">
                <a:noFill/>
              </a:rPr>
              <a:t> 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 rot="-2771767">
            <a:off x="3363913" y="3505200"/>
            <a:ext cx="519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40⁰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467100" y="2430463"/>
            <a:ext cx="1095375" cy="1862137"/>
            <a:chOff x="3467708" y="2430229"/>
            <a:chExt cx="1095309" cy="1862867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467708" y="3235407"/>
              <a:ext cx="936569" cy="1057689"/>
            </a:xfrm>
            <a:prstGeom prst="straightConnector1">
              <a:avLst/>
            </a:prstGeom>
            <a:ln w="57150">
              <a:solidFill>
                <a:srgbClr val="FF33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875" name="Group 12"/>
            <p:cNvGrpSpPr>
              <a:grpSpLocks/>
            </p:cNvGrpSpPr>
            <p:nvPr/>
          </p:nvGrpSpPr>
          <p:grpSpPr bwMode="auto">
            <a:xfrm>
              <a:off x="3467708" y="2430229"/>
              <a:ext cx="1095309" cy="828193"/>
              <a:chOff x="3467708" y="2430229"/>
              <a:chExt cx="1095309" cy="828193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3467708" y="2430229"/>
                <a:ext cx="936569" cy="827412"/>
              </a:xfrm>
              <a:prstGeom prst="straightConnector1">
                <a:avLst/>
              </a:prstGeom>
              <a:ln w="76200">
                <a:solidFill>
                  <a:srgbClr val="FF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77" name="TextBox 9"/>
              <p:cNvSpPr txBox="1">
                <a:spLocks noChangeArrowheads="1"/>
              </p:cNvSpPr>
              <p:nvPr/>
            </p:nvSpPr>
            <p:spPr bwMode="auto">
              <a:xfrm>
                <a:off x="4065765" y="2557460"/>
                <a:ext cx="49725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AU" altLang="en-US" sz="2400" b="1">
                    <a:solidFill>
                      <a:srgbClr val="00B050"/>
                    </a:solidFill>
                  </a:rPr>
                  <a:t>F</a:t>
                </a:r>
                <a:r>
                  <a:rPr lang="en-AU" altLang="en-US" sz="2400" b="1" baseline="-25000">
                    <a:solidFill>
                      <a:srgbClr val="00B050"/>
                    </a:solidFill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738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7988" y="5157788"/>
            <a:ext cx="512603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25425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/>
              <a:t>Today’s lesson</a:t>
            </a:r>
            <a:endParaRPr lang="en-GB" alt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1125538"/>
            <a:ext cx="5199062" cy="3455987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Know what the </a:t>
            </a:r>
            <a:r>
              <a:rPr lang="en-US" altLang="en-US" sz="2800" dirty="0">
                <a:solidFill>
                  <a:srgbClr val="0000FF"/>
                </a:solidFill>
              </a:rPr>
              <a:t>turning effect </a:t>
            </a:r>
            <a:r>
              <a:rPr lang="en-US" altLang="en-US" sz="2800" dirty="0"/>
              <a:t>of a force is</a:t>
            </a:r>
          </a:p>
          <a:p>
            <a:pPr eaLnBrk="1" hangingPunct="1"/>
            <a:r>
              <a:rPr lang="en-US" altLang="en-US" sz="2800" dirty="0"/>
              <a:t>Know that the </a:t>
            </a:r>
            <a:r>
              <a:rPr lang="en-US" altLang="en-US" sz="2800" dirty="0">
                <a:solidFill>
                  <a:srgbClr val="0000FF"/>
                </a:solidFill>
              </a:rPr>
              <a:t>moment</a:t>
            </a:r>
            <a:r>
              <a:rPr lang="en-US" altLang="en-US" sz="2800" dirty="0"/>
              <a:t> of a force depends on force and the distance from the pivot</a:t>
            </a:r>
          </a:p>
        </p:txBody>
      </p:sp>
      <p:pic>
        <p:nvPicPr>
          <p:cNvPr id="4101" name="Picture 5" descr="425_web-ERE-seesaw-PAR1168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1773238"/>
            <a:ext cx="61277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1"/>
          <p:cNvSpPr>
            <a:spLocks noChangeArrowheads="1"/>
          </p:cNvSpPr>
          <p:nvPr/>
        </p:nvSpPr>
        <p:spPr bwMode="auto">
          <a:xfrm>
            <a:off x="520700" y="5205413"/>
            <a:ext cx="4827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ts val="1100"/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when an object experiences a net force at a distance from a pivot and at an angle to the lever arm, it will experience a torque or moment about that point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99463" y="225425"/>
            <a:ext cx="2593975" cy="1387475"/>
          </a:xfrm>
          <a:prstGeom prst="wedgeRoundRectCallout">
            <a:avLst>
              <a:gd name="adj1" fmla="val -69861"/>
              <a:gd name="adj2" fmla="val 195977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Something funny is going on here??</a:t>
            </a:r>
            <a:endParaRPr lang="en-GB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7" descr="S691820_aw_0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4"/>
          <a:stretch>
            <a:fillRect/>
          </a:stretch>
        </p:blipFill>
        <p:spPr bwMode="auto">
          <a:xfrm>
            <a:off x="7248525" y="1268413"/>
            <a:ext cx="39624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Box 12"/>
          <p:cNvSpPr txBox="1">
            <a:spLocks noChangeArrowheads="1"/>
          </p:cNvSpPr>
          <p:nvPr/>
        </p:nvSpPr>
        <p:spPr bwMode="auto">
          <a:xfrm rot="-2771767">
            <a:off x="8126413" y="3117850"/>
            <a:ext cx="1243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Radius = r</a:t>
            </a:r>
          </a:p>
        </p:txBody>
      </p:sp>
      <p:sp>
        <p:nvSpPr>
          <p:cNvPr id="38916" name="TextBox 13"/>
          <p:cNvSpPr txBox="1">
            <a:spLocks noChangeArrowheads="1"/>
          </p:cNvSpPr>
          <p:nvPr/>
        </p:nvSpPr>
        <p:spPr bwMode="auto">
          <a:xfrm rot="-2771767">
            <a:off x="9843294" y="2453481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l-GR" altLang="en-US"/>
              <a:t>θ</a:t>
            </a:r>
            <a:r>
              <a:rPr lang="en-AU" altLang="en-US"/>
              <a:t> = 40⁰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7025" y="1693863"/>
            <a:ext cx="1150938" cy="115093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415213" y="3709988"/>
            <a:ext cx="933450" cy="965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890713"/>
            <a:ext cx="425926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847850" y="3333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GB" sz="4400" dirty="0">
                <a:latin typeface="+mj-lt"/>
                <a:ea typeface="+mj-ea"/>
                <a:cs typeface="+mj-cs"/>
              </a:rPr>
              <a:t>Moments - Effect of </a:t>
            </a:r>
            <a:r>
              <a:rPr lang="en-GB" sz="44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Angles</a:t>
            </a:r>
          </a:p>
        </p:txBody>
      </p:sp>
      <p:sp>
        <p:nvSpPr>
          <p:cNvPr id="38921" name="Rectangle 1"/>
          <p:cNvSpPr>
            <a:spLocks noChangeArrowheads="1"/>
          </p:cNvSpPr>
          <p:nvPr/>
        </p:nvSpPr>
        <p:spPr bwMode="auto">
          <a:xfrm>
            <a:off x="4149725" y="1438275"/>
            <a:ext cx="8042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r>
              <a:rPr lang="en-GB" altLang="en-US" sz="2800" dirty="0"/>
              <a:t>Two methods Same Solution.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1808" y="5303489"/>
            <a:ext cx="2474844" cy="430887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AU">
                <a:noFill/>
              </a:rPr>
              <a:t> 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67100" y="2430463"/>
            <a:ext cx="936625" cy="828675"/>
          </a:xfrm>
          <a:prstGeom prst="straightConnector1">
            <a:avLst/>
          </a:prstGeom>
          <a:ln w="762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67100" y="3235325"/>
            <a:ext cx="936625" cy="1057275"/>
          </a:xfrm>
          <a:prstGeom prst="straightConnector1">
            <a:avLst/>
          </a:prstGeom>
          <a:ln w="57150">
            <a:solidFill>
              <a:srgbClr val="FF33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5" name="TextBox 20"/>
          <p:cNvSpPr txBox="1">
            <a:spLocks noChangeArrowheads="1"/>
          </p:cNvSpPr>
          <p:nvPr/>
        </p:nvSpPr>
        <p:spPr bwMode="auto">
          <a:xfrm rot="-2771767">
            <a:off x="3363913" y="3505200"/>
            <a:ext cx="519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40⁰</a:t>
            </a:r>
          </a:p>
        </p:txBody>
      </p:sp>
      <p:sp>
        <p:nvSpPr>
          <p:cNvPr id="38926" name="TextBox 9"/>
          <p:cNvSpPr txBox="1">
            <a:spLocks noChangeArrowheads="1"/>
          </p:cNvSpPr>
          <p:nvPr/>
        </p:nvSpPr>
        <p:spPr bwMode="auto">
          <a:xfrm>
            <a:off x="4065588" y="2557463"/>
            <a:ext cx="49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2400" b="1">
                <a:solidFill>
                  <a:srgbClr val="00B050"/>
                </a:solidFill>
              </a:rPr>
              <a:t>F</a:t>
            </a:r>
            <a:r>
              <a:rPr lang="en-AU" altLang="en-US" sz="2400" b="1" baseline="-25000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22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92631" y="5487192"/>
            <a:ext cx="2474845" cy="430887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AU">
                <a:noFill/>
              </a:rPr>
              <a:t> </a:t>
            </a:r>
          </a:p>
        </p:txBody>
      </p:sp>
      <p:graphicFrame>
        <p:nvGraphicFramePr>
          <p:cNvPr id="38928" name="Object 6"/>
          <p:cNvGraphicFramePr>
            <a:graphicFrameLocks noChangeAspect="1"/>
          </p:cNvGraphicFramePr>
          <p:nvPr/>
        </p:nvGraphicFramePr>
        <p:xfrm>
          <a:off x="3392488" y="5659438"/>
          <a:ext cx="51403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66800" imgH="190500" progId="Equation.DSMT4">
                  <p:embed/>
                </p:oleObj>
              </mc:Choice>
              <mc:Fallback>
                <p:oleObj r:id="rId7" imgW="1066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5659438"/>
                        <a:ext cx="51403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503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1847850" y="3333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GB" sz="4400" dirty="0">
                <a:latin typeface="+mj-lt"/>
                <a:ea typeface="+mj-ea"/>
                <a:cs typeface="+mj-cs"/>
              </a:rPr>
              <a:t>Moments - Effect of </a:t>
            </a:r>
            <a:r>
              <a:rPr lang="en-GB" sz="44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Angles</a:t>
            </a:r>
          </a:p>
        </p:txBody>
      </p:sp>
      <p:graphicFrame>
        <p:nvGraphicFramePr>
          <p:cNvPr id="40963" name="Object 6"/>
          <p:cNvGraphicFramePr>
            <a:graphicFrameLocks noChangeAspect="1"/>
          </p:cNvGraphicFramePr>
          <p:nvPr/>
        </p:nvGraphicFramePr>
        <p:xfrm>
          <a:off x="1847850" y="3719513"/>
          <a:ext cx="44640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66800" imgH="190500" progId="Equation.DSMT4">
                  <p:embed/>
                </p:oleObj>
              </mc:Choice>
              <mc:Fallback>
                <p:oleObj r:id="rId3" imgW="1066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719513"/>
                        <a:ext cx="44640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3525" y="1773238"/>
            <a:ext cx="6408738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Example: </a:t>
            </a:r>
            <a:r>
              <a:rPr lang="en-AU" altLang="en-US">
                <a:solidFill>
                  <a:srgbClr val="000000"/>
                </a:solidFill>
                <a:cs typeface="Arial" panose="020B0604020202020204" pitchFamily="34" charset="0"/>
              </a:rPr>
              <a:t>The length of a bicycle pedal arm is </a:t>
            </a:r>
            <a:r>
              <a:rPr lang="en-AU" altLang="en-US">
                <a:solidFill>
                  <a:srgbClr val="0000FF"/>
                </a:solidFill>
                <a:cs typeface="Arial" panose="020B0604020202020204" pitchFamily="34" charset="0"/>
              </a:rPr>
              <a:t>0.152 m</a:t>
            </a:r>
            <a:r>
              <a:rPr lang="en-AU" altLang="en-US">
                <a:solidFill>
                  <a:srgbClr val="000000"/>
                </a:solidFill>
                <a:cs typeface="Arial" panose="020B0604020202020204" pitchFamily="34" charset="0"/>
              </a:rPr>
              <a:t>, and a downward force of </a:t>
            </a:r>
            <a:r>
              <a:rPr lang="en-AU" altLang="en-US" b="1">
                <a:solidFill>
                  <a:srgbClr val="0000FF"/>
                </a:solidFill>
                <a:cs typeface="Arial" panose="020B0604020202020204" pitchFamily="34" charset="0"/>
              </a:rPr>
              <a:t>111 N </a:t>
            </a:r>
            <a:r>
              <a:rPr lang="en-AU" altLang="en-US">
                <a:solidFill>
                  <a:srgbClr val="000000"/>
                </a:solidFill>
                <a:cs typeface="Arial" panose="020B0604020202020204" pitchFamily="34" charset="0"/>
              </a:rPr>
              <a:t>is applied by the foot.</a:t>
            </a:r>
            <a:endParaRPr lang="en-AU" altLang="en-US" sz="1000"/>
          </a:p>
          <a:p>
            <a:endParaRPr lang="en-AU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AU" altLang="en-US">
                <a:solidFill>
                  <a:srgbClr val="000000"/>
                </a:solidFill>
                <a:cs typeface="Arial" panose="020B0604020202020204" pitchFamily="34" charset="0"/>
              </a:rPr>
              <a:t>What is the magnitude of torque about the pivot point when the angle θ between the arm &amp; vertical is: </a:t>
            </a:r>
            <a:r>
              <a:rPr lang="en-AU" altLang="en-US" b="1">
                <a:solidFill>
                  <a:srgbClr val="0000FF"/>
                </a:solidFill>
                <a:cs typeface="Arial" panose="020B0604020202020204" pitchFamily="34" charset="0"/>
              </a:rPr>
              <a:t>30.0°</a:t>
            </a:r>
            <a:r>
              <a:rPr lang="en-AU" altLang="en-US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AU" altLang="en-US">
                <a:solidFill>
                  <a:srgbClr val="000000"/>
                </a:solidFill>
                <a:cs typeface="Arial" panose="020B0604020202020204" pitchFamily="34" charset="0"/>
              </a:rPr>
              <a:t>(as shown) </a:t>
            </a:r>
            <a:r>
              <a:rPr lang="en-AU" altLang="en-US" b="1">
                <a:solidFill>
                  <a:srgbClr val="FF0000"/>
                </a:solidFill>
                <a:cs typeface="Arial" panose="020B0604020202020204" pitchFamily="34" charset="0"/>
              </a:rPr>
              <a:t>90.0°</a:t>
            </a:r>
            <a:r>
              <a:rPr lang="en-AU" altLang="en-US">
                <a:solidFill>
                  <a:srgbClr val="000000"/>
                </a:solidFill>
                <a:cs typeface="Arial" panose="020B0604020202020204" pitchFamily="34" charset="0"/>
              </a:rPr>
              <a:t> (i.e. pedal at right angles) and </a:t>
            </a:r>
            <a:r>
              <a:rPr lang="en-AU" altLang="en-US" b="1">
                <a:solidFill>
                  <a:srgbClr val="00B050"/>
                </a:solidFill>
                <a:cs typeface="Arial" panose="020B0604020202020204" pitchFamily="34" charset="0"/>
              </a:rPr>
              <a:t>180°</a:t>
            </a:r>
            <a:r>
              <a:rPr lang="en-AU" altLang="en-US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n-AU" altLang="en-US">
                <a:solidFill>
                  <a:srgbClr val="000000"/>
                </a:solidFill>
                <a:cs typeface="Arial" panose="020B0604020202020204" pitchFamily="34" charset="0"/>
              </a:rPr>
              <a:t>(i.e. straight down)</a:t>
            </a:r>
          </a:p>
          <a:p>
            <a:endParaRPr lang="en-AU" altLang="en-US" sz="1000"/>
          </a:p>
          <a:p>
            <a:endParaRPr lang="en-AU" altLang="en-US" sz="2800"/>
          </a:p>
        </p:txBody>
      </p:sp>
      <p:pic>
        <p:nvPicPr>
          <p:cNvPr id="40965" name="Picture 7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660525"/>
            <a:ext cx="4672013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488" y="4689475"/>
            <a:ext cx="72644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30.0°		t = 0.152 x 111 x sin 30.0° = </a:t>
            </a:r>
            <a:r>
              <a:rPr lang="en-AU" altLang="en-US" sz="2400" b="1" dirty="0">
                <a:solidFill>
                  <a:srgbClr val="0000FF"/>
                </a:solidFill>
                <a:cs typeface="Arial" panose="020B0604020202020204" pitchFamily="34" charset="0"/>
              </a:rPr>
              <a:t>8.44 Nm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90.0°		t = 0.152 x 111 x sin 90.0° = </a:t>
            </a:r>
            <a:r>
              <a:rPr lang="en-AU" alt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16.9 Nm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altLang="en-US" sz="2400" dirty="0">
                <a:solidFill>
                  <a:srgbClr val="00B050"/>
                </a:solidFill>
                <a:cs typeface="Arial" panose="020B0604020202020204" pitchFamily="34" charset="0"/>
              </a:rPr>
              <a:t>180.0°		t = 0.152 x 111 x sin 180.0° = </a:t>
            </a:r>
            <a:r>
              <a:rPr lang="en-AU" altLang="en-US" sz="2400" b="1" dirty="0">
                <a:solidFill>
                  <a:srgbClr val="00B050"/>
                </a:solidFill>
                <a:cs typeface="Arial" panose="020B0604020202020204" pitchFamily="34" charset="0"/>
              </a:rPr>
              <a:t>0 Nm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9561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What </a:t>
            </a:r>
            <a:r>
              <a:rPr lang="en-AU" altLang="en-US" dirty="0">
                <a:solidFill>
                  <a:srgbClr val="FF0000"/>
                </a:solidFill>
              </a:rPr>
              <a:t>method</a:t>
            </a:r>
            <a:r>
              <a:rPr lang="en-AU" altLang="en-US" dirty="0"/>
              <a:t> you use depends on the </a:t>
            </a:r>
            <a:r>
              <a:rPr lang="en-AU" altLang="en-US" dirty="0">
                <a:solidFill>
                  <a:srgbClr val="7030A0"/>
                </a:solidFill>
              </a:rPr>
              <a:t>information</a:t>
            </a:r>
            <a:r>
              <a:rPr lang="en-AU" altLang="en-US" dirty="0"/>
              <a:t> provided in the </a:t>
            </a:r>
            <a:r>
              <a:rPr lang="en-AU" altLang="en-US" dirty="0">
                <a:solidFill>
                  <a:srgbClr val="7030A0"/>
                </a:solidFill>
              </a:rPr>
              <a:t>question</a:t>
            </a:r>
            <a:r>
              <a:rPr lang="en-AU" altLang="en-US" dirty="0"/>
              <a:t>.</a:t>
            </a:r>
          </a:p>
        </p:txBody>
      </p:sp>
      <p:pic>
        <p:nvPicPr>
          <p:cNvPr id="8089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276872"/>
            <a:ext cx="791827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441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0070C0"/>
                </a:solidFill>
              </a:rPr>
              <a:t>Moments</a:t>
            </a:r>
            <a:r>
              <a:rPr lang="en-GB" altLang="en-US" dirty="0"/>
              <a:t> – Chapter 3.1</a:t>
            </a:r>
            <a:endParaRPr lang="en-AU" dirty="0"/>
          </a:p>
        </p:txBody>
      </p:sp>
      <p:pic>
        <p:nvPicPr>
          <p:cNvPr id="5" name="Picture 9" descr="http://buymelaughs.com/wp-content/uploads/2014/09/funny-dog-pics4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5" t="2459" r="7378"/>
          <a:stretch/>
        </p:blipFill>
        <p:spPr bwMode="auto">
          <a:xfrm>
            <a:off x="839416" y="1632240"/>
            <a:ext cx="4448175" cy="438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6456040" y="1628800"/>
            <a:ext cx="5256584" cy="3240360"/>
          </a:xfrm>
          <a:prstGeom prst="wedgeRoundRectCallout">
            <a:avLst>
              <a:gd name="adj1" fmla="val -82257"/>
              <a:gd name="adj2" fmla="val -2283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</a:rPr>
              <a:t>No dogs were harmed in today’s presentation, but just to be on the safe side ..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 b="1" dirty="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</a:rPr>
              <a:t>You better get working NOW!!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9169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1524001" y="2060576"/>
            <a:ext cx="9324975" cy="4176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1" name="Rectangle 10"/>
          <p:cNvSpPr>
            <a:spLocks noChangeArrowheads="1"/>
          </p:cNvSpPr>
          <p:nvPr/>
        </p:nvSpPr>
        <p:spPr bwMode="auto">
          <a:xfrm>
            <a:off x="5951538" y="2565400"/>
            <a:ext cx="2089150" cy="3671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What happens when you try to open  a door with one finger?</a:t>
            </a:r>
            <a:endParaRPr lang="en-US" altLang="en-US" sz="400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/>
              <a:t>Where do you push?</a:t>
            </a:r>
            <a:endParaRPr lang="en-US" altLang="en-US" sz="2800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6096001" y="2708276"/>
            <a:ext cx="1800225" cy="35290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6383338" y="2997200"/>
            <a:ext cx="1225550" cy="15113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6383338" y="4797426"/>
            <a:ext cx="1225550" cy="12223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7" name="Oval 7"/>
          <p:cNvSpPr>
            <a:spLocks noChangeArrowheads="1"/>
          </p:cNvSpPr>
          <p:nvPr/>
        </p:nvSpPr>
        <p:spPr bwMode="auto">
          <a:xfrm>
            <a:off x="6167438" y="4508500"/>
            <a:ext cx="215900" cy="217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7896225" y="3141664"/>
            <a:ext cx="714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7896225" y="5445126"/>
            <a:ext cx="714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8759826" y="2565400"/>
            <a:ext cx="1223963" cy="1727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181" name="Picture 12" descr="apple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4288" y="2708276"/>
            <a:ext cx="950912" cy="13747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82" name="Line 15"/>
          <p:cNvSpPr>
            <a:spLocks noChangeShapeType="1"/>
          </p:cNvSpPr>
          <p:nvPr/>
        </p:nvSpPr>
        <p:spPr bwMode="auto">
          <a:xfrm flipV="1">
            <a:off x="8975726" y="2349500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3" name="Line 16"/>
          <p:cNvSpPr>
            <a:spLocks noChangeShapeType="1"/>
          </p:cNvSpPr>
          <p:nvPr/>
        </p:nvSpPr>
        <p:spPr bwMode="auto">
          <a:xfrm flipH="1" flipV="1">
            <a:off x="9336088" y="2349500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4" name="Oval 17"/>
          <p:cNvSpPr>
            <a:spLocks noChangeArrowheads="1"/>
          </p:cNvSpPr>
          <p:nvPr/>
        </p:nvSpPr>
        <p:spPr bwMode="auto">
          <a:xfrm>
            <a:off x="9336089" y="2349500"/>
            <a:ext cx="73025" cy="71438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185" name="Group 18"/>
          <p:cNvGrpSpPr>
            <a:grpSpLocks/>
          </p:cNvGrpSpPr>
          <p:nvPr/>
        </p:nvGrpSpPr>
        <p:grpSpPr bwMode="auto">
          <a:xfrm>
            <a:off x="2855914" y="2997201"/>
            <a:ext cx="1468437" cy="3248025"/>
            <a:chOff x="12427" y="1987"/>
            <a:chExt cx="1080" cy="1980"/>
          </a:xfrm>
        </p:grpSpPr>
        <p:sp>
          <p:nvSpPr>
            <p:cNvPr id="7190" name="AutoShape 19"/>
            <p:cNvSpPr>
              <a:spLocks noChangeArrowheads="1"/>
            </p:cNvSpPr>
            <p:nvPr/>
          </p:nvSpPr>
          <p:spPr bwMode="auto">
            <a:xfrm>
              <a:off x="12607" y="1987"/>
              <a:ext cx="720" cy="720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1" name="Line 20"/>
            <p:cNvSpPr>
              <a:spLocks noChangeShapeType="1"/>
            </p:cNvSpPr>
            <p:nvPr/>
          </p:nvSpPr>
          <p:spPr bwMode="auto">
            <a:xfrm>
              <a:off x="12967" y="2707"/>
              <a:ext cx="0" cy="72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92" name="Line 21"/>
            <p:cNvSpPr>
              <a:spLocks noChangeShapeType="1"/>
            </p:cNvSpPr>
            <p:nvPr/>
          </p:nvSpPr>
          <p:spPr bwMode="auto">
            <a:xfrm flipH="1">
              <a:off x="12607" y="3427"/>
              <a:ext cx="360" cy="54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93" name="Line 22"/>
            <p:cNvSpPr>
              <a:spLocks noChangeShapeType="1"/>
            </p:cNvSpPr>
            <p:nvPr/>
          </p:nvSpPr>
          <p:spPr bwMode="auto">
            <a:xfrm>
              <a:off x="12967" y="3427"/>
              <a:ext cx="360" cy="54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94" name="Line 23"/>
            <p:cNvSpPr>
              <a:spLocks noChangeShapeType="1"/>
            </p:cNvSpPr>
            <p:nvPr/>
          </p:nvSpPr>
          <p:spPr bwMode="auto">
            <a:xfrm flipV="1">
              <a:off x="12967" y="2707"/>
              <a:ext cx="540" cy="18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95" name="Line 24"/>
            <p:cNvSpPr>
              <a:spLocks noChangeShapeType="1"/>
            </p:cNvSpPr>
            <p:nvPr/>
          </p:nvSpPr>
          <p:spPr bwMode="auto">
            <a:xfrm flipH="1" flipV="1">
              <a:off x="12427" y="2707"/>
              <a:ext cx="540" cy="18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7186" name="AutoShape 25"/>
          <p:cNvSpPr>
            <a:spLocks noChangeArrowheads="1"/>
          </p:cNvSpPr>
          <p:nvPr/>
        </p:nvSpPr>
        <p:spPr bwMode="auto">
          <a:xfrm>
            <a:off x="1703389" y="2349501"/>
            <a:ext cx="1296987" cy="1008063"/>
          </a:xfrm>
          <a:prstGeom prst="wedgeRoundRectCallout">
            <a:avLst>
              <a:gd name="adj1" fmla="val 63463"/>
              <a:gd name="adj2" fmla="val 9220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/>
              <a:t>Hi, my name is Mr Stick</a:t>
            </a:r>
            <a:endParaRPr lang="en-US" altLang="en-US"/>
          </a:p>
        </p:txBody>
      </p:sp>
      <p:sp>
        <p:nvSpPr>
          <p:cNvPr id="7187" name="Text Box 26"/>
          <p:cNvSpPr txBox="1">
            <a:spLocks noChangeArrowheads="1"/>
          </p:cNvSpPr>
          <p:nvPr/>
        </p:nvSpPr>
        <p:spPr bwMode="auto">
          <a:xfrm>
            <a:off x="8688388" y="4868863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hinges</a:t>
            </a:r>
            <a:endParaRPr lang="en-US" altLang="en-US"/>
          </a:p>
        </p:txBody>
      </p:sp>
      <p:sp>
        <p:nvSpPr>
          <p:cNvPr id="7188" name="Line 27"/>
          <p:cNvSpPr>
            <a:spLocks noChangeShapeType="1"/>
          </p:cNvSpPr>
          <p:nvPr/>
        </p:nvSpPr>
        <p:spPr bwMode="auto">
          <a:xfrm flipH="1">
            <a:off x="8040688" y="5084764"/>
            <a:ext cx="6477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9" name="Line 28"/>
          <p:cNvSpPr>
            <a:spLocks noChangeShapeType="1"/>
          </p:cNvSpPr>
          <p:nvPr/>
        </p:nvSpPr>
        <p:spPr bwMode="auto">
          <a:xfrm flipH="1" flipV="1">
            <a:off x="8040688" y="3357564"/>
            <a:ext cx="64770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43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1" y="2060576"/>
            <a:ext cx="9324975" cy="4176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951538" y="2565400"/>
            <a:ext cx="2089150" cy="3671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Do you push near the hinges?</a:t>
            </a: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altLang="en-US" sz="28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096001" y="2708276"/>
            <a:ext cx="1800225" cy="35290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383338" y="2997200"/>
            <a:ext cx="1225550" cy="15113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383338" y="4797426"/>
            <a:ext cx="1225550" cy="12223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167438" y="4508500"/>
            <a:ext cx="215900" cy="217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896225" y="3141664"/>
            <a:ext cx="714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7896225" y="5445126"/>
            <a:ext cx="714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8759826" y="2565400"/>
            <a:ext cx="1223963" cy="1727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205" name="Picture 13" descr="apple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4288" y="2708276"/>
            <a:ext cx="950912" cy="13747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8975726" y="2349500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 flipV="1">
            <a:off x="9336088" y="2349500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9336089" y="2349500"/>
            <a:ext cx="73025" cy="71438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9" name="AutoShape 18"/>
          <p:cNvSpPr>
            <a:spLocks noChangeArrowheads="1"/>
          </p:cNvSpPr>
          <p:nvPr/>
        </p:nvSpPr>
        <p:spPr bwMode="auto">
          <a:xfrm>
            <a:off x="6556375" y="2924175"/>
            <a:ext cx="979488" cy="1181100"/>
          </a:xfrm>
          <a:prstGeom prst="smileyFace">
            <a:avLst>
              <a:gd name="adj" fmla="val 4653"/>
            </a:avLst>
          </a:prstGeom>
          <a:solidFill>
            <a:srgbClr val="FF99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0" name="Line 19"/>
          <p:cNvSpPr>
            <a:spLocks noChangeShapeType="1"/>
          </p:cNvSpPr>
          <p:nvPr/>
        </p:nvSpPr>
        <p:spPr bwMode="auto">
          <a:xfrm>
            <a:off x="7046913" y="4105275"/>
            <a:ext cx="0" cy="11811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211" name="Line 20"/>
          <p:cNvSpPr>
            <a:spLocks noChangeShapeType="1"/>
          </p:cNvSpPr>
          <p:nvPr/>
        </p:nvSpPr>
        <p:spPr bwMode="auto">
          <a:xfrm flipH="1">
            <a:off x="6556375" y="5286376"/>
            <a:ext cx="490538" cy="8858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>
            <a:off x="7046913" y="5286376"/>
            <a:ext cx="488950" cy="8858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213" name="Line 22"/>
          <p:cNvSpPr>
            <a:spLocks noChangeShapeType="1"/>
          </p:cNvSpPr>
          <p:nvPr/>
        </p:nvSpPr>
        <p:spPr bwMode="auto">
          <a:xfrm flipV="1">
            <a:off x="7046914" y="4105276"/>
            <a:ext cx="733425" cy="295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214" name="Line 23"/>
          <p:cNvSpPr>
            <a:spLocks noChangeShapeType="1"/>
          </p:cNvSpPr>
          <p:nvPr/>
        </p:nvSpPr>
        <p:spPr bwMode="auto">
          <a:xfrm flipH="1">
            <a:off x="6456363" y="4400550"/>
            <a:ext cx="590550" cy="541338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215" name="AutoShape 24"/>
          <p:cNvSpPr>
            <a:spLocks noChangeArrowheads="1"/>
          </p:cNvSpPr>
          <p:nvPr/>
        </p:nvSpPr>
        <p:spPr bwMode="auto">
          <a:xfrm>
            <a:off x="3935414" y="2276476"/>
            <a:ext cx="1296987" cy="720725"/>
          </a:xfrm>
          <a:prstGeom prst="wedgeRoundRectCallout">
            <a:avLst>
              <a:gd name="adj1" fmla="val 147185"/>
              <a:gd name="adj2" fmla="val 15000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/>
              <a:t>I can’t do it!</a:t>
            </a:r>
            <a:endParaRPr lang="en-US" altLang="en-US"/>
          </a:p>
        </p:txBody>
      </p:sp>
      <p:sp>
        <p:nvSpPr>
          <p:cNvPr id="8216" name="Rectangle 26"/>
          <p:cNvSpPr>
            <a:spLocks noChangeArrowheads="1"/>
          </p:cNvSpPr>
          <p:nvPr/>
        </p:nvSpPr>
        <p:spPr bwMode="auto">
          <a:xfrm>
            <a:off x="6743700" y="3573463"/>
            <a:ext cx="647700" cy="360362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7" name="Freeform 25"/>
          <p:cNvSpPr>
            <a:spLocks/>
          </p:cNvSpPr>
          <p:nvPr/>
        </p:nvSpPr>
        <p:spPr bwMode="auto">
          <a:xfrm>
            <a:off x="6816725" y="3716338"/>
            <a:ext cx="503238" cy="144462"/>
          </a:xfrm>
          <a:custGeom>
            <a:avLst/>
            <a:gdLst>
              <a:gd name="T0" fmla="*/ 0 w 317"/>
              <a:gd name="T1" fmla="*/ 144462 h 91"/>
              <a:gd name="T2" fmla="*/ 215900 w 317"/>
              <a:gd name="T3" fmla="*/ 0 h 91"/>
              <a:gd name="T4" fmla="*/ 503238 w 317"/>
              <a:gd name="T5" fmla="*/ 144462 h 91"/>
              <a:gd name="T6" fmla="*/ 0 60000 65536"/>
              <a:gd name="T7" fmla="*/ 0 60000 65536"/>
              <a:gd name="T8" fmla="*/ 0 60000 65536"/>
              <a:gd name="T9" fmla="*/ 0 w 317"/>
              <a:gd name="T10" fmla="*/ 0 h 91"/>
              <a:gd name="T11" fmla="*/ 317 w 317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91">
                <a:moveTo>
                  <a:pt x="0" y="91"/>
                </a:moveTo>
                <a:lnTo>
                  <a:pt x="136" y="0"/>
                </a:lnTo>
                <a:lnTo>
                  <a:pt x="317" y="91"/>
                </a:lnTo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8218" name="Line 27"/>
          <p:cNvSpPr>
            <a:spLocks noChangeShapeType="1"/>
          </p:cNvSpPr>
          <p:nvPr/>
        </p:nvSpPr>
        <p:spPr bwMode="auto">
          <a:xfrm flipV="1">
            <a:off x="7391401" y="4149725"/>
            <a:ext cx="360363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80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2060576"/>
            <a:ext cx="9324975" cy="4176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951538" y="2565400"/>
            <a:ext cx="2089150" cy="3671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Do you push far from the hinges?</a:t>
            </a:r>
            <a:endParaRPr lang="en-US" altLang="en-US" sz="400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altLang="en-US" sz="2800"/>
          </a:p>
        </p:txBody>
      </p:sp>
      <p:grpSp>
        <p:nvGrpSpPr>
          <p:cNvPr id="9222" name="Group 26"/>
          <p:cNvGrpSpPr>
            <a:grpSpLocks/>
          </p:cNvGrpSpPr>
          <p:nvPr/>
        </p:nvGrpSpPr>
        <p:grpSpPr bwMode="auto">
          <a:xfrm>
            <a:off x="6456363" y="2708276"/>
            <a:ext cx="1439862" cy="3529013"/>
            <a:chOff x="2880" y="1706"/>
            <a:chExt cx="1134" cy="2223"/>
          </a:xfrm>
        </p:grpSpPr>
        <p:sp>
          <p:nvSpPr>
            <p:cNvPr id="9241" name="Rectangle 6"/>
            <p:cNvSpPr>
              <a:spLocks noChangeArrowheads="1"/>
            </p:cNvSpPr>
            <p:nvPr/>
          </p:nvSpPr>
          <p:spPr bwMode="auto">
            <a:xfrm>
              <a:off x="2880" y="1706"/>
              <a:ext cx="1134" cy="222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2" name="Rectangle 7"/>
            <p:cNvSpPr>
              <a:spLocks noChangeArrowheads="1"/>
            </p:cNvSpPr>
            <p:nvPr/>
          </p:nvSpPr>
          <p:spPr bwMode="auto">
            <a:xfrm>
              <a:off x="3061" y="1888"/>
              <a:ext cx="772" cy="95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3" name="Rectangle 8"/>
            <p:cNvSpPr>
              <a:spLocks noChangeArrowheads="1"/>
            </p:cNvSpPr>
            <p:nvPr/>
          </p:nvSpPr>
          <p:spPr bwMode="auto">
            <a:xfrm>
              <a:off x="3061" y="3022"/>
              <a:ext cx="772" cy="77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4" name="Oval 9"/>
            <p:cNvSpPr>
              <a:spLocks noChangeArrowheads="1"/>
            </p:cNvSpPr>
            <p:nvPr/>
          </p:nvSpPr>
          <p:spPr bwMode="auto">
            <a:xfrm>
              <a:off x="2925" y="2840"/>
              <a:ext cx="136" cy="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7896225" y="3141664"/>
            <a:ext cx="714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7896225" y="5445126"/>
            <a:ext cx="714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8759826" y="2565400"/>
            <a:ext cx="1223963" cy="1727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226" name="Picture 13" descr="apple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4288" y="2708276"/>
            <a:ext cx="950912" cy="13747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7" name="Line 14"/>
          <p:cNvSpPr>
            <a:spLocks noChangeShapeType="1"/>
          </p:cNvSpPr>
          <p:nvPr/>
        </p:nvSpPr>
        <p:spPr bwMode="auto">
          <a:xfrm flipV="1">
            <a:off x="8975726" y="2349500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228" name="Line 15"/>
          <p:cNvSpPr>
            <a:spLocks noChangeShapeType="1"/>
          </p:cNvSpPr>
          <p:nvPr/>
        </p:nvSpPr>
        <p:spPr bwMode="auto">
          <a:xfrm flipH="1" flipV="1">
            <a:off x="9336088" y="2349500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229" name="Oval 16"/>
          <p:cNvSpPr>
            <a:spLocks noChangeArrowheads="1"/>
          </p:cNvSpPr>
          <p:nvPr/>
        </p:nvSpPr>
        <p:spPr bwMode="auto">
          <a:xfrm>
            <a:off x="9336089" y="2349500"/>
            <a:ext cx="73025" cy="71438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0" name="Line 28"/>
          <p:cNvSpPr>
            <a:spLocks noChangeShapeType="1"/>
          </p:cNvSpPr>
          <p:nvPr/>
        </p:nvSpPr>
        <p:spPr bwMode="auto">
          <a:xfrm flipV="1">
            <a:off x="6096000" y="2708276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9231" name="Group 27"/>
          <p:cNvGrpSpPr>
            <a:grpSpLocks/>
          </p:cNvGrpSpPr>
          <p:nvPr/>
        </p:nvGrpSpPr>
        <p:grpSpPr bwMode="auto">
          <a:xfrm>
            <a:off x="5087939" y="2997201"/>
            <a:ext cx="1381125" cy="3248025"/>
            <a:chOff x="2064" y="1888"/>
            <a:chExt cx="870" cy="2046"/>
          </a:xfrm>
        </p:grpSpPr>
        <p:sp>
          <p:nvSpPr>
            <p:cNvPr id="9235" name="AutoShape 18"/>
            <p:cNvSpPr>
              <a:spLocks noChangeArrowheads="1"/>
            </p:cNvSpPr>
            <p:nvPr/>
          </p:nvSpPr>
          <p:spPr bwMode="auto">
            <a:xfrm>
              <a:off x="2172" y="1888"/>
              <a:ext cx="617" cy="744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6" name="Line 19"/>
            <p:cNvSpPr>
              <a:spLocks noChangeShapeType="1"/>
            </p:cNvSpPr>
            <p:nvPr/>
          </p:nvSpPr>
          <p:spPr bwMode="auto">
            <a:xfrm>
              <a:off x="2481" y="2632"/>
              <a:ext cx="0" cy="74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237" name="Line 20"/>
            <p:cNvSpPr>
              <a:spLocks noChangeShapeType="1"/>
            </p:cNvSpPr>
            <p:nvPr/>
          </p:nvSpPr>
          <p:spPr bwMode="auto">
            <a:xfrm flipH="1">
              <a:off x="2172" y="3376"/>
              <a:ext cx="309" cy="55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238" name="Line 21"/>
            <p:cNvSpPr>
              <a:spLocks noChangeShapeType="1"/>
            </p:cNvSpPr>
            <p:nvPr/>
          </p:nvSpPr>
          <p:spPr bwMode="auto">
            <a:xfrm>
              <a:off x="2481" y="3376"/>
              <a:ext cx="308" cy="55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239" name="Line 22"/>
            <p:cNvSpPr>
              <a:spLocks noChangeShapeType="1"/>
            </p:cNvSpPr>
            <p:nvPr/>
          </p:nvSpPr>
          <p:spPr bwMode="auto">
            <a:xfrm flipV="1">
              <a:off x="2472" y="2614"/>
              <a:ext cx="462" cy="186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240" name="Line 23"/>
            <p:cNvSpPr>
              <a:spLocks noChangeShapeType="1"/>
            </p:cNvSpPr>
            <p:nvPr/>
          </p:nvSpPr>
          <p:spPr bwMode="auto">
            <a:xfrm flipH="1">
              <a:off x="2064" y="2818"/>
              <a:ext cx="417" cy="34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9232" name="AutoShape 24"/>
          <p:cNvSpPr>
            <a:spLocks noChangeArrowheads="1"/>
          </p:cNvSpPr>
          <p:nvPr/>
        </p:nvSpPr>
        <p:spPr bwMode="auto">
          <a:xfrm>
            <a:off x="3216275" y="2349501"/>
            <a:ext cx="1296988" cy="792163"/>
          </a:xfrm>
          <a:prstGeom prst="wedgeRoundRectCallout">
            <a:avLst>
              <a:gd name="adj1" fmla="val 110588"/>
              <a:gd name="adj2" fmla="val 12995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/>
              <a:t>That’s easier!</a:t>
            </a:r>
            <a:endParaRPr lang="en-US" altLang="en-US"/>
          </a:p>
        </p:txBody>
      </p:sp>
      <p:sp>
        <p:nvSpPr>
          <p:cNvPr id="9233" name="Line 25"/>
          <p:cNvSpPr>
            <a:spLocks noChangeShapeType="1"/>
          </p:cNvSpPr>
          <p:nvPr/>
        </p:nvSpPr>
        <p:spPr bwMode="auto">
          <a:xfrm flipV="1">
            <a:off x="6167438" y="4149725"/>
            <a:ext cx="360362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234" name="Line 29"/>
          <p:cNvSpPr>
            <a:spLocks noChangeShapeType="1"/>
          </p:cNvSpPr>
          <p:nvPr/>
        </p:nvSpPr>
        <p:spPr bwMode="auto">
          <a:xfrm>
            <a:off x="6096001" y="27082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86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2060576"/>
            <a:ext cx="9324975" cy="4176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951538" y="2565400"/>
            <a:ext cx="2089150" cy="3671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The turning effect of a force depends on </a:t>
            </a:r>
            <a:r>
              <a:rPr lang="en-GB" altLang="en-US" sz="4000" u="sng"/>
              <a:t>two</a:t>
            </a:r>
            <a:r>
              <a:rPr lang="en-GB" altLang="en-US" sz="4000"/>
              <a:t> things;</a:t>
            </a:r>
            <a:endParaRPr lang="en-US" altLang="en-US" sz="400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/>
              <a:t>The size of the </a:t>
            </a:r>
            <a:r>
              <a:rPr lang="en-GB" altLang="en-US" sz="2800">
                <a:solidFill>
                  <a:srgbClr val="00FF00"/>
                </a:solidFill>
              </a:rPr>
              <a:t>force</a:t>
            </a:r>
            <a:endParaRPr lang="en-US" altLang="en-US" sz="2800">
              <a:solidFill>
                <a:srgbClr val="00FF00"/>
              </a:solidFill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096001" y="2708276"/>
            <a:ext cx="1800225" cy="35290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383338" y="2997200"/>
            <a:ext cx="1225550" cy="15113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383338" y="4797426"/>
            <a:ext cx="1225550" cy="12223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6167438" y="4508500"/>
            <a:ext cx="215900" cy="217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896225" y="3141664"/>
            <a:ext cx="714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896225" y="5445126"/>
            <a:ext cx="714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8759826" y="2565400"/>
            <a:ext cx="1223963" cy="1727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277" name="Picture 13" descr="apple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4288" y="2708276"/>
            <a:ext cx="950912" cy="13747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278" name="Line 14"/>
          <p:cNvSpPr>
            <a:spLocks noChangeShapeType="1"/>
          </p:cNvSpPr>
          <p:nvPr/>
        </p:nvSpPr>
        <p:spPr bwMode="auto">
          <a:xfrm flipV="1">
            <a:off x="8975726" y="2349500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 flipV="1">
            <a:off x="9336088" y="2349500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9336089" y="2349500"/>
            <a:ext cx="73025" cy="71438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>
            <a:off x="4972050" y="2997200"/>
            <a:ext cx="979488" cy="11811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5462588" y="4178300"/>
            <a:ext cx="0" cy="11811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>
            <a:off x="4972050" y="5359401"/>
            <a:ext cx="490538" cy="8858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5462588" y="5359401"/>
            <a:ext cx="488950" cy="8858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V="1">
            <a:off x="5462589" y="4178301"/>
            <a:ext cx="733425" cy="295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4800600" y="4473575"/>
            <a:ext cx="661988" cy="53975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87" name="AutoShape 23"/>
          <p:cNvSpPr>
            <a:spLocks noChangeArrowheads="1"/>
          </p:cNvSpPr>
          <p:nvPr/>
        </p:nvSpPr>
        <p:spPr bwMode="auto">
          <a:xfrm>
            <a:off x="3216276" y="2349500"/>
            <a:ext cx="1439863" cy="431800"/>
          </a:xfrm>
          <a:prstGeom prst="wedgeRoundRectCallout">
            <a:avLst>
              <a:gd name="adj1" fmla="val 78444"/>
              <a:gd name="adj2" fmla="val 29264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/>
              <a:t>Obviously!</a:t>
            </a:r>
            <a:endParaRPr lang="en-US" alt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5880101" y="4221163"/>
            <a:ext cx="360363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5232401" y="2060575"/>
            <a:ext cx="792163" cy="1944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94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1" y="2060576"/>
            <a:ext cx="9324975" cy="4176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951538" y="2565400"/>
            <a:ext cx="2089150" cy="3671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The turning effect of a force depends on </a:t>
            </a:r>
            <a:r>
              <a:rPr lang="en-GB" altLang="en-US" sz="4000" u="sng"/>
              <a:t>two</a:t>
            </a:r>
            <a:r>
              <a:rPr lang="en-GB" altLang="en-US" sz="4000"/>
              <a:t> things;</a:t>
            </a:r>
            <a:endParaRPr lang="en-US" altLang="en-US" sz="400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49935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/>
              <a:t>The </a:t>
            </a:r>
            <a:r>
              <a:rPr lang="en-GB" altLang="en-US" sz="2800">
                <a:solidFill>
                  <a:srgbClr val="0000FF"/>
                </a:solidFill>
              </a:rPr>
              <a:t>distance</a:t>
            </a:r>
            <a:r>
              <a:rPr lang="en-GB" altLang="en-US" sz="2800"/>
              <a:t> from the </a:t>
            </a:r>
            <a:r>
              <a:rPr lang="en-GB" altLang="en-US" sz="2800">
                <a:solidFill>
                  <a:srgbClr val="FF0000"/>
                </a:solidFill>
              </a:rPr>
              <a:t>pivot</a:t>
            </a:r>
            <a:r>
              <a:rPr lang="en-GB" altLang="en-US" sz="2800"/>
              <a:t> (axis of rotation)</a:t>
            </a:r>
            <a:endParaRPr lang="en-US" altLang="en-US" sz="2800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96001" y="2708276"/>
            <a:ext cx="1800225" cy="35290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383338" y="2997200"/>
            <a:ext cx="1225550" cy="15113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383338" y="4797426"/>
            <a:ext cx="1225550" cy="12223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6167438" y="4508500"/>
            <a:ext cx="215900" cy="217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896225" y="3141664"/>
            <a:ext cx="714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896225" y="5445126"/>
            <a:ext cx="714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8759826" y="2565400"/>
            <a:ext cx="1223963" cy="1727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2301" name="Picture 13" descr="apple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4288" y="2708276"/>
            <a:ext cx="950912" cy="13747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8975726" y="2349500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 flipV="1">
            <a:off x="9336088" y="2349500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9336089" y="2349500"/>
            <a:ext cx="73025" cy="71438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4972050" y="2997200"/>
            <a:ext cx="979488" cy="11811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5462588" y="4178300"/>
            <a:ext cx="0" cy="11811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>
            <a:off x="4972050" y="5359401"/>
            <a:ext cx="490538" cy="8858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5462588" y="5359401"/>
            <a:ext cx="488950" cy="8858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V="1">
            <a:off x="5462589" y="4178301"/>
            <a:ext cx="733425" cy="295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H="1">
            <a:off x="4800600" y="4473575"/>
            <a:ext cx="661988" cy="53975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2927351" y="2349501"/>
            <a:ext cx="1439863" cy="1008063"/>
          </a:xfrm>
          <a:prstGeom prst="wedgeRoundRectCallout">
            <a:avLst>
              <a:gd name="adj1" fmla="val 95866"/>
              <a:gd name="adj2" fmla="val 9630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/>
              <a:t>Not quite so obvious!</a:t>
            </a:r>
            <a:endParaRPr lang="en-US" alt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6167439" y="4221163"/>
            <a:ext cx="1728787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5951538" y="2133600"/>
            <a:ext cx="792162" cy="1944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7896225" y="2060576"/>
            <a:ext cx="0" cy="4392613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5519739" y="6491288"/>
            <a:ext cx="432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Axis of rotation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V="1">
            <a:off x="7175500" y="6308726"/>
            <a:ext cx="649288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3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To get the </a:t>
            </a:r>
            <a:r>
              <a:rPr lang="en-AU" altLang="en-US" u="sng">
                <a:solidFill>
                  <a:srgbClr val="7030A0"/>
                </a:solidFill>
              </a:rPr>
              <a:t>same</a:t>
            </a:r>
            <a:r>
              <a:rPr lang="en-AU" altLang="en-US">
                <a:solidFill>
                  <a:srgbClr val="7030A0"/>
                </a:solidFill>
              </a:rPr>
              <a:t> turning effect </a:t>
            </a:r>
            <a:r>
              <a:rPr lang="en-AU" altLang="en-US"/>
              <a:t>closer to the hinge, </a:t>
            </a:r>
            <a:r>
              <a:rPr lang="en-AU" altLang="en-US">
                <a:solidFill>
                  <a:srgbClr val="002060"/>
                </a:solidFill>
              </a:rPr>
              <a:t>a larger force</a:t>
            </a:r>
            <a:r>
              <a:rPr lang="en-AU" altLang="en-US"/>
              <a:t> is required</a:t>
            </a:r>
          </a:p>
        </p:txBody>
      </p:sp>
      <p:pic>
        <p:nvPicPr>
          <p:cNvPr id="1536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989138"/>
            <a:ext cx="8167688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Turning</a:t>
            </a:r>
            <a:r>
              <a:rPr lang="en-GB" altLang="en-US"/>
              <a:t> effect of a </a:t>
            </a:r>
            <a:r>
              <a:rPr lang="en-GB" altLang="en-US">
                <a:solidFill>
                  <a:srgbClr val="7030A0"/>
                </a:solidFill>
              </a:rPr>
              <a:t>force</a:t>
            </a:r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The turning effect of a force is called the </a:t>
            </a:r>
            <a:r>
              <a:rPr lang="en-GB" altLang="en-US" dirty="0">
                <a:solidFill>
                  <a:srgbClr val="0000FF"/>
                </a:solidFill>
              </a:rPr>
              <a:t>moment</a:t>
            </a:r>
            <a:r>
              <a:rPr lang="en-GB" altLang="en-US" dirty="0"/>
              <a:t> of the force.</a:t>
            </a:r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r>
              <a:rPr lang="en-GB" altLang="en-US" dirty="0"/>
              <a:t>	It is also commonly known as </a:t>
            </a:r>
            <a:r>
              <a:rPr lang="en-GB" altLang="en-US" dirty="0">
                <a:solidFill>
                  <a:srgbClr val="0000FF"/>
                </a:solidFill>
              </a:rPr>
              <a:t>Torque</a:t>
            </a:r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r>
              <a:rPr lang="en-GB" altLang="en-US" dirty="0"/>
              <a:t>	The </a:t>
            </a:r>
            <a:r>
              <a:rPr lang="en-GB" altLang="en-US" dirty="0">
                <a:solidFill>
                  <a:srgbClr val="0000FF"/>
                </a:solidFill>
              </a:rPr>
              <a:t>moment</a:t>
            </a:r>
            <a:r>
              <a:rPr lang="en-GB" altLang="en-US" dirty="0"/>
              <a:t> is calculated by multiplying the </a:t>
            </a:r>
            <a:r>
              <a:rPr lang="en-GB" altLang="en-US" dirty="0">
                <a:solidFill>
                  <a:srgbClr val="0000FF"/>
                </a:solidFill>
              </a:rPr>
              <a:t>force</a:t>
            </a:r>
            <a:r>
              <a:rPr lang="en-GB" altLang="en-US" dirty="0"/>
              <a:t> (perpendicular to the pivot) by the </a:t>
            </a:r>
            <a:r>
              <a:rPr lang="en-GB" altLang="en-US" dirty="0">
                <a:solidFill>
                  <a:srgbClr val="0000FF"/>
                </a:solidFill>
              </a:rPr>
              <a:t>distance</a:t>
            </a:r>
            <a:r>
              <a:rPr lang="en-GB" altLang="en-US" dirty="0"/>
              <a:t> from the pivot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2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774</Words>
  <Application>Microsoft Office PowerPoint</Application>
  <PresentationFormat>Widescreen</PresentationFormat>
  <Paragraphs>125</Paragraphs>
  <Slides>23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Impact</vt:lpstr>
      <vt:lpstr>Default Design</vt:lpstr>
      <vt:lpstr>Equation.DSMT4</vt:lpstr>
      <vt:lpstr>Turning Effects of Forces</vt:lpstr>
      <vt:lpstr>Today’s lesson</vt:lpstr>
      <vt:lpstr>What happens when you try to open  a door with one finger?</vt:lpstr>
      <vt:lpstr>Do you push near the hinges?</vt:lpstr>
      <vt:lpstr>Do you push far from the hinges?</vt:lpstr>
      <vt:lpstr>The turning effect of a force depends on two things;</vt:lpstr>
      <vt:lpstr>The turning effect of a force depends on two things;</vt:lpstr>
      <vt:lpstr>To get the same turning effect closer to the hinge, a larger force is required</vt:lpstr>
      <vt:lpstr>Turning effect of a force</vt:lpstr>
      <vt:lpstr>Turning effect of a force – moment of a force or TORQUE</vt:lpstr>
      <vt:lpstr>A simple example!</vt:lpstr>
      <vt:lpstr>A simple example!</vt:lpstr>
      <vt:lpstr>What do you do if the nut won’t move and you can’t push harder?!</vt:lpstr>
      <vt:lpstr>Get a longer spanner!</vt:lpstr>
      <vt:lpstr>Moments – Turning forces</vt:lpstr>
      <vt:lpstr>Moments – Turning forces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method you use depends on the information provided in the question.</vt:lpstr>
      <vt:lpstr>Moments – Chapter 3.1</vt:lpstr>
    </vt:vector>
  </TitlesOfParts>
  <Company>Oslo International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 – Turning forces</dc:title>
  <dc:creator>ocuser14</dc:creator>
  <cp:lastModifiedBy>RANDALL Samuel [Woodvale Secondary College]</cp:lastModifiedBy>
  <cp:revision>72</cp:revision>
  <dcterms:created xsi:type="dcterms:W3CDTF">2006-11-28T15:50:23Z</dcterms:created>
  <dcterms:modified xsi:type="dcterms:W3CDTF">2024-03-11T00:39:06Z</dcterms:modified>
</cp:coreProperties>
</file>