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2"/>
  </p:notesMasterIdLst>
  <p:sldIdLst>
    <p:sldId id="256" r:id="rId2"/>
    <p:sldId id="363" r:id="rId3"/>
    <p:sldId id="364" r:id="rId4"/>
    <p:sldId id="257" r:id="rId5"/>
    <p:sldId id="272" r:id="rId6"/>
    <p:sldId id="258" r:id="rId7"/>
    <p:sldId id="333" r:id="rId8"/>
    <p:sldId id="334" r:id="rId9"/>
    <p:sldId id="259" r:id="rId10"/>
    <p:sldId id="286" r:id="rId11"/>
    <p:sldId id="285" r:id="rId12"/>
    <p:sldId id="287" r:id="rId13"/>
    <p:sldId id="288" r:id="rId14"/>
    <p:sldId id="260" r:id="rId15"/>
    <p:sldId id="289" r:id="rId16"/>
    <p:sldId id="261" r:id="rId17"/>
    <p:sldId id="332" r:id="rId18"/>
    <p:sldId id="372" r:id="rId19"/>
    <p:sldId id="365" r:id="rId20"/>
    <p:sldId id="377" r:id="rId21"/>
    <p:sldId id="378" r:id="rId22"/>
    <p:sldId id="371" r:id="rId23"/>
    <p:sldId id="263" r:id="rId24"/>
    <p:sldId id="273" r:id="rId25"/>
    <p:sldId id="275" r:id="rId26"/>
    <p:sldId id="290" r:id="rId27"/>
    <p:sldId id="291" r:id="rId28"/>
    <p:sldId id="292" r:id="rId29"/>
    <p:sldId id="293" r:id="rId30"/>
    <p:sldId id="294" r:id="rId31"/>
    <p:sldId id="338" r:id="rId32"/>
    <p:sldId id="336" r:id="rId33"/>
    <p:sldId id="337" r:id="rId34"/>
    <p:sldId id="274" r:id="rId35"/>
    <p:sldId id="276" r:id="rId36"/>
    <p:sldId id="340" r:id="rId37"/>
    <p:sldId id="379" r:id="rId38"/>
    <p:sldId id="339" r:id="rId39"/>
    <p:sldId id="369" r:id="rId40"/>
    <p:sldId id="370" r:id="rId41"/>
    <p:sldId id="296" r:id="rId42"/>
    <p:sldId id="341" r:id="rId43"/>
    <p:sldId id="295" r:id="rId44"/>
    <p:sldId id="342" r:id="rId45"/>
    <p:sldId id="299" r:id="rId46"/>
    <p:sldId id="343" r:id="rId47"/>
    <p:sldId id="297" r:id="rId48"/>
    <p:sldId id="344" r:id="rId49"/>
    <p:sldId id="301" r:id="rId50"/>
    <p:sldId id="345" r:id="rId51"/>
    <p:sldId id="302" r:id="rId52"/>
    <p:sldId id="346" r:id="rId53"/>
    <p:sldId id="303" r:id="rId54"/>
    <p:sldId id="347" r:id="rId55"/>
    <p:sldId id="304" r:id="rId56"/>
    <p:sldId id="348" r:id="rId57"/>
    <p:sldId id="305" r:id="rId58"/>
    <p:sldId id="349" r:id="rId59"/>
    <p:sldId id="306" r:id="rId60"/>
    <p:sldId id="350" r:id="rId61"/>
    <p:sldId id="307" r:id="rId62"/>
    <p:sldId id="351" r:id="rId63"/>
    <p:sldId id="308" r:id="rId64"/>
    <p:sldId id="352" r:id="rId65"/>
    <p:sldId id="309" r:id="rId66"/>
    <p:sldId id="353" r:id="rId67"/>
    <p:sldId id="310" r:id="rId68"/>
    <p:sldId id="354" r:id="rId69"/>
    <p:sldId id="311" r:id="rId70"/>
    <p:sldId id="355" r:id="rId71"/>
    <p:sldId id="312" r:id="rId72"/>
    <p:sldId id="356" r:id="rId73"/>
    <p:sldId id="368" r:id="rId74"/>
    <p:sldId id="375" r:id="rId75"/>
    <p:sldId id="376" r:id="rId76"/>
    <p:sldId id="380" r:id="rId77"/>
    <p:sldId id="367" r:id="rId78"/>
    <p:sldId id="374" r:id="rId79"/>
    <p:sldId id="366" r:id="rId80"/>
    <p:sldId id="373" r:id="rId81"/>
    <p:sldId id="335" r:id="rId82"/>
    <p:sldId id="362" r:id="rId83"/>
    <p:sldId id="277" r:id="rId84"/>
    <p:sldId id="357" r:id="rId85"/>
    <p:sldId id="358" r:id="rId86"/>
    <p:sldId id="278" r:id="rId87"/>
    <p:sldId id="359" r:id="rId88"/>
    <p:sldId id="360" r:id="rId89"/>
    <p:sldId id="361" r:id="rId90"/>
    <p:sldId id="279" r:id="rId91"/>
    <p:sldId id="329" r:id="rId92"/>
    <p:sldId id="330" r:id="rId93"/>
    <p:sldId id="331" r:id="rId94"/>
    <p:sldId id="313" r:id="rId95"/>
    <p:sldId id="314" r:id="rId96"/>
    <p:sldId id="319" r:id="rId97"/>
    <p:sldId id="317" r:id="rId98"/>
    <p:sldId id="318" r:id="rId99"/>
    <p:sldId id="320" r:id="rId100"/>
    <p:sldId id="281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94654" autoAdjust="0"/>
  </p:normalViewPr>
  <p:slideViewPr>
    <p:cSldViewPr>
      <p:cViewPr varScale="1">
        <p:scale>
          <a:sx n="107" d="100"/>
          <a:sy n="107" d="100"/>
        </p:scale>
        <p:origin x="-166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47E5C-568B-46C5-8081-860D4FEF679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4991-8D31-4444-BAC3-DC4E0BD18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3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74991-8D31-4444-BAC3-DC4E0BD182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3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74991-8D31-4444-BAC3-DC4E0BD182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3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74991-8D31-4444-BAC3-DC4E0BD182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E7F6-E0EA-4898-88EA-A04AB0A95722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5CD1-33AD-4F0C-9EE8-A4FB754C4217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8624-79DD-4940-A8A6-560A3A601937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1758-AE14-40A4-B593-2B748B5A3991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C657-C378-41FC-B5B2-0D083AC82806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A6B0-15FD-41E3-A8D0-DB6E4DF08DB9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FE6B-3A26-4F90-B01D-CC6707C6F94D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6A0A-CDFD-4FE4-9785-1F61B3D61661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8FCA-CF46-42A1-A4DE-CFF2643935ED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3A2D-8546-4721-9CF6-6E1193A60D42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C28A-10B6-4562-9D2D-8D91F8FC5C53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CF5A59D-C634-41D2-A565-DAE9BBD2A5E1}" type="datetime1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reamlit.io/gallery" TargetMode="Externa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30days.streamlit.app/" TargetMode="External"/><Relationship Id="rId13" Type="http://schemas.openxmlformats.org/officeDocument/2006/relationships/hyperlink" Target="https://www.snugarchive.com/blog/python-data-visualization-seaborn-basic/#%EC%A4%80%EB%B9%84" TargetMode="External"/><Relationship Id="rId3" Type="http://schemas.openxmlformats.org/officeDocument/2006/relationships/hyperlink" Target="https://zzsza.github.io/mlops/2021/02/07/python-streamlit-dashboard/" TargetMode="External"/><Relationship Id="rId7" Type="http://schemas.openxmlformats.org/officeDocument/2006/relationships/hyperlink" Target="https://streamlit.io/gallery" TargetMode="External"/><Relationship Id="rId12" Type="http://schemas.openxmlformats.org/officeDocument/2006/relationships/hyperlink" Target="https://dining-developer.tistory.com/30" TargetMode="External"/><Relationship Id="rId2" Type="http://schemas.openxmlformats.org/officeDocument/2006/relationships/hyperlink" Target="https://wonyoungseo.medium.com/kr-%ED%8C%8C%EC%9D%B4%EC%8D%AC-%EC%9B%B9%EC%96%B4%ED%94%8C%EB%A6%AC%EC%BC%80%EC%9D%B4%EC%85%98-%EB%A7%9B%EB%B3%B4%EA%B8%B0-feat-streamlit-846937a7438d" TargetMode="External"/><Relationship Id="rId16" Type="http://schemas.openxmlformats.org/officeDocument/2006/relationships/hyperlink" Target="https://docs.streamlit.io/library/get-started/multipage-ap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library/api-reference" TargetMode="External"/><Relationship Id="rId11" Type="http://schemas.openxmlformats.org/officeDocument/2006/relationships/hyperlink" Target="https://dacon.io/competitions/official/235836/codeshare/4168" TargetMode="External"/><Relationship Id="rId5" Type="http://schemas.openxmlformats.org/officeDocument/2006/relationships/hyperlink" Target="https://ecoagi.ai/ko/topics/Streamlit/streamlit-visualization" TargetMode="External"/><Relationship Id="rId15" Type="http://schemas.openxmlformats.org/officeDocument/2006/relationships/hyperlink" Target="https://docs.streamlit.io/library/get-started/main-concepts" TargetMode="External"/><Relationship Id="rId10" Type="http://schemas.openxmlformats.org/officeDocument/2006/relationships/hyperlink" Target="https://github.com/mwaskom/seaborn-data" TargetMode="External"/><Relationship Id="rId4" Type="http://schemas.openxmlformats.org/officeDocument/2006/relationships/hyperlink" Target="https://www.youtube.com/playlist?list=PLJ39kWiJXSixyRMcn3lrbv8xI8ZZoYNZU" TargetMode="External"/><Relationship Id="rId9" Type="http://schemas.openxmlformats.org/officeDocument/2006/relationships/hyperlink" Target="https://docs.streamlit.io/library/cheatsheet" TargetMode="External"/><Relationship Id="rId14" Type="http://schemas.openxmlformats.org/officeDocument/2006/relationships/hyperlink" Target="https://docs.streamlit.io/library/get-started/create-an-ap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treamlit.io/library/api-refer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treamlit.io/library/api-referen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ignup.snowflake.com/?utm_cta=trial-en-www-homepage-top-right-nav-ss-evg&amp;_ga=2.91594906.1464278877.1694521078-1328303615.1690367475&amp;_gac=1.85332459.1693888683.Cj0KCQjwgNanBhDUARIsAAeIcAvGqTkagD3DpGUaIaOy7m1zAQ14wo_2Lv2o7VhwFoJlEFChMeDbm6saAjXyEALw_wc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nowflake.com/en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s://share.streamlit.io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 </a:t>
            </a:r>
            <a:r>
              <a:rPr lang="en-US" altLang="ko-KR" dirty="0" smtClean="0"/>
              <a:t>HANDS-ON</a:t>
            </a:r>
            <a:endParaRPr lang="ko-KR" altLang="en-US" dirty="0"/>
          </a:p>
        </p:txBody>
      </p:sp>
      <p:pic>
        <p:nvPicPr>
          <p:cNvPr id="41986" name="Picture 2" descr="https://image.zdnet.co.kr/2022/03/03/db3881643b874499c7211c7a337623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23319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예제 사이트</a:t>
            </a:r>
            <a:endParaRPr lang="ko-KR" altLang="en-US" dirty="0"/>
          </a:p>
        </p:txBody>
      </p:sp>
      <p:sp>
        <p:nvSpPr>
          <p:cNvPr id="5" name="텍스트 개체 틀 4"/>
          <p:cNvSpPr txBox="1">
            <a:spLocks/>
          </p:cNvSpPr>
          <p:nvPr/>
        </p:nvSpPr>
        <p:spPr>
          <a:xfrm>
            <a:off x="457200" y="1752601"/>
            <a:ext cx="7620000" cy="6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2"/>
              </a:rPr>
              <a:t>App </a:t>
            </a:r>
            <a:r>
              <a:rPr lang="en-US" altLang="ko-KR" dirty="0">
                <a:hlinkClick r:id="rId2"/>
              </a:rPr>
              <a:t>Gallery</a:t>
            </a:r>
            <a:r>
              <a:rPr lang="en-US" altLang="ko-KR" dirty="0"/>
              <a:t>: https://streamlit.io/gallery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200800" cy="422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2"/>
              </a:rPr>
              <a:t>[KR] </a:t>
            </a:r>
            <a:r>
              <a:rPr lang="ko-KR" altLang="en-US" dirty="0">
                <a:hlinkClick r:id="rId2"/>
              </a:rPr>
              <a:t>파이썬 </a:t>
            </a:r>
            <a:r>
              <a:rPr lang="ko-KR" altLang="en-US" dirty="0" err="1">
                <a:hlinkClick r:id="rId2"/>
              </a:rPr>
              <a:t>웹어플리케이션</a:t>
            </a:r>
            <a:r>
              <a:rPr lang="ko-KR" altLang="en-US" dirty="0">
                <a:hlinkClick r:id="rId2"/>
              </a:rPr>
              <a:t> 맛보기 </a:t>
            </a:r>
            <a:r>
              <a:rPr lang="en-US" altLang="ko-KR" dirty="0">
                <a:hlinkClick r:id="rId2"/>
              </a:rPr>
              <a:t>(feat. Streamlit)</a:t>
            </a:r>
            <a:endParaRPr lang="en-US" altLang="ko-KR" dirty="0">
              <a:hlinkClick r:id="rId3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hlinkClick r:id="rId3"/>
              </a:rPr>
              <a:t>Python </a:t>
            </a:r>
            <a:r>
              <a:rPr lang="en-US" altLang="ko-KR" dirty="0">
                <a:hlinkClick r:id="rId3"/>
              </a:rPr>
              <a:t>Streamlit </a:t>
            </a:r>
            <a:r>
              <a:rPr lang="ko-KR" altLang="en-US" dirty="0">
                <a:hlinkClick r:id="rId3"/>
              </a:rPr>
              <a:t>사용법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프로토타입 </a:t>
            </a:r>
            <a:r>
              <a:rPr lang="ko-KR" altLang="en-US" dirty="0" smtClean="0">
                <a:hlinkClick r:id="rId3"/>
              </a:rPr>
              <a:t>만들기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4"/>
              </a:rPr>
              <a:t>Streamlit Python </a:t>
            </a:r>
            <a:r>
              <a:rPr lang="en-US" altLang="ko-KR" dirty="0" smtClean="0">
                <a:hlinkClick r:id="rId4"/>
              </a:rPr>
              <a:t>Tutorials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hlinkClick r:id="rId5"/>
              </a:rPr>
              <a:t>빠르게 대화형 데이터 시각화 </a:t>
            </a:r>
            <a:r>
              <a:rPr lang="ko-KR" altLang="en-US" dirty="0" smtClean="0">
                <a:hlinkClick r:id="rId5"/>
              </a:rPr>
              <a:t>만들기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hlinkClick r:id="rId6"/>
              </a:rPr>
              <a:t>Streamlit </a:t>
            </a:r>
            <a:r>
              <a:rPr lang="en-US" altLang="ko-KR" dirty="0">
                <a:hlinkClick r:id="rId6"/>
              </a:rPr>
              <a:t>API </a:t>
            </a:r>
            <a:r>
              <a:rPr lang="en-US" altLang="ko-KR" dirty="0" smtClean="0">
                <a:hlinkClick r:id="rId6"/>
              </a:rPr>
              <a:t>reference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7"/>
              </a:rPr>
              <a:t>App </a:t>
            </a:r>
            <a:r>
              <a:rPr lang="en-US" altLang="ko-KR" dirty="0" smtClean="0">
                <a:hlinkClick r:id="rId7"/>
              </a:rPr>
              <a:t>Gallery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8"/>
              </a:rPr>
              <a:t>30 Days of </a:t>
            </a:r>
            <a:r>
              <a:rPr lang="en-US" altLang="ko-KR" dirty="0" smtClean="0">
                <a:hlinkClick r:id="rId8"/>
              </a:rPr>
              <a:t>Streamlit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9"/>
              </a:rPr>
              <a:t>Cheat </a:t>
            </a:r>
            <a:r>
              <a:rPr lang="en-US" altLang="ko-KR" dirty="0" smtClean="0">
                <a:hlinkClick r:id="rId9"/>
              </a:rPr>
              <a:t>Sheet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hlinkClick r:id="rId10"/>
              </a:rPr>
              <a:t>데이터셋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11"/>
              </a:rPr>
              <a:t>iris </a:t>
            </a:r>
            <a:r>
              <a:rPr lang="ko-KR" altLang="en-US" dirty="0">
                <a:hlinkClick r:id="rId11"/>
              </a:rPr>
              <a:t>데이터셋을 이용한 </a:t>
            </a:r>
            <a:r>
              <a:rPr lang="ko-KR" altLang="en-US" dirty="0" smtClean="0">
                <a:hlinkClick r:id="rId11"/>
              </a:rPr>
              <a:t>시각화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12"/>
              </a:rPr>
              <a:t>Seaborn - </a:t>
            </a:r>
            <a:r>
              <a:rPr lang="ko-KR" altLang="en-US" dirty="0">
                <a:hlinkClick r:id="rId12"/>
              </a:rPr>
              <a:t>데이터를 시각화하는 </a:t>
            </a:r>
            <a:r>
              <a:rPr lang="en-US" altLang="ko-KR" dirty="0">
                <a:hlinkClick r:id="rId12"/>
              </a:rPr>
              <a:t>17</a:t>
            </a:r>
            <a:r>
              <a:rPr lang="ko-KR" altLang="en-US" dirty="0">
                <a:hlinkClick r:id="rId12"/>
              </a:rPr>
              <a:t>가지 </a:t>
            </a:r>
            <a:r>
              <a:rPr lang="ko-KR" altLang="en-US" dirty="0" smtClean="0">
                <a:hlinkClick r:id="rId12"/>
              </a:rPr>
              <a:t>방법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hlinkClick r:id="rId13"/>
              </a:rPr>
              <a:t>파이썬 데이터 시각화 </a:t>
            </a:r>
            <a:r>
              <a:rPr lang="en-US" altLang="ko-KR" dirty="0">
                <a:hlinkClick r:id="rId13"/>
              </a:rPr>
              <a:t>Seaborn </a:t>
            </a:r>
            <a:r>
              <a:rPr lang="ko-KR" altLang="en-US" dirty="0">
                <a:hlinkClick r:id="rId13"/>
              </a:rPr>
              <a:t>사용법 </a:t>
            </a:r>
            <a:r>
              <a:rPr lang="ko-KR" altLang="en-US" dirty="0" smtClean="0">
                <a:hlinkClick r:id="rId13"/>
              </a:rPr>
              <a:t>기초편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14"/>
              </a:rPr>
              <a:t>Create an </a:t>
            </a:r>
            <a:r>
              <a:rPr lang="en-US" altLang="ko-KR" dirty="0" smtClean="0">
                <a:hlinkClick r:id="rId14"/>
              </a:rPr>
              <a:t>app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15"/>
              </a:rPr>
              <a:t>STREAMLIT </a:t>
            </a:r>
            <a:r>
              <a:rPr lang="ko-KR" altLang="en-US" dirty="0">
                <a:hlinkClick r:id="rId15"/>
              </a:rPr>
              <a:t>핵심 </a:t>
            </a:r>
            <a:r>
              <a:rPr lang="ko-KR" altLang="en-US" dirty="0" smtClean="0">
                <a:hlinkClick r:id="rId15"/>
              </a:rPr>
              <a:t>개념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hlinkClick r:id="rId16"/>
              </a:rPr>
              <a:t>다중 페이지 프로그램 </a:t>
            </a:r>
            <a:r>
              <a:rPr lang="ko-KR" altLang="en-US" dirty="0" smtClean="0">
                <a:hlinkClick r:id="rId16"/>
              </a:rPr>
              <a:t>만들기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용도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1672497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j-lt"/>
              </a:rPr>
              <a:t>데이터 </a:t>
            </a:r>
            <a:r>
              <a:rPr lang="ko-KR" altLang="en-US" dirty="0">
                <a:latin typeface="+mj-lt"/>
              </a:rPr>
              <a:t>과학자와 개발자들에게 대화형 웹 애플리케이션을 쉽게 만들 수 있는 도구입니다</a:t>
            </a:r>
            <a:r>
              <a:rPr lang="en-US" altLang="ko-KR" dirty="0">
                <a:latin typeface="+mj-lt"/>
              </a:rPr>
              <a:t>. </a:t>
            </a:r>
            <a:endParaRPr lang="en-US" altLang="ko-KR" dirty="0" smtClean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이 </a:t>
            </a:r>
            <a:r>
              <a:rPr lang="ko-KR" altLang="en-US" dirty="0">
                <a:latin typeface="+mj-lt"/>
              </a:rPr>
              <a:t>도구는 파이썬 언어로 작성되었으며 데이터 시각화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데이터 분석 결과의 공유 및 시연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웹 애플리케이션 개발 등 다양한 용도로 활용됩니다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적용 사례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9532" y="177281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0070C0"/>
                </a:solidFill>
              </a:rPr>
              <a:t>빠른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프로토타이핑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기능 제공</a:t>
            </a:r>
            <a:endParaRPr lang="en-US" altLang="ko-KR" sz="2400" b="1" dirty="0" smtClean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웹 </a:t>
            </a:r>
            <a:r>
              <a:rPr lang="ko-KR" altLang="en-US" dirty="0"/>
              <a:t>애플리케이션 </a:t>
            </a:r>
            <a:r>
              <a:rPr lang="ko-KR" altLang="en-US" dirty="0" err="1"/>
              <a:t>프로토타입을</a:t>
            </a:r>
            <a:r>
              <a:rPr lang="ko-KR" altLang="en-US" dirty="0"/>
              <a:t> 작성할 수 있는 간단한 </a:t>
            </a:r>
            <a:r>
              <a:rPr lang="ko-KR" altLang="en-US" dirty="0" smtClean="0"/>
              <a:t>방법을 제공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이를 </a:t>
            </a:r>
            <a:r>
              <a:rPr lang="ko-KR" altLang="en-US" dirty="0"/>
              <a:t>통해 아이디어를 빠르게 시험하고 고객 </a:t>
            </a:r>
            <a:r>
              <a:rPr lang="ko-KR" altLang="en-US" dirty="0" smtClean="0"/>
              <a:t>또는 동료의 피드백을 수용 가능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0070C0"/>
                </a:solidFill>
              </a:rPr>
              <a:t>데이터 시각화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/>
              <a:t>시각화 </a:t>
            </a:r>
            <a:r>
              <a:rPr lang="ko-KR" altLang="en-US" dirty="0" err="1"/>
              <a:t>대시보드를</a:t>
            </a:r>
            <a:r>
              <a:rPr lang="ko-KR" altLang="en-US" dirty="0"/>
              <a:t> 만들고 데이터 분석 결과를 시각적으로 </a:t>
            </a:r>
            <a:r>
              <a:rPr lang="ko-KR" altLang="en-US" dirty="0"/>
              <a:t>전달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이로써 </a:t>
            </a:r>
            <a:r>
              <a:rPr lang="ko-KR" altLang="en-US" dirty="0"/>
              <a:t>데이터의 특성과 경향을 이해하고 의사 결정에 </a:t>
            </a:r>
            <a:r>
              <a:rPr lang="ko-KR" altLang="en-US" dirty="0"/>
              <a:t>도움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0070C0"/>
                </a:solidFill>
              </a:rPr>
              <a:t>머신 러닝 모델 시연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머신 </a:t>
            </a:r>
            <a:r>
              <a:rPr lang="ko-KR" altLang="en-US" dirty="0"/>
              <a:t>러닝 모델을 개발한 후에는 </a:t>
            </a:r>
            <a:r>
              <a:rPr lang="en-US" altLang="ko-KR" dirty="0" smtClean="0"/>
              <a:t>STREAMLIT</a:t>
            </a:r>
            <a:r>
              <a:rPr lang="ko-KR" altLang="en-US" dirty="0" smtClean="0"/>
              <a:t>을 </a:t>
            </a:r>
            <a:r>
              <a:rPr lang="ko-KR" altLang="en-US" dirty="0"/>
              <a:t>사용하여 해당 모델을 웹 애플리케이션으로 쉽게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이를 </a:t>
            </a:r>
            <a:r>
              <a:rPr lang="ko-KR" altLang="en-US" dirty="0"/>
              <a:t>통해 다른 사용자들이 모델을 시험하고 결과를 </a:t>
            </a:r>
            <a:r>
              <a:rPr lang="ko-KR" altLang="en-US" dirty="0" smtClean="0"/>
              <a:t>확인할 수 있는 도구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적용 사례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9532" y="1772816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400" b="1" dirty="0" smtClean="0">
                <a:solidFill>
                  <a:srgbClr val="0070C0"/>
                </a:solidFill>
              </a:rPr>
              <a:t>사용자와의 </a:t>
            </a:r>
            <a:r>
              <a:rPr lang="ko-KR" altLang="en-US" sz="2400" b="1" dirty="0">
                <a:solidFill>
                  <a:srgbClr val="0070C0"/>
                </a:solidFill>
              </a:rPr>
              <a:t>상호작용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사용자와 상호작용할 수 있는 웹 애플리케이션을 쉽게 만들 수 있음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이를 통해 사용자들은 데이터를 조작하고 필요한 정보에 액세스할 수 있는 도구 제공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0070C0"/>
                </a:solidFill>
              </a:rPr>
              <a:t>배포와 공유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애플리케이션은 간단하게 배포하고 공유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이를 통해 결과물을 공동 작업자나 고객과 공유하고 피드백을 받을 수 있음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STREAMLIT </a:t>
            </a:r>
            <a:r>
              <a:rPr lang="ko-KR" altLang="en-US" dirty="0" smtClean="0"/>
              <a:t>과 </a:t>
            </a:r>
            <a:r>
              <a:rPr lang="ko-KR" altLang="en-US" dirty="0"/>
              <a:t>웹 개발 간의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65218"/>
              </p:ext>
            </p:extLst>
          </p:nvPr>
        </p:nvGraphicFramePr>
        <p:xfrm>
          <a:off x="457200" y="1752600"/>
          <a:ext cx="8075241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47"/>
                <a:gridCol w="2691747"/>
                <a:gridCol w="26917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STREAMLIT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개발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 및 사용 사례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시각화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머신 러닝 모델 시연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대화형 데이터 애플리케이션 빠르게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사이트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웹 애플리케이션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전자 상거래 플랫폼 개발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기술 스택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주로 파이썬 언어 사용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 과학 라이브러리 통합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HTML, CSS, JavaScript </a:t>
                      </a:r>
                      <a:r>
                        <a:rPr lang="ko-KR" altLang="en-US" dirty="0" smtClean="0"/>
                        <a:t>및 다양한 백엔드 프레임워크 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복잡성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대화형 애플리케이션에 중점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비교적 간단한 작성 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애플리케이션에 복잡한 구조와 기능 포함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수와 규모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개별 데이터 과학 프로젝트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작은 규모 사용자 그룹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대규모 사용자 그룹 대상 웹 사이트 및 애플리케이션 개발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812493"/>
              </p:ext>
            </p:extLst>
          </p:nvPr>
        </p:nvGraphicFramePr>
        <p:xfrm>
          <a:off x="457200" y="1628800"/>
          <a:ext cx="76200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600" dirty="0" smtClean="0"/>
                        <a:t>장점</a:t>
                      </a:r>
                      <a:endParaRPr lang="ko-KR" altLang="en-US" sz="1500" spc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600" dirty="0" smtClean="0"/>
                        <a:t>단점</a:t>
                      </a:r>
                      <a:endParaRPr lang="ko-KR" altLang="en-US" sz="1500" spc="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Wingdings" pitchFamily="2" charset="2"/>
                        <a:buChar char="ü"/>
                      </a:pPr>
                      <a:r>
                        <a:rPr lang="ko-KR" altLang="en-US" sz="1500" b="1" dirty="0" smtClean="0">
                          <a:solidFill>
                            <a:srgbClr val="0070C0"/>
                          </a:solidFill>
                        </a:rPr>
                        <a:t>간편한 사용</a:t>
                      </a:r>
                      <a:endParaRPr lang="ko-KR" altLang="en-US" sz="15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제한된 커스터마이징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파이썬으로 작성되어 개발자가 쉽게 사용 가능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기능 및 레이아웃을 완전히 커스터마이징 하기 어려움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빠른 개발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대규모 애플리케이션에 적합하지 않음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웹 애플리케이션을 빠르게 프로토타입 화 할 수 있음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대규모 사용자 그룹이나 복잡한 엔터프라이즈 애플리케이션에는 부적합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데이터 시각화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성능 제한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데이터 시각화 및 대화형 차트를 손쉽게 통합 가능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매우 빠른 속도와 대용량 데이터 처리에 한계가 있을 수 있음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커뮤니티 및 생태계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기본 보안 부족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활발한 </a:t>
                      </a:r>
                      <a:r>
                        <a:rPr lang="en-US" altLang="ko-KR" sz="1500" dirty="0" smtClean="0"/>
                        <a:t>STREAMLIT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커뮤니티와 다양한 패키지 지원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추가적인 보안 요구사항을 충족하기 위해서는 추가 작업 필요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배포 및 공유 용이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buFont typeface="Wingdings" pitchFamily="2" charset="2"/>
                        <a:buChar char="ü"/>
                      </a:pPr>
                      <a:r>
                        <a:rPr lang="ko-KR" altLang="en-US" sz="15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웹 개발에 비해 기능 제한</a:t>
                      </a:r>
                      <a:endParaRPr lang="ko-KR" altLang="en-US" sz="15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smtClean="0"/>
                        <a:t>STREAMLIT </a:t>
                      </a:r>
                      <a:r>
                        <a:rPr lang="ko-KR" altLang="en-US" sz="1500" dirty="0" smtClean="0"/>
                        <a:t>애플리케이션을 쉽게 배포하고 공유 가능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일반적인 웹 개발과 비교했을 때 일부 고급 기능 부족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00514"/>
              </p:ext>
            </p:extLst>
          </p:nvPr>
        </p:nvGraphicFramePr>
        <p:xfrm>
          <a:off x="457200" y="1628800"/>
          <a:ext cx="76200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hlinkClick r:id="rId2"/>
                        </a:rPr>
                        <a:t>API </a:t>
                      </a:r>
                      <a:r>
                        <a:rPr lang="ko-KR" altLang="en-US" sz="1400" dirty="0" smtClean="0">
                          <a:hlinkClick r:id="rId2"/>
                        </a:rPr>
                        <a:t>카테고리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Display almost anything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형식의 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단일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함수로 출력해주는 기능 제공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Text elements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텍스트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부제목 등과 같은 텍스트 요소 출력해주는 기능 제공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elements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데이터를 테이블 형식으로 표시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Chart elements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종류의 차트 및 플롯을 만들어 데이터를 시각화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 widgets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 입력을 받기 위한 다양한 </a:t>
                      </a:r>
                      <a:r>
                        <a:rPr lang="ko-KR" altLang="en-US" sz="1400" dirty="0" err="1" smtClean="0"/>
                        <a:t>위젯을</a:t>
                      </a:r>
                      <a:r>
                        <a:rPr lang="ko-KR" altLang="en-US" sz="1400" dirty="0" smtClean="0"/>
                        <a:t> 제공하며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버튼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슬라이더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텍스트 입력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체크박스 등을 포함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Media elements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비디오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사운드 클립 등 다양한 미디어 요소를 웹 애플리케이션에 표시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Layouts and containers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레이아웃 및 컨테이너 옵션을 통해 </a:t>
                      </a:r>
                      <a:r>
                        <a:rPr lang="ko-KR" altLang="en-US" sz="1400" dirty="0" err="1" smtClean="0"/>
                        <a:t>앱의</a:t>
                      </a:r>
                      <a:r>
                        <a:rPr lang="ko-KR" altLang="en-US" sz="1400" dirty="0" smtClean="0"/>
                        <a:t> 화면 구성과 배치를 조정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Chat elements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실시간 채팅 </a:t>
                      </a:r>
                      <a:r>
                        <a:rPr lang="en-US" altLang="ko-KR" sz="1400" dirty="0" smtClean="0"/>
                        <a:t>UI </a:t>
                      </a:r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Display progress and status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앱의</a:t>
                      </a:r>
                      <a:r>
                        <a:rPr lang="ko-KR" altLang="en-US" sz="1400" dirty="0" smtClean="0"/>
                        <a:t> 진행 상황이나 현재 상태를 시각적으로 표시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783826"/>
              </p:ext>
            </p:extLst>
          </p:nvPr>
        </p:nvGraphicFramePr>
        <p:xfrm>
          <a:off x="457200" y="1628800"/>
          <a:ext cx="76200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hlinkClick r:id="rId2"/>
                        </a:rPr>
                        <a:t>API </a:t>
                      </a:r>
                      <a:r>
                        <a:rPr lang="ko-KR" altLang="en-US" sz="1400" dirty="0" smtClean="0">
                          <a:hlinkClick r:id="rId2"/>
                        </a:rPr>
                        <a:t>카테고리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Control flow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조건문과 루프를 사용하여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앱의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흐름을 제어하고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간의 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내비게이션을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Developer tools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디버깅 및 </a:t>
                      </a:r>
                      <a:r>
                        <a:rPr lang="ko-KR" altLang="en-US" sz="1400" dirty="0" err="1" smtClean="0"/>
                        <a:t>로깅을</a:t>
                      </a:r>
                      <a:r>
                        <a:rPr lang="ko-KR" altLang="en-US" sz="1400" dirty="0" smtClean="0"/>
                        <a:t> 지원하는 도구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Utilities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및 시간 처리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파일 다운로드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이메일 보내기 등 다양한 유틸리티 기능을 제공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Mutate charts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차트를 동적으로 업데이트하고 변형시키는 데 사용할 수 있는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State management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애플리케이션 상태를 관리하고 사용자 입력에 따라 상태를 업데이트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Connections and databases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외부 데이터베이스와 연결하고 데이터를 가져오거나 저장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Performance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</a:t>
                      </a:r>
                      <a:r>
                        <a:rPr lang="en-US" altLang="ko-KR" sz="1400" dirty="0" err="1" smtClean="0"/>
                        <a:t>st.cache_data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데코레이터</a:t>
                      </a:r>
                      <a:r>
                        <a:rPr lang="ko-KR" altLang="en-US" sz="1400" dirty="0" smtClean="0"/>
                        <a:t> 사용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데이터 </a:t>
                      </a:r>
                      <a:r>
                        <a:rPr lang="ko-KR" altLang="en-US" sz="1400" dirty="0" err="1" smtClean="0"/>
                        <a:t>캐싱</a:t>
                      </a:r>
                      <a:r>
                        <a:rPr lang="ko-KR" altLang="en-US" sz="1400" dirty="0" smtClean="0"/>
                        <a:t>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Built-in connections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내장 데이터 연결을 활용하여 데이터를 가져오고 표시하는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Personalization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사용자별로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앱을</a:t>
                      </a:r>
                      <a:r>
                        <a:rPr lang="ko-KR" altLang="en-US" sz="1400" dirty="0" smtClean="0"/>
                        <a:t> 개인화하고 사용자 선호도를 반영하여 </a:t>
                      </a:r>
                      <a:r>
                        <a:rPr lang="ko-KR" altLang="en-US" sz="1400" dirty="0" err="1" smtClean="0"/>
                        <a:t>앱을</a:t>
                      </a:r>
                      <a:r>
                        <a:rPr lang="ko-KR" altLang="en-US" sz="1400" dirty="0" smtClean="0"/>
                        <a:t> 개선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개발 프레임워크</a:t>
            </a:r>
            <a:r>
              <a:rPr lang="en-US" altLang="ko-KR" dirty="0"/>
              <a:t>(Development Framework)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10033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개발 프레임워크</a:t>
            </a:r>
            <a:r>
              <a:rPr lang="en-US" altLang="ko-KR" dirty="0"/>
              <a:t>(Development Framework)</a:t>
            </a:r>
            <a:r>
              <a:rPr lang="ko-KR" altLang="en-US" dirty="0"/>
              <a:t>란 소프트웨어 애플리케이션을 구축하고 개발하기 위한 구조와 도구의 집합을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2924944"/>
            <a:ext cx="7620000" cy="550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6633"/>
              </p:ext>
            </p:extLst>
          </p:nvPr>
        </p:nvGraphicFramePr>
        <p:xfrm>
          <a:off x="611560" y="3454846"/>
          <a:ext cx="7920880" cy="299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032448"/>
              </a:tblGrid>
              <a:tr h="485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837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생산성 향상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시간 단축 및 효율적 개발 지원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 곡선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개발자에 대한 초기 학습 곡선 높음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837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일관성과 표준화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일관된 개발 패턴 및 표준화된 코드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제한된 유연성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프레임워크가 특정 방식으로 제한될 수 있음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837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커뮤니티 및 문서화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활발한 커뮤니티와 풍부한 문서화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제한된 커스터마이징</a:t>
                      </a: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프레임워크의 제한된 커스터마이징 기능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smtClean="0"/>
              <a:t>STREAMLIT</a:t>
            </a:r>
            <a:r>
              <a:rPr lang="ko-KR" altLang="en-US" dirty="0" smtClean="0"/>
              <a:t> 프레임워크의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웹 화면에 변경 사항</a:t>
            </a:r>
            <a:r>
              <a:rPr lang="en-US" altLang="ko-KR" dirty="0" smtClean="0">
                <a:latin typeface="+mj-lt"/>
              </a:rPr>
              <a:t>(</a:t>
            </a:r>
            <a:r>
              <a:rPr lang="ko-KR" altLang="en-US" dirty="0" smtClean="0">
                <a:latin typeface="+mj-lt"/>
              </a:rPr>
              <a:t>버튼 클릭 등의 이벤트</a:t>
            </a:r>
            <a:r>
              <a:rPr lang="en-US" altLang="ko-KR" dirty="0" smtClean="0">
                <a:latin typeface="+mj-lt"/>
              </a:rPr>
              <a:t>) </a:t>
            </a:r>
            <a:r>
              <a:rPr lang="ko-KR" altLang="en-US" dirty="0" smtClean="0">
                <a:latin typeface="+mj-lt"/>
              </a:rPr>
              <a:t>발생시 전체 페이지를 로딩하는 방식이다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웹 화면 </a:t>
            </a:r>
            <a:r>
              <a:rPr lang="en-US" altLang="ko-KR" dirty="0" smtClean="0">
                <a:latin typeface="+mj-lt"/>
              </a:rPr>
              <a:t>UI</a:t>
            </a:r>
            <a:r>
              <a:rPr lang="ko-KR" altLang="en-US" dirty="0" smtClean="0">
                <a:latin typeface="+mj-lt"/>
              </a:rPr>
              <a:t> 구성을 위해서 콘텐츠</a:t>
            </a:r>
            <a:r>
              <a:rPr lang="ko-KR" altLang="en-US" dirty="0">
                <a:latin typeface="+mj-lt"/>
              </a:rPr>
              <a:t>를</a:t>
            </a:r>
            <a:r>
              <a:rPr lang="ko-KR" altLang="en-US" dirty="0" smtClean="0">
                <a:latin typeface="+mj-lt"/>
              </a:rPr>
              <a:t> 출력하는 함수형  </a:t>
            </a:r>
            <a:r>
              <a:rPr lang="en-US" altLang="ko-KR" dirty="0" smtClean="0">
                <a:latin typeface="+mj-lt"/>
              </a:rPr>
              <a:t>API</a:t>
            </a:r>
            <a:r>
              <a:rPr lang="ko-KR" altLang="en-US" dirty="0" smtClean="0">
                <a:latin typeface="+mj-lt"/>
              </a:rPr>
              <a:t>와 값을 반환하는 </a:t>
            </a:r>
            <a:r>
              <a:rPr lang="ko-KR" altLang="en-US" dirty="0">
                <a:latin typeface="+mj-lt"/>
              </a:rPr>
              <a:t>위젯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smtClean="0">
                <a:latin typeface="+mj-lt"/>
              </a:rPr>
              <a:t>Widgets)</a:t>
            </a:r>
            <a:r>
              <a:rPr lang="ko-KR" altLang="en-US" dirty="0" smtClean="0">
                <a:latin typeface="+mj-lt"/>
              </a:rPr>
              <a:t>을 제공한다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전체 페이지를 로딩하는 </a:t>
            </a:r>
            <a:r>
              <a:rPr lang="ko-KR" altLang="en-US" dirty="0" err="1" smtClean="0">
                <a:latin typeface="+mj-lt"/>
              </a:rPr>
              <a:t>방식으므로</a:t>
            </a:r>
            <a:r>
              <a:rPr lang="ko-KR" altLang="en-US" dirty="0" smtClean="0">
                <a:latin typeface="+mj-lt"/>
              </a:rPr>
              <a:t> 성능 향상을 위해서 적절히 데이터 </a:t>
            </a:r>
            <a:r>
              <a:rPr lang="ko-KR" altLang="en-US" dirty="0" err="1" smtClean="0">
                <a:latin typeface="+mj-lt"/>
              </a:rPr>
              <a:t>캐싱</a:t>
            </a:r>
            <a:r>
              <a:rPr lang="ko-KR" altLang="en-US" dirty="0" smtClean="0">
                <a:latin typeface="+mj-lt"/>
              </a:rPr>
              <a:t> 기능을 이용해야 한다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전체 페이지 </a:t>
            </a:r>
            <a:r>
              <a:rPr lang="ko-KR" altLang="en-US" dirty="0" err="1" smtClean="0">
                <a:latin typeface="+mj-lt"/>
              </a:rPr>
              <a:t>로딩시</a:t>
            </a:r>
            <a:r>
              <a:rPr lang="ko-KR" altLang="en-US" dirty="0" smtClean="0">
                <a:latin typeface="+mj-lt"/>
              </a:rPr>
              <a:t> 필요한 정보는 적절히 세션 객체에 저장해야 한다</a:t>
            </a:r>
            <a:r>
              <a:rPr lang="en-US" altLang="ko-KR" dirty="0" smtClean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선수 지식 및 준비 사항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457200" y="1752600"/>
            <a:ext cx="7620000" cy="441270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파이썬 기본 문법</a:t>
            </a:r>
            <a:endParaRPr lang="en-US" altLang="ko-KR" dirty="0" smtClean="0">
              <a:latin typeface="+mj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파이썬 라이브러리 설치 방법</a:t>
            </a:r>
            <a:endParaRPr lang="en-US" altLang="ko-KR" dirty="0" smtClean="0">
              <a:latin typeface="+mj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>
                <a:latin typeface="+mj-lt"/>
              </a:rPr>
              <a:t>Pandas, </a:t>
            </a:r>
            <a:r>
              <a:rPr lang="en-US" altLang="ko-KR" dirty="0" err="1" smtClean="0">
                <a:latin typeface="+mj-lt"/>
              </a:rPr>
              <a:t>Numpy</a:t>
            </a:r>
            <a:r>
              <a:rPr lang="en-US" altLang="ko-KR" dirty="0" smtClean="0">
                <a:latin typeface="+mj-lt"/>
              </a:rPr>
              <a:t>, </a:t>
            </a:r>
            <a:r>
              <a:rPr lang="en-US" altLang="ko-KR" dirty="0" err="1" smtClean="0">
                <a:latin typeface="+mj-lt"/>
              </a:rPr>
              <a:t>Matplotlib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라이브러리 사용법</a:t>
            </a:r>
            <a:endParaRPr lang="en-US" altLang="ko-KR" dirty="0" smtClean="0">
              <a:latin typeface="+mj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기본적인 </a:t>
            </a:r>
            <a:r>
              <a:rPr lang="en-US" altLang="ko-KR" dirty="0" smtClean="0">
                <a:latin typeface="+mj-lt"/>
              </a:rPr>
              <a:t>Github </a:t>
            </a:r>
            <a:r>
              <a:rPr lang="ko-KR" altLang="en-US" dirty="0" smtClean="0">
                <a:latin typeface="+mj-lt"/>
              </a:rPr>
              <a:t>사용법</a:t>
            </a:r>
            <a:endParaRPr lang="en-US" altLang="ko-KR" dirty="0" smtClean="0">
              <a:latin typeface="+mj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이메일 계정 있어 야 함</a:t>
            </a:r>
            <a:endParaRPr lang="ko-KR" altLang="en-US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페이지 구성요소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03518" y="1730119"/>
            <a:ext cx="7984906" cy="1770889"/>
            <a:chOff x="403518" y="1916832"/>
            <a:chExt cx="7984906" cy="1770889"/>
          </a:xfrm>
        </p:grpSpPr>
        <p:sp>
          <p:nvSpPr>
            <p:cNvPr id="6" name="Oval 111" descr="강-2단"/>
            <p:cNvSpPr>
              <a:spLocks noChangeArrowheads="1"/>
            </p:cNvSpPr>
            <p:nvPr/>
          </p:nvSpPr>
          <p:spPr bwMode="auto">
            <a:xfrm>
              <a:off x="6409747" y="1916832"/>
              <a:ext cx="1344198" cy="129051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55A9C7"/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 latinLnBrk="0"/>
              <a:endParaRPr kumimoji="0" lang="ko-KR" altLang="en-US" sz="1100" spc="-3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7" name="Rectangle 97"/>
            <p:cNvSpPr>
              <a:spLocks noChangeArrowheads="1"/>
            </p:cNvSpPr>
            <p:nvPr/>
          </p:nvSpPr>
          <p:spPr bwMode="gray">
            <a:xfrm>
              <a:off x="6453444" y="2232054"/>
              <a:ext cx="1256806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latinLnBrk="0">
                <a:lnSpc>
                  <a:spcPct val="90000"/>
                </a:lnSpc>
                <a:defRPr/>
              </a:pPr>
              <a:r>
                <a:rPr lang="ko-KR" altLang="en-US" sz="10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rPr>
                <a:t>자바스크립터</a:t>
              </a:r>
              <a:endParaRPr lang="ko-KR" altLang="en-US" sz="1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8" name="Oval 111" descr="강-2단"/>
            <p:cNvSpPr>
              <a:spLocks noChangeArrowheads="1"/>
            </p:cNvSpPr>
            <p:nvPr/>
          </p:nvSpPr>
          <p:spPr bwMode="auto">
            <a:xfrm>
              <a:off x="3729445" y="1922331"/>
              <a:ext cx="1344198" cy="129051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55A9C7"/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 latinLnBrk="0"/>
              <a:endParaRPr kumimoji="0" lang="ko-KR" altLang="en-US" sz="1100" spc="-3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9" name="Rectangle 97"/>
            <p:cNvSpPr>
              <a:spLocks noChangeArrowheads="1"/>
            </p:cNvSpPr>
            <p:nvPr/>
          </p:nvSpPr>
          <p:spPr bwMode="gray">
            <a:xfrm>
              <a:off x="3773141" y="2227506"/>
              <a:ext cx="1256806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latinLnBrk="0">
                <a:lnSpc>
                  <a:spcPct val="90000"/>
                </a:lnSpc>
                <a:defRPr/>
              </a:pPr>
              <a:r>
                <a:rPr lang="en-US" altLang="ko-KR" sz="10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rPr>
                <a:t>CSS</a:t>
              </a:r>
              <a:endParaRPr lang="ko-KR" altLang="en-US" sz="1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10" name="Oval 111" descr="강-2단"/>
            <p:cNvSpPr>
              <a:spLocks noChangeArrowheads="1"/>
            </p:cNvSpPr>
            <p:nvPr/>
          </p:nvSpPr>
          <p:spPr bwMode="auto">
            <a:xfrm>
              <a:off x="1063343" y="1922331"/>
              <a:ext cx="1344198" cy="129051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55A9C7"/>
              </a:solidFill>
            </a:ln>
            <a:effectLst/>
            <a:extLst/>
          </p:spPr>
          <p:txBody>
            <a:bodyPr wrap="square" lIns="0" tIns="0" rIns="0" bIns="0" anchor="ctr"/>
            <a:lstStyle/>
            <a:p>
              <a:pPr algn="ctr" latinLnBrk="0"/>
              <a:endParaRPr kumimoji="0" lang="ko-KR" altLang="en-US" sz="1100" spc="-3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11" name="Rectangle 97"/>
            <p:cNvSpPr>
              <a:spLocks noChangeArrowheads="1"/>
            </p:cNvSpPr>
            <p:nvPr/>
          </p:nvSpPr>
          <p:spPr bwMode="gray">
            <a:xfrm>
              <a:off x="1000545" y="2231902"/>
              <a:ext cx="1469794" cy="138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latinLnBrk="0">
                <a:lnSpc>
                  <a:spcPct val="90000"/>
                </a:lnSpc>
                <a:defRPr/>
              </a:pPr>
              <a:r>
                <a:rPr lang="en-US" altLang="ko-KR" sz="10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B" pitchFamily="18" charset="-127"/>
                  <a:ea typeface="Rix고딕 B" pitchFamily="18" charset="-127"/>
                </a:rPr>
                <a:t>HTML</a:t>
              </a:r>
              <a:endParaRPr lang="ko-KR" altLang="en-US" sz="1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403698" y="2571311"/>
              <a:ext cx="7983838" cy="14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1100" b="1">
                <a:solidFill>
                  <a:srgbClr val="22578D"/>
                </a:solidFill>
                <a:cs typeface="굴림" charset="-127"/>
              </a:endParaRPr>
            </a:p>
          </p:txBody>
        </p:sp>
        <p:sp>
          <p:nvSpPr>
            <p:cNvPr id="13" name="Line 70"/>
            <p:cNvSpPr>
              <a:spLocks noChangeShapeType="1"/>
            </p:cNvSpPr>
            <p:nvPr/>
          </p:nvSpPr>
          <p:spPr bwMode="auto">
            <a:xfrm>
              <a:off x="403699" y="2571311"/>
              <a:ext cx="7984725" cy="0"/>
            </a:xfrm>
            <a:prstGeom prst="line">
              <a:avLst/>
            </a:prstGeom>
            <a:noFill/>
            <a:ln w="28575">
              <a:solidFill>
                <a:srgbClr val="55A9C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solidFill>
                  <a:srgbClr val="22578D"/>
                </a:solidFill>
              </a:endParaRPr>
            </a:p>
          </p:txBody>
        </p:sp>
        <p:sp>
          <p:nvSpPr>
            <p:cNvPr id="14" name="Line 103"/>
            <p:cNvSpPr>
              <a:spLocks noChangeShapeType="1"/>
            </p:cNvSpPr>
            <p:nvPr/>
          </p:nvSpPr>
          <p:spPr bwMode="gray">
            <a:xfrm>
              <a:off x="3075105" y="2528681"/>
              <a:ext cx="0" cy="110187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104"/>
            <p:cNvSpPr>
              <a:spLocks noChangeShapeType="1"/>
            </p:cNvSpPr>
            <p:nvPr/>
          </p:nvSpPr>
          <p:spPr bwMode="gray">
            <a:xfrm>
              <a:off x="5731321" y="2528681"/>
              <a:ext cx="0" cy="110187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7601" y="2710403"/>
              <a:ext cx="7953194" cy="729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06"/>
            <p:cNvSpPr>
              <a:spLocks noChangeArrowheads="1"/>
            </p:cNvSpPr>
            <p:nvPr/>
          </p:nvSpPr>
          <p:spPr bwMode="auto">
            <a:xfrm>
              <a:off x="599851" y="2832268"/>
              <a:ext cx="2354019" cy="166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문서 구조와 내용을 </a:t>
              </a:r>
              <a:r>
                <a:rPr lang="en-US" altLang="ko-KR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HTML </a:t>
              </a: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태그로 작성 한다</a:t>
              </a:r>
              <a:r>
                <a:rPr lang="en-US" altLang="ko-KR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.</a:t>
              </a:r>
              <a:endParaRPr lang="ko-KR" altLang="en-US" sz="900" kern="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</p:txBody>
        </p:sp>
        <p:sp>
          <p:nvSpPr>
            <p:cNvPr id="18" name="Rectangle 106"/>
            <p:cNvSpPr>
              <a:spLocks noChangeArrowheads="1"/>
            </p:cNvSpPr>
            <p:nvPr/>
          </p:nvSpPr>
          <p:spPr bwMode="auto">
            <a:xfrm>
              <a:off x="3227689" y="2832268"/>
              <a:ext cx="2371076" cy="549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웹 페이지의 출력 모양</a:t>
              </a:r>
              <a:endParaRPr lang="ko-KR" altLang="en-US" sz="900" kern="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웹 페이지 제목</a:t>
              </a:r>
              <a:r>
                <a:rPr lang="en-US" altLang="ko-KR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, </a:t>
              </a: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글자의 크기와 색 등을 지정</a:t>
              </a:r>
              <a:endParaRPr lang="en-US" altLang="ko-KR" sz="900" kern="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CSS </a:t>
              </a: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언어로 작성</a:t>
              </a:r>
              <a:endParaRPr lang="ko-KR" altLang="en-US" sz="900" kern="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</p:txBody>
        </p:sp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5901655" y="2832268"/>
              <a:ext cx="2275212" cy="74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웹 페이지의 행동이나 응용 프로그램 부분 </a:t>
              </a:r>
              <a:endParaRPr lang="en-US" altLang="ko-KR" sz="900" kern="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사용자 마우스 입력 등</a:t>
              </a:r>
              <a:endParaRPr lang="en-US" altLang="ko-KR" sz="900" kern="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900" kern="0" spc="-3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Javascript</a:t>
              </a:r>
              <a:r>
                <a:rPr lang="en-US" altLang="ko-KR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 </a:t>
              </a:r>
              <a:r>
                <a:rPr lang="ko-KR" altLang="en-US" sz="900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rPr>
                <a:t>언어로 작성</a:t>
              </a:r>
              <a:endParaRPr lang="ko-KR" altLang="en-US" sz="900" kern="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  <a:p>
              <a:pPr marL="85725" indent="-85725" defTabSz="1076325" eaLnBrk="0" fontAlgn="ctr" latinLnBrk="0" hangingPunct="0">
                <a:lnSpc>
                  <a:spcPct val="120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900" kern="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</p:txBody>
        </p:sp>
        <p:sp>
          <p:nvSpPr>
            <p:cNvPr id="20" name="Oval 75"/>
            <p:cNvSpPr>
              <a:spLocks noChangeArrowheads="1"/>
            </p:cNvSpPr>
            <p:nvPr/>
          </p:nvSpPr>
          <p:spPr bwMode="auto">
            <a:xfrm rot="18000000" flipH="1">
              <a:off x="7039222" y="2531260"/>
              <a:ext cx="85248" cy="887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100">
                <a:solidFill>
                  <a:srgbClr val="22578D"/>
                </a:solidFill>
              </a:endParaRPr>
            </a:p>
          </p:txBody>
        </p:sp>
        <p:sp>
          <p:nvSpPr>
            <p:cNvPr id="21" name="Oval 75"/>
            <p:cNvSpPr>
              <a:spLocks noChangeArrowheads="1"/>
            </p:cNvSpPr>
            <p:nvPr/>
          </p:nvSpPr>
          <p:spPr bwMode="auto">
            <a:xfrm rot="18000000" flipH="1">
              <a:off x="4358919" y="2531259"/>
              <a:ext cx="85248" cy="887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100">
                <a:solidFill>
                  <a:srgbClr val="22578D"/>
                </a:solidFill>
              </a:endParaRPr>
            </a:p>
          </p:txBody>
        </p:sp>
        <p:sp>
          <p:nvSpPr>
            <p:cNvPr id="22" name="Oval 75"/>
            <p:cNvSpPr>
              <a:spLocks noChangeArrowheads="1"/>
            </p:cNvSpPr>
            <p:nvPr/>
          </p:nvSpPr>
          <p:spPr bwMode="auto">
            <a:xfrm rot="18000000" flipH="1">
              <a:off x="1692818" y="2531259"/>
              <a:ext cx="85248" cy="887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100">
                <a:solidFill>
                  <a:srgbClr val="22578D"/>
                </a:solidFill>
              </a:endParaRPr>
            </a:p>
          </p:txBody>
        </p:sp>
        <p:sp>
          <p:nvSpPr>
            <p:cNvPr id="23" name="Oval 272" descr="어두운 상향 대각선"/>
            <p:cNvSpPr>
              <a:spLocks noChangeArrowheads="1"/>
            </p:cNvSpPr>
            <p:nvPr/>
          </p:nvSpPr>
          <p:spPr bwMode="gray">
            <a:xfrm>
              <a:off x="403518" y="3646370"/>
              <a:ext cx="7984906" cy="41351"/>
            </a:xfrm>
            <a:prstGeom prst="rect">
              <a:avLst/>
            </a:prstGeom>
            <a:pattFill prst="dkUpDiag">
              <a:fgClr>
                <a:srgbClr val="DDDDDD"/>
              </a:fgClr>
              <a:bgClr>
                <a:srgbClr val="EAEAEA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pattFill prst="ltUpDiag">
                    <a:fgClr>
                      <a:srgbClr val="B2B2B2"/>
                    </a:fgClr>
                    <a:bgClr>
                      <a:srgbClr val="DDDDDD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788" tIns="0" rIns="85788" bIns="0" anchor="ctr"/>
            <a:lstStyle/>
            <a:p>
              <a:pPr algn="ctr" defTabSz="974725"/>
              <a:endParaRPr lang="ko-KR" altLang="en-US" sz="1000" baseline="0">
                <a:latin typeface="Rix모던고딕 L" pitchFamily="18" charset="-127"/>
                <a:ea typeface="Rix모던고딕 L" pitchFamily="18" charset="-127"/>
                <a:cs typeface="굴림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075105" y="2761967"/>
              <a:ext cx="2656216" cy="868590"/>
              <a:chOff x="2816181" y="6941228"/>
              <a:chExt cx="2155487" cy="257600"/>
            </a:xfrm>
          </p:grpSpPr>
          <p:sp>
            <p:nvSpPr>
              <p:cNvPr id="25" name="Line 103"/>
              <p:cNvSpPr>
                <a:spLocks noChangeShapeType="1"/>
              </p:cNvSpPr>
              <p:nvPr/>
            </p:nvSpPr>
            <p:spPr bwMode="gray">
              <a:xfrm>
                <a:off x="2816181" y="6941228"/>
                <a:ext cx="0" cy="25760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6" name="Line 104"/>
              <p:cNvSpPr>
                <a:spLocks noChangeShapeType="1"/>
              </p:cNvSpPr>
              <p:nvPr/>
            </p:nvSpPr>
            <p:spPr bwMode="gray">
              <a:xfrm>
                <a:off x="4971668" y="6941228"/>
                <a:ext cx="0" cy="25760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9" y="3645024"/>
            <a:ext cx="4406855" cy="311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폼 요소</a:t>
            </a:r>
            <a:endParaRPr lang="ko-KR" altLang="en-US" dirty="0"/>
          </a:p>
        </p:txBody>
      </p:sp>
      <p:pic>
        <p:nvPicPr>
          <p:cNvPr id="97282" name="Picture 2" descr="https://www.nextree.co.kr/content/images/2021/01/hjkwon-140328-form_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1052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4" name="Picture 4" descr="https://www.nextree.co.kr/content/images/2021/01/hjkwon-140328-form_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96" y="980728"/>
            <a:ext cx="27622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6" descr="https://www.nextree.co.kr/content/images/2021/01/hjkwon-140328-form_-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95" y="4725144"/>
            <a:ext cx="39719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2555776" y="170080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781998" y="620688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47021" y="472514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smtClean="0"/>
              <a:t>STREAMLIT</a:t>
            </a:r>
            <a:r>
              <a:rPr lang="ko-KR" altLang="en-US" dirty="0" smtClean="0"/>
              <a:t> 개발 절차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81886" y="2060848"/>
            <a:ext cx="7760579" cy="1656184"/>
            <a:chOff x="975583" y="8118177"/>
            <a:chExt cx="5422838" cy="1157287"/>
          </a:xfrm>
        </p:grpSpPr>
        <p:pic>
          <p:nvPicPr>
            <p:cNvPr id="6" name="Picture 133" descr="원-구멍 1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30000"/>
            </a:blip>
            <a:srcRect/>
            <a:stretch>
              <a:fillRect/>
            </a:stretch>
          </p:blipFill>
          <p:spPr bwMode="auto">
            <a:xfrm>
              <a:off x="975583" y="8121352"/>
              <a:ext cx="1160463" cy="1154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33" descr="원-구멍 1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30000"/>
            </a:blip>
            <a:srcRect/>
            <a:stretch>
              <a:fillRect/>
            </a:stretch>
          </p:blipFill>
          <p:spPr bwMode="auto">
            <a:xfrm>
              <a:off x="2396375" y="8121352"/>
              <a:ext cx="1160463" cy="1154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33" descr="원-구멍 1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30000"/>
            </a:blip>
            <a:srcRect/>
            <a:stretch>
              <a:fillRect/>
            </a:stretch>
          </p:blipFill>
          <p:spPr bwMode="auto">
            <a:xfrm>
              <a:off x="3817167" y="8121352"/>
              <a:ext cx="1160463" cy="1154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37" descr="원-구멍(0) copy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30000"/>
            </a:blip>
            <a:srcRect/>
            <a:stretch>
              <a:fillRect/>
            </a:stretch>
          </p:blipFill>
          <p:spPr bwMode="auto">
            <a:xfrm>
              <a:off x="5237958" y="8118177"/>
              <a:ext cx="1160463" cy="115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45"/>
            <p:cNvSpPr>
              <a:spLocks noChangeArrowheads="1"/>
            </p:cNvSpPr>
            <p:nvPr/>
          </p:nvSpPr>
          <p:spPr bwMode="auto">
            <a:xfrm>
              <a:off x="2596400" y="8481392"/>
              <a:ext cx="760413" cy="482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9pPr>
            </a:lstStyle>
            <a:p>
              <a:pPr algn="ctr" defTabSz="968375" latinLnBrk="0"/>
              <a:r>
                <a:rPr lang="ko-KR" altLang="en-US" sz="1400" dirty="0" smtClean="0">
                  <a:solidFill>
                    <a:schemeClr val="tx1"/>
                  </a:solidFill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화면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UI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설계</a:t>
              </a:r>
              <a:endParaRPr lang="ko-KR" altLang="en-US" sz="1400" dirty="0">
                <a:solidFill>
                  <a:schemeClr val="tx1"/>
                </a:solidFill>
                <a:latin typeface="Rix고딕 B" pitchFamily="18" charset="-127"/>
                <a:ea typeface="Rix고딕 B" pitchFamily="18" charset="-127"/>
                <a:sym typeface="Samsung InterFace" charset="0"/>
              </a:endParaRPr>
            </a:p>
          </p:txBody>
        </p:sp>
        <p:sp>
          <p:nvSpPr>
            <p:cNvPr id="11" name="Rectangle 152"/>
            <p:cNvSpPr>
              <a:spLocks noChangeArrowheads="1"/>
            </p:cNvSpPr>
            <p:nvPr/>
          </p:nvSpPr>
          <p:spPr bwMode="auto">
            <a:xfrm>
              <a:off x="4016398" y="8481392"/>
              <a:ext cx="762000" cy="482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defTabSz="968375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화면 </a:t>
              </a:r>
              <a:r>
                <a:rPr kumimoji="1" lang="en-US" altLang="ko-KR" sz="1400" dirty="0" smtClean="0"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UI </a:t>
              </a:r>
              <a:r>
                <a:rPr kumimoji="1" lang="ko-KR" altLang="en-US" sz="1400" dirty="0" smtClean="0"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개발</a:t>
              </a:r>
              <a:endParaRPr kumimoji="1" lang="en-US" altLang="ko-KR" sz="1400" dirty="0" smtClean="0">
                <a:latin typeface="Rix고딕 B" pitchFamily="18" charset="-127"/>
                <a:ea typeface="Rix고딕 B" pitchFamily="18" charset="-127"/>
                <a:sym typeface="Samsung InterFace" charset="0"/>
              </a:endParaRPr>
            </a:p>
            <a:p>
              <a:pPr algn="ctr" defTabSz="968375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dirty="0" smtClean="0"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백엔드 개발</a:t>
              </a:r>
              <a:endParaRPr kumimoji="1" lang="ko-KR" altLang="en-US" sz="1400" dirty="0">
                <a:latin typeface="Rix고딕 B" pitchFamily="18" charset="-127"/>
                <a:ea typeface="Rix고딕 B" pitchFamily="18" charset="-127"/>
                <a:sym typeface="Samsung InterFace" charset="0"/>
              </a:endParaRPr>
            </a:p>
          </p:txBody>
        </p:sp>
        <p:sp>
          <p:nvSpPr>
            <p:cNvPr id="12" name="Rectangle 167"/>
            <p:cNvSpPr>
              <a:spLocks noChangeArrowheads="1"/>
            </p:cNvSpPr>
            <p:nvPr/>
          </p:nvSpPr>
          <p:spPr bwMode="auto">
            <a:xfrm>
              <a:off x="1175608" y="8481392"/>
              <a:ext cx="760413" cy="4810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9pPr>
            </a:lstStyle>
            <a:p>
              <a:pPr algn="ctr" defTabSz="968375" latinLnBrk="0"/>
              <a:r>
                <a:rPr lang="ko-KR" altLang="en-US" sz="1400" dirty="0" smtClean="0">
                  <a:solidFill>
                    <a:schemeClr val="tx1"/>
                  </a:solidFill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분석 및 시각화</a:t>
              </a:r>
              <a:endParaRPr lang="en-US" altLang="ko-KR" sz="1400" dirty="0" smtClean="0">
                <a:solidFill>
                  <a:schemeClr val="tx1"/>
                </a:solidFill>
                <a:latin typeface="Rix고딕 B" pitchFamily="18" charset="-127"/>
                <a:ea typeface="Rix고딕 B" pitchFamily="18" charset="-127"/>
                <a:sym typeface="Samsung InterFace" charset="0"/>
              </a:endParaRPr>
            </a:p>
            <a:p>
              <a:pPr algn="ctr" defTabSz="968375" latinLnBrk="0"/>
              <a:r>
                <a:rPr lang="ko-KR" altLang="en-US" sz="1400" dirty="0" smtClean="0">
                  <a:solidFill>
                    <a:schemeClr val="tx1"/>
                  </a:solidFill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모델 개발</a:t>
              </a:r>
              <a:endParaRPr lang="ko-KR" altLang="en-US" sz="1400" dirty="0">
                <a:solidFill>
                  <a:schemeClr val="tx1"/>
                </a:solidFill>
                <a:latin typeface="Rix고딕 B" pitchFamily="18" charset="-127"/>
                <a:ea typeface="Rix고딕 B" pitchFamily="18" charset="-127"/>
                <a:sym typeface="Samsung InterFace" charset="0"/>
              </a:endParaRPr>
            </a:p>
          </p:txBody>
        </p:sp>
        <p:sp>
          <p:nvSpPr>
            <p:cNvPr id="13" name="Rectangle 138"/>
            <p:cNvSpPr>
              <a:spLocks noChangeArrowheads="1"/>
            </p:cNvSpPr>
            <p:nvPr/>
          </p:nvSpPr>
          <p:spPr bwMode="auto">
            <a:xfrm>
              <a:off x="5437983" y="8481392"/>
              <a:ext cx="760413" cy="4810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rgbClr val="000000"/>
                  </a:solidFill>
                  <a:latin typeface="산돌고딕B" pitchFamily="18" charset="-127"/>
                  <a:ea typeface="굴림" pitchFamily="50" charset="-127"/>
                  <a:cs typeface="+mn-cs"/>
                </a:defRPr>
              </a:lvl9pPr>
            </a:lstStyle>
            <a:p>
              <a:pPr algn="ctr" defTabSz="968375" latinLnBrk="0"/>
              <a:r>
                <a:rPr lang="ko-KR" altLang="en-US" sz="1400" dirty="0" smtClean="0">
                  <a:solidFill>
                    <a:schemeClr val="tx1"/>
                  </a:solidFill>
                  <a:latin typeface="Rix고딕 B" pitchFamily="18" charset="-127"/>
                  <a:ea typeface="Rix고딕 B" pitchFamily="18" charset="-127"/>
                  <a:sym typeface="Samsung InterFace" charset="0"/>
                </a:rPr>
                <a:t>배포</a:t>
              </a:r>
              <a:endParaRPr lang="ko-KR" altLang="en-US" sz="1400" dirty="0">
                <a:solidFill>
                  <a:schemeClr val="tx1"/>
                </a:solidFill>
                <a:latin typeface="Rix고딕 B" pitchFamily="18" charset="-127"/>
                <a:ea typeface="Rix고딕 B" pitchFamily="18" charset="-127"/>
                <a:sym typeface="Samsung InterFace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136046" y="8714370"/>
              <a:ext cx="279274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541776" y="8714370"/>
              <a:ext cx="279274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918580" y="8714370"/>
              <a:ext cx="279274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89"/>
            <p:cNvGrpSpPr/>
            <p:nvPr/>
          </p:nvGrpSpPr>
          <p:grpSpPr>
            <a:xfrm>
              <a:off x="1128284" y="8132463"/>
              <a:ext cx="230852" cy="231392"/>
              <a:chOff x="1599521" y="1933658"/>
              <a:chExt cx="230852" cy="23139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28" name="Text Box 823"/>
              <p:cNvSpPr txBox="1">
                <a:spLocks noChangeArrowheads="1"/>
              </p:cNvSpPr>
              <p:nvPr/>
            </p:nvSpPr>
            <p:spPr bwMode="auto">
              <a:xfrm>
                <a:off x="1662138" y="1933658"/>
                <a:ext cx="96180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r>
                  <a:rPr lang="en-US" altLang="ko-KR" sz="14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1</a:t>
                </a:r>
                <a:endParaRPr lang="en-US" altLang="ko-KR" sz="14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18" name="그룹 189"/>
            <p:cNvGrpSpPr/>
            <p:nvPr/>
          </p:nvGrpSpPr>
          <p:grpSpPr>
            <a:xfrm>
              <a:off x="2596400" y="8132463"/>
              <a:ext cx="230852" cy="231392"/>
              <a:chOff x="1599521" y="1933658"/>
              <a:chExt cx="230852" cy="23139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26" name="Text Box 823"/>
              <p:cNvSpPr txBox="1">
                <a:spLocks noChangeArrowheads="1"/>
              </p:cNvSpPr>
              <p:nvPr/>
            </p:nvSpPr>
            <p:spPr bwMode="auto">
              <a:xfrm>
                <a:off x="1666511" y="1933658"/>
                <a:ext cx="96180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r>
                  <a:rPr lang="en-US" altLang="ko-KR" sz="14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2</a:t>
                </a:r>
                <a:endParaRPr lang="en-US" altLang="ko-KR" sz="14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19" name="그룹 189"/>
            <p:cNvGrpSpPr/>
            <p:nvPr/>
          </p:nvGrpSpPr>
          <p:grpSpPr>
            <a:xfrm>
              <a:off x="4016398" y="8132463"/>
              <a:ext cx="230852" cy="231392"/>
              <a:chOff x="1599521" y="1933658"/>
              <a:chExt cx="230852" cy="23139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24" name="Text Box 823"/>
              <p:cNvSpPr txBox="1">
                <a:spLocks noChangeArrowheads="1"/>
              </p:cNvSpPr>
              <p:nvPr/>
            </p:nvSpPr>
            <p:spPr bwMode="auto">
              <a:xfrm>
                <a:off x="1662138" y="1933658"/>
                <a:ext cx="96180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r>
                  <a:rPr lang="en-US" altLang="ko-KR" sz="14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3</a:t>
                </a:r>
                <a:endParaRPr lang="en-US" altLang="ko-KR" sz="14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20" name="그룹 189"/>
            <p:cNvGrpSpPr/>
            <p:nvPr/>
          </p:nvGrpSpPr>
          <p:grpSpPr>
            <a:xfrm>
              <a:off x="5484514" y="8132463"/>
              <a:ext cx="230852" cy="231392"/>
              <a:chOff x="1599521" y="1933658"/>
              <a:chExt cx="230852" cy="23139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22" name="Text Box 823"/>
              <p:cNvSpPr txBox="1">
                <a:spLocks noChangeArrowheads="1"/>
              </p:cNvSpPr>
              <p:nvPr/>
            </p:nvSpPr>
            <p:spPr bwMode="auto">
              <a:xfrm>
                <a:off x="1666511" y="1933658"/>
                <a:ext cx="96180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r>
                  <a:rPr lang="en-US" altLang="ko-KR" sz="14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4</a:t>
                </a:r>
                <a:endParaRPr lang="en-US" altLang="ko-KR" sz="14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395536" y="4077072"/>
            <a:ext cx="8300988" cy="1728192"/>
            <a:chOff x="990026" y="4077072"/>
            <a:chExt cx="7110366" cy="1480315"/>
          </a:xfrm>
        </p:grpSpPr>
        <p:grpSp>
          <p:nvGrpSpPr>
            <p:cNvPr id="30" name="그룹 189"/>
            <p:cNvGrpSpPr/>
            <p:nvPr/>
          </p:nvGrpSpPr>
          <p:grpSpPr>
            <a:xfrm>
              <a:off x="990026" y="4086793"/>
              <a:ext cx="236107" cy="231811"/>
              <a:chOff x="1599521" y="1934198"/>
              <a:chExt cx="230852" cy="230852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59" name="Text Box 823"/>
              <p:cNvSpPr txBox="1">
                <a:spLocks noChangeArrowheads="1"/>
              </p:cNvSpPr>
              <p:nvPr/>
            </p:nvSpPr>
            <p:spPr bwMode="auto">
              <a:xfrm>
                <a:off x="1684549" y="1985946"/>
                <a:ext cx="53701" cy="131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algn="ctr"/>
                <a:r>
                  <a:rPr lang="en-US" altLang="ko-KR" sz="10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1</a:t>
                </a:r>
                <a:endParaRPr lang="en-US" altLang="ko-KR" sz="10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31" name="직선 연결선 30"/>
            <p:cNvCxnSpPr/>
            <p:nvPr/>
          </p:nvCxnSpPr>
          <p:spPr>
            <a:xfrm>
              <a:off x="1226159" y="4402403"/>
              <a:ext cx="6847104" cy="0"/>
            </a:xfrm>
            <a:prstGeom prst="line">
              <a:avLst/>
            </a:prstGeom>
            <a:noFill/>
            <a:ln w="12700">
              <a:solidFill>
                <a:srgbClr val="213553"/>
              </a:solidFill>
              <a:prstDash val="sysDot"/>
              <a:round/>
              <a:headEnd/>
              <a:tailEnd/>
            </a:ln>
          </p:spPr>
        </p:cxnSp>
        <p:sp>
          <p:nvSpPr>
            <p:cNvPr id="32" name="Rectangle 198"/>
            <p:cNvSpPr>
              <a:spLocks noChangeArrowheads="1"/>
            </p:cNvSpPr>
            <p:nvPr/>
          </p:nvSpPr>
          <p:spPr bwMode="gray">
            <a:xfrm>
              <a:off x="1309199" y="4077072"/>
              <a:ext cx="6791193" cy="33364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0" bIns="0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fontAlgn="base" latinLnBrk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주피터 노트북 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또는 </a:t>
              </a:r>
              <a:r>
                <a:rPr kumimoji="1" lang="ko-KR" altLang="en-US" sz="900" dirty="0" err="1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구글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 </a:t>
              </a:r>
              <a:r>
                <a:rPr kumimoji="1" lang="ko-KR" altLang="en-US" sz="900" dirty="0" err="1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코랩</a:t>
              </a:r>
              <a:r>
                <a:rPr kumimoji="1" lang="en-US" altLang="ko-KR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, 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기타 분석 도구를 활용해서 분석 및 시각화 모델 개발</a:t>
              </a:r>
              <a:endParaRPr kumimoji="1" lang="ko-KR" altLang="en-US" sz="900" dirty="0">
                <a:solidFill>
                  <a:srgbClr val="4D4D4D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33" name="Rectangle 200"/>
            <p:cNvSpPr>
              <a:spLocks noChangeArrowheads="1"/>
            </p:cNvSpPr>
            <p:nvPr/>
          </p:nvSpPr>
          <p:spPr bwMode="gray">
            <a:xfrm>
              <a:off x="1299493" y="4860119"/>
              <a:ext cx="6455612" cy="29797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0" bIns="0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fontAlgn="base" latinLnBrk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STREAMLIT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을 이용해서 사용자 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화면 </a:t>
              </a:r>
              <a:r>
                <a:rPr kumimoji="1" lang="en-US" altLang="ko-KR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UI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를 개발하고</a:t>
              </a:r>
              <a:r>
                <a:rPr kumimoji="1" lang="en-US" altLang="ko-KR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, 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모델 로딩</a:t>
              </a:r>
              <a:r>
                <a:rPr kumimoji="1" lang="en-US" altLang="ko-KR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, 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데이터 로딩 및 실행 관련 백엔드 코드를 파이썬으로 코드로 개발</a:t>
              </a:r>
              <a:endParaRPr kumimoji="1" lang="ko-KR" altLang="en-US" sz="900" dirty="0">
                <a:solidFill>
                  <a:srgbClr val="4D4D4D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34" name="Rectangle 201"/>
            <p:cNvSpPr>
              <a:spLocks noChangeArrowheads="1"/>
            </p:cNvSpPr>
            <p:nvPr/>
          </p:nvSpPr>
          <p:spPr bwMode="gray">
            <a:xfrm>
              <a:off x="1299493" y="5259417"/>
              <a:ext cx="5635572" cy="29797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0" bIns="0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fontAlgn="base" latinLnBrk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로컬 또는 클라우드 환경에 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배포</a:t>
              </a:r>
              <a:endParaRPr kumimoji="1" lang="ko-KR" altLang="en-US" sz="900" dirty="0">
                <a:solidFill>
                  <a:srgbClr val="4D4D4D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37" name="Rectangle 199"/>
            <p:cNvSpPr>
              <a:spLocks noChangeArrowheads="1"/>
            </p:cNvSpPr>
            <p:nvPr/>
          </p:nvSpPr>
          <p:spPr bwMode="gray">
            <a:xfrm>
              <a:off x="1299493" y="4483079"/>
              <a:ext cx="6455612" cy="33364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tIns="0" rIns="0" bIns="0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fontAlgn="base" latinLnBrk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분석 모델</a:t>
              </a:r>
              <a:r>
                <a:rPr kumimoji="1" lang="en-US" altLang="ko-KR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, 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시각화 모델의 </a:t>
              </a:r>
              <a:r>
                <a:rPr kumimoji="1" lang="ko-KR" altLang="en-US" sz="900" dirty="0" err="1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파리미터를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 추출해서 사용자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와 상호 작용하는 화면 </a:t>
              </a:r>
              <a:r>
                <a:rPr kumimoji="1" lang="en-US" altLang="ko-KR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UI</a:t>
              </a:r>
              <a:r>
                <a:rPr kumimoji="1" lang="ko-KR" altLang="en-US" sz="900" dirty="0" smtClean="0">
                  <a:solidFill>
                    <a:srgbClr val="4D4D4D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Arial" pitchFamily="34" charset="0"/>
                </a:rPr>
                <a:t>를 설계</a:t>
              </a:r>
              <a:endParaRPr kumimoji="1" lang="ko-KR" altLang="en-US" sz="900" dirty="0">
                <a:solidFill>
                  <a:srgbClr val="4D4D4D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Arial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226159" y="4798961"/>
              <a:ext cx="6847104" cy="0"/>
            </a:xfrm>
            <a:prstGeom prst="line">
              <a:avLst/>
            </a:prstGeom>
            <a:noFill/>
            <a:ln w="12700">
              <a:solidFill>
                <a:srgbClr val="213553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9" name="직선 연결선 38"/>
            <p:cNvCxnSpPr/>
            <p:nvPr/>
          </p:nvCxnSpPr>
          <p:spPr>
            <a:xfrm>
              <a:off x="1226159" y="5189627"/>
              <a:ext cx="6847104" cy="0"/>
            </a:xfrm>
            <a:prstGeom prst="line">
              <a:avLst/>
            </a:prstGeom>
            <a:noFill/>
            <a:ln w="12700">
              <a:solidFill>
                <a:srgbClr val="213553"/>
              </a:solidFill>
              <a:prstDash val="sysDot"/>
              <a:round/>
              <a:headEnd/>
              <a:tailEnd/>
            </a:ln>
          </p:spPr>
        </p:cxnSp>
        <p:grpSp>
          <p:nvGrpSpPr>
            <p:cNvPr id="42" name="그룹 189"/>
            <p:cNvGrpSpPr/>
            <p:nvPr/>
          </p:nvGrpSpPr>
          <p:grpSpPr>
            <a:xfrm>
              <a:off x="990026" y="4483230"/>
              <a:ext cx="236107" cy="231811"/>
              <a:chOff x="1599521" y="1934198"/>
              <a:chExt cx="230852" cy="23085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57" name="Text Box 823"/>
              <p:cNvSpPr txBox="1">
                <a:spLocks noChangeArrowheads="1"/>
              </p:cNvSpPr>
              <p:nvPr/>
            </p:nvSpPr>
            <p:spPr bwMode="auto">
              <a:xfrm>
                <a:off x="1684549" y="1959692"/>
                <a:ext cx="53701" cy="131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algn="ctr"/>
                <a:r>
                  <a:rPr lang="en-US" altLang="ko-KR" sz="10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2</a:t>
                </a:r>
                <a:endParaRPr lang="en-US" altLang="ko-KR" sz="10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43" name="그룹 189"/>
            <p:cNvGrpSpPr/>
            <p:nvPr/>
          </p:nvGrpSpPr>
          <p:grpSpPr>
            <a:xfrm>
              <a:off x="990026" y="4879666"/>
              <a:ext cx="236107" cy="231811"/>
              <a:chOff x="1599521" y="1934198"/>
              <a:chExt cx="230852" cy="230852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55" name="Text Box 823"/>
              <p:cNvSpPr txBox="1">
                <a:spLocks noChangeArrowheads="1"/>
              </p:cNvSpPr>
              <p:nvPr/>
            </p:nvSpPr>
            <p:spPr bwMode="auto">
              <a:xfrm>
                <a:off x="1684549" y="1986448"/>
                <a:ext cx="53701" cy="131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algn="ctr"/>
                <a:r>
                  <a:rPr lang="en-US" altLang="ko-KR" sz="10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3</a:t>
                </a:r>
                <a:endParaRPr lang="en-US" altLang="ko-KR" sz="10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44" name="그룹 189"/>
            <p:cNvGrpSpPr/>
            <p:nvPr/>
          </p:nvGrpSpPr>
          <p:grpSpPr>
            <a:xfrm>
              <a:off x="990026" y="5276102"/>
              <a:ext cx="236107" cy="231811"/>
              <a:chOff x="1599521" y="1934198"/>
              <a:chExt cx="230852" cy="230852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599521" y="1934198"/>
                <a:ext cx="230852" cy="230852"/>
              </a:xfrm>
              <a:prstGeom prst="ellipse">
                <a:avLst/>
              </a:prstGeom>
              <a:solidFill>
                <a:srgbClr val="21355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endParaRPr>
              </a:p>
            </p:txBody>
          </p:sp>
          <p:sp>
            <p:nvSpPr>
              <p:cNvPr id="53" name="Text Box 823"/>
              <p:cNvSpPr txBox="1">
                <a:spLocks noChangeArrowheads="1"/>
              </p:cNvSpPr>
              <p:nvPr/>
            </p:nvSpPr>
            <p:spPr bwMode="auto">
              <a:xfrm>
                <a:off x="1684549" y="1968621"/>
                <a:ext cx="53701" cy="131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algn="ctr"/>
                <a:r>
                  <a:rPr lang="en-US" altLang="ko-KR" sz="1000" spc="-100" dirty="0" smtClean="0">
                    <a:solidFill>
                      <a:schemeClr val="bg1"/>
                    </a:solidFill>
                    <a:latin typeface="Rix고딕 EB" pitchFamily="18" charset="-127"/>
                    <a:ea typeface="Rix고딕 EB" pitchFamily="18" charset="-127"/>
                    <a:cs typeface="Times New Roman" pitchFamily="18" charset="0"/>
                  </a:rPr>
                  <a:t>4</a:t>
                </a:r>
                <a:endParaRPr lang="en-US" altLang="ko-KR" sz="1000" spc="-100" dirty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  <a:cs typeface="Times New Roman" pitchFamily="18" charset="0"/>
                </a:endParaRPr>
              </a:p>
            </p:txBody>
          </p:sp>
        </p:grpSp>
      </p:grpSp>
      <p:pic>
        <p:nvPicPr>
          <p:cNvPr id="57346" name="Picture 2" descr="Agile] 애자일 방법론과 스크럼, 스프린트 - HS's blo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8" b="23212"/>
          <a:stretch/>
        </p:blipFill>
        <p:spPr bwMode="auto">
          <a:xfrm>
            <a:off x="6142960" y="548680"/>
            <a:ext cx="2461488" cy="11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4" name="슬라이드 번호 개체 틀 573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Hands-oN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HANDS-ON </a:t>
            </a:r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STREAMLIT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STREAMLIT DEMO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QUICK START(</a:t>
            </a:r>
            <a:r>
              <a:rPr lang="ko-KR" altLang="en-US" dirty="0" smtClean="0"/>
              <a:t>기본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위젯 사용법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STREAMLIT APP CLOUD </a:t>
            </a:r>
            <a:r>
              <a:rPr lang="ko-KR" altLang="en-US" dirty="0" smtClean="0"/>
              <a:t>배포하기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smtClean="0"/>
              <a:t>HANDS-ON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환경생성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01. cloud 9 </a:t>
            </a:r>
            <a:r>
              <a:rPr lang="ko-KR" altLang="en-US" dirty="0" smtClean="0"/>
              <a:t>접속 및 로그인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7704856" cy="180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57200" y="4221088"/>
            <a:ext cx="7620000" cy="5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02. </a:t>
            </a:r>
            <a:r>
              <a:rPr lang="ko-KR" altLang="en-US" dirty="0" smtClean="0"/>
              <a:t>환경생성 클</a:t>
            </a:r>
            <a:r>
              <a:rPr lang="ko-KR" altLang="en-US" dirty="0"/>
              <a:t>릭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3852428" cy="189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en-US" altLang="ko-KR" dirty="0"/>
              <a:t>HANDS-ON </a:t>
            </a:r>
            <a:r>
              <a:rPr lang="ko-KR" altLang="en-US" dirty="0"/>
              <a:t>환경 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환경생성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03. </a:t>
            </a:r>
            <a:r>
              <a:rPr lang="ko-KR" altLang="en-US" dirty="0" smtClean="0"/>
              <a:t>환경생성 목록에서 </a:t>
            </a:r>
            <a:r>
              <a:rPr lang="en-US" altLang="ko-KR" dirty="0" smtClean="0"/>
              <a:t>dharma7256</a:t>
            </a:r>
            <a:r>
              <a:rPr lang="en-US" altLang="ko-KR" dirty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4221088"/>
            <a:ext cx="7620000" cy="5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04. EC2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관리 클릭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398739" cy="104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9" y="4869160"/>
            <a:ext cx="841249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HANDS-ON </a:t>
            </a:r>
            <a:r>
              <a:rPr lang="ko-KR" altLang="en-US" sz="3200" dirty="0"/>
              <a:t>환경 </a:t>
            </a:r>
            <a:r>
              <a:rPr lang="ko-KR" altLang="en-US" sz="3200" dirty="0" smtClean="0"/>
              <a:t>설정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인스턴스</a:t>
            </a:r>
            <a:r>
              <a:rPr lang="ko-KR" altLang="en-US" sz="3200" dirty="0" smtClean="0"/>
              <a:t> 선택</a:t>
            </a:r>
            <a:endParaRPr lang="ko-KR" altLang="en-US" sz="32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55608"/>
            <a:ext cx="7488832" cy="363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05.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목록에서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선택 및 보안 탭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HANDS-ON </a:t>
            </a:r>
            <a:r>
              <a:rPr lang="ko-KR" altLang="en-US" sz="2800" dirty="0"/>
              <a:t>환경 </a:t>
            </a:r>
            <a:r>
              <a:rPr lang="ko-KR" altLang="en-US" sz="2800" dirty="0" smtClean="0"/>
              <a:t>설정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인바운드</a:t>
            </a:r>
            <a:r>
              <a:rPr lang="ko-KR" altLang="en-US" sz="2800" dirty="0" smtClean="0"/>
              <a:t> 규칙 생성</a:t>
            </a:r>
            <a:endParaRPr lang="ko-KR" alt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5" y="2492896"/>
            <a:ext cx="8253389" cy="96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5" y="3961475"/>
            <a:ext cx="5229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06. </a:t>
            </a:r>
            <a:r>
              <a:rPr lang="ko-KR" altLang="en-US" dirty="0" smtClean="0"/>
              <a:t>보안그룹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6198" cy="13716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HANDS-ON </a:t>
            </a:r>
            <a:r>
              <a:rPr lang="ko-KR" altLang="en-US" sz="2800" dirty="0"/>
              <a:t>환경 </a:t>
            </a:r>
            <a:r>
              <a:rPr lang="ko-KR" altLang="en-US" sz="2800" dirty="0" smtClean="0"/>
              <a:t>설정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인바운드</a:t>
            </a:r>
            <a:r>
              <a:rPr lang="ko-KR" altLang="en-US" sz="2800" dirty="0" smtClean="0"/>
              <a:t> 규칙 생성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84384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0" y="4869160"/>
            <a:ext cx="7849508" cy="177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07. 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규칙 편집 클릭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4221088"/>
            <a:ext cx="7620000" cy="5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08. 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규책</a:t>
            </a:r>
            <a:r>
              <a:rPr lang="ko-KR" altLang="en-US" dirty="0" smtClean="0"/>
              <a:t> 생성 및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 목표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457200" y="1752600"/>
            <a:ext cx="7620000" cy="441270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파이썬 지식 만 있다면 웹 관련 지식이 없어도 웹 어플리케이션 구축 할 수 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>
                <a:latin typeface="+mj-lt"/>
              </a:rPr>
              <a:t>STREMLIT </a:t>
            </a:r>
            <a:r>
              <a:rPr lang="ko-KR" altLang="en-US" dirty="0" smtClean="0">
                <a:latin typeface="+mj-lt"/>
              </a:rPr>
              <a:t>기본 사용법</a:t>
            </a:r>
            <a:endParaRPr lang="en-US" altLang="ko-KR" dirty="0" smtClean="0">
              <a:latin typeface="+mj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웹 기반의 데이터 시각화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프로토타입 개발</a:t>
            </a:r>
            <a:endParaRPr lang="en-US" altLang="ko-KR" dirty="0" smtClean="0">
              <a:latin typeface="+mj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구축한 웹 어플리케이션 클라우드 환경에 배포</a:t>
            </a:r>
            <a:endParaRPr lang="en-US" altLang="ko-KR" dirty="0" smtClean="0">
              <a:latin typeface="+mj-lt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>
                <a:latin typeface="+mj-lt"/>
              </a:rPr>
              <a:t>자기주도 학습</a:t>
            </a:r>
            <a:endParaRPr lang="en-US" altLang="ko-KR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HANDS-ON </a:t>
            </a:r>
            <a:r>
              <a:rPr lang="ko-KR" altLang="en-US" sz="3200" dirty="0"/>
              <a:t>환경 설정 </a:t>
            </a:r>
            <a:r>
              <a:rPr lang="en-US" altLang="ko-KR" sz="3200" dirty="0"/>
              <a:t>– </a:t>
            </a:r>
            <a:r>
              <a:rPr lang="ko-KR" altLang="en-US" sz="3200" dirty="0" err="1"/>
              <a:t>인바운드</a:t>
            </a:r>
            <a:r>
              <a:rPr lang="ko-KR" altLang="en-US" sz="3200" dirty="0"/>
              <a:t> 규칙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1" y="2481475"/>
            <a:ext cx="8060729" cy="101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1" y="4886612"/>
            <a:ext cx="8060729" cy="99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09. 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규칙 확인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4221088"/>
            <a:ext cx="7620000" cy="5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STEP 10. 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규칙 확인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/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3" y="2276872"/>
            <a:ext cx="617211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791767"/>
              </p:ext>
            </p:extLst>
          </p:nvPr>
        </p:nvGraphicFramePr>
        <p:xfrm>
          <a:off x="457200" y="17526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 streamlit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설치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streamlit hello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streamlit run app.py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http://127.0.0.1:8501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61234"/>
            <a:ext cx="50673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20688"/>
            <a:ext cx="741355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streamlit hello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4032448" cy="167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1" y="4149080"/>
            <a:ext cx="5077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ko-KR" altLang="en-US" sz="2000" b="1" dirty="0"/>
              <a:t>웹 브라우저 </a:t>
            </a:r>
            <a:r>
              <a:rPr lang="en-US" altLang="ko-KR" sz="2000" b="1" dirty="0"/>
              <a:t>http</a:t>
            </a:r>
            <a:r>
              <a:rPr lang="en-US" altLang="ko-KR" sz="2000" b="1" dirty="0"/>
              <a:t>://18.188.205.153:8501</a:t>
            </a:r>
            <a:endParaRPr lang="ko-KR" altLang="en-US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653136"/>
            <a:ext cx="5068585" cy="19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START - Streamlit </a:t>
            </a:r>
            <a:r>
              <a:rPr lang="ko-KR" altLang="en-US" dirty="0"/>
              <a:t>불러오기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3" y="2226805"/>
            <a:ext cx="8397397" cy="185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49080"/>
            <a:ext cx="3141779" cy="259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streamlit </a:t>
            </a:r>
            <a:r>
              <a:rPr lang="ko-KR" altLang="en-US" dirty="0" smtClean="0"/>
              <a:t>을 단순히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하고 실행하는 경우</a:t>
            </a: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4163962"/>
            <a:ext cx="4930148" cy="633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streamlit </a:t>
            </a:r>
            <a:r>
              <a:rPr lang="ko-KR" altLang="en-US" dirty="0" smtClean="0"/>
              <a:t>을 단순히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하고 실행하는 경우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655272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en-US" altLang="ko-KR" dirty="0" smtClean="0"/>
              <a:t>STREAMLIT UI </a:t>
            </a:r>
            <a:r>
              <a:rPr lang="ko-KR" altLang="en-US" dirty="0" smtClean="0"/>
              <a:t>컴포넌트 종류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079347"/>
            <a:ext cx="7848872" cy="1645797"/>
            <a:chOff x="653493" y="2490576"/>
            <a:chExt cx="6471524" cy="1437745"/>
          </a:xfrm>
        </p:grpSpPr>
        <p:grpSp>
          <p:nvGrpSpPr>
            <p:cNvPr id="5" name="그룹 4"/>
            <p:cNvGrpSpPr/>
            <p:nvPr/>
          </p:nvGrpSpPr>
          <p:grpSpPr>
            <a:xfrm>
              <a:off x="4413010" y="2490576"/>
              <a:ext cx="2712007" cy="1437745"/>
              <a:chOff x="4417773" y="2490576"/>
              <a:chExt cx="2712007" cy="1437745"/>
            </a:xfrm>
          </p:grpSpPr>
          <p:sp>
            <p:nvSpPr>
              <p:cNvPr id="18" name="AutoShape 224"/>
              <p:cNvSpPr>
                <a:spLocks noChangeArrowheads="1"/>
              </p:cNvSpPr>
              <p:nvPr/>
            </p:nvSpPr>
            <p:spPr bwMode="auto">
              <a:xfrm>
                <a:off x="4417773" y="2634875"/>
                <a:ext cx="2712007" cy="1293446"/>
              </a:xfrm>
              <a:prstGeom prst="roundRect">
                <a:avLst>
                  <a:gd name="adj" fmla="val 2298"/>
                </a:avLst>
              </a:prstGeom>
              <a:solidFill>
                <a:srgbClr val="FFFFFF"/>
              </a:solidFill>
              <a:ln w="12700">
                <a:solidFill>
                  <a:srgbClr val="A3D1E1"/>
                </a:solidFill>
              </a:ln>
              <a:effectLst/>
              <a:extLst/>
            </p:spPr>
            <p:txBody>
              <a:bodyPr wrap="square" lIns="108000" tIns="0" rIns="0" bIns="0" anchor="ctr"/>
              <a:lstStyle/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itchFamily="2" charset="-127"/>
                    <a:ea typeface="Rix고딕 M" pitchFamily="2" charset="-127"/>
                  </a:rPr>
                  <a:t>사용자와 상호 작용하는 요소</a:t>
                </a:r>
                <a:endParaRPr lang="en-US" altLang="ko-KR" sz="1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endParaRPr>
              </a:p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itchFamily="2" charset="-127"/>
                    <a:ea typeface="Rix고딕 M" pitchFamily="2" charset="-127"/>
                  </a:rPr>
                  <a:t>사용자 </a:t>
                </a:r>
                <a:r>
                  <a:rPr lang="en-US" altLang="ko-KR" sz="10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itchFamily="2" charset="-127"/>
                    <a:ea typeface="Rix고딕 M" pitchFamily="2" charset="-127"/>
                  </a:rPr>
                  <a:t>UI </a:t>
                </a:r>
                <a:r>
                  <a:rPr lang="ko-KR" altLang="en-US" sz="10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itchFamily="2" charset="-127"/>
                    <a:ea typeface="Rix고딕 M" pitchFamily="2" charset="-127"/>
                  </a:rPr>
                  <a:t>구성 요소</a:t>
                </a:r>
                <a:endParaRPr lang="en-US" altLang="ko-KR" sz="1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endParaRPr>
              </a:p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itchFamily="2" charset="-127"/>
                    <a:ea typeface="Rix고딕 M" pitchFamily="2" charset="-127"/>
                  </a:rPr>
                  <a:t>반환 값이 있음</a:t>
                </a:r>
                <a:endParaRPr lang="ko-KR" altLang="en-US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endParaRPr>
              </a:p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itchFamily="2" charset="-127"/>
                    <a:ea typeface="Rix고딕 M" pitchFamily="2" charset="-127"/>
                  </a:rPr>
                  <a:t>프로그램 흐름을 제어하는 용도로 반환 값을 사용</a:t>
                </a:r>
                <a:endParaRPr lang="ko-KR" altLang="en-US" sz="1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endParaRPr>
              </a:p>
            </p:txBody>
          </p:sp>
          <p:sp>
            <p:nvSpPr>
              <p:cNvPr id="19" name="AutoShape 257"/>
              <p:cNvSpPr>
                <a:spLocks noChangeArrowheads="1"/>
              </p:cNvSpPr>
              <p:nvPr/>
            </p:nvSpPr>
            <p:spPr bwMode="auto">
              <a:xfrm>
                <a:off x="4644252" y="2490576"/>
                <a:ext cx="2259050" cy="288593"/>
              </a:xfrm>
              <a:prstGeom prst="roundRect">
                <a:avLst>
                  <a:gd name="adj" fmla="val 10736"/>
                </a:avLst>
              </a:prstGeom>
              <a:solidFill>
                <a:srgbClr val="6FABD3"/>
              </a:solidFill>
              <a:ln>
                <a:noFill/>
              </a:ln>
              <a:effectLst/>
              <a:extLst/>
            </p:spPr>
            <p:txBody>
              <a:bodyPr wrap="square" lIns="0" tIns="0" rIns="0" bIns="18000" anchor="ctr"/>
              <a:lstStyle/>
              <a:p>
                <a:pPr algn="ctr" latinLnBrk="0">
                  <a:buSzPct val="90000"/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위젯</a:t>
                </a:r>
                <a:endParaRPr lang="ko-KR" altLang="en-US" sz="110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 flipH="1">
                <a:off x="6787160" y="2604852"/>
                <a:ext cx="116142" cy="60040"/>
                <a:chOff x="4631551" y="2604852"/>
                <a:chExt cx="116142" cy="60040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4687653" y="2604852"/>
                  <a:ext cx="60040" cy="60040"/>
                </a:xfrm>
                <a:prstGeom prst="ellipse">
                  <a:avLst/>
                </a:prstGeom>
                <a:ln w="15875">
                  <a:solidFill>
                    <a:schemeClr val="bg1"/>
                  </a:solidFill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3450"/>
                  <a:endParaRPr lang="ko-KR" altLang="en-US" sz="1100" b="0">
                    <a:latin typeface="굴림" charset="-127"/>
                    <a:ea typeface="굴림" charset="-127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 bwMode="auto">
                <a:xfrm flipH="1">
                  <a:off x="4631551" y="2634872"/>
                  <a:ext cx="52268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extLst/>
              </p:spPr>
            </p:cxnSp>
          </p:grpSp>
        </p:grpSp>
        <p:grpSp>
          <p:nvGrpSpPr>
            <p:cNvPr id="6" name="그룹 5"/>
            <p:cNvGrpSpPr/>
            <p:nvPr/>
          </p:nvGrpSpPr>
          <p:grpSpPr>
            <a:xfrm>
              <a:off x="653493" y="2490576"/>
              <a:ext cx="2712007" cy="1437745"/>
              <a:chOff x="653493" y="2490576"/>
              <a:chExt cx="2712007" cy="1437745"/>
            </a:xfrm>
          </p:grpSpPr>
          <p:sp>
            <p:nvSpPr>
              <p:cNvPr id="13" name="AutoShape 224"/>
              <p:cNvSpPr>
                <a:spLocks noChangeArrowheads="1"/>
              </p:cNvSpPr>
              <p:nvPr/>
            </p:nvSpPr>
            <p:spPr bwMode="auto">
              <a:xfrm>
                <a:off x="653493" y="2634875"/>
                <a:ext cx="2712007" cy="1293446"/>
              </a:xfrm>
              <a:prstGeom prst="roundRect">
                <a:avLst>
                  <a:gd name="adj" fmla="val 2298"/>
                </a:avLst>
              </a:prstGeom>
              <a:solidFill>
                <a:srgbClr val="FFFFFF"/>
              </a:solidFill>
              <a:ln w="12700">
                <a:solidFill>
                  <a:srgbClr val="A3D1E1"/>
                </a:solidFill>
              </a:ln>
              <a:effectLst/>
              <a:extLst/>
            </p:spPr>
            <p:txBody>
              <a:bodyPr wrap="square" lIns="108000" tIns="0" rIns="0" bIns="0" anchor="ctr"/>
              <a:lstStyle/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itchFamily="2" charset="-127"/>
                    <a:ea typeface="Rix고딕 M" pitchFamily="2" charset="-127"/>
                  </a:rPr>
                  <a:t>화면에 내용을 출력</a:t>
                </a:r>
                <a:endParaRPr lang="en-US" altLang="ko-KR" sz="1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itchFamily="2" charset="-127"/>
                  <a:ea typeface="Rix고딕 M" pitchFamily="2" charset="-127"/>
                </a:endParaRPr>
              </a:p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반환 값이 없음</a:t>
                </a:r>
                <a:endParaRPr lang="en-US" altLang="ko-KR" sz="100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anose="02020603020101020101" pitchFamily="18" charset="-127"/>
                  <a:ea typeface="Rix고딕 M" panose="02020603020101020101" pitchFamily="18" charset="-127"/>
                </a:endParaRPr>
              </a:p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텍스트</a:t>
                </a:r>
                <a:r>
                  <a:rPr lang="en-US" altLang="ko-KR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, </a:t>
                </a:r>
                <a:r>
                  <a:rPr lang="ko-KR" altLang="en-US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테이블</a:t>
                </a:r>
                <a:r>
                  <a:rPr lang="en-US" altLang="ko-KR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, </a:t>
                </a:r>
                <a:r>
                  <a:rPr lang="ko-KR" altLang="en-US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그래프</a:t>
                </a:r>
                <a:r>
                  <a:rPr lang="en-US" altLang="ko-KR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, </a:t>
                </a:r>
                <a:r>
                  <a:rPr lang="ko-KR" altLang="en-US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이미지</a:t>
                </a:r>
                <a:r>
                  <a:rPr lang="en-US" altLang="ko-KR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, </a:t>
                </a:r>
                <a:r>
                  <a:rPr lang="ko-KR" altLang="en-US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동영상 등을 출력</a:t>
                </a:r>
                <a:endParaRPr lang="en-US" altLang="ko-KR" sz="100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anose="02020603020101020101" pitchFamily="18" charset="-127"/>
                  <a:ea typeface="Rix고딕 M" panose="02020603020101020101" pitchFamily="18" charset="-127"/>
                </a:endParaRPr>
              </a:p>
              <a:p>
                <a:pPr marL="85725" indent="-85725" defTabSz="1076325" eaLnBrk="0" fontAlgn="ctr" latinLnBrk="0" hangingPunct="0">
                  <a:lnSpc>
                    <a:spcPts val="1200"/>
                  </a:lnSpc>
                  <a:spcBef>
                    <a:spcPts val="300"/>
                  </a:spcBef>
                  <a:buClr>
                    <a:srgbClr val="808080"/>
                  </a:buClr>
                  <a:buSzPct val="80000"/>
                  <a:buFont typeface="Arial" pitchFamily="34" charset="0"/>
                  <a:buChar char="•"/>
                  <a:defRPr/>
                </a:pPr>
                <a:r>
                  <a:rPr lang="ko-KR" altLang="en-US" sz="1000" spc="-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rPr>
                  <a:t>화면 레이아웃 구성</a:t>
                </a:r>
                <a:endParaRPr lang="ko-KR" altLang="en-US" sz="10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고딕 M" panose="02020603020101020101" pitchFamily="18" charset="-127"/>
                  <a:ea typeface="Rix고딕 M" panose="02020603020101020101" pitchFamily="18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879971" y="2490576"/>
                <a:ext cx="2259051" cy="288593"/>
                <a:chOff x="837442" y="2490576"/>
                <a:chExt cx="2259051" cy="288593"/>
              </a:xfrm>
            </p:grpSpPr>
            <p:sp>
              <p:nvSpPr>
                <p:cNvPr id="15" name="AutoShape 257"/>
                <p:cNvSpPr>
                  <a:spLocks noChangeArrowheads="1"/>
                </p:cNvSpPr>
                <p:nvPr/>
              </p:nvSpPr>
              <p:spPr bwMode="auto">
                <a:xfrm>
                  <a:off x="837443" y="2490576"/>
                  <a:ext cx="2259050" cy="288593"/>
                </a:xfrm>
                <a:prstGeom prst="roundRect">
                  <a:avLst>
                    <a:gd name="adj" fmla="val 10736"/>
                  </a:avLst>
                </a:prstGeom>
                <a:solidFill>
                  <a:srgbClr val="55A9C7"/>
                </a:solidFill>
                <a:ln>
                  <a:noFill/>
                </a:ln>
                <a:effectLst/>
                <a:extLst/>
              </p:spPr>
              <p:txBody>
                <a:bodyPr wrap="square" lIns="0" tIns="0" rIns="0" bIns="18000" anchor="ctr"/>
                <a:lstStyle/>
                <a:p>
                  <a:pPr algn="ctr" latinLnBrk="0">
                    <a:buSzPct val="90000"/>
                  </a:pPr>
                  <a:r>
                    <a:rPr lang="ko-KR" altLang="en-US" sz="11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함수형 </a:t>
                  </a:r>
                  <a:r>
                    <a:rPr lang="en-US" altLang="ko-KR" sz="11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API</a:t>
                  </a:r>
                  <a:endParaRPr lang="ko-KR" altLang="en-US" sz="11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893544" y="2604852"/>
                  <a:ext cx="60040" cy="60040"/>
                </a:xfrm>
                <a:prstGeom prst="ellipse">
                  <a:avLst/>
                </a:prstGeom>
                <a:ln w="15875">
                  <a:solidFill>
                    <a:schemeClr val="bg1"/>
                  </a:solidFill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3450"/>
                  <a:endParaRPr lang="ko-KR" altLang="en-US" sz="1100" b="0">
                    <a:latin typeface="굴림" charset="-127"/>
                    <a:ea typeface="굴림" charset="-127"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 bwMode="auto">
                <a:xfrm flipH="1">
                  <a:off x="837442" y="2634872"/>
                  <a:ext cx="52268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extLst/>
              </p:spPr>
            </p:cxnSp>
          </p:grpSp>
        </p:grpSp>
        <p:grpSp>
          <p:nvGrpSpPr>
            <p:cNvPr id="7" name="그룹 6"/>
            <p:cNvGrpSpPr/>
            <p:nvPr/>
          </p:nvGrpSpPr>
          <p:grpSpPr>
            <a:xfrm>
              <a:off x="3316842" y="2712743"/>
              <a:ext cx="1144826" cy="1144826"/>
              <a:chOff x="3319224" y="2709185"/>
              <a:chExt cx="1144826" cy="114482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319224" y="2709185"/>
                <a:ext cx="1144826" cy="1144826"/>
                <a:chOff x="2582178" y="3856064"/>
                <a:chExt cx="786416" cy="786416"/>
              </a:xfrm>
            </p:grpSpPr>
            <p:sp>
              <p:nvSpPr>
                <p:cNvPr id="10" name="타원 9"/>
                <p:cNvSpPr/>
                <p:nvPr/>
              </p:nvSpPr>
              <p:spPr>
                <a:xfrm>
                  <a:off x="2582178" y="3856064"/>
                  <a:ext cx="786416" cy="78641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latinLnBrk="0"/>
                  <a:endParaRPr lang="ko-KR" altLang="en-US" sz="900" spc="-8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endParaRPr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2623372" y="3897258"/>
                  <a:ext cx="704028" cy="70402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noFill/>
                  <a:miter lim="800000"/>
                  <a:headEnd/>
                  <a:tailEnd/>
                </a:ln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latinLnBrk="0"/>
                  <a:endParaRPr lang="ko-KR" altLang="en-US" sz="900" spc="-8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2655122" y="3929008"/>
                  <a:ext cx="640528" cy="640528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bg1">
                      <a:lumMod val="65000"/>
                    </a:schemeClr>
                  </a:solidFill>
                  <a:prstDash val="sysDot"/>
                  <a:miter lim="800000"/>
                  <a:headEnd/>
                  <a:tailEnd/>
                </a:ln>
                <a:effectLst/>
              </p:spPr>
              <p:txBody>
                <a:bodyPr wrap="square" lIns="36000" tIns="36000" rIns="36000" bIns="36000" anchor="ctr"/>
                <a:lstStyle/>
                <a:p>
                  <a:pPr algn="ctr" latinLnBrk="0"/>
                  <a:endParaRPr lang="ko-KR" altLang="en-US" sz="900" spc="-8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endParaRPr>
                </a:p>
              </p:txBody>
            </p:sp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5684" y="3086100"/>
                <a:ext cx="671906" cy="390996"/>
              </a:xfrm>
              <a:prstGeom prst="rect">
                <a:avLst/>
              </a:prstGeom>
            </p:spPr>
          </p:pic>
        </p:grpSp>
      </p:grpSp>
      <p:sp>
        <p:nvSpPr>
          <p:cNvPr id="24" name="직사각형 23"/>
          <p:cNvSpPr/>
          <p:nvPr/>
        </p:nvSpPr>
        <p:spPr>
          <a:xfrm>
            <a:off x="2699792" y="2115125"/>
            <a:ext cx="3168351" cy="41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STREAMLIT UI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92696"/>
            <a:ext cx="7736673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916832"/>
            <a:ext cx="762008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ST.Write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화면에 </a:t>
            </a:r>
            <a:r>
              <a:rPr lang="en-US" altLang="ko-KR" dirty="0"/>
              <a:t>Parameter</a:t>
            </a:r>
            <a:r>
              <a:rPr lang="ko-KR" altLang="en-US" dirty="0"/>
              <a:t>로 전달된 객체 정보를  출력해주는 함수</a:t>
            </a:r>
            <a:endParaRPr lang="en-US" altLang="ko-KR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2" y="2399159"/>
            <a:ext cx="6678462" cy="383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112"/>
            <a:ext cx="3960440" cy="209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INTRODUCTION</a:t>
            </a:r>
            <a:endParaRPr lang="ko-KR" altLang="en-US" sz="16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HANDS-ON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- </a:t>
            </a:r>
            <a:r>
              <a:rPr lang="en-US" altLang="ko-KR" dirty="0" err="1" smtClean="0"/>
              <a:t>MAgig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752601"/>
            <a:ext cx="7620000" cy="117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화면에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로 전달된 객체 정보를  출력해주는 함수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내부적으로 </a:t>
            </a:r>
            <a:r>
              <a:rPr lang="en-US" altLang="ko-KR" dirty="0" smtClean="0"/>
              <a:t>ST.WRITE() 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4824536" cy="39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64061"/>
            <a:ext cx="3435003" cy="181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- </a:t>
            </a:r>
            <a:r>
              <a:rPr lang="ko-KR" altLang="en-US" dirty="0"/>
              <a:t>텍스트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Title, Header &amp; </a:t>
            </a:r>
            <a:r>
              <a:rPr lang="en-US" altLang="ko-KR" dirty="0" err="1" smtClean="0"/>
              <a:t>Subheader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 텍스트 출력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7533"/>
            <a:ext cx="7011987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692696"/>
            <a:ext cx="805163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START - </a:t>
            </a:r>
            <a:r>
              <a:rPr lang="ko-KR" altLang="en-US" dirty="0"/>
              <a:t>텍스트 </a:t>
            </a:r>
            <a:r>
              <a:rPr lang="ko-KR" altLang="en-US" dirty="0" smtClean="0"/>
              <a:t>출력</a:t>
            </a:r>
            <a:r>
              <a:rPr lang="en-US" altLang="ko-KR" dirty="0"/>
              <a:t>(</a:t>
            </a:r>
            <a:r>
              <a:rPr lang="en-US" altLang="ko-KR" dirty="0" smtClean="0"/>
              <a:t>Markdown)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MARKDOWN </a:t>
            </a:r>
            <a:r>
              <a:rPr lang="ko-KR" altLang="en-US" dirty="0" smtClean="0"/>
              <a:t>형식의 문서</a:t>
            </a:r>
            <a:r>
              <a:rPr lang="ko-KR" altLang="en-US" dirty="0"/>
              <a:t>를</a:t>
            </a:r>
            <a:r>
              <a:rPr lang="ko-KR" altLang="en-US" dirty="0" smtClean="0"/>
              <a:t> 화면에 출력</a:t>
            </a:r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9" y="2386727"/>
            <a:ext cx="4422229" cy="424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88119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텍스트 출력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Latex </a:t>
            </a:r>
            <a:r>
              <a:rPr lang="ko-KR" altLang="en-US" dirty="0" smtClean="0"/>
              <a:t>형식의 문서 출력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524125"/>
            <a:ext cx="5792787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3" y="1340768"/>
            <a:ext cx="807730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 err="1"/>
              <a:t>메세지와</a:t>
            </a:r>
            <a:r>
              <a:rPr lang="ko-KR" altLang="en-US" dirty="0"/>
              <a:t> </a:t>
            </a:r>
            <a:r>
              <a:rPr lang="ko-KR" altLang="en-US" dirty="0" err="1"/>
              <a:t>에러메세지</a:t>
            </a:r>
            <a:r>
              <a:rPr lang="en-US" altLang="ko-KR" dirty="0"/>
              <a:t>, </a:t>
            </a:r>
            <a:r>
              <a:rPr lang="ko-KR" altLang="en-US" dirty="0"/>
              <a:t>예외처리 </a:t>
            </a:r>
            <a:r>
              <a:rPr lang="ko-KR" altLang="en-US" dirty="0" smtClean="0"/>
              <a:t>메시지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/>
              <a:t>메세지와</a:t>
            </a:r>
            <a:r>
              <a:rPr lang="ko-KR" altLang="en-US" dirty="0"/>
              <a:t> </a:t>
            </a:r>
            <a:r>
              <a:rPr lang="ko-KR" altLang="en-US" dirty="0" err="1"/>
              <a:t>에러메세지</a:t>
            </a:r>
            <a:r>
              <a:rPr lang="en-US" altLang="ko-KR" dirty="0"/>
              <a:t>, </a:t>
            </a:r>
            <a:r>
              <a:rPr lang="ko-KR" altLang="en-US" dirty="0"/>
              <a:t>예외처리 </a:t>
            </a:r>
            <a:r>
              <a:rPr lang="ko-KR" altLang="en-US" dirty="0" smtClean="0"/>
              <a:t>메시지 출력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962427" cy="410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36712"/>
            <a:ext cx="787671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데이터프레임과 테이블 출력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데이터프레임과 테이블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760640" cy="43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6600" dirty="0" smtClean="0"/>
              <a:t>INTRODUCTION</a:t>
            </a:r>
            <a:endParaRPr lang="ko-KR" altLang="en-US" sz="6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404664"/>
            <a:ext cx="829786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/>
              <a:t>st.checkbox</a:t>
            </a:r>
            <a:r>
              <a:rPr lang="en-US" altLang="ko-KR" dirty="0"/>
              <a:t> – </a:t>
            </a:r>
            <a:r>
              <a:rPr lang="ko-KR" altLang="ko-KR" dirty="0"/>
              <a:t>체크박스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757488"/>
            <a:ext cx="50958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20688"/>
            <a:ext cx="7869882" cy="263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/>
              <a:t>st.radio</a:t>
            </a:r>
            <a:r>
              <a:rPr lang="en-US" altLang="ko-KR" dirty="0"/>
              <a:t> – </a:t>
            </a:r>
            <a:r>
              <a:rPr lang="ko-KR" altLang="en-US" dirty="0"/>
              <a:t>라디오버튼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418953"/>
            <a:ext cx="793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9310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/>
              <a:t>st.selectbox</a:t>
            </a:r>
            <a:r>
              <a:rPr lang="en-US" altLang="ko-KR" dirty="0"/>
              <a:t> - </a:t>
            </a:r>
            <a:r>
              <a:rPr lang="ko-KR" altLang="en-US" dirty="0" err="1"/>
              <a:t>드랍다운</a:t>
            </a:r>
            <a:r>
              <a:rPr lang="ko-KR" altLang="en-US" dirty="0"/>
              <a:t> 선택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348880"/>
            <a:ext cx="7897813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3"/>
            <a:ext cx="7704856" cy="52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/>
              <a:t>st.multiselect</a:t>
            </a:r>
            <a:r>
              <a:rPr lang="en-US" altLang="ko-KR" dirty="0"/>
              <a:t> - </a:t>
            </a:r>
            <a:r>
              <a:rPr lang="ko-KR" altLang="en-US" dirty="0" err="1"/>
              <a:t>드랍다운</a:t>
            </a:r>
            <a:r>
              <a:rPr lang="ko-KR" altLang="en-US" dirty="0"/>
              <a:t> 다중 선택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495550"/>
            <a:ext cx="7354887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00572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/>
              <a:t>st.slider</a:t>
            </a:r>
            <a:r>
              <a:rPr lang="en-US" altLang="ko-KR" dirty="0"/>
              <a:t> – </a:t>
            </a:r>
            <a:r>
              <a:rPr lang="ko-KR" altLang="en-US" dirty="0"/>
              <a:t>슬라이더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686050"/>
            <a:ext cx="7659687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STREAMLIT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>
                <a:solidFill>
                  <a:srgbClr val="FF0000"/>
                </a:solidFill>
              </a:rPr>
              <a:t>파이썬 라이브러리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데이터 애플리케이션을 위한 프레임워크</a:t>
            </a:r>
            <a:r>
              <a:rPr lang="en-US" altLang="ko-KR" dirty="0"/>
              <a:t>, </a:t>
            </a:r>
            <a:r>
              <a:rPr lang="ko-KR" altLang="en-US" dirty="0"/>
              <a:t>파이썬 라이브러리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파이썬 개발자들에게 친숙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간단한 코드로 </a:t>
            </a:r>
            <a:r>
              <a:rPr lang="ko-KR" altLang="en-US" dirty="0" err="1"/>
              <a:t>인터랙티브한</a:t>
            </a:r>
            <a:r>
              <a:rPr lang="ko-KR" altLang="en-US" dirty="0"/>
              <a:t> 웹 애플리케이션을 구축할 수 있는 강력한 기능을 제공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데이터 시각화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대시보드</a:t>
            </a:r>
            <a:r>
              <a:rPr lang="ko-KR" altLang="en-US" dirty="0">
                <a:solidFill>
                  <a:srgbClr val="FF0000"/>
                </a:solidFill>
              </a:rPr>
              <a:t> 작성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머신러닝</a:t>
            </a:r>
            <a:r>
              <a:rPr lang="ko-KR" altLang="en-US" dirty="0">
                <a:solidFill>
                  <a:srgbClr val="FF0000"/>
                </a:solidFill>
              </a:rPr>
              <a:t> 모델 시연 등에 적합한 도구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사용자 인터페이스를 짧은 시간에 빠르게 구축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파이썬에서 제공하는 다양한 시각화 라이브러리와 통합해서 분석 결과를 시각적으로 표현하는 것이 강점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유사 프레임워크로 </a:t>
            </a:r>
            <a:r>
              <a:rPr lang="en-US" altLang="ko-KR" dirty="0"/>
              <a:t>Dash, R </a:t>
            </a:r>
            <a:r>
              <a:rPr lang="ko-KR" altLang="en-US" dirty="0"/>
              <a:t>진영의 </a:t>
            </a:r>
            <a:r>
              <a:rPr lang="ko-KR" altLang="en-US" dirty="0" err="1"/>
              <a:t>샤이니</a:t>
            </a:r>
            <a:r>
              <a:rPr lang="en-US" altLang="ko-KR" dirty="0"/>
              <a:t>, </a:t>
            </a:r>
            <a:r>
              <a:rPr lang="en-US" altLang="ko-KR" dirty="0" err="1"/>
              <a:t>Gradio</a:t>
            </a:r>
            <a:r>
              <a:rPr lang="en-US" altLang="ko-KR" dirty="0"/>
              <a:t> </a:t>
            </a:r>
            <a:r>
              <a:rPr lang="ko-KR" altLang="en-US" dirty="0"/>
              <a:t>등이 있음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기본적인 웹 개발 지식이 없어도 누구나 손쉽게 활용 가능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비전문가들도 데이터에 접근하며 상호작용할 수 있는 웹 애플리케이션 개발 도구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900363"/>
            <a:ext cx="7735887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 smtClean="0"/>
              <a:t>st.button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버턴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671763"/>
            <a:ext cx="46672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776538"/>
            <a:ext cx="7878763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텍스트 입력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276872"/>
            <a:ext cx="7319342" cy="434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08843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날짜와 시간 입력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705178" cy="398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8" y="476672"/>
            <a:ext cx="841893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코드와 </a:t>
            </a:r>
            <a:r>
              <a:rPr lang="en-US" altLang="ko-KR" dirty="0"/>
              <a:t>JSON </a:t>
            </a:r>
            <a:r>
              <a:rPr lang="ko-KR" altLang="en-US" dirty="0"/>
              <a:t>출력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76" y="2348880"/>
            <a:ext cx="6326088" cy="428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9" y="548680"/>
            <a:ext cx="791876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ko-KR" dirty="0" err="1"/>
              <a:t>사이드바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888287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/>
              <a:t>라이브러리의 역사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 dirty="0"/>
              <a:t>년</a:t>
            </a:r>
            <a:r>
              <a:rPr lang="en-US" altLang="ko-KR" dirty="0" smtClean="0"/>
              <a:t>: Streamlit</a:t>
            </a:r>
            <a:r>
              <a:rPr lang="en-US" altLang="ko-KR" dirty="0"/>
              <a:t>, Inc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에서 개발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초기에는 </a:t>
            </a:r>
            <a:r>
              <a:rPr lang="ko-KR" altLang="en-US" dirty="0"/>
              <a:t>내부 도구로 사용되었으며 데이터 과학자와 개발자가 데이터 시각화를 더 쉽게 만들고 공유할 수 있도록 하는 목표를 가지고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 smtClean="0"/>
              <a:t>05</a:t>
            </a:r>
            <a:r>
              <a:rPr lang="ko-KR" altLang="en-US" dirty="0"/>
              <a:t>월</a:t>
            </a:r>
            <a:r>
              <a:rPr lang="en-US" altLang="ko-KR" dirty="0"/>
              <a:t>: </a:t>
            </a:r>
            <a:r>
              <a:rPr lang="ko-KR" altLang="en-US" dirty="0" smtClean="0"/>
              <a:t>공개 </a:t>
            </a:r>
            <a:r>
              <a:rPr lang="ko-KR" altLang="en-US" dirty="0"/>
              <a:t>베타 버전으로 </a:t>
            </a:r>
            <a:r>
              <a:rPr lang="ko-KR" altLang="en-US" dirty="0" smtClean="0"/>
              <a:t>출시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 smtClean="0"/>
              <a:t>06</a:t>
            </a:r>
            <a:r>
              <a:rPr lang="ko-KR" altLang="en-US" dirty="0"/>
              <a:t>월</a:t>
            </a:r>
            <a:r>
              <a:rPr lang="en-US" altLang="ko-KR" dirty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공식적으로 </a:t>
            </a:r>
            <a:r>
              <a:rPr lang="en-US" altLang="ko-KR" dirty="0"/>
              <a:t>1.0 </a:t>
            </a:r>
            <a:r>
              <a:rPr lang="ko-KR" altLang="en-US" dirty="0"/>
              <a:t>버전으로 </a:t>
            </a:r>
            <a:r>
              <a:rPr lang="ko-KR" altLang="en-US" dirty="0" smtClean="0"/>
              <a:t>출시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</a:t>
            </a:r>
            <a:r>
              <a:rPr lang="ko-KR" altLang="en-US" dirty="0"/>
              <a:t>소스로 </a:t>
            </a:r>
            <a:r>
              <a:rPr lang="ko-KR" altLang="en-US" dirty="0" smtClean="0"/>
              <a:t>공개</a:t>
            </a: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/>
              <a:t>라이브러리는 데이터 시각화</a:t>
            </a:r>
            <a:r>
              <a:rPr lang="en-US" altLang="ko-KR" dirty="0"/>
              <a:t>, </a:t>
            </a:r>
            <a:r>
              <a:rPr lang="ko-KR" altLang="en-US" dirty="0"/>
              <a:t>웹 애플리케이션 </a:t>
            </a:r>
            <a:r>
              <a:rPr lang="ko-KR" altLang="en-US" dirty="0" err="1"/>
              <a:t>프로토타이핑</a:t>
            </a:r>
            <a:r>
              <a:rPr lang="en-US" altLang="ko-KR" dirty="0"/>
              <a:t>, </a:t>
            </a:r>
            <a:r>
              <a:rPr lang="ko-KR" altLang="en-US" dirty="0"/>
              <a:t>머신 러닝 모델 시연</a:t>
            </a:r>
            <a:r>
              <a:rPr lang="en-US" altLang="ko-KR" dirty="0"/>
              <a:t>, </a:t>
            </a:r>
            <a:r>
              <a:rPr lang="ko-KR" altLang="en-US" dirty="0" err="1"/>
              <a:t>대시보드</a:t>
            </a:r>
            <a:r>
              <a:rPr lang="ko-KR" altLang="en-US" dirty="0"/>
              <a:t> 개발 등 다양한 용도로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u="sng" dirty="0"/>
              <a:t>데이터 클라우드 기업 스노우플레이크가 </a:t>
            </a:r>
            <a:r>
              <a:rPr lang="en-US" altLang="ko-KR" u="sng" dirty="0" smtClean="0"/>
              <a:t>Streamlit</a:t>
            </a:r>
            <a:r>
              <a:rPr lang="ko-KR" altLang="en-US" u="sng" dirty="0" smtClean="0"/>
              <a:t>을 </a:t>
            </a:r>
            <a:r>
              <a:rPr lang="en-US" altLang="ko-KR" u="sng" dirty="0"/>
              <a:t>8</a:t>
            </a:r>
            <a:r>
              <a:rPr lang="ko-KR" altLang="en-US" u="sng" dirty="0"/>
              <a:t>억 달러</a:t>
            </a:r>
            <a:r>
              <a:rPr lang="en-US" altLang="ko-KR" u="sng" dirty="0"/>
              <a:t>(</a:t>
            </a:r>
            <a:r>
              <a:rPr lang="ko-KR" altLang="en-US" u="sng" dirty="0"/>
              <a:t>약 </a:t>
            </a:r>
            <a:r>
              <a:rPr lang="en-US" altLang="ko-KR" u="sng" dirty="0"/>
              <a:t>9</a:t>
            </a:r>
            <a:r>
              <a:rPr lang="ko-KR" altLang="en-US" u="sng" dirty="0"/>
              <a:t>천</a:t>
            </a:r>
            <a:r>
              <a:rPr lang="en-US" altLang="ko-KR" u="sng" dirty="0"/>
              <a:t>600</a:t>
            </a:r>
            <a:r>
              <a:rPr lang="ko-KR" altLang="en-US" u="sng" dirty="0"/>
              <a:t>억 원</a:t>
            </a:r>
            <a:r>
              <a:rPr lang="en-US" altLang="ko-KR" u="sng" dirty="0"/>
              <a:t>)</a:t>
            </a:r>
            <a:r>
              <a:rPr lang="ko-KR" altLang="en-US" u="sng" dirty="0"/>
              <a:t>에 인수</a:t>
            </a:r>
            <a:endParaRPr lang="ko-KR" altLang="en-US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8" y="692696"/>
            <a:ext cx="7648798" cy="40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QUICK START </a:t>
            </a:r>
            <a:r>
              <a:rPr lang="en-US" altLang="ko-KR" dirty="0" smtClean="0"/>
              <a:t>– </a:t>
            </a:r>
            <a:r>
              <a:rPr lang="ko-KR" altLang="en-US" dirty="0"/>
              <a:t>위젯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차트 그리기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7382"/>
            <a:ext cx="5268640" cy="415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38288"/>
            <a:ext cx="8450263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캐싱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@</a:t>
            </a:r>
            <a:r>
              <a:rPr lang="en-US" altLang="ko-KR" dirty="0" err="1" smtClean="0"/>
              <a:t>st.Cache</a:t>
            </a:r>
            <a:r>
              <a:rPr lang="en-US" altLang="ko-KR" dirty="0" smtClean="0"/>
              <a:t>-data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10033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데이터 로딩 등 긴 실행 시간이 필요한 부분에 대해서 함수 기반 데이터 </a:t>
            </a:r>
            <a:r>
              <a:rPr lang="en-US" altLang="ko-KR" dirty="0" smtClean="0"/>
              <a:t>cache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함수 명 및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도 동일해야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3" y="2996952"/>
            <a:ext cx="3744415" cy="369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7331"/>
            <a:ext cx="8719889" cy="564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88053"/>
            <a:ext cx="8822060" cy="568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smtClean="0"/>
              <a:t>STREAMLIT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RERUN</a:t>
            </a:r>
            <a:r>
              <a:rPr lang="ko-KR" altLang="en-US" dirty="0" smtClean="0"/>
              <a:t>의 개</a:t>
            </a:r>
            <a:r>
              <a:rPr lang="ko-KR" altLang="en-US" dirty="0"/>
              <a:t>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/>
              <a:t>스트림릿</a:t>
            </a:r>
            <a:r>
              <a:rPr lang="en-US" altLang="ko-KR" dirty="0"/>
              <a:t>(Streamlit)</a:t>
            </a:r>
            <a:r>
              <a:rPr lang="ko-KR" altLang="en-US" dirty="0"/>
              <a:t>에서 </a:t>
            </a:r>
            <a:r>
              <a:rPr lang="en-US" altLang="ko-KR" dirty="0"/>
              <a:t>"rerun"</a:t>
            </a:r>
            <a:r>
              <a:rPr lang="ko-KR" altLang="en-US" dirty="0"/>
              <a:t>은 애플리케이션의 특정 부분을 다시 실행하는 기능을 가리킵니다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조건부 업데이트</a:t>
            </a:r>
            <a:r>
              <a:rPr lang="en-US" altLang="ko-KR" dirty="0"/>
              <a:t>: </a:t>
            </a:r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ko-KR" altLang="en-US" dirty="0"/>
              <a:t>사용자가 필터를 변경하면 해당 필터에 따라 데이터를 다시 불러오고 시각화를 업데이트할 수 있습니다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대화형 요소와 상호작용</a:t>
            </a:r>
            <a:r>
              <a:rPr lang="en-US" altLang="ko-KR" dirty="0"/>
              <a:t>: </a:t>
            </a:r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ko-KR" altLang="en-US" dirty="0"/>
              <a:t>사용자가 버튼을 클릭하면 새로운 데이터를 생성하고 시각화를 갱신할 수 있습니다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데이터 의존성 처리</a:t>
            </a:r>
            <a:r>
              <a:rPr lang="en-US" altLang="ko-KR" dirty="0"/>
              <a:t>: "rerun"</a:t>
            </a:r>
            <a:r>
              <a:rPr lang="ko-KR" altLang="en-US" dirty="0"/>
              <a:t>을 사용하여 데이터가 변경될 때마다 관련된 부분을 다시 실행하고 데이터 의존성을 처리할 수 있습니다</a:t>
            </a:r>
            <a:r>
              <a:rPr lang="en-US" altLang="ko-KR" dirty="0"/>
              <a:t>. </a:t>
            </a:r>
            <a:r>
              <a:rPr lang="ko-KR" altLang="en-US" dirty="0"/>
              <a:t>이로써 데이터의 동적인 업데이트를 구현할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03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 객체 </a:t>
            </a:r>
            <a:r>
              <a:rPr lang="en-US" altLang="ko-KR" dirty="0" smtClean="0"/>
              <a:t>- </a:t>
            </a:r>
            <a:r>
              <a:rPr lang="en-US" altLang="ko-KR" b="1" dirty="0"/>
              <a:t>Session State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88431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각 사용자 세션에 대해 재실행 간에 변수를 공유하는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F5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REFRESH</a:t>
            </a:r>
            <a:r>
              <a:rPr lang="ko-KR" altLang="en-US" dirty="0" smtClean="0"/>
              <a:t> 하면 세션은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56731"/>
            <a:ext cx="5334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352928" cy="537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업로드 </a:t>
            </a:r>
            <a:r>
              <a:rPr lang="en-US" altLang="ko-KR" dirty="0" smtClean="0"/>
              <a:t>- </a:t>
            </a:r>
            <a:r>
              <a:rPr lang="en-US" altLang="ko-KR" b="1" dirty="0" err="1" smtClean="0"/>
              <a:t>st.file_uploader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/>
              <a:t>업로드 용량은 기본 </a:t>
            </a:r>
            <a:r>
              <a:rPr lang="en-US" altLang="ko-KR" dirty="0"/>
              <a:t>200MB </a:t>
            </a:r>
            <a:r>
              <a:rPr lang="ko-KR" altLang="en-US" dirty="0"/>
              <a:t>제한</a:t>
            </a:r>
            <a:r>
              <a:rPr lang="en-US" altLang="ko-KR" dirty="0"/>
              <a:t>, </a:t>
            </a:r>
            <a:r>
              <a:rPr lang="ko-KR" altLang="en-US" dirty="0"/>
              <a:t>변경 가능</a:t>
            </a:r>
            <a:endParaRPr lang="en-US" altLang="ko-KR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4" y="2490434"/>
            <a:ext cx="6277322" cy="37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ko-KR" altLang="en-US" dirty="0" smtClean="0"/>
              <a:t>스노우플레이크</a:t>
            </a:r>
            <a:r>
              <a:rPr lang="en-US" altLang="ko-KR" dirty="0" smtClean="0"/>
              <a:t>(SNOWFLAKE)</a:t>
            </a:r>
            <a:endParaRPr lang="ko-KR" altLang="en-US" dirty="0"/>
          </a:p>
        </p:txBody>
      </p:sp>
      <p:pic>
        <p:nvPicPr>
          <p:cNvPr id="522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30" y="2924944"/>
            <a:ext cx="6724162" cy="338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개체 틀 4"/>
          <p:cNvSpPr txBox="1">
            <a:spLocks/>
          </p:cNvSpPr>
          <p:nvPr/>
        </p:nvSpPr>
        <p:spPr>
          <a:xfrm>
            <a:off x="457200" y="1752601"/>
            <a:ext cx="7620000" cy="95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클라우드 기반 분석 </a:t>
            </a:r>
            <a:r>
              <a:rPr lang="ko-KR" altLang="en-US" dirty="0" err="1" smtClean="0"/>
              <a:t>데이터웨어하우스</a:t>
            </a:r>
            <a:r>
              <a:rPr lang="en-US" altLang="ko-KR" dirty="0" smtClean="0"/>
              <a:t>(DW)</a:t>
            </a:r>
            <a:r>
              <a:rPr lang="ko-KR" altLang="en-US" dirty="0" smtClean="0"/>
              <a:t> 시스</a:t>
            </a:r>
            <a:r>
              <a:rPr lang="ko-KR" altLang="en-US" dirty="0"/>
              <a:t>템</a:t>
            </a:r>
            <a:endParaRPr lang="en-US" altLang="ko-KR" dirty="0" smtClean="0">
              <a:hlinkClick r:id="rId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hlinkClick r:id="rId4"/>
              </a:rPr>
              <a:t>30</a:t>
            </a:r>
            <a:r>
              <a:rPr lang="ko-KR" altLang="en-US" dirty="0" smtClean="0">
                <a:hlinkClick r:id="rId4"/>
              </a:rPr>
              <a:t>일 무료 </a:t>
            </a:r>
            <a:r>
              <a:rPr lang="ko-KR" altLang="en-US" dirty="0" err="1" smtClean="0">
                <a:hlinkClick r:id="rId4"/>
              </a:rPr>
              <a:t>평가판</a:t>
            </a:r>
            <a:r>
              <a:rPr lang="en-US" altLang="ko-KR" dirty="0"/>
              <a:t>: https://</a:t>
            </a:r>
            <a:r>
              <a:rPr lang="en-US" altLang="ko-KR" dirty="0" smtClean="0"/>
              <a:t>www.snowflake.com/en/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2571750"/>
            <a:ext cx="814546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LAyout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9" y="1844824"/>
            <a:ext cx="77168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6058"/>
            <a:ext cx="8481612" cy="53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프로파일링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4" y="1916832"/>
            <a:ext cx="3004864" cy="26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91382"/>
            <a:ext cx="229030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4546"/>
            <a:ext cx="2880320" cy="20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31" y="4221088"/>
            <a:ext cx="3145929" cy="234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98475"/>
            <a:ext cx="7688263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422275"/>
            <a:ext cx="7640637" cy="601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- IRIS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3356992"/>
            <a:ext cx="3729851" cy="291267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8093" y="2132856"/>
            <a:ext cx="3729851" cy="346791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22"/>
          <a:stretch/>
        </p:blipFill>
        <p:spPr bwMode="auto">
          <a:xfrm>
            <a:off x="251520" y="1700808"/>
            <a:ext cx="8612187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9"/>
          <a:stretch/>
        </p:blipFill>
        <p:spPr bwMode="auto">
          <a:xfrm>
            <a:off x="251520" y="1628800"/>
            <a:ext cx="8612187" cy="342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138363"/>
            <a:ext cx="85550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STREAMLIT </a:t>
            </a:r>
            <a:r>
              <a:rPr lang="ko-KR" altLang="en-US" dirty="0" smtClean="0"/>
              <a:t>공식 사이트</a:t>
            </a:r>
            <a:endParaRPr lang="ko-KR" altLang="en-US" dirty="0"/>
          </a:p>
        </p:txBody>
      </p:sp>
      <p:sp>
        <p:nvSpPr>
          <p:cNvPr id="5" name="텍스트 개체 틀 4"/>
          <p:cNvSpPr txBox="1">
            <a:spLocks/>
          </p:cNvSpPr>
          <p:nvPr/>
        </p:nvSpPr>
        <p:spPr>
          <a:xfrm>
            <a:off x="457200" y="1752601"/>
            <a:ext cx="7620000" cy="59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hlinkClick r:id="rId2"/>
              </a:rPr>
              <a:t>공식 홈페이지</a:t>
            </a:r>
            <a:r>
              <a:rPr lang="en-US" altLang="ko-KR" dirty="0"/>
              <a:t>: https://streamlit.io</a:t>
            </a:r>
            <a:r>
              <a:rPr lang="en-US" altLang="ko-KR" dirty="0" smtClean="0"/>
              <a:t>/</a:t>
            </a:r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330517"/>
            <a:ext cx="8331446" cy="397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Github </a:t>
            </a:r>
            <a:r>
              <a:rPr lang="ko-KR" altLang="en-US" dirty="0"/>
              <a:t>계정 만들기 및 </a:t>
            </a:r>
            <a:r>
              <a:rPr lang="ko-KR" altLang="en-US" dirty="0" smtClean="0"/>
              <a:t>리포지토리 </a:t>
            </a:r>
            <a:r>
              <a:rPr lang="ko-KR" altLang="en-US" dirty="0"/>
              <a:t>생성하기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39552" y="2564904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Github </a:t>
            </a:r>
            <a:r>
              <a:rPr lang="ko-KR" altLang="en-US" dirty="0"/>
              <a:t>계정 만들기</a:t>
            </a:r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49625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6135687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Github </a:t>
            </a:r>
            <a:r>
              <a:rPr lang="ko-KR" altLang="en-US" dirty="0"/>
              <a:t>계정 만들기 및 </a:t>
            </a:r>
            <a:r>
              <a:rPr lang="ko-KR" altLang="en-US" dirty="0" smtClean="0"/>
              <a:t>리포지토리 </a:t>
            </a:r>
            <a:r>
              <a:rPr lang="ko-KR" altLang="en-US" dirty="0"/>
              <a:t>생성하기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39552" y="2564904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Github </a:t>
            </a:r>
            <a:r>
              <a:rPr lang="ko-KR" altLang="en-US" dirty="0"/>
              <a:t>계정 만들기</a:t>
            </a:r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3600400" cy="291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59"/>
            <a:ext cx="3637836" cy="291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419872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590637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/>
              <a:t>Github </a:t>
            </a:r>
            <a:r>
              <a:rPr lang="ko-KR" altLang="en-US" dirty="0"/>
              <a:t>계정 만들기 및 </a:t>
            </a:r>
            <a:r>
              <a:rPr lang="ko-KR" altLang="en-US" dirty="0" smtClean="0"/>
              <a:t>리포지토리 </a:t>
            </a:r>
            <a:r>
              <a:rPr lang="ko-KR" altLang="en-US" dirty="0"/>
              <a:t>생성하기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39552" y="2564904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Github </a:t>
            </a:r>
            <a:r>
              <a:rPr lang="ko-KR" altLang="en-US" dirty="0"/>
              <a:t>계정 만들기</a:t>
            </a:r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9"/>
            <a:ext cx="3456384" cy="298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3068960"/>
            <a:ext cx="2016223" cy="16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869160"/>
            <a:ext cx="3314948" cy="166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3419872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357069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57069" y="4696659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계정 만들기 및 리포지토리 </a:t>
            </a:r>
            <a:r>
              <a:rPr lang="ko-KR" altLang="en-US" dirty="0"/>
              <a:t>생성하기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39552" y="2564904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리포지토리 </a:t>
            </a:r>
            <a:r>
              <a:rPr lang="ko-KR" altLang="en-US" dirty="0"/>
              <a:t>만들기</a:t>
            </a:r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47206"/>
            <a:ext cx="2565317" cy="25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3748646" cy="27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/>
          <p:cNvSpPr/>
          <p:nvPr/>
        </p:nvSpPr>
        <p:spPr>
          <a:xfrm>
            <a:off x="3419872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247967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hlinkClick r:id="rId2"/>
              </a:rPr>
              <a:t>https://share.streamlit.io</a:t>
            </a:r>
            <a:r>
              <a:rPr lang="en-US" altLang="ko-KR" dirty="0"/>
              <a:t>/</a:t>
            </a:r>
            <a:r>
              <a:rPr lang="ko-KR" altLang="en-US" dirty="0"/>
              <a:t>에서 </a:t>
            </a:r>
            <a:r>
              <a:rPr lang="en-US" altLang="ko-KR" dirty="0"/>
              <a:t>Sign up </a:t>
            </a:r>
            <a:r>
              <a:rPr lang="ko-KR" altLang="en-US" dirty="0"/>
              <a:t>및 </a:t>
            </a:r>
            <a:r>
              <a:rPr lang="en-US" altLang="ko-KR" dirty="0"/>
              <a:t>Sign in </a:t>
            </a:r>
            <a:r>
              <a:rPr lang="ko-KR" altLang="en-US" dirty="0"/>
              <a:t>하기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3983752" cy="36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연동 설정</a:t>
            </a:r>
            <a:endParaRPr lang="en-US" altLang="ko-KR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2005257" cy="188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39" y="4211302"/>
            <a:ext cx="1932462" cy="253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80"/>
            <a:ext cx="2558437" cy="274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87137"/>
            <a:ext cx="2592288" cy="516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2068485" y="227687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11960" y="227687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308304" y="227687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52427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연동 설정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0" y="2564904"/>
            <a:ext cx="8472116" cy="2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752601"/>
            <a:ext cx="7620000" cy="95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Github </a:t>
            </a:r>
            <a:r>
              <a:rPr lang="ko-KR" altLang="en-US" smtClean="0"/>
              <a:t>레포지토리 연결</a:t>
            </a:r>
            <a:endParaRPr lang="en-US" altLang="ko-KR" smtClean="0"/>
          </a:p>
          <a:p>
            <a:pPr marL="342900" lvl="1" indent="-342900">
              <a:spcAft>
                <a:spcPts val="600"/>
              </a:spcAft>
              <a:buClrTx/>
            </a:pPr>
            <a:r>
              <a:rPr lang="ko-KR" altLang="ko-KR" b="1" smtClean="0"/>
              <a:t>레포지토리</a:t>
            </a:r>
            <a:r>
              <a:rPr lang="en-US" altLang="ko-KR" b="1" smtClean="0"/>
              <a:t>, </a:t>
            </a:r>
            <a:r>
              <a:rPr lang="ko-KR" altLang="ko-KR" b="1" smtClean="0"/>
              <a:t>브랜치</a:t>
            </a:r>
            <a:r>
              <a:rPr lang="en-US" altLang="ko-KR" b="1" smtClean="0"/>
              <a:t>, </a:t>
            </a:r>
            <a:r>
              <a:rPr lang="ko-KR" altLang="ko-KR" b="1" smtClean="0"/>
              <a:t>앱파일 선택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852936"/>
            <a:ext cx="4248472" cy="172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02" y="2852936"/>
            <a:ext cx="3871408" cy="321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419872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645152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752601"/>
            <a:ext cx="7620000" cy="5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배포하기</a:t>
            </a:r>
            <a:endParaRPr lang="en-US" altLang="ko-KR" dirty="0" smtClean="0"/>
          </a:p>
        </p:txBody>
      </p:sp>
      <p:pic>
        <p:nvPicPr>
          <p:cNvPr id="6" name="그림 5" descr="https://miro.medium.com/v2/resize:fit:700/0*R1uDSaiBu6_vpuV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2564904"/>
            <a:ext cx="5731510" cy="2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타원 7"/>
          <p:cNvSpPr/>
          <p:nvPr/>
        </p:nvSpPr>
        <p:spPr>
          <a:xfrm>
            <a:off x="3419872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STREAMLIT APP CLOUD </a:t>
            </a:r>
            <a:r>
              <a:rPr lang="ko-KR" altLang="en-US" sz="3200" dirty="0" smtClean="0"/>
              <a:t>배포하기</a:t>
            </a: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752601"/>
            <a:ext cx="7620000" cy="5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7" y="2276872"/>
            <a:ext cx="8215661" cy="148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8" y="3760025"/>
            <a:ext cx="1700954" cy="290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8388424" y="3068960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67434" y="479715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</TotalTime>
  <Words>2002</Words>
  <Application>Microsoft Office PowerPoint</Application>
  <PresentationFormat>화면 슬라이드 쇼(4:3)</PresentationFormat>
  <Paragraphs>469</Paragraphs>
  <Slides>100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필수</vt:lpstr>
      <vt:lpstr>STREAMLIT  HANDS-ON</vt:lpstr>
      <vt:lpstr>선수 지식 및 준비 사항</vt:lpstr>
      <vt:lpstr>교육 목표</vt:lpstr>
      <vt:lpstr>목차</vt:lpstr>
      <vt:lpstr>INTRODUCTION</vt:lpstr>
      <vt:lpstr>STREAMLIT 이란</vt:lpstr>
      <vt:lpstr>Streamlit 라이브러리의 역사</vt:lpstr>
      <vt:lpstr>스노우플레이크(SNOWFLAKE)</vt:lpstr>
      <vt:lpstr>STREAMLIT 공식 사이트</vt:lpstr>
      <vt:lpstr>STREAMLIT 예제 사이트</vt:lpstr>
      <vt:lpstr>STREAMLIT 용도</vt:lpstr>
      <vt:lpstr>STREAMLIT 적용 사례</vt:lpstr>
      <vt:lpstr>STREAMLIT 적용 사례</vt:lpstr>
      <vt:lpstr>STREAMLIT 과 웹 개발 간의 차이점</vt:lpstr>
      <vt:lpstr>STREAMLIT 장/단점</vt:lpstr>
      <vt:lpstr>STREAMLIT 제공 API 분류</vt:lpstr>
      <vt:lpstr>STREAMLIT 제공 API 분류</vt:lpstr>
      <vt:lpstr>개발 프레임워크(Development Framework)</vt:lpstr>
      <vt:lpstr>STREAMLIT 프레임워크의 특징</vt:lpstr>
      <vt:lpstr>웹 페이지 구성요소</vt:lpstr>
      <vt:lpstr>HTML 폼 요소</vt:lpstr>
      <vt:lpstr>STREAMLIT 개발 절차</vt:lpstr>
      <vt:lpstr>Hands-oN</vt:lpstr>
      <vt:lpstr>목차</vt:lpstr>
      <vt:lpstr>HANDS-ON 환경 설정 - 환경생성</vt:lpstr>
      <vt:lpstr>HANDS-ON 환경 설정 - 환경생성</vt:lpstr>
      <vt:lpstr>HANDS-ON 환경 설정 – 인스턴스 선택</vt:lpstr>
      <vt:lpstr>HANDS-ON 환경 설정 – 인바운드 규칙 생성</vt:lpstr>
      <vt:lpstr>HANDS-ON 환경 설정 – 인바운드 규칙 생성</vt:lpstr>
      <vt:lpstr>HANDS-ON 환경 설정 – 인바운드 규칙 생성</vt:lpstr>
      <vt:lpstr>QUICK START – 폴더 생성</vt:lpstr>
      <vt:lpstr>STREAMLIT 설치</vt:lpstr>
      <vt:lpstr>PowerPoint 프레젠테이션</vt:lpstr>
      <vt:lpstr>STREAMLIT DEMO</vt:lpstr>
      <vt:lpstr>QUICK START - Streamlit 불러오기</vt:lpstr>
      <vt:lpstr>PowerPoint 프레젠테이션</vt:lpstr>
      <vt:lpstr>STREAMLIT UI 컴포넌트 종류</vt:lpstr>
      <vt:lpstr>PowerPoint 프레젠테이션</vt:lpstr>
      <vt:lpstr>QUICK START – ST.Write</vt:lpstr>
      <vt:lpstr>QUICK START - MAgig</vt:lpstr>
      <vt:lpstr>QUICK START - 텍스트 출력</vt:lpstr>
      <vt:lpstr>PowerPoint 프레젠테이션</vt:lpstr>
      <vt:lpstr>QUICK START - 텍스트 출력(Markdown)</vt:lpstr>
      <vt:lpstr>PowerPoint 프레젠테이션</vt:lpstr>
      <vt:lpstr>QUICK START – 텍스트 출력</vt:lpstr>
      <vt:lpstr>PowerPoint 프레젠테이션</vt:lpstr>
      <vt:lpstr>QUICK START – 메세지와 에러메세지, 예외처리 메시지</vt:lpstr>
      <vt:lpstr>PowerPoint 프레젠테이션</vt:lpstr>
      <vt:lpstr>QUICK START – 데이터프레임과 테이블 출력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QUICK START – 위젯</vt:lpstr>
      <vt:lpstr>PowerPoint 프레젠테이션</vt:lpstr>
      <vt:lpstr>데이터 캐싱 - @st.Cache-data</vt:lpstr>
      <vt:lpstr>PowerPoint 프레젠테이션</vt:lpstr>
      <vt:lpstr>PowerPoint 프레젠테이션</vt:lpstr>
      <vt:lpstr>STREAMLIT의 RERUN의 개념</vt:lpstr>
      <vt:lpstr>세션 객체 - Session State </vt:lpstr>
      <vt:lpstr>PowerPoint 프레젠테이션</vt:lpstr>
      <vt:lpstr>파일 업로드 - st.file_uploader</vt:lpstr>
      <vt:lpstr>PowerPoint 프레젠테이션</vt:lpstr>
      <vt:lpstr>LAyout</vt:lpstr>
      <vt:lpstr>PowerPoint 프레젠테이션</vt:lpstr>
      <vt:lpstr>예제 – 데이터 프로파일링</vt:lpstr>
      <vt:lpstr>PowerPoint 프레젠테이션</vt:lpstr>
      <vt:lpstr>PowerPoint 프레젠테이션</vt:lpstr>
      <vt:lpstr>예제 - IRIS 데이터 시각화</vt:lpstr>
      <vt:lpstr>PowerPoint 프레젠테이션</vt:lpstr>
      <vt:lpstr>PowerPoint 프레젠테이션</vt:lpstr>
      <vt:lpstr>PowerPoint 프레젠테이션</vt:lpstr>
      <vt:lpstr>STREAMLIT APP CLOUD 배포하기</vt:lpstr>
      <vt:lpstr>STREAMLIT APP CLOUD 배포하기</vt:lpstr>
      <vt:lpstr>STREAMLIT APP CLOUD 배포하기</vt:lpstr>
      <vt:lpstr>STREAMLIT APP CLOUD 배포하기</vt:lpstr>
      <vt:lpstr>STREAMLIT APP CLOUD 배포하기</vt:lpstr>
      <vt:lpstr>STREAMLIT APP CLOUD 배포하기</vt:lpstr>
      <vt:lpstr>STREAMLIT APP CLOUD 배포하기</vt:lpstr>
      <vt:lpstr>STREAMLIT APP CLOUD 배포하기</vt:lpstr>
      <vt:lpstr>STREAMLIT APP CLOUD 배포하기</vt:lpstr>
      <vt:lpstr>STREAMLIT APP CLOUD 배포하기</vt:lpstr>
      <vt:lpstr>참고 자료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스트림릿 핸즈온</dc:title>
  <dc:creator>Microsoft Corporation</dc:creator>
  <cp:lastModifiedBy>dbkorea</cp:lastModifiedBy>
  <cp:revision>140</cp:revision>
  <dcterms:created xsi:type="dcterms:W3CDTF">2006-10-05T04:04:58Z</dcterms:created>
  <dcterms:modified xsi:type="dcterms:W3CDTF">2023-09-15T08:54:25Z</dcterms:modified>
</cp:coreProperties>
</file>