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Lst>
  <p:sldSz cy="5143500" cx="9144000"/>
  <p:notesSz cx="6858000" cy="9144000"/>
  <p:embeddedFontLst>
    <p:embeddedFont>
      <p:font typeface="Roboto"/>
      <p:regular r:id="rId67"/>
      <p:bold r:id="rId68"/>
      <p:italic r:id="rId69"/>
      <p:boldItalic r:id="rId70"/>
    </p:embeddedFont>
    <p:embeddedFont>
      <p:font typeface="Roboto Mono"/>
      <p:regular r:id="rId71"/>
      <p:bold r:id="rId72"/>
      <p:italic r:id="rId73"/>
      <p:boldItalic r:id="rId74"/>
    </p:embeddedFont>
    <p:embeddedFont>
      <p:font typeface="Open Sans"/>
      <p:regular r:id="rId75"/>
      <p:bold r:id="rId76"/>
      <p:italic r:id="rId77"/>
      <p:boldItalic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 uri="GoogleSlidesCustomDataVersion2">
      <go:slidesCustomData xmlns:go="http://customooxmlschemas.google.com/" r:id="rId79" roundtripDataSignature="AMtx7mjaL19nZ+j31edxSXkic+qSGVqo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79BB53B-F906-4F41-A903-1B6EFDBA83DE}">
  <a:tblStyle styleId="{A79BB53B-F906-4F41-A903-1B6EFDBA83D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RobotoMono-italic.fntdata"/><Relationship Id="rId72" Type="http://schemas.openxmlformats.org/officeDocument/2006/relationships/font" Target="fonts/RobotoMono-bold.fntdata"/><Relationship Id="rId31" Type="http://schemas.openxmlformats.org/officeDocument/2006/relationships/slide" Target="slides/slide24.xml"/><Relationship Id="rId75" Type="http://schemas.openxmlformats.org/officeDocument/2006/relationships/font" Target="fonts/OpenSans-regular.fntdata"/><Relationship Id="rId30" Type="http://schemas.openxmlformats.org/officeDocument/2006/relationships/slide" Target="slides/slide23.xml"/><Relationship Id="rId74" Type="http://schemas.openxmlformats.org/officeDocument/2006/relationships/font" Target="fonts/RobotoMono-boldItalic.fntdata"/><Relationship Id="rId33" Type="http://schemas.openxmlformats.org/officeDocument/2006/relationships/slide" Target="slides/slide26.xml"/><Relationship Id="rId77" Type="http://schemas.openxmlformats.org/officeDocument/2006/relationships/font" Target="fonts/OpenSans-italic.fntdata"/><Relationship Id="rId32" Type="http://schemas.openxmlformats.org/officeDocument/2006/relationships/slide" Target="slides/slide25.xml"/><Relationship Id="rId76" Type="http://schemas.openxmlformats.org/officeDocument/2006/relationships/font" Target="fonts/OpenSans-bold.fntdata"/><Relationship Id="rId35" Type="http://schemas.openxmlformats.org/officeDocument/2006/relationships/slide" Target="slides/slide28.xml"/><Relationship Id="rId79" Type="http://customschemas.google.com/relationships/presentationmetadata" Target="metadata"/><Relationship Id="rId34" Type="http://schemas.openxmlformats.org/officeDocument/2006/relationships/slide" Target="slides/slide27.xml"/><Relationship Id="rId78" Type="http://schemas.openxmlformats.org/officeDocument/2006/relationships/font" Target="fonts/OpenSans-boldItalic.fntdata"/><Relationship Id="rId71" Type="http://schemas.openxmlformats.org/officeDocument/2006/relationships/font" Target="fonts/RobotoMono-regular.fntdata"/><Relationship Id="rId70" Type="http://schemas.openxmlformats.org/officeDocument/2006/relationships/font" Target="fonts/Roboto-boldItalic.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font" Target="fonts/Roboto-bold.fntdata"/><Relationship Id="rId23" Type="http://schemas.openxmlformats.org/officeDocument/2006/relationships/slide" Target="slides/slide16.xml"/><Relationship Id="rId67" Type="http://schemas.openxmlformats.org/officeDocument/2006/relationships/font" Target="fonts/Roboto-regular.fntdata"/><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Roboto-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ppt/slides/slide1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latest/jvm/stdlib/kotlin.ranges/"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lay.kotlinlang.org/byExample/02_control_flow/01_When"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null-safety.html#elvis-operator" TargetMode="Externa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Let's start exploring Kotlin by having a look at its main elements, starting with numeric operators. </a:t>
            </a:r>
            <a:r>
              <a:rPr lang="en">
                <a:solidFill>
                  <a:schemeClr val="dk1"/>
                </a:solidFill>
              </a:rPr>
              <a:t>As with other languages, Kotlin uses +, -, *, / and % for </a:t>
            </a:r>
            <a:r>
              <a:rPr b="1" lang="en">
                <a:solidFill>
                  <a:schemeClr val="dk1"/>
                </a:solidFill>
              </a:rPr>
              <a:t>plus</a:t>
            </a:r>
            <a:r>
              <a:rPr lang="en">
                <a:solidFill>
                  <a:schemeClr val="dk1"/>
                </a:solidFill>
              </a:rPr>
              <a:t>, </a:t>
            </a:r>
            <a:r>
              <a:rPr b="1" lang="en">
                <a:solidFill>
                  <a:schemeClr val="dk1"/>
                </a:solidFill>
              </a:rPr>
              <a:t>minus</a:t>
            </a:r>
            <a:r>
              <a:rPr lang="en">
                <a:solidFill>
                  <a:schemeClr val="dk1"/>
                </a:solidFill>
              </a:rPr>
              <a:t>, </a:t>
            </a:r>
            <a:r>
              <a:rPr b="1" lang="en">
                <a:solidFill>
                  <a:schemeClr val="dk1"/>
                </a:solidFill>
              </a:rPr>
              <a:t>times</a:t>
            </a:r>
            <a:r>
              <a:rPr lang="en">
                <a:solidFill>
                  <a:schemeClr val="dk1"/>
                </a:solidFill>
              </a:rPr>
              <a:t>, </a:t>
            </a:r>
            <a:r>
              <a:rPr b="1" lang="en">
                <a:solidFill>
                  <a:schemeClr val="dk1"/>
                </a:solidFill>
              </a:rPr>
              <a:t>division</a:t>
            </a:r>
            <a:r>
              <a:rPr lang="en">
                <a:solidFill>
                  <a:schemeClr val="dk1"/>
                </a:solidFill>
              </a:rPr>
              <a:t> and </a:t>
            </a:r>
            <a:r>
              <a:rPr b="1" lang="en">
                <a:solidFill>
                  <a:schemeClr val="dk1"/>
                </a:solidFill>
              </a:rPr>
              <a:t>modulus </a:t>
            </a:r>
            <a:r>
              <a:rPr lang="en">
                <a:solidFill>
                  <a:schemeClr val="dk1"/>
                </a:solidFill>
              </a:rPr>
              <a:t>(or</a:t>
            </a:r>
            <a:r>
              <a:rPr b="1" lang="en">
                <a:solidFill>
                  <a:schemeClr val="dk1"/>
                </a:solidFill>
              </a:rPr>
              <a:t> remainder</a:t>
            </a:r>
            <a:r>
              <a:rPr lang="en">
                <a:solidFill>
                  <a:schemeClr val="dk1"/>
                </a:solidFill>
              </a:rPr>
              <a:t>). There’s also the increment and decrement operators, comparison operators, assignment operator, and equality operators.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Math operators are very straightforward, and behave just as you would expect based on other programming languages.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Kotlin supports different number types, such as </a:t>
            </a:r>
            <a:r>
              <a:rPr b="1" lang="en">
                <a:solidFill>
                  <a:schemeClr val="dk1"/>
                </a:solidFill>
              </a:rPr>
              <a:t>Int</a:t>
            </a:r>
            <a:r>
              <a:rPr lang="en">
                <a:solidFill>
                  <a:schemeClr val="dk1"/>
                </a:solidFill>
              </a:rPr>
              <a:t>, </a:t>
            </a:r>
            <a:r>
              <a:rPr b="1" lang="en">
                <a:solidFill>
                  <a:schemeClr val="dk1"/>
                </a:solidFill>
              </a:rPr>
              <a:t>Long</a:t>
            </a:r>
            <a:r>
              <a:rPr lang="en">
                <a:solidFill>
                  <a:schemeClr val="dk1"/>
                </a:solidFill>
              </a:rPr>
              <a:t>, </a:t>
            </a:r>
            <a:r>
              <a:rPr b="1" lang="en">
                <a:solidFill>
                  <a:schemeClr val="dk1"/>
                </a:solidFill>
              </a:rPr>
              <a:t>Double</a:t>
            </a:r>
            <a:r>
              <a:rPr lang="en">
                <a:solidFill>
                  <a:schemeClr val="dk1"/>
                </a:solidFill>
              </a:rPr>
              <a:t>, and </a:t>
            </a:r>
            <a:r>
              <a:rPr b="1" lang="en">
                <a:solidFill>
                  <a:schemeClr val="dk1"/>
                </a:solidFill>
              </a:rPr>
              <a:t>Float</a:t>
            </a:r>
            <a:r>
              <a:rPr lang="en">
                <a:solidFill>
                  <a:schemeClr val="dk1"/>
                </a:solidFill>
              </a:rPr>
              <a:t>. Notice that they all start with an initial cap in the output. Although they </a:t>
            </a:r>
            <a:r>
              <a:rPr lang="en" sz="1050">
                <a:solidFill>
                  <a:srgbClr val="3C4043"/>
                </a:solidFill>
                <a:highlight>
                  <a:srgbClr val="FFFFFF"/>
                </a:highlight>
                <a:latin typeface="Roboto"/>
                <a:ea typeface="Roboto"/>
                <a:cs typeface="Roboto"/>
                <a:sym typeface="Roboto"/>
              </a:rPr>
              <a:t>may not </a:t>
            </a:r>
            <a:r>
              <a:rPr lang="en">
                <a:highlight>
                  <a:srgbClr val="FFFFFF"/>
                </a:highlight>
              </a:rPr>
              <a:t>be objects in the internal representation, </a:t>
            </a:r>
            <a:r>
              <a:rPr lang="en"/>
              <a:t>they are </a:t>
            </a:r>
            <a:r>
              <a:rPr lang="en">
                <a:solidFill>
                  <a:schemeClr val="dk1"/>
                </a:solidFill>
              </a:rPr>
              <a:t>objects in the sense that we can call member functions and properties on them, and </a:t>
            </a:r>
            <a:r>
              <a:rPr b="1" lang="en">
                <a:solidFill>
                  <a:schemeClr val="dk1"/>
                </a:solidFill>
              </a:rPr>
              <a:t>Kotlin represents objects using initial caps</a:t>
            </a:r>
            <a:r>
              <a:rPr lang="en">
                <a:solidFill>
                  <a:schemeClr val="dk1"/>
                </a:solidFill>
              </a:rPr>
              <a:t>. More on this later.</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Integer types in Kotlin are the same standard size as other languages.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Let's look at the non-integer numeric types: </a:t>
            </a:r>
            <a:r>
              <a:rPr b="1" lang="en"/>
              <a:t>Double</a:t>
            </a:r>
            <a:r>
              <a:rPr lang="en"/>
              <a:t>, </a:t>
            </a:r>
            <a:r>
              <a:rPr b="1" lang="en"/>
              <a:t>Float</a:t>
            </a:r>
            <a:r>
              <a:rPr lang="en"/>
              <a:t>, </a:t>
            </a:r>
            <a:r>
              <a:rPr b="1" lang="en"/>
              <a:t>Char</a:t>
            </a:r>
            <a:r>
              <a:rPr lang="en"/>
              <a:t>, and </a:t>
            </a:r>
            <a:r>
              <a:rPr b="1" lang="en"/>
              <a:t>Boolean</a:t>
            </a:r>
            <a:r>
              <a:rPr lang="en"/>
              <a:t> (including the boolean operators).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Results of operations keep the types of the operands, so 1/2 = 0, but 1.0/2.0 = 0.5.</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solidFill>
                  <a:schemeClr val="dk1"/>
                </a:solidFill>
              </a:rPr>
              <a:t>Transition: 1 click</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Kotlin does not implicitly convert between number types, so you can't assign a </a:t>
            </a:r>
            <a:r>
              <a:rPr lang="en">
                <a:solidFill>
                  <a:schemeClr val="dk1"/>
                </a:solidFill>
                <a:latin typeface="Courier New"/>
                <a:ea typeface="Courier New"/>
                <a:cs typeface="Courier New"/>
                <a:sym typeface="Courier New"/>
              </a:rPr>
              <a:t>Short</a:t>
            </a:r>
            <a:r>
              <a:rPr lang="en">
                <a:solidFill>
                  <a:schemeClr val="dk1"/>
                </a:solidFill>
              </a:rPr>
              <a:t> value directly to a </a:t>
            </a:r>
            <a:r>
              <a:rPr lang="en">
                <a:solidFill>
                  <a:schemeClr val="dk1"/>
                </a:solidFill>
                <a:latin typeface="Courier New"/>
                <a:ea typeface="Courier New"/>
                <a:cs typeface="Courier New"/>
                <a:sym typeface="Courier New"/>
              </a:rPr>
              <a:t>Long</a:t>
            </a:r>
            <a:r>
              <a:rPr lang="en">
                <a:solidFill>
                  <a:schemeClr val="dk1"/>
                </a:solidFill>
              </a:rPr>
              <a:t> variable, or a </a:t>
            </a:r>
            <a:r>
              <a:rPr lang="en">
                <a:solidFill>
                  <a:schemeClr val="dk1"/>
                </a:solidFill>
                <a:latin typeface="Courier New"/>
                <a:ea typeface="Courier New"/>
                <a:cs typeface="Courier New"/>
                <a:sym typeface="Courier New"/>
              </a:rPr>
              <a:t>Byte</a:t>
            </a:r>
            <a:r>
              <a:rPr lang="en">
                <a:solidFill>
                  <a:schemeClr val="dk1"/>
                </a:solidFill>
              </a:rPr>
              <a:t> to an </a:t>
            </a:r>
            <a:r>
              <a:rPr lang="en">
                <a:solidFill>
                  <a:schemeClr val="dk1"/>
                </a:solidFill>
                <a:latin typeface="Courier New"/>
                <a:ea typeface="Courier New"/>
                <a:cs typeface="Courier New"/>
                <a:sym typeface="Courier New"/>
              </a:rPr>
              <a:t>Int</a:t>
            </a:r>
            <a:r>
              <a:rPr lang="en">
                <a:solidFill>
                  <a:schemeClr val="dk1"/>
                </a:solidFill>
              </a:rPr>
              <a:t>. Implicit number conversion is a common source of errors in programs, but you can avoid that by assigning values of different types with casting.</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Here we create a variable and first show what happens if you try to reassign it with a type mismatch. We then use </a:t>
            </a:r>
            <a:r>
              <a:rPr lang="en">
                <a:solidFill>
                  <a:schemeClr val="dk1"/>
                </a:solidFill>
                <a:latin typeface="Courier New"/>
                <a:ea typeface="Courier New"/>
                <a:cs typeface="Courier New"/>
                <a:sym typeface="Courier New"/>
              </a:rPr>
              <a:t>toByte()</a:t>
            </a:r>
            <a:r>
              <a:rPr lang="en">
                <a:solidFill>
                  <a:schemeClr val="dk1"/>
                </a:solidFill>
              </a:rPr>
              <a:t> to cast it and print it without errors.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Strings are a sequence of characters enclosed by double quotes that may also contain spaces and numbers.  </a:t>
            </a:r>
            <a:r>
              <a:rPr lang="en">
                <a:solidFill>
                  <a:schemeClr val="dk1"/>
                </a:solidFill>
              </a:rPr>
              <a:t>Strings are immutable.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When a string appears literally in source code, it is known as a string literal or an anonymous string. Kotlin has two types of string literals: escaped strings that may have escaped characters in them, and raw strings that can contain newlines and arbitrary text. A raw string is delimited by a triple quote </a:t>
            </a:r>
            <a:r>
              <a:rPr lang="en">
                <a:latin typeface="Courier New"/>
                <a:ea typeface="Courier New"/>
                <a:cs typeface="Courier New"/>
                <a:sym typeface="Courier New"/>
              </a:rPr>
              <a:t>("""</a:t>
            </a:r>
            <a:r>
              <a:rPr lang="en"/>
              <a:t>), contains no escaping and can contain newlines and any other characters.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Strings in Kotlin work pretty much like strings in any other programming language using </a:t>
            </a:r>
            <a:r>
              <a:rPr lang="en">
                <a:latin typeface="Courier New"/>
                <a:ea typeface="Courier New"/>
                <a:cs typeface="Courier New"/>
                <a:sym typeface="Courier New"/>
              </a:rPr>
              <a:t>"</a:t>
            </a:r>
            <a:r>
              <a:rPr lang="en"/>
              <a:t> for strings and </a:t>
            </a:r>
            <a:r>
              <a:rPr lang="en">
                <a:latin typeface="Courier New"/>
                <a:ea typeface="Courier New"/>
                <a:cs typeface="Courier New"/>
                <a:sym typeface="Courier New"/>
              </a:rPr>
              <a:t>'</a:t>
            </a:r>
            <a:r>
              <a:rPr lang="en"/>
              <a:t> for single characters, and you can concatenate strings with the </a:t>
            </a:r>
            <a:r>
              <a:rPr lang="en">
                <a:latin typeface="Courier New"/>
                <a:ea typeface="Courier New"/>
                <a:cs typeface="Courier New"/>
                <a:sym typeface="Courier New"/>
              </a:rPr>
              <a:t>+</a:t>
            </a:r>
            <a:r>
              <a:rPr lang="en"/>
              <a:t> operator.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You can create string templates by combining them with values. In this example, </a:t>
            </a:r>
            <a:r>
              <a:rPr lang="en">
                <a:solidFill>
                  <a:schemeClr val="dk1"/>
                </a:solidFill>
                <a:latin typeface="Courier New"/>
                <a:ea typeface="Courier New"/>
                <a:cs typeface="Courier New"/>
                <a:sym typeface="Courier New"/>
              </a:rPr>
              <a:t>$numberOfDogs </a:t>
            </a:r>
            <a:r>
              <a:rPr lang="en">
                <a:solidFill>
                  <a:schemeClr val="dk1"/>
                </a:solidFill>
              </a:rPr>
              <a:t>and </a:t>
            </a:r>
            <a:r>
              <a:rPr lang="en">
                <a:solidFill>
                  <a:schemeClr val="dk1"/>
                </a:solidFill>
                <a:latin typeface="Courier New"/>
                <a:ea typeface="Courier New"/>
                <a:cs typeface="Courier New"/>
                <a:sym typeface="Courier New"/>
              </a:rPr>
              <a:t>$numberOfCats</a:t>
            </a:r>
            <a:r>
              <a:rPr lang="en">
                <a:solidFill>
                  <a:schemeClr val="dk1"/>
                </a:solidFill>
              </a:rPr>
              <a:t> are replaced with the value of those variables. This is called </a:t>
            </a:r>
            <a:r>
              <a:rPr b="1" i="1" lang="en">
                <a:solidFill>
                  <a:schemeClr val="dk1"/>
                </a:solidFill>
              </a:rPr>
              <a:t>variable interpolation</a:t>
            </a:r>
            <a:r>
              <a:rPr lang="en">
                <a:solidFill>
                  <a:schemeClr val="dk1"/>
                </a:solidFill>
              </a:rPr>
              <a: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solidFill>
                  <a:schemeClr val="dk1"/>
                </a:solidFill>
              </a:rPr>
              <a:t>Transition: 1 click</a:t>
            </a:r>
            <a:endParaRPr b="1">
              <a:solidFill>
                <a:schemeClr val="dk1"/>
              </a:solidFill>
            </a:endParaRPr>
          </a:p>
          <a:p>
            <a:pPr indent="0" lvl="0" marL="0" rtl="0" algn="l">
              <a:lnSpc>
                <a:spcPct val="100000"/>
              </a:lnSpc>
              <a:spcBef>
                <a:spcPts val="0"/>
              </a:spcBef>
              <a:spcAft>
                <a:spcPts val="0"/>
              </a:spcAft>
              <a:buSzPts val="1400"/>
              <a:buNone/>
            </a:pPr>
            <a:r>
              <a:t/>
            </a:r>
            <a:endParaRPr>
              <a:solidFill>
                <a:schemeClr val="dk1"/>
              </a:solidFill>
            </a:endParaRPr>
          </a:p>
          <a:p>
            <a:pPr indent="0" lvl="0" marL="0" rtl="0" algn="l">
              <a:lnSpc>
                <a:spcPct val="100000"/>
              </a:lnSpc>
              <a:spcBef>
                <a:spcPts val="0"/>
              </a:spcBef>
              <a:spcAft>
                <a:spcPts val="0"/>
              </a:spcAft>
              <a:buSzPts val="1400"/>
              <a:buNone/>
            </a:pPr>
            <a:r>
              <a:rPr lang="en">
                <a:solidFill>
                  <a:schemeClr val="dk1"/>
                </a:solidFill>
              </a:rPr>
              <a:t>String literals can contain template expressions; pieces of code that are evaluated and whose results are concatenated into the string.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solidFill>
                  <a:schemeClr val="dk1"/>
                </a:solidFill>
              </a:rPr>
              <a:t>As in other languages, a value can be the result of an expression. Use curly braces </a:t>
            </a:r>
            <a:r>
              <a:rPr lang="en">
                <a:solidFill>
                  <a:schemeClr val="dk1"/>
                </a:solidFill>
                <a:latin typeface="Courier New"/>
                <a:ea typeface="Courier New"/>
                <a:cs typeface="Courier New"/>
                <a:sym typeface="Courier New"/>
              </a:rPr>
              <a:t>{}</a:t>
            </a:r>
            <a:r>
              <a:rPr lang="en">
                <a:solidFill>
                  <a:schemeClr val="dk1"/>
                </a:solidFill>
              </a:rPr>
              <a:t> to define the expression.</a:t>
            </a:r>
            <a:endParaRPr>
              <a:solidFill>
                <a:schemeClr val="dk1"/>
              </a:solidFill>
            </a:endParaRPr>
          </a:p>
          <a:p>
            <a:pPr indent="0" lvl="0" marL="0" rtl="0" algn="l">
              <a:lnSpc>
                <a:spcPct val="100000"/>
              </a:lnSpc>
              <a:spcBef>
                <a:spcPts val="0"/>
              </a:spcBef>
              <a:spcAft>
                <a:spcPts val="0"/>
              </a:spcAft>
              <a:buSzPts val="1400"/>
              <a:buNone/>
            </a:pPr>
            <a:r>
              <a:t/>
            </a:r>
            <a:endParaRPr>
              <a:solidFill>
                <a:schemeClr val="dk1"/>
              </a:solidFill>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solidFill>
                  <a:schemeClr val="dk1"/>
                </a:solidFill>
              </a:rPr>
              <a:t>Kotlin has powerful type inference, and usually you just let the compiler do the work by inferring it. However, you can explicitly declare the type of a variable. Kotlin does not enforce immutability, though it is recommended. In essence use val over var.</a:t>
            </a:r>
            <a:endParaRPr>
              <a:solidFill>
                <a:schemeClr val="dk1"/>
              </a:solidFill>
            </a:endParaRPr>
          </a:p>
          <a:p>
            <a:pPr indent="0" lvl="0" marL="0" rtl="0" algn="l">
              <a:lnSpc>
                <a:spcPct val="100000"/>
              </a:lnSpc>
              <a:spcBef>
                <a:spcPts val="0"/>
              </a:spcBef>
              <a:spcAft>
                <a:spcPts val="0"/>
              </a:spcAft>
              <a:buSzPts val="1400"/>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The type you store in a variable is inferred when the compiler can figure it out from context. If you want, you can also specify the type of a variable explicitly, using </a:t>
            </a:r>
            <a:r>
              <a:rPr b="1" lang="en"/>
              <a:t>colon notation</a:t>
            </a:r>
            <a:r>
              <a:rPr lang="en"/>
              <a:t>. </a:t>
            </a:r>
            <a:endParaRPr/>
          </a:p>
          <a:p>
            <a:pPr indent="0" lvl="0" marL="0" rtl="0" algn="l">
              <a:lnSpc>
                <a:spcPct val="100000"/>
              </a:lnSpc>
              <a:spcBef>
                <a:spcPts val="1000"/>
              </a:spcBef>
              <a:spcAft>
                <a:spcPts val="0"/>
              </a:spcAft>
              <a:buClr>
                <a:schemeClr val="dk1"/>
              </a:buClr>
              <a:buSzPts val="1100"/>
              <a:buFont typeface="Arial"/>
              <a:buNone/>
            </a:pPr>
            <a:r>
              <a:rPr lang="en"/>
              <a:t>Some things to note about colon notation:</a:t>
            </a:r>
            <a:endParaRPr/>
          </a:p>
          <a:p>
            <a:pPr indent="-317500" lvl="0" marL="457200" rtl="0" algn="l">
              <a:lnSpc>
                <a:spcPct val="100000"/>
              </a:lnSpc>
              <a:spcBef>
                <a:spcPts val="1000"/>
              </a:spcBef>
              <a:spcAft>
                <a:spcPts val="0"/>
              </a:spcAft>
              <a:buSzPts val="1400"/>
              <a:buChar char="●"/>
            </a:pPr>
            <a:r>
              <a:rPr lang="en">
                <a:solidFill>
                  <a:schemeClr val="dk1"/>
                </a:solidFill>
              </a:rPr>
              <a:t>T</a:t>
            </a:r>
            <a:r>
              <a:rPr lang="en"/>
              <a:t>he data type comes after the variable name</a:t>
            </a:r>
            <a:endParaRPr/>
          </a:p>
          <a:p>
            <a:pPr indent="-317500" lvl="0" marL="457200" rtl="0" algn="l">
              <a:lnSpc>
                <a:spcPct val="100000"/>
              </a:lnSpc>
              <a:spcBef>
                <a:spcPts val="0"/>
              </a:spcBef>
              <a:spcAft>
                <a:spcPts val="0"/>
              </a:spcAft>
              <a:buSzPts val="1400"/>
              <a:buChar char="●"/>
            </a:pPr>
            <a:r>
              <a:rPr lang="en"/>
              <a:t>Always put a space after </a:t>
            </a: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solidFill>
                  <a:schemeClr val="dk1"/>
                </a:solidFill>
              </a:rPr>
              <a:t>Kotlin supports two types of variables: changeable and unchangeable. With </a:t>
            </a:r>
            <a:r>
              <a:rPr lang="en">
                <a:solidFill>
                  <a:schemeClr val="dk1"/>
                </a:solidFill>
                <a:latin typeface="Courier New"/>
                <a:ea typeface="Courier New"/>
                <a:cs typeface="Courier New"/>
                <a:sym typeface="Courier New"/>
              </a:rPr>
              <a:t>var</a:t>
            </a:r>
            <a:r>
              <a:rPr lang="en">
                <a:solidFill>
                  <a:schemeClr val="dk1"/>
                </a:solidFill>
              </a:rPr>
              <a:t>, you can assign a value, then change the value later in the program. With </a:t>
            </a:r>
            <a:r>
              <a:rPr lang="en">
                <a:solidFill>
                  <a:schemeClr val="dk1"/>
                </a:solidFill>
                <a:latin typeface="Courier New"/>
                <a:ea typeface="Courier New"/>
                <a:cs typeface="Courier New"/>
                <a:sym typeface="Courier New"/>
              </a:rPr>
              <a:t>val</a:t>
            </a:r>
            <a:r>
              <a:rPr lang="en">
                <a:solidFill>
                  <a:schemeClr val="dk1"/>
                </a:solidFill>
              </a:rPr>
              <a:t>, you can assign a value once. If you try to change it to something else, you get an error.</a:t>
            </a:r>
            <a:endParaRPr>
              <a:solidFill>
                <a:schemeClr val="dk1"/>
              </a:solidFill>
            </a:endParaRPr>
          </a:p>
          <a:p>
            <a:pPr indent="0" lvl="0" marL="0" rtl="0" algn="l">
              <a:lnSpc>
                <a:spcPct val="100000"/>
              </a:lnSpc>
              <a:spcBef>
                <a:spcPts val="0"/>
              </a:spcBef>
              <a:spcAft>
                <a:spcPts val="0"/>
              </a:spcAft>
              <a:buSzPts val="1400"/>
              <a:buNone/>
            </a:pPr>
            <a:r>
              <a:t/>
            </a:r>
            <a:endParaRPr>
              <a:solidFill>
                <a:schemeClr val="dk1"/>
              </a:solidFill>
            </a:endParaRPr>
          </a:p>
          <a:p>
            <a:pPr indent="0" lvl="0" marL="0" rtl="0" algn="l">
              <a:lnSpc>
                <a:spcPct val="100000"/>
              </a:lnSpc>
              <a:spcBef>
                <a:spcPts val="0"/>
              </a:spcBef>
              <a:spcAft>
                <a:spcPts val="0"/>
              </a:spcAft>
              <a:buSzPts val="1400"/>
              <a:buNone/>
            </a:pPr>
            <a:r>
              <a:rPr lang="en">
                <a:solidFill>
                  <a:schemeClr val="dk1"/>
                </a:solidFill>
              </a:rPr>
              <a:t>Kotlin does not enforce immutability, though it is recommended. In essence use </a:t>
            </a:r>
            <a:r>
              <a:rPr lang="en">
                <a:solidFill>
                  <a:schemeClr val="dk1"/>
                </a:solidFill>
                <a:latin typeface="Courier New"/>
                <a:ea typeface="Courier New"/>
                <a:cs typeface="Courier New"/>
                <a:sym typeface="Courier New"/>
              </a:rPr>
              <a:t>val</a:t>
            </a:r>
            <a:r>
              <a:rPr lang="en">
                <a:solidFill>
                  <a:schemeClr val="dk1"/>
                </a:solidFill>
              </a:rPr>
              <a:t> over </a:t>
            </a:r>
            <a:r>
              <a:rPr lang="en">
                <a:solidFill>
                  <a:schemeClr val="dk1"/>
                </a:solidFill>
                <a:latin typeface="Courier New"/>
                <a:ea typeface="Courier New"/>
                <a:cs typeface="Courier New"/>
                <a:sym typeface="Courier New"/>
              </a:rPr>
              <a:t>var</a:t>
            </a:r>
            <a:r>
              <a:rPr lang="en">
                <a:solidFill>
                  <a:schemeClr val="dk1"/>
                </a:solidFill>
              </a:rPr>
              <a:t>.</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Let’s look at an example. You can assign the </a:t>
            </a:r>
            <a:r>
              <a:rPr lang="en">
                <a:solidFill>
                  <a:schemeClr val="dk1"/>
                </a:solidFill>
                <a:latin typeface="Courier New"/>
                <a:ea typeface="Courier New"/>
                <a:cs typeface="Courier New"/>
                <a:sym typeface="Courier New"/>
              </a:rPr>
              <a:t>count</a:t>
            </a:r>
            <a:r>
              <a:rPr lang="en">
                <a:solidFill>
                  <a:schemeClr val="dk1"/>
                </a:solidFill>
              </a:rPr>
              <a:t> variable a value, then assign it a new value, because it is defined with </a:t>
            </a:r>
            <a:r>
              <a:rPr b="1" lang="en">
                <a:solidFill>
                  <a:schemeClr val="dk1"/>
                </a:solidFill>
              </a:rPr>
              <a:t>var</a:t>
            </a:r>
            <a:r>
              <a:rPr lang="en">
                <a:solidFill>
                  <a:schemeClr val="dk1"/>
                </a:solidFill>
              </a:rPr>
              <a:t>. Trying to assign a new value to </a:t>
            </a:r>
            <a:r>
              <a:rPr lang="en">
                <a:solidFill>
                  <a:schemeClr val="dk1"/>
                </a:solidFill>
                <a:latin typeface="Courier New"/>
                <a:ea typeface="Courier New"/>
                <a:cs typeface="Courier New"/>
                <a:sym typeface="Courier New"/>
              </a:rPr>
              <a:t>size</a:t>
            </a:r>
            <a:r>
              <a:rPr lang="en">
                <a:solidFill>
                  <a:schemeClr val="dk1"/>
                </a:solidFill>
              </a:rPr>
              <a:t> gives an error because it is defined with </a:t>
            </a:r>
            <a:r>
              <a:rPr b="1" lang="en">
                <a:solidFill>
                  <a:schemeClr val="dk1"/>
                </a:solidFill>
              </a:rPr>
              <a:t>val</a:t>
            </a:r>
            <a:r>
              <a:rPr lang="en">
                <a:solidFill>
                  <a:schemeClr val="dk1"/>
                </a:solidFill>
              </a:rPr>
              <a: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Note that in Kotlin, by default, variables cannot be null. We'll talk about null safety a bit later in this lesson.</a:t>
            </a:r>
            <a:endParaRPr>
              <a:solidFill>
                <a:schemeClr val="dk1"/>
              </a:solidFil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solidFill>
                  <a:schemeClr val="dk1"/>
                </a:solidFill>
                <a:highlight>
                  <a:srgbClr val="FFFFFF"/>
                </a:highlight>
              </a:rPr>
              <a:t>The most common conditional is an </a:t>
            </a:r>
            <a:r>
              <a:rPr lang="en">
                <a:solidFill>
                  <a:schemeClr val="dk1"/>
                </a:solidFill>
                <a:highlight>
                  <a:srgbClr val="FFFFFF"/>
                </a:highlight>
                <a:latin typeface="Courier New"/>
                <a:ea typeface="Courier New"/>
                <a:cs typeface="Courier New"/>
                <a:sym typeface="Courier New"/>
              </a:rPr>
              <a:t>if/else</a:t>
            </a:r>
            <a:r>
              <a:rPr lang="en">
                <a:solidFill>
                  <a:schemeClr val="dk1"/>
                </a:solidFill>
                <a:highlight>
                  <a:srgbClr val="FFFFFF"/>
                </a:highlight>
              </a:rPr>
              <a:t> statement. </a:t>
            </a:r>
            <a:r>
              <a:rPr lang="en">
                <a:solidFill>
                  <a:schemeClr val="dk1"/>
                </a:solidFill>
                <a:highlight>
                  <a:srgbClr val="FFFFFF"/>
                </a:highlight>
                <a:latin typeface="Courier New"/>
                <a:ea typeface="Courier New"/>
                <a:cs typeface="Courier New"/>
                <a:sym typeface="Courier New"/>
              </a:rPr>
              <a:t>If</a:t>
            </a:r>
            <a:r>
              <a:rPr lang="en">
                <a:solidFill>
                  <a:schemeClr val="dk1"/>
                </a:solidFill>
                <a:highlight>
                  <a:srgbClr val="FFFFFF"/>
                </a:highlight>
              </a:rPr>
              <a:t> statements let you specify a block of code (the code within the curly braces following the </a:t>
            </a:r>
            <a:r>
              <a:rPr lang="en">
                <a:solidFill>
                  <a:schemeClr val="dk1"/>
                </a:solidFill>
                <a:highlight>
                  <a:srgbClr val="FFFFFF"/>
                </a:highlight>
                <a:latin typeface="Courier New"/>
                <a:ea typeface="Courier New"/>
                <a:cs typeface="Courier New"/>
                <a:sym typeface="Courier New"/>
              </a:rPr>
              <a:t>if</a:t>
            </a:r>
            <a:r>
              <a:rPr lang="en">
                <a:solidFill>
                  <a:schemeClr val="dk1"/>
                </a:solidFill>
                <a:highlight>
                  <a:srgbClr val="FFFFFF"/>
                </a:highlight>
              </a:rPr>
              <a:t>) that is executed only if a given condition is </a:t>
            </a:r>
            <a:r>
              <a:rPr lang="en">
                <a:solidFill>
                  <a:schemeClr val="dk1"/>
                </a:solidFill>
                <a:highlight>
                  <a:srgbClr val="FFFFFF"/>
                </a:highlight>
                <a:latin typeface="Courier New"/>
                <a:ea typeface="Courier New"/>
                <a:cs typeface="Courier New"/>
                <a:sym typeface="Courier New"/>
              </a:rPr>
              <a:t>true</a:t>
            </a:r>
            <a:r>
              <a:rPr lang="en">
                <a:solidFill>
                  <a:schemeClr val="dk1"/>
                </a:solidFill>
                <a:highlight>
                  <a:srgbClr val="FFFFFF"/>
                </a:highlight>
              </a:rPr>
              <a:t>. If the condition is </a:t>
            </a:r>
            <a:r>
              <a:rPr lang="en">
                <a:solidFill>
                  <a:schemeClr val="dk1"/>
                </a:solidFill>
                <a:highlight>
                  <a:srgbClr val="FFFFFF"/>
                </a:highlight>
                <a:latin typeface="Courier New"/>
                <a:ea typeface="Courier New"/>
                <a:cs typeface="Courier New"/>
                <a:sym typeface="Courier New"/>
              </a:rPr>
              <a:t>false</a:t>
            </a:r>
            <a:r>
              <a:rPr lang="en">
                <a:solidFill>
                  <a:schemeClr val="dk1"/>
                </a:solidFill>
                <a:highlight>
                  <a:srgbClr val="FFFFFF"/>
                </a:highlight>
              </a:rPr>
              <a:t>, then the code specified by an </a:t>
            </a:r>
            <a:r>
              <a:rPr lang="en">
                <a:solidFill>
                  <a:schemeClr val="dk1"/>
                </a:solidFill>
                <a:highlight>
                  <a:srgbClr val="FFFFFF"/>
                </a:highlight>
                <a:latin typeface="Courier New"/>
                <a:ea typeface="Courier New"/>
                <a:cs typeface="Courier New"/>
                <a:sym typeface="Courier New"/>
              </a:rPr>
              <a:t>else</a:t>
            </a:r>
            <a:r>
              <a:rPr lang="en">
                <a:solidFill>
                  <a:schemeClr val="dk1"/>
                </a:solidFill>
                <a:highlight>
                  <a:srgbClr val="FFFFFF"/>
                </a:highlight>
              </a:rPr>
              <a:t> statement is executed. Note that the </a:t>
            </a:r>
            <a:r>
              <a:rPr lang="en">
                <a:solidFill>
                  <a:schemeClr val="dk1"/>
                </a:solidFill>
                <a:highlight>
                  <a:srgbClr val="FFFFFF"/>
                </a:highlight>
                <a:latin typeface="Courier New"/>
                <a:ea typeface="Courier New"/>
                <a:cs typeface="Courier New"/>
                <a:sym typeface="Courier New"/>
              </a:rPr>
              <a:t>else</a:t>
            </a:r>
            <a:r>
              <a:rPr lang="en">
                <a:solidFill>
                  <a:schemeClr val="dk1"/>
                </a:solidFill>
                <a:highlight>
                  <a:srgbClr val="FFFFFF"/>
                </a:highlight>
              </a:rPr>
              <a:t> block is not required.</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As in other languages, you can have multiple cases by using </a:t>
            </a:r>
            <a:r>
              <a:rPr lang="en">
                <a:latin typeface="Courier New"/>
                <a:ea typeface="Courier New"/>
                <a:cs typeface="Courier New"/>
                <a:sym typeface="Courier New"/>
              </a:rPr>
              <a:t>else if</a:t>
            </a:r>
            <a:r>
              <a:rPr lang="en"/>
              <a:t>. Note that you can use any comparison or equality operator in the </a:t>
            </a:r>
            <a:r>
              <a:rPr lang="en">
                <a:latin typeface="Courier New"/>
                <a:ea typeface="Courier New"/>
                <a:cs typeface="Courier New"/>
                <a:sym typeface="Courier New"/>
              </a:rPr>
              <a:t>if</a:t>
            </a:r>
            <a:r>
              <a:rPr lang="en"/>
              <a:t> / </a:t>
            </a:r>
            <a:r>
              <a:rPr lang="en">
                <a:latin typeface="Courier New"/>
                <a:ea typeface="Courier New"/>
                <a:cs typeface="Courier New"/>
                <a:sym typeface="Courier New"/>
              </a:rPr>
              <a:t>else</a:t>
            </a:r>
            <a:r>
              <a:rPr lang="en"/>
              <a:t> conditions, not just </a:t>
            </a:r>
            <a:r>
              <a:rPr lang="en">
                <a:latin typeface="Courier New"/>
                <a:ea typeface="Courier New"/>
                <a:cs typeface="Courier New"/>
                <a:sym typeface="Courier New"/>
              </a:rPr>
              <a:t>==</a:t>
            </a:r>
            <a:r>
              <a:rPr lang="en"/>
              <a:t> or </a:t>
            </a:r>
            <a:r>
              <a:rPr lang="en">
                <a:latin typeface="Courier New"/>
                <a:ea typeface="Courier New"/>
                <a:cs typeface="Courier New"/>
                <a:sym typeface="Courier New"/>
              </a:rPr>
              <a:t>&lt;</a:t>
            </a:r>
            <a:r>
              <a:rPr lang="en"/>
              <a:t> as shown above. </a:t>
            </a:r>
            <a:r>
              <a:rPr lang="en">
                <a:solidFill>
                  <a:schemeClr val="dk1"/>
                </a:solidFill>
              </a:rPr>
              <a:t>You can also use logical and ("</a:t>
            </a:r>
            <a:r>
              <a:rPr lang="en">
                <a:solidFill>
                  <a:schemeClr val="dk1"/>
                </a:solidFill>
                <a:latin typeface="Courier New"/>
                <a:ea typeface="Courier New"/>
                <a:cs typeface="Courier New"/>
                <a:sym typeface="Courier New"/>
              </a:rPr>
              <a:t>&amp;&amp;</a:t>
            </a:r>
            <a:r>
              <a:rPr lang="en">
                <a:solidFill>
                  <a:schemeClr val="dk1"/>
                </a:solidFill>
              </a:rPr>
              <a:t>"), and logical or ("</a:t>
            </a:r>
            <a:r>
              <a:rPr lang="en">
                <a:solidFill>
                  <a:schemeClr val="dk1"/>
                </a:solidFill>
                <a:latin typeface="Courier New"/>
                <a:ea typeface="Courier New"/>
                <a:cs typeface="Courier New"/>
                <a:sym typeface="Courier New"/>
              </a:rPr>
              <a:t>||</a:t>
            </a:r>
            <a:r>
              <a:rPr lang="en">
                <a:solidFill>
                  <a:schemeClr val="dk1"/>
                </a:solidFill>
              </a:rPr>
              <a:t>") operators. </a:t>
            </a:r>
            <a:r>
              <a:rPr lang="en"/>
              <a:t>See the slide on </a:t>
            </a:r>
            <a:r>
              <a:rPr lang="en" u="sng">
                <a:solidFill>
                  <a:schemeClr val="hlink"/>
                </a:solidFill>
                <a:hlinkClick action="ppaction://hlinksldjump" r:id="rId2"/>
              </a:rPr>
              <a:t>Operators</a:t>
            </a:r>
            <a:r>
              <a:rPr lang="en"/>
              <a:t> for more information.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A range (or "interval") defines the inclusive boundaries around a contiguous span of values of some comparable type, such as an </a:t>
            </a:r>
            <a:r>
              <a:rPr lang="en">
                <a:solidFill>
                  <a:schemeClr val="dk1"/>
                </a:solidFill>
                <a:latin typeface="Courier New"/>
                <a:ea typeface="Courier New"/>
                <a:cs typeface="Courier New"/>
                <a:sym typeface="Courier New"/>
              </a:rPr>
              <a:t>intRange</a:t>
            </a:r>
            <a:r>
              <a:rPr lang="en">
                <a:solidFill>
                  <a:schemeClr val="dk1"/>
                </a:solidFill>
              </a:rPr>
              <a:t> (for example, integers from 1 to 100 inclusive). The first number is the start point, the second number is the endpoint.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All ranges are bounded, and the left side of the range is always </a:t>
            </a:r>
            <a:r>
              <a:rPr lang="en">
                <a:solidFill>
                  <a:schemeClr val="dk1"/>
                </a:solidFill>
                <a:latin typeface="Courier New"/>
                <a:ea typeface="Courier New"/>
                <a:cs typeface="Courier New"/>
                <a:sym typeface="Courier New"/>
              </a:rPr>
              <a:t>&lt;=</a:t>
            </a:r>
            <a:r>
              <a:rPr lang="en">
                <a:solidFill>
                  <a:schemeClr val="dk1"/>
                </a:solidFill>
              </a:rPr>
              <a:t> the right side of the range.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Although the implementation itself is immutable, there is no restriction that objects stored must also be immutable. If mutable objects are stored here, then the range effectively becomes mutable.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In Kotlin, the condition you test can use ranges, too. Ranges let you specify a subset of a larger group, so here, for example, we're only concerned with integers between 1 and 100. (i.e., a range of values of type </a:t>
            </a:r>
            <a:r>
              <a:rPr lang="en">
                <a:solidFill>
                  <a:schemeClr val="dk1"/>
                </a:solidFill>
                <a:latin typeface="Courier New"/>
                <a:ea typeface="Courier New"/>
                <a:cs typeface="Courier New"/>
                <a:sym typeface="Courier New"/>
              </a:rPr>
              <a:t>Int</a:t>
            </a:r>
            <a:r>
              <a:rPr lang="en">
                <a:solidFill>
                  <a:schemeClr val="dk1"/>
                </a:solidFill>
              </a:rPr>
              <a:t>, or </a:t>
            </a:r>
            <a:r>
              <a:rPr lang="en">
                <a:solidFill>
                  <a:schemeClr val="dk1"/>
                </a:solidFill>
                <a:latin typeface="Courier New"/>
                <a:ea typeface="Courier New"/>
                <a:cs typeface="Courier New"/>
                <a:sym typeface="Courier New"/>
              </a:rPr>
              <a:t>IntRange</a:t>
            </a:r>
            <a:r>
              <a:rPr lang="en">
                <a:solidFill>
                  <a:schemeClr val="dk1"/>
                </a:solidFill>
              </a:rPr>
              <a:t>). There are equivalent classes to </a:t>
            </a:r>
            <a:r>
              <a:rPr lang="en">
                <a:solidFill>
                  <a:schemeClr val="dk1"/>
                </a:solidFill>
                <a:latin typeface="Courier New"/>
                <a:ea typeface="Courier New"/>
                <a:cs typeface="Courier New"/>
                <a:sym typeface="Courier New"/>
              </a:rPr>
              <a:t>IntRange</a:t>
            </a:r>
            <a:r>
              <a:rPr lang="en">
                <a:solidFill>
                  <a:schemeClr val="dk1"/>
                </a:solidFill>
              </a:rPr>
              <a:t> for each of the other types, such as </a:t>
            </a:r>
            <a:r>
              <a:rPr lang="en">
                <a:solidFill>
                  <a:schemeClr val="dk1"/>
                </a:solidFill>
                <a:latin typeface="Courier New"/>
                <a:ea typeface="Courier New"/>
                <a:cs typeface="Courier New"/>
                <a:sym typeface="Courier New"/>
              </a:rPr>
              <a:t>CharRange</a:t>
            </a:r>
            <a:r>
              <a:rPr lang="en">
                <a:solidFill>
                  <a:schemeClr val="dk1"/>
                </a:solidFill>
              </a:rPr>
              <a:t> and </a:t>
            </a:r>
            <a:r>
              <a:rPr lang="en">
                <a:solidFill>
                  <a:schemeClr val="dk1"/>
                </a:solidFill>
                <a:latin typeface="Courier New"/>
                <a:ea typeface="Courier New"/>
                <a:cs typeface="Courier New"/>
                <a:sym typeface="Courier New"/>
              </a:rPr>
              <a:t>LongRange</a:t>
            </a:r>
            <a:r>
              <a:rPr lang="en">
                <a:solidFill>
                  <a:schemeClr val="dk1"/>
                </a:solidFill>
              </a:rPr>
              <a: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rPr>
              <a:t>Optional</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You can also define a step size between the bounding elements of the range. For example, in 1..8, if we defined a step size of 2, our range would include the elements 1, 3, 5, 7. (see </a:t>
            </a:r>
            <a:r>
              <a:rPr lang="en" u="sng">
                <a:solidFill>
                  <a:schemeClr val="hlink"/>
                </a:solidFill>
                <a:hlinkClick r:id="rId2"/>
              </a:rPr>
              <a:t>Ranges</a:t>
            </a:r>
            <a:r>
              <a:rPr lang="en">
                <a:solidFill>
                  <a:schemeClr val="dk1"/>
                </a:solidFill>
              </a:rPr>
              <a: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rPr>
              <a:t>Example:</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for (i in 1..8 step 2) print(i)</a:t>
            </a:r>
            <a:endParaRPr>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1155CC"/>
                </a:solidFill>
                <a:latin typeface="Courier New"/>
                <a:ea typeface="Courier New"/>
                <a:cs typeface="Courier New"/>
                <a:sym typeface="Courier New"/>
              </a:rPr>
              <a:t>=&gt;1357</a:t>
            </a:r>
            <a:endParaRPr>
              <a:solidFill>
                <a:srgbClr val="1155CC"/>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There's a nicer way to write a series of </a:t>
            </a:r>
            <a:r>
              <a:rPr lang="en">
                <a:latin typeface="Courier New"/>
                <a:ea typeface="Courier New"/>
                <a:cs typeface="Courier New"/>
                <a:sym typeface="Courier New"/>
              </a:rPr>
              <a:t>if</a:t>
            </a:r>
            <a:r>
              <a:rPr lang="en"/>
              <a:t>/</a:t>
            </a:r>
            <a:r>
              <a:rPr lang="en">
                <a:latin typeface="Courier New"/>
                <a:ea typeface="Courier New"/>
                <a:cs typeface="Courier New"/>
                <a:sym typeface="Courier New"/>
              </a:rPr>
              <a:t>else</a:t>
            </a:r>
            <a:r>
              <a:rPr lang="en"/>
              <a:t> statements in Kotlin, using the </a:t>
            </a:r>
            <a:r>
              <a:rPr lang="en">
                <a:latin typeface="Courier New"/>
                <a:ea typeface="Courier New"/>
                <a:cs typeface="Courier New"/>
                <a:sym typeface="Courier New"/>
              </a:rPr>
              <a:t>when</a:t>
            </a:r>
            <a:r>
              <a:rPr lang="en"/>
              <a:t> statement. It's a bit like the "switch" statement in other languages. Conditions in a </a:t>
            </a:r>
            <a:r>
              <a:rPr lang="en">
                <a:latin typeface="Courier New"/>
                <a:ea typeface="Courier New"/>
                <a:cs typeface="Courier New"/>
                <a:sym typeface="Courier New"/>
              </a:rPr>
              <a:t>when</a:t>
            </a:r>
            <a:r>
              <a:rPr lang="en"/>
              <a:t> statement can also use ranges. </a:t>
            </a:r>
            <a:endParaRPr/>
          </a:p>
          <a:p>
            <a:pPr indent="0" lvl="0" marL="0" rtl="0" algn="l">
              <a:lnSpc>
                <a:spcPct val="100000"/>
              </a:lnSpc>
              <a:spcBef>
                <a:spcPts val="0"/>
              </a:spcBef>
              <a:spcAft>
                <a:spcPts val="0"/>
              </a:spcAft>
              <a:buSzPts val="1400"/>
              <a:buNone/>
            </a:pPr>
            <a:r>
              <a:t/>
            </a:r>
            <a:endParaRPr>
              <a:solidFill>
                <a:schemeClr val="dk1"/>
              </a:solidFill>
            </a:endParaRPr>
          </a:p>
          <a:p>
            <a:pPr indent="0" lvl="0" marL="0" rtl="0" algn="l">
              <a:lnSpc>
                <a:spcPct val="100000"/>
              </a:lnSpc>
              <a:spcBef>
                <a:spcPts val="0"/>
              </a:spcBef>
              <a:spcAft>
                <a:spcPts val="0"/>
              </a:spcAft>
              <a:buSzPts val="1400"/>
              <a:buNone/>
            </a:pPr>
            <a:r>
              <a:rPr b="1" lang="en">
                <a:solidFill>
                  <a:schemeClr val="dk1"/>
                </a:solidFill>
              </a:rPr>
              <a:t>Resource:</a:t>
            </a:r>
            <a:endParaRPr b="1">
              <a:solidFill>
                <a:schemeClr val="dk1"/>
              </a:solidFill>
            </a:endParaRPr>
          </a:p>
          <a:p>
            <a:pPr indent="-317500" lvl="0" marL="457200" rtl="0" algn="l">
              <a:lnSpc>
                <a:spcPct val="100000"/>
              </a:lnSpc>
              <a:spcBef>
                <a:spcPts val="0"/>
              </a:spcBef>
              <a:spcAft>
                <a:spcPts val="0"/>
              </a:spcAft>
              <a:buSzPts val="1400"/>
              <a:buChar char="●"/>
            </a:pPr>
            <a:r>
              <a:rPr lang="en">
                <a:solidFill>
                  <a:schemeClr val="dk1"/>
                </a:solidFill>
              </a:rPr>
              <a:t>See </a:t>
            </a:r>
            <a:r>
              <a:rPr lang="en" u="sng">
                <a:solidFill>
                  <a:schemeClr val="accent5"/>
                </a:solidFill>
                <a:hlinkClick r:id="rId2">
                  <a:extLst>
                    <a:ext uri="{A12FA001-AC4F-418D-AE19-62706E023703}">
                      <ahyp:hlinkClr val="tx"/>
                    </a:ext>
                  </a:extLst>
                </a:hlinkClick>
              </a:rPr>
              <a:t>When Expression</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Kotlin supports </a:t>
            </a:r>
            <a:r>
              <a:rPr lang="en">
                <a:latin typeface="Courier New"/>
                <a:ea typeface="Courier New"/>
                <a:cs typeface="Courier New"/>
                <a:sym typeface="Courier New"/>
              </a:rPr>
              <a:t>for</a:t>
            </a:r>
            <a:r>
              <a:rPr lang="en"/>
              <a:t> loops, </a:t>
            </a:r>
            <a:r>
              <a:rPr lang="en">
                <a:latin typeface="Courier New"/>
                <a:ea typeface="Courier New"/>
                <a:cs typeface="Courier New"/>
                <a:sym typeface="Courier New"/>
              </a:rPr>
              <a:t>while</a:t>
            </a:r>
            <a:r>
              <a:rPr lang="en"/>
              <a:t> loops, </a:t>
            </a:r>
            <a:r>
              <a:rPr lang="en">
                <a:latin typeface="Courier New"/>
                <a:ea typeface="Courier New"/>
                <a:cs typeface="Courier New"/>
                <a:sym typeface="Courier New"/>
              </a:rPr>
              <a:t>do-while</a:t>
            </a:r>
            <a:r>
              <a:rPr lang="en"/>
              <a:t> loops. Let’s look at examples of each one starting with for loops.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Here, we use a </a:t>
            </a:r>
            <a:r>
              <a:rPr lang="en">
                <a:solidFill>
                  <a:schemeClr val="dk1"/>
                </a:solidFill>
                <a:latin typeface="Courier New"/>
                <a:ea typeface="Courier New"/>
                <a:cs typeface="Courier New"/>
                <a:sym typeface="Courier New"/>
              </a:rPr>
              <a:t>for</a:t>
            </a:r>
            <a:r>
              <a:rPr lang="en">
                <a:solidFill>
                  <a:schemeClr val="dk1"/>
                </a:solidFill>
              </a:rPr>
              <a:t> loop to iterate through the array and print the elements</a:t>
            </a:r>
            <a:r>
              <a:rPr lang="en"/>
              <a:t>.</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In Kotlin, you can loop through the elements and the indexes at the same time.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You can specify ranges of numbers or characters, alphabetically. As in other languages, you don't have to step forward by 1. You can define the step size. You can also step backward using </a:t>
            </a:r>
            <a:r>
              <a:rPr lang="en">
                <a:latin typeface="Courier New"/>
                <a:ea typeface="Courier New"/>
                <a:cs typeface="Courier New"/>
                <a:sym typeface="Courier New"/>
              </a:rPr>
              <a:t>downTo</a:t>
            </a:r>
            <a:r>
              <a:rPr lang="en"/>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a:t>Click </a:t>
            </a:r>
            <a:r>
              <a:rPr b="1" lang="en"/>
              <a:t>+ Create New Project</a:t>
            </a:r>
            <a:r>
              <a:rPr lang="en"/>
              <a:t> to start a new project.</a:t>
            </a:r>
            <a:endParaRPr/>
          </a:p>
          <a:p>
            <a:pPr indent="0" lvl="0" marL="0" rtl="0" algn="l">
              <a:lnSpc>
                <a:spcPct val="115000"/>
              </a:lnSpc>
              <a:spcBef>
                <a:spcPts val="1000"/>
              </a:spcBef>
              <a:spcAft>
                <a:spcPts val="0"/>
              </a:spcAft>
              <a:buClr>
                <a:schemeClr val="dk1"/>
              </a:buClr>
              <a:buSzPts val="1100"/>
              <a:buFont typeface="Arial"/>
              <a:buNone/>
            </a:pPr>
            <a:r>
              <a:t/>
            </a:r>
            <a:endParaRPr/>
          </a:p>
          <a:p>
            <a:pPr indent="0" lvl="0" marL="0" rtl="0" algn="l">
              <a:lnSpc>
                <a:spcPct val="115000"/>
              </a:lnSpc>
              <a:spcBef>
                <a:spcPts val="100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rPr>
              <a:t>Transition: 1 click</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Like other languages, Kotlin has </a:t>
            </a:r>
            <a:r>
              <a:rPr lang="en">
                <a:solidFill>
                  <a:schemeClr val="dk1"/>
                </a:solidFill>
                <a:latin typeface="Courier New"/>
                <a:ea typeface="Courier New"/>
                <a:cs typeface="Courier New"/>
                <a:sym typeface="Courier New"/>
              </a:rPr>
              <a:t>while</a:t>
            </a:r>
            <a:r>
              <a:rPr lang="en">
                <a:solidFill>
                  <a:schemeClr val="dk1"/>
                </a:solidFill>
              </a:rPr>
              <a:t> loops, </a:t>
            </a:r>
            <a:r>
              <a:rPr lang="en">
                <a:solidFill>
                  <a:schemeClr val="dk1"/>
                </a:solidFill>
                <a:latin typeface="Courier New"/>
                <a:ea typeface="Courier New"/>
                <a:cs typeface="Courier New"/>
                <a:sym typeface="Courier New"/>
              </a:rPr>
              <a:t>do...while</a:t>
            </a:r>
            <a:r>
              <a:rPr lang="en">
                <a:solidFill>
                  <a:schemeClr val="dk1"/>
                </a:solidFill>
              </a:rPr>
              <a:t> loops, and </a:t>
            </a:r>
            <a:r>
              <a:rPr lang="en">
                <a:solidFill>
                  <a:schemeClr val="dk1"/>
                </a:solidFill>
                <a:latin typeface="Courier New"/>
                <a:ea typeface="Courier New"/>
                <a:cs typeface="Courier New"/>
                <a:sym typeface="Courier New"/>
              </a:rPr>
              <a:t>++</a:t>
            </a:r>
            <a:r>
              <a:rPr lang="en">
                <a:solidFill>
                  <a:schemeClr val="dk1"/>
                </a:solidFill>
              </a:rPr>
              <a:t> and </a:t>
            </a:r>
            <a:r>
              <a:rPr lang="en">
                <a:solidFill>
                  <a:schemeClr val="dk1"/>
                </a:solidFill>
                <a:latin typeface="Courier New"/>
                <a:ea typeface="Courier New"/>
                <a:cs typeface="Courier New"/>
                <a:sym typeface="Courier New"/>
              </a:rPr>
              <a:t>--</a:t>
            </a:r>
            <a:r>
              <a:rPr lang="en">
                <a:solidFill>
                  <a:schemeClr val="dk1"/>
                </a:solidFill>
              </a:rPr>
              <a:t> operators.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Kotlin also has </a:t>
            </a:r>
            <a:r>
              <a:rPr lang="en">
                <a:solidFill>
                  <a:schemeClr val="dk1"/>
                </a:solidFill>
                <a:latin typeface="Courier New"/>
                <a:ea typeface="Courier New"/>
                <a:cs typeface="Courier New"/>
                <a:sym typeface="Courier New"/>
              </a:rPr>
              <a:t>repeat</a:t>
            </a:r>
            <a:r>
              <a:rPr lang="en">
                <a:solidFill>
                  <a:schemeClr val="dk1"/>
                </a:solidFill>
              </a:rPr>
              <a:t> loops that let you repeat a block of code that follows inside its curly braces. The number in parentheses is the number of times it should be repeated. This print command is executed twice.</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A list is an ordered collection with access to its elements via indices—integer numbers that reflect their position. Elements can occur more than once in a list.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Lists created with </a:t>
            </a:r>
            <a:r>
              <a:rPr lang="en">
                <a:latin typeface="Courier New"/>
                <a:ea typeface="Courier New"/>
                <a:cs typeface="Courier New"/>
                <a:sym typeface="Courier New"/>
              </a:rPr>
              <a:t>listOf()</a:t>
            </a:r>
            <a:r>
              <a:rPr lang="en"/>
              <a:t> cannot be changed (immutable).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Next, we'll use </a:t>
            </a:r>
            <a:r>
              <a:rPr lang="en">
                <a:latin typeface="Courier New"/>
                <a:ea typeface="Courier New"/>
                <a:cs typeface="Courier New"/>
                <a:sym typeface="Courier New"/>
              </a:rPr>
              <a:t>mutableListOf</a:t>
            </a:r>
            <a:r>
              <a:rPr lang="en"/>
              <a:t> to create a list that can be changed. In the example, the </a:t>
            </a:r>
            <a:r>
              <a:rPr lang="en">
                <a:latin typeface="Courier New"/>
                <a:ea typeface="Courier New"/>
                <a:cs typeface="Courier New"/>
                <a:sym typeface="Courier New"/>
              </a:rPr>
              <a:t>remove() </a:t>
            </a:r>
            <a:r>
              <a:rPr lang="en"/>
              <a:t>method</a:t>
            </a:r>
            <a:r>
              <a:rPr b="1" lang="en"/>
              <a:t> </a:t>
            </a:r>
            <a:r>
              <a:rPr lang="en"/>
              <a:t>returns true when it successfully removes the item passed.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highlight>
                  <a:srgbClr val="FFFF00"/>
                </a:highlight>
              </a:rPr>
              <a:t>Note that in the result ("kotlin.Boolean"), </a:t>
            </a:r>
            <a:r>
              <a:rPr lang="en">
                <a:solidFill>
                  <a:schemeClr val="dk1"/>
                </a:solidFill>
                <a:highlight>
                  <a:srgbClr val="FFFF00"/>
                </a:highlight>
              </a:rPr>
              <a:t>Boolean</a:t>
            </a:r>
            <a:r>
              <a:rPr lang="en">
                <a:highlight>
                  <a:srgbClr val="FFFF00"/>
                </a:highlight>
              </a:rPr>
              <a:t> starts with an initial cap because it's an object. Although you'll see it in REPL, for subsequent slides, we'll omit the type in the result for clarity</a:t>
            </a:r>
            <a:r>
              <a:rPr lang="en"/>
              <a:t>.</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Arrays are used to organize data so that a related set of values can be easily sorted or searched.</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Like other languages, Kotlin has arrays. Unlike lists in Kotlin, which have mutable and immutable versions, there is </a:t>
            </a:r>
            <a:r>
              <a:rPr b="1" lang="en"/>
              <a:t>no mutable version of an Array</a:t>
            </a:r>
            <a:r>
              <a:rPr lang="en"/>
              <a:t>. Once you create an array, the size is fixed. You can't add or remove elements, except by copying to a new array.</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Declare an array of strings using </a:t>
            </a:r>
            <a:r>
              <a:rPr lang="en">
                <a:latin typeface="Courier New"/>
                <a:ea typeface="Courier New"/>
                <a:cs typeface="Courier New"/>
                <a:sym typeface="Courier New"/>
              </a:rPr>
              <a:t>arrayOf()</a:t>
            </a:r>
            <a:r>
              <a:rPr lang="en"/>
              <a:t>. Use the </a:t>
            </a:r>
            <a:r>
              <a:rPr lang="en">
                <a:latin typeface="Courier New"/>
                <a:ea typeface="Courier New"/>
                <a:cs typeface="Courier New"/>
                <a:sym typeface="Courier New"/>
              </a:rPr>
              <a:t>java.util.Arrays.toString()</a:t>
            </a:r>
            <a:r>
              <a:rPr lang="en"/>
              <a:t> array utility to print it out.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Note that you can also add "</a:t>
            </a:r>
            <a:r>
              <a:rPr lang="en">
                <a:solidFill>
                  <a:schemeClr val="dk1"/>
                </a:solidFill>
                <a:latin typeface="Courier New"/>
                <a:ea typeface="Courier New"/>
                <a:cs typeface="Courier New"/>
                <a:sym typeface="Courier New"/>
              </a:rPr>
              <a:t>import java.util.Arrays</a:t>
            </a:r>
            <a:r>
              <a:rPr lang="en">
                <a:solidFill>
                  <a:schemeClr val="dk1"/>
                </a:solidFill>
                <a:latin typeface="Consolas"/>
                <a:ea typeface="Consolas"/>
                <a:cs typeface="Consolas"/>
                <a:sym typeface="Consolas"/>
              </a:rPr>
              <a:t>"</a:t>
            </a:r>
            <a:r>
              <a:rPr lang="en"/>
              <a:t> and then use "</a:t>
            </a:r>
            <a:r>
              <a:rPr lang="en">
                <a:latin typeface="Courier New"/>
                <a:ea typeface="Courier New"/>
                <a:cs typeface="Courier New"/>
                <a:sym typeface="Courier New"/>
              </a:rPr>
              <a:t>println(</a:t>
            </a:r>
            <a:r>
              <a:rPr lang="en">
                <a:solidFill>
                  <a:schemeClr val="dk1"/>
                </a:solidFill>
                <a:latin typeface="Courier New"/>
                <a:ea typeface="Courier New"/>
                <a:cs typeface="Courier New"/>
                <a:sym typeface="Courier New"/>
              </a:rPr>
              <a:t>Arrays.toString(school)</a:t>
            </a:r>
            <a:r>
              <a:rPr lang="en">
                <a:solidFill>
                  <a:schemeClr val="dk1"/>
                </a:solidFill>
                <a:latin typeface="Consolas"/>
                <a:ea typeface="Consolas"/>
                <a:cs typeface="Consolas"/>
                <a:sym typeface="Consolas"/>
              </a:rPr>
              <a:t>" to print it.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The rules about using </a:t>
            </a:r>
            <a:r>
              <a:rPr lang="en">
                <a:latin typeface="Courier New"/>
                <a:ea typeface="Courier New"/>
                <a:cs typeface="Courier New"/>
                <a:sym typeface="Courier New"/>
              </a:rPr>
              <a:t>val</a:t>
            </a:r>
            <a:r>
              <a:rPr lang="en"/>
              <a:t> and </a:t>
            </a:r>
            <a:r>
              <a:rPr lang="en">
                <a:latin typeface="Courier New"/>
                <a:ea typeface="Courier New"/>
                <a:cs typeface="Courier New"/>
                <a:sym typeface="Courier New"/>
              </a:rPr>
              <a:t>var</a:t>
            </a:r>
            <a:r>
              <a:rPr lang="en"/>
              <a:t> are the same with arrays as for lists.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2" name="Google Shape;472;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You can declare arrays with </a:t>
            </a:r>
            <a:r>
              <a:rPr lang="en">
                <a:solidFill>
                  <a:schemeClr val="dk1"/>
                </a:solidFill>
              </a:rPr>
              <a:t>a mix of types, or just </a:t>
            </a:r>
            <a:r>
              <a:rPr lang="en"/>
              <a:t>one type for all the elements. In the second example, although we define an array of only integers using </a:t>
            </a:r>
            <a:r>
              <a:rPr lang="en">
                <a:latin typeface="Courier New"/>
                <a:ea typeface="Courier New"/>
                <a:cs typeface="Courier New"/>
                <a:sym typeface="Courier New"/>
              </a:rPr>
              <a:t>intArrayOf()</a:t>
            </a:r>
            <a:r>
              <a:rPr lang="en"/>
              <a:t>. There are corresponding builders, or instantiation functions, for arrays of other types.</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In this example, we combine the two arrays and then </a:t>
            </a:r>
            <a:r>
              <a:rPr lang="en">
                <a:latin typeface="Consolas"/>
                <a:ea typeface="Consolas"/>
                <a:cs typeface="Consolas"/>
                <a:sym typeface="Consolas"/>
              </a:rPr>
              <a:t>println</a:t>
            </a:r>
            <a:r>
              <a:rPr lang="en"/>
              <a:t> the resulting array.</a:t>
            </a:r>
            <a:endParaRPr/>
          </a:p>
          <a:p>
            <a:pPr indent="0" lvl="0" marL="0" rtl="0" algn="l">
              <a:lnSpc>
                <a:spcPct val="100000"/>
              </a:lnSpc>
              <a:spcBef>
                <a:spcPts val="0"/>
              </a:spcBef>
              <a:spcAft>
                <a:spcPts val="0"/>
              </a:spcAft>
              <a:buSzPts val="1400"/>
              <a:buNone/>
            </a:pPr>
            <a:r>
              <a:rPr lang="en"/>
              <a:t>Be sure to add </a:t>
            </a:r>
            <a:r>
              <a:rPr lang="en">
                <a:latin typeface="Courier New"/>
                <a:ea typeface="Courier New"/>
                <a:cs typeface="Courier New"/>
                <a:sym typeface="Courier New"/>
              </a:rPr>
              <a:t>import java.util.Arrays</a:t>
            </a:r>
            <a:r>
              <a:rPr lang="en"/>
              <a:t> as a header if you have not already done so.</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Clr>
                <a:schemeClr val="dk1"/>
              </a:buClr>
              <a:buSzPts val="1100"/>
              <a:buFont typeface="Arial"/>
              <a:buNone/>
            </a:pPr>
            <a:r>
              <a:rPr lang="en"/>
              <a:t>Note that operator overloading is happening in the background and that </a:t>
            </a:r>
            <a:r>
              <a:rPr lang="en">
                <a:latin typeface="Consolas"/>
                <a:ea typeface="Consolas"/>
                <a:cs typeface="Consolas"/>
                <a:sym typeface="Consolas"/>
              </a:rPr>
              <a:t>+</a:t>
            </a:r>
            <a:r>
              <a:rPr lang="en"/>
              <a:t> is calling</a:t>
            </a:r>
            <a:endParaRPr/>
          </a:p>
          <a:p>
            <a:pPr indent="0" lvl="0" marL="0" rtl="0" algn="l">
              <a:lnSpc>
                <a:spcPct val="100000"/>
              </a:lnSpc>
              <a:spcBef>
                <a:spcPts val="0"/>
              </a:spcBef>
              <a:spcAft>
                <a:spcPts val="0"/>
              </a:spcAft>
              <a:buClr>
                <a:schemeClr val="dk1"/>
              </a:buClr>
              <a:buSzPts val="1100"/>
              <a:buFont typeface="Arial"/>
              <a:buNone/>
            </a:pPr>
            <a:r>
              <a:rPr lang="en"/>
              <a:t>operator </a:t>
            </a:r>
            <a:r>
              <a:rPr lang="en">
                <a:latin typeface="Courier New"/>
                <a:ea typeface="Courier New"/>
                <a:cs typeface="Courier New"/>
                <a:sym typeface="Courier New"/>
              </a:rPr>
              <a:t>fun plus(other:IntArray) : IntArray</a:t>
            </a:r>
            <a:endParaRPr>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latin typeface="Courier New"/>
                <a:ea typeface="Courier New"/>
                <a:cs typeface="Courier New"/>
                <a:sym typeface="Courier New"/>
              </a:rPr>
              <a:t>numbers2.plus(numbers)</a:t>
            </a:r>
            <a:r>
              <a:rPr lang="en"/>
              <a:t> would generate the same result as</a:t>
            </a:r>
            <a:r>
              <a:rPr lang="en">
                <a:latin typeface="Courier New"/>
                <a:ea typeface="Courier New"/>
                <a:cs typeface="Courier New"/>
                <a:sym typeface="Courier New"/>
              </a:rPr>
              <a:t> numbers2 + numbers</a:t>
            </a:r>
            <a:endParaRPr>
              <a:latin typeface="Courier New"/>
              <a:ea typeface="Courier New"/>
              <a:cs typeface="Courier New"/>
              <a:sym typeface="Courier New"/>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1400"/>
              <a:buNone/>
            </a:pPr>
            <a:r>
              <a:rPr lang="en"/>
              <a:t>Select </a:t>
            </a:r>
            <a:r>
              <a:rPr b="1" lang="en"/>
              <a:t>Kotlin</a:t>
            </a:r>
            <a:r>
              <a:rPr lang="en"/>
              <a:t> and </a:t>
            </a:r>
            <a:r>
              <a:rPr b="1" lang="en"/>
              <a:t>JVM | IDEA</a:t>
            </a:r>
            <a:r>
              <a:rPr lang="en"/>
              <a:t>, and click </a:t>
            </a:r>
            <a:r>
              <a:rPr b="1" lang="en"/>
              <a:t>Next.</a:t>
            </a:r>
            <a:endParaRPr b="1"/>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8" name="Google Shape;488;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4" name="Google Shape;494;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A</a:t>
            </a:r>
            <a:r>
              <a:rPr lang="en">
                <a:solidFill>
                  <a:schemeClr val="dk1"/>
                </a:solidFill>
              </a:rPr>
              <a:t> hallmark of Kotlin, is its attempt to eliminate the danger of null references in code. Null references occur when code attempts to access a variable that doesn't refer to anything, potentially stopping code execution and causing a </a:t>
            </a:r>
            <a:r>
              <a:rPr lang="en">
                <a:solidFill>
                  <a:schemeClr val="dk1"/>
                </a:solidFill>
                <a:latin typeface="Courier New"/>
                <a:ea typeface="Courier New"/>
                <a:cs typeface="Courier New"/>
                <a:sym typeface="Courier New"/>
              </a:rPr>
              <a:t>NullPointerException</a:t>
            </a:r>
            <a:r>
              <a:rPr lang="en">
                <a:solidFill>
                  <a:schemeClr val="dk1"/>
                </a:solidFill>
              </a:rPr>
              <a: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Let's talk about nullable versus non-nullable variables. Programming errors involving nulls have been the source of countless bugs. Kotlin seeks to reduce bugs by introducing non-nullable variables. Because variables cannot be null by default, there is less risk of code code execution failing due to </a:t>
            </a:r>
            <a:r>
              <a:rPr lang="en">
                <a:solidFill>
                  <a:schemeClr val="dk1"/>
                </a:solidFill>
                <a:latin typeface="Courier New"/>
                <a:ea typeface="Courier New"/>
                <a:cs typeface="Courier New"/>
                <a:sym typeface="Courier New"/>
              </a:rPr>
              <a:t>NullPointerExceptions</a:t>
            </a:r>
            <a:r>
              <a:rPr lang="en">
                <a:solidFill>
                  <a:schemeClr val="dk1"/>
                </a:solidFill>
              </a:rPr>
              <a:t>. The line of code above, for example, is not allowed by the compiler. </a:t>
            </a:r>
            <a:endParaRPr>
              <a:solidFill>
                <a:schemeClr val="dk1"/>
              </a:solidFill>
            </a:endParaRPr>
          </a:p>
          <a:p>
            <a:pPr indent="0" lvl="0" marL="0" rtl="0" algn="l">
              <a:lnSpc>
                <a:spcPct val="100000"/>
              </a:lnSpc>
              <a:spcBef>
                <a:spcPts val="0"/>
              </a:spcBef>
              <a:spcAft>
                <a:spcPts val="0"/>
              </a:spcAft>
              <a:buSzPts val="1400"/>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3" name="Google Shape;513;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That took care of the error. When you have complex data types, such as a list:</a:t>
            </a:r>
            <a:endParaRPr/>
          </a:p>
          <a:p>
            <a:pPr indent="-317500" lvl="0" marL="457200" rtl="0" algn="l">
              <a:lnSpc>
                <a:spcPct val="100000"/>
              </a:lnSpc>
              <a:spcBef>
                <a:spcPts val="0"/>
              </a:spcBef>
              <a:spcAft>
                <a:spcPts val="0"/>
              </a:spcAft>
              <a:buSzPts val="1400"/>
              <a:buChar char="●"/>
            </a:pPr>
            <a:r>
              <a:rPr lang="en"/>
              <a:t>You can allow the elements of the list to be null.</a:t>
            </a:r>
            <a:endParaRPr/>
          </a:p>
          <a:p>
            <a:pPr indent="-317500" lvl="0" marL="457200" rtl="0" algn="l">
              <a:lnSpc>
                <a:spcPct val="100000"/>
              </a:lnSpc>
              <a:spcBef>
                <a:spcPts val="0"/>
              </a:spcBef>
              <a:spcAft>
                <a:spcPts val="0"/>
              </a:spcAft>
              <a:buSzPts val="1400"/>
              <a:buChar char="●"/>
            </a:pPr>
            <a:r>
              <a:rPr lang="en"/>
              <a:t>You can allow for the list to be null, but if it's not null its elements cannot be null.</a:t>
            </a:r>
            <a:endParaRPr/>
          </a:p>
          <a:p>
            <a:pPr indent="-317500" lvl="0" marL="457200" rtl="0" algn="l">
              <a:lnSpc>
                <a:spcPct val="100000"/>
              </a:lnSpc>
              <a:spcBef>
                <a:spcPts val="0"/>
              </a:spcBef>
              <a:spcAft>
                <a:spcPts val="0"/>
              </a:spcAft>
              <a:buSzPts val="1400"/>
              <a:buChar char="●"/>
            </a:pPr>
            <a:r>
              <a:rPr lang="en"/>
              <a:t>You can allow both the list or the elements to be null.</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2" name="Google Shape;522;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1" lang="en"/>
              <a:t>Transition: 1 click</a:t>
            </a:r>
            <a:endParaRPr b="1"/>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You can test for null with the </a:t>
            </a:r>
            <a:r>
              <a:rPr lang="en">
                <a:latin typeface="Courier New"/>
                <a:ea typeface="Courier New"/>
                <a:cs typeface="Courier New"/>
                <a:sym typeface="Courier New"/>
              </a:rPr>
              <a:t>?</a:t>
            </a:r>
            <a:r>
              <a:rPr lang="en"/>
              <a:t> operator, saving you the pain of writing many </a:t>
            </a:r>
            <a:r>
              <a:rPr lang="en">
                <a:latin typeface="Courier New"/>
                <a:ea typeface="Courier New"/>
                <a:cs typeface="Courier New"/>
                <a:sym typeface="Courier New"/>
              </a:rPr>
              <a:t>if/else</a:t>
            </a:r>
            <a:r>
              <a:rPr lang="en"/>
              <a:t> statements.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Although the first example is written in Kotlin, it's more the way you might test for null in Java or other languages. It's still in Kotlin, but it's not the idiomatic Kotlin way to do it. The last line of code in the example simply says "call dec() on </a:t>
            </a:r>
            <a:r>
              <a:rPr lang="en">
                <a:latin typeface="Courier New"/>
                <a:ea typeface="Courier New"/>
                <a:cs typeface="Courier New"/>
                <a:sym typeface="Courier New"/>
              </a:rPr>
              <a:t>numberOfBooks</a:t>
            </a:r>
            <a:r>
              <a:rPr lang="en"/>
              <a:t> if it's not null."</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If you really love </a:t>
            </a:r>
            <a:r>
              <a:rPr lang="en">
                <a:latin typeface="Courier New"/>
                <a:ea typeface="Courier New"/>
                <a:cs typeface="Courier New"/>
                <a:sym typeface="Courier New"/>
              </a:rPr>
              <a:t>NullPointerExceptions</a:t>
            </a:r>
            <a:r>
              <a:rPr lang="en"/>
              <a:t>, Kotlin lets you keep them. The not-null assertion operator, </a:t>
            </a:r>
            <a:r>
              <a:rPr lang="en">
                <a:latin typeface="Courier New"/>
                <a:ea typeface="Courier New"/>
                <a:cs typeface="Courier New"/>
                <a:sym typeface="Courier New"/>
              </a:rPr>
              <a:t>!!</a:t>
            </a:r>
            <a:r>
              <a:rPr lang="en"/>
              <a:t> (double-bang), converts any value to a non-null type and throws an exception if the value is null.</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In programming slang, the exclamation mark is often called a "bang," so the not-null assertion operator is sometimes called the "double-bang" or "bang bang" operator.</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latin typeface="Roboto"/>
                <a:ea typeface="Roboto"/>
                <a:cs typeface="Roboto"/>
                <a:sym typeface="Roboto"/>
              </a:rPr>
              <a:t>Warning: </a:t>
            </a:r>
            <a:r>
              <a:rPr lang="en">
                <a:solidFill>
                  <a:schemeClr val="dk1"/>
                </a:solidFill>
                <a:latin typeface="Roboto"/>
                <a:ea typeface="Roboto"/>
                <a:cs typeface="Roboto"/>
                <a:sym typeface="Roboto"/>
              </a:rPr>
              <a:t> Because </a:t>
            </a:r>
            <a:r>
              <a:rPr lang="en">
                <a:solidFill>
                  <a:schemeClr val="dk1"/>
                </a:solidFill>
                <a:latin typeface="Courier New"/>
                <a:ea typeface="Courier New"/>
                <a:cs typeface="Courier New"/>
                <a:sym typeface="Courier New"/>
              </a:rPr>
              <a:t>!!</a:t>
            </a:r>
            <a:r>
              <a:rPr lang="en">
                <a:solidFill>
                  <a:schemeClr val="dk1"/>
                </a:solidFill>
                <a:latin typeface="Roboto"/>
                <a:ea typeface="Roboto"/>
                <a:cs typeface="Roboto"/>
                <a:sym typeface="Roboto"/>
              </a:rPr>
              <a:t> will throw an exception, it should only be used when it would be exceptional to hold a null value.</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3" name="Google Shape;543;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The example is shorthand for:</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Clr>
                <a:schemeClr val="dk1"/>
              </a:buClr>
              <a:buSzPts val="1100"/>
              <a:buFont typeface="Arial"/>
              <a:buNone/>
            </a:pPr>
            <a:r>
              <a:rPr lang="en"/>
              <a:t>"if </a:t>
            </a:r>
            <a:r>
              <a:rPr lang="en">
                <a:latin typeface="Courier New"/>
                <a:ea typeface="Courier New"/>
                <a:cs typeface="Courier New"/>
                <a:sym typeface="Courier New"/>
              </a:rPr>
              <a:t>numberOfBooks</a:t>
            </a:r>
            <a:r>
              <a:rPr lang="en"/>
              <a:t> is not null, decrement and use it; otherwise use the value after the </a:t>
            </a:r>
            <a:r>
              <a:rPr lang="en">
                <a:latin typeface="Courier New"/>
                <a:ea typeface="Courier New"/>
                <a:cs typeface="Courier New"/>
                <a:sym typeface="Courier New"/>
              </a:rPr>
              <a:t>?:</a:t>
            </a:r>
            <a:r>
              <a:rPr lang="en"/>
              <a:t>, which is </a:t>
            </a:r>
            <a:r>
              <a:rPr lang="en">
                <a:latin typeface="Courier New"/>
                <a:ea typeface="Courier New"/>
                <a:cs typeface="Courier New"/>
                <a:sym typeface="Courier New"/>
              </a:rPr>
              <a:t>0</a:t>
            </a:r>
            <a:r>
              <a:rPr lang="en"/>
              <a:t>."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If </a:t>
            </a:r>
            <a:r>
              <a:rPr lang="en">
                <a:latin typeface="Courier New"/>
                <a:ea typeface="Courier New"/>
                <a:cs typeface="Courier New"/>
                <a:sym typeface="Courier New"/>
              </a:rPr>
              <a:t>numberOfBooks</a:t>
            </a:r>
            <a:r>
              <a:rPr lang="en"/>
              <a:t> is null, evaluation is stopped, and the </a:t>
            </a:r>
            <a:r>
              <a:rPr lang="en">
                <a:latin typeface="Courier New"/>
                <a:ea typeface="Courier New"/>
                <a:cs typeface="Courier New"/>
                <a:sym typeface="Courier New"/>
              </a:rPr>
              <a:t>dec()</a:t>
            </a:r>
            <a:r>
              <a:rPr lang="en"/>
              <a:t> method is not called. Combining the null tests with </a:t>
            </a:r>
            <a:r>
              <a:rPr lang="en">
                <a:solidFill>
                  <a:schemeClr val="dk1"/>
                </a:solidFill>
              </a:rPr>
              <a:t>the elvis operator </a:t>
            </a:r>
            <a:r>
              <a:rPr lang="en"/>
              <a:t>reduces them to a single line, and avoids having to use a longer </a:t>
            </a:r>
            <a:r>
              <a:rPr lang="en">
                <a:latin typeface="Courier New"/>
                <a:ea typeface="Courier New"/>
                <a:cs typeface="Courier New"/>
                <a:sym typeface="Courier New"/>
              </a:rPr>
              <a:t>if/else</a:t>
            </a:r>
            <a:r>
              <a:rPr lang="en"/>
              <a:t> statement.</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317500" lvl="0" marL="457200" rtl="0" algn="l">
              <a:lnSpc>
                <a:spcPct val="100000"/>
              </a:lnSpc>
              <a:spcBef>
                <a:spcPts val="0"/>
              </a:spcBef>
              <a:spcAft>
                <a:spcPts val="0"/>
              </a:spcAft>
              <a:buSzPts val="1400"/>
              <a:buChar char="●"/>
            </a:pPr>
            <a:r>
              <a:rPr lang="en" u="sng">
                <a:solidFill>
                  <a:schemeClr val="hlink"/>
                </a:solidFill>
                <a:hlinkClick r:id="rId2"/>
              </a:rPr>
              <a:t>Elvis Operator</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1" name="Google Shape;551;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7" name="Google Shape;557;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5" name="Google Shape;565;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1400"/>
              <a:buNone/>
            </a:pPr>
            <a:r>
              <a:rPr lang="en"/>
              <a:t>Name the project and click </a:t>
            </a:r>
            <a:r>
              <a:rPr b="1" lang="en"/>
              <a:t>Next</a:t>
            </a:r>
            <a:r>
              <a:rPr lang="en"/>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a:t>Select </a:t>
            </a:r>
            <a:r>
              <a:rPr b="1" lang="en"/>
              <a:t>Tools &gt; Kotlin &gt; Kotlin REPL</a:t>
            </a:r>
            <a:r>
              <a:rPr lang="en"/>
              <a:t> to open the REPL.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a:solidFill>
                  <a:schemeClr val="dk1"/>
                </a:solidFill>
                <a:latin typeface="Roboto"/>
                <a:ea typeface="Roboto"/>
                <a:cs typeface="Roboto"/>
                <a:sym typeface="Roboto"/>
              </a:rPr>
              <a:t>Enter the code below into the REPL:</a:t>
            </a:r>
            <a:endParaRPr>
              <a:solidFill>
                <a:schemeClr val="dk1"/>
              </a:solidFill>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latin typeface="Consolas"/>
                <a:ea typeface="Consolas"/>
                <a:cs typeface="Consolas"/>
                <a:sym typeface="Consolas"/>
              </a:rPr>
              <a:t>fun printHello() {</a:t>
            </a:r>
            <a:endParaRPr>
              <a:solidFill>
                <a:schemeClr val="dk1"/>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latin typeface="Consolas"/>
                <a:ea typeface="Consolas"/>
                <a:cs typeface="Consolas"/>
                <a:sym typeface="Consolas"/>
              </a:rPr>
              <a:t>    println("Hello World")</a:t>
            </a:r>
            <a:endParaRPr>
              <a:solidFill>
                <a:schemeClr val="dk1"/>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latin typeface="Roboto"/>
                <a:ea typeface="Roboto"/>
                <a:cs typeface="Roboto"/>
                <a:sym typeface="Roboto"/>
              </a:rPr>
              <a:t>Commands that you type into the REPL are interpreted as soon as you press </a:t>
            </a:r>
            <a:r>
              <a:rPr b="1" lang="en">
                <a:solidFill>
                  <a:schemeClr val="dk1"/>
                </a:solidFill>
                <a:latin typeface="Roboto"/>
                <a:ea typeface="Roboto"/>
                <a:cs typeface="Roboto"/>
                <a:sym typeface="Roboto"/>
              </a:rPr>
              <a:t>Ctl+Enter</a:t>
            </a:r>
            <a:r>
              <a:rPr lang="en">
                <a:solidFill>
                  <a:schemeClr val="dk1"/>
                </a:solidFill>
                <a:latin typeface="Roboto"/>
                <a:ea typeface="Roboto"/>
                <a:cs typeface="Roboto"/>
                <a:sym typeface="Roboto"/>
              </a:rPr>
              <a:t> (</a:t>
            </a:r>
            <a:r>
              <a:rPr b="1" lang="en">
                <a:solidFill>
                  <a:schemeClr val="dk1"/>
                </a:solidFill>
                <a:latin typeface="Roboto"/>
                <a:ea typeface="Roboto"/>
                <a:cs typeface="Roboto"/>
                <a:sym typeface="Roboto"/>
              </a:rPr>
              <a:t>Cmd+Enter</a:t>
            </a:r>
            <a:r>
              <a:rPr lang="en">
                <a:solidFill>
                  <a:schemeClr val="dk1"/>
                </a:solidFill>
                <a:latin typeface="Roboto"/>
                <a:ea typeface="Roboto"/>
                <a:cs typeface="Roboto"/>
                <a:sym typeface="Roboto"/>
              </a:rPr>
              <a:t> on a Mac). Let's take a quick look at the Kotlin code in this slide. </a:t>
            </a:r>
            <a:endParaRPr>
              <a:solidFill>
                <a:schemeClr val="dk1"/>
              </a:solidFill>
              <a:latin typeface="Roboto"/>
              <a:ea typeface="Roboto"/>
              <a:cs typeface="Roboto"/>
              <a:sym typeface="Roboto"/>
            </a:endParaRPr>
          </a:p>
          <a:p>
            <a:pPr indent="-317500" lvl="0" marL="457200" rtl="0" algn="l">
              <a:lnSpc>
                <a:spcPct val="115000"/>
              </a:lnSpc>
              <a:spcBef>
                <a:spcPts val="1000"/>
              </a:spcBef>
              <a:spcAft>
                <a:spcPts val="0"/>
              </a:spcAft>
              <a:buClr>
                <a:schemeClr val="dk1"/>
              </a:buClr>
              <a:buSzPts val="1400"/>
              <a:buChar char="●"/>
            </a:pPr>
            <a:r>
              <a:rPr lang="en">
                <a:solidFill>
                  <a:schemeClr val="dk1"/>
                </a:solidFill>
                <a:latin typeface="Roboto"/>
                <a:ea typeface="Roboto"/>
                <a:cs typeface="Roboto"/>
                <a:sym typeface="Roboto"/>
              </a:rPr>
              <a:t>The </a:t>
            </a:r>
            <a:r>
              <a:rPr lang="en">
                <a:solidFill>
                  <a:schemeClr val="dk1"/>
                </a:solidFill>
                <a:latin typeface="Courier New"/>
                <a:ea typeface="Courier New"/>
                <a:cs typeface="Courier New"/>
                <a:sym typeface="Courier New"/>
              </a:rPr>
              <a:t>fun</a:t>
            </a:r>
            <a:r>
              <a:rPr lang="en">
                <a:solidFill>
                  <a:schemeClr val="dk1"/>
                </a:solidFill>
                <a:latin typeface="Roboto"/>
                <a:ea typeface="Roboto"/>
                <a:cs typeface="Roboto"/>
                <a:sym typeface="Roboto"/>
              </a:rPr>
              <a:t> keyword designates a function, followed by the name. </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As with other programming languages, the parentheses are for function arguments, if any, and the curly braces frame the code for the function. </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There is no return type because the function doesn't return anything. </a:t>
            </a:r>
            <a:endParaRPr>
              <a:solidFill>
                <a:schemeClr val="dk1"/>
              </a:solidFill>
            </a:endParaRPr>
          </a:p>
          <a:p>
            <a:pPr indent="-317500" lvl="0" marL="457200" rtl="0" algn="l">
              <a:lnSpc>
                <a:spcPct val="115000"/>
              </a:lnSpc>
              <a:spcBef>
                <a:spcPts val="0"/>
              </a:spcBef>
              <a:spcAft>
                <a:spcPts val="0"/>
              </a:spcAft>
              <a:buClr>
                <a:schemeClr val="dk1"/>
              </a:buClr>
              <a:buSzPts val="1400"/>
              <a:buFont typeface="Roboto"/>
              <a:buChar char="●"/>
            </a:pPr>
            <a:r>
              <a:rPr lang="en"/>
              <a:t>Note that there are no semicolons at the ends of lines. If you're used to adding them, that's OK. You can either add them or leave them out.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ithub.com/JetBrains/kotlin-web-site/blob/master/LICENSE" TargetMode="External"/><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github.com/JetBrains/kotlin-web-site/blob/master/LICENSE" TargetMode="External"/><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12" name="Shape 12"/>
        <p:cNvGrpSpPr/>
        <p:nvPr/>
      </p:nvGrpSpPr>
      <p:grpSpPr>
        <a:xfrm>
          <a:off x="0" y="0"/>
          <a:ext cx="0" cy="0"/>
          <a:chOff x="0" y="0"/>
          <a:chExt cx="0" cy="0"/>
        </a:xfrm>
      </p:grpSpPr>
      <p:sp>
        <p:nvSpPr>
          <p:cNvPr id="13" name="Google Shape;13;p6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4" name="Google Shape;14;p61"/>
          <p:cNvSpPr txBox="1"/>
          <p:nvPr>
            <p:ph idx="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61"/>
          <p:cNvSpPr txBox="1"/>
          <p:nvPr>
            <p:ph idx="3"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61"/>
          <p:cNvSpPr txBox="1"/>
          <p:nvPr>
            <p:ph idx="1" type="subTitle"/>
          </p:nvPr>
        </p:nvSpPr>
        <p:spPr>
          <a:xfrm>
            <a:off x="265500" y="564125"/>
            <a:ext cx="4045200" cy="5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solidFill>
                  <a:srgbClr val="FAFAFA"/>
                </a:solidFill>
              </a:defRPr>
            </a:lvl1pPr>
            <a:lvl2pPr lvl="1" algn="l">
              <a:lnSpc>
                <a:spcPct val="150000"/>
              </a:lnSpc>
              <a:spcBef>
                <a:spcPts val="0"/>
              </a:spcBef>
              <a:spcAft>
                <a:spcPts val="0"/>
              </a:spcAft>
              <a:buSzPts val="1800"/>
              <a:buNone/>
              <a:defRPr/>
            </a:lvl2pPr>
            <a:lvl3pPr lvl="2" algn="l">
              <a:lnSpc>
                <a:spcPct val="150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7" name="Google Shape;17;p61"/>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1" lang="en" sz="900" u="none" cap="none" strike="noStrike">
                <a:solidFill>
                  <a:srgbClr val="666666"/>
                </a:solidFill>
                <a:latin typeface="Open Sans"/>
                <a:ea typeface="Open Sans"/>
                <a:cs typeface="Open Sans"/>
                <a:sym typeface="Open Sans"/>
              </a:rPr>
              <a:t>This work is licensed under the </a:t>
            </a:r>
            <a:r>
              <a:rPr b="0" i="1" lang="en" sz="900" u="sng" cap="none" strike="noStrike">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b="0" i="1" lang="en" sz="900" u="none" cap="none" strike="noStrike">
                <a:solidFill>
                  <a:srgbClr val="666666"/>
                </a:solidFill>
                <a:latin typeface="Roboto"/>
                <a:ea typeface="Roboto"/>
                <a:cs typeface="Roboto"/>
                <a:sym typeface="Roboto"/>
              </a:rPr>
              <a:t>.</a:t>
            </a:r>
            <a:endParaRPr b="0" i="1" sz="900" u="none" cap="none" strike="noStrike">
              <a:solidFill>
                <a:srgbClr val="666666"/>
              </a:solidFill>
              <a:latin typeface="Roboto"/>
              <a:ea typeface="Roboto"/>
              <a:cs typeface="Roboto"/>
              <a:sym typeface="Roboto"/>
            </a:endParaRPr>
          </a:p>
        </p:txBody>
      </p:sp>
      <p:pic>
        <p:nvPicPr>
          <p:cNvPr id="18" name="Google Shape;18;p61"/>
          <p:cNvPicPr preferRelativeResize="0"/>
          <p:nvPr/>
        </p:nvPicPr>
        <p:blipFill rotWithShape="1">
          <a:blip r:embed="rId3">
            <a:alphaModFix/>
          </a:blip>
          <a:srcRect b="0" l="0" r="0" t="0"/>
          <a:stretch/>
        </p:blipFill>
        <p:spPr>
          <a:xfrm>
            <a:off x="0" y="0"/>
            <a:ext cx="9144000" cy="4670926"/>
          </a:xfrm>
          <a:prstGeom prst="rect">
            <a:avLst/>
          </a:prstGeom>
          <a:noFill/>
          <a:ln>
            <a:noFill/>
          </a:ln>
        </p:spPr>
      </p:pic>
      <p:sp>
        <p:nvSpPr>
          <p:cNvPr id="19" name="Google Shape;19;p61"/>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1000" u="none" cap="none" strike="noStrike">
                <a:solidFill>
                  <a:srgbClr val="757575"/>
                </a:solidFill>
                <a:latin typeface="Roboto"/>
                <a:ea typeface="Roboto"/>
                <a:cs typeface="Roboto"/>
                <a:sym typeface="Roboto"/>
              </a:rPr>
              <a:t>Android Development with Kotlin v1.0</a:t>
            </a:r>
            <a:endParaRPr b="0" i="0" sz="1000" u="none" cap="none" strike="noStrike">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20" name="Shape 20"/>
        <p:cNvGrpSpPr/>
        <p:nvPr/>
      </p:nvGrpSpPr>
      <p:grpSpPr>
        <a:xfrm>
          <a:off x="0" y="0"/>
          <a:ext cx="0" cy="0"/>
          <a:chOff x="0" y="0"/>
          <a:chExt cx="0" cy="0"/>
        </a:xfrm>
      </p:grpSpPr>
      <p:sp>
        <p:nvSpPr>
          <p:cNvPr id="21" name="Google Shape;21;p62"/>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6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AFAFA"/>
              </a:buClr>
              <a:buSzPts val="3600"/>
              <a:buNone/>
              <a:defRPr>
                <a:solidFill>
                  <a:srgbClr val="FAFAFA"/>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62"/>
          <p:cNvSpPr txBox="1"/>
          <p:nvPr>
            <p:ph idx="1" type="body"/>
          </p:nvPr>
        </p:nvSpPr>
        <p:spPr>
          <a:xfrm>
            <a:off x="311700" y="1076275"/>
            <a:ext cx="8520600" cy="3193800"/>
          </a:xfrm>
          <a:prstGeom prst="rect">
            <a:avLst/>
          </a:prstGeom>
          <a:noFill/>
          <a:ln>
            <a:noFill/>
          </a:ln>
        </p:spPr>
        <p:txBody>
          <a:bodyPr anchorCtr="0" anchor="t" bIns="91425" lIns="91425" spcFirstLastPara="1" rIns="91425" wrap="square" tIns="91425">
            <a:noAutofit/>
          </a:bodyPr>
          <a:lstStyle>
            <a:lvl1pPr indent="-381000" lvl="0" marL="457200" algn="l">
              <a:lnSpc>
                <a:spcPct val="115000"/>
              </a:lnSpc>
              <a:spcBef>
                <a:spcPts val="1000"/>
              </a:spcBef>
              <a:spcAft>
                <a:spcPts val="0"/>
              </a:spcAft>
              <a:buSzPts val="2400"/>
              <a:buAutoNum type="arabicPeriod"/>
              <a:defRPr/>
            </a:lvl1pPr>
            <a:lvl2pPr indent="-355600" lvl="1" marL="914400" algn="l">
              <a:lnSpc>
                <a:spcPct val="115000"/>
              </a:lnSpc>
              <a:spcBef>
                <a:spcPts val="1000"/>
              </a:spcBef>
              <a:spcAft>
                <a:spcPts val="0"/>
              </a:spcAft>
              <a:buSzPts val="2000"/>
              <a:buAutoNum type="alphaLcPeriod"/>
              <a:defRPr sz="2000"/>
            </a:lvl2pPr>
            <a:lvl3pPr indent="-317500" lvl="2" marL="1371600" algn="l">
              <a:lnSpc>
                <a:spcPct val="150000"/>
              </a:lnSpc>
              <a:spcBef>
                <a:spcPts val="0"/>
              </a:spcBef>
              <a:spcAft>
                <a:spcPts val="0"/>
              </a:spcAft>
              <a:buSzPts val="1400"/>
              <a:buAutoNum type="romanLcPeriod"/>
              <a:defRPr/>
            </a:lvl3pPr>
            <a:lvl4pPr indent="-317500" lvl="3" marL="1828800" algn="l">
              <a:lnSpc>
                <a:spcPct val="115000"/>
              </a:lnSpc>
              <a:spcBef>
                <a:spcPts val="0"/>
              </a:spcBef>
              <a:spcAft>
                <a:spcPts val="0"/>
              </a:spcAft>
              <a:buSzPts val="1400"/>
              <a:buAutoNum type="arabicPeriod"/>
              <a:defRPr/>
            </a:lvl4pPr>
            <a:lvl5pPr indent="-317500" lvl="4" marL="2286000" algn="l">
              <a:lnSpc>
                <a:spcPct val="115000"/>
              </a:lnSpc>
              <a:spcBef>
                <a:spcPts val="1600"/>
              </a:spcBef>
              <a:spcAft>
                <a:spcPts val="0"/>
              </a:spcAft>
              <a:buSzPts val="1400"/>
              <a:buAutoNum type="alphaLcPeriod"/>
              <a:defRPr/>
            </a:lvl5pPr>
            <a:lvl6pPr indent="-317500" lvl="5" marL="2743200" algn="l">
              <a:lnSpc>
                <a:spcPct val="115000"/>
              </a:lnSpc>
              <a:spcBef>
                <a:spcPts val="1600"/>
              </a:spcBef>
              <a:spcAft>
                <a:spcPts val="0"/>
              </a:spcAft>
              <a:buSzPts val="1400"/>
              <a:buAutoNum type="romanLcPeriod"/>
              <a:defRPr/>
            </a:lvl6pPr>
            <a:lvl7pPr indent="-317500" lvl="6" marL="3200400" algn="l">
              <a:lnSpc>
                <a:spcPct val="115000"/>
              </a:lnSpc>
              <a:spcBef>
                <a:spcPts val="1600"/>
              </a:spcBef>
              <a:spcAft>
                <a:spcPts val="0"/>
              </a:spcAft>
              <a:buSzPts val="1400"/>
              <a:buAutoNum type="arabicPeriod"/>
              <a:defRPr/>
            </a:lvl7pPr>
            <a:lvl8pPr indent="-317500" lvl="7" marL="3657600" algn="l">
              <a:lnSpc>
                <a:spcPct val="115000"/>
              </a:lnSpc>
              <a:spcBef>
                <a:spcPts val="1600"/>
              </a:spcBef>
              <a:spcAft>
                <a:spcPts val="0"/>
              </a:spcAft>
              <a:buSzPts val="1400"/>
              <a:buAutoNum type="alphaLcPeriod"/>
              <a:defRPr/>
            </a:lvl8pPr>
            <a:lvl9pPr indent="-317500" lvl="8" marL="4114800" algn="l">
              <a:lnSpc>
                <a:spcPct val="115000"/>
              </a:lnSpc>
              <a:spcBef>
                <a:spcPts val="1600"/>
              </a:spcBef>
              <a:spcAft>
                <a:spcPts val="1600"/>
              </a:spcAft>
              <a:buSzPts val="1400"/>
              <a:buAutoNum type="romanLcPeriod"/>
              <a:defRPr/>
            </a:lvl9pPr>
          </a:lstStyle>
          <a:p/>
        </p:txBody>
      </p:sp>
      <p:sp>
        <p:nvSpPr>
          <p:cNvPr id="24" name="Google Shape;24;p6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5" name="Google Shape;25;p62"/>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1000" u="none" cap="none" strike="noStrike">
                <a:solidFill>
                  <a:srgbClr val="757575"/>
                </a:solidFill>
                <a:latin typeface="Roboto"/>
                <a:ea typeface="Roboto"/>
                <a:cs typeface="Roboto"/>
                <a:sym typeface="Roboto"/>
              </a:rPr>
              <a:t>Android Development with Kotlin</a:t>
            </a:r>
            <a:endParaRPr b="0" i="0" sz="1000" u="none" cap="none" strike="noStrike">
              <a:solidFill>
                <a:srgbClr val="757575"/>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042"/>
        </a:solidFill>
      </p:bgPr>
    </p:bg>
    <p:spTree>
      <p:nvGrpSpPr>
        <p:cNvPr id="26" name="Shape 26"/>
        <p:cNvGrpSpPr/>
        <p:nvPr/>
      </p:nvGrpSpPr>
      <p:grpSpPr>
        <a:xfrm>
          <a:off x="0" y="0"/>
          <a:ext cx="0" cy="0"/>
          <a:chOff x="0" y="0"/>
          <a:chExt cx="0" cy="0"/>
        </a:xfrm>
      </p:grpSpPr>
      <p:sp>
        <p:nvSpPr>
          <p:cNvPr id="27" name="Google Shape;27;p63"/>
          <p:cNvSpPr txBox="1"/>
          <p:nvPr>
            <p:ph type="title"/>
          </p:nvPr>
        </p:nvSpPr>
        <p:spPr>
          <a:xfrm>
            <a:off x="311700" y="0"/>
            <a:ext cx="8520600" cy="464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AFAFA"/>
              </a:buClr>
              <a:buSzPts val="5200"/>
              <a:buNone/>
              <a:defRPr sz="5200">
                <a:solidFill>
                  <a:srgbClr val="FAFAFA"/>
                </a:solidFill>
              </a:defRPr>
            </a:lvl1pPr>
            <a:lvl2pPr lvl="1" algn="ctr">
              <a:lnSpc>
                <a:spcPct val="100000"/>
              </a:lnSpc>
              <a:spcBef>
                <a:spcPts val="0"/>
              </a:spcBef>
              <a:spcAft>
                <a:spcPts val="0"/>
              </a:spcAft>
              <a:buSzPts val="5200"/>
              <a:buFont typeface="Roboto"/>
              <a:buNone/>
              <a:defRPr sz="5200">
                <a:latin typeface="Roboto"/>
                <a:ea typeface="Roboto"/>
                <a:cs typeface="Roboto"/>
                <a:sym typeface="Roboto"/>
              </a:defRPr>
            </a:lvl2pPr>
            <a:lvl3pPr lvl="2" algn="ctr">
              <a:lnSpc>
                <a:spcPct val="100000"/>
              </a:lnSpc>
              <a:spcBef>
                <a:spcPts val="0"/>
              </a:spcBef>
              <a:spcAft>
                <a:spcPts val="0"/>
              </a:spcAft>
              <a:buSzPts val="5200"/>
              <a:buFont typeface="Roboto"/>
              <a:buNone/>
              <a:defRPr sz="5200">
                <a:latin typeface="Roboto"/>
                <a:ea typeface="Roboto"/>
                <a:cs typeface="Roboto"/>
                <a:sym typeface="Roboto"/>
              </a:defRPr>
            </a:lvl3pPr>
            <a:lvl4pPr lvl="3" algn="ctr">
              <a:lnSpc>
                <a:spcPct val="100000"/>
              </a:lnSpc>
              <a:spcBef>
                <a:spcPts val="0"/>
              </a:spcBef>
              <a:spcAft>
                <a:spcPts val="0"/>
              </a:spcAft>
              <a:buSzPts val="5200"/>
              <a:buFont typeface="Roboto"/>
              <a:buNone/>
              <a:defRPr sz="5200">
                <a:latin typeface="Roboto"/>
                <a:ea typeface="Roboto"/>
                <a:cs typeface="Roboto"/>
                <a:sym typeface="Roboto"/>
              </a:defRPr>
            </a:lvl4pPr>
            <a:lvl5pPr lvl="4" algn="ctr">
              <a:lnSpc>
                <a:spcPct val="100000"/>
              </a:lnSpc>
              <a:spcBef>
                <a:spcPts val="0"/>
              </a:spcBef>
              <a:spcAft>
                <a:spcPts val="0"/>
              </a:spcAft>
              <a:buSzPts val="5200"/>
              <a:buFont typeface="Roboto"/>
              <a:buNone/>
              <a:defRPr sz="5200">
                <a:latin typeface="Roboto"/>
                <a:ea typeface="Roboto"/>
                <a:cs typeface="Roboto"/>
                <a:sym typeface="Roboto"/>
              </a:defRPr>
            </a:lvl5pPr>
            <a:lvl6pPr lvl="5" algn="ctr">
              <a:lnSpc>
                <a:spcPct val="100000"/>
              </a:lnSpc>
              <a:spcBef>
                <a:spcPts val="0"/>
              </a:spcBef>
              <a:spcAft>
                <a:spcPts val="0"/>
              </a:spcAft>
              <a:buSzPts val="5200"/>
              <a:buFont typeface="Roboto"/>
              <a:buNone/>
              <a:defRPr sz="5200">
                <a:latin typeface="Roboto"/>
                <a:ea typeface="Roboto"/>
                <a:cs typeface="Roboto"/>
                <a:sym typeface="Roboto"/>
              </a:defRPr>
            </a:lvl6pPr>
            <a:lvl7pPr lvl="6" algn="ctr">
              <a:lnSpc>
                <a:spcPct val="100000"/>
              </a:lnSpc>
              <a:spcBef>
                <a:spcPts val="0"/>
              </a:spcBef>
              <a:spcAft>
                <a:spcPts val="0"/>
              </a:spcAft>
              <a:buSzPts val="5200"/>
              <a:buFont typeface="Roboto"/>
              <a:buNone/>
              <a:defRPr sz="5200">
                <a:latin typeface="Roboto"/>
                <a:ea typeface="Roboto"/>
                <a:cs typeface="Roboto"/>
                <a:sym typeface="Roboto"/>
              </a:defRPr>
            </a:lvl7pPr>
            <a:lvl8pPr lvl="7" algn="ctr">
              <a:lnSpc>
                <a:spcPct val="100000"/>
              </a:lnSpc>
              <a:spcBef>
                <a:spcPts val="0"/>
              </a:spcBef>
              <a:spcAft>
                <a:spcPts val="0"/>
              </a:spcAft>
              <a:buSzPts val="5200"/>
              <a:buFont typeface="Roboto"/>
              <a:buNone/>
              <a:defRPr sz="5200">
                <a:latin typeface="Roboto"/>
                <a:ea typeface="Roboto"/>
                <a:cs typeface="Roboto"/>
                <a:sym typeface="Roboto"/>
              </a:defRPr>
            </a:lvl8pPr>
            <a:lvl9pPr lvl="8" algn="ctr">
              <a:lnSpc>
                <a:spcPct val="100000"/>
              </a:lnSpc>
              <a:spcBef>
                <a:spcPts val="0"/>
              </a:spcBef>
              <a:spcAft>
                <a:spcPts val="0"/>
              </a:spcAft>
              <a:buSzPts val="5200"/>
              <a:buFont typeface="Roboto"/>
              <a:buNone/>
              <a:defRPr sz="5200">
                <a:latin typeface="Roboto"/>
                <a:ea typeface="Roboto"/>
                <a:cs typeface="Roboto"/>
                <a:sym typeface="Roboto"/>
              </a:defRPr>
            </a:lvl9pPr>
          </a:lstStyle>
          <a:p/>
        </p:txBody>
      </p:sp>
      <p:sp>
        <p:nvSpPr>
          <p:cNvPr id="28" name="Google Shape;28;p6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9" name="Google Shape;29;p63"/>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1000" u="none" cap="none" strike="noStrike">
                <a:solidFill>
                  <a:srgbClr val="757575"/>
                </a:solidFill>
                <a:latin typeface="Roboto"/>
                <a:ea typeface="Roboto"/>
                <a:cs typeface="Roboto"/>
                <a:sym typeface="Roboto"/>
              </a:rPr>
              <a:t>Android Development with Kotlin</a:t>
            </a:r>
            <a:endParaRPr b="0" i="0" sz="1000" u="none" cap="none" strike="noStrike">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3">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38" name="Shape 38"/>
        <p:cNvGrpSpPr/>
        <p:nvPr/>
      </p:nvGrpSpPr>
      <p:grpSpPr>
        <a:xfrm>
          <a:off x="0" y="0"/>
          <a:ext cx="0" cy="0"/>
          <a:chOff x="0" y="0"/>
          <a:chExt cx="0" cy="0"/>
        </a:xfrm>
      </p:grpSpPr>
      <p:sp>
        <p:nvSpPr>
          <p:cNvPr id="39" name="Google Shape;39;p6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0" name="Google Shape;40;p65"/>
          <p:cNvSpPr txBox="1"/>
          <p:nvPr>
            <p:ph idx="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1" name="Google Shape;41;p65"/>
          <p:cNvSpPr txBox="1"/>
          <p:nvPr>
            <p:ph idx="3"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2" name="Google Shape;42;p65"/>
          <p:cNvSpPr txBox="1"/>
          <p:nvPr>
            <p:ph idx="1" type="subTitle"/>
          </p:nvPr>
        </p:nvSpPr>
        <p:spPr>
          <a:xfrm>
            <a:off x="265500" y="564125"/>
            <a:ext cx="4045200" cy="5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solidFill>
                  <a:srgbClr val="FAFAFA"/>
                </a:solidFill>
              </a:defRPr>
            </a:lvl1pPr>
            <a:lvl2pPr lvl="1" algn="l">
              <a:lnSpc>
                <a:spcPct val="150000"/>
              </a:lnSpc>
              <a:spcBef>
                <a:spcPts val="0"/>
              </a:spcBef>
              <a:spcAft>
                <a:spcPts val="0"/>
              </a:spcAft>
              <a:buSzPts val="1800"/>
              <a:buNone/>
              <a:defRPr/>
            </a:lvl2pPr>
            <a:lvl3pPr lvl="2" algn="l">
              <a:lnSpc>
                <a:spcPct val="150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43" name="Google Shape;43;p6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1000" u="none" cap="none" strike="noStrike">
                <a:solidFill>
                  <a:srgbClr val="757575"/>
                </a:solidFill>
                <a:latin typeface="Roboto"/>
                <a:ea typeface="Roboto"/>
                <a:cs typeface="Roboto"/>
                <a:sym typeface="Roboto"/>
              </a:rPr>
              <a:t>Android Development with Kotlin</a:t>
            </a:r>
            <a:endParaRPr b="0" i="0" sz="1000" u="none" cap="none" strike="noStrike">
              <a:solidFill>
                <a:srgbClr val="757575"/>
              </a:solidFill>
              <a:latin typeface="Roboto"/>
              <a:ea typeface="Roboto"/>
              <a:cs typeface="Roboto"/>
              <a:sym typeface="Roboto"/>
            </a:endParaRPr>
          </a:p>
        </p:txBody>
      </p:sp>
      <p:sp>
        <p:nvSpPr>
          <p:cNvPr id="44" name="Google Shape;44;p65"/>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1" lang="en" sz="900" u="none" cap="none" strike="noStrike">
                <a:solidFill>
                  <a:srgbClr val="666666"/>
                </a:solidFill>
                <a:latin typeface="Open Sans"/>
                <a:ea typeface="Open Sans"/>
                <a:cs typeface="Open Sans"/>
                <a:sym typeface="Open Sans"/>
              </a:rPr>
              <a:t>This work is licensed under the </a:t>
            </a:r>
            <a:r>
              <a:rPr b="0" i="1" lang="en" sz="900" u="sng" cap="none" strike="noStrike">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b="0" i="1" lang="en" sz="900" u="none" cap="none" strike="noStrike">
                <a:solidFill>
                  <a:srgbClr val="666666"/>
                </a:solidFill>
                <a:latin typeface="Roboto"/>
                <a:ea typeface="Roboto"/>
                <a:cs typeface="Roboto"/>
                <a:sym typeface="Roboto"/>
              </a:rPr>
              <a:t>.</a:t>
            </a:r>
            <a:endParaRPr b="0" i="1" sz="900" u="none" cap="none" strike="noStrike">
              <a:solidFill>
                <a:srgbClr val="666666"/>
              </a:solidFill>
              <a:latin typeface="Roboto"/>
              <a:ea typeface="Roboto"/>
              <a:cs typeface="Roboto"/>
              <a:sym typeface="Roboto"/>
            </a:endParaRPr>
          </a:p>
        </p:txBody>
      </p:sp>
      <p:pic>
        <p:nvPicPr>
          <p:cNvPr id="45" name="Google Shape;45;p65"/>
          <p:cNvPicPr preferRelativeResize="0"/>
          <p:nvPr/>
        </p:nvPicPr>
        <p:blipFill rotWithShape="1">
          <a:blip r:embed="rId3">
            <a:alphaModFix/>
          </a:blip>
          <a:srcRect b="0" l="0" r="0" t="0"/>
          <a:stretch/>
        </p:blipFill>
        <p:spPr>
          <a:xfrm>
            <a:off x="0" y="0"/>
            <a:ext cx="9144000" cy="4670926"/>
          </a:xfrm>
          <a:prstGeom prst="rect">
            <a:avLst/>
          </a:prstGeom>
          <a:noFill/>
          <a:ln>
            <a:noFill/>
          </a:ln>
        </p:spPr>
      </p:pic>
    </p:spTree>
  </p:cSld>
  <p:clrMapOvr>
    <a:masterClrMapping/>
  </p:clrMapOvr>
  <p:extLst>
    <p:ext uri="{DCECCB84-F9BA-43D5-87BE-67443E8EF086}">
      <p15:sldGuideLst>
        <p15:guide id="1" orient="horz" pos="313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042"/>
        </a:solidFill>
      </p:bgPr>
    </p:bg>
    <p:spTree>
      <p:nvGrpSpPr>
        <p:cNvPr id="46" name="Shape 46"/>
        <p:cNvGrpSpPr/>
        <p:nvPr/>
      </p:nvGrpSpPr>
      <p:grpSpPr>
        <a:xfrm>
          <a:off x="0" y="0"/>
          <a:ext cx="0" cy="0"/>
          <a:chOff x="0" y="0"/>
          <a:chExt cx="0" cy="0"/>
        </a:xfrm>
      </p:grpSpPr>
      <p:sp>
        <p:nvSpPr>
          <p:cNvPr id="47" name="Google Shape;47;p66"/>
          <p:cNvSpPr txBox="1"/>
          <p:nvPr>
            <p:ph type="title"/>
          </p:nvPr>
        </p:nvSpPr>
        <p:spPr>
          <a:xfrm>
            <a:off x="311700" y="0"/>
            <a:ext cx="8520600" cy="464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AFAFA"/>
              </a:buClr>
              <a:buSzPts val="5200"/>
              <a:buNone/>
              <a:defRPr sz="5200">
                <a:solidFill>
                  <a:srgbClr val="FAFAFA"/>
                </a:solidFill>
              </a:defRPr>
            </a:lvl1pPr>
            <a:lvl2pPr lvl="1" algn="ctr">
              <a:lnSpc>
                <a:spcPct val="100000"/>
              </a:lnSpc>
              <a:spcBef>
                <a:spcPts val="0"/>
              </a:spcBef>
              <a:spcAft>
                <a:spcPts val="0"/>
              </a:spcAft>
              <a:buSzPts val="5200"/>
              <a:buFont typeface="Roboto"/>
              <a:buNone/>
              <a:defRPr sz="5200">
                <a:latin typeface="Roboto"/>
                <a:ea typeface="Roboto"/>
                <a:cs typeface="Roboto"/>
                <a:sym typeface="Roboto"/>
              </a:defRPr>
            </a:lvl2pPr>
            <a:lvl3pPr lvl="2" algn="ctr">
              <a:lnSpc>
                <a:spcPct val="100000"/>
              </a:lnSpc>
              <a:spcBef>
                <a:spcPts val="0"/>
              </a:spcBef>
              <a:spcAft>
                <a:spcPts val="0"/>
              </a:spcAft>
              <a:buSzPts val="5200"/>
              <a:buFont typeface="Roboto"/>
              <a:buNone/>
              <a:defRPr sz="5200">
                <a:latin typeface="Roboto"/>
                <a:ea typeface="Roboto"/>
                <a:cs typeface="Roboto"/>
                <a:sym typeface="Roboto"/>
              </a:defRPr>
            </a:lvl3pPr>
            <a:lvl4pPr lvl="3" algn="ctr">
              <a:lnSpc>
                <a:spcPct val="100000"/>
              </a:lnSpc>
              <a:spcBef>
                <a:spcPts val="0"/>
              </a:spcBef>
              <a:spcAft>
                <a:spcPts val="0"/>
              </a:spcAft>
              <a:buSzPts val="5200"/>
              <a:buFont typeface="Roboto"/>
              <a:buNone/>
              <a:defRPr sz="5200">
                <a:latin typeface="Roboto"/>
                <a:ea typeface="Roboto"/>
                <a:cs typeface="Roboto"/>
                <a:sym typeface="Roboto"/>
              </a:defRPr>
            </a:lvl4pPr>
            <a:lvl5pPr lvl="4" algn="ctr">
              <a:lnSpc>
                <a:spcPct val="100000"/>
              </a:lnSpc>
              <a:spcBef>
                <a:spcPts val="0"/>
              </a:spcBef>
              <a:spcAft>
                <a:spcPts val="0"/>
              </a:spcAft>
              <a:buSzPts val="5200"/>
              <a:buFont typeface="Roboto"/>
              <a:buNone/>
              <a:defRPr sz="5200">
                <a:latin typeface="Roboto"/>
                <a:ea typeface="Roboto"/>
                <a:cs typeface="Roboto"/>
                <a:sym typeface="Roboto"/>
              </a:defRPr>
            </a:lvl5pPr>
            <a:lvl6pPr lvl="5" algn="ctr">
              <a:lnSpc>
                <a:spcPct val="100000"/>
              </a:lnSpc>
              <a:spcBef>
                <a:spcPts val="0"/>
              </a:spcBef>
              <a:spcAft>
                <a:spcPts val="0"/>
              </a:spcAft>
              <a:buSzPts val="5200"/>
              <a:buFont typeface="Roboto"/>
              <a:buNone/>
              <a:defRPr sz="5200">
                <a:latin typeface="Roboto"/>
                <a:ea typeface="Roboto"/>
                <a:cs typeface="Roboto"/>
                <a:sym typeface="Roboto"/>
              </a:defRPr>
            </a:lvl6pPr>
            <a:lvl7pPr lvl="6" algn="ctr">
              <a:lnSpc>
                <a:spcPct val="100000"/>
              </a:lnSpc>
              <a:spcBef>
                <a:spcPts val="0"/>
              </a:spcBef>
              <a:spcAft>
                <a:spcPts val="0"/>
              </a:spcAft>
              <a:buSzPts val="5200"/>
              <a:buFont typeface="Roboto"/>
              <a:buNone/>
              <a:defRPr sz="5200">
                <a:latin typeface="Roboto"/>
                <a:ea typeface="Roboto"/>
                <a:cs typeface="Roboto"/>
                <a:sym typeface="Roboto"/>
              </a:defRPr>
            </a:lvl7pPr>
            <a:lvl8pPr lvl="7" algn="ctr">
              <a:lnSpc>
                <a:spcPct val="100000"/>
              </a:lnSpc>
              <a:spcBef>
                <a:spcPts val="0"/>
              </a:spcBef>
              <a:spcAft>
                <a:spcPts val="0"/>
              </a:spcAft>
              <a:buSzPts val="5200"/>
              <a:buFont typeface="Roboto"/>
              <a:buNone/>
              <a:defRPr sz="5200">
                <a:latin typeface="Roboto"/>
                <a:ea typeface="Roboto"/>
                <a:cs typeface="Roboto"/>
                <a:sym typeface="Roboto"/>
              </a:defRPr>
            </a:lvl8pPr>
            <a:lvl9pPr lvl="8" algn="ctr">
              <a:lnSpc>
                <a:spcPct val="100000"/>
              </a:lnSpc>
              <a:spcBef>
                <a:spcPts val="0"/>
              </a:spcBef>
              <a:spcAft>
                <a:spcPts val="0"/>
              </a:spcAft>
              <a:buSzPts val="5200"/>
              <a:buFont typeface="Roboto"/>
              <a:buNone/>
              <a:defRPr sz="5200">
                <a:latin typeface="Roboto"/>
                <a:ea typeface="Roboto"/>
                <a:cs typeface="Roboto"/>
                <a:sym typeface="Roboto"/>
              </a:defRPr>
            </a:lvl9pPr>
          </a:lstStyle>
          <a:p/>
        </p:txBody>
      </p:sp>
      <p:sp>
        <p:nvSpPr>
          <p:cNvPr id="48" name="Google Shape;48;p6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3133">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49" name="Shape 49"/>
        <p:cNvGrpSpPr/>
        <p:nvPr/>
      </p:nvGrpSpPr>
      <p:grpSpPr>
        <a:xfrm>
          <a:off x="0" y="0"/>
          <a:ext cx="0" cy="0"/>
          <a:chOff x="0" y="0"/>
          <a:chExt cx="0" cy="0"/>
        </a:xfrm>
      </p:grpSpPr>
      <p:sp>
        <p:nvSpPr>
          <p:cNvPr id="50" name="Google Shape;50;p67"/>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6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AFAFA"/>
              </a:buClr>
              <a:buSzPts val="3600"/>
              <a:buNone/>
              <a:defRPr>
                <a:solidFill>
                  <a:srgbClr val="FAFAFA"/>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2" name="Google Shape;52;p67"/>
          <p:cNvSpPr txBox="1"/>
          <p:nvPr>
            <p:ph idx="1" type="body"/>
          </p:nvPr>
        </p:nvSpPr>
        <p:spPr>
          <a:xfrm>
            <a:off x="311700" y="1076275"/>
            <a:ext cx="8520600" cy="3193800"/>
          </a:xfrm>
          <a:prstGeom prst="rect">
            <a:avLst/>
          </a:prstGeom>
          <a:noFill/>
          <a:ln>
            <a:noFill/>
          </a:ln>
        </p:spPr>
        <p:txBody>
          <a:bodyPr anchorCtr="0" anchor="t" bIns="91425" lIns="91425" spcFirstLastPara="1" rIns="91425" wrap="square" tIns="91425">
            <a:noAutofit/>
          </a:bodyPr>
          <a:lstStyle>
            <a:lvl1pPr indent="-381000" lvl="0" marL="457200" algn="l">
              <a:lnSpc>
                <a:spcPct val="115000"/>
              </a:lnSpc>
              <a:spcBef>
                <a:spcPts val="1000"/>
              </a:spcBef>
              <a:spcAft>
                <a:spcPts val="0"/>
              </a:spcAft>
              <a:buSzPts val="2400"/>
              <a:buAutoNum type="arabicPeriod"/>
              <a:defRPr/>
            </a:lvl1pPr>
            <a:lvl2pPr indent="-355600" lvl="1" marL="914400" algn="l">
              <a:lnSpc>
                <a:spcPct val="115000"/>
              </a:lnSpc>
              <a:spcBef>
                <a:spcPts val="1000"/>
              </a:spcBef>
              <a:spcAft>
                <a:spcPts val="0"/>
              </a:spcAft>
              <a:buSzPts val="2000"/>
              <a:buAutoNum type="alphaLcPeriod"/>
              <a:defRPr sz="2000"/>
            </a:lvl2pPr>
            <a:lvl3pPr indent="-317500" lvl="2" marL="1371600" algn="l">
              <a:lnSpc>
                <a:spcPct val="150000"/>
              </a:lnSpc>
              <a:spcBef>
                <a:spcPts val="0"/>
              </a:spcBef>
              <a:spcAft>
                <a:spcPts val="0"/>
              </a:spcAft>
              <a:buSzPts val="1400"/>
              <a:buAutoNum type="romanLcPeriod"/>
              <a:defRPr/>
            </a:lvl3pPr>
            <a:lvl4pPr indent="-317500" lvl="3" marL="1828800" algn="l">
              <a:lnSpc>
                <a:spcPct val="115000"/>
              </a:lnSpc>
              <a:spcBef>
                <a:spcPts val="0"/>
              </a:spcBef>
              <a:spcAft>
                <a:spcPts val="0"/>
              </a:spcAft>
              <a:buSzPts val="1400"/>
              <a:buAutoNum type="arabicPeriod"/>
              <a:defRPr/>
            </a:lvl4pPr>
            <a:lvl5pPr indent="-317500" lvl="4" marL="2286000" algn="l">
              <a:lnSpc>
                <a:spcPct val="115000"/>
              </a:lnSpc>
              <a:spcBef>
                <a:spcPts val="1600"/>
              </a:spcBef>
              <a:spcAft>
                <a:spcPts val="0"/>
              </a:spcAft>
              <a:buSzPts val="1400"/>
              <a:buAutoNum type="alphaLcPeriod"/>
              <a:defRPr/>
            </a:lvl5pPr>
            <a:lvl6pPr indent="-317500" lvl="5" marL="2743200" algn="l">
              <a:lnSpc>
                <a:spcPct val="115000"/>
              </a:lnSpc>
              <a:spcBef>
                <a:spcPts val="1600"/>
              </a:spcBef>
              <a:spcAft>
                <a:spcPts val="0"/>
              </a:spcAft>
              <a:buSzPts val="1400"/>
              <a:buAutoNum type="romanLcPeriod"/>
              <a:defRPr/>
            </a:lvl6pPr>
            <a:lvl7pPr indent="-317500" lvl="6" marL="3200400" algn="l">
              <a:lnSpc>
                <a:spcPct val="115000"/>
              </a:lnSpc>
              <a:spcBef>
                <a:spcPts val="1600"/>
              </a:spcBef>
              <a:spcAft>
                <a:spcPts val="0"/>
              </a:spcAft>
              <a:buSzPts val="1400"/>
              <a:buAutoNum type="arabicPeriod"/>
              <a:defRPr/>
            </a:lvl7pPr>
            <a:lvl8pPr indent="-317500" lvl="7" marL="3657600" algn="l">
              <a:lnSpc>
                <a:spcPct val="115000"/>
              </a:lnSpc>
              <a:spcBef>
                <a:spcPts val="1600"/>
              </a:spcBef>
              <a:spcAft>
                <a:spcPts val="0"/>
              </a:spcAft>
              <a:buSzPts val="1400"/>
              <a:buAutoNum type="alphaLcPeriod"/>
              <a:defRPr/>
            </a:lvl8pPr>
            <a:lvl9pPr indent="-317500" lvl="8" marL="4114800" algn="l">
              <a:lnSpc>
                <a:spcPct val="115000"/>
              </a:lnSpc>
              <a:spcBef>
                <a:spcPts val="1600"/>
              </a:spcBef>
              <a:spcAft>
                <a:spcPts val="1600"/>
              </a:spcAft>
              <a:buSzPts val="1400"/>
              <a:buAutoNum type="romanLcPeriod"/>
              <a:defRPr/>
            </a:lvl9pPr>
          </a:lstStyle>
          <a:p/>
        </p:txBody>
      </p:sp>
      <p:sp>
        <p:nvSpPr>
          <p:cNvPr id="53" name="Google Shape;53;p6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hyperlink" Target="https://github.com/JetBrains/kotlin-web-site/blob/master/LICENSE"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hyperlink" Target="https://github.com/JetBrains/kotlin-web-site/blob/master/LICENSE" TargetMode="Externa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pic>
        <p:nvPicPr>
          <p:cNvPr descr="footer.png" id="6" name="Google Shape;6;p60"/>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CAF50"/>
              </a:buClr>
              <a:buSzPts val="3600"/>
              <a:buFont typeface="Roboto"/>
              <a:buNone/>
              <a:defRPr b="1" i="0" sz="3600" u="none" cap="none" strike="noStrike">
                <a:solidFill>
                  <a:srgbClr val="4CAF50"/>
                </a:solidFill>
                <a:latin typeface="Roboto"/>
                <a:ea typeface="Roboto"/>
                <a:cs typeface="Roboto"/>
                <a:sym typeface="Roboto"/>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 name="Google Shape;8;p6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50000"/>
              </a:lnSpc>
              <a:spcBef>
                <a:spcPts val="0"/>
              </a:spcBef>
              <a:spcAft>
                <a:spcPts val="0"/>
              </a:spcAft>
              <a:buClr>
                <a:srgbClr val="000000"/>
              </a:buClr>
              <a:buSzPts val="2400"/>
              <a:buFont typeface="Roboto"/>
              <a:buChar char="●"/>
              <a:defRPr b="0" i="0" sz="2400" u="none" cap="none" strike="noStrike">
                <a:solidFill>
                  <a:srgbClr val="000000"/>
                </a:solidFill>
                <a:latin typeface="Roboto"/>
                <a:ea typeface="Roboto"/>
                <a:cs typeface="Roboto"/>
                <a:sym typeface="Roboto"/>
              </a:defRPr>
            </a:lvl1pPr>
            <a:lvl2pPr indent="-342900" lvl="1" marL="914400" marR="0" rtl="0" algn="l">
              <a:lnSpc>
                <a:spcPct val="150000"/>
              </a:lnSpc>
              <a:spcBef>
                <a:spcPts val="0"/>
              </a:spcBef>
              <a:spcAft>
                <a:spcPts val="0"/>
              </a:spcAft>
              <a:buClr>
                <a:srgbClr val="000000"/>
              </a:buClr>
              <a:buSzPts val="1800"/>
              <a:buFont typeface="Roboto"/>
              <a:buChar char="○"/>
              <a:defRPr b="0" i="0" sz="1800" u="none" cap="none" strike="noStrike">
                <a:solidFill>
                  <a:srgbClr val="000000"/>
                </a:solidFill>
                <a:latin typeface="Roboto"/>
                <a:ea typeface="Roboto"/>
                <a:cs typeface="Roboto"/>
                <a:sym typeface="Roboto"/>
              </a:defRPr>
            </a:lvl2pPr>
            <a:lvl3pPr indent="-317500" lvl="2" marL="1371600" marR="0" rtl="0" algn="l">
              <a:lnSpc>
                <a:spcPct val="150000"/>
              </a:lnSpc>
              <a:spcBef>
                <a:spcPts val="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3pPr>
            <a:lvl4pPr indent="-317500" lvl="3" marL="1828800" marR="0" rtl="0" algn="l">
              <a:lnSpc>
                <a:spcPct val="115000"/>
              </a:lnSpc>
              <a:spcBef>
                <a:spcPts val="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4pPr>
            <a:lvl5pPr indent="-317500" lvl="4" marL="22860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5pPr>
            <a:lvl6pPr indent="-317500" lvl="5" marL="27432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6pPr>
            <a:lvl7pPr indent="-317500" lvl="6" marL="32004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7pPr>
            <a:lvl8pPr indent="-317500" lvl="7" marL="36576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8pPr>
            <a:lvl9pPr indent="-317500" lvl="8" marL="4114800" marR="0" rtl="0" algn="l">
              <a:lnSpc>
                <a:spcPct val="115000"/>
              </a:lnSpc>
              <a:spcBef>
                <a:spcPts val="1600"/>
              </a:spcBef>
              <a:spcAft>
                <a:spcPts val="1600"/>
              </a:spcAft>
              <a:buClr>
                <a:srgbClr val="000000"/>
              </a:buClr>
              <a:buSzPts val="1400"/>
              <a:buFont typeface="Roboto"/>
              <a:buChar char="■"/>
              <a:defRPr b="0" i="0" sz="1400" u="none" cap="none" strike="noStrike">
                <a:solidFill>
                  <a:srgbClr val="000000"/>
                </a:solidFill>
                <a:latin typeface="Roboto"/>
                <a:ea typeface="Roboto"/>
                <a:cs typeface="Roboto"/>
                <a:sym typeface="Roboto"/>
              </a:defRPr>
            </a:lvl9pPr>
          </a:lstStyle>
          <a:p/>
        </p:txBody>
      </p:sp>
      <p:sp>
        <p:nvSpPr>
          <p:cNvPr id="9" name="Google Shape;9;p6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0" name="Google Shape;10;p60"/>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60"/>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1" lang="en" sz="900" u="none" cap="none" strike="noStrike">
                <a:solidFill>
                  <a:srgbClr val="666666"/>
                </a:solidFill>
                <a:latin typeface="Open Sans"/>
                <a:ea typeface="Open Sans"/>
                <a:cs typeface="Open Sans"/>
                <a:sym typeface="Open Sans"/>
              </a:rPr>
              <a:t>This work is licensed under the </a:t>
            </a:r>
            <a:r>
              <a:rPr b="0" i="1" lang="en" sz="900" u="sng" cap="none" strike="noStrike">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b="0" i="1" lang="en" sz="900" u="none" cap="none" strike="noStrike">
                <a:solidFill>
                  <a:srgbClr val="666666"/>
                </a:solidFill>
                <a:latin typeface="Roboto"/>
                <a:ea typeface="Roboto"/>
                <a:cs typeface="Roboto"/>
                <a:sym typeface="Roboto"/>
              </a:rPr>
              <a:t>.</a:t>
            </a:r>
            <a:endParaRPr b="0" i="1" sz="900" u="none" cap="none" strike="noStrike">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132">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30" name="Shape 30"/>
        <p:cNvGrpSpPr/>
        <p:nvPr/>
      </p:nvGrpSpPr>
      <p:grpSpPr>
        <a:xfrm>
          <a:off x="0" y="0"/>
          <a:ext cx="0" cy="0"/>
          <a:chOff x="0" y="0"/>
          <a:chExt cx="0" cy="0"/>
        </a:xfrm>
      </p:grpSpPr>
      <p:pic>
        <p:nvPicPr>
          <p:cNvPr descr="footer.png" id="31" name="Google Shape;31;p64"/>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32" name="Google Shape;32;p6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CAF50"/>
              </a:buClr>
              <a:buSzPts val="3600"/>
              <a:buFont typeface="Roboto"/>
              <a:buNone/>
              <a:defRPr b="1" i="0" sz="3600" u="none" cap="none" strike="noStrike">
                <a:solidFill>
                  <a:srgbClr val="4CAF50"/>
                </a:solidFill>
                <a:latin typeface="Roboto"/>
                <a:ea typeface="Roboto"/>
                <a:cs typeface="Roboto"/>
                <a:sym typeface="Roboto"/>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33" name="Google Shape;33;p6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50000"/>
              </a:lnSpc>
              <a:spcBef>
                <a:spcPts val="0"/>
              </a:spcBef>
              <a:spcAft>
                <a:spcPts val="0"/>
              </a:spcAft>
              <a:buClr>
                <a:srgbClr val="000000"/>
              </a:buClr>
              <a:buSzPts val="2400"/>
              <a:buFont typeface="Roboto"/>
              <a:buChar char="●"/>
              <a:defRPr b="0" i="0" sz="2400" u="none" cap="none" strike="noStrike">
                <a:solidFill>
                  <a:srgbClr val="000000"/>
                </a:solidFill>
                <a:latin typeface="Roboto"/>
                <a:ea typeface="Roboto"/>
                <a:cs typeface="Roboto"/>
                <a:sym typeface="Roboto"/>
              </a:defRPr>
            </a:lvl1pPr>
            <a:lvl2pPr indent="-342900" lvl="1" marL="914400" marR="0" rtl="0" algn="l">
              <a:lnSpc>
                <a:spcPct val="150000"/>
              </a:lnSpc>
              <a:spcBef>
                <a:spcPts val="0"/>
              </a:spcBef>
              <a:spcAft>
                <a:spcPts val="0"/>
              </a:spcAft>
              <a:buClr>
                <a:srgbClr val="000000"/>
              </a:buClr>
              <a:buSzPts val="1800"/>
              <a:buFont typeface="Roboto"/>
              <a:buChar char="○"/>
              <a:defRPr b="0" i="0" sz="1800" u="none" cap="none" strike="noStrike">
                <a:solidFill>
                  <a:srgbClr val="000000"/>
                </a:solidFill>
                <a:latin typeface="Roboto"/>
                <a:ea typeface="Roboto"/>
                <a:cs typeface="Roboto"/>
                <a:sym typeface="Roboto"/>
              </a:defRPr>
            </a:lvl2pPr>
            <a:lvl3pPr indent="-317500" lvl="2" marL="1371600" marR="0" rtl="0" algn="l">
              <a:lnSpc>
                <a:spcPct val="150000"/>
              </a:lnSpc>
              <a:spcBef>
                <a:spcPts val="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3pPr>
            <a:lvl4pPr indent="-317500" lvl="3" marL="1828800" marR="0" rtl="0" algn="l">
              <a:lnSpc>
                <a:spcPct val="115000"/>
              </a:lnSpc>
              <a:spcBef>
                <a:spcPts val="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4pPr>
            <a:lvl5pPr indent="-317500" lvl="4" marL="22860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5pPr>
            <a:lvl6pPr indent="-317500" lvl="5" marL="27432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6pPr>
            <a:lvl7pPr indent="-317500" lvl="6" marL="32004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7pPr>
            <a:lvl8pPr indent="-317500" lvl="7" marL="36576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8pPr>
            <a:lvl9pPr indent="-317500" lvl="8" marL="4114800" marR="0" rtl="0" algn="l">
              <a:lnSpc>
                <a:spcPct val="115000"/>
              </a:lnSpc>
              <a:spcBef>
                <a:spcPts val="1600"/>
              </a:spcBef>
              <a:spcAft>
                <a:spcPts val="1600"/>
              </a:spcAft>
              <a:buClr>
                <a:srgbClr val="000000"/>
              </a:buClr>
              <a:buSzPts val="1400"/>
              <a:buFont typeface="Roboto"/>
              <a:buChar char="■"/>
              <a:defRPr b="0" i="0" sz="1400" u="none" cap="none" strike="noStrike">
                <a:solidFill>
                  <a:srgbClr val="000000"/>
                </a:solidFill>
                <a:latin typeface="Roboto"/>
                <a:ea typeface="Roboto"/>
                <a:cs typeface="Roboto"/>
                <a:sym typeface="Roboto"/>
              </a:defRPr>
            </a:lvl9pPr>
          </a:lstStyle>
          <a:p/>
        </p:txBody>
      </p:sp>
      <p:sp>
        <p:nvSpPr>
          <p:cNvPr id="34" name="Google Shape;34;p6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64"/>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64"/>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1000" u="none" cap="none" strike="noStrike">
                <a:solidFill>
                  <a:srgbClr val="757575"/>
                </a:solidFill>
                <a:latin typeface="Roboto"/>
                <a:ea typeface="Roboto"/>
                <a:cs typeface="Roboto"/>
                <a:sym typeface="Roboto"/>
              </a:rPr>
              <a:t>Android Development with Kotlin</a:t>
            </a:r>
            <a:endParaRPr b="0" i="0" sz="1000" u="none" cap="none" strike="noStrike">
              <a:solidFill>
                <a:srgbClr val="757575"/>
              </a:solidFill>
              <a:latin typeface="Roboto"/>
              <a:ea typeface="Roboto"/>
              <a:cs typeface="Roboto"/>
              <a:sym typeface="Roboto"/>
            </a:endParaRPr>
          </a:p>
        </p:txBody>
      </p:sp>
      <p:sp>
        <p:nvSpPr>
          <p:cNvPr id="37" name="Google Shape;37;p6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1" lang="en" sz="900" u="none" cap="none" strike="noStrike">
                <a:solidFill>
                  <a:srgbClr val="666666"/>
                </a:solidFill>
                <a:latin typeface="Open Sans"/>
                <a:ea typeface="Open Sans"/>
                <a:cs typeface="Open Sans"/>
                <a:sym typeface="Open Sans"/>
              </a:rPr>
              <a:t>This work is licensed under the </a:t>
            </a:r>
            <a:r>
              <a:rPr b="0" i="1" lang="en" sz="900" u="sng" cap="none" strike="noStrike">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b="0" i="1" lang="en" sz="900" u="none" cap="none" strike="noStrike">
                <a:solidFill>
                  <a:srgbClr val="666666"/>
                </a:solidFill>
                <a:latin typeface="Roboto"/>
                <a:ea typeface="Roboto"/>
                <a:cs typeface="Roboto"/>
                <a:sym typeface="Roboto"/>
              </a:rPr>
              <a:t>.</a:t>
            </a:r>
            <a:endParaRPr b="0" i="1" sz="900" u="none" cap="none" strike="noStrike">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3" r:id="rId3"/>
    <p:sldLayoutId id="2147483654" r:id="rId4"/>
    <p:sldLayoutId id="2147483655"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132">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9.xml"/><Relationship Id="rId10" Type="http://schemas.openxmlformats.org/officeDocument/2006/relationships/slide" Target="/ppt/slides/slide57.xml"/><Relationship Id="rId9" Type="http://schemas.openxmlformats.org/officeDocument/2006/relationships/slide" Target="/ppt/slides/slide50.xml"/><Relationship Id="rId5" Type="http://schemas.openxmlformats.org/officeDocument/2006/relationships/slide" Target="/ppt/slides/slide15.xml"/><Relationship Id="rId6" Type="http://schemas.openxmlformats.org/officeDocument/2006/relationships/slide" Target="/ppt/slides/slide25.xml"/><Relationship Id="rId7" Type="http://schemas.openxmlformats.org/officeDocument/2006/relationships/slide" Target="/ppt/slides/slide30.xml"/><Relationship Id="rId8" Type="http://schemas.openxmlformats.org/officeDocument/2006/relationships/slide" Target="/ppt/slides/slide4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slide" Target="/ppt/slides/slide3.xml"/><Relationship Id="rId4" Type="http://schemas.openxmlformats.org/officeDocument/2006/relationships/slide" Target="/ppt/slides/slide9.xml"/><Relationship Id="rId9" Type="http://schemas.openxmlformats.org/officeDocument/2006/relationships/slide" Target="/ppt/slides/slide50.xml"/><Relationship Id="rId5" Type="http://schemas.openxmlformats.org/officeDocument/2006/relationships/slide" Target="/ppt/slides/slide15.xml"/><Relationship Id="rId6" Type="http://schemas.openxmlformats.org/officeDocument/2006/relationships/slide" Target="/ppt/slides/slide25.xml"/><Relationship Id="rId7" Type="http://schemas.openxmlformats.org/officeDocument/2006/relationships/slide" Target="/ppt/slides/slide30.xml"/><Relationship Id="rId8" Type="http://schemas.openxmlformats.org/officeDocument/2006/relationships/slide" Target="/ppt/slides/slide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hyperlink" Target="http://developer.android.com/courses/pathways/android-development-with-kotlin-1"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59" name="Google Shape;59;p1"/>
          <p:cNvSpPr txBox="1"/>
          <p:nvPr/>
        </p:nvSpPr>
        <p:spPr>
          <a:xfrm>
            <a:off x="756650" y="1911525"/>
            <a:ext cx="4560600" cy="1832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0" i="0" lang="en" sz="3600" u="none" cap="none" strike="noStrike">
                <a:solidFill>
                  <a:srgbClr val="FAFAFA"/>
                </a:solidFill>
                <a:latin typeface="Arial"/>
                <a:ea typeface="Arial"/>
                <a:cs typeface="Arial"/>
                <a:sym typeface="Arial"/>
              </a:rPr>
              <a:t>Lesson 1: </a:t>
            </a:r>
            <a:endParaRPr b="0" i="0" sz="3600" u="none" cap="none" strike="noStrike">
              <a:solidFill>
                <a:srgbClr val="FAFAFA"/>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0" i="0" lang="en" sz="3600" u="none" cap="none" strike="noStrike">
                <a:solidFill>
                  <a:srgbClr val="FAFAFA"/>
                </a:solidFill>
                <a:latin typeface="Arial"/>
                <a:ea typeface="Arial"/>
                <a:cs typeface="Arial"/>
                <a:sym typeface="Arial"/>
              </a:rPr>
              <a:t>Kotlin basics</a:t>
            </a:r>
            <a:endParaRPr b="0" i="0" sz="3600" u="none" cap="none" strike="noStrike">
              <a:solidFill>
                <a:srgbClr val="FAFAFA"/>
              </a:solidFill>
              <a:latin typeface="Arial"/>
              <a:ea typeface="Arial"/>
              <a:cs typeface="Arial"/>
              <a:sym typeface="Arial"/>
            </a:endParaRPr>
          </a:p>
        </p:txBody>
      </p:sp>
      <p:sp>
        <p:nvSpPr>
          <p:cNvPr id="60" name="Google Shape;60;p1"/>
          <p:cNvSpPr txBox="1"/>
          <p:nvPr>
            <p:ph idx="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61" name="Google Shape;61;p1"/>
          <p:cNvSpPr txBox="1"/>
          <p:nvPr>
            <p:ph idx="3"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Operators</a:t>
            </a:r>
            <a:endParaRPr/>
          </a:p>
        </p:txBody>
      </p:sp>
      <p:sp>
        <p:nvSpPr>
          <p:cNvPr id="126" name="Google Shape;126;p10"/>
          <p:cNvSpPr txBox="1"/>
          <p:nvPr>
            <p:ph idx="1" type="body"/>
          </p:nvPr>
        </p:nvSpPr>
        <p:spPr>
          <a:xfrm>
            <a:off x="311700" y="1076275"/>
            <a:ext cx="8520600" cy="729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SzPts val="2400"/>
              <a:buChar char="●"/>
            </a:pPr>
            <a:r>
              <a:rPr lang="en"/>
              <a:t>Mathematical operators   </a:t>
            </a:r>
            <a:endParaRPr/>
          </a:p>
        </p:txBody>
      </p:sp>
      <p:sp>
        <p:nvSpPr>
          <p:cNvPr id="127" name="Google Shape;127;p1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28" name="Google Shape;128;p10"/>
          <p:cNvSpPr txBox="1"/>
          <p:nvPr/>
        </p:nvSpPr>
        <p:spPr>
          <a:xfrm>
            <a:off x="6310600" y="996375"/>
            <a:ext cx="3000000" cy="6426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1000"/>
              </a:spcBef>
              <a:spcAft>
                <a:spcPts val="0"/>
              </a:spcAft>
              <a:buClr>
                <a:schemeClr val="dk1"/>
              </a:buClr>
              <a:buSzPts val="2400"/>
              <a:buFont typeface="Consolas"/>
              <a:buChar char="+"/>
            </a:pPr>
            <a:r>
              <a:rPr b="0" i="0" lang="en" sz="2400" u="none" cap="none" strike="noStrike">
                <a:solidFill>
                  <a:schemeClr val="dk1"/>
                </a:solidFill>
                <a:latin typeface="Consolas"/>
                <a:ea typeface="Consolas"/>
                <a:cs typeface="Consolas"/>
                <a:sym typeface="Consolas"/>
              </a:rPr>
              <a:t>- * / %</a:t>
            </a:r>
            <a:endParaRPr b="0" i="0" sz="1400" u="none" cap="none" strike="noStrike">
              <a:solidFill>
                <a:srgbClr val="000000"/>
              </a:solidFill>
              <a:latin typeface="Consolas"/>
              <a:ea typeface="Consolas"/>
              <a:cs typeface="Consolas"/>
              <a:sym typeface="Consolas"/>
            </a:endParaRPr>
          </a:p>
        </p:txBody>
      </p:sp>
      <p:sp>
        <p:nvSpPr>
          <p:cNvPr id="129" name="Google Shape;129;p10"/>
          <p:cNvSpPr txBox="1"/>
          <p:nvPr>
            <p:ph idx="1" type="body"/>
          </p:nvPr>
        </p:nvSpPr>
        <p:spPr>
          <a:xfrm>
            <a:off x="306050" y="2882375"/>
            <a:ext cx="8520600" cy="729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SzPts val="2400"/>
              <a:buChar char="●"/>
            </a:pPr>
            <a:r>
              <a:rPr lang="en"/>
              <a:t>Assignment operator   </a:t>
            </a:r>
            <a:endParaRPr/>
          </a:p>
        </p:txBody>
      </p:sp>
      <p:sp>
        <p:nvSpPr>
          <p:cNvPr id="130" name="Google Shape;130;p10"/>
          <p:cNvSpPr txBox="1"/>
          <p:nvPr/>
        </p:nvSpPr>
        <p:spPr>
          <a:xfrm>
            <a:off x="6310600" y="2825175"/>
            <a:ext cx="30000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400"/>
              <a:buFont typeface="Arial"/>
              <a:buNone/>
            </a:pPr>
            <a:r>
              <a:rPr b="0" i="0" lang="en" sz="2400" u="none" cap="none" strike="noStrike">
                <a:solidFill>
                  <a:schemeClr val="dk1"/>
                </a:solidFill>
                <a:latin typeface="Consolas"/>
                <a:ea typeface="Consolas"/>
                <a:cs typeface="Consolas"/>
                <a:sym typeface="Consolas"/>
              </a:rPr>
              <a:t>=</a:t>
            </a:r>
            <a:endParaRPr b="0" i="0" sz="2400" u="none" cap="none" strike="noStrike">
              <a:solidFill>
                <a:srgbClr val="000000"/>
              </a:solidFill>
              <a:latin typeface="Consolas"/>
              <a:ea typeface="Consolas"/>
              <a:cs typeface="Consolas"/>
              <a:sym typeface="Consolas"/>
            </a:endParaRPr>
          </a:p>
        </p:txBody>
      </p:sp>
      <p:sp>
        <p:nvSpPr>
          <p:cNvPr id="131" name="Google Shape;131;p10"/>
          <p:cNvSpPr txBox="1"/>
          <p:nvPr>
            <p:ph idx="1" type="body"/>
          </p:nvPr>
        </p:nvSpPr>
        <p:spPr>
          <a:xfrm>
            <a:off x="306050" y="3557750"/>
            <a:ext cx="8520600" cy="729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SzPts val="2400"/>
              <a:buChar char="●"/>
            </a:pPr>
            <a:r>
              <a:rPr lang="en"/>
              <a:t>Equality operators   </a:t>
            </a:r>
            <a:endParaRPr/>
          </a:p>
        </p:txBody>
      </p:sp>
      <p:sp>
        <p:nvSpPr>
          <p:cNvPr id="132" name="Google Shape;132;p10"/>
          <p:cNvSpPr txBox="1"/>
          <p:nvPr/>
        </p:nvSpPr>
        <p:spPr>
          <a:xfrm>
            <a:off x="6310600" y="3510975"/>
            <a:ext cx="30000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400"/>
              <a:buFont typeface="Arial"/>
              <a:buNone/>
            </a:pPr>
            <a:r>
              <a:rPr b="0" i="0" lang="en" sz="2400" u="none" cap="none" strike="noStrike">
                <a:solidFill>
                  <a:schemeClr val="dk1"/>
                </a:solidFill>
                <a:latin typeface="Consolas"/>
                <a:ea typeface="Consolas"/>
                <a:cs typeface="Consolas"/>
                <a:sym typeface="Consolas"/>
              </a:rPr>
              <a:t>== !=</a:t>
            </a:r>
            <a:endParaRPr b="0" i="0" sz="2400" u="none" cap="none" strike="noStrike">
              <a:solidFill>
                <a:srgbClr val="000000"/>
              </a:solidFill>
              <a:latin typeface="Consolas"/>
              <a:ea typeface="Consolas"/>
              <a:cs typeface="Consolas"/>
              <a:sym typeface="Consolas"/>
            </a:endParaRPr>
          </a:p>
        </p:txBody>
      </p:sp>
      <p:sp>
        <p:nvSpPr>
          <p:cNvPr id="133" name="Google Shape;133;p10"/>
          <p:cNvSpPr txBox="1"/>
          <p:nvPr>
            <p:ph idx="1" type="body"/>
          </p:nvPr>
        </p:nvSpPr>
        <p:spPr>
          <a:xfrm>
            <a:off x="336375" y="1638975"/>
            <a:ext cx="8520600" cy="729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SzPts val="2400"/>
              <a:buChar char="●"/>
            </a:pPr>
            <a:r>
              <a:rPr lang="en"/>
              <a:t>Increment and decrement operators</a:t>
            </a:r>
            <a:endParaRPr/>
          </a:p>
        </p:txBody>
      </p:sp>
      <p:sp>
        <p:nvSpPr>
          <p:cNvPr id="134" name="Google Shape;134;p10"/>
          <p:cNvSpPr txBox="1"/>
          <p:nvPr/>
        </p:nvSpPr>
        <p:spPr>
          <a:xfrm>
            <a:off x="6310600" y="1605975"/>
            <a:ext cx="3000000" cy="889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400"/>
              <a:buFont typeface="Arial"/>
              <a:buNone/>
            </a:pPr>
            <a:r>
              <a:rPr b="0" i="0" lang="en" sz="2400" u="none" cap="none" strike="noStrike">
                <a:solidFill>
                  <a:schemeClr val="dk1"/>
                </a:solidFill>
                <a:latin typeface="Consolas"/>
                <a:ea typeface="Consolas"/>
                <a:cs typeface="Consolas"/>
                <a:sym typeface="Consolas"/>
              </a:rPr>
              <a:t>++ --</a:t>
            </a:r>
            <a:endParaRPr b="0" i="0" sz="2400" u="none" cap="none" strike="noStrike">
              <a:solidFill>
                <a:srgbClr val="000000"/>
              </a:solidFill>
              <a:latin typeface="Consolas"/>
              <a:ea typeface="Consolas"/>
              <a:cs typeface="Consolas"/>
              <a:sym typeface="Consolas"/>
            </a:endParaRPr>
          </a:p>
        </p:txBody>
      </p:sp>
      <p:sp>
        <p:nvSpPr>
          <p:cNvPr id="135" name="Google Shape;135;p10"/>
          <p:cNvSpPr txBox="1"/>
          <p:nvPr>
            <p:ph idx="1" type="body"/>
          </p:nvPr>
        </p:nvSpPr>
        <p:spPr>
          <a:xfrm>
            <a:off x="336375" y="2248575"/>
            <a:ext cx="8520600" cy="729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SzPts val="2400"/>
              <a:buChar char="●"/>
            </a:pPr>
            <a:r>
              <a:rPr lang="en"/>
              <a:t>Comparison operators</a:t>
            </a:r>
            <a:endParaRPr/>
          </a:p>
        </p:txBody>
      </p:sp>
      <p:sp>
        <p:nvSpPr>
          <p:cNvPr id="136" name="Google Shape;136;p10"/>
          <p:cNvSpPr txBox="1"/>
          <p:nvPr/>
        </p:nvSpPr>
        <p:spPr>
          <a:xfrm>
            <a:off x="6310600" y="2088075"/>
            <a:ext cx="3000000" cy="889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400"/>
              <a:buFont typeface="Arial"/>
              <a:buNone/>
            </a:pPr>
            <a:r>
              <a:rPr b="0" i="0" lang="en" sz="2400" u="none" cap="none" strike="noStrike">
                <a:solidFill>
                  <a:schemeClr val="dk1"/>
                </a:solidFill>
                <a:latin typeface="Consolas"/>
                <a:ea typeface="Consolas"/>
                <a:cs typeface="Consolas"/>
                <a:sym typeface="Consolas"/>
              </a:rPr>
              <a:t>&lt; &lt;=  &gt; &gt;=</a:t>
            </a:r>
            <a:endParaRPr b="0" i="0" sz="2400" u="none" cap="none" strike="noStrike">
              <a:solidFill>
                <a:srgbClr val="000000"/>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Math operators with integers</a:t>
            </a:r>
            <a:endParaRPr/>
          </a:p>
        </p:txBody>
      </p:sp>
      <p:sp>
        <p:nvSpPr>
          <p:cNvPr id="142" name="Google Shape;142;p1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43" name="Google Shape;143;p11"/>
          <p:cNvSpPr txBox="1"/>
          <p:nvPr>
            <p:ph idx="1" type="body"/>
          </p:nvPr>
        </p:nvSpPr>
        <p:spPr>
          <a:xfrm>
            <a:off x="382250" y="1089200"/>
            <a:ext cx="8520600" cy="81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en">
                <a:latin typeface="Consolas"/>
                <a:ea typeface="Consolas"/>
                <a:cs typeface="Consolas"/>
                <a:sym typeface="Consolas"/>
              </a:rPr>
              <a:t>1 + 1     =&gt;</a:t>
            </a:r>
            <a:endParaRPr>
              <a:latin typeface="Consolas"/>
              <a:ea typeface="Consolas"/>
              <a:cs typeface="Consolas"/>
              <a:sym typeface="Consolas"/>
            </a:endParaRPr>
          </a:p>
        </p:txBody>
      </p:sp>
      <p:sp>
        <p:nvSpPr>
          <p:cNvPr id="144" name="Google Shape;144;p11"/>
          <p:cNvSpPr txBox="1"/>
          <p:nvPr>
            <p:ph idx="1" type="body"/>
          </p:nvPr>
        </p:nvSpPr>
        <p:spPr>
          <a:xfrm>
            <a:off x="3289925" y="1089200"/>
            <a:ext cx="2418600" cy="81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en">
                <a:latin typeface="Consolas"/>
                <a:ea typeface="Consolas"/>
                <a:cs typeface="Consolas"/>
                <a:sym typeface="Consolas"/>
              </a:rPr>
              <a:t>2</a:t>
            </a:r>
            <a:endParaRPr>
              <a:latin typeface="Consolas"/>
              <a:ea typeface="Consolas"/>
              <a:cs typeface="Consolas"/>
              <a:sym typeface="Consolas"/>
            </a:endParaRPr>
          </a:p>
        </p:txBody>
      </p:sp>
      <p:sp>
        <p:nvSpPr>
          <p:cNvPr id="145" name="Google Shape;145;p11"/>
          <p:cNvSpPr txBox="1"/>
          <p:nvPr>
            <p:ph idx="1" type="body"/>
          </p:nvPr>
        </p:nvSpPr>
        <p:spPr>
          <a:xfrm>
            <a:off x="382250" y="1927400"/>
            <a:ext cx="8520600" cy="81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en">
                <a:latin typeface="Consolas"/>
                <a:ea typeface="Consolas"/>
                <a:cs typeface="Consolas"/>
                <a:sym typeface="Consolas"/>
              </a:rPr>
              <a:t>53 - 3    </a:t>
            </a:r>
            <a:r>
              <a:rPr lang="en">
                <a:solidFill>
                  <a:schemeClr val="dk1"/>
                </a:solidFill>
                <a:latin typeface="Consolas"/>
                <a:ea typeface="Consolas"/>
                <a:cs typeface="Consolas"/>
                <a:sym typeface="Consolas"/>
              </a:rPr>
              <a:t>=&gt;</a:t>
            </a:r>
            <a:endParaRPr>
              <a:latin typeface="Consolas"/>
              <a:ea typeface="Consolas"/>
              <a:cs typeface="Consolas"/>
              <a:sym typeface="Consolas"/>
            </a:endParaRPr>
          </a:p>
        </p:txBody>
      </p:sp>
      <p:sp>
        <p:nvSpPr>
          <p:cNvPr id="146" name="Google Shape;146;p11"/>
          <p:cNvSpPr txBox="1"/>
          <p:nvPr>
            <p:ph idx="1" type="body"/>
          </p:nvPr>
        </p:nvSpPr>
        <p:spPr>
          <a:xfrm>
            <a:off x="3289925" y="1927400"/>
            <a:ext cx="2143200" cy="81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en">
                <a:latin typeface="Consolas"/>
                <a:ea typeface="Consolas"/>
                <a:cs typeface="Consolas"/>
                <a:sym typeface="Consolas"/>
              </a:rPr>
              <a:t>50</a:t>
            </a:r>
            <a:endParaRPr>
              <a:latin typeface="Consolas"/>
              <a:ea typeface="Consolas"/>
              <a:cs typeface="Consolas"/>
              <a:sym typeface="Consolas"/>
            </a:endParaRPr>
          </a:p>
        </p:txBody>
      </p:sp>
      <p:sp>
        <p:nvSpPr>
          <p:cNvPr id="147" name="Google Shape;147;p11"/>
          <p:cNvSpPr txBox="1"/>
          <p:nvPr>
            <p:ph idx="1" type="body"/>
          </p:nvPr>
        </p:nvSpPr>
        <p:spPr>
          <a:xfrm>
            <a:off x="382250" y="2765600"/>
            <a:ext cx="8520600" cy="81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en">
                <a:latin typeface="Consolas"/>
                <a:ea typeface="Consolas"/>
                <a:cs typeface="Consolas"/>
                <a:sym typeface="Consolas"/>
              </a:rPr>
              <a:t>50 / 10   </a:t>
            </a:r>
            <a:r>
              <a:rPr lang="en">
                <a:solidFill>
                  <a:schemeClr val="dk1"/>
                </a:solidFill>
                <a:latin typeface="Consolas"/>
                <a:ea typeface="Consolas"/>
                <a:cs typeface="Consolas"/>
                <a:sym typeface="Consolas"/>
              </a:rPr>
              <a:t>=&gt;</a:t>
            </a:r>
            <a:endParaRPr>
              <a:latin typeface="Consolas"/>
              <a:ea typeface="Consolas"/>
              <a:cs typeface="Consolas"/>
              <a:sym typeface="Consolas"/>
            </a:endParaRPr>
          </a:p>
        </p:txBody>
      </p:sp>
      <p:sp>
        <p:nvSpPr>
          <p:cNvPr id="148" name="Google Shape;148;p11"/>
          <p:cNvSpPr txBox="1"/>
          <p:nvPr>
            <p:ph idx="1" type="body"/>
          </p:nvPr>
        </p:nvSpPr>
        <p:spPr>
          <a:xfrm>
            <a:off x="3289925" y="2765600"/>
            <a:ext cx="2143200" cy="81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en">
                <a:latin typeface="Consolas"/>
                <a:ea typeface="Consolas"/>
                <a:cs typeface="Consolas"/>
                <a:sym typeface="Consolas"/>
              </a:rPr>
              <a:t>5</a:t>
            </a:r>
            <a:endParaRPr>
              <a:latin typeface="Consolas"/>
              <a:ea typeface="Consolas"/>
              <a:cs typeface="Consolas"/>
              <a:sym typeface="Consolas"/>
            </a:endParaRPr>
          </a:p>
        </p:txBody>
      </p:sp>
      <p:sp>
        <p:nvSpPr>
          <p:cNvPr id="149" name="Google Shape;149;p11"/>
          <p:cNvSpPr txBox="1"/>
          <p:nvPr>
            <p:ph idx="1" type="body"/>
          </p:nvPr>
        </p:nvSpPr>
        <p:spPr>
          <a:xfrm>
            <a:off x="382250" y="3603800"/>
            <a:ext cx="8520600" cy="81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en">
                <a:latin typeface="Consolas"/>
                <a:ea typeface="Consolas"/>
                <a:cs typeface="Consolas"/>
                <a:sym typeface="Consolas"/>
              </a:rPr>
              <a:t>9 % 3     </a:t>
            </a:r>
            <a:r>
              <a:rPr lang="en">
                <a:solidFill>
                  <a:schemeClr val="dk1"/>
                </a:solidFill>
                <a:latin typeface="Consolas"/>
                <a:ea typeface="Consolas"/>
                <a:cs typeface="Consolas"/>
                <a:sym typeface="Consolas"/>
              </a:rPr>
              <a:t>=&gt;</a:t>
            </a:r>
            <a:endParaRPr>
              <a:latin typeface="Consolas"/>
              <a:ea typeface="Consolas"/>
              <a:cs typeface="Consolas"/>
              <a:sym typeface="Consolas"/>
            </a:endParaRPr>
          </a:p>
        </p:txBody>
      </p:sp>
      <p:sp>
        <p:nvSpPr>
          <p:cNvPr id="150" name="Google Shape;150;p11"/>
          <p:cNvSpPr txBox="1"/>
          <p:nvPr>
            <p:ph idx="1" type="body"/>
          </p:nvPr>
        </p:nvSpPr>
        <p:spPr>
          <a:xfrm>
            <a:off x="3289925" y="3603800"/>
            <a:ext cx="1375500" cy="81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en">
                <a:latin typeface="Consolas"/>
                <a:ea typeface="Consolas"/>
                <a:cs typeface="Consolas"/>
                <a:sym typeface="Consolas"/>
              </a:rPr>
              <a:t>0</a:t>
            </a:r>
            <a:endParaRPr>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Math operators with doubles</a:t>
            </a:r>
            <a:endParaRPr/>
          </a:p>
        </p:txBody>
      </p:sp>
      <p:sp>
        <p:nvSpPr>
          <p:cNvPr id="156" name="Google Shape;156;p1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57" name="Google Shape;157;p12"/>
          <p:cNvSpPr txBox="1"/>
          <p:nvPr>
            <p:ph idx="1" type="body"/>
          </p:nvPr>
        </p:nvSpPr>
        <p:spPr>
          <a:xfrm>
            <a:off x="382250" y="1555325"/>
            <a:ext cx="4112400" cy="81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en">
                <a:latin typeface="Consolas"/>
                <a:ea typeface="Consolas"/>
                <a:cs typeface="Consolas"/>
                <a:sym typeface="Consolas"/>
              </a:rPr>
              <a:t>1.0 / 2.0   =&gt;</a:t>
            </a:r>
            <a:endParaRPr>
              <a:latin typeface="Consolas"/>
              <a:ea typeface="Consolas"/>
              <a:cs typeface="Consolas"/>
              <a:sym typeface="Consolas"/>
            </a:endParaRPr>
          </a:p>
        </p:txBody>
      </p:sp>
      <p:sp>
        <p:nvSpPr>
          <p:cNvPr id="158" name="Google Shape;158;p12"/>
          <p:cNvSpPr txBox="1"/>
          <p:nvPr>
            <p:ph idx="1" type="body"/>
          </p:nvPr>
        </p:nvSpPr>
        <p:spPr>
          <a:xfrm>
            <a:off x="3289925" y="1555325"/>
            <a:ext cx="1410300" cy="81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en">
                <a:latin typeface="Consolas"/>
                <a:ea typeface="Consolas"/>
                <a:cs typeface="Consolas"/>
                <a:sym typeface="Consolas"/>
              </a:rPr>
              <a:t>0.5</a:t>
            </a:r>
            <a:endParaRPr>
              <a:latin typeface="Consolas"/>
              <a:ea typeface="Consolas"/>
              <a:cs typeface="Consolas"/>
              <a:sym typeface="Consolas"/>
            </a:endParaRPr>
          </a:p>
        </p:txBody>
      </p:sp>
      <p:sp>
        <p:nvSpPr>
          <p:cNvPr id="159" name="Google Shape;159;p12"/>
          <p:cNvSpPr txBox="1"/>
          <p:nvPr>
            <p:ph idx="1" type="body"/>
          </p:nvPr>
        </p:nvSpPr>
        <p:spPr>
          <a:xfrm>
            <a:off x="382250" y="2393525"/>
            <a:ext cx="3883800" cy="81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en">
                <a:latin typeface="Consolas"/>
                <a:ea typeface="Consolas"/>
                <a:cs typeface="Consolas"/>
                <a:sym typeface="Consolas"/>
              </a:rPr>
              <a:t>2.0 * 3.5   </a:t>
            </a:r>
            <a:r>
              <a:rPr lang="en">
                <a:solidFill>
                  <a:schemeClr val="dk1"/>
                </a:solidFill>
                <a:latin typeface="Consolas"/>
                <a:ea typeface="Consolas"/>
                <a:cs typeface="Consolas"/>
                <a:sym typeface="Consolas"/>
              </a:rPr>
              <a:t>=&gt;</a:t>
            </a:r>
            <a:endParaRPr>
              <a:latin typeface="Consolas"/>
              <a:ea typeface="Consolas"/>
              <a:cs typeface="Consolas"/>
              <a:sym typeface="Consolas"/>
            </a:endParaRPr>
          </a:p>
        </p:txBody>
      </p:sp>
      <p:sp>
        <p:nvSpPr>
          <p:cNvPr id="160" name="Google Shape;160;p12"/>
          <p:cNvSpPr txBox="1"/>
          <p:nvPr>
            <p:ph idx="1" type="body"/>
          </p:nvPr>
        </p:nvSpPr>
        <p:spPr>
          <a:xfrm>
            <a:off x="3289925" y="2393525"/>
            <a:ext cx="891000" cy="81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en">
                <a:latin typeface="Consolas"/>
                <a:ea typeface="Consolas"/>
                <a:cs typeface="Consolas"/>
                <a:sym typeface="Consolas"/>
              </a:rPr>
              <a:t>7.0</a:t>
            </a:r>
            <a:endParaRPr>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3"/>
          <p:cNvSpPr txBox="1"/>
          <p:nvPr>
            <p:ph idx="1" type="body"/>
          </p:nvPr>
        </p:nvSpPr>
        <p:spPr>
          <a:xfrm>
            <a:off x="323375" y="1066600"/>
            <a:ext cx="2676600" cy="101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sz="1800"/>
          </a:p>
          <a:p>
            <a:pPr indent="0" lvl="0" marL="0" rtl="0" algn="l">
              <a:lnSpc>
                <a:spcPct val="100000"/>
              </a:lnSpc>
              <a:spcBef>
                <a:spcPts val="600"/>
              </a:spcBef>
              <a:spcAft>
                <a:spcPts val="0"/>
              </a:spcAft>
              <a:buSzPts val="2400"/>
              <a:buNone/>
            </a:pPr>
            <a:r>
              <a:rPr lang="en" sz="1800">
                <a:latin typeface="Consolas"/>
                <a:ea typeface="Consolas"/>
                <a:cs typeface="Consolas"/>
                <a:sym typeface="Consolas"/>
              </a:rPr>
              <a:t>1+1</a:t>
            </a:r>
            <a:endParaRPr sz="1800">
              <a:latin typeface="Consolas"/>
              <a:ea typeface="Consolas"/>
              <a:cs typeface="Consolas"/>
              <a:sym typeface="Consolas"/>
            </a:endParaRPr>
          </a:p>
          <a:p>
            <a:pPr indent="0" lvl="0" marL="0" rtl="0" algn="l">
              <a:lnSpc>
                <a:spcPct val="100000"/>
              </a:lnSpc>
              <a:spcBef>
                <a:spcPts val="600"/>
              </a:spcBef>
              <a:spcAft>
                <a:spcPts val="0"/>
              </a:spcAft>
              <a:buSzPts val="2400"/>
              <a:buNone/>
            </a:pPr>
            <a:r>
              <a:rPr lang="en" sz="1800">
                <a:solidFill>
                  <a:srgbClr val="1155CC"/>
                </a:solidFill>
                <a:latin typeface="Consolas"/>
                <a:ea typeface="Consolas"/>
                <a:cs typeface="Consolas"/>
                <a:sym typeface="Consolas"/>
              </a:rPr>
              <a:t>⇒ kotlin.Int = 2</a:t>
            </a:r>
            <a:endParaRPr sz="1800">
              <a:solidFill>
                <a:srgbClr val="1155CC"/>
              </a:solidFill>
              <a:latin typeface="Consolas"/>
              <a:ea typeface="Consolas"/>
              <a:cs typeface="Consolas"/>
              <a:sym typeface="Consolas"/>
            </a:endParaRPr>
          </a:p>
          <a:p>
            <a:pPr indent="0" lvl="0" marL="0" rtl="0" algn="l">
              <a:lnSpc>
                <a:spcPct val="100000"/>
              </a:lnSpc>
              <a:spcBef>
                <a:spcPts val="600"/>
              </a:spcBef>
              <a:spcAft>
                <a:spcPts val="0"/>
              </a:spcAft>
              <a:buSzPts val="2400"/>
              <a:buNone/>
            </a:pPr>
            <a:r>
              <a:t/>
            </a:r>
            <a:endParaRPr sz="1400">
              <a:solidFill>
                <a:srgbClr val="1155CC"/>
              </a:solidFill>
              <a:latin typeface="Courier New"/>
              <a:ea typeface="Courier New"/>
              <a:cs typeface="Courier New"/>
              <a:sym typeface="Courier New"/>
            </a:endParaRPr>
          </a:p>
          <a:p>
            <a:pPr indent="0" lvl="0" marL="0" rtl="0" algn="l">
              <a:lnSpc>
                <a:spcPct val="100000"/>
              </a:lnSpc>
              <a:spcBef>
                <a:spcPts val="600"/>
              </a:spcBef>
              <a:spcAft>
                <a:spcPts val="600"/>
              </a:spcAft>
              <a:buSzPts val="2400"/>
              <a:buNone/>
            </a:pPr>
            <a:r>
              <a:t/>
            </a:r>
            <a:endParaRPr sz="1400">
              <a:solidFill>
                <a:srgbClr val="1155CC"/>
              </a:solidFill>
              <a:latin typeface="Courier New"/>
              <a:ea typeface="Courier New"/>
              <a:cs typeface="Courier New"/>
              <a:sym typeface="Courier New"/>
            </a:endParaRPr>
          </a:p>
        </p:txBody>
      </p:sp>
      <p:sp>
        <p:nvSpPr>
          <p:cNvPr id="166" name="Google Shape;166;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67" name="Google Shape;167;p13"/>
          <p:cNvSpPr txBox="1"/>
          <p:nvPr/>
        </p:nvSpPr>
        <p:spPr>
          <a:xfrm>
            <a:off x="6664275" y="2571750"/>
            <a:ext cx="2273400" cy="1731900"/>
          </a:xfrm>
          <a:prstGeom prst="rect">
            <a:avLst/>
          </a:prstGeom>
          <a:solidFill>
            <a:srgbClr val="D6F0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800" u="none" cap="none" strike="noStrike">
                <a:solidFill>
                  <a:srgbClr val="1155CC"/>
                </a:solidFill>
                <a:latin typeface="Roboto"/>
                <a:ea typeface="Roboto"/>
                <a:cs typeface="Roboto"/>
                <a:sym typeface="Roboto"/>
              </a:rPr>
              <a:t>⇒</a:t>
            </a:r>
            <a:r>
              <a:rPr b="1" i="0" lang="en" sz="1800" u="none" cap="none" strike="noStrike">
                <a:solidFill>
                  <a:schemeClr val="dk1"/>
                </a:solidFill>
                <a:latin typeface="Roboto"/>
                <a:ea typeface="Roboto"/>
                <a:cs typeface="Roboto"/>
                <a:sym typeface="Roboto"/>
              </a:rPr>
              <a:t> </a:t>
            </a:r>
            <a:r>
              <a:rPr b="0" i="0" lang="en" sz="1800" u="none" cap="none" strike="noStrike">
                <a:solidFill>
                  <a:srgbClr val="3C4043"/>
                </a:solidFill>
                <a:latin typeface="Roboto"/>
                <a:ea typeface="Roboto"/>
                <a:cs typeface="Roboto"/>
                <a:sym typeface="Roboto"/>
              </a:rPr>
              <a:t>indicates output from your code. </a:t>
            </a:r>
            <a:endParaRPr b="0" i="0" sz="1800" u="none" cap="none" strike="noStrike">
              <a:solidFill>
                <a:srgbClr val="3C4043"/>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rgbClr val="3C4043"/>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3C4043"/>
                </a:solidFill>
                <a:latin typeface="Roboto"/>
                <a:ea typeface="Roboto"/>
                <a:cs typeface="Roboto"/>
                <a:sym typeface="Roboto"/>
              </a:rPr>
              <a:t>Result includes the type (</a:t>
            </a:r>
            <a:r>
              <a:rPr b="1" i="0" lang="en" sz="1800" u="none" cap="none" strike="noStrike">
                <a:solidFill>
                  <a:srgbClr val="1155CC"/>
                </a:solidFill>
                <a:latin typeface="Courier New"/>
                <a:ea typeface="Courier New"/>
                <a:cs typeface="Courier New"/>
                <a:sym typeface="Courier New"/>
              </a:rPr>
              <a:t>kotlin.Int</a:t>
            </a:r>
            <a:r>
              <a:rPr b="0" i="0" lang="en" sz="1800" u="none" cap="none" strike="noStrike">
                <a:solidFill>
                  <a:srgbClr val="3C4043"/>
                </a:solidFill>
                <a:latin typeface="Roboto"/>
                <a:ea typeface="Roboto"/>
                <a:cs typeface="Roboto"/>
                <a:sym typeface="Roboto"/>
              </a:rPr>
              <a:t>).</a:t>
            </a:r>
            <a:endParaRPr b="0" i="0" sz="1800" u="none" cap="none" strike="noStrike">
              <a:solidFill>
                <a:srgbClr val="3C4043"/>
              </a:solidFill>
              <a:latin typeface="Roboto"/>
              <a:ea typeface="Roboto"/>
              <a:cs typeface="Roboto"/>
              <a:sym typeface="Roboto"/>
            </a:endParaRPr>
          </a:p>
        </p:txBody>
      </p:sp>
      <p:sp>
        <p:nvSpPr>
          <p:cNvPr id="168" name="Google Shape;168;p1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Math operators</a:t>
            </a:r>
            <a:endParaRPr/>
          </a:p>
        </p:txBody>
      </p:sp>
      <p:sp>
        <p:nvSpPr>
          <p:cNvPr id="169" name="Google Shape;169;p13"/>
          <p:cNvSpPr txBox="1"/>
          <p:nvPr/>
        </p:nvSpPr>
        <p:spPr>
          <a:xfrm>
            <a:off x="3557001" y="2569840"/>
            <a:ext cx="2916900" cy="64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Consolas"/>
                <a:ea typeface="Consolas"/>
                <a:cs typeface="Consolas"/>
                <a:sym typeface="Consolas"/>
              </a:rPr>
              <a:t>2.0*3.5</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rgbClr val="1155CC"/>
                </a:solidFill>
                <a:latin typeface="Consolas"/>
                <a:ea typeface="Consolas"/>
                <a:cs typeface="Consolas"/>
                <a:sym typeface="Consolas"/>
              </a:rPr>
              <a:t>⇒ kotlin.Double = 7.0</a:t>
            </a:r>
            <a:endParaRPr b="0" i="0" sz="1800" u="none" cap="none" strike="noStrike">
              <a:solidFill>
                <a:srgbClr val="1155CC"/>
              </a:solidFill>
              <a:latin typeface="Consolas"/>
              <a:ea typeface="Consolas"/>
              <a:cs typeface="Consolas"/>
              <a:sym typeface="Consolas"/>
            </a:endParaRPr>
          </a:p>
          <a:p>
            <a:pPr indent="0" lvl="0" marL="0" marR="0" rtl="0" algn="l">
              <a:lnSpc>
                <a:spcPct val="100000"/>
              </a:lnSpc>
              <a:spcBef>
                <a:spcPts val="60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70" name="Google Shape;170;p13"/>
          <p:cNvSpPr txBox="1"/>
          <p:nvPr/>
        </p:nvSpPr>
        <p:spPr>
          <a:xfrm>
            <a:off x="3529100" y="1410288"/>
            <a:ext cx="29727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Consolas"/>
                <a:ea typeface="Consolas"/>
                <a:cs typeface="Consolas"/>
                <a:sym typeface="Consolas"/>
              </a:rPr>
              <a:t>1.0/2.0</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rgbClr val="1155CC"/>
                </a:solidFill>
                <a:latin typeface="Consolas"/>
                <a:ea typeface="Consolas"/>
                <a:cs typeface="Consolas"/>
                <a:sym typeface="Consolas"/>
              </a:rPr>
              <a:t>⇒ kotlin.Double = 0.5</a:t>
            </a:r>
            <a:endParaRPr b="0" i="0" sz="1800" u="none" cap="none" strike="noStrike">
              <a:solidFill>
                <a:srgbClr val="1155CC"/>
              </a:solidFill>
              <a:latin typeface="Consolas"/>
              <a:ea typeface="Consolas"/>
              <a:cs typeface="Consolas"/>
              <a:sym typeface="Consolas"/>
            </a:endParaRPr>
          </a:p>
          <a:p>
            <a:pPr indent="0" lvl="0" marL="0" marR="0" rtl="0" algn="l">
              <a:lnSpc>
                <a:spcPct val="100000"/>
              </a:lnSpc>
              <a:spcBef>
                <a:spcPts val="60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71" name="Google Shape;171;p13"/>
          <p:cNvSpPr txBox="1"/>
          <p:nvPr/>
        </p:nvSpPr>
        <p:spPr>
          <a:xfrm>
            <a:off x="311700" y="3620963"/>
            <a:ext cx="2676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Consolas"/>
                <a:ea typeface="Consolas"/>
                <a:cs typeface="Consolas"/>
                <a:sym typeface="Consolas"/>
              </a:rPr>
              <a:t>50/10</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rgbClr val="1155CC"/>
                </a:solidFill>
                <a:latin typeface="Consolas"/>
                <a:ea typeface="Consolas"/>
                <a:cs typeface="Consolas"/>
                <a:sym typeface="Consolas"/>
              </a:rPr>
              <a:t>⇒ kotlin.Int = 5</a:t>
            </a:r>
            <a:endParaRPr b="0" i="0" sz="1800" u="none" cap="none" strike="noStrike">
              <a:solidFill>
                <a:srgbClr val="1155CC"/>
              </a:solidFill>
              <a:latin typeface="Consolas"/>
              <a:ea typeface="Consolas"/>
              <a:cs typeface="Consolas"/>
              <a:sym typeface="Consolas"/>
            </a:endParaRPr>
          </a:p>
          <a:p>
            <a:pPr indent="0" lvl="0" marL="0" marR="0" rtl="0" algn="l">
              <a:lnSpc>
                <a:spcPct val="100000"/>
              </a:lnSpc>
              <a:spcBef>
                <a:spcPts val="60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72" name="Google Shape;172;p13"/>
          <p:cNvSpPr txBox="1"/>
          <p:nvPr/>
        </p:nvSpPr>
        <p:spPr>
          <a:xfrm>
            <a:off x="311700" y="2564146"/>
            <a:ext cx="2461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Consolas"/>
                <a:ea typeface="Consolas"/>
                <a:cs typeface="Consolas"/>
                <a:sym typeface="Consolas"/>
              </a:rPr>
              <a:t>53-3</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600"/>
              </a:spcBef>
              <a:spcAft>
                <a:spcPts val="600"/>
              </a:spcAft>
              <a:buClr>
                <a:schemeClr val="dk1"/>
              </a:buClr>
              <a:buSzPts val="1100"/>
              <a:buFont typeface="Arial"/>
              <a:buNone/>
            </a:pPr>
            <a:r>
              <a:rPr b="0" i="0" lang="en" sz="1800" u="none" cap="none" strike="noStrike">
                <a:solidFill>
                  <a:srgbClr val="1155CC"/>
                </a:solidFill>
                <a:latin typeface="Consolas"/>
                <a:ea typeface="Consolas"/>
                <a:cs typeface="Consolas"/>
                <a:sym typeface="Consolas"/>
              </a:rPr>
              <a:t>⇒ kotlin.Int = 50</a:t>
            </a:r>
            <a:endParaRPr b="0" i="0" sz="1800" u="none" cap="none" strike="noStrike">
              <a:solidFill>
                <a:srgbClr val="000000"/>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4"/>
          <p:cNvSpPr txBox="1"/>
          <p:nvPr>
            <p:ph idx="1" type="body"/>
          </p:nvPr>
        </p:nvSpPr>
        <p:spPr>
          <a:xfrm>
            <a:off x="311700" y="1042725"/>
            <a:ext cx="8520600" cy="82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2000"/>
              <a:t>Kotlin keeps numbers as primitives, but lets you call methods on numbers as if they were objects.</a:t>
            </a:r>
            <a:endParaRPr sz="2000"/>
          </a:p>
          <a:p>
            <a:pPr indent="0" lvl="0" marL="0" rtl="0" algn="l">
              <a:lnSpc>
                <a:spcPct val="115000"/>
              </a:lnSpc>
              <a:spcBef>
                <a:spcPts val="1000"/>
              </a:spcBef>
              <a:spcAft>
                <a:spcPts val="0"/>
              </a:spcAft>
              <a:buSzPts val="2400"/>
              <a:buNone/>
            </a:pPr>
            <a:r>
              <a:t/>
            </a:r>
            <a:endParaRPr sz="2000">
              <a:solidFill>
                <a:srgbClr val="1155CC"/>
              </a:solidFill>
            </a:endParaRPr>
          </a:p>
          <a:p>
            <a:pPr indent="0" lvl="0" marL="0" rtl="0" algn="l">
              <a:lnSpc>
                <a:spcPct val="115000"/>
              </a:lnSpc>
              <a:spcBef>
                <a:spcPts val="1000"/>
              </a:spcBef>
              <a:spcAft>
                <a:spcPts val="0"/>
              </a:spcAft>
              <a:buClr>
                <a:srgbClr val="000000"/>
              </a:buClr>
              <a:buSzPts val="1100"/>
              <a:buFont typeface="Arial"/>
              <a:buNone/>
            </a:pPr>
            <a:r>
              <a:t/>
            </a:r>
            <a:endParaRPr sz="2000"/>
          </a:p>
          <a:p>
            <a:pPr indent="0" lvl="0" marL="457200" rtl="0" algn="l">
              <a:lnSpc>
                <a:spcPct val="115000"/>
              </a:lnSpc>
              <a:spcBef>
                <a:spcPts val="0"/>
              </a:spcBef>
              <a:spcAft>
                <a:spcPts val="0"/>
              </a:spcAft>
              <a:buSzPts val="2400"/>
              <a:buNone/>
            </a:pPr>
            <a:r>
              <a:t/>
            </a:r>
            <a:endParaRPr sz="2000"/>
          </a:p>
          <a:p>
            <a:pPr indent="0" lvl="0" marL="457200" rtl="0" algn="l">
              <a:lnSpc>
                <a:spcPct val="115000"/>
              </a:lnSpc>
              <a:spcBef>
                <a:spcPts val="0"/>
              </a:spcBef>
              <a:spcAft>
                <a:spcPts val="0"/>
              </a:spcAft>
              <a:buSzPts val="2400"/>
              <a:buNone/>
            </a:pPr>
            <a:r>
              <a:t/>
            </a:r>
            <a:endParaRPr sz="2000"/>
          </a:p>
          <a:p>
            <a:pPr indent="0" lvl="0" marL="457200" rtl="0" algn="l">
              <a:lnSpc>
                <a:spcPct val="115000"/>
              </a:lnSpc>
              <a:spcBef>
                <a:spcPts val="0"/>
              </a:spcBef>
              <a:spcAft>
                <a:spcPts val="0"/>
              </a:spcAft>
              <a:buSzPts val="2400"/>
              <a:buNone/>
            </a:pPr>
            <a:r>
              <a:t/>
            </a:r>
            <a:endParaRPr sz="2000"/>
          </a:p>
          <a:p>
            <a:pPr indent="0" lvl="0" marL="457200" rtl="0" algn="l">
              <a:lnSpc>
                <a:spcPct val="115000"/>
              </a:lnSpc>
              <a:spcBef>
                <a:spcPts val="0"/>
              </a:spcBef>
              <a:spcAft>
                <a:spcPts val="0"/>
              </a:spcAft>
              <a:buSzPts val="2400"/>
              <a:buNone/>
            </a:pPr>
            <a:r>
              <a:t/>
            </a:r>
            <a:endParaRPr sz="2000"/>
          </a:p>
        </p:txBody>
      </p:sp>
      <p:sp>
        <p:nvSpPr>
          <p:cNvPr id="178" name="Google Shape;178;p1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79" name="Google Shape;179;p1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Numeric operator methods</a:t>
            </a:r>
            <a:endParaRPr/>
          </a:p>
        </p:txBody>
      </p:sp>
      <p:sp>
        <p:nvSpPr>
          <p:cNvPr id="180" name="Google Shape;180;p14"/>
          <p:cNvSpPr txBox="1"/>
          <p:nvPr/>
        </p:nvSpPr>
        <p:spPr>
          <a:xfrm>
            <a:off x="339049" y="3759850"/>
            <a:ext cx="31038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400"/>
              </a:spcBef>
              <a:spcAft>
                <a:spcPts val="0"/>
              </a:spcAft>
              <a:buClr>
                <a:schemeClr val="dk1"/>
              </a:buClr>
              <a:buSzPts val="1100"/>
              <a:buFont typeface="Arial"/>
              <a:buNone/>
            </a:pPr>
            <a:r>
              <a:rPr b="0" i="0" lang="en" sz="1800" u="none" cap="none" strike="noStrike">
                <a:solidFill>
                  <a:schemeClr val="dk1"/>
                </a:solidFill>
                <a:latin typeface="Consolas"/>
                <a:ea typeface="Consolas"/>
                <a:cs typeface="Consolas"/>
                <a:sym typeface="Consolas"/>
              </a:rPr>
              <a:t>  2.4.div(2)</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rgbClr val="1155CC"/>
                </a:solidFill>
                <a:latin typeface="Consolas"/>
                <a:ea typeface="Consolas"/>
                <a:cs typeface="Consolas"/>
                <a:sym typeface="Consolas"/>
              </a:rPr>
              <a:t>  ⇒ kotlin.Double = 1.2</a:t>
            </a:r>
            <a:endParaRPr b="0" i="0" sz="1800" u="none" cap="none" strike="noStrike">
              <a:solidFill>
                <a:srgbClr val="1155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p:txBody>
      </p:sp>
      <p:sp>
        <p:nvSpPr>
          <p:cNvPr id="181" name="Google Shape;181;p14"/>
          <p:cNvSpPr txBox="1"/>
          <p:nvPr/>
        </p:nvSpPr>
        <p:spPr>
          <a:xfrm>
            <a:off x="339050" y="2839525"/>
            <a:ext cx="3279600" cy="764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400"/>
              </a:spcBef>
              <a:spcAft>
                <a:spcPts val="0"/>
              </a:spcAft>
              <a:buClr>
                <a:schemeClr val="dk1"/>
              </a:buClr>
              <a:buSzPts val="1100"/>
              <a:buFont typeface="Arial"/>
              <a:buNone/>
            </a:pPr>
            <a:r>
              <a:rPr b="0" i="0" lang="en" sz="1800" u="none" cap="none" strike="noStrike">
                <a:solidFill>
                  <a:schemeClr val="dk1"/>
                </a:solidFill>
                <a:latin typeface="Consolas"/>
                <a:ea typeface="Consolas"/>
                <a:cs typeface="Consolas"/>
                <a:sym typeface="Consolas"/>
              </a:rPr>
              <a:t>  3.5.plus(4)</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rgbClr val="1155CC"/>
                </a:solidFill>
                <a:latin typeface="Consolas"/>
                <a:ea typeface="Consolas"/>
                <a:cs typeface="Consolas"/>
                <a:sym typeface="Consolas"/>
              </a:rPr>
              <a:t>  ⇒ kotlin.Double = 7.5</a:t>
            </a:r>
            <a:endParaRPr b="0" i="0" sz="1800" u="none" cap="none" strike="noStrike">
              <a:solidFill>
                <a:srgbClr val="000000"/>
              </a:solidFill>
              <a:latin typeface="Consolas"/>
              <a:ea typeface="Consolas"/>
              <a:cs typeface="Consolas"/>
              <a:sym typeface="Consolas"/>
            </a:endParaRPr>
          </a:p>
        </p:txBody>
      </p:sp>
      <p:sp>
        <p:nvSpPr>
          <p:cNvPr id="182" name="Google Shape;182;p14"/>
          <p:cNvSpPr txBox="1"/>
          <p:nvPr/>
        </p:nvSpPr>
        <p:spPr>
          <a:xfrm>
            <a:off x="339044" y="1958150"/>
            <a:ext cx="31884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chemeClr val="dk1"/>
                </a:solidFill>
                <a:latin typeface="Consolas"/>
                <a:ea typeface="Consolas"/>
                <a:cs typeface="Consolas"/>
                <a:sym typeface="Consolas"/>
              </a:rPr>
              <a:t>  2.times(3)</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rgbClr val="1155CC"/>
                </a:solidFill>
                <a:latin typeface="Consolas"/>
                <a:ea typeface="Consolas"/>
                <a:cs typeface="Consolas"/>
                <a:sym typeface="Consolas"/>
              </a:rPr>
              <a:t>  ⇒ kotlin.Int = 6</a:t>
            </a:r>
            <a:endParaRPr b="0" i="0" sz="1800" u="none" cap="none" strike="noStrike">
              <a:solidFill>
                <a:srgbClr val="1155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5"/>
          <p:cNvSpPr txBox="1"/>
          <p:nvPr>
            <p:ph type="title"/>
          </p:nvPr>
        </p:nvSpPr>
        <p:spPr>
          <a:xfrm>
            <a:off x="311700" y="0"/>
            <a:ext cx="8520600" cy="464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sz="4200"/>
              <a:t>Data types</a:t>
            </a:r>
            <a:endParaRPr sz="4200"/>
          </a:p>
        </p:txBody>
      </p:sp>
      <p:sp>
        <p:nvSpPr>
          <p:cNvPr id="188" name="Google Shape;188;p1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Integer types</a:t>
            </a:r>
            <a:endParaRPr/>
          </a:p>
        </p:txBody>
      </p:sp>
      <p:sp>
        <p:nvSpPr>
          <p:cNvPr id="194" name="Google Shape;194;p1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graphicFrame>
        <p:nvGraphicFramePr>
          <p:cNvPr id="195" name="Google Shape;195;p16"/>
          <p:cNvGraphicFramePr/>
          <p:nvPr/>
        </p:nvGraphicFramePr>
        <p:xfrm>
          <a:off x="395675" y="1165800"/>
          <a:ext cx="3000000" cy="3000000"/>
        </p:xfrm>
        <a:graphic>
          <a:graphicData uri="http://schemas.openxmlformats.org/drawingml/2006/table">
            <a:tbl>
              <a:tblPr>
                <a:noFill/>
                <a:tableStyleId>{A79BB53B-F906-4F41-A903-1B6EFDBA83DE}</a:tableStyleId>
              </a:tblPr>
              <a:tblGrid>
                <a:gridCol w="1845225"/>
                <a:gridCol w="1187475"/>
                <a:gridCol w="5227200"/>
              </a:tblGrid>
              <a:tr h="648750">
                <a:tc>
                  <a:txBody>
                    <a:bodyPr/>
                    <a:lstStyle/>
                    <a:p>
                      <a:pPr indent="0" lvl="0" marL="0" marR="0" rtl="0" algn="l">
                        <a:lnSpc>
                          <a:spcPct val="100000"/>
                        </a:lnSpc>
                        <a:spcBef>
                          <a:spcPts val="0"/>
                        </a:spcBef>
                        <a:spcAft>
                          <a:spcPts val="0"/>
                        </a:spcAft>
                        <a:buClr>
                          <a:srgbClr val="000000"/>
                        </a:buClr>
                        <a:buSzPts val="2200"/>
                        <a:buFont typeface="Arial"/>
                        <a:buNone/>
                      </a:pPr>
                      <a:r>
                        <a:rPr b="1" lang="en" sz="2200" u="none" cap="none" strike="noStrike">
                          <a:latin typeface="Roboto"/>
                          <a:ea typeface="Roboto"/>
                          <a:cs typeface="Roboto"/>
                          <a:sym typeface="Roboto"/>
                        </a:rPr>
                        <a:t>Type</a:t>
                      </a:r>
                      <a:endParaRPr b="1" sz="2200" u="none" cap="none" strike="noStrike">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2200"/>
                        <a:buFont typeface="Arial"/>
                        <a:buNone/>
                      </a:pPr>
                      <a:r>
                        <a:rPr b="1" lang="en" sz="2200" u="none" cap="none" strike="noStrike">
                          <a:latin typeface="Roboto"/>
                          <a:ea typeface="Roboto"/>
                          <a:cs typeface="Roboto"/>
                          <a:sym typeface="Roboto"/>
                        </a:rPr>
                        <a:t>Bits</a:t>
                      </a:r>
                      <a:endParaRPr b="1" sz="2200" u="none" cap="none" strike="noStrike">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2200"/>
                        <a:buFont typeface="Arial"/>
                        <a:buNone/>
                      </a:pPr>
                      <a:r>
                        <a:rPr b="1" lang="en" sz="2200" u="none" cap="none" strike="noStrike">
                          <a:latin typeface="Roboto"/>
                          <a:ea typeface="Roboto"/>
                          <a:cs typeface="Roboto"/>
                          <a:sym typeface="Roboto"/>
                        </a:rPr>
                        <a:t>Notes</a:t>
                      </a:r>
                      <a:endParaRPr b="1" sz="2200" u="none" cap="none" strike="noStrike">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648750">
                <a:tc>
                  <a:txBody>
                    <a:bodyPr/>
                    <a:lstStyle/>
                    <a:p>
                      <a:pPr indent="0" lvl="0" marL="0" marR="0" rtl="0" algn="l">
                        <a:lnSpc>
                          <a:spcPct val="100000"/>
                        </a:lnSpc>
                        <a:spcBef>
                          <a:spcPts val="0"/>
                        </a:spcBef>
                        <a:spcAft>
                          <a:spcPts val="0"/>
                        </a:spcAft>
                        <a:buClr>
                          <a:srgbClr val="000000"/>
                        </a:buClr>
                        <a:buSzPts val="2200"/>
                        <a:buFont typeface="Arial"/>
                        <a:buNone/>
                      </a:pPr>
                      <a:r>
                        <a:rPr lang="en" sz="2200" u="none" cap="none" strike="noStrike">
                          <a:latin typeface="Roboto"/>
                          <a:ea typeface="Roboto"/>
                          <a:cs typeface="Roboto"/>
                          <a:sym typeface="Roboto"/>
                        </a:rPr>
                        <a:t>Long</a:t>
                      </a:r>
                      <a:endParaRPr sz="2200" u="none" cap="none" strike="noStrike">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rPr lang="en" sz="2200" u="none" cap="none" strike="noStrike">
                          <a:latin typeface="Roboto"/>
                          <a:ea typeface="Roboto"/>
                          <a:cs typeface="Roboto"/>
                          <a:sym typeface="Roboto"/>
                        </a:rPr>
                        <a:t>64</a:t>
                      </a:r>
                      <a:endParaRPr sz="2200" u="none" cap="none" strike="noStrike">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rPr lang="en" sz="2200" u="none" cap="none" strike="noStrike">
                          <a:latin typeface="Roboto"/>
                          <a:ea typeface="Roboto"/>
                          <a:cs typeface="Roboto"/>
                          <a:sym typeface="Roboto"/>
                        </a:rPr>
                        <a:t>From </a:t>
                      </a:r>
                      <a:r>
                        <a:rPr lang="en" sz="2200" u="none" cap="none" strike="noStrike">
                          <a:solidFill>
                            <a:schemeClr val="dk1"/>
                          </a:solidFill>
                          <a:latin typeface="Roboto"/>
                          <a:ea typeface="Roboto"/>
                          <a:cs typeface="Roboto"/>
                          <a:sym typeface="Roboto"/>
                        </a:rPr>
                        <a:t>-2</a:t>
                      </a:r>
                      <a:r>
                        <a:rPr baseline="30000" lang="en" sz="2200" u="none" cap="none" strike="noStrike">
                          <a:solidFill>
                            <a:schemeClr val="dk1"/>
                          </a:solidFill>
                          <a:latin typeface="Roboto"/>
                          <a:ea typeface="Roboto"/>
                          <a:cs typeface="Roboto"/>
                          <a:sym typeface="Roboto"/>
                        </a:rPr>
                        <a:t>63</a:t>
                      </a:r>
                      <a:r>
                        <a:rPr lang="en" sz="2200" u="none" cap="none" strike="noStrike">
                          <a:solidFill>
                            <a:schemeClr val="dk1"/>
                          </a:solidFill>
                          <a:latin typeface="Roboto"/>
                          <a:ea typeface="Roboto"/>
                          <a:cs typeface="Roboto"/>
                          <a:sym typeface="Roboto"/>
                        </a:rPr>
                        <a:t> to 2</a:t>
                      </a:r>
                      <a:r>
                        <a:rPr baseline="30000" lang="en" sz="2200" u="none" cap="none" strike="noStrike">
                          <a:solidFill>
                            <a:schemeClr val="dk1"/>
                          </a:solidFill>
                          <a:latin typeface="Roboto"/>
                          <a:ea typeface="Roboto"/>
                          <a:cs typeface="Roboto"/>
                          <a:sym typeface="Roboto"/>
                        </a:rPr>
                        <a:t>63</a:t>
                      </a:r>
                      <a:r>
                        <a:rPr lang="en" sz="2200" u="none" cap="none" strike="noStrike">
                          <a:solidFill>
                            <a:schemeClr val="dk1"/>
                          </a:solidFill>
                          <a:latin typeface="Roboto"/>
                          <a:ea typeface="Roboto"/>
                          <a:cs typeface="Roboto"/>
                          <a:sym typeface="Roboto"/>
                        </a:rPr>
                        <a:t>-1</a:t>
                      </a:r>
                      <a:endParaRPr sz="2200" u="none" cap="none" strike="noStrike">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48750">
                <a:tc>
                  <a:txBody>
                    <a:bodyPr/>
                    <a:lstStyle/>
                    <a:p>
                      <a:pPr indent="0" lvl="0" marL="0" marR="0" rtl="0" algn="l">
                        <a:lnSpc>
                          <a:spcPct val="100000"/>
                        </a:lnSpc>
                        <a:spcBef>
                          <a:spcPts val="0"/>
                        </a:spcBef>
                        <a:spcAft>
                          <a:spcPts val="0"/>
                        </a:spcAft>
                        <a:buClr>
                          <a:srgbClr val="000000"/>
                        </a:buClr>
                        <a:buSzPts val="2200"/>
                        <a:buFont typeface="Arial"/>
                        <a:buNone/>
                      </a:pPr>
                      <a:r>
                        <a:rPr lang="en" sz="2200" u="none" cap="none" strike="noStrike">
                          <a:latin typeface="Roboto"/>
                          <a:ea typeface="Roboto"/>
                          <a:cs typeface="Roboto"/>
                          <a:sym typeface="Roboto"/>
                        </a:rPr>
                        <a:t>Int</a:t>
                      </a:r>
                      <a:endParaRPr sz="2200" u="none" cap="none" strike="noStrike">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rPr lang="en" sz="2200" u="none" cap="none" strike="noStrike">
                          <a:latin typeface="Roboto"/>
                          <a:ea typeface="Roboto"/>
                          <a:cs typeface="Roboto"/>
                          <a:sym typeface="Roboto"/>
                        </a:rPr>
                        <a:t>32</a:t>
                      </a:r>
                      <a:endParaRPr sz="2200" u="none" cap="none" strike="noStrike">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rPr lang="en" sz="2200" u="none" cap="none" strike="noStrike">
                          <a:latin typeface="Roboto"/>
                          <a:ea typeface="Roboto"/>
                          <a:cs typeface="Roboto"/>
                          <a:sym typeface="Roboto"/>
                        </a:rPr>
                        <a:t>From -2</a:t>
                      </a:r>
                      <a:r>
                        <a:rPr baseline="30000" lang="en" sz="2200" u="none" cap="none" strike="noStrike">
                          <a:latin typeface="Roboto"/>
                          <a:ea typeface="Roboto"/>
                          <a:cs typeface="Roboto"/>
                          <a:sym typeface="Roboto"/>
                        </a:rPr>
                        <a:t>31</a:t>
                      </a:r>
                      <a:r>
                        <a:rPr lang="en" sz="2200" u="none" cap="none" strike="noStrike">
                          <a:latin typeface="Roboto"/>
                          <a:ea typeface="Roboto"/>
                          <a:cs typeface="Roboto"/>
                          <a:sym typeface="Roboto"/>
                        </a:rPr>
                        <a:t> to </a:t>
                      </a:r>
                      <a:r>
                        <a:rPr lang="en" sz="2200" u="none" cap="none" strike="noStrike">
                          <a:solidFill>
                            <a:schemeClr val="dk1"/>
                          </a:solidFill>
                          <a:latin typeface="Roboto"/>
                          <a:ea typeface="Roboto"/>
                          <a:cs typeface="Roboto"/>
                          <a:sym typeface="Roboto"/>
                        </a:rPr>
                        <a:t>2</a:t>
                      </a:r>
                      <a:r>
                        <a:rPr baseline="30000" lang="en" sz="2200" u="none" cap="none" strike="noStrike">
                          <a:solidFill>
                            <a:schemeClr val="dk1"/>
                          </a:solidFill>
                          <a:latin typeface="Roboto"/>
                          <a:ea typeface="Roboto"/>
                          <a:cs typeface="Roboto"/>
                          <a:sym typeface="Roboto"/>
                        </a:rPr>
                        <a:t>31</a:t>
                      </a:r>
                      <a:r>
                        <a:rPr lang="en" sz="2200" u="none" cap="none" strike="noStrike">
                          <a:solidFill>
                            <a:schemeClr val="dk1"/>
                          </a:solidFill>
                          <a:latin typeface="Roboto"/>
                          <a:ea typeface="Roboto"/>
                          <a:cs typeface="Roboto"/>
                          <a:sym typeface="Roboto"/>
                        </a:rPr>
                        <a:t>-1</a:t>
                      </a:r>
                      <a:endParaRPr sz="2200" u="none" cap="none" strike="noStrike">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48750">
                <a:tc>
                  <a:txBody>
                    <a:bodyPr/>
                    <a:lstStyle/>
                    <a:p>
                      <a:pPr indent="0" lvl="0" marL="0" marR="0" rtl="0" algn="l">
                        <a:lnSpc>
                          <a:spcPct val="100000"/>
                        </a:lnSpc>
                        <a:spcBef>
                          <a:spcPts val="0"/>
                        </a:spcBef>
                        <a:spcAft>
                          <a:spcPts val="0"/>
                        </a:spcAft>
                        <a:buClr>
                          <a:srgbClr val="000000"/>
                        </a:buClr>
                        <a:buSzPts val="2200"/>
                        <a:buFont typeface="Arial"/>
                        <a:buNone/>
                      </a:pPr>
                      <a:r>
                        <a:rPr lang="en" sz="2200" u="none" cap="none" strike="noStrike">
                          <a:latin typeface="Roboto"/>
                          <a:ea typeface="Roboto"/>
                          <a:cs typeface="Roboto"/>
                          <a:sym typeface="Roboto"/>
                        </a:rPr>
                        <a:t>Short</a:t>
                      </a:r>
                      <a:endParaRPr sz="2200" u="none" cap="none" strike="noStrike">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rPr lang="en" sz="2200" u="none" cap="none" strike="noStrike">
                          <a:latin typeface="Roboto"/>
                          <a:ea typeface="Roboto"/>
                          <a:cs typeface="Roboto"/>
                          <a:sym typeface="Roboto"/>
                        </a:rPr>
                        <a:t>16</a:t>
                      </a:r>
                      <a:endParaRPr sz="2200" u="none" cap="none" strike="noStrike">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rPr lang="en" sz="2200" u="none" cap="none" strike="noStrike">
                          <a:latin typeface="Roboto"/>
                          <a:ea typeface="Roboto"/>
                          <a:cs typeface="Roboto"/>
                          <a:sym typeface="Roboto"/>
                        </a:rPr>
                        <a:t>From -32768 to </a:t>
                      </a:r>
                      <a:r>
                        <a:rPr lang="en" sz="2200" u="none" cap="none" strike="noStrike">
                          <a:solidFill>
                            <a:schemeClr val="dk1"/>
                          </a:solidFill>
                          <a:latin typeface="Roboto"/>
                          <a:ea typeface="Roboto"/>
                          <a:cs typeface="Roboto"/>
                          <a:sym typeface="Roboto"/>
                        </a:rPr>
                        <a:t>32767</a:t>
                      </a:r>
                      <a:endParaRPr sz="2200" u="none" cap="none" strike="noStrike">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48750">
                <a:tc>
                  <a:txBody>
                    <a:bodyPr/>
                    <a:lstStyle/>
                    <a:p>
                      <a:pPr indent="0" lvl="0" marL="0" marR="0" rtl="0" algn="l">
                        <a:lnSpc>
                          <a:spcPct val="100000"/>
                        </a:lnSpc>
                        <a:spcBef>
                          <a:spcPts val="0"/>
                        </a:spcBef>
                        <a:spcAft>
                          <a:spcPts val="0"/>
                        </a:spcAft>
                        <a:buClr>
                          <a:srgbClr val="000000"/>
                        </a:buClr>
                        <a:buSzPts val="2200"/>
                        <a:buFont typeface="Arial"/>
                        <a:buNone/>
                      </a:pPr>
                      <a:r>
                        <a:rPr lang="en" sz="2200" u="none" cap="none" strike="noStrike">
                          <a:latin typeface="Roboto"/>
                          <a:ea typeface="Roboto"/>
                          <a:cs typeface="Roboto"/>
                          <a:sym typeface="Roboto"/>
                        </a:rPr>
                        <a:t>Byte</a:t>
                      </a:r>
                      <a:endParaRPr sz="2200" u="none" cap="none" strike="noStrike">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rPr lang="en" sz="2200" u="none" cap="none" strike="noStrike">
                          <a:latin typeface="Roboto"/>
                          <a:ea typeface="Roboto"/>
                          <a:cs typeface="Roboto"/>
                          <a:sym typeface="Roboto"/>
                        </a:rPr>
                        <a:t>8</a:t>
                      </a:r>
                      <a:endParaRPr sz="2200" u="none" cap="none" strike="noStrike">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rPr lang="en" sz="2200" u="none" cap="none" strike="noStrike">
                          <a:latin typeface="Roboto"/>
                          <a:ea typeface="Roboto"/>
                          <a:cs typeface="Roboto"/>
                          <a:sym typeface="Roboto"/>
                        </a:rPr>
                        <a:t>From -128 to </a:t>
                      </a:r>
                      <a:r>
                        <a:rPr lang="en" sz="2200" u="none" cap="none" strike="noStrike">
                          <a:solidFill>
                            <a:schemeClr val="dk1"/>
                          </a:solidFill>
                          <a:latin typeface="Roboto"/>
                          <a:ea typeface="Roboto"/>
                          <a:cs typeface="Roboto"/>
                          <a:sym typeface="Roboto"/>
                        </a:rPr>
                        <a:t>127</a:t>
                      </a:r>
                      <a:endParaRPr sz="2200" u="none" cap="none" strike="noStrike">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Floating-point and other numeric types</a:t>
            </a:r>
            <a:endParaRPr/>
          </a:p>
        </p:txBody>
      </p:sp>
      <p:sp>
        <p:nvSpPr>
          <p:cNvPr id="201" name="Google Shape;201;p1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graphicFrame>
        <p:nvGraphicFramePr>
          <p:cNvPr id="202" name="Google Shape;202;p17"/>
          <p:cNvGraphicFramePr/>
          <p:nvPr/>
        </p:nvGraphicFramePr>
        <p:xfrm>
          <a:off x="391750" y="1122825"/>
          <a:ext cx="3000000" cy="3000000"/>
        </p:xfrm>
        <a:graphic>
          <a:graphicData uri="http://schemas.openxmlformats.org/drawingml/2006/table">
            <a:tbl>
              <a:tblPr>
                <a:noFill/>
                <a:tableStyleId>{A79BB53B-F906-4F41-A903-1B6EFDBA83DE}</a:tableStyleId>
              </a:tblPr>
              <a:tblGrid>
                <a:gridCol w="1867700"/>
                <a:gridCol w="1201925"/>
                <a:gridCol w="5290875"/>
              </a:tblGrid>
              <a:tr h="573475">
                <a:tc>
                  <a:txBody>
                    <a:bodyPr/>
                    <a:lstStyle/>
                    <a:p>
                      <a:pPr indent="0" lvl="0" marL="0" marR="0" rtl="0" algn="l">
                        <a:lnSpc>
                          <a:spcPct val="100000"/>
                        </a:lnSpc>
                        <a:spcBef>
                          <a:spcPts val="0"/>
                        </a:spcBef>
                        <a:spcAft>
                          <a:spcPts val="0"/>
                        </a:spcAft>
                        <a:buClr>
                          <a:srgbClr val="000000"/>
                        </a:buClr>
                        <a:buSzPts val="2000"/>
                        <a:buFont typeface="Arial"/>
                        <a:buNone/>
                      </a:pPr>
                      <a:r>
                        <a:rPr b="1" lang="en" sz="2000" u="none" cap="none" strike="noStrike">
                          <a:latin typeface="Roboto"/>
                          <a:ea typeface="Roboto"/>
                          <a:cs typeface="Roboto"/>
                          <a:sym typeface="Roboto"/>
                        </a:rPr>
                        <a:t>Type</a:t>
                      </a:r>
                      <a:endParaRPr b="1" sz="2000" u="none" cap="none" strike="noStrike">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2000"/>
                        <a:buFont typeface="Arial"/>
                        <a:buNone/>
                      </a:pPr>
                      <a:r>
                        <a:rPr b="1" lang="en" sz="2000" u="none" cap="none" strike="noStrike">
                          <a:latin typeface="Roboto"/>
                          <a:ea typeface="Roboto"/>
                          <a:cs typeface="Roboto"/>
                          <a:sym typeface="Roboto"/>
                        </a:rPr>
                        <a:t>Bits</a:t>
                      </a:r>
                      <a:endParaRPr b="1" sz="2000" u="none" cap="none" strike="noStrike">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2000"/>
                        <a:buFont typeface="Arial"/>
                        <a:buNone/>
                      </a:pPr>
                      <a:r>
                        <a:rPr b="1" lang="en" sz="2000" u="none" cap="none" strike="noStrike">
                          <a:latin typeface="Roboto"/>
                          <a:ea typeface="Roboto"/>
                          <a:cs typeface="Roboto"/>
                          <a:sym typeface="Roboto"/>
                        </a:rPr>
                        <a:t>Notes</a:t>
                      </a:r>
                      <a:endParaRPr b="1" sz="2000" u="none" cap="none" strike="noStrike">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487250">
                <a:tc>
                  <a:txBody>
                    <a:bodyPr/>
                    <a:lstStyle/>
                    <a:p>
                      <a:pPr indent="0" lvl="0" marL="0" marR="0" rtl="0" algn="l">
                        <a:lnSpc>
                          <a:spcPct val="100000"/>
                        </a:lnSpc>
                        <a:spcBef>
                          <a:spcPts val="0"/>
                        </a:spcBef>
                        <a:spcAft>
                          <a:spcPts val="0"/>
                        </a:spcAft>
                        <a:buClr>
                          <a:srgbClr val="000000"/>
                        </a:buClr>
                        <a:buSzPts val="2000"/>
                        <a:buFont typeface="Arial"/>
                        <a:buNone/>
                      </a:pPr>
                      <a:r>
                        <a:rPr lang="en" sz="2000" u="none" cap="none" strike="noStrike">
                          <a:latin typeface="Roboto"/>
                          <a:ea typeface="Roboto"/>
                          <a:cs typeface="Roboto"/>
                          <a:sym typeface="Roboto"/>
                        </a:rPr>
                        <a:t>Double</a:t>
                      </a:r>
                      <a:endParaRPr sz="2000" u="none" cap="none" strike="noStrike">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 sz="2000" u="none" cap="none" strike="noStrike">
                          <a:latin typeface="Roboto"/>
                          <a:ea typeface="Roboto"/>
                          <a:cs typeface="Roboto"/>
                          <a:sym typeface="Roboto"/>
                        </a:rPr>
                        <a:t>64</a:t>
                      </a:r>
                      <a:endParaRPr sz="2000" u="none" cap="none" strike="noStrike">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 sz="2000" u="none" cap="none" strike="noStrike">
                          <a:latin typeface="Roboto"/>
                          <a:ea typeface="Roboto"/>
                          <a:cs typeface="Roboto"/>
                          <a:sym typeface="Roboto"/>
                        </a:rPr>
                        <a:t>16 - 17 significant digits</a:t>
                      </a:r>
                      <a:endParaRPr sz="2000" u="none" cap="none" strike="noStrike">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58275">
                <a:tc>
                  <a:txBody>
                    <a:bodyPr/>
                    <a:lstStyle/>
                    <a:p>
                      <a:pPr indent="0" lvl="0" marL="0" marR="0" rtl="0" algn="l">
                        <a:lnSpc>
                          <a:spcPct val="100000"/>
                        </a:lnSpc>
                        <a:spcBef>
                          <a:spcPts val="0"/>
                        </a:spcBef>
                        <a:spcAft>
                          <a:spcPts val="0"/>
                        </a:spcAft>
                        <a:buClr>
                          <a:srgbClr val="000000"/>
                        </a:buClr>
                        <a:buSzPts val="2000"/>
                        <a:buFont typeface="Arial"/>
                        <a:buNone/>
                      </a:pPr>
                      <a:r>
                        <a:rPr lang="en" sz="2000" u="none" cap="none" strike="noStrike">
                          <a:latin typeface="Roboto"/>
                          <a:ea typeface="Roboto"/>
                          <a:cs typeface="Roboto"/>
                          <a:sym typeface="Roboto"/>
                        </a:rPr>
                        <a:t>Float</a:t>
                      </a:r>
                      <a:endParaRPr sz="2000" u="none" cap="none" strike="noStrike">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 sz="2000" u="none" cap="none" strike="noStrike">
                          <a:latin typeface="Roboto"/>
                          <a:ea typeface="Roboto"/>
                          <a:cs typeface="Roboto"/>
                          <a:sym typeface="Roboto"/>
                        </a:rPr>
                        <a:t>32</a:t>
                      </a:r>
                      <a:endParaRPr sz="2000" u="none" cap="none" strike="noStrike">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 sz="2000" u="none" cap="none" strike="noStrike">
                          <a:latin typeface="Roboto"/>
                          <a:ea typeface="Roboto"/>
                          <a:cs typeface="Roboto"/>
                          <a:sym typeface="Roboto"/>
                        </a:rPr>
                        <a:t>6 - 7 significant digits</a:t>
                      </a:r>
                      <a:endParaRPr sz="2000" u="none" cap="none" strike="noStrike">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29050">
                <a:tc>
                  <a:txBody>
                    <a:bodyPr/>
                    <a:lstStyle/>
                    <a:p>
                      <a:pPr indent="0" lvl="0" marL="0" marR="0" rtl="0" algn="l">
                        <a:lnSpc>
                          <a:spcPct val="100000"/>
                        </a:lnSpc>
                        <a:spcBef>
                          <a:spcPts val="0"/>
                        </a:spcBef>
                        <a:spcAft>
                          <a:spcPts val="0"/>
                        </a:spcAft>
                        <a:buClr>
                          <a:srgbClr val="000000"/>
                        </a:buClr>
                        <a:buSzPts val="2000"/>
                        <a:buFont typeface="Arial"/>
                        <a:buNone/>
                      </a:pPr>
                      <a:r>
                        <a:rPr lang="en" sz="2000" u="none" cap="none" strike="noStrike">
                          <a:latin typeface="Roboto"/>
                          <a:ea typeface="Roboto"/>
                          <a:cs typeface="Roboto"/>
                          <a:sym typeface="Roboto"/>
                        </a:rPr>
                        <a:t>Char</a:t>
                      </a:r>
                      <a:endParaRPr sz="2000" u="none" cap="none" strike="noStrike">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 sz="2000" u="none" cap="none" strike="noStrike">
                          <a:latin typeface="Roboto"/>
                          <a:ea typeface="Roboto"/>
                          <a:cs typeface="Roboto"/>
                          <a:sym typeface="Roboto"/>
                        </a:rPr>
                        <a:t>16</a:t>
                      </a:r>
                      <a:endParaRPr sz="2000" u="none" cap="none" strike="noStrike">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 sz="2000" u="none" cap="none" strike="noStrike">
                          <a:solidFill>
                            <a:schemeClr val="dk1"/>
                          </a:solidFill>
                          <a:latin typeface="Roboto"/>
                          <a:ea typeface="Roboto"/>
                          <a:cs typeface="Roboto"/>
                          <a:sym typeface="Roboto"/>
                        </a:rPr>
                        <a:t>16-bit Unicode character</a:t>
                      </a:r>
                      <a:endParaRPr sz="2000" u="none" cap="none" strike="noStrike">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115675">
                <a:tc>
                  <a:txBody>
                    <a:bodyPr/>
                    <a:lstStyle/>
                    <a:p>
                      <a:pPr indent="0" lvl="0" marL="0" marR="0" rtl="0" algn="l">
                        <a:lnSpc>
                          <a:spcPct val="100000"/>
                        </a:lnSpc>
                        <a:spcBef>
                          <a:spcPts val="0"/>
                        </a:spcBef>
                        <a:spcAft>
                          <a:spcPts val="0"/>
                        </a:spcAft>
                        <a:buClr>
                          <a:srgbClr val="000000"/>
                        </a:buClr>
                        <a:buSzPts val="2000"/>
                        <a:buFont typeface="Arial"/>
                        <a:buNone/>
                      </a:pPr>
                      <a:r>
                        <a:rPr lang="en" sz="2000" u="none" cap="none" strike="noStrike">
                          <a:latin typeface="Roboto"/>
                          <a:ea typeface="Roboto"/>
                          <a:cs typeface="Roboto"/>
                          <a:sym typeface="Roboto"/>
                        </a:rPr>
                        <a:t>Boolean</a:t>
                      </a:r>
                      <a:endParaRPr sz="2000" u="none" cap="none" strike="noStrike">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 sz="2000" u="none" cap="none" strike="noStrike">
                          <a:latin typeface="Roboto"/>
                          <a:ea typeface="Roboto"/>
                          <a:cs typeface="Roboto"/>
                          <a:sym typeface="Roboto"/>
                        </a:rPr>
                        <a:t>8</a:t>
                      </a:r>
                      <a:endParaRPr sz="2000" u="none" cap="none" strike="noStrike">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 sz="2000" u="none" cap="none" strike="noStrike">
                          <a:latin typeface="Roboto"/>
                          <a:ea typeface="Roboto"/>
                          <a:cs typeface="Roboto"/>
                          <a:sym typeface="Roboto"/>
                        </a:rPr>
                        <a:t>True or false. Operations include: </a:t>
                      </a:r>
                      <a:endParaRPr sz="20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lang="en" sz="2000" u="none" cap="none" strike="noStrike">
                          <a:latin typeface="Consolas"/>
                          <a:ea typeface="Consolas"/>
                          <a:cs typeface="Consolas"/>
                          <a:sym typeface="Consolas"/>
                        </a:rPr>
                        <a:t>||</a:t>
                      </a:r>
                      <a:r>
                        <a:rPr lang="en" sz="2000" u="none" cap="none" strike="noStrike">
                          <a:latin typeface="Roboto"/>
                          <a:ea typeface="Roboto"/>
                          <a:cs typeface="Roboto"/>
                          <a:sym typeface="Roboto"/>
                        </a:rPr>
                        <a:t> - lazy disjunction, </a:t>
                      </a:r>
                      <a:r>
                        <a:rPr lang="en" sz="2000" u="none" cap="none" strike="noStrike">
                          <a:latin typeface="Consolas"/>
                          <a:ea typeface="Consolas"/>
                          <a:cs typeface="Consolas"/>
                          <a:sym typeface="Consolas"/>
                        </a:rPr>
                        <a:t>&amp;&amp;</a:t>
                      </a:r>
                      <a:r>
                        <a:rPr lang="en" sz="2000" u="none" cap="none" strike="noStrike">
                          <a:latin typeface="Roboto"/>
                          <a:ea typeface="Roboto"/>
                          <a:cs typeface="Roboto"/>
                          <a:sym typeface="Roboto"/>
                        </a:rPr>
                        <a:t> - lazy conjunction, </a:t>
                      </a:r>
                      <a:endParaRPr sz="20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lang="en" sz="2000" u="none" cap="none" strike="noStrike">
                          <a:latin typeface="Consolas"/>
                          <a:ea typeface="Consolas"/>
                          <a:cs typeface="Consolas"/>
                          <a:sym typeface="Consolas"/>
                        </a:rPr>
                        <a:t>!</a:t>
                      </a:r>
                      <a:r>
                        <a:rPr lang="en" sz="2000" u="none" cap="none" strike="noStrike">
                          <a:latin typeface="Roboto"/>
                          <a:ea typeface="Roboto"/>
                          <a:cs typeface="Roboto"/>
                          <a:sym typeface="Roboto"/>
                        </a:rPr>
                        <a:t> - negation</a:t>
                      </a:r>
                      <a:endParaRPr sz="2000" u="none" cap="none" strike="noStrike">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8"/>
          <p:cNvSpPr txBox="1"/>
          <p:nvPr>
            <p:ph idx="1" type="body"/>
          </p:nvPr>
        </p:nvSpPr>
        <p:spPr>
          <a:xfrm>
            <a:off x="311700" y="1076275"/>
            <a:ext cx="8520600" cy="89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400"/>
              </a:spcBef>
              <a:spcAft>
                <a:spcPts val="0"/>
              </a:spcAft>
              <a:buSzPts val="2400"/>
              <a:buNone/>
            </a:pPr>
            <a:r>
              <a:rPr lang="en" sz="2100">
                <a:solidFill>
                  <a:schemeClr val="dk1"/>
                </a:solidFill>
                <a:highlight>
                  <a:srgbClr val="FFFFFF"/>
                </a:highlight>
              </a:rPr>
              <a:t>Results of operations keep the types of the operands</a:t>
            </a:r>
            <a:endParaRPr sz="1500">
              <a:latin typeface="Courier New"/>
              <a:ea typeface="Courier New"/>
              <a:cs typeface="Courier New"/>
              <a:sym typeface="Courier New"/>
            </a:endParaRPr>
          </a:p>
        </p:txBody>
      </p:sp>
      <p:sp>
        <p:nvSpPr>
          <p:cNvPr id="208" name="Google Shape;208;p1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09" name="Google Shape;209;p1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Operand types</a:t>
            </a:r>
            <a:endParaRPr/>
          </a:p>
        </p:txBody>
      </p:sp>
      <p:sp>
        <p:nvSpPr>
          <p:cNvPr id="210" name="Google Shape;210;p18"/>
          <p:cNvSpPr txBox="1"/>
          <p:nvPr/>
        </p:nvSpPr>
        <p:spPr>
          <a:xfrm>
            <a:off x="247175" y="3529750"/>
            <a:ext cx="3360300" cy="64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chemeClr val="dk1"/>
                </a:solidFill>
                <a:latin typeface="Consolas"/>
                <a:ea typeface="Consolas"/>
                <a:cs typeface="Consolas"/>
                <a:sym typeface="Consolas"/>
              </a:rPr>
              <a:t>6.0*50</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rgbClr val="1155CC"/>
                </a:solidFill>
                <a:latin typeface="Consolas"/>
                <a:ea typeface="Consolas"/>
                <a:cs typeface="Consolas"/>
                <a:sym typeface="Consolas"/>
              </a:rPr>
              <a:t>⇒ kotlin.Double = 300.0</a:t>
            </a:r>
            <a:endParaRPr b="0" i="0" sz="1800" u="none" cap="none" strike="noStrike">
              <a:solidFill>
                <a:srgbClr val="1155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p:txBody>
      </p:sp>
      <p:sp>
        <p:nvSpPr>
          <p:cNvPr id="211" name="Google Shape;211;p18"/>
          <p:cNvSpPr txBox="1"/>
          <p:nvPr/>
        </p:nvSpPr>
        <p:spPr>
          <a:xfrm>
            <a:off x="283100" y="2618500"/>
            <a:ext cx="32673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chemeClr val="dk1"/>
                </a:solidFill>
                <a:latin typeface="Consolas"/>
                <a:ea typeface="Consolas"/>
                <a:cs typeface="Consolas"/>
                <a:sym typeface="Consolas"/>
              </a:rPr>
              <a:t>6.0*50.0</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rgbClr val="1155CC"/>
                </a:solidFill>
                <a:latin typeface="Consolas"/>
                <a:ea typeface="Consolas"/>
                <a:cs typeface="Consolas"/>
                <a:sym typeface="Consolas"/>
              </a:rPr>
              <a:t>⇒ kotlin.Double = 300.0</a:t>
            </a:r>
            <a:endParaRPr b="0" i="0" sz="1800" u="none" cap="none" strike="noStrike">
              <a:solidFill>
                <a:srgbClr val="000000"/>
              </a:solidFill>
              <a:latin typeface="Consolas"/>
              <a:ea typeface="Consolas"/>
              <a:cs typeface="Consolas"/>
              <a:sym typeface="Consolas"/>
            </a:endParaRPr>
          </a:p>
        </p:txBody>
      </p:sp>
      <p:sp>
        <p:nvSpPr>
          <p:cNvPr id="212" name="Google Shape;212;p18"/>
          <p:cNvSpPr txBox="1"/>
          <p:nvPr/>
        </p:nvSpPr>
        <p:spPr>
          <a:xfrm>
            <a:off x="323375" y="1680600"/>
            <a:ext cx="27486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chemeClr val="dk1"/>
                </a:solidFill>
                <a:latin typeface="Consolas"/>
                <a:ea typeface="Consolas"/>
                <a:cs typeface="Consolas"/>
                <a:sym typeface="Consolas"/>
              </a:rPr>
              <a:t>6*50</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rgbClr val="1155CC"/>
                </a:solidFill>
                <a:latin typeface="Consolas"/>
                <a:ea typeface="Consolas"/>
                <a:cs typeface="Consolas"/>
                <a:sym typeface="Consolas"/>
              </a:rPr>
              <a:t>⇒ kotlin.Int = 300</a:t>
            </a:r>
            <a:endParaRPr b="0" i="0" sz="1800" u="none" cap="none" strike="noStrike">
              <a:solidFill>
                <a:srgbClr val="1155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p:txBody>
      </p:sp>
      <p:sp>
        <p:nvSpPr>
          <p:cNvPr id="213" name="Google Shape;213;p18"/>
          <p:cNvSpPr txBox="1"/>
          <p:nvPr/>
        </p:nvSpPr>
        <p:spPr>
          <a:xfrm>
            <a:off x="4338175" y="1690125"/>
            <a:ext cx="27486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chemeClr val="dk1"/>
                </a:solidFill>
                <a:latin typeface="Consolas"/>
                <a:ea typeface="Consolas"/>
                <a:cs typeface="Consolas"/>
                <a:sym typeface="Consolas"/>
              </a:rPr>
              <a:t>1/2</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rgbClr val="1155CC"/>
                </a:solidFill>
                <a:latin typeface="Consolas"/>
                <a:ea typeface="Consolas"/>
                <a:cs typeface="Consolas"/>
                <a:sym typeface="Consolas"/>
              </a:rPr>
              <a:t>⇒ kotlin.Int = 0</a:t>
            </a:r>
            <a:endParaRPr b="0" i="0" sz="1800" u="none" cap="none" strike="noStrike">
              <a:solidFill>
                <a:srgbClr val="1155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p:txBody>
      </p:sp>
      <p:sp>
        <p:nvSpPr>
          <p:cNvPr id="214" name="Google Shape;214;p18"/>
          <p:cNvSpPr txBox="1"/>
          <p:nvPr/>
        </p:nvSpPr>
        <p:spPr>
          <a:xfrm>
            <a:off x="4338175" y="2622369"/>
            <a:ext cx="31164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chemeClr val="dk1"/>
                </a:solidFill>
                <a:latin typeface="Consolas"/>
                <a:ea typeface="Consolas"/>
                <a:cs typeface="Consolas"/>
                <a:sym typeface="Consolas"/>
              </a:rPr>
              <a:t>1.0*2.0</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rgbClr val="1155CC"/>
                </a:solidFill>
                <a:latin typeface="Consolas"/>
                <a:ea typeface="Consolas"/>
                <a:cs typeface="Consolas"/>
                <a:sym typeface="Consolas"/>
              </a:rPr>
              <a:t>⇒ kotlin.Double = 0.5</a:t>
            </a:r>
            <a:endParaRPr b="0" i="0" sz="1800" u="none" cap="none" strike="noStrike">
              <a:solidFill>
                <a:srgbClr val="1155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Type casting</a:t>
            </a:r>
            <a:endParaRPr/>
          </a:p>
        </p:txBody>
      </p:sp>
      <p:sp>
        <p:nvSpPr>
          <p:cNvPr id="220" name="Google Shape;220;p19"/>
          <p:cNvSpPr txBox="1"/>
          <p:nvPr>
            <p:ph idx="1" type="body"/>
          </p:nvPr>
        </p:nvSpPr>
        <p:spPr>
          <a:xfrm>
            <a:off x="311700" y="1076275"/>
            <a:ext cx="8442900" cy="47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t>Assign an </a:t>
            </a:r>
            <a:r>
              <a:rPr lang="en" sz="1800">
                <a:latin typeface="Courier New"/>
                <a:ea typeface="Courier New"/>
                <a:cs typeface="Courier New"/>
                <a:sym typeface="Courier New"/>
              </a:rPr>
              <a:t>Int</a:t>
            </a:r>
            <a:r>
              <a:rPr lang="en" sz="1800"/>
              <a:t> to a </a:t>
            </a:r>
            <a:r>
              <a:rPr lang="en" sz="1800">
                <a:latin typeface="Courier New"/>
                <a:ea typeface="Courier New"/>
                <a:cs typeface="Courier New"/>
                <a:sym typeface="Courier New"/>
              </a:rPr>
              <a:t>Byte</a:t>
            </a:r>
            <a:endParaRPr sz="1800">
              <a:latin typeface="Courier New"/>
              <a:ea typeface="Courier New"/>
              <a:cs typeface="Courier New"/>
              <a:sym typeface="Courier New"/>
            </a:endParaRPr>
          </a:p>
        </p:txBody>
      </p:sp>
      <p:sp>
        <p:nvSpPr>
          <p:cNvPr id="221" name="Google Shape;221;p1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22" name="Google Shape;222;p19"/>
          <p:cNvSpPr txBox="1"/>
          <p:nvPr/>
        </p:nvSpPr>
        <p:spPr>
          <a:xfrm>
            <a:off x="540300" y="3289200"/>
            <a:ext cx="83031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rgbClr val="3F51B5"/>
                </a:solidFill>
                <a:latin typeface="Consolas"/>
                <a:ea typeface="Consolas"/>
                <a:cs typeface="Consolas"/>
                <a:sym typeface="Consolas"/>
              </a:rPr>
              <a:t>val</a:t>
            </a:r>
            <a:r>
              <a:rPr b="0" i="0" lang="en" sz="1800" u="none" cap="none" strike="noStrike">
                <a:solidFill>
                  <a:schemeClr val="dk1"/>
                </a:solidFill>
                <a:latin typeface="Consolas"/>
                <a:ea typeface="Consolas"/>
                <a:cs typeface="Consolas"/>
                <a:sym typeface="Consolas"/>
              </a:rPr>
              <a:t> i: Int = </a:t>
            </a:r>
            <a:r>
              <a:rPr b="0" i="0" lang="en" sz="1800" u="none" cap="none" strike="noStrike">
                <a:solidFill>
                  <a:srgbClr val="C53929"/>
                </a:solidFill>
                <a:latin typeface="Consolas"/>
                <a:ea typeface="Consolas"/>
                <a:cs typeface="Consolas"/>
                <a:sym typeface="Consolas"/>
              </a:rPr>
              <a:t>6</a:t>
            </a:r>
            <a:endParaRPr b="0" i="0" sz="1800" u="none" cap="none" strike="noStrike">
              <a:solidFill>
                <a:srgbClr val="C5392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p:txBody>
      </p:sp>
      <p:sp>
        <p:nvSpPr>
          <p:cNvPr id="223" name="Google Shape;223;p19"/>
          <p:cNvSpPr txBox="1"/>
          <p:nvPr/>
        </p:nvSpPr>
        <p:spPr>
          <a:xfrm>
            <a:off x="540300" y="3621427"/>
            <a:ext cx="5209800" cy="47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chemeClr val="dk1"/>
                </a:solidFill>
                <a:latin typeface="Consolas"/>
                <a:ea typeface="Consolas"/>
                <a:cs typeface="Consolas"/>
                <a:sym typeface="Consolas"/>
              </a:rPr>
              <a:t>println(i.toByte())</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24" name="Google Shape;224;p19"/>
          <p:cNvSpPr txBox="1"/>
          <p:nvPr/>
        </p:nvSpPr>
        <p:spPr>
          <a:xfrm>
            <a:off x="692702" y="4106481"/>
            <a:ext cx="1221600" cy="269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rgbClr val="1155CC"/>
                </a:solidFill>
                <a:latin typeface="Consolas"/>
                <a:ea typeface="Consolas"/>
                <a:cs typeface="Consolas"/>
                <a:sym typeface="Consolas"/>
              </a:rPr>
              <a:t>⇒ 6</a:t>
            </a:r>
            <a:endParaRPr b="0" i="0" sz="1800" u="none" cap="none" strike="noStrike">
              <a:solidFill>
                <a:srgbClr val="000000"/>
              </a:solidFill>
              <a:latin typeface="Consolas"/>
              <a:ea typeface="Consolas"/>
              <a:cs typeface="Consolas"/>
              <a:sym typeface="Consolas"/>
            </a:endParaRPr>
          </a:p>
        </p:txBody>
      </p:sp>
      <p:sp>
        <p:nvSpPr>
          <p:cNvPr id="225" name="Google Shape;225;p19"/>
          <p:cNvSpPr txBox="1"/>
          <p:nvPr/>
        </p:nvSpPr>
        <p:spPr>
          <a:xfrm>
            <a:off x="586900" y="1414568"/>
            <a:ext cx="30276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rgbClr val="3F51B5"/>
                </a:solidFill>
                <a:latin typeface="Consolas"/>
                <a:ea typeface="Consolas"/>
                <a:cs typeface="Consolas"/>
                <a:sym typeface="Consolas"/>
              </a:rPr>
              <a:t>val</a:t>
            </a:r>
            <a:r>
              <a:rPr b="0" i="0" lang="en" sz="1800" u="none" cap="none" strike="noStrike">
                <a:solidFill>
                  <a:schemeClr val="dk1"/>
                </a:solidFill>
                <a:latin typeface="Consolas"/>
                <a:ea typeface="Consolas"/>
                <a:cs typeface="Consolas"/>
                <a:sym typeface="Consolas"/>
              </a:rPr>
              <a:t> i: Int = </a:t>
            </a:r>
            <a:r>
              <a:rPr b="0" i="0" lang="en" sz="1800" u="none" cap="none" strike="noStrike">
                <a:solidFill>
                  <a:srgbClr val="C53929"/>
                </a:solidFill>
                <a:latin typeface="Consolas"/>
                <a:ea typeface="Consolas"/>
                <a:cs typeface="Consolas"/>
                <a:sym typeface="Consolas"/>
              </a:rPr>
              <a:t>6</a:t>
            </a:r>
            <a:endParaRPr b="0" i="0" sz="1800" u="none" cap="none" strike="noStrike">
              <a:solidFill>
                <a:srgbClr val="C5392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p:txBody>
      </p:sp>
      <p:sp>
        <p:nvSpPr>
          <p:cNvPr id="226" name="Google Shape;226;p19"/>
          <p:cNvSpPr txBox="1"/>
          <p:nvPr/>
        </p:nvSpPr>
        <p:spPr>
          <a:xfrm>
            <a:off x="586900" y="1699895"/>
            <a:ext cx="26628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rgbClr val="3F51B5"/>
                </a:solidFill>
                <a:latin typeface="Consolas"/>
                <a:ea typeface="Consolas"/>
                <a:cs typeface="Consolas"/>
                <a:sym typeface="Consolas"/>
              </a:rPr>
              <a:t>val</a:t>
            </a:r>
            <a:r>
              <a:rPr b="0" i="0" lang="en" sz="1800" u="none" cap="none" strike="noStrike">
                <a:solidFill>
                  <a:schemeClr val="dk1"/>
                </a:solidFill>
                <a:latin typeface="Consolas"/>
                <a:ea typeface="Consolas"/>
                <a:cs typeface="Consolas"/>
                <a:sym typeface="Consolas"/>
              </a:rPr>
              <a:t> b: Byte = i</a:t>
            </a:r>
            <a:endParaRPr b="0" i="0" sz="1800" u="none" cap="none" strike="noStrike">
              <a:solidFill>
                <a:srgbClr val="000000"/>
              </a:solidFill>
              <a:latin typeface="Consolas"/>
              <a:ea typeface="Consolas"/>
              <a:cs typeface="Consolas"/>
              <a:sym typeface="Consolas"/>
            </a:endParaRPr>
          </a:p>
        </p:txBody>
      </p:sp>
      <p:sp>
        <p:nvSpPr>
          <p:cNvPr id="227" name="Google Shape;227;p19"/>
          <p:cNvSpPr txBox="1"/>
          <p:nvPr/>
        </p:nvSpPr>
        <p:spPr>
          <a:xfrm>
            <a:off x="626625" y="2463521"/>
            <a:ext cx="8520600" cy="269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000"/>
              </a:spcAft>
              <a:buClr>
                <a:schemeClr val="dk1"/>
              </a:buClr>
              <a:buSzPts val="1100"/>
              <a:buFont typeface="Arial"/>
              <a:buNone/>
            </a:pPr>
            <a:r>
              <a:rPr b="0" i="0" lang="en" sz="1800" u="none" cap="none" strike="noStrike">
                <a:solidFill>
                  <a:srgbClr val="1155CC"/>
                </a:solidFill>
                <a:latin typeface="Consolas"/>
                <a:ea typeface="Consolas"/>
                <a:cs typeface="Consolas"/>
                <a:sym typeface="Consolas"/>
              </a:rPr>
              <a:t>⇒ error: type mismatch: inferred type is Int but Byte was expected</a:t>
            </a:r>
            <a:endParaRPr b="0" i="0" sz="1800" u="none" cap="none" strike="noStrike">
              <a:solidFill>
                <a:srgbClr val="000000"/>
              </a:solidFill>
              <a:latin typeface="Consolas"/>
              <a:ea typeface="Consolas"/>
              <a:cs typeface="Consolas"/>
              <a:sym typeface="Consolas"/>
            </a:endParaRPr>
          </a:p>
        </p:txBody>
      </p:sp>
      <p:sp>
        <p:nvSpPr>
          <p:cNvPr id="228" name="Google Shape;228;p19"/>
          <p:cNvSpPr txBox="1"/>
          <p:nvPr>
            <p:ph idx="1" type="body"/>
          </p:nvPr>
        </p:nvSpPr>
        <p:spPr>
          <a:xfrm>
            <a:off x="274350" y="2914166"/>
            <a:ext cx="8442900" cy="47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t>Convert </a:t>
            </a:r>
            <a:r>
              <a:rPr lang="en" sz="1800">
                <a:latin typeface="Courier New"/>
                <a:ea typeface="Courier New"/>
                <a:cs typeface="Courier New"/>
                <a:sym typeface="Courier New"/>
              </a:rPr>
              <a:t>Int</a:t>
            </a:r>
            <a:r>
              <a:rPr lang="en" sz="1800"/>
              <a:t> to </a:t>
            </a:r>
            <a:r>
              <a:rPr lang="en" sz="1800">
                <a:latin typeface="Courier New"/>
                <a:ea typeface="Courier New"/>
                <a:cs typeface="Courier New"/>
                <a:sym typeface="Courier New"/>
              </a:rPr>
              <a:t>Byte</a:t>
            </a:r>
            <a:r>
              <a:rPr lang="en" sz="1800"/>
              <a:t> with casting</a:t>
            </a:r>
            <a:endParaRPr sz="1800"/>
          </a:p>
        </p:txBody>
      </p:sp>
      <p:sp>
        <p:nvSpPr>
          <p:cNvPr id="229" name="Google Shape;229;p19"/>
          <p:cNvSpPr txBox="1"/>
          <p:nvPr/>
        </p:nvSpPr>
        <p:spPr>
          <a:xfrm>
            <a:off x="577975" y="2012000"/>
            <a:ext cx="2960400" cy="24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onsolas"/>
                <a:ea typeface="Consolas"/>
                <a:cs typeface="Consolas"/>
                <a:sym typeface="Consolas"/>
              </a:rPr>
              <a:t>println(b)</a:t>
            </a:r>
            <a:endParaRPr b="0" i="0" sz="1800" u="none" cap="none" strike="noStrike">
              <a:solidFill>
                <a:srgbClr val="0000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About this lesson</a:t>
            </a:r>
            <a:endParaRPr/>
          </a:p>
        </p:txBody>
      </p:sp>
      <p:sp>
        <p:nvSpPr>
          <p:cNvPr id="67" name="Google Shape;67;p2"/>
          <p:cNvSpPr txBox="1"/>
          <p:nvPr>
            <p:ph idx="1" type="body"/>
          </p:nvPr>
        </p:nvSpPr>
        <p:spPr>
          <a:xfrm>
            <a:off x="311700" y="1076275"/>
            <a:ext cx="59580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2000"/>
              <a:t>Lesson 1: Kotlin basics</a:t>
            </a:r>
            <a:endParaRPr sz="2000"/>
          </a:p>
          <a:p>
            <a:pPr indent="-355600" lvl="1" marL="914400" rtl="0" algn="l">
              <a:lnSpc>
                <a:spcPct val="115000"/>
              </a:lnSpc>
              <a:spcBef>
                <a:spcPts val="1000"/>
              </a:spcBef>
              <a:spcAft>
                <a:spcPts val="0"/>
              </a:spcAft>
              <a:buSzPts val="2000"/>
              <a:buChar char="○"/>
            </a:pPr>
            <a:r>
              <a:rPr lang="en" u="sng">
                <a:solidFill>
                  <a:schemeClr val="hlink"/>
                </a:solidFill>
                <a:hlinkClick action="ppaction://hlinksldjump" r:id="rId3"/>
              </a:rPr>
              <a:t>Get started</a:t>
            </a:r>
            <a:endParaRPr/>
          </a:p>
          <a:p>
            <a:pPr indent="-355600" lvl="1" marL="914400" rtl="0" algn="l">
              <a:lnSpc>
                <a:spcPct val="115000"/>
              </a:lnSpc>
              <a:spcBef>
                <a:spcPts val="0"/>
              </a:spcBef>
              <a:spcAft>
                <a:spcPts val="0"/>
              </a:spcAft>
              <a:buSzPts val="2000"/>
              <a:buChar char="○"/>
            </a:pPr>
            <a:r>
              <a:rPr lang="en" u="sng">
                <a:solidFill>
                  <a:schemeClr val="hlink"/>
                </a:solidFill>
                <a:hlinkClick action="ppaction://hlinksldjump" r:id="rId4"/>
              </a:rPr>
              <a:t>Operators</a:t>
            </a:r>
            <a:endParaRPr/>
          </a:p>
          <a:p>
            <a:pPr indent="-355600" lvl="1" marL="914400" rtl="0" algn="l">
              <a:lnSpc>
                <a:spcPct val="115000"/>
              </a:lnSpc>
              <a:spcBef>
                <a:spcPts val="0"/>
              </a:spcBef>
              <a:spcAft>
                <a:spcPts val="0"/>
              </a:spcAft>
              <a:buSzPts val="2000"/>
              <a:buChar char="○"/>
            </a:pPr>
            <a:r>
              <a:rPr lang="en" u="sng">
                <a:solidFill>
                  <a:schemeClr val="hlink"/>
                </a:solidFill>
                <a:hlinkClick action="ppaction://hlinksldjump" r:id="rId5"/>
              </a:rPr>
              <a:t>Data types</a:t>
            </a:r>
            <a:endParaRPr/>
          </a:p>
          <a:p>
            <a:pPr indent="-355600" lvl="1" marL="914400" rtl="0" algn="l">
              <a:lnSpc>
                <a:spcPct val="115000"/>
              </a:lnSpc>
              <a:spcBef>
                <a:spcPts val="0"/>
              </a:spcBef>
              <a:spcAft>
                <a:spcPts val="0"/>
              </a:spcAft>
              <a:buSzPts val="2000"/>
              <a:buChar char="○"/>
            </a:pPr>
            <a:r>
              <a:rPr lang="en" u="sng">
                <a:solidFill>
                  <a:schemeClr val="hlink"/>
                </a:solidFill>
                <a:hlinkClick action="ppaction://hlinksldjump" r:id="rId6"/>
              </a:rPr>
              <a:t>Variables</a:t>
            </a:r>
            <a:endParaRPr/>
          </a:p>
          <a:p>
            <a:pPr indent="-355600" lvl="1" marL="914400" rtl="0" algn="l">
              <a:lnSpc>
                <a:spcPct val="115000"/>
              </a:lnSpc>
              <a:spcBef>
                <a:spcPts val="0"/>
              </a:spcBef>
              <a:spcAft>
                <a:spcPts val="0"/>
              </a:spcAft>
              <a:buSzPts val="2000"/>
              <a:buChar char="○"/>
            </a:pPr>
            <a:r>
              <a:rPr lang="en" u="sng">
                <a:solidFill>
                  <a:schemeClr val="hlink"/>
                </a:solidFill>
                <a:hlinkClick action="ppaction://hlinksldjump" r:id="rId7"/>
              </a:rPr>
              <a:t>Conditionals</a:t>
            </a:r>
            <a:endParaRPr/>
          </a:p>
          <a:p>
            <a:pPr indent="-355600" lvl="1" marL="914400" rtl="0" algn="l">
              <a:lnSpc>
                <a:spcPct val="115000"/>
              </a:lnSpc>
              <a:spcBef>
                <a:spcPts val="0"/>
              </a:spcBef>
              <a:spcAft>
                <a:spcPts val="0"/>
              </a:spcAft>
              <a:buSzPts val="2000"/>
              <a:buChar char="○"/>
            </a:pPr>
            <a:r>
              <a:rPr lang="en" u="sng">
                <a:solidFill>
                  <a:schemeClr val="hlink"/>
                </a:solidFill>
                <a:hlinkClick action="ppaction://hlinksldjump" r:id="rId8"/>
              </a:rPr>
              <a:t>Lists and arrays</a:t>
            </a:r>
            <a:endParaRPr/>
          </a:p>
          <a:p>
            <a:pPr indent="-355600" lvl="1" marL="914400" rtl="0" algn="l">
              <a:lnSpc>
                <a:spcPct val="115000"/>
              </a:lnSpc>
              <a:spcBef>
                <a:spcPts val="0"/>
              </a:spcBef>
              <a:spcAft>
                <a:spcPts val="0"/>
              </a:spcAft>
              <a:buSzPts val="2000"/>
              <a:buChar char="○"/>
            </a:pPr>
            <a:r>
              <a:rPr lang="en" u="sng">
                <a:solidFill>
                  <a:schemeClr val="hlink"/>
                </a:solidFill>
                <a:hlinkClick action="ppaction://hlinksldjump" r:id="rId9"/>
              </a:rPr>
              <a:t>Null safety</a:t>
            </a:r>
            <a:endParaRPr/>
          </a:p>
          <a:p>
            <a:pPr indent="-355600" lvl="1" marL="914400" rtl="0" algn="l">
              <a:lnSpc>
                <a:spcPct val="115000"/>
              </a:lnSpc>
              <a:spcBef>
                <a:spcPts val="0"/>
              </a:spcBef>
              <a:spcAft>
                <a:spcPts val="0"/>
              </a:spcAft>
              <a:buSzPts val="2000"/>
              <a:buChar char="○"/>
            </a:pPr>
            <a:r>
              <a:rPr lang="en" u="sng">
                <a:solidFill>
                  <a:schemeClr val="hlink"/>
                </a:solidFill>
                <a:hlinkClick action="ppaction://hlinksldjump" r:id="rId10"/>
              </a:rPr>
              <a:t>Summary</a:t>
            </a:r>
            <a:endParaRPr/>
          </a:p>
        </p:txBody>
      </p:sp>
      <p:sp>
        <p:nvSpPr>
          <p:cNvPr id="68" name="Google Shape;68;p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Underscores for long numbers</a:t>
            </a:r>
            <a:endParaRPr/>
          </a:p>
        </p:txBody>
      </p:sp>
      <p:sp>
        <p:nvSpPr>
          <p:cNvPr id="235" name="Google Shape;235;p20"/>
          <p:cNvSpPr txBox="1"/>
          <p:nvPr>
            <p:ph idx="1" type="body"/>
          </p:nvPr>
        </p:nvSpPr>
        <p:spPr>
          <a:xfrm>
            <a:off x="336550" y="1393500"/>
            <a:ext cx="8520600" cy="262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en" sz="2000">
                <a:solidFill>
                  <a:schemeClr val="dk1"/>
                </a:solidFill>
              </a:rPr>
              <a:t>Use underscores to make long numeric constants more readable. </a:t>
            </a:r>
            <a:endParaRPr b="1" sz="1600">
              <a:solidFill>
                <a:schemeClr val="dk1"/>
              </a:solidFill>
            </a:endParaRPr>
          </a:p>
          <a:p>
            <a:pPr indent="0" lvl="0" marL="0" rtl="0" algn="l">
              <a:lnSpc>
                <a:spcPct val="150000"/>
              </a:lnSpc>
              <a:spcBef>
                <a:spcPts val="1400"/>
              </a:spcBef>
              <a:spcAft>
                <a:spcPts val="0"/>
              </a:spcAft>
              <a:buSzPts val="2400"/>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oneMillion = </a:t>
            </a:r>
            <a:r>
              <a:rPr lang="en" sz="1800">
                <a:solidFill>
                  <a:srgbClr val="C53929"/>
                </a:solidFill>
                <a:latin typeface="Consolas"/>
                <a:ea typeface="Consolas"/>
                <a:cs typeface="Consolas"/>
                <a:sym typeface="Consolas"/>
              </a:rPr>
              <a:t>1_000_000</a:t>
            </a:r>
            <a:endParaRPr sz="1800">
              <a:solidFill>
                <a:srgbClr val="C53929"/>
              </a:solidFill>
              <a:latin typeface="Consolas"/>
              <a:ea typeface="Consolas"/>
              <a:cs typeface="Consolas"/>
              <a:sym typeface="Consolas"/>
            </a:endParaRPr>
          </a:p>
          <a:p>
            <a:pPr indent="0" lvl="0" marL="0" rtl="0" algn="l">
              <a:lnSpc>
                <a:spcPct val="150000"/>
              </a:lnSpc>
              <a:spcBef>
                <a:spcPts val="400"/>
              </a:spcBef>
              <a:spcAft>
                <a:spcPts val="0"/>
              </a:spcAft>
              <a:buSzPts val="2400"/>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idNumber = </a:t>
            </a:r>
            <a:r>
              <a:rPr lang="en" sz="1800">
                <a:solidFill>
                  <a:srgbClr val="C53929"/>
                </a:solidFill>
                <a:latin typeface="Consolas"/>
                <a:ea typeface="Consolas"/>
                <a:cs typeface="Consolas"/>
                <a:sym typeface="Consolas"/>
              </a:rPr>
              <a:t>999_99_9999L</a:t>
            </a:r>
            <a:endParaRPr sz="1800">
              <a:solidFill>
                <a:srgbClr val="C53929"/>
              </a:solidFill>
              <a:latin typeface="Consolas"/>
              <a:ea typeface="Consolas"/>
              <a:cs typeface="Consolas"/>
              <a:sym typeface="Consolas"/>
            </a:endParaRPr>
          </a:p>
          <a:p>
            <a:pPr indent="0" lvl="0" marL="0" rtl="0" algn="l">
              <a:lnSpc>
                <a:spcPct val="150000"/>
              </a:lnSpc>
              <a:spcBef>
                <a:spcPts val="400"/>
              </a:spcBef>
              <a:spcAft>
                <a:spcPts val="0"/>
              </a:spcAft>
              <a:buSzPts val="2400"/>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hexBytes = </a:t>
            </a:r>
            <a:r>
              <a:rPr lang="en" sz="1800">
                <a:solidFill>
                  <a:srgbClr val="C53929"/>
                </a:solidFill>
                <a:latin typeface="Consolas"/>
                <a:ea typeface="Consolas"/>
                <a:cs typeface="Consolas"/>
                <a:sym typeface="Consolas"/>
              </a:rPr>
              <a:t>0xFF_EC_DE_5E</a:t>
            </a:r>
            <a:endParaRPr sz="1800">
              <a:solidFill>
                <a:srgbClr val="C53929"/>
              </a:solidFill>
              <a:latin typeface="Consolas"/>
              <a:ea typeface="Consolas"/>
              <a:cs typeface="Consolas"/>
              <a:sym typeface="Consolas"/>
            </a:endParaRPr>
          </a:p>
          <a:p>
            <a:pPr indent="0" lvl="0" marL="0" rtl="0" algn="l">
              <a:lnSpc>
                <a:spcPct val="150000"/>
              </a:lnSpc>
              <a:spcBef>
                <a:spcPts val="400"/>
              </a:spcBef>
              <a:spcAft>
                <a:spcPts val="0"/>
              </a:spcAft>
              <a:buSzPts val="2400"/>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bytes = </a:t>
            </a:r>
            <a:r>
              <a:rPr lang="en" sz="1800">
                <a:solidFill>
                  <a:srgbClr val="C53929"/>
                </a:solidFill>
                <a:latin typeface="Consolas"/>
                <a:ea typeface="Consolas"/>
                <a:cs typeface="Consolas"/>
                <a:sym typeface="Consolas"/>
              </a:rPr>
              <a:t>0b11010010_01101001_10010100_10010010</a:t>
            </a:r>
            <a:endParaRPr sz="1800">
              <a:solidFill>
                <a:srgbClr val="C53929"/>
              </a:solidFill>
              <a:latin typeface="Consolas"/>
              <a:ea typeface="Consolas"/>
              <a:cs typeface="Consolas"/>
              <a:sym typeface="Consolas"/>
            </a:endParaRPr>
          </a:p>
          <a:p>
            <a:pPr indent="0" lvl="0" marL="0" rtl="0" algn="l">
              <a:lnSpc>
                <a:spcPct val="115000"/>
              </a:lnSpc>
              <a:spcBef>
                <a:spcPts val="1000"/>
              </a:spcBef>
              <a:spcAft>
                <a:spcPts val="0"/>
              </a:spcAft>
              <a:buSzPts val="2400"/>
              <a:buNone/>
            </a:pPr>
            <a:r>
              <a:t/>
            </a:r>
            <a:endParaRPr sz="1200"/>
          </a:p>
          <a:p>
            <a:pPr indent="0" lvl="0" marL="457200" rtl="0" algn="l">
              <a:lnSpc>
                <a:spcPct val="115000"/>
              </a:lnSpc>
              <a:spcBef>
                <a:spcPts val="0"/>
              </a:spcBef>
              <a:spcAft>
                <a:spcPts val="0"/>
              </a:spcAft>
              <a:buSzPts val="2400"/>
              <a:buNone/>
            </a:pPr>
            <a:r>
              <a:t/>
            </a:r>
            <a:endParaRPr sz="1200">
              <a:latin typeface="Courier New"/>
              <a:ea typeface="Courier New"/>
              <a:cs typeface="Courier New"/>
              <a:sym typeface="Courier New"/>
            </a:endParaRPr>
          </a:p>
          <a:p>
            <a:pPr indent="0" lvl="0" marL="457200" rtl="0" algn="l">
              <a:lnSpc>
                <a:spcPct val="115000"/>
              </a:lnSpc>
              <a:spcBef>
                <a:spcPts val="0"/>
              </a:spcBef>
              <a:spcAft>
                <a:spcPts val="0"/>
              </a:spcAft>
              <a:buSzPts val="2400"/>
              <a:buNone/>
            </a:pPr>
            <a:r>
              <a:t/>
            </a:r>
            <a:endParaRPr sz="1200">
              <a:latin typeface="Courier New"/>
              <a:ea typeface="Courier New"/>
              <a:cs typeface="Courier New"/>
              <a:sym typeface="Courier New"/>
            </a:endParaRPr>
          </a:p>
          <a:p>
            <a:pPr indent="0" lvl="0" marL="457200" rtl="0" algn="l">
              <a:lnSpc>
                <a:spcPct val="115000"/>
              </a:lnSpc>
              <a:spcBef>
                <a:spcPts val="0"/>
              </a:spcBef>
              <a:spcAft>
                <a:spcPts val="0"/>
              </a:spcAft>
              <a:buSzPts val="2400"/>
              <a:buNone/>
            </a:pPr>
            <a:r>
              <a:t/>
            </a:r>
            <a:endParaRPr sz="1200">
              <a:latin typeface="Courier New"/>
              <a:ea typeface="Courier New"/>
              <a:cs typeface="Courier New"/>
              <a:sym typeface="Courier New"/>
            </a:endParaRPr>
          </a:p>
          <a:p>
            <a:pPr indent="0" lvl="0" marL="457200" rtl="0" algn="l">
              <a:lnSpc>
                <a:spcPct val="115000"/>
              </a:lnSpc>
              <a:spcBef>
                <a:spcPts val="0"/>
              </a:spcBef>
              <a:spcAft>
                <a:spcPts val="0"/>
              </a:spcAft>
              <a:buSzPts val="2400"/>
              <a:buNone/>
            </a:pPr>
            <a:r>
              <a:t/>
            </a:r>
            <a:endParaRPr sz="1200">
              <a:latin typeface="Courier New"/>
              <a:ea typeface="Courier New"/>
              <a:cs typeface="Courier New"/>
              <a:sym typeface="Courier New"/>
            </a:endParaRPr>
          </a:p>
        </p:txBody>
      </p:sp>
      <p:sp>
        <p:nvSpPr>
          <p:cNvPr id="236" name="Google Shape;236;p2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Strings</a:t>
            </a:r>
            <a:endParaRPr/>
          </a:p>
        </p:txBody>
      </p:sp>
      <p:sp>
        <p:nvSpPr>
          <p:cNvPr id="242" name="Google Shape;242;p21"/>
          <p:cNvSpPr txBox="1"/>
          <p:nvPr>
            <p:ph idx="1" type="body"/>
          </p:nvPr>
        </p:nvSpPr>
        <p:spPr>
          <a:xfrm>
            <a:off x="311700" y="1353200"/>
            <a:ext cx="8569200" cy="315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t>Strings are any sequence of characters enclosed by double quotes.</a:t>
            </a:r>
            <a:endParaRPr sz="1800"/>
          </a:p>
          <a:p>
            <a:pPr indent="0" lvl="0" marL="0" rtl="0" algn="l">
              <a:lnSpc>
                <a:spcPct val="115000"/>
              </a:lnSpc>
              <a:spcBef>
                <a:spcPts val="0"/>
              </a:spcBef>
              <a:spcAft>
                <a:spcPts val="0"/>
              </a:spcAft>
              <a:buSzPts val="2400"/>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s1 = </a:t>
            </a:r>
            <a:r>
              <a:rPr lang="en" sz="1800">
                <a:solidFill>
                  <a:srgbClr val="388E3C"/>
                </a:solidFill>
                <a:latin typeface="Consolas"/>
                <a:ea typeface="Consolas"/>
                <a:cs typeface="Consolas"/>
                <a:sym typeface="Consolas"/>
              </a:rPr>
              <a:t>"Hello world!"</a:t>
            </a:r>
            <a:endParaRPr sz="1800">
              <a:solidFill>
                <a:srgbClr val="388E3C"/>
              </a:solidFill>
              <a:latin typeface="Consolas"/>
              <a:ea typeface="Consolas"/>
              <a:cs typeface="Consolas"/>
              <a:sym typeface="Consolas"/>
            </a:endParaRPr>
          </a:p>
          <a:p>
            <a:pPr indent="0" lvl="0" marL="0" rtl="0" algn="l">
              <a:lnSpc>
                <a:spcPct val="115000"/>
              </a:lnSpc>
              <a:spcBef>
                <a:spcPts val="1600"/>
              </a:spcBef>
              <a:spcAft>
                <a:spcPts val="0"/>
              </a:spcAft>
              <a:buClr>
                <a:schemeClr val="dk1"/>
              </a:buClr>
              <a:buSzPts val="1100"/>
              <a:buFont typeface="Arial"/>
              <a:buNone/>
            </a:pPr>
            <a:r>
              <a:rPr lang="en" sz="1800">
                <a:solidFill>
                  <a:schemeClr val="dk1"/>
                </a:solidFill>
              </a:rPr>
              <a:t>String literals can contain escape characters</a:t>
            </a:r>
            <a:endParaRPr sz="1800">
              <a:solidFill>
                <a:schemeClr val="dk1"/>
              </a:solidFill>
            </a:endParaRPr>
          </a:p>
          <a:p>
            <a:pPr indent="0" lvl="0" marL="0" rtl="0" algn="l">
              <a:lnSpc>
                <a:spcPct val="115000"/>
              </a:lnSpc>
              <a:spcBef>
                <a:spcPts val="0"/>
              </a:spcBef>
              <a:spcAft>
                <a:spcPts val="0"/>
              </a:spcAft>
              <a:buSzPts val="2400"/>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s2 = </a:t>
            </a:r>
            <a:r>
              <a:rPr lang="en" sz="1800">
                <a:solidFill>
                  <a:srgbClr val="388E3C"/>
                </a:solidFill>
                <a:latin typeface="Consolas"/>
                <a:ea typeface="Consolas"/>
                <a:cs typeface="Consolas"/>
                <a:sym typeface="Consolas"/>
              </a:rPr>
              <a:t>"Hello world!\n"</a:t>
            </a:r>
            <a:endParaRPr sz="1800">
              <a:solidFill>
                <a:srgbClr val="388E3C"/>
              </a:solidFill>
              <a:latin typeface="Consolas"/>
              <a:ea typeface="Consolas"/>
              <a:cs typeface="Consolas"/>
              <a:sym typeface="Consolas"/>
            </a:endParaRPr>
          </a:p>
          <a:p>
            <a:pPr indent="0" lvl="0" marL="0" rtl="0" algn="l">
              <a:lnSpc>
                <a:spcPct val="115000"/>
              </a:lnSpc>
              <a:spcBef>
                <a:spcPts val="1600"/>
              </a:spcBef>
              <a:spcAft>
                <a:spcPts val="0"/>
              </a:spcAft>
              <a:buSzPts val="2400"/>
              <a:buNone/>
            </a:pPr>
            <a:r>
              <a:rPr lang="en" sz="1800"/>
              <a:t>Or any arbitrary text delimited by a triple quote (</a:t>
            </a:r>
            <a:r>
              <a:rPr lang="en" sz="1800">
                <a:latin typeface="Courier New"/>
                <a:ea typeface="Courier New"/>
                <a:cs typeface="Courier New"/>
                <a:sym typeface="Courier New"/>
              </a:rPr>
              <a:t>"""</a:t>
            </a:r>
            <a:r>
              <a:rPr lang="en" sz="1800"/>
              <a:t>)</a:t>
            </a:r>
            <a:endParaRPr sz="1800"/>
          </a:p>
          <a:p>
            <a:pPr indent="0" lvl="0" marL="0" rtl="0" algn="l">
              <a:lnSpc>
                <a:spcPct val="115000"/>
              </a:lnSpc>
              <a:spcBef>
                <a:spcPts val="0"/>
              </a:spcBef>
              <a:spcAft>
                <a:spcPts val="0"/>
              </a:spcAft>
              <a:buSzPts val="2400"/>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text = </a:t>
            </a:r>
            <a:r>
              <a:rPr lang="en" sz="1800">
                <a:solidFill>
                  <a:srgbClr val="388E3C"/>
                </a:solidFill>
                <a:latin typeface="Consolas"/>
                <a:ea typeface="Consolas"/>
                <a:cs typeface="Consolas"/>
                <a:sym typeface="Consolas"/>
              </a:rPr>
              <a:t>"""</a:t>
            </a:r>
            <a:endParaRPr sz="1800">
              <a:solidFill>
                <a:srgbClr val="388E3C"/>
              </a:solidFill>
              <a:latin typeface="Consolas"/>
              <a:ea typeface="Consolas"/>
              <a:cs typeface="Consolas"/>
              <a:sym typeface="Consolas"/>
            </a:endParaRPr>
          </a:p>
          <a:p>
            <a:pPr indent="457200" lvl="0" marL="0" rtl="0" algn="l">
              <a:lnSpc>
                <a:spcPct val="115000"/>
              </a:lnSpc>
              <a:spcBef>
                <a:spcPts val="0"/>
              </a:spcBef>
              <a:spcAft>
                <a:spcPts val="0"/>
              </a:spcAft>
              <a:buSzPts val="2400"/>
              <a:buNone/>
            </a:pPr>
            <a:r>
              <a:rPr lang="en" sz="1800">
                <a:solidFill>
                  <a:srgbClr val="388E3C"/>
                </a:solidFill>
                <a:latin typeface="Consolas"/>
                <a:ea typeface="Consolas"/>
                <a:cs typeface="Consolas"/>
                <a:sym typeface="Consolas"/>
              </a:rPr>
              <a:t>  var bikes = 50 </a:t>
            </a:r>
            <a:endParaRPr sz="1800">
              <a:solidFill>
                <a:srgbClr val="388E3C"/>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388E3C"/>
                </a:solidFill>
                <a:latin typeface="Consolas"/>
                <a:ea typeface="Consolas"/>
                <a:cs typeface="Consolas"/>
                <a:sym typeface="Consolas"/>
              </a:rPr>
              <a:t>  """</a:t>
            </a:r>
            <a:endParaRPr sz="1350">
              <a:solidFill>
                <a:srgbClr val="388E3C"/>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15000"/>
              </a:lnSpc>
              <a:spcBef>
                <a:spcPts val="1000"/>
              </a:spcBef>
              <a:spcAft>
                <a:spcPts val="0"/>
              </a:spcAft>
              <a:buSzPts val="2400"/>
              <a:buNone/>
            </a:pPr>
            <a:r>
              <a:t/>
            </a:r>
            <a:endParaRPr sz="1800"/>
          </a:p>
          <a:p>
            <a:pPr indent="0" lvl="0" marL="0" rtl="0" algn="l">
              <a:lnSpc>
                <a:spcPct val="115000"/>
              </a:lnSpc>
              <a:spcBef>
                <a:spcPts val="1000"/>
              </a:spcBef>
              <a:spcAft>
                <a:spcPts val="0"/>
              </a:spcAft>
              <a:buSzPts val="2400"/>
              <a:buNone/>
            </a:pPr>
            <a:r>
              <a:t/>
            </a:r>
            <a:endParaRPr sz="1800">
              <a:latin typeface="Consolas"/>
              <a:ea typeface="Consolas"/>
              <a:cs typeface="Consolas"/>
              <a:sym typeface="Consolas"/>
            </a:endParaRPr>
          </a:p>
        </p:txBody>
      </p:sp>
      <p:sp>
        <p:nvSpPr>
          <p:cNvPr id="243" name="Google Shape;243;p2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2"/>
          <p:cNvSpPr txBox="1"/>
          <p:nvPr>
            <p:ph idx="1" type="body"/>
          </p:nvPr>
        </p:nvSpPr>
        <p:spPr>
          <a:xfrm>
            <a:off x="463275" y="1364900"/>
            <a:ext cx="8439600" cy="860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numberOfDogs = </a:t>
            </a:r>
            <a:r>
              <a:rPr lang="en" sz="1800">
                <a:solidFill>
                  <a:srgbClr val="C53929"/>
                </a:solidFill>
                <a:latin typeface="Consolas"/>
                <a:ea typeface="Consolas"/>
                <a:cs typeface="Consolas"/>
                <a:sym typeface="Consolas"/>
              </a:rPr>
              <a:t>3  </a:t>
            </a:r>
            <a:endParaRPr sz="1800">
              <a:solidFill>
                <a:srgbClr val="C53929"/>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numberOfCats = </a:t>
            </a:r>
            <a:r>
              <a:rPr lang="e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p:txBody>
      </p:sp>
      <p:sp>
        <p:nvSpPr>
          <p:cNvPr id="249" name="Google Shape;249;p2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50" name="Google Shape;250;p2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String concatenation</a:t>
            </a:r>
            <a:endParaRPr/>
          </a:p>
        </p:txBody>
      </p:sp>
      <p:sp>
        <p:nvSpPr>
          <p:cNvPr id="251" name="Google Shape;251;p22"/>
          <p:cNvSpPr/>
          <p:nvPr/>
        </p:nvSpPr>
        <p:spPr>
          <a:xfrm>
            <a:off x="463275" y="3156725"/>
            <a:ext cx="7973100" cy="680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1155CC"/>
                </a:solidFill>
                <a:latin typeface="Consolas"/>
                <a:ea typeface="Consolas"/>
                <a:cs typeface="Consolas"/>
                <a:sym typeface="Consolas"/>
              </a:rPr>
              <a:t>=&gt; I have 3 dogs and 2 cats</a:t>
            </a:r>
            <a:endParaRPr b="0" i="0" sz="1800" u="none" cap="none" strike="noStrike">
              <a:solidFill>
                <a:srgbClr val="1155CC"/>
              </a:solidFill>
              <a:latin typeface="Consolas"/>
              <a:ea typeface="Consolas"/>
              <a:cs typeface="Consolas"/>
              <a:sym typeface="Consolas"/>
            </a:endParaRPr>
          </a:p>
        </p:txBody>
      </p:sp>
      <p:sp>
        <p:nvSpPr>
          <p:cNvPr id="252" name="Google Shape;252;p22"/>
          <p:cNvSpPr txBox="1"/>
          <p:nvPr/>
        </p:nvSpPr>
        <p:spPr>
          <a:xfrm>
            <a:off x="464100" y="248085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200000"/>
              </a:lnSpc>
              <a:spcBef>
                <a:spcPts val="0"/>
              </a:spcBef>
              <a:spcAft>
                <a:spcPts val="0"/>
              </a:spcAft>
              <a:buClr>
                <a:schemeClr val="dk1"/>
              </a:buClr>
              <a:buSzPts val="1100"/>
              <a:buFont typeface="Arial"/>
              <a:buNone/>
            </a:pPr>
            <a:r>
              <a:rPr b="0" i="0" lang="en" sz="1800" u="none" cap="none" strike="noStrike">
                <a:solidFill>
                  <a:srgbClr val="388E3C"/>
                </a:solidFill>
                <a:latin typeface="Consolas"/>
                <a:ea typeface="Consolas"/>
                <a:cs typeface="Consolas"/>
                <a:sym typeface="Consolas"/>
              </a:rPr>
              <a:t>"I have </a:t>
            </a:r>
            <a:r>
              <a:rPr b="1" i="0" lang="en" sz="1800" u="none" cap="none" strike="noStrike">
                <a:solidFill>
                  <a:srgbClr val="C53929"/>
                </a:solidFill>
                <a:latin typeface="Consolas"/>
                <a:ea typeface="Consolas"/>
                <a:cs typeface="Consolas"/>
                <a:sym typeface="Consolas"/>
              </a:rPr>
              <a:t>$numberOfDogs</a:t>
            </a:r>
            <a:r>
              <a:rPr b="0" i="0" lang="en" sz="1800" u="none" cap="none" strike="noStrike">
                <a:solidFill>
                  <a:srgbClr val="388E3C"/>
                </a:solidFill>
                <a:latin typeface="Consolas"/>
                <a:ea typeface="Consolas"/>
                <a:cs typeface="Consolas"/>
                <a:sym typeface="Consolas"/>
              </a:rPr>
              <a:t> dogs" + " and </a:t>
            </a:r>
            <a:r>
              <a:rPr b="1" i="0" lang="en" sz="1800" u="none" cap="none" strike="noStrike">
                <a:solidFill>
                  <a:srgbClr val="C53929"/>
                </a:solidFill>
                <a:latin typeface="Consolas"/>
                <a:ea typeface="Consolas"/>
                <a:cs typeface="Consolas"/>
                <a:sym typeface="Consolas"/>
              </a:rPr>
              <a:t>$numberOfCats</a:t>
            </a:r>
            <a:r>
              <a:rPr b="0" i="0" lang="en" sz="1800" u="none" cap="none" strike="noStrike">
                <a:solidFill>
                  <a:srgbClr val="388E3C"/>
                </a:solidFill>
                <a:latin typeface="Consolas"/>
                <a:ea typeface="Consolas"/>
                <a:cs typeface="Consolas"/>
                <a:sym typeface="Consolas"/>
              </a:rPr>
              <a:t> cats"</a:t>
            </a:r>
            <a:endParaRPr b="0" i="0" sz="1800" u="none" cap="none" strike="noStrike">
              <a:solidFill>
                <a:srgbClr val="388E3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3"/>
          <p:cNvSpPr txBox="1"/>
          <p:nvPr>
            <p:ph idx="1" type="body"/>
          </p:nvPr>
        </p:nvSpPr>
        <p:spPr>
          <a:xfrm>
            <a:off x="311775" y="962265"/>
            <a:ext cx="8591100" cy="180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en" sz="1800"/>
              <a:t>A template expression starts with a dollar sign (</a:t>
            </a:r>
            <a:r>
              <a:rPr lang="en" sz="1800">
                <a:latin typeface="Courier New"/>
                <a:ea typeface="Courier New"/>
                <a:cs typeface="Courier New"/>
                <a:sym typeface="Courier New"/>
              </a:rPr>
              <a:t>$</a:t>
            </a:r>
            <a:r>
              <a:rPr lang="en" sz="1800"/>
              <a:t>) and can be a simple value:</a:t>
            </a:r>
            <a:endParaRPr sz="1800"/>
          </a:p>
          <a:p>
            <a:pPr indent="457200" lvl="0" marL="0" rtl="0" algn="l">
              <a:lnSpc>
                <a:spcPct val="150000"/>
              </a:lnSpc>
              <a:spcBef>
                <a:spcPts val="1000"/>
              </a:spcBef>
              <a:spcAft>
                <a:spcPts val="0"/>
              </a:spcAft>
              <a:buSzPts val="2400"/>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 = </a:t>
            </a:r>
            <a:r>
              <a:rPr lang="en" sz="1800">
                <a:solidFill>
                  <a:srgbClr val="C53929"/>
                </a:solidFill>
                <a:latin typeface="Consolas"/>
                <a:ea typeface="Consolas"/>
                <a:cs typeface="Consolas"/>
                <a:sym typeface="Consolas"/>
              </a:rPr>
              <a:t>10</a:t>
            </a:r>
            <a:endParaRPr sz="1800">
              <a:solidFill>
                <a:srgbClr val="C53929"/>
              </a:solidFill>
              <a:latin typeface="Consolas"/>
              <a:ea typeface="Consolas"/>
              <a:cs typeface="Consolas"/>
              <a:sym typeface="Consolas"/>
            </a:endParaRPr>
          </a:p>
          <a:p>
            <a:pPr indent="457200" lvl="0" marL="0" rtl="0" algn="l">
              <a:lnSpc>
                <a:spcPct val="150000"/>
              </a:lnSpc>
              <a:spcBef>
                <a:spcPts val="0"/>
              </a:spcBef>
              <a:spcAft>
                <a:spcPts val="0"/>
              </a:spcAft>
              <a:buSzPts val="2400"/>
              <a:buNone/>
            </a:pPr>
            <a:r>
              <a:rPr lang="en" sz="1800">
                <a:latin typeface="Consolas"/>
                <a:ea typeface="Consolas"/>
                <a:cs typeface="Consolas"/>
                <a:sym typeface="Consolas"/>
              </a:rPr>
              <a:t>println(</a:t>
            </a:r>
            <a:r>
              <a:rPr lang="en" sz="1800">
                <a:solidFill>
                  <a:srgbClr val="388E3C"/>
                </a:solidFill>
                <a:latin typeface="Consolas"/>
                <a:ea typeface="Consolas"/>
                <a:cs typeface="Consolas"/>
                <a:sym typeface="Consolas"/>
              </a:rPr>
              <a:t>"i =</a:t>
            </a:r>
            <a:r>
              <a:rPr lang="en" sz="1800">
                <a:latin typeface="Consolas"/>
                <a:ea typeface="Consolas"/>
                <a:cs typeface="Consolas"/>
                <a:sym typeface="Consolas"/>
              </a:rPr>
              <a:t> </a:t>
            </a:r>
            <a:r>
              <a:rPr b="1" lang="en" sz="1800">
                <a:solidFill>
                  <a:srgbClr val="C53929"/>
                </a:solidFill>
                <a:latin typeface="Consolas"/>
                <a:ea typeface="Consolas"/>
                <a:cs typeface="Consolas"/>
                <a:sym typeface="Consolas"/>
              </a:rPr>
              <a:t>$</a:t>
            </a:r>
            <a:r>
              <a:rPr lang="en" sz="1800">
                <a:solidFill>
                  <a:srgbClr val="C53929"/>
                </a:solidFill>
                <a:latin typeface="Consolas"/>
                <a:ea typeface="Consolas"/>
                <a:cs typeface="Consolas"/>
                <a:sym typeface="Consolas"/>
              </a:rPr>
              <a:t>i</a:t>
            </a:r>
            <a:r>
              <a:rPr lang="en" sz="1800">
                <a:solidFill>
                  <a:srgbClr val="388E3C"/>
                </a:solidFill>
                <a:latin typeface="Consolas"/>
                <a:ea typeface="Consolas"/>
                <a:cs typeface="Consolas"/>
                <a:sym typeface="Consolas"/>
              </a:rPr>
              <a:t>"</a:t>
            </a:r>
            <a:r>
              <a:rPr lang="en" sz="1800">
                <a:latin typeface="Consolas"/>
                <a:ea typeface="Consolas"/>
                <a:cs typeface="Consolas"/>
                <a:sym typeface="Consolas"/>
              </a:rPr>
              <a:t>)</a:t>
            </a:r>
            <a:endParaRPr sz="1800">
              <a:latin typeface="Consolas"/>
              <a:ea typeface="Consolas"/>
              <a:cs typeface="Consolas"/>
              <a:sym typeface="Consolas"/>
            </a:endParaRPr>
          </a:p>
          <a:p>
            <a:pPr indent="457200" lvl="0" marL="0" rtl="0" algn="l">
              <a:lnSpc>
                <a:spcPct val="150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i = 10</a:t>
            </a:r>
            <a:endParaRPr sz="2000">
              <a:latin typeface="Consolas"/>
              <a:ea typeface="Consolas"/>
              <a:cs typeface="Consolas"/>
              <a:sym typeface="Consolas"/>
            </a:endParaRPr>
          </a:p>
        </p:txBody>
      </p:sp>
      <p:sp>
        <p:nvSpPr>
          <p:cNvPr id="258" name="Google Shape;258;p2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59" name="Google Shape;259;p2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String templates</a:t>
            </a:r>
            <a:endParaRPr/>
          </a:p>
        </p:txBody>
      </p:sp>
      <p:sp>
        <p:nvSpPr>
          <p:cNvPr id="260" name="Google Shape;260;p23"/>
          <p:cNvSpPr/>
          <p:nvPr/>
        </p:nvSpPr>
        <p:spPr>
          <a:xfrm>
            <a:off x="311775" y="3487300"/>
            <a:ext cx="8124600" cy="680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onsolas"/>
              <a:ea typeface="Consolas"/>
              <a:cs typeface="Consolas"/>
              <a:sym typeface="Consolas"/>
            </a:endParaRPr>
          </a:p>
        </p:txBody>
      </p:sp>
      <p:sp>
        <p:nvSpPr>
          <p:cNvPr id="261" name="Google Shape;261;p23"/>
          <p:cNvSpPr txBox="1"/>
          <p:nvPr/>
        </p:nvSpPr>
        <p:spPr>
          <a:xfrm>
            <a:off x="311700" y="2852175"/>
            <a:ext cx="8520600" cy="180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chemeClr val="dk1"/>
                </a:solidFill>
                <a:latin typeface="Roboto"/>
                <a:ea typeface="Roboto"/>
                <a:cs typeface="Roboto"/>
                <a:sym typeface="Roboto"/>
              </a:rPr>
              <a:t>Or an expression inside curly braces:</a:t>
            </a:r>
            <a:endParaRPr b="0" i="0" sz="1800" u="none" cap="none" strike="noStrike">
              <a:solidFill>
                <a:schemeClr val="dk1"/>
              </a:solidFill>
              <a:latin typeface="Roboto"/>
              <a:ea typeface="Roboto"/>
              <a:cs typeface="Roboto"/>
              <a:sym typeface="Roboto"/>
            </a:endParaRPr>
          </a:p>
          <a:p>
            <a:pPr indent="0" lvl="0" marL="457200" marR="0" rtl="0" algn="l">
              <a:lnSpc>
                <a:spcPct val="150000"/>
              </a:lnSpc>
              <a:spcBef>
                <a:spcPts val="600"/>
              </a:spcBef>
              <a:spcAft>
                <a:spcPts val="0"/>
              </a:spcAft>
              <a:buClr>
                <a:schemeClr val="dk1"/>
              </a:buClr>
              <a:buSzPts val="1100"/>
              <a:buFont typeface="Arial"/>
              <a:buNone/>
            </a:pPr>
            <a:r>
              <a:rPr b="0" i="0" lang="en" sz="1800" u="none" cap="none" strike="noStrike">
                <a:solidFill>
                  <a:srgbClr val="3F51B5"/>
                </a:solidFill>
                <a:latin typeface="Consolas"/>
                <a:ea typeface="Consolas"/>
                <a:cs typeface="Consolas"/>
                <a:sym typeface="Consolas"/>
              </a:rPr>
              <a:t>val</a:t>
            </a:r>
            <a:r>
              <a:rPr b="0" i="0" lang="en" sz="1800" u="none" cap="none" strike="noStrike">
                <a:solidFill>
                  <a:srgbClr val="37474F"/>
                </a:solidFill>
                <a:latin typeface="Consolas"/>
                <a:ea typeface="Consolas"/>
                <a:cs typeface="Consolas"/>
                <a:sym typeface="Consolas"/>
              </a:rPr>
              <a:t> s = </a:t>
            </a:r>
            <a:r>
              <a:rPr b="0" i="0" lang="en" sz="1800" u="none" cap="none" strike="noStrike">
                <a:solidFill>
                  <a:srgbClr val="388E3C"/>
                </a:solidFill>
                <a:latin typeface="Consolas"/>
                <a:ea typeface="Consolas"/>
                <a:cs typeface="Consolas"/>
                <a:sym typeface="Consolas"/>
              </a:rPr>
              <a:t>"abc"</a:t>
            </a:r>
            <a:endParaRPr b="0" i="0" sz="1800" u="none" cap="none" strike="noStrike">
              <a:solidFill>
                <a:schemeClr val="dk1"/>
              </a:solidFill>
              <a:latin typeface="Consolas"/>
              <a:ea typeface="Consolas"/>
              <a:cs typeface="Consolas"/>
              <a:sym typeface="Consolas"/>
            </a:endParaRPr>
          </a:p>
          <a:p>
            <a:pPr indent="457200" lvl="0" marL="0" marR="0" rtl="0" algn="l">
              <a:lnSpc>
                <a:spcPct val="150000"/>
              </a:lnSpc>
              <a:spcBef>
                <a:spcPts val="0"/>
              </a:spcBef>
              <a:spcAft>
                <a:spcPts val="0"/>
              </a:spcAft>
              <a:buClr>
                <a:schemeClr val="dk1"/>
              </a:buClr>
              <a:buSzPts val="1100"/>
              <a:buFont typeface="Arial"/>
              <a:buNone/>
            </a:pPr>
            <a:r>
              <a:rPr b="0" i="0" lang="en" sz="1800" u="none" cap="none" strike="noStrike">
                <a:solidFill>
                  <a:srgbClr val="37474F"/>
                </a:solidFill>
                <a:latin typeface="Consolas"/>
                <a:ea typeface="Consolas"/>
                <a:cs typeface="Consolas"/>
                <a:sym typeface="Consolas"/>
              </a:rPr>
              <a:t>println(</a:t>
            </a:r>
            <a:r>
              <a:rPr b="0" i="0" lang="en" sz="1800" u="none" cap="none" strike="noStrike">
                <a:solidFill>
                  <a:srgbClr val="388E3C"/>
                </a:solidFill>
                <a:latin typeface="Consolas"/>
                <a:ea typeface="Consolas"/>
                <a:cs typeface="Consolas"/>
                <a:sym typeface="Consolas"/>
              </a:rPr>
              <a:t>"</a:t>
            </a:r>
            <a:r>
              <a:rPr b="0" i="0" lang="en" sz="1800" u="none" cap="none" strike="noStrike">
                <a:solidFill>
                  <a:srgbClr val="C53929"/>
                </a:solidFill>
                <a:latin typeface="Consolas"/>
                <a:ea typeface="Consolas"/>
                <a:cs typeface="Consolas"/>
                <a:sym typeface="Consolas"/>
              </a:rPr>
              <a:t>$s</a:t>
            </a:r>
            <a:r>
              <a:rPr b="0" i="0" lang="en" sz="1800" u="none" cap="none" strike="noStrike">
                <a:solidFill>
                  <a:srgbClr val="388E3C"/>
                </a:solidFill>
                <a:latin typeface="Consolas"/>
                <a:ea typeface="Consolas"/>
                <a:cs typeface="Consolas"/>
                <a:sym typeface="Consolas"/>
              </a:rPr>
              <a:t>.length is </a:t>
            </a:r>
            <a:r>
              <a:rPr b="0" i="0" lang="en" sz="1800" u="none" cap="none" strike="noStrike">
                <a:solidFill>
                  <a:srgbClr val="C53929"/>
                </a:solidFill>
                <a:latin typeface="Consolas"/>
                <a:ea typeface="Consolas"/>
                <a:cs typeface="Consolas"/>
                <a:sym typeface="Consolas"/>
              </a:rPr>
              <a:t>${</a:t>
            </a:r>
            <a:r>
              <a:rPr b="0" i="0" lang="en" sz="1800" u="none" cap="none" strike="noStrike">
                <a:solidFill>
                  <a:srgbClr val="388E3C"/>
                </a:solidFill>
                <a:latin typeface="Consolas"/>
                <a:ea typeface="Consolas"/>
                <a:cs typeface="Consolas"/>
                <a:sym typeface="Consolas"/>
              </a:rPr>
              <a:t>s</a:t>
            </a:r>
            <a:r>
              <a:rPr b="0" i="0" lang="en" sz="1800" u="none" cap="none" strike="noStrike">
                <a:solidFill>
                  <a:srgbClr val="37474F"/>
                </a:solidFill>
                <a:latin typeface="Consolas"/>
                <a:ea typeface="Consolas"/>
                <a:cs typeface="Consolas"/>
                <a:sym typeface="Consolas"/>
              </a:rPr>
              <a:t>.</a:t>
            </a:r>
            <a:r>
              <a:rPr b="0" i="0" lang="en" sz="1800" u="none" cap="none" strike="noStrike">
                <a:solidFill>
                  <a:srgbClr val="388E3C"/>
                </a:solidFill>
                <a:latin typeface="Consolas"/>
                <a:ea typeface="Consolas"/>
                <a:cs typeface="Consolas"/>
                <a:sym typeface="Consolas"/>
              </a:rPr>
              <a:t>length</a:t>
            </a:r>
            <a:r>
              <a:rPr b="0" i="0" lang="en" sz="1800" u="none" cap="none" strike="noStrike">
                <a:solidFill>
                  <a:srgbClr val="C53929"/>
                </a:solidFill>
                <a:latin typeface="Consolas"/>
                <a:ea typeface="Consolas"/>
                <a:cs typeface="Consolas"/>
                <a:sym typeface="Consolas"/>
              </a:rPr>
              <a:t>}</a:t>
            </a:r>
            <a:r>
              <a:rPr b="0" i="0" lang="en" sz="1800" u="none" cap="none" strike="noStrike">
                <a:solidFill>
                  <a:srgbClr val="388E3C"/>
                </a:solidFill>
                <a:latin typeface="Consolas"/>
                <a:ea typeface="Consolas"/>
                <a:cs typeface="Consolas"/>
                <a:sym typeface="Consolas"/>
              </a:rPr>
              <a:t>"</a:t>
            </a:r>
            <a:r>
              <a:rPr b="0" i="0" lang="en" sz="1800" u="none" cap="none" strike="noStrike">
                <a:solidFill>
                  <a:srgbClr val="37474F"/>
                </a:solidFill>
                <a:latin typeface="Consolas"/>
                <a:ea typeface="Consolas"/>
                <a:cs typeface="Consolas"/>
                <a:sym typeface="Consolas"/>
              </a:rPr>
              <a:t>)</a:t>
            </a:r>
            <a:endParaRPr b="0" i="0" sz="1800" u="none" cap="none" strike="noStrike">
              <a:solidFill>
                <a:schemeClr val="dk1"/>
              </a:solidFill>
              <a:latin typeface="Consolas"/>
              <a:ea typeface="Consolas"/>
              <a:cs typeface="Consolas"/>
              <a:sym typeface="Consolas"/>
            </a:endParaRPr>
          </a:p>
          <a:p>
            <a:pPr indent="457200" lvl="0" marL="0" marR="0" rtl="0" algn="l">
              <a:lnSpc>
                <a:spcPct val="150000"/>
              </a:lnSpc>
              <a:spcBef>
                <a:spcPts val="0"/>
              </a:spcBef>
              <a:spcAft>
                <a:spcPts val="0"/>
              </a:spcAft>
              <a:buClr>
                <a:schemeClr val="dk1"/>
              </a:buClr>
              <a:buSzPts val="1100"/>
              <a:buFont typeface="Arial"/>
              <a:buNone/>
            </a:pPr>
            <a:r>
              <a:rPr b="0" i="0" lang="en" sz="1800" u="none" cap="none" strike="noStrike">
                <a:solidFill>
                  <a:srgbClr val="1155CC"/>
                </a:solidFill>
                <a:latin typeface="Consolas"/>
                <a:ea typeface="Consolas"/>
                <a:cs typeface="Consolas"/>
                <a:sym typeface="Consolas"/>
              </a:rPr>
              <a:t>=&gt;</a:t>
            </a:r>
            <a:r>
              <a:rPr b="0" i="0" lang="en" sz="1800" u="none" cap="none" strike="noStrike">
                <a:solidFill>
                  <a:schemeClr val="dk1"/>
                </a:solidFill>
                <a:latin typeface="Consolas"/>
                <a:ea typeface="Consolas"/>
                <a:cs typeface="Consolas"/>
                <a:sym typeface="Consolas"/>
              </a:rPr>
              <a:t> </a:t>
            </a:r>
            <a:r>
              <a:rPr b="0" i="0" lang="en" sz="1800" u="none" cap="none" strike="noStrike">
                <a:solidFill>
                  <a:srgbClr val="1155CC"/>
                </a:solidFill>
                <a:latin typeface="Consolas"/>
                <a:ea typeface="Consolas"/>
                <a:cs typeface="Consolas"/>
                <a:sym typeface="Consolas"/>
              </a:rPr>
              <a:t>abc.length is 3</a:t>
            </a:r>
            <a:endParaRPr b="0" i="0" sz="1800" u="none" cap="none" strike="noStrike">
              <a:solidFill>
                <a:srgbClr val="1155CC"/>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4"/>
          <p:cNvSpPr txBox="1"/>
          <p:nvPr>
            <p:ph idx="1" type="body"/>
          </p:nvPr>
        </p:nvSpPr>
        <p:spPr>
          <a:xfrm>
            <a:off x="311775" y="1477800"/>
            <a:ext cx="8480700" cy="934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2400"/>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a:t>
            </a:r>
            <a:r>
              <a:rPr lang="en" sz="1800">
                <a:solidFill>
                  <a:schemeClr val="dk1"/>
                </a:solidFill>
                <a:latin typeface="Consolas"/>
                <a:ea typeface="Consolas"/>
                <a:cs typeface="Consolas"/>
                <a:sym typeface="Consolas"/>
              </a:rPr>
              <a:t>numberOfShirts</a:t>
            </a:r>
            <a:r>
              <a:rPr lang="en" sz="1800">
                <a:solidFill>
                  <a:srgbClr val="37474F"/>
                </a:solidFill>
                <a:latin typeface="Consolas"/>
                <a:ea typeface="Consolas"/>
                <a:cs typeface="Consolas"/>
                <a:sym typeface="Consolas"/>
              </a:rPr>
              <a:t> = </a:t>
            </a:r>
            <a:r>
              <a:rPr lang="en" sz="1800">
                <a:solidFill>
                  <a:srgbClr val="C53929"/>
                </a:solidFill>
                <a:latin typeface="Consolas"/>
                <a:ea typeface="Consolas"/>
                <a:cs typeface="Consolas"/>
                <a:sym typeface="Consolas"/>
              </a:rPr>
              <a:t>10</a:t>
            </a:r>
            <a:endParaRPr sz="2100">
              <a:latin typeface="Consolas"/>
              <a:ea typeface="Consolas"/>
              <a:cs typeface="Consolas"/>
              <a:sym typeface="Consolas"/>
            </a:endParaRPr>
          </a:p>
          <a:p>
            <a:pPr indent="0" lvl="0" marL="0" rtl="0" algn="l">
              <a:lnSpc>
                <a:spcPct val="150000"/>
              </a:lnSpc>
              <a:spcBef>
                <a:spcPts val="0"/>
              </a:spcBef>
              <a:spcAft>
                <a:spcPts val="0"/>
              </a:spcAft>
              <a:buSzPts val="2400"/>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numberOfPants = </a:t>
            </a:r>
            <a:r>
              <a:rPr lang="en" sz="1800">
                <a:solidFill>
                  <a:srgbClr val="C53929"/>
                </a:solidFill>
                <a:latin typeface="Consolas"/>
                <a:ea typeface="Consolas"/>
                <a:cs typeface="Consolas"/>
                <a:sym typeface="Consolas"/>
              </a:rPr>
              <a:t>5</a:t>
            </a:r>
            <a:endParaRPr sz="1800">
              <a:solidFill>
                <a:srgbClr val="C53929"/>
              </a:solidFill>
              <a:latin typeface="Consolas"/>
              <a:ea typeface="Consolas"/>
              <a:cs typeface="Consolas"/>
              <a:sym typeface="Consolas"/>
            </a:endParaRPr>
          </a:p>
          <a:p>
            <a:pPr indent="0" lvl="0" marL="0" rtl="0" algn="l">
              <a:lnSpc>
                <a:spcPct val="200000"/>
              </a:lnSpc>
              <a:spcBef>
                <a:spcPts val="0"/>
              </a:spcBef>
              <a:spcAft>
                <a:spcPts val="0"/>
              </a:spcAft>
              <a:buSzPts val="2400"/>
              <a:buNone/>
            </a:pPr>
            <a:r>
              <a:t/>
            </a:r>
            <a:endParaRPr sz="1800">
              <a:latin typeface="Consolas"/>
              <a:ea typeface="Consolas"/>
              <a:cs typeface="Consolas"/>
              <a:sym typeface="Consolas"/>
            </a:endParaRPr>
          </a:p>
          <a:p>
            <a:pPr indent="0" lvl="0" marL="0" rtl="0" algn="l">
              <a:lnSpc>
                <a:spcPct val="200000"/>
              </a:lnSpc>
              <a:spcBef>
                <a:spcPts val="0"/>
              </a:spcBef>
              <a:spcAft>
                <a:spcPts val="0"/>
              </a:spcAft>
              <a:buSzPts val="2400"/>
              <a:buNone/>
            </a:pPr>
            <a:r>
              <a:t/>
            </a:r>
            <a:endParaRPr sz="1800">
              <a:latin typeface="Consolas"/>
              <a:ea typeface="Consolas"/>
              <a:cs typeface="Consolas"/>
              <a:sym typeface="Consolas"/>
            </a:endParaRPr>
          </a:p>
        </p:txBody>
      </p:sp>
      <p:sp>
        <p:nvSpPr>
          <p:cNvPr id="267" name="Google Shape;267;p2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68" name="Google Shape;268;p2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String template expressions</a:t>
            </a:r>
            <a:endParaRPr/>
          </a:p>
        </p:txBody>
      </p:sp>
      <p:sp>
        <p:nvSpPr>
          <p:cNvPr id="269" name="Google Shape;269;p24"/>
          <p:cNvSpPr/>
          <p:nvPr/>
        </p:nvSpPr>
        <p:spPr>
          <a:xfrm>
            <a:off x="323935" y="2943350"/>
            <a:ext cx="8124600" cy="680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1155CC"/>
                </a:solidFill>
                <a:latin typeface="Consolas"/>
                <a:ea typeface="Consolas"/>
                <a:cs typeface="Consolas"/>
                <a:sym typeface="Consolas"/>
              </a:rPr>
              <a:t>=&gt; I have 15 items of clothing</a:t>
            </a:r>
            <a:endParaRPr b="0" i="0" sz="1800" u="none" cap="none" strike="noStrike">
              <a:solidFill>
                <a:srgbClr val="1155CC"/>
              </a:solidFill>
              <a:latin typeface="Consolas"/>
              <a:ea typeface="Consolas"/>
              <a:cs typeface="Consolas"/>
              <a:sym typeface="Consolas"/>
            </a:endParaRPr>
          </a:p>
        </p:txBody>
      </p:sp>
      <p:sp>
        <p:nvSpPr>
          <p:cNvPr id="270" name="Google Shape;270;p24"/>
          <p:cNvSpPr txBox="1"/>
          <p:nvPr/>
        </p:nvSpPr>
        <p:spPr>
          <a:xfrm>
            <a:off x="228900" y="2412300"/>
            <a:ext cx="89154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0" i="0" lang="en" sz="1800" u="none" cap="none" strike="noStrike">
                <a:solidFill>
                  <a:srgbClr val="388E3C"/>
                </a:solidFill>
                <a:latin typeface="Consolas"/>
                <a:ea typeface="Consolas"/>
                <a:cs typeface="Consolas"/>
                <a:sym typeface="Consolas"/>
              </a:rPr>
              <a:t>"I have </a:t>
            </a:r>
            <a:r>
              <a:rPr b="0" i="0" lang="en" sz="1800" u="none" cap="none" strike="noStrike">
                <a:solidFill>
                  <a:srgbClr val="C53929"/>
                </a:solidFill>
                <a:latin typeface="Consolas"/>
                <a:ea typeface="Consolas"/>
                <a:cs typeface="Consolas"/>
                <a:sym typeface="Consolas"/>
              </a:rPr>
              <a:t>${</a:t>
            </a:r>
            <a:r>
              <a:rPr b="1" i="0" lang="en" sz="1800" u="none" cap="none" strike="noStrike">
                <a:solidFill>
                  <a:srgbClr val="388E3C"/>
                </a:solidFill>
                <a:latin typeface="Consolas"/>
                <a:ea typeface="Consolas"/>
                <a:cs typeface="Consolas"/>
                <a:sym typeface="Consolas"/>
              </a:rPr>
              <a:t>numberOfShirts</a:t>
            </a:r>
            <a:r>
              <a:rPr b="0" i="0" lang="en" sz="1800" u="none" cap="none" strike="noStrike">
                <a:solidFill>
                  <a:srgbClr val="388E3C"/>
                </a:solidFill>
                <a:latin typeface="Consolas"/>
                <a:ea typeface="Consolas"/>
                <a:cs typeface="Consolas"/>
                <a:sym typeface="Consolas"/>
              </a:rPr>
              <a:t> </a:t>
            </a:r>
            <a:r>
              <a:rPr b="0" i="0" lang="en" sz="1800" u="none" cap="none" strike="noStrike">
                <a:solidFill>
                  <a:srgbClr val="37474F"/>
                </a:solidFill>
                <a:latin typeface="Consolas"/>
                <a:ea typeface="Consolas"/>
                <a:cs typeface="Consolas"/>
                <a:sym typeface="Consolas"/>
              </a:rPr>
              <a:t>+</a:t>
            </a:r>
            <a:r>
              <a:rPr b="0" i="0" lang="en" sz="1800" u="none" cap="none" strike="noStrike">
                <a:solidFill>
                  <a:srgbClr val="388E3C"/>
                </a:solidFill>
                <a:latin typeface="Consolas"/>
                <a:ea typeface="Consolas"/>
                <a:cs typeface="Consolas"/>
                <a:sym typeface="Consolas"/>
              </a:rPr>
              <a:t> </a:t>
            </a:r>
            <a:r>
              <a:rPr b="1" i="0" lang="en" sz="1800" u="none" cap="none" strike="noStrike">
                <a:solidFill>
                  <a:srgbClr val="388E3C"/>
                </a:solidFill>
                <a:latin typeface="Consolas"/>
                <a:ea typeface="Consolas"/>
                <a:cs typeface="Consolas"/>
                <a:sym typeface="Consolas"/>
              </a:rPr>
              <a:t>numberOfPants</a:t>
            </a:r>
            <a:r>
              <a:rPr b="0" i="0" lang="en" sz="1800" u="none" cap="none" strike="noStrike">
                <a:solidFill>
                  <a:srgbClr val="C53929"/>
                </a:solidFill>
                <a:latin typeface="Consolas"/>
                <a:ea typeface="Consolas"/>
                <a:cs typeface="Consolas"/>
                <a:sym typeface="Consolas"/>
              </a:rPr>
              <a:t>}</a:t>
            </a:r>
            <a:r>
              <a:rPr b="0" i="0" lang="en" sz="1800" u="none" cap="none" strike="noStrike">
                <a:solidFill>
                  <a:srgbClr val="388E3C"/>
                </a:solidFill>
                <a:latin typeface="Consolas"/>
                <a:ea typeface="Consolas"/>
                <a:cs typeface="Consolas"/>
                <a:sym typeface="Consolas"/>
              </a:rPr>
              <a:t> items of clothing"</a:t>
            </a:r>
            <a:endParaRPr b="0" i="0" sz="1800" u="none" cap="none" strike="noStrike">
              <a:solidFill>
                <a:schemeClr val="dk1"/>
              </a:solidFill>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5"/>
          <p:cNvSpPr txBox="1"/>
          <p:nvPr>
            <p:ph type="title"/>
          </p:nvPr>
        </p:nvSpPr>
        <p:spPr>
          <a:xfrm>
            <a:off x="311700" y="0"/>
            <a:ext cx="8520600" cy="464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sz="4200"/>
              <a:t>Variables</a:t>
            </a:r>
            <a:endParaRPr sz="4200"/>
          </a:p>
        </p:txBody>
      </p:sp>
      <p:sp>
        <p:nvSpPr>
          <p:cNvPr id="276" name="Google Shape;276;p2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82" name="Google Shape;282;p2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Variables</a:t>
            </a:r>
            <a:endParaRPr/>
          </a:p>
        </p:txBody>
      </p:sp>
      <p:sp>
        <p:nvSpPr>
          <p:cNvPr id="283" name="Google Shape;283;p26"/>
          <p:cNvSpPr txBox="1"/>
          <p:nvPr>
            <p:ph idx="1" type="body"/>
          </p:nvPr>
        </p:nvSpPr>
        <p:spPr>
          <a:xfrm>
            <a:off x="387825" y="1157800"/>
            <a:ext cx="8431200" cy="587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SzPts val="2200"/>
              <a:buChar char="●"/>
            </a:pPr>
            <a:r>
              <a:rPr lang="en" sz="2200"/>
              <a:t>Powerful type inference</a:t>
            </a:r>
            <a:endParaRPr sz="2200"/>
          </a:p>
        </p:txBody>
      </p:sp>
      <p:sp>
        <p:nvSpPr>
          <p:cNvPr id="284" name="Google Shape;284;p26"/>
          <p:cNvSpPr txBox="1"/>
          <p:nvPr>
            <p:ph idx="1" type="body"/>
          </p:nvPr>
        </p:nvSpPr>
        <p:spPr>
          <a:xfrm>
            <a:off x="444559" y="2406300"/>
            <a:ext cx="8520600" cy="6765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SzPts val="2200"/>
              <a:buChar char="●"/>
            </a:pPr>
            <a:r>
              <a:rPr lang="en" sz="2200"/>
              <a:t>Mutable and immutable variables</a:t>
            </a:r>
            <a:endParaRPr sz="2200">
              <a:latin typeface="Consolas"/>
              <a:ea typeface="Consolas"/>
              <a:cs typeface="Consolas"/>
              <a:sym typeface="Consolas"/>
            </a:endParaRPr>
          </a:p>
        </p:txBody>
      </p:sp>
      <p:sp>
        <p:nvSpPr>
          <p:cNvPr id="285" name="Google Shape;285;p26"/>
          <p:cNvSpPr txBox="1"/>
          <p:nvPr/>
        </p:nvSpPr>
        <p:spPr>
          <a:xfrm>
            <a:off x="738925" y="1668875"/>
            <a:ext cx="6293100" cy="5727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rgbClr val="000000"/>
              </a:buClr>
              <a:buSzPts val="2200"/>
              <a:buFont typeface="Roboto"/>
              <a:buChar char="●"/>
            </a:pPr>
            <a:r>
              <a:rPr b="0" i="0" lang="en" sz="2200" u="none" cap="none" strike="noStrike">
                <a:solidFill>
                  <a:srgbClr val="000000"/>
                </a:solidFill>
                <a:latin typeface="Roboto"/>
                <a:ea typeface="Roboto"/>
                <a:cs typeface="Roboto"/>
                <a:sym typeface="Roboto"/>
              </a:rPr>
              <a:t>Let the compiler infer the type</a:t>
            </a:r>
            <a:endParaRPr b="0" i="0" sz="2200" u="none" cap="none" strike="noStrike">
              <a:solidFill>
                <a:srgbClr val="000000"/>
              </a:solidFill>
              <a:latin typeface="Roboto"/>
              <a:ea typeface="Roboto"/>
              <a:cs typeface="Roboto"/>
              <a:sym typeface="Roboto"/>
            </a:endParaRPr>
          </a:p>
          <a:p>
            <a:pPr indent="-368300" lvl="0" marL="457200" marR="0" rtl="0" algn="l">
              <a:lnSpc>
                <a:spcPct val="100000"/>
              </a:lnSpc>
              <a:spcBef>
                <a:spcPts val="0"/>
              </a:spcBef>
              <a:spcAft>
                <a:spcPts val="0"/>
              </a:spcAft>
              <a:buClr>
                <a:srgbClr val="000000"/>
              </a:buClr>
              <a:buSzPts val="2200"/>
              <a:buFont typeface="Roboto"/>
              <a:buChar char="●"/>
            </a:pPr>
            <a:r>
              <a:rPr b="0" i="0" lang="en" sz="2200" u="none" cap="none" strike="noStrike">
                <a:solidFill>
                  <a:srgbClr val="000000"/>
                </a:solidFill>
                <a:latin typeface="Roboto"/>
                <a:ea typeface="Roboto"/>
                <a:cs typeface="Roboto"/>
                <a:sym typeface="Roboto"/>
              </a:rPr>
              <a:t>You can explicitly declare the type if needed</a:t>
            </a:r>
            <a:endParaRPr b="0" i="0" sz="2200" u="none" cap="none" strike="noStrike">
              <a:solidFill>
                <a:srgbClr val="000000"/>
              </a:solidFill>
              <a:latin typeface="Roboto"/>
              <a:ea typeface="Roboto"/>
              <a:cs typeface="Roboto"/>
              <a:sym typeface="Roboto"/>
            </a:endParaRPr>
          </a:p>
        </p:txBody>
      </p:sp>
      <p:sp>
        <p:nvSpPr>
          <p:cNvPr id="286" name="Google Shape;286;p26"/>
          <p:cNvSpPr txBox="1"/>
          <p:nvPr/>
        </p:nvSpPr>
        <p:spPr>
          <a:xfrm>
            <a:off x="796873" y="2921830"/>
            <a:ext cx="6495900" cy="5727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rgbClr val="000000"/>
              </a:buClr>
              <a:buSzPts val="2200"/>
              <a:buFont typeface="Roboto"/>
              <a:buChar char="●"/>
            </a:pPr>
            <a:r>
              <a:rPr b="0" i="0" lang="en" sz="2200" u="none" cap="none" strike="noStrike">
                <a:solidFill>
                  <a:srgbClr val="000000"/>
                </a:solidFill>
                <a:latin typeface="Roboto"/>
                <a:ea typeface="Roboto"/>
                <a:cs typeface="Roboto"/>
                <a:sym typeface="Roboto"/>
              </a:rPr>
              <a:t>Immutability not enforced, but recommended</a:t>
            </a:r>
            <a:endParaRPr b="0" i="0" sz="2200" u="none" cap="none" strike="noStrike">
              <a:solidFill>
                <a:srgbClr val="000000"/>
              </a:solidFill>
              <a:latin typeface="Roboto"/>
              <a:ea typeface="Roboto"/>
              <a:cs typeface="Roboto"/>
              <a:sym typeface="Roboto"/>
            </a:endParaRPr>
          </a:p>
        </p:txBody>
      </p:sp>
      <p:sp>
        <p:nvSpPr>
          <p:cNvPr id="287" name="Google Shape;287;p26"/>
          <p:cNvSpPr txBox="1"/>
          <p:nvPr/>
        </p:nvSpPr>
        <p:spPr>
          <a:xfrm>
            <a:off x="540225" y="3708225"/>
            <a:ext cx="8032800" cy="730500"/>
          </a:xfrm>
          <a:prstGeom prst="rect">
            <a:avLst/>
          </a:prstGeom>
          <a:solidFill>
            <a:srgbClr val="D6F0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a:ea typeface="Roboto"/>
                <a:cs typeface="Roboto"/>
                <a:sym typeface="Roboto"/>
              </a:rPr>
              <a:t>Kotlin is a statically-typed language. The type is resolved at compile time and never changes.</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Specifying the variable type</a:t>
            </a:r>
            <a:endParaRPr/>
          </a:p>
        </p:txBody>
      </p:sp>
      <p:sp>
        <p:nvSpPr>
          <p:cNvPr id="293" name="Google Shape;293;p27"/>
          <p:cNvSpPr txBox="1"/>
          <p:nvPr>
            <p:ph idx="1" type="body"/>
          </p:nvPr>
        </p:nvSpPr>
        <p:spPr>
          <a:xfrm>
            <a:off x="311700" y="1317175"/>
            <a:ext cx="7804800" cy="229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b="1" lang="en" sz="1800"/>
              <a:t>Colon Notation</a:t>
            </a:r>
            <a:endParaRPr b="1" sz="1400"/>
          </a:p>
          <a:p>
            <a:pPr indent="0" lvl="0" marL="0" rtl="0" algn="l">
              <a:lnSpc>
                <a:spcPct val="115000"/>
              </a:lnSpc>
              <a:spcBef>
                <a:spcPts val="1000"/>
              </a:spcBef>
              <a:spcAft>
                <a:spcPts val="0"/>
              </a:spcAft>
              <a:buSzPts val="2400"/>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latin typeface="Consolas"/>
                <a:ea typeface="Consolas"/>
                <a:cs typeface="Consolas"/>
                <a:sym typeface="Consolas"/>
              </a:rPr>
              <a:t> width: Int = </a:t>
            </a:r>
            <a:r>
              <a:rPr lang="en" sz="1800">
                <a:solidFill>
                  <a:srgbClr val="C53929"/>
                </a:solidFill>
                <a:latin typeface="Consolas"/>
                <a:ea typeface="Consolas"/>
                <a:cs typeface="Consolas"/>
                <a:sym typeface="Consolas"/>
              </a:rPr>
              <a:t>12</a:t>
            </a:r>
            <a:endParaRPr sz="1800">
              <a:solidFill>
                <a:srgbClr val="C53929"/>
              </a:solidFill>
              <a:latin typeface="Consolas"/>
              <a:ea typeface="Consolas"/>
              <a:cs typeface="Consolas"/>
              <a:sym typeface="Consolas"/>
            </a:endParaRPr>
          </a:p>
          <a:p>
            <a:pPr indent="0" lvl="0" marL="0" rtl="0" algn="l">
              <a:lnSpc>
                <a:spcPct val="115000"/>
              </a:lnSpc>
              <a:spcBef>
                <a:spcPts val="0"/>
              </a:spcBef>
              <a:spcAft>
                <a:spcPts val="0"/>
              </a:spcAft>
              <a:buSzPts val="2400"/>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latin typeface="Consolas"/>
                <a:ea typeface="Consolas"/>
                <a:cs typeface="Consolas"/>
                <a:sym typeface="Consolas"/>
              </a:rPr>
              <a:t> length: Double = </a:t>
            </a:r>
            <a:r>
              <a:rPr lang="en" sz="1800">
                <a:solidFill>
                  <a:srgbClr val="C53929"/>
                </a:solidFill>
                <a:latin typeface="Consolas"/>
                <a:ea typeface="Consolas"/>
                <a:cs typeface="Consolas"/>
                <a:sym typeface="Consolas"/>
              </a:rPr>
              <a:t>2.5</a:t>
            </a:r>
            <a:endParaRPr sz="1500">
              <a:solidFill>
                <a:srgbClr val="C53929"/>
              </a:solidFill>
              <a:latin typeface="Arial"/>
              <a:ea typeface="Arial"/>
              <a:cs typeface="Arial"/>
              <a:sym typeface="Arial"/>
            </a:endParaRPr>
          </a:p>
          <a:p>
            <a:pPr indent="0" lvl="0" marL="0" rtl="0" algn="l">
              <a:lnSpc>
                <a:spcPct val="115000"/>
              </a:lnSpc>
              <a:spcBef>
                <a:spcPts val="0"/>
              </a:spcBef>
              <a:spcAft>
                <a:spcPts val="0"/>
              </a:spcAft>
              <a:buSzPts val="2400"/>
              <a:buNone/>
            </a:pPr>
            <a:r>
              <a:t/>
            </a:r>
            <a:endParaRPr sz="1400"/>
          </a:p>
        </p:txBody>
      </p:sp>
      <p:sp>
        <p:nvSpPr>
          <p:cNvPr id="294" name="Google Shape;294;p2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95" name="Google Shape;295;p27"/>
          <p:cNvSpPr txBox="1"/>
          <p:nvPr/>
        </p:nvSpPr>
        <p:spPr>
          <a:xfrm>
            <a:off x="556350" y="3667750"/>
            <a:ext cx="7929900" cy="747000"/>
          </a:xfrm>
          <a:prstGeom prst="rect">
            <a:avLst/>
          </a:prstGeom>
          <a:solidFill>
            <a:srgbClr val="D6F0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800" u="none" cap="none" strike="noStrike">
                <a:solidFill>
                  <a:srgbClr val="000000"/>
                </a:solidFill>
                <a:latin typeface="Roboto"/>
                <a:ea typeface="Roboto"/>
                <a:cs typeface="Roboto"/>
                <a:sym typeface="Roboto"/>
              </a:rPr>
              <a:t>Important</a:t>
            </a:r>
            <a:r>
              <a:rPr b="0" i="0" lang="en" sz="1800" u="none" cap="none" strike="noStrike">
                <a:solidFill>
                  <a:srgbClr val="000000"/>
                </a:solidFill>
                <a:latin typeface="Roboto"/>
                <a:ea typeface="Roboto"/>
                <a:cs typeface="Roboto"/>
                <a:sym typeface="Roboto"/>
              </a:rPr>
              <a:t>: Once a type has been assigned by you or the compiler, you can't change the type or you get an error.</a:t>
            </a:r>
            <a:endParaRPr b="0" i="0" sz="18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01" name="Google Shape;301;p2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Mutable and immutable variables</a:t>
            </a:r>
            <a:endParaRPr/>
          </a:p>
        </p:txBody>
      </p:sp>
      <p:sp>
        <p:nvSpPr>
          <p:cNvPr id="302" name="Google Shape;302;p28"/>
          <p:cNvSpPr txBox="1"/>
          <p:nvPr>
            <p:ph idx="1" type="body"/>
          </p:nvPr>
        </p:nvSpPr>
        <p:spPr>
          <a:xfrm>
            <a:off x="401075" y="1122375"/>
            <a:ext cx="8431200" cy="5727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SzPts val="2200"/>
              <a:buChar char="●"/>
            </a:pPr>
            <a:r>
              <a:rPr lang="en" sz="2200"/>
              <a:t>Mutable (Changeable)</a:t>
            </a:r>
            <a:endParaRPr sz="2200"/>
          </a:p>
          <a:p>
            <a:pPr indent="0" lvl="0" marL="0" rtl="0" algn="l">
              <a:lnSpc>
                <a:spcPct val="115000"/>
              </a:lnSpc>
              <a:spcBef>
                <a:spcPts val="1000"/>
              </a:spcBef>
              <a:spcAft>
                <a:spcPts val="0"/>
              </a:spcAft>
              <a:buSzPts val="2400"/>
              <a:buNone/>
            </a:pPr>
            <a:r>
              <a:rPr lang="en"/>
              <a:t>	</a:t>
            </a:r>
            <a:endParaRPr>
              <a:latin typeface="Consolas"/>
              <a:ea typeface="Consolas"/>
              <a:cs typeface="Consolas"/>
              <a:sym typeface="Consolas"/>
            </a:endParaRPr>
          </a:p>
        </p:txBody>
      </p:sp>
      <p:sp>
        <p:nvSpPr>
          <p:cNvPr id="303" name="Google Shape;303;p28"/>
          <p:cNvSpPr txBox="1"/>
          <p:nvPr>
            <p:ph idx="1" type="body"/>
          </p:nvPr>
        </p:nvSpPr>
        <p:spPr>
          <a:xfrm>
            <a:off x="401075" y="2403225"/>
            <a:ext cx="8520600" cy="6765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SzPts val="2200"/>
              <a:buChar char="●"/>
            </a:pPr>
            <a:r>
              <a:rPr lang="en" sz="2200"/>
              <a:t>Immutable (Unchangeable)</a:t>
            </a:r>
            <a:endParaRPr sz="2200">
              <a:latin typeface="Consolas"/>
              <a:ea typeface="Consolas"/>
              <a:cs typeface="Consolas"/>
              <a:sym typeface="Consolas"/>
            </a:endParaRPr>
          </a:p>
        </p:txBody>
      </p:sp>
      <p:sp>
        <p:nvSpPr>
          <p:cNvPr id="304" name="Google Shape;304;p28"/>
          <p:cNvSpPr txBox="1"/>
          <p:nvPr/>
        </p:nvSpPr>
        <p:spPr>
          <a:xfrm>
            <a:off x="911075" y="1843855"/>
            <a:ext cx="30000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rgbClr val="3F51B5"/>
                </a:solidFill>
                <a:latin typeface="Consolas"/>
                <a:ea typeface="Consolas"/>
                <a:cs typeface="Consolas"/>
                <a:sym typeface="Consolas"/>
              </a:rPr>
              <a:t>var</a:t>
            </a:r>
            <a:r>
              <a:rPr b="0" i="0" lang="en" sz="1800" u="none" cap="none" strike="noStrike">
                <a:solidFill>
                  <a:srgbClr val="37474F"/>
                </a:solidFill>
                <a:latin typeface="Consolas"/>
                <a:ea typeface="Consolas"/>
                <a:cs typeface="Consolas"/>
                <a:sym typeface="Consolas"/>
              </a:rPr>
              <a:t> score = </a:t>
            </a:r>
            <a:r>
              <a:rPr b="0" i="0" lang="en" sz="1800" u="none" cap="none" strike="noStrike">
                <a:solidFill>
                  <a:srgbClr val="C53929"/>
                </a:solidFill>
                <a:latin typeface="Consolas"/>
                <a:ea typeface="Consolas"/>
                <a:cs typeface="Consolas"/>
                <a:sym typeface="Consolas"/>
              </a:rPr>
              <a:t>10</a:t>
            </a:r>
            <a:endParaRPr b="1" i="0" sz="1800" u="none" cap="none" strike="noStrike">
              <a:solidFill>
                <a:schemeClr val="dk1"/>
              </a:solidFill>
              <a:latin typeface="Consolas"/>
              <a:ea typeface="Consolas"/>
              <a:cs typeface="Consolas"/>
              <a:sym typeface="Consolas"/>
            </a:endParaRPr>
          </a:p>
        </p:txBody>
      </p:sp>
      <p:sp>
        <p:nvSpPr>
          <p:cNvPr id="305" name="Google Shape;305;p28"/>
          <p:cNvSpPr txBox="1"/>
          <p:nvPr/>
        </p:nvSpPr>
        <p:spPr>
          <a:xfrm>
            <a:off x="911075" y="3094214"/>
            <a:ext cx="52668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1" i="0" lang="en" sz="1800" u="none" cap="none" strike="noStrike">
                <a:solidFill>
                  <a:srgbClr val="3F51B5"/>
                </a:solidFill>
                <a:latin typeface="Consolas"/>
                <a:ea typeface="Consolas"/>
                <a:cs typeface="Consolas"/>
                <a:sym typeface="Consolas"/>
              </a:rPr>
              <a:t>val</a:t>
            </a:r>
            <a:r>
              <a:rPr b="0" i="0" lang="en" sz="1800" u="none" cap="none" strike="noStrike">
                <a:solidFill>
                  <a:schemeClr val="dk1"/>
                </a:solidFill>
                <a:latin typeface="Consolas"/>
                <a:ea typeface="Consolas"/>
                <a:cs typeface="Consolas"/>
                <a:sym typeface="Consolas"/>
              </a:rPr>
              <a:t> name = </a:t>
            </a:r>
            <a:r>
              <a:rPr b="0" i="0" lang="en" sz="1800" u="none" cap="none" strike="noStrike">
                <a:solidFill>
                  <a:srgbClr val="388E3C"/>
                </a:solidFill>
                <a:latin typeface="Consolas"/>
                <a:ea typeface="Consolas"/>
                <a:cs typeface="Consolas"/>
                <a:sym typeface="Consolas"/>
              </a:rPr>
              <a:t>"Jennifer"</a:t>
            </a:r>
            <a:endParaRPr b="0" i="0" sz="1800" u="none" cap="none" strike="noStrike">
              <a:solidFill>
                <a:srgbClr val="388E3C"/>
              </a:solidFill>
              <a:latin typeface="Arial"/>
              <a:ea typeface="Arial"/>
              <a:cs typeface="Arial"/>
              <a:sym typeface="Arial"/>
            </a:endParaRPr>
          </a:p>
        </p:txBody>
      </p:sp>
      <p:sp>
        <p:nvSpPr>
          <p:cNvPr id="306" name="Google Shape;306;p28"/>
          <p:cNvSpPr txBox="1"/>
          <p:nvPr/>
        </p:nvSpPr>
        <p:spPr>
          <a:xfrm>
            <a:off x="553475" y="3696775"/>
            <a:ext cx="8041200" cy="676500"/>
          </a:xfrm>
          <a:prstGeom prst="rect">
            <a:avLst/>
          </a:prstGeom>
          <a:solidFill>
            <a:srgbClr val="D6F0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a:ea typeface="Roboto"/>
                <a:cs typeface="Roboto"/>
                <a:sym typeface="Roboto"/>
              </a:rPr>
              <a:t>Although not strictly enforced, using immutable variables is recommended in most cases.</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9"/>
          <p:cNvSpPr txBox="1"/>
          <p:nvPr>
            <p:ph idx="1" type="body"/>
          </p:nvPr>
        </p:nvSpPr>
        <p:spPr>
          <a:xfrm>
            <a:off x="427625" y="1404425"/>
            <a:ext cx="8520600" cy="105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2400"/>
              <a:buNone/>
            </a:pPr>
            <a:r>
              <a:rPr b="1" lang="en" sz="2100">
                <a:solidFill>
                  <a:srgbClr val="3F51B5"/>
                </a:solidFill>
                <a:latin typeface="Consolas"/>
                <a:ea typeface="Consolas"/>
                <a:cs typeface="Consolas"/>
                <a:sym typeface="Consolas"/>
              </a:rPr>
              <a:t>var</a:t>
            </a:r>
            <a:r>
              <a:rPr b="1" lang="en" sz="18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count = </a:t>
            </a:r>
            <a:r>
              <a:rPr lang="en" sz="1800">
                <a:solidFill>
                  <a:srgbClr val="C53929"/>
                </a:solidFill>
                <a:latin typeface="Consolas"/>
                <a:ea typeface="Consolas"/>
                <a:cs typeface="Consolas"/>
                <a:sym typeface="Consolas"/>
              </a:rPr>
              <a:t>1</a:t>
            </a:r>
            <a:endParaRPr sz="1800">
              <a:solidFill>
                <a:srgbClr val="C53929"/>
              </a:solidFill>
              <a:latin typeface="Consolas"/>
              <a:ea typeface="Consolas"/>
              <a:cs typeface="Consolas"/>
              <a:sym typeface="Consolas"/>
            </a:endParaRPr>
          </a:p>
          <a:p>
            <a:pPr indent="0" lvl="0" marL="0" rtl="0" algn="l">
              <a:lnSpc>
                <a:spcPct val="150000"/>
              </a:lnSpc>
              <a:spcBef>
                <a:spcPts val="0"/>
              </a:spcBef>
              <a:spcAft>
                <a:spcPts val="0"/>
              </a:spcAft>
              <a:buSzPts val="2400"/>
              <a:buNone/>
            </a:pPr>
            <a:r>
              <a:rPr lang="en" sz="1800">
                <a:solidFill>
                  <a:schemeClr val="dk1"/>
                </a:solidFill>
                <a:latin typeface="Consolas"/>
                <a:ea typeface="Consolas"/>
                <a:cs typeface="Consolas"/>
                <a:sym typeface="Consolas"/>
              </a:rPr>
              <a:t>count = 2</a:t>
            </a:r>
            <a:endParaRPr sz="1800">
              <a:solidFill>
                <a:schemeClr val="dk1"/>
              </a:solidFill>
              <a:latin typeface="Consolas"/>
              <a:ea typeface="Consolas"/>
              <a:cs typeface="Consolas"/>
              <a:sym typeface="Consolas"/>
            </a:endParaRPr>
          </a:p>
          <a:p>
            <a:pPr indent="0" lvl="0" marL="457200" rtl="0" algn="l">
              <a:lnSpc>
                <a:spcPct val="150000"/>
              </a:lnSpc>
              <a:spcBef>
                <a:spcPts val="0"/>
              </a:spcBef>
              <a:spcAft>
                <a:spcPts val="0"/>
              </a:spcAft>
              <a:buSzPts val="2400"/>
              <a:buNone/>
            </a:pPr>
            <a:r>
              <a:t/>
            </a:r>
            <a:endParaRPr sz="1800">
              <a:latin typeface="Consolas"/>
              <a:ea typeface="Consolas"/>
              <a:cs typeface="Consolas"/>
              <a:sym typeface="Consolas"/>
            </a:endParaRPr>
          </a:p>
          <a:p>
            <a:pPr indent="0" lvl="0" marL="0" rtl="0" algn="l">
              <a:lnSpc>
                <a:spcPct val="150000"/>
              </a:lnSpc>
              <a:spcBef>
                <a:spcPts val="0"/>
              </a:spcBef>
              <a:spcAft>
                <a:spcPts val="0"/>
              </a:spcAft>
              <a:buSzPts val="2400"/>
              <a:buNone/>
            </a:pPr>
            <a:r>
              <a:t/>
            </a:r>
            <a:endParaRPr sz="1800">
              <a:latin typeface="Consolas"/>
              <a:ea typeface="Consolas"/>
              <a:cs typeface="Consolas"/>
              <a:sym typeface="Consolas"/>
            </a:endParaRPr>
          </a:p>
          <a:p>
            <a:pPr indent="0" lvl="0" marL="0" rtl="0" algn="l">
              <a:lnSpc>
                <a:spcPct val="150000"/>
              </a:lnSpc>
              <a:spcBef>
                <a:spcPts val="0"/>
              </a:spcBef>
              <a:spcAft>
                <a:spcPts val="0"/>
              </a:spcAft>
              <a:buSzPts val="2400"/>
              <a:buNone/>
            </a:pPr>
            <a:r>
              <a:t/>
            </a:r>
            <a:endParaRPr sz="2000">
              <a:latin typeface="Consolas"/>
              <a:ea typeface="Consolas"/>
              <a:cs typeface="Consolas"/>
              <a:sym typeface="Consolas"/>
            </a:endParaRPr>
          </a:p>
          <a:p>
            <a:pPr indent="0" lvl="0" marL="457200" rtl="0" algn="l">
              <a:lnSpc>
                <a:spcPct val="150000"/>
              </a:lnSpc>
              <a:spcBef>
                <a:spcPts val="0"/>
              </a:spcBef>
              <a:spcAft>
                <a:spcPts val="0"/>
              </a:spcAft>
              <a:buSzPts val="2400"/>
              <a:buNone/>
            </a:pPr>
            <a:r>
              <a:t/>
            </a:r>
            <a:endParaRPr sz="2000">
              <a:latin typeface="Consolas"/>
              <a:ea typeface="Consolas"/>
              <a:cs typeface="Consolas"/>
              <a:sym typeface="Consolas"/>
            </a:endParaRPr>
          </a:p>
          <a:p>
            <a:pPr indent="0" lvl="0" marL="0" rtl="0" algn="l">
              <a:lnSpc>
                <a:spcPct val="150000"/>
              </a:lnSpc>
              <a:spcBef>
                <a:spcPts val="0"/>
              </a:spcBef>
              <a:spcAft>
                <a:spcPts val="0"/>
              </a:spcAft>
              <a:buSzPts val="2400"/>
              <a:buNone/>
            </a:pPr>
            <a:r>
              <a:t/>
            </a:r>
            <a:endParaRPr sz="2000">
              <a:latin typeface="Consolas"/>
              <a:ea typeface="Consolas"/>
              <a:cs typeface="Consolas"/>
              <a:sym typeface="Consolas"/>
            </a:endParaRPr>
          </a:p>
          <a:p>
            <a:pPr indent="0" lvl="0" marL="0" rtl="0" algn="l">
              <a:lnSpc>
                <a:spcPct val="150000"/>
              </a:lnSpc>
              <a:spcBef>
                <a:spcPts val="0"/>
              </a:spcBef>
              <a:spcAft>
                <a:spcPts val="0"/>
              </a:spcAft>
              <a:buSzPts val="2400"/>
              <a:buNone/>
            </a:pPr>
            <a:r>
              <a:t/>
            </a:r>
            <a:endParaRPr sz="2000">
              <a:latin typeface="Consolas"/>
              <a:ea typeface="Consolas"/>
              <a:cs typeface="Consolas"/>
              <a:sym typeface="Consolas"/>
            </a:endParaRPr>
          </a:p>
        </p:txBody>
      </p:sp>
      <p:sp>
        <p:nvSpPr>
          <p:cNvPr id="312" name="Google Shape;312;p2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13" name="Google Shape;313;p2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var and val</a:t>
            </a:r>
            <a:endParaRPr/>
          </a:p>
        </p:txBody>
      </p:sp>
      <p:sp>
        <p:nvSpPr>
          <p:cNvPr id="314" name="Google Shape;314;p29"/>
          <p:cNvSpPr txBox="1"/>
          <p:nvPr/>
        </p:nvSpPr>
        <p:spPr>
          <a:xfrm>
            <a:off x="427625" y="2456225"/>
            <a:ext cx="4452000" cy="822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1" i="0" lang="en" sz="2000" u="none" cap="none" strike="noStrike">
                <a:solidFill>
                  <a:srgbClr val="3F51B5"/>
                </a:solidFill>
                <a:latin typeface="Consolas"/>
                <a:ea typeface="Consolas"/>
                <a:cs typeface="Consolas"/>
                <a:sym typeface="Consolas"/>
              </a:rPr>
              <a:t>val</a:t>
            </a:r>
            <a:r>
              <a:rPr b="0" i="0" lang="en" sz="1800" u="none" cap="none" strike="noStrike">
                <a:solidFill>
                  <a:schemeClr val="dk1"/>
                </a:solidFill>
                <a:latin typeface="Consolas"/>
                <a:ea typeface="Consolas"/>
                <a:cs typeface="Consolas"/>
                <a:sym typeface="Consolas"/>
              </a:rPr>
              <a:t> size = </a:t>
            </a:r>
            <a:r>
              <a:rPr b="0" i="0" lang="en" sz="1800" u="none" cap="none" strike="noStrike">
                <a:solidFill>
                  <a:srgbClr val="C53929"/>
                </a:solidFill>
                <a:latin typeface="Consolas"/>
                <a:ea typeface="Consolas"/>
                <a:cs typeface="Consolas"/>
                <a:sym typeface="Consolas"/>
              </a:rPr>
              <a:t>1</a:t>
            </a:r>
            <a:endParaRPr b="0" i="0" sz="1800" u="none" cap="none" strike="noStrike">
              <a:solidFill>
                <a:srgbClr val="C53929"/>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en" sz="1800" u="none" cap="none" strike="noStrike">
                <a:solidFill>
                  <a:schemeClr val="dk1"/>
                </a:solidFill>
                <a:latin typeface="Consolas"/>
                <a:ea typeface="Consolas"/>
                <a:cs typeface="Consolas"/>
                <a:sym typeface="Consolas"/>
              </a:rPr>
              <a:t>size = </a:t>
            </a:r>
            <a:r>
              <a:rPr b="0" i="0" lang="en" sz="1800" u="none" cap="none" strike="noStrike">
                <a:solidFill>
                  <a:srgbClr val="C53929"/>
                </a:solidFill>
                <a:latin typeface="Consolas"/>
                <a:ea typeface="Consolas"/>
                <a:cs typeface="Consolas"/>
                <a:sym typeface="Consolas"/>
              </a:rPr>
              <a:t>2</a:t>
            </a:r>
            <a:endParaRPr b="0" i="0" sz="1800" u="none" cap="none" strike="noStrike">
              <a:solidFill>
                <a:srgbClr val="C5392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onsolas"/>
              <a:ea typeface="Consolas"/>
              <a:cs typeface="Consolas"/>
              <a:sym typeface="Consolas"/>
            </a:endParaRPr>
          </a:p>
        </p:txBody>
      </p:sp>
      <p:sp>
        <p:nvSpPr>
          <p:cNvPr id="315" name="Google Shape;315;p29"/>
          <p:cNvSpPr txBox="1"/>
          <p:nvPr/>
        </p:nvSpPr>
        <p:spPr>
          <a:xfrm>
            <a:off x="427625" y="3516850"/>
            <a:ext cx="65070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1155CC"/>
                </a:solidFill>
                <a:latin typeface="Consolas"/>
                <a:ea typeface="Consolas"/>
                <a:cs typeface="Consolas"/>
                <a:sym typeface="Consolas"/>
              </a:rPr>
              <a:t>=&gt; Error: val cannot be reassigned</a:t>
            </a:r>
            <a:endParaRPr b="0" i="0" sz="1800" u="none" cap="none" strike="noStrike">
              <a:solidFill>
                <a:srgbClr val="1155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3"/>
          <p:cNvSpPr txBox="1"/>
          <p:nvPr>
            <p:ph type="title"/>
          </p:nvPr>
        </p:nvSpPr>
        <p:spPr>
          <a:xfrm>
            <a:off x="311700" y="0"/>
            <a:ext cx="8520600" cy="464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sz="4200"/>
              <a:t>Get started</a:t>
            </a:r>
            <a:endParaRPr sz="4200"/>
          </a:p>
        </p:txBody>
      </p:sp>
      <p:sp>
        <p:nvSpPr>
          <p:cNvPr id="74" name="Google Shape;74;p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0"/>
          <p:cNvSpPr txBox="1"/>
          <p:nvPr>
            <p:ph type="title"/>
          </p:nvPr>
        </p:nvSpPr>
        <p:spPr>
          <a:xfrm>
            <a:off x="311700" y="0"/>
            <a:ext cx="8520600" cy="464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4200"/>
              <a:t>Conditionals</a:t>
            </a:r>
            <a:endParaRPr sz="4200"/>
          </a:p>
        </p:txBody>
      </p:sp>
      <p:sp>
        <p:nvSpPr>
          <p:cNvPr id="321" name="Google Shape;321;p3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27" name="Google Shape;327;p3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Control flow</a:t>
            </a:r>
            <a:endParaRPr/>
          </a:p>
        </p:txBody>
      </p:sp>
      <p:sp>
        <p:nvSpPr>
          <p:cNvPr id="328" name="Google Shape;328;p31"/>
          <p:cNvSpPr txBox="1"/>
          <p:nvPr/>
        </p:nvSpPr>
        <p:spPr>
          <a:xfrm>
            <a:off x="311700" y="1451050"/>
            <a:ext cx="8127000" cy="2547600"/>
          </a:xfrm>
          <a:prstGeom prst="rect">
            <a:avLst/>
          </a:prstGeom>
          <a:noFill/>
          <a:ln>
            <a:noFill/>
          </a:ln>
        </p:spPr>
        <p:txBody>
          <a:bodyPr anchorCtr="0" anchor="t" bIns="91425" lIns="91425" spcFirstLastPara="1" rIns="91425" wrap="square" tIns="91425">
            <a:noAutofit/>
          </a:bodyPr>
          <a:lstStyle/>
          <a:p>
            <a:pPr indent="0" lvl="0" marL="76200" marR="76200" rtl="0" algn="l">
              <a:lnSpc>
                <a:spcPct val="115000"/>
              </a:lnSpc>
              <a:spcBef>
                <a:spcPts val="0"/>
              </a:spcBef>
              <a:spcAft>
                <a:spcPts val="0"/>
              </a:spcAft>
              <a:buClr>
                <a:srgbClr val="000000"/>
              </a:buClr>
              <a:buSzPts val="2200"/>
              <a:buFont typeface="Arial"/>
              <a:buNone/>
            </a:pPr>
            <a:r>
              <a:rPr b="0" i="0" lang="en" sz="2200" u="none" cap="none" strike="noStrike">
                <a:solidFill>
                  <a:srgbClr val="333333"/>
                </a:solidFill>
                <a:highlight>
                  <a:srgbClr val="FFFFFF"/>
                </a:highlight>
                <a:latin typeface="Roboto"/>
                <a:ea typeface="Roboto"/>
                <a:cs typeface="Roboto"/>
                <a:sym typeface="Roboto"/>
              </a:rPr>
              <a:t>Kotlin features several ways to implement conditional logic:</a:t>
            </a:r>
            <a:r>
              <a:rPr b="0" i="0" lang="en" sz="1800" u="none" cap="none" strike="noStrike">
                <a:solidFill>
                  <a:srgbClr val="333333"/>
                </a:solidFill>
                <a:highlight>
                  <a:srgbClr val="FFFFFF"/>
                </a:highlight>
                <a:latin typeface="Roboto"/>
                <a:ea typeface="Roboto"/>
                <a:cs typeface="Roboto"/>
                <a:sym typeface="Roboto"/>
              </a:rPr>
              <a:t> </a:t>
            </a:r>
            <a:endParaRPr b="0" i="0" sz="1800" u="none" cap="none" strike="noStrike">
              <a:solidFill>
                <a:srgbClr val="333333"/>
              </a:solidFill>
              <a:highlight>
                <a:srgbClr val="FFFFFF"/>
              </a:highlight>
              <a:latin typeface="Roboto"/>
              <a:ea typeface="Roboto"/>
              <a:cs typeface="Roboto"/>
              <a:sym typeface="Roboto"/>
            </a:endParaRPr>
          </a:p>
          <a:p>
            <a:pPr indent="-368300" lvl="0" marL="457200" marR="76200" rtl="0" algn="l">
              <a:lnSpc>
                <a:spcPct val="150000"/>
              </a:lnSpc>
              <a:spcBef>
                <a:spcPts val="1000"/>
              </a:spcBef>
              <a:spcAft>
                <a:spcPts val="0"/>
              </a:spcAft>
              <a:buClr>
                <a:srgbClr val="333333"/>
              </a:buClr>
              <a:buSzPts val="2200"/>
              <a:buFont typeface="Roboto"/>
              <a:buChar char="●"/>
            </a:pPr>
            <a:r>
              <a:rPr b="0" i="0" lang="en" sz="2200" u="none" cap="none" strike="noStrike">
                <a:solidFill>
                  <a:srgbClr val="333333"/>
                </a:solidFill>
                <a:highlight>
                  <a:srgbClr val="FFFFFF"/>
                </a:highlight>
                <a:latin typeface="Roboto"/>
                <a:ea typeface="Roboto"/>
                <a:cs typeface="Roboto"/>
                <a:sym typeface="Roboto"/>
              </a:rPr>
              <a:t>If/Else statements</a:t>
            </a:r>
            <a:endParaRPr b="0" i="0" sz="2200" u="none" cap="none" strike="noStrike">
              <a:solidFill>
                <a:srgbClr val="333333"/>
              </a:solidFill>
              <a:highlight>
                <a:srgbClr val="FFFFFF"/>
              </a:highlight>
              <a:latin typeface="Roboto"/>
              <a:ea typeface="Roboto"/>
              <a:cs typeface="Roboto"/>
              <a:sym typeface="Roboto"/>
            </a:endParaRPr>
          </a:p>
          <a:p>
            <a:pPr indent="-368300" lvl="0" marL="457200" marR="76200" rtl="0" algn="l">
              <a:lnSpc>
                <a:spcPct val="150000"/>
              </a:lnSpc>
              <a:spcBef>
                <a:spcPts val="0"/>
              </a:spcBef>
              <a:spcAft>
                <a:spcPts val="0"/>
              </a:spcAft>
              <a:buClr>
                <a:srgbClr val="333333"/>
              </a:buClr>
              <a:buSzPts val="2200"/>
              <a:buFont typeface="Roboto"/>
              <a:buChar char="●"/>
            </a:pPr>
            <a:r>
              <a:rPr b="0" i="0" lang="en" sz="2200" u="none" cap="none" strike="noStrike">
                <a:solidFill>
                  <a:srgbClr val="333333"/>
                </a:solidFill>
                <a:highlight>
                  <a:srgbClr val="FFFFFF"/>
                </a:highlight>
                <a:latin typeface="Roboto"/>
                <a:ea typeface="Roboto"/>
                <a:cs typeface="Roboto"/>
                <a:sym typeface="Roboto"/>
              </a:rPr>
              <a:t>When statements</a:t>
            </a:r>
            <a:endParaRPr b="0" i="0" sz="2200" u="none" cap="none" strike="noStrike">
              <a:solidFill>
                <a:srgbClr val="333333"/>
              </a:solidFill>
              <a:highlight>
                <a:srgbClr val="FFFFFF"/>
              </a:highlight>
              <a:latin typeface="Roboto"/>
              <a:ea typeface="Roboto"/>
              <a:cs typeface="Roboto"/>
              <a:sym typeface="Roboto"/>
            </a:endParaRPr>
          </a:p>
          <a:p>
            <a:pPr indent="-368300" lvl="0" marL="457200" marR="76200" rtl="0" algn="l">
              <a:lnSpc>
                <a:spcPct val="150000"/>
              </a:lnSpc>
              <a:spcBef>
                <a:spcPts val="0"/>
              </a:spcBef>
              <a:spcAft>
                <a:spcPts val="0"/>
              </a:spcAft>
              <a:buClr>
                <a:srgbClr val="333333"/>
              </a:buClr>
              <a:buSzPts val="2200"/>
              <a:buFont typeface="Roboto"/>
              <a:buChar char="●"/>
            </a:pPr>
            <a:r>
              <a:rPr b="0" i="0" lang="en" sz="2200" u="none" cap="none" strike="noStrike">
                <a:solidFill>
                  <a:srgbClr val="333333"/>
                </a:solidFill>
                <a:highlight>
                  <a:srgbClr val="FFFFFF"/>
                </a:highlight>
                <a:latin typeface="Roboto"/>
                <a:ea typeface="Roboto"/>
                <a:cs typeface="Roboto"/>
                <a:sym typeface="Roboto"/>
              </a:rPr>
              <a:t>For loops</a:t>
            </a:r>
            <a:endParaRPr b="0" i="0" sz="2200" u="none" cap="none" strike="noStrike">
              <a:solidFill>
                <a:srgbClr val="333333"/>
              </a:solidFill>
              <a:highlight>
                <a:srgbClr val="FFFFFF"/>
              </a:highlight>
              <a:latin typeface="Roboto"/>
              <a:ea typeface="Roboto"/>
              <a:cs typeface="Roboto"/>
              <a:sym typeface="Roboto"/>
            </a:endParaRPr>
          </a:p>
          <a:p>
            <a:pPr indent="-368300" lvl="0" marL="457200" marR="76200" rtl="0" algn="l">
              <a:lnSpc>
                <a:spcPct val="150000"/>
              </a:lnSpc>
              <a:spcBef>
                <a:spcPts val="0"/>
              </a:spcBef>
              <a:spcAft>
                <a:spcPts val="0"/>
              </a:spcAft>
              <a:buClr>
                <a:srgbClr val="333333"/>
              </a:buClr>
              <a:buSzPts val="2200"/>
              <a:buFont typeface="Roboto"/>
              <a:buChar char="●"/>
            </a:pPr>
            <a:r>
              <a:rPr b="0" i="0" lang="en" sz="2200" u="none" cap="none" strike="noStrike">
                <a:solidFill>
                  <a:srgbClr val="333333"/>
                </a:solidFill>
                <a:highlight>
                  <a:srgbClr val="FFFFFF"/>
                </a:highlight>
                <a:latin typeface="Roboto"/>
                <a:ea typeface="Roboto"/>
                <a:cs typeface="Roboto"/>
                <a:sym typeface="Roboto"/>
              </a:rPr>
              <a:t>While loops</a:t>
            </a:r>
            <a:endParaRPr b="0" i="0" sz="2200" u="none" cap="none" strike="noStrike">
              <a:solidFill>
                <a:srgbClr val="333333"/>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2"/>
          <p:cNvSpPr txBox="1"/>
          <p:nvPr>
            <p:ph idx="1" type="body"/>
          </p:nvPr>
        </p:nvSpPr>
        <p:spPr>
          <a:xfrm>
            <a:off x="306050" y="1088500"/>
            <a:ext cx="8520600" cy="80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SzPts val="2400"/>
              <a:buNone/>
            </a:pPr>
            <a:r>
              <a:rPr lang="en" sz="1800">
                <a:solidFill>
                  <a:srgbClr val="3F51B5"/>
                </a:solidFill>
                <a:highlight>
                  <a:srgbClr val="FFFFFF"/>
                </a:highlight>
                <a:latin typeface="Consolas"/>
                <a:ea typeface="Consolas"/>
                <a:cs typeface="Consolas"/>
                <a:sym typeface="Consolas"/>
              </a:rPr>
              <a:t>val</a:t>
            </a:r>
            <a:r>
              <a:rPr lang="en" sz="1800">
                <a:highlight>
                  <a:srgbClr val="FFFFFF"/>
                </a:highlight>
                <a:latin typeface="Consolas"/>
                <a:ea typeface="Consolas"/>
                <a:cs typeface="Consolas"/>
                <a:sym typeface="Consolas"/>
              </a:rPr>
              <a:t> </a:t>
            </a:r>
            <a:r>
              <a:rPr lang="en" sz="1800">
                <a:solidFill>
                  <a:schemeClr val="dk1"/>
                </a:solidFill>
                <a:latin typeface="Consolas"/>
                <a:ea typeface="Consolas"/>
                <a:cs typeface="Consolas"/>
                <a:sym typeface="Consolas"/>
              </a:rPr>
              <a:t>numberOfCups</a:t>
            </a:r>
            <a:r>
              <a:rPr lang="en" sz="1800">
                <a:highlight>
                  <a:srgbClr val="FFFFFF"/>
                </a:highlight>
                <a:latin typeface="Consolas"/>
                <a:ea typeface="Consolas"/>
                <a:cs typeface="Consolas"/>
                <a:sym typeface="Consolas"/>
              </a:rPr>
              <a:t> = </a:t>
            </a:r>
            <a:r>
              <a:rPr lang="en" sz="1800">
                <a:solidFill>
                  <a:srgbClr val="C53929"/>
                </a:solidFill>
                <a:highlight>
                  <a:srgbClr val="FFFFFF"/>
                </a:highlight>
                <a:latin typeface="Consolas"/>
                <a:ea typeface="Consolas"/>
                <a:cs typeface="Consolas"/>
                <a:sym typeface="Consolas"/>
              </a:rPr>
              <a:t>30</a:t>
            </a:r>
            <a:endParaRPr sz="1800">
              <a:solidFill>
                <a:srgbClr val="C53929"/>
              </a:solidFill>
              <a:highlight>
                <a:srgbClr val="FFFFFF"/>
              </a:highlight>
              <a:latin typeface="Consolas"/>
              <a:ea typeface="Consolas"/>
              <a:cs typeface="Consolas"/>
              <a:sym typeface="Consolas"/>
            </a:endParaRPr>
          </a:p>
          <a:p>
            <a:pPr indent="0" lvl="0" marL="0" rtl="0" algn="l">
              <a:lnSpc>
                <a:spcPct val="115000"/>
              </a:lnSpc>
              <a:spcBef>
                <a:spcPts val="300"/>
              </a:spcBef>
              <a:spcAft>
                <a:spcPts val="0"/>
              </a:spcAft>
              <a:buSzPts val="2400"/>
              <a:buNone/>
            </a:pPr>
            <a:r>
              <a:rPr lang="en" sz="1800">
                <a:solidFill>
                  <a:srgbClr val="3F51B5"/>
                </a:solidFill>
                <a:highlight>
                  <a:srgbClr val="FFFFFF"/>
                </a:highlight>
                <a:latin typeface="Consolas"/>
                <a:ea typeface="Consolas"/>
                <a:cs typeface="Consolas"/>
                <a:sym typeface="Consolas"/>
              </a:rPr>
              <a:t>val</a:t>
            </a:r>
            <a:r>
              <a:rPr lang="en" sz="1800">
                <a:highlight>
                  <a:srgbClr val="FFFFFF"/>
                </a:highlight>
                <a:latin typeface="Consolas"/>
                <a:ea typeface="Consolas"/>
                <a:cs typeface="Consolas"/>
                <a:sym typeface="Consolas"/>
              </a:rPr>
              <a:t> numberOfPlates = </a:t>
            </a:r>
            <a:r>
              <a:rPr lang="en" sz="1800">
                <a:solidFill>
                  <a:srgbClr val="C53929"/>
                </a:solidFill>
                <a:highlight>
                  <a:srgbClr val="FFFFFF"/>
                </a:highlight>
                <a:latin typeface="Consolas"/>
                <a:ea typeface="Consolas"/>
                <a:cs typeface="Consolas"/>
                <a:sym typeface="Consolas"/>
              </a:rPr>
              <a:t>50</a:t>
            </a:r>
            <a:endParaRPr sz="1800">
              <a:solidFill>
                <a:srgbClr val="C53929"/>
              </a:solidFill>
              <a:highlight>
                <a:srgbClr val="FFFFFF"/>
              </a:highlight>
              <a:latin typeface="Consolas"/>
              <a:ea typeface="Consolas"/>
              <a:cs typeface="Consolas"/>
              <a:sym typeface="Consolas"/>
            </a:endParaRPr>
          </a:p>
          <a:p>
            <a:pPr indent="0" lvl="0" marL="0" rtl="0" algn="l">
              <a:lnSpc>
                <a:spcPct val="115000"/>
              </a:lnSpc>
              <a:spcBef>
                <a:spcPts val="300"/>
              </a:spcBef>
              <a:spcAft>
                <a:spcPts val="0"/>
              </a:spcAft>
              <a:buSzPts val="2400"/>
              <a:buNone/>
            </a:pPr>
            <a:r>
              <a:t/>
            </a:r>
            <a:endParaRPr sz="1800">
              <a:solidFill>
                <a:schemeClr val="dk1"/>
              </a:solidFill>
              <a:highlight>
                <a:srgbClr val="FFFFFF"/>
              </a:highlight>
              <a:latin typeface="Consolas"/>
              <a:ea typeface="Consolas"/>
              <a:cs typeface="Consolas"/>
              <a:sym typeface="Consolas"/>
            </a:endParaRPr>
          </a:p>
        </p:txBody>
      </p:sp>
      <p:sp>
        <p:nvSpPr>
          <p:cNvPr id="334" name="Google Shape;334;p3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35" name="Google Shape;335;p3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if/else statements</a:t>
            </a:r>
            <a:endParaRPr/>
          </a:p>
        </p:txBody>
      </p:sp>
      <p:sp>
        <p:nvSpPr>
          <p:cNvPr id="336" name="Google Shape;336;p32"/>
          <p:cNvSpPr/>
          <p:nvPr/>
        </p:nvSpPr>
        <p:spPr>
          <a:xfrm>
            <a:off x="269475" y="3820300"/>
            <a:ext cx="3271200" cy="680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1155CC"/>
                </a:solidFill>
                <a:latin typeface="Consolas"/>
                <a:ea typeface="Consolas"/>
                <a:cs typeface="Consolas"/>
                <a:sym typeface="Consolas"/>
              </a:rPr>
              <a:t>=&gt; Not enough cups!</a:t>
            </a:r>
            <a:endParaRPr b="0" i="0" sz="1800" u="none" cap="none" strike="noStrike">
              <a:solidFill>
                <a:srgbClr val="1155CC"/>
              </a:solidFill>
              <a:latin typeface="Consolas"/>
              <a:ea typeface="Consolas"/>
              <a:cs typeface="Consolas"/>
              <a:sym typeface="Consolas"/>
            </a:endParaRPr>
          </a:p>
        </p:txBody>
      </p:sp>
      <p:sp>
        <p:nvSpPr>
          <p:cNvPr id="337" name="Google Shape;337;p32"/>
          <p:cNvSpPr txBox="1"/>
          <p:nvPr/>
        </p:nvSpPr>
        <p:spPr>
          <a:xfrm>
            <a:off x="269475" y="2020000"/>
            <a:ext cx="5930400" cy="2231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300"/>
              </a:spcBef>
              <a:spcAft>
                <a:spcPts val="0"/>
              </a:spcAft>
              <a:buClr>
                <a:srgbClr val="000000"/>
              </a:buClr>
              <a:buSzPts val="1800"/>
              <a:buFont typeface="Arial"/>
              <a:buNone/>
            </a:pPr>
            <a:r>
              <a:rPr b="1" i="0" lang="en" sz="1800" u="none" cap="none" strike="noStrike">
                <a:solidFill>
                  <a:srgbClr val="3F51B5"/>
                </a:solidFill>
                <a:latin typeface="Consolas"/>
                <a:ea typeface="Consolas"/>
                <a:cs typeface="Consolas"/>
                <a:sym typeface="Consolas"/>
              </a:rPr>
              <a:t>if</a:t>
            </a:r>
            <a:r>
              <a:rPr b="0" i="0" lang="en" sz="1800" u="none" cap="none" strike="noStrike">
                <a:solidFill>
                  <a:srgbClr val="37474F"/>
                </a:solidFill>
                <a:latin typeface="Consolas"/>
                <a:ea typeface="Consolas"/>
                <a:cs typeface="Consolas"/>
                <a:sym typeface="Consolas"/>
              </a:rPr>
              <a:t> (numberOfCups &gt; numberOfPlates) {</a:t>
            </a:r>
            <a:endParaRPr b="0" i="0" sz="1800" u="none" cap="none" strike="noStrike">
              <a:solidFill>
                <a:srgbClr val="37474F"/>
              </a:solidFill>
              <a:latin typeface="Consolas"/>
              <a:ea typeface="Consolas"/>
              <a:cs typeface="Consolas"/>
              <a:sym typeface="Consolas"/>
            </a:endParaRPr>
          </a:p>
          <a:p>
            <a:pPr indent="0" lvl="0" marL="0" marR="0" rtl="0" algn="l">
              <a:lnSpc>
                <a:spcPct val="115000"/>
              </a:lnSpc>
              <a:spcBef>
                <a:spcPts val="300"/>
              </a:spcBef>
              <a:spcAft>
                <a:spcPts val="0"/>
              </a:spcAft>
              <a:buClr>
                <a:srgbClr val="000000"/>
              </a:buClr>
              <a:buSzPts val="1800"/>
              <a:buFont typeface="Arial"/>
              <a:buNone/>
            </a:pPr>
            <a:r>
              <a:rPr b="0" i="0" lang="en" sz="1800" u="none" cap="none" strike="noStrike">
                <a:solidFill>
                  <a:srgbClr val="37474F"/>
                </a:solidFill>
                <a:latin typeface="Consolas"/>
                <a:ea typeface="Consolas"/>
                <a:cs typeface="Consolas"/>
                <a:sym typeface="Consolas"/>
              </a:rPr>
              <a:t>    println(</a:t>
            </a:r>
            <a:r>
              <a:rPr b="0" i="0" lang="en" sz="1800" u="none" cap="none" strike="noStrike">
                <a:solidFill>
                  <a:srgbClr val="388E3C"/>
                </a:solidFill>
                <a:latin typeface="Consolas"/>
                <a:ea typeface="Consolas"/>
                <a:cs typeface="Consolas"/>
                <a:sym typeface="Consolas"/>
              </a:rPr>
              <a:t>"Too many cups!"</a:t>
            </a:r>
            <a:r>
              <a:rPr b="0" i="0" lang="en" sz="1800" u="none" cap="none" strike="noStrike">
                <a:solidFill>
                  <a:srgbClr val="37474F"/>
                </a:solidFill>
                <a:latin typeface="Consolas"/>
                <a:ea typeface="Consolas"/>
                <a:cs typeface="Consolas"/>
                <a:sym typeface="Consolas"/>
              </a:rPr>
              <a:t>)</a:t>
            </a:r>
            <a:endParaRPr b="0" i="0" sz="1800" u="none" cap="none" strike="noStrike">
              <a:solidFill>
                <a:srgbClr val="37474F"/>
              </a:solidFill>
              <a:latin typeface="Consolas"/>
              <a:ea typeface="Consolas"/>
              <a:cs typeface="Consolas"/>
              <a:sym typeface="Consolas"/>
            </a:endParaRPr>
          </a:p>
          <a:p>
            <a:pPr indent="0" lvl="0" marL="0" marR="0" rtl="0" algn="l">
              <a:lnSpc>
                <a:spcPct val="115000"/>
              </a:lnSpc>
              <a:spcBef>
                <a:spcPts val="300"/>
              </a:spcBef>
              <a:spcAft>
                <a:spcPts val="0"/>
              </a:spcAft>
              <a:buClr>
                <a:srgbClr val="000000"/>
              </a:buClr>
              <a:buSzPts val="1800"/>
              <a:buFont typeface="Arial"/>
              <a:buNone/>
            </a:pPr>
            <a:r>
              <a:rPr b="0" i="0" lang="en" sz="1800" u="none" cap="none" strike="noStrike">
                <a:solidFill>
                  <a:srgbClr val="37474F"/>
                </a:solidFill>
                <a:latin typeface="Consolas"/>
                <a:ea typeface="Consolas"/>
                <a:cs typeface="Consolas"/>
                <a:sym typeface="Consolas"/>
              </a:rPr>
              <a:t>} </a:t>
            </a:r>
            <a:r>
              <a:rPr b="1" i="0" lang="en" sz="1800" u="none" cap="none" strike="noStrike">
                <a:solidFill>
                  <a:srgbClr val="3F51B5"/>
                </a:solidFill>
                <a:latin typeface="Consolas"/>
                <a:ea typeface="Consolas"/>
                <a:cs typeface="Consolas"/>
                <a:sym typeface="Consolas"/>
              </a:rPr>
              <a:t>else</a:t>
            </a:r>
            <a:r>
              <a:rPr b="0" i="0" lang="en" sz="1800" u="none" cap="none" strike="noStrike">
                <a:solidFill>
                  <a:srgbClr val="37474F"/>
                </a:solidFill>
                <a:latin typeface="Consolas"/>
                <a:ea typeface="Consolas"/>
                <a:cs typeface="Consolas"/>
                <a:sym typeface="Consolas"/>
              </a:rPr>
              <a:t> {</a:t>
            </a:r>
            <a:endParaRPr b="0" i="0" sz="1800" u="none" cap="none" strike="noStrike">
              <a:solidFill>
                <a:srgbClr val="37474F"/>
              </a:solidFill>
              <a:latin typeface="Consolas"/>
              <a:ea typeface="Consolas"/>
              <a:cs typeface="Consolas"/>
              <a:sym typeface="Consolas"/>
            </a:endParaRPr>
          </a:p>
          <a:p>
            <a:pPr indent="0" lvl="0" marL="0" marR="0" rtl="0" algn="l">
              <a:lnSpc>
                <a:spcPct val="115000"/>
              </a:lnSpc>
              <a:spcBef>
                <a:spcPts val="300"/>
              </a:spcBef>
              <a:spcAft>
                <a:spcPts val="0"/>
              </a:spcAft>
              <a:buClr>
                <a:srgbClr val="000000"/>
              </a:buClr>
              <a:buSzPts val="1800"/>
              <a:buFont typeface="Arial"/>
              <a:buNone/>
            </a:pPr>
            <a:r>
              <a:rPr b="0" i="0" lang="en" sz="1800" u="none" cap="none" strike="noStrike">
                <a:solidFill>
                  <a:srgbClr val="37474F"/>
                </a:solidFill>
                <a:latin typeface="Consolas"/>
                <a:ea typeface="Consolas"/>
                <a:cs typeface="Consolas"/>
                <a:sym typeface="Consolas"/>
              </a:rPr>
              <a:t>    println(</a:t>
            </a:r>
            <a:r>
              <a:rPr b="0" i="0" lang="en" sz="1800" u="none" cap="none" strike="noStrike">
                <a:solidFill>
                  <a:srgbClr val="388E3C"/>
                </a:solidFill>
                <a:latin typeface="Consolas"/>
                <a:ea typeface="Consolas"/>
                <a:cs typeface="Consolas"/>
                <a:sym typeface="Consolas"/>
              </a:rPr>
              <a:t>"Not enough cups!"</a:t>
            </a:r>
            <a:r>
              <a:rPr b="0" i="0" lang="en" sz="1800" u="none" cap="none" strike="noStrike">
                <a:solidFill>
                  <a:srgbClr val="37474F"/>
                </a:solidFill>
                <a:latin typeface="Consolas"/>
                <a:ea typeface="Consolas"/>
                <a:cs typeface="Consolas"/>
                <a:sym typeface="Consolas"/>
              </a:rPr>
              <a:t>)</a:t>
            </a:r>
            <a:endParaRPr b="0" i="0" sz="1800" u="none" cap="none" strike="noStrike">
              <a:solidFill>
                <a:srgbClr val="37474F"/>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rgbClr val="37474F"/>
                </a:solidFill>
                <a:latin typeface="Consolas"/>
                <a:ea typeface="Consolas"/>
                <a:cs typeface="Consolas"/>
                <a:sym typeface="Consolas"/>
              </a:rPr>
              <a:t>}</a:t>
            </a:r>
            <a:endParaRPr b="1" i="0" sz="1800" u="none" cap="none" strike="noStrike">
              <a:solidFill>
                <a:schemeClr val="dk1"/>
              </a:solidFill>
              <a:highlight>
                <a:schemeClr val="lt1"/>
              </a:highlight>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3"/>
          <p:cNvSpPr txBox="1"/>
          <p:nvPr>
            <p:ph idx="1" type="body"/>
          </p:nvPr>
        </p:nvSpPr>
        <p:spPr>
          <a:xfrm>
            <a:off x="311700" y="1087874"/>
            <a:ext cx="8398800" cy="246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Clr>
                <a:schemeClr val="dk1"/>
              </a:buClr>
              <a:buSzPts val="1100"/>
              <a:buFont typeface="Arial"/>
              <a:buNone/>
            </a:pPr>
            <a:r>
              <a:rPr lang="en" sz="1800">
                <a:solidFill>
                  <a:srgbClr val="3F51B5"/>
                </a:solidFill>
                <a:highlight>
                  <a:schemeClr val="lt1"/>
                </a:highlight>
                <a:latin typeface="Consolas"/>
                <a:ea typeface="Consolas"/>
                <a:cs typeface="Consolas"/>
                <a:sym typeface="Consolas"/>
              </a:rPr>
              <a:t>val</a:t>
            </a:r>
            <a:r>
              <a:rPr lang="en" sz="1800">
                <a:solidFill>
                  <a:schemeClr val="dk1"/>
                </a:solidFill>
                <a:highlight>
                  <a:schemeClr val="lt1"/>
                </a:highlight>
                <a:latin typeface="Consolas"/>
                <a:ea typeface="Consolas"/>
                <a:cs typeface="Consolas"/>
                <a:sym typeface="Consolas"/>
              </a:rPr>
              <a:t> </a:t>
            </a:r>
            <a:r>
              <a:rPr lang="en" sz="1800">
                <a:solidFill>
                  <a:srgbClr val="37474F"/>
                </a:solidFill>
                <a:latin typeface="Consolas"/>
                <a:ea typeface="Consolas"/>
                <a:cs typeface="Consolas"/>
                <a:sym typeface="Consolas"/>
              </a:rPr>
              <a:t>guests</a:t>
            </a:r>
            <a:r>
              <a:rPr lang="en" sz="1800">
                <a:solidFill>
                  <a:schemeClr val="dk1"/>
                </a:solidFill>
                <a:highlight>
                  <a:schemeClr val="lt1"/>
                </a:highlight>
                <a:latin typeface="Consolas"/>
                <a:ea typeface="Consolas"/>
                <a:cs typeface="Consolas"/>
                <a:sym typeface="Consolas"/>
              </a:rPr>
              <a:t> = </a:t>
            </a:r>
            <a:r>
              <a:rPr lang="en" sz="1800">
                <a:solidFill>
                  <a:srgbClr val="C53929"/>
                </a:solidFill>
                <a:highlight>
                  <a:schemeClr val="lt1"/>
                </a:highlight>
                <a:latin typeface="Consolas"/>
                <a:ea typeface="Consolas"/>
                <a:cs typeface="Consolas"/>
                <a:sym typeface="Consolas"/>
              </a:rPr>
              <a:t>30</a:t>
            </a:r>
            <a:endParaRPr b="1" sz="1800">
              <a:solidFill>
                <a:srgbClr val="3F51B5"/>
              </a:solidFill>
              <a:latin typeface="Consolas"/>
              <a:ea typeface="Consolas"/>
              <a:cs typeface="Consolas"/>
              <a:sym typeface="Consolas"/>
            </a:endParaRPr>
          </a:p>
          <a:p>
            <a:pPr indent="0" lvl="0" marL="0" rtl="0" algn="l">
              <a:lnSpc>
                <a:spcPct val="115000"/>
              </a:lnSpc>
              <a:spcBef>
                <a:spcPts val="300"/>
              </a:spcBef>
              <a:spcAft>
                <a:spcPts val="0"/>
              </a:spcAft>
              <a:buSzPts val="2400"/>
              <a:buNone/>
            </a:pPr>
            <a:r>
              <a:rPr b="1"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(guests ==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SzPts val="2400"/>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"No guests"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SzPts val="2400"/>
              <a:buNone/>
            </a:pPr>
            <a:r>
              <a:rPr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else</a:t>
            </a:r>
            <a:r>
              <a:rPr b="1"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(guests &lt; </a:t>
            </a:r>
            <a:r>
              <a:rPr lang="en" sz="1800">
                <a:solidFill>
                  <a:srgbClr val="C53929"/>
                </a:solidFill>
                <a:latin typeface="Consolas"/>
                <a:ea typeface="Consolas"/>
                <a:cs typeface="Consolas"/>
                <a:sym typeface="Consolas"/>
              </a:rPr>
              <a:t>20</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SzPts val="2400"/>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"Small group of people"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SzPts val="2400"/>
              <a:buNone/>
            </a:pPr>
            <a:r>
              <a:rPr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SzPts val="2400"/>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"Large group of people!"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SzPts val="2400"/>
              <a:buNone/>
            </a:pPr>
            <a:r>
              <a:rPr lang="en" sz="1800">
                <a:solidFill>
                  <a:srgbClr val="37474F"/>
                </a:solidFill>
                <a:latin typeface="Consolas"/>
                <a:ea typeface="Consolas"/>
                <a:cs typeface="Consolas"/>
                <a:sym typeface="Consolas"/>
              </a:rPr>
              <a:t>}</a:t>
            </a:r>
            <a:endParaRPr sz="1800">
              <a:highlight>
                <a:srgbClr val="FFFFFF"/>
              </a:highlight>
              <a:latin typeface="Consolas"/>
              <a:ea typeface="Consolas"/>
              <a:cs typeface="Consolas"/>
              <a:sym typeface="Consolas"/>
            </a:endParaRPr>
          </a:p>
          <a:p>
            <a:pPr indent="0" lvl="0" marL="457200" rtl="0" algn="l">
              <a:lnSpc>
                <a:spcPct val="115000"/>
              </a:lnSpc>
              <a:spcBef>
                <a:spcPts val="300"/>
              </a:spcBef>
              <a:spcAft>
                <a:spcPts val="0"/>
              </a:spcAft>
              <a:buSzPts val="2400"/>
              <a:buNone/>
            </a:pPr>
            <a:r>
              <a:t/>
            </a:r>
            <a:endParaRPr sz="1800">
              <a:solidFill>
                <a:schemeClr val="dk1"/>
              </a:solidFill>
              <a:highlight>
                <a:srgbClr val="FFFFFF"/>
              </a:highlight>
              <a:latin typeface="Consolas"/>
              <a:ea typeface="Consolas"/>
              <a:cs typeface="Consolas"/>
              <a:sym typeface="Consolas"/>
            </a:endParaRPr>
          </a:p>
          <a:p>
            <a:pPr indent="0" lvl="0" marL="457200" rtl="0" algn="l">
              <a:lnSpc>
                <a:spcPct val="115000"/>
              </a:lnSpc>
              <a:spcBef>
                <a:spcPts val="300"/>
              </a:spcBef>
              <a:spcAft>
                <a:spcPts val="0"/>
              </a:spcAft>
              <a:buSzPts val="2400"/>
              <a:buNone/>
            </a:pPr>
            <a:r>
              <a:t/>
            </a:r>
            <a:endParaRPr sz="1800">
              <a:solidFill>
                <a:schemeClr val="dk1"/>
              </a:solidFill>
              <a:highlight>
                <a:srgbClr val="FFFFFF"/>
              </a:highlight>
              <a:latin typeface="Consolas"/>
              <a:ea typeface="Consolas"/>
              <a:cs typeface="Consolas"/>
              <a:sym typeface="Consolas"/>
            </a:endParaRPr>
          </a:p>
        </p:txBody>
      </p:sp>
      <p:sp>
        <p:nvSpPr>
          <p:cNvPr id="343" name="Google Shape;343;p3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44" name="Google Shape;344;p33"/>
          <p:cNvSpPr txBox="1"/>
          <p:nvPr>
            <p:ph type="title"/>
          </p:nvPr>
        </p:nvSpPr>
        <p:spPr>
          <a:xfrm>
            <a:off x="311700" y="170825"/>
            <a:ext cx="8657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if statement with multiple cases</a:t>
            </a:r>
            <a:endParaRPr>
              <a:solidFill>
                <a:srgbClr val="FFFFFF"/>
              </a:solidFill>
            </a:endParaRPr>
          </a:p>
        </p:txBody>
      </p:sp>
      <p:sp>
        <p:nvSpPr>
          <p:cNvPr id="345" name="Google Shape;345;p33"/>
          <p:cNvSpPr txBox="1"/>
          <p:nvPr/>
        </p:nvSpPr>
        <p:spPr>
          <a:xfrm>
            <a:off x="308850" y="3984300"/>
            <a:ext cx="66759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1"/>
              </a:buClr>
              <a:buSzPts val="1100"/>
              <a:buFont typeface="Arial"/>
              <a:buNone/>
            </a:pPr>
            <a:r>
              <a:rPr b="0" i="0" lang="en" sz="1800" u="none" cap="none" strike="noStrike">
                <a:solidFill>
                  <a:srgbClr val="1155CC"/>
                </a:solidFill>
                <a:latin typeface="Consolas"/>
                <a:ea typeface="Consolas"/>
                <a:cs typeface="Consolas"/>
                <a:sym typeface="Consolas"/>
              </a:rPr>
              <a:t>⇒ Large group of people!</a:t>
            </a:r>
            <a:endParaRPr b="0" i="0" sz="1800" u="none" cap="none" strike="noStrike">
              <a:solidFill>
                <a:srgbClr val="000000"/>
              </a:solidFill>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4"/>
          <p:cNvSpPr txBox="1"/>
          <p:nvPr>
            <p:ph idx="1" type="body"/>
          </p:nvPr>
        </p:nvSpPr>
        <p:spPr>
          <a:xfrm>
            <a:off x="306050" y="1558350"/>
            <a:ext cx="8520600" cy="9759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300"/>
              </a:spcBef>
              <a:spcAft>
                <a:spcPts val="0"/>
              </a:spcAft>
              <a:buClr>
                <a:schemeClr val="dk1"/>
              </a:buClr>
              <a:buSzPts val="2200"/>
              <a:buChar char="●"/>
            </a:pPr>
            <a:r>
              <a:rPr lang="en" sz="2200">
                <a:solidFill>
                  <a:schemeClr val="dk1"/>
                </a:solidFill>
                <a:highlight>
                  <a:srgbClr val="FFFFFF"/>
                </a:highlight>
              </a:rPr>
              <a:t>Data type containing a span of comparable values (</a:t>
            </a:r>
            <a:r>
              <a:rPr lang="en" sz="2200">
                <a:solidFill>
                  <a:schemeClr val="dk1"/>
                </a:solidFill>
              </a:rPr>
              <a:t>e.g., integers from 1 to 100 inclusive)</a:t>
            </a:r>
            <a:endParaRPr sz="2200">
              <a:solidFill>
                <a:schemeClr val="dk1"/>
              </a:solidFill>
            </a:endParaRPr>
          </a:p>
        </p:txBody>
      </p:sp>
      <p:sp>
        <p:nvSpPr>
          <p:cNvPr id="351" name="Google Shape;351;p3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52" name="Google Shape;352;p3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Ranges</a:t>
            </a:r>
            <a:endParaRPr/>
          </a:p>
        </p:txBody>
      </p:sp>
      <p:sp>
        <p:nvSpPr>
          <p:cNvPr id="353" name="Google Shape;353;p34"/>
          <p:cNvSpPr txBox="1"/>
          <p:nvPr/>
        </p:nvSpPr>
        <p:spPr>
          <a:xfrm>
            <a:off x="307486" y="2507627"/>
            <a:ext cx="7085100" cy="7026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rgbClr val="000000"/>
              </a:buClr>
              <a:buSzPts val="2200"/>
              <a:buFont typeface="Roboto"/>
              <a:buChar char="●"/>
            </a:pPr>
            <a:r>
              <a:rPr b="0" i="0" lang="en" sz="2200" u="none" cap="none" strike="noStrike">
                <a:solidFill>
                  <a:srgbClr val="000000"/>
                </a:solidFill>
                <a:latin typeface="Roboto"/>
                <a:ea typeface="Roboto"/>
                <a:cs typeface="Roboto"/>
                <a:sym typeface="Roboto"/>
              </a:rPr>
              <a:t>Ranges are bounded</a:t>
            </a:r>
            <a:endParaRPr b="0" i="0" sz="2200" u="none" cap="none" strike="noStrike">
              <a:solidFill>
                <a:srgbClr val="000000"/>
              </a:solidFill>
              <a:latin typeface="Roboto"/>
              <a:ea typeface="Roboto"/>
              <a:cs typeface="Roboto"/>
              <a:sym typeface="Roboto"/>
            </a:endParaRPr>
          </a:p>
        </p:txBody>
      </p:sp>
      <p:sp>
        <p:nvSpPr>
          <p:cNvPr id="354" name="Google Shape;354;p34"/>
          <p:cNvSpPr txBox="1"/>
          <p:nvPr/>
        </p:nvSpPr>
        <p:spPr>
          <a:xfrm>
            <a:off x="303708" y="3000250"/>
            <a:ext cx="7780500" cy="5727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rgbClr val="000000"/>
              </a:buClr>
              <a:buSzPts val="2200"/>
              <a:buFont typeface="Roboto"/>
              <a:buChar char="●"/>
            </a:pPr>
            <a:r>
              <a:rPr b="0" i="0" lang="en" sz="2200" u="none" cap="none" strike="noStrike">
                <a:solidFill>
                  <a:srgbClr val="000000"/>
                </a:solidFill>
                <a:latin typeface="Roboto"/>
                <a:ea typeface="Roboto"/>
                <a:cs typeface="Roboto"/>
                <a:sym typeface="Roboto"/>
              </a:rPr>
              <a:t>Objects within a range can be mutable or immutable</a:t>
            </a:r>
            <a:endParaRPr b="0" i="0" sz="2200" u="none" cap="none" strike="noStrike">
              <a:solidFill>
                <a:srgbClr val="000000"/>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60" name="Google Shape;360;p3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Ranges in if/else statements</a:t>
            </a:r>
            <a:endParaRPr/>
          </a:p>
        </p:txBody>
      </p:sp>
      <p:sp>
        <p:nvSpPr>
          <p:cNvPr id="361" name="Google Shape;361;p35"/>
          <p:cNvSpPr/>
          <p:nvPr/>
        </p:nvSpPr>
        <p:spPr>
          <a:xfrm>
            <a:off x="321850" y="2934075"/>
            <a:ext cx="8169300" cy="680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1155CC"/>
                </a:solidFill>
                <a:latin typeface="Consolas"/>
                <a:ea typeface="Consolas"/>
                <a:cs typeface="Consolas"/>
                <a:sym typeface="Consolas"/>
              </a:rPr>
              <a:t>=&gt; 50</a:t>
            </a:r>
            <a:endParaRPr b="0" i="0" sz="1800" u="none" cap="none" strike="noStrike">
              <a:solidFill>
                <a:srgbClr val="1155CC"/>
              </a:solidFill>
              <a:latin typeface="Consolas"/>
              <a:ea typeface="Consolas"/>
              <a:cs typeface="Consolas"/>
              <a:sym typeface="Consolas"/>
            </a:endParaRPr>
          </a:p>
        </p:txBody>
      </p:sp>
      <p:sp>
        <p:nvSpPr>
          <p:cNvPr id="362" name="Google Shape;362;p35"/>
          <p:cNvSpPr txBox="1"/>
          <p:nvPr/>
        </p:nvSpPr>
        <p:spPr>
          <a:xfrm>
            <a:off x="321850" y="1454775"/>
            <a:ext cx="5561400" cy="162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3F51B5"/>
                </a:solidFill>
                <a:latin typeface="Consolas"/>
                <a:ea typeface="Consolas"/>
                <a:cs typeface="Consolas"/>
                <a:sym typeface="Consolas"/>
              </a:rPr>
              <a:t>val</a:t>
            </a:r>
            <a:r>
              <a:rPr b="0" i="0" lang="en" sz="1800" u="none" cap="none" strike="noStrike">
                <a:solidFill>
                  <a:srgbClr val="37474F"/>
                </a:solidFill>
                <a:latin typeface="Consolas"/>
                <a:ea typeface="Consolas"/>
                <a:cs typeface="Consolas"/>
                <a:sym typeface="Consolas"/>
              </a:rPr>
              <a:t> numberOfStudents = </a:t>
            </a:r>
            <a:r>
              <a:rPr b="0" i="0" lang="en" sz="1800" u="none" cap="none" strike="noStrike">
                <a:solidFill>
                  <a:srgbClr val="C53929"/>
                </a:solidFill>
                <a:latin typeface="Consolas"/>
                <a:ea typeface="Consolas"/>
                <a:cs typeface="Consolas"/>
                <a:sym typeface="Consolas"/>
              </a:rPr>
              <a:t>50</a:t>
            </a:r>
            <a:endParaRPr b="0" i="0" sz="1800" u="none" cap="none" strike="noStrike">
              <a:solidFill>
                <a:srgbClr val="37474F"/>
              </a:solidFill>
              <a:latin typeface="Consolas"/>
              <a:ea typeface="Consolas"/>
              <a:cs typeface="Consolas"/>
              <a:sym typeface="Consolas"/>
            </a:endParaRPr>
          </a:p>
          <a:p>
            <a:pPr indent="0" lvl="0" marL="0" marR="0" rtl="0" algn="l">
              <a:lnSpc>
                <a:spcPct val="100000"/>
              </a:lnSpc>
              <a:spcBef>
                <a:spcPts val="600"/>
              </a:spcBef>
              <a:spcAft>
                <a:spcPts val="0"/>
              </a:spcAft>
              <a:buClr>
                <a:srgbClr val="000000"/>
              </a:buClr>
              <a:buSzPts val="1800"/>
              <a:buFont typeface="Arial"/>
              <a:buNone/>
            </a:pPr>
            <a:r>
              <a:rPr b="0" i="0" lang="en" sz="1800" u="none" cap="none" strike="noStrike">
                <a:solidFill>
                  <a:srgbClr val="3F51B5"/>
                </a:solidFill>
                <a:latin typeface="Consolas"/>
                <a:ea typeface="Consolas"/>
                <a:cs typeface="Consolas"/>
                <a:sym typeface="Consolas"/>
              </a:rPr>
              <a:t>if</a:t>
            </a:r>
            <a:r>
              <a:rPr b="0" i="0" lang="en" sz="1800" u="none" cap="none" strike="noStrike">
                <a:solidFill>
                  <a:srgbClr val="37474F"/>
                </a:solidFill>
                <a:latin typeface="Consolas"/>
                <a:ea typeface="Consolas"/>
                <a:cs typeface="Consolas"/>
                <a:sym typeface="Consolas"/>
              </a:rPr>
              <a:t> (numberOfStudents </a:t>
            </a:r>
            <a:r>
              <a:rPr b="0" i="0" lang="en" sz="1800" u="none" cap="none" strike="noStrike">
                <a:solidFill>
                  <a:srgbClr val="3F51B5"/>
                </a:solidFill>
                <a:latin typeface="Consolas"/>
                <a:ea typeface="Consolas"/>
                <a:cs typeface="Consolas"/>
                <a:sym typeface="Consolas"/>
              </a:rPr>
              <a:t>in</a:t>
            </a:r>
            <a:r>
              <a:rPr b="0" i="0" lang="en" sz="1800" u="none" cap="none" strike="noStrike">
                <a:solidFill>
                  <a:srgbClr val="37474F"/>
                </a:solidFill>
                <a:latin typeface="Consolas"/>
                <a:ea typeface="Consolas"/>
                <a:cs typeface="Consolas"/>
                <a:sym typeface="Consolas"/>
              </a:rPr>
              <a:t> </a:t>
            </a:r>
            <a:r>
              <a:rPr b="1" i="0" lang="en" sz="1800" u="none" cap="none" strike="noStrike">
                <a:solidFill>
                  <a:srgbClr val="C53929"/>
                </a:solidFill>
                <a:latin typeface="Consolas"/>
                <a:ea typeface="Consolas"/>
                <a:cs typeface="Consolas"/>
                <a:sym typeface="Consolas"/>
              </a:rPr>
              <a:t>1</a:t>
            </a:r>
            <a:r>
              <a:rPr b="1" i="0" lang="en" sz="1800" u="none" cap="none" strike="noStrike">
                <a:solidFill>
                  <a:srgbClr val="37474F"/>
                </a:solidFill>
                <a:latin typeface="Consolas"/>
                <a:ea typeface="Consolas"/>
                <a:cs typeface="Consolas"/>
                <a:sym typeface="Consolas"/>
              </a:rPr>
              <a:t>..</a:t>
            </a:r>
            <a:r>
              <a:rPr b="1" i="0" lang="en" sz="1800" u="none" cap="none" strike="noStrike">
                <a:solidFill>
                  <a:srgbClr val="C53929"/>
                </a:solidFill>
                <a:latin typeface="Consolas"/>
                <a:ea typeface="Consolas"/>
                <a:cs typeface="Consolas"/>
                <a:sym typeface="Consolas"/>
              </a:rPr>
              <a:t>100</a:t>
            </a:r>
            <a:r>
              <a:rPr b="0" i="0" lang="en" sz="1800" u="none" cap="none" strike="noStrike">
                <a:solidFill>
                  <a:srgbClr val="37474F"/>
                </a:solidFill>
                <a:latin typeface="Consolas"/>
                <a:ea typeface="Consolas"/>
                <a:cs typeface="Consolas"/>
                <a:sym typeface="Consolas"/>
              </a:rPr>
              <a:t>) {</a:t>
            </a:r>
            <a:endParaRPr b="0" i="0" sz="1800" u="none" cap="none" strike="noStrike">
              <a:solidFill>
                <a:srgbClr val="37474F"/>
              </a:solidFill>
              <a:latin typeface="Consolas"/>
              <a:ea typeface="Consolas"/>
              <a:cs typeface="Consolas"/>
              <a:sym typeface="Consolas"/>
            </a:endParaRPr>
          </a:p>
          <a:p>
            <a:pPr indent="0" lvl="0" marL="0" marR="0" rtl="0" algn="l">
              <a:lnSpc>
                <a:spcPct val="100000"/>
              </a:lnSpc>
              <a:spcBef>
                <a:spcPts val="600"/>
              </a:spcBef>
              <a:spcAft>
                <a:spcPts val="0"/>
              </a:spcAft>
              <a:buClr>
                <a:srgbClr val="000000"/>
              </a:buClr>
              <a:buSzPts val="1800"/>
              <a:buFont typeface="Arial"/>
              <a:buNone/>
            </a:pPr>
            <a:r>
              <a:rPr b="0" i="0" lang="en" sz="1800" u="none" cap="none" strike="noStrike">
                <a:solidFill>
                  <a:srgbClr val="37474F"/>
                </a:solidFill>
                <a:latin typeface="Consolas"/>
                <a:ea typeface="Consolas"/>
                <a:cs typeface="Consolas"/>
                <a:sym typeface="Consolas"/>
              </a:rPr>
              <a:t>    println(numberOfStudents)</a:t>
            </a:r>
            <a:endParaRPr b="0" i="0" sz="1800" u="none" cap="none" strike="noStrike">
              <a:solidFill>
                <a:srgbClr val="37474F"/>
              </a:solidFill>
              <a:latin typeface="Consolas"/>
              <a:ea typeface="Consolas"/>
              <a:cs typeface="Consolas"/>
              <a:sym typeface="Consolas"/>
            </a:endParaRPr>
          </a:p>
          <a:p>
            <a:pPr indent="0" lvl="0" marL="0" marR="0" rtl="0" algn="l">
              <a:lnSpc>
                <a:spcPct val="150000"/>
              </a:lnSpc>
              <a:spcBef>
                <a:spcPts val="600"/>
              </a:spcBef>
              <a:spcAft>
                <a:spcPts val="0"/>
              </a:spcAft>
              <a:buClr>
                <a:schemeClr val="dk1"/>
              </a:buClr>
              <a:buSzPts val="1100"/>
              <a:buFont typeface="Arial"/>
              <a:buNone/>
            </a:pPr>
            <a:r>
              <a:rPr b="0" i="0" lang="en" sz="1800" u="none" cap="none" strike="noStrike">
                <a:solidFill>
                  <a:srgbClr val="37474F"/>
                </a:solidFill>
                <a:latin typeface="Consolas"/>
                <a:ea typeface="Consolas"/>
                <a:cs typeface="Consolas"/>
                <a:sym typeface="Consolas"/>
              </a:rPr>
              <a:t>}</a:t>
            </a:r>
            <a:endParaRPr b="0" i="0" sz="1800" u="none" cap="none" strike="noStrike">
              <a:solidFill>
                <a:srgbClr val="37474F"/>
              </a:solidFill>
              <a:latin typeface="Consolas"/>
              <a:ea typeface="Consolas"/>
              <a:cs typeface="Consolas"/>
              <a:sym typeface="Consolas"/>
            </a:endParaRPr>
          </a:p>
          <a:p>
            <a:pPr indent="0" lvl="0" marL="0" marR="0" rtl="0" algn="l">
              <a:lnSpc>
                <a:spcPct val="100000"/>
              </a:lnSpc>
              <a:spcBef>
                <a:spcPts val="0"/>
              </a:spcBef>
              <a:spcAft>
                <a:spcPts val="600"/>
              </a:spcAft>
              <a:buClr>
                <a:srgbClr val="000000"/>
              </a:buClr>
              <a:buSzPts val="1800"/>
              <a:buFont typeface="Arial"/>
              <a:buNone/>
            </a:pPr>
            <a:r>
              <a:t/>
            </a:r>
            <a:endParaRPr b="0" i="0" sz="1800" u="none" cap="none" strike="noStrike">
              <a:solidFill>
                <a:schemeClr val="dk1"/>
              </a:solidFill>
              <a:highlight>
                <a:schemeClr val="lt1"/>
              </a:highlight>
              <a:latin typeface="Consolas"/>
              <a:ea typeface="Consolas"/>
              <a:cs typeface="Consolas"/>
              <a:sym typeface="Consolas"/>
            </a:endParaRPr>
          </a:p>
        </p:txBody>
      </p:sp>
      <p:sp>
        <p:nvSpPr>
          <p:cNvPr id="363" name="Google Shape;363;p35"/>
          <p:cNvSpPr txBox="1"/>
          <p:nvPr/>
        </p:nvSpPr>
        <p:spPr>
          <a:xfrm>
            <a:off x="376700" y="3941425"/>
            <a:ext cx="8449800" cy="470700"/>
          </a:xfrm>
          <a:prstGeom prst="rect">
            <a:avLst/>
          </a:prstGeom>
          <a:solidFill>
            <a:srgbClr val="D6F0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3C4043"/>
                </a:solidFill>
                <a:latin typeface="Roboto"/>
                <a:ea typeface="Roboto"/>
                <a:cs typeface="Roboto"/>
                <a:sym typeface="Roboto"/>
              </a:rPr>
              <a:t>Note:</a:t>
            </a:r>
            <a:r>
              <a:rPr b="0" i="0" lang="en" sz="1800" u="none" cap="none" strike="noStrike">
                <a:solidFill>
                  <a:srgbClr val="3C4043"/>
                </a:solidFill>
                <a:latin typeface="Roboto"/>
                <a:ea typeface="Roboto"/>
                <a:cs typeface="Roboto"/>
                <a:sym typeface="Roboto"/>
              </a:rPr>
              <a:t> There are no spaces around the "range to" operator </a:t>
            </a:r>
            <a:r>
              <a:rPr b="0" i="0" lang="en" sz="1800" u="none" cap="none" strike="noStrike">
                <a:solidFill>
                  <a:srgbClr val="3C4043"/>
                </a:solidFill>
                <a:latin typeface="Courier New"/>
                <a:ea typeface="Courier New"/>
                <a:cs typeface="Courier New"/>
                <a:sym typeface="Courier New"/>
              </a:rPr>
              <a:t>(1</a:t>
            </a:r>
            <a:r>
              <a:rPr b="1" i="0" lang="en" sz="1800" u="none" cap="none" strike="noStrike">
                <a:solidFill>
                  <a:srgbClr val="3C4043"/>
                </a:solidFill>
                <a:latin typeface="Courier New"/>
                <a:ea typeface="Courier New"/>
                <a:cs typeface="Courier New"/>
                <a:sym typeface="Courier New"/>
              </a:rPr>
              <a:t>..</a:t>
            </a:r>
            <a:r>
              <a:rPr b="0" i="0" lang="en" sz="1800" u="none" cap="none" strike="noStrike">
                <a:solidFill>
                  <a:srgbClr val="3C4043"/>
                </a:solidFill>
                <a:latin typeface="Courier New"/>
                <a:ea typeface="Courier New"/>
                <a:cs typeface="Courier New"/>
                <a:sym typeface="Courier New"/>
              </a:rPr>
              <a:t>100)</a:t>
            </a:r>
            <a:endParaRPr b="0" i="0" sz="1800" u="none" cap="none" strike="noStrike">
              <a:solidFill>
                <a:srgbClr val="3C4043"/>
              </a:solidFill>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6"/>
          <p:cNvSpPr txBox="1"/>
          <p:nvPr>
            <p:ph idx="1" type="body"/>
          </p:nvPr>
        </p:nvSpPr>
        <p:spPr>
          <a:xfrm>
            <a:off x="311700" y="1201179"/>
            <a:ext cx="8398800" cy="231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b="1" lang="en" sz="1800">
                <a:solidFill>
                  <a:srgbClr val="3F51B5"/>
                </a:solidFill>
                <a:latin typeface="Consolas"/>
                <a:ea typeface="Consolas"/>
                <a:cs typeface="Consolas"/>
                <a:sym typeface="Consolas"/>
              </a:rPr>
              <a:t>when</a:t>
            </a:r>
            <a:r>
              <a:rPr lang="en" sz="1800">
                <a:solidFill>
                  <a:srgbClr val="37474F"/>
                </a:solidFill>
                <a:latin typeface="Consolas"/>
                <a:ea typeface="Consolas"/>
                <a:cs typeface="Consolas"/>
                <a:sym typeface="Consolas"/>
              </a:rPr>
              <a:t> (results) {</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SzPts val="2400"/>
              <a:buNone/>
            </a:pP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-&gt; println(</a:t>
            </a:r>
            <a:r>
              <a:rPr lang="en" sz="1800">
                <a:solidFill>
                  <a:srgbClr val="388E3C"/>
                </a:solidFill>
                <a:latin typeface="Consolas"/>
                <a:ea typeface="Consolas"/>
                <a:cs typeface="Consolas"/>
                <a:sym typeface="Consolas"/>
              </a:rPr>
              <a:t>"No results"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SzPts val="2400"/>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in</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39</a:t>
            </a:r>
            <a:r>
              <a:rPr lang="en" sz="1800">
                <a:solidFill>
                  <a:srgbClr val="37474F"/>
                </a:solidFill>
                <a:latin typeface="Consolas"/>
                <a:ea typeface="Consolas"/>
                <a:cs typeface="Consolas"/>
                <a:sym typeface="Consolas"/>
              </a:rPr>
              <a:t> -&gt; println(</a:t>
            </a:r>
            <a:r>
              <a:rPr lang="en" sz="1800">
                <a:solidFill>
                  <a:srgbClr val="388E3C"/>
                </a:solidFill>
                <a:latin typeface="Consolas"/>
                <a:ea typeface="Consolas"/>
                <a:cs typeface="Consolas"/>
                <a:sym typeface="Consolas"/>
              </a:rPr>
              <a:t>"Got results!"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SzPts val="2400"/>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-&gt; println(</a:t>
            </a:r>
            <a:r>
              <a:rPr lang="en" sz="1800">
                <a:solidFill>
                  <a:srgbClr val="388E3C"/>
                </a:solidFill>
                <a:latin typeface="Consolas"/>
                <a:ea typeface="Consolas"/>
                <a:cs typeface="Consolas"/>
                <a:sym typeface="Consolas"/>
              </a:rPr>
              <a:t>"That's a lot of results!"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SzPts val="2400"/>
              <a:buNone/>
            </a:pPr>
            <a:r>
              <a:rPr lang="en" sz="1800">
                <a:solidFill>
                  <a:srgbClr val="37474F"/>
                </a:solidFill>
                <a:latin typeface="Consolas"/>
                <a:ea typeface="Consolas"/>
                <a:cs typeface="Consolas"/>
                <a:sym typeface="Consolas"/>
              </a:rPr>
              <a:t>}</a:t>
            </a:r>
            <a:endParaRPr b="1" sz="1800">
              <a:highlight>
                <a:srgbClr val="FFFFFF"/>
              </a:highlight>
              <a:latin typeface="Consolas"/>
              <a:ea typeface="Consolas"/>
              <a:cs typeface="Consolas"/>
              <a:sym typeface="Consolas"/>
            </a:endParaRPr>
          </a:p>
        </p:txBody>
      </p:sp>
      <p:sp>
        <p:nvSpPr>
          <p:cNvPr id="369" name="Google Shape;369;p3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70" name="Google Shape;370;p36"/>
          <p:cNvSpPr txBox="1"/>
          <p:nvPr>
            <p:ph type="title"/>
          </p:nvPr>
        </p:nvSpPr>
        <p:spPr>
          <a:xfrm>
            <a:off x="311700" y="170825"/>
            <a:ext cx="8657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when statement</a:t>
            </a:r>
            <a:endParaRPr>
              <a:solidFill>
                <a:srgbClr val="FFFFFF"/>
              </a:solidFill>
            </a:endParaRPr>
          </a:p>
        </p:txBody>
      </p:sp>
      <p:sp>
        <p:nvSpPr>
          <p:cNvPr id="371" name="Google Shape;371;p36"/>
          <p:cNvSpPr txBox="1"/>
          <p:nvPr/>
        </p:nvSpPr>
        <p:spPr>
          <a:xfrm>
            <a:off x="311700" y="3136850"/>
            <a:ext cx="63669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1155CC"/>
                </a:solidFill>
                <a:latin typeface="Consolas"/>
                <a:ea typeface="Consolas"/>
                <a:cs typeface="Consolas"/>
                <a:sym typeface="Consolas"/>
              </a:rPr>
              <a:t>⇒ That's a lot of results!</a:t>
            </a:r>
            <a:endParaRPr b="0" i="0" sz="1800" u="none" cap="none" strike="noStrike">
              <a:solidFill>
                <a:srgbClr val="1155CC"/>
              </a:solidFill>
              <a:latin typeface="Consolas"/>
              <a:ea typeface="Consolas"/>
              <a:cs typeface="Consolas"/>
              <a:sym typeface="Consolas"/>
            </a:endParaRPr>
          </a:p>
          <a:p>
            <a:pPr indent="0" lvl="0" marL="0" marR="0" rtl="0" algn="l">
              <a:lnSpc>
                <a:spcPct val="100000"/>
              </a:lnSpc>
              <a:spcBef>
                <a:spcPts val="60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p:txBody>
      </p:sp>
      <p:sp>
        <p:nvSpPr>
          <p:cNvPr id="372" name="Google Shape;372;p36"/>
          <p:cNvSpPr txBox="1"/>
          <p:nvPr/>
        </p:nvSpPr>
        <p:spPr>
          <a:xfrm>
            <a:off x="376700" y="3792875"/>
            <a:ext cx="7674900" cy="691800"/>
          </a:xfrm>
          <a:prstGeom prst="rect">
            <a:avLst/>
          </a:prstGeom>
          <a:solidFill>
            <a:srgbClr val="D6F0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a:ea typeface="Roboto"/>
                <a:cs typeface="Roboto"/>
                <a:sym typeface="Roboto"/>
              </a:rPr>
              <a:t>As well as a </a:t>
            </a:r>
            <a:r>
              <a:rPr b="0" i="0" lang="en" sz="1800" u="none" cap="none" strike="noStrike">
                <a:solidFill>
                  <a:srgbClr val="000000"/>
                </a:solidFill>
                <a:latin typeface="Courier New"/>
                <a:ea typeface="Courier New"/>
                <a:cs typeface="Courier New"/>
                <a:sym typeface="Courier New"/>
              </a:rPr>
              <a:t>when</a:t>
            </a:r>
            <a:r>
              <a:rPr b="0" i="0" lang="en" sz="1800" u="none" cap="none" strike="noStrike">
                <a:solidFill>
                  <a:srgbClr val="000000"/>
                </a:solidFill>
                <a:latin typeface="Roboto"/>
                <a:ea typeface="Roboto"/>
                <a:cs typeface="Roboto"/>
                <a:sym typeface="Roboto"/>
              </a:rPr>
              <a:t> statement, you can also define a </a:t>
            </a:r>
            <a:r>
              <a:rPr b="0" i="0" lang="en" sz="1800" u="none" cap="none" strike="noStrike">
                <a:solidFill>
                  <a:srgbClr val="000000"/>
                </a:solidFill>
                <a:latin typeface="Courier New"/>
                <a:ea typeface="Courier New"/>
                <a:cs typeface="Courier New"/>
                <a:sym typeface="Courier New"/>
              </a:rPr>
              <a:t>when</a:t>
            </a:r>
            <a:r>
              <a:rPr b="0" i="0" lang="en" sz="1800" u="none" cap="none" strike="noStrike">
                <a:solidFill>
                  <a:srgbClr val="000000"/>
                </a:solidFill>
                <a:latin typeface="Roboto"/>
                <a:ea typeface="Roboto"/>
                <a:cs typeface="Roboto"/>
                <a:sym typeface="Roboto"/>
              </a:rPr>
              <a:t> expression that provides a return value. </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7"/>
          <p:cNvSpPr txBox="1"/>
          <p:nvPr>
            <p:ph type="title"/>
          </p:nvPr>
        </p:nvSpPr>
        <p:spPr>
          <a:xfrm>
            <a:off x="311700" y="247025"/>
            <a:ext cx="86577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for loops</a:t>
            </a:r>
            <a:endParaRPr>
              <a:solidFill>
                <a:srgbClr val="FFFFFF"/>
              </a:solidFill>
            </a:endParaRPr>
          </a:p>
        </p:txBody>
      </p:sp>
      <p:sp>
        <p:nvSpPr>
          <p:cNvPr id="378" name="Google Shape;378;p37"/>
          <p:cNvSpPr txBox="1"/>
          <p:nvPr>
            <p:ph idx="1" type="body"/>
          </p:nvPr>
        </p:nvSpPr>
        <p:spPr>
          <a:xfrm>
            <a:off x="311700" y="1314484"/>
            <a:ext cx="8398800" cy="136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pets = arrayOf(</a:t>
            </a:r>
            <a:r>
              <a:rPr lang="en" sz="1800">
                <a:solidFill>
                  <a:srgbClr val="388E3C"/>
                </a:solidFill>
                <a:latin typeface="Consolas"/>
                <a:ea typeface="Consolas"/>
                <a:cs typeface="Consolas"/>
                <a:sym typeface="Consolas"/>
              </a:rPr>
              <a:t>"dog"</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"cat"</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"canary"</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SzPts val="2400"/>
              <a:buNone/>
            </a:pPr>
            <a:r>
              <a:rPr b="1" lang="en" sz="1800">
                <a:solidFill>
                  <a:srgbClr val="3F51B5"/>
                </a:solidFill>
                <a:latin typeface="Consolas"/>
                <a:ea typeface="Consolas"/>
                <a:cs typeface="Consolas"/>
                <a:sym typeface="Consolas"/>
              </a:rPr>
              <a:t>for</a:t>
            </a:r>
            <a:r>
              <a:rPr lang="en" sz="1800">
                <a:solidFill>
                  <a:srgbClr val="37474F"/>
                </a:solidFill>
                <a:latin typeface="Consolas"/>
                <a:ea typeface="Consolas"/>
                <a:cs typeface="Consolas"/>
                <a:sym typeface="Consolas"/>
              </a:rPr>
              <a:t> (element </a:t>
            </a:r>
            <a:r>
              <a:rPr lang="en" sz="1800">
                <a:solidFill>
                  <a:srgbClr val="3F51B5"/>
                </a:solidFill>
                <a:latin typeface="Consolas"/>
                <a:ea typeface="Consolas"/>
                <a:cs typeface="Consolas"/>
                <a:sym typeface="Consolas"/>
              </a:rPr>
              <a:t>in</a:t>
            </a:r>
            <a:r>
              <a:rPr lang="en" sz="1800">
                <a:solidFill>
                  <a:srgbClr val="37474F"/>
                </a:solidFill>
                <a:latin typeface="Consolas"/>
                <a:ea typeface="Consolas"/>
                <a:cs typeface="Consolas"/>
                <a:sym typeface="Consolas"/>
              </a:rPr>
              <a:t> pets) {</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SzPts val="2400"/>
              <a:buNone/>
            </a:pPr>
            <a:r>
              <a:rPr lang="en" sz="1800">
                <a:solidFill>
                  <a:srgbClr val="37474F"/>
                </a:solidFill>
                <a:latin typeface="Consolas"/>
                <a:ea typeface="Consolas"/>
                <a:cs typeface="Consolas"/>
                <a:sym typeface="Consolas"/>
              </a:rPr>
              <a:t>    print(element + </a:t>
            </a:r>
            <a:r>
              <a:rPr lang="en" sz="1800">
                <a:solidFill>
                  <a:srgbClr val="388E3C"/>
                </a:solidFill>
                <a:latin typeface="Consolas"/>
                <a:ea typeface="Consolas"/>
                <a:cs typeface="Consolas"/>
                <a:sym typeface="Consolas"/>
              </a:rPr>
              <a:t>" "</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SzPts val="2400"/>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379" name="Google Shape;379;p3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80" name="Google Shape;380;p37"/>
          <p:cNvSpPr txBox="1"/>
          <p:nvPr/>
        </p:nvSpPr>
        <p:spPr>
          <a:xfrm>
            <a:off x="332600" y="2865675"/>
            <a:ext cx="3765600" cy="463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rgbClr val="1155CC"/>
                </a:solidFill>
                <a:latin typeface="Consolas"/>
                <a:ea typeface="Consolas"/>
                <a:cs typeface="Consolas"/>
                <a:sym typeface="Consolas"/>
              </a:rPr>
              <a:t>⇒ dog cat canary</a:t>
            </a:r>
            <a:endParaRPr b="0" i="0" sz="1800" u="none" cap="none" strike="noStrike">
              <a:solidFill>
                <a:srgbClr val="1155CC"/>
              </a:solidFill>
              <a:latin typeface="Consolas"/>
              <a:ea typeface="Consolas"/>
              <a:cs typeface="Consolas"/>
              <a:sym typeface="Consolas"/>
            </a:endParaRPr>
          </a:p>
          <a:p>
            <a:pPr indent="0" lvl="0" marL="0" marR="0" rtl="0" algn="l">
              <a:lnSpc>
                <a:spcPct val="100000"/>
              </a:lnSpc>
              <a:spcBef>
                <a:spcPts val="60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p:txBody>
      </p:sp>
      <p:sp>
        <p:nvSpPr>
          <p:cNvPr id="381" name="Google Shape;381;p37"/>
          <p:cNvSpPr txBox="1"/>
          <p:nvPr/>
        </p:nvSpPr>
        <p:spPr>
          <a:xfrm>
            <a:off x="401275" y="3918850"/>
            <a:ext cx="7824000" cy="517200"/>
          </a:xfrm>
          <a:prstGeom prst="rect">
            <a:avLst/>
          </a:prstGeom>
          <a:solidFill>
            <a:srgbClr val="D6F0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3C4043"/>
                </a:solidFill>
                <a:latin typeface="Roboto"/>
                <a:ea typeface="Roboto"/>
                <a:cs typeface="Roboto"/>
                <a:sym typeface="Roboto"/>
              </a:rPr>
              <a:t>You don’t need to define an iterator variable and increment it for each pass.</a:t>
            </a:r>
            <a:endParaRPr b="0" i="0" sz="1800" u="none" cap="none" strike="noStrike">
              <a:solidFill>
                <a:srgbClr val="3C4043"/>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8"/>
          <p:cNvSpPr txBox="1"/>
          <p:nvPr>
            <p:ph type="title"/>
          </p:nvPr>
        </p:nvSpPr>
        <p:spPr>
          <a:xfrm>
            <a:off x="311700" y="247025"/>
            <a:ext cx="86577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for loops: elements and indexes</a:t>
            </a:r>
            <a:endParaRPr>
              <a:solidFill>
                <a:srgbClr val="FFFFFF"/>
              </a:solidFill>
            </a:endParaRPr>
          </a:p>
        </p:txBody>
      </p:sp>
      <p:sp>
        <p:nvSpPr>
          <p:cNvPr id="387" name="Google Shape;387;p38"/>
          <p:cNvSpPr txBox="1"/>
          <p:nvPr>
            <p:ph idx="1" type="body"/>
          </p:nvPr>
        </p:nvSpPr>
        <p:spPr>
          <a:xfrm>
            <a:off x="311700" y="1353566"/>
            <a:ext cx="8398800" cy="101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solidFill>
                  <a:srgbClr val="3F51B5"/>
                </a:solidFill>
                <a:latin typeface="Consolas"/>
                <a:ea typeface="Consolas"/>
                <a:cs typeface="Consolas"/>
                <a:sym typeface="Consolas"/>
              </a:rPr>
              <a:t>for</a:t>
            </a:r>
            <a:r>
              <a:rPr lang="en" sz="1800">
                <a:solidFill>
                  <a:srgbClr val="37474F"/>
                </a:solidFill>
                <a:latin typeface="Consolas"/>
                <a:ea typeface="Consolas"/>
                <a:cs typeface="Consolas"/>
                <a:sym typeface="Consolas"/>
              </a:rPr>
              <a:t> ((</a:t>
            </a:r>
            <a:r>
              <a:rPr b="1" lang="en" sz="1800">
                <a:solidFill>
                  <a:srgbClr val="37474F"/>
                </a:solidFill>
                <a:latin typeface="Consolas"/>
                <a:ea typeface="Consolas"/>
                <a:cs typeface="Consolas"/>
                <a:sym typeface="Consolas"/>
              </a:rPr>
              <a:t>index, element</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in</a:t>
            </a:r>
            <a:r>
              <a:rPr lang="en" sz="1800">
                <a:solidFill>
                  <a:srgbClr val="37474F"/>
                </a:solidFill>
                <a:latin typeface="Consolas"/>
                <a:ea typeface="Consolas"/>
                <a:cs typeface="Consolas"/>
                <a:sym typeface="Consolas"/>
              </a:rPr>
              <a:t> pets.withIndex()) {</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SzPts val="2400"/>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"Item at </a:t>
            </a:r>
            <a:r>
              <a:rPr lang="en" sz="1800">
                <a:solidFill>
                  <a:srgbClr val="C53929"/>
                </a:solidFill>
                <a:latin typeface="Consolas"/>
                <a:ea typeface="Consolas"/>
                <a:cs typeface="Consolas"/>
                <a:sym typeface="Consolas"/>
              </a:rPr>
              <a:t>$index</a:t>
            </a:r>
            <a:r>
              <a:rPr lang="en" sz="1800">
                <a:solidFill>
                  <a:srgbClr val="388E3C"/>
                </a:solidFill>
                <a:latin typeface="Consolas"/>
                <a:ea typeface="Consolas"/>
                <a:cs typeface="Consolas"/>
                <a:sym typeface="Consolas"/>
              </a:rPr>
              <a:t> is </a:t>
            </a:r>
            <a:r>
              <a:rPr lang="en" sz="1800">
                <a:solidFill>
                  <a:srgbClr val="C53929"/>
                </a:solidFill>
                <a:latin typeface="Consolas"/>
                <a:ea typeface="Consolas"/>
                <a:cs typeface="Consolas"/>
                <a:sym typeface="Consolas"/>
              </a:rPr>
              <a:t>$element</a:t>
            </a:r>
            <a:r>
              <a:rPr lang="en" sz="1800">
                <a:solidFill>
                  <a:srgbClr val="388E3C"/>
                </a:solidFill>
                <a:latin typeface="Consolas"/>
                <a:ea typeface="Consolas"/>
                <a:cs typeface="Consolas"/>
                <a:sym typeface="Consolas"/>
              </a:rPr>
              <a:t>\n"</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600"/>
              </a:spcBef>
              <a:spcAft>
                <a:spcPts val="0"/>
              </a:spcAft>
              <a:buSzPts val="2400"/>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SzPts val="2400"/>
              <a:buNone/>
            </a:pPr>
            <a:r>
              <a:t/>
            </a:r>
            <a:endParaRPr sz="1800">
              <a:solidFill>
                <a:srgbClr val="1155CC"/>
              </a:solidFill>
              <a:latin typeface="Consolas"/>
              <a:ea typeface="Consolas"/>
              <a:cs typeface="Consolas"/>
              <a:sym typeface="Consolas"/>
            </a:endParaRPr>
          </a:p>
          <a:p>
            <a:pPr indent="0" lvl="0" marL="457200" rtl="0" algn="l">
              <a:lnSpc>
                <a:spcPct val="115000"/>
              </a:lnSpc>
              <a:spcBef>
                <a:spcPts val="600"/>
              </a:spcBef>
              <a:spcAft>
                <a:spcPts val="0"/>
              </a:spcAft>
              <a:buSzPts val="2400"/>
              <a:buNone/>
            </a:pPr>
            <a:r>
              <a:t/>
            </a:r>
            <a:endParaRPr sz="1800">
              <a:solidFill>
                <a:schemeClr val="dk1"/>
              </a:solidFill>
              <a:latin typeface="Consolas"/>
              <a:ea typeface="Consolas"/>
              <a:cs typeface="Consolas"/>
              <a:sym typeface="Consolas"/>
            </a:endParaRPr>
          </a:p>
          <a:p>
            <a:pPr indent="0" lvl="0" marL="0" rtl="0" algn="l">
              <a:lnSpc>
                <a:spcPct val="115000"/>
              </a:lnSpc>
              <a:spcBef>
                <a:spcPts val="600"/>
              </a:spcBef>
              <a:spcAft>
                <a:spcPts val="0"/>
              </a:spcAft>
              <a:buSzPts val="2400"/>
              <a:buNone/>
            </a:pPr>
            <a:r>
              <a:t/>
            </a:r>
            <a:endParaRPr sz="1800">
              <a:solidFill>
                <a:schemeClr val="dk1"/>
              </a:solidFill>
              <a:latin typeface="Consolas"/>
              <a:ea typeface="Consolas"/>
              <a:cs typeface="Consolas"/>
              <a:sym typeface="Consolas"/>
            </a:endParaRPr>
          </a:p>
          <a:p>
            <a:pPr indent="0" lvl="0" marL="457200" rtl="0" algn="l">
              <a:lnSpc>
                <a:spcPct val="115000"/>
              </a:lnSpc>
              <a:spcBef>
                <a:spcPts val="1000"/>
              </a:spcBef>
              <a:spcAft>
                <a:spcPts val="0"/>
              </a:spcAft>
              <a:buSzPts val="2400"/>
              <a:buNone/>
            </a:pPr>
            <a:r>
              <a:t/>
            </a:r>
            <a:endParaRPr sz="1800">
              <a:solidFill>
                <a:schemeClr val="dk1"/>
              </a:solidFill>
              <a:latin typeface="Consolas"/>
              <a:ea typeface="Consolas"/>
              <a:cs typeface="Consolas"/>
              <a:sym typeface="Consolas"/>
            </a:endParaRPr>
          </a:p>
          <a:p>
            <a:pPr indent="0" lvl="0" marL="457200" rtl="0" algn="l">
              <a:lnSpc>
                <a:spcPct val="100000"/>
              </a:lnSpc>
              <a:spcBef>
                <a:spcPts val="300"/>
              </a:spcBef>
              <a:spcAft>
                <a:spcPts val="1000"/>
              </a:spcAft>
              <a:buSzPts val="2400"/>
              <a:buNone/>
            </a:pPr>
            <a:r>
              <a:t/>
            </a:r>
            <a:endParaRPr sz="1800">
              <a:solidFill>
                <a:schemeClr val="dk1"/>
              </a:solidFill>
              <a:highlight>
                <a:srgbClr val="FFFFFF"/>
              </a:highlight>
              <a:latin typeface="Consolas"/>
              <a:ea typeface="Consolas"/>
              <a:cs typeface="Consolas"/>
              <a:sym typeface="Consolas"/>
            </a:endParaRPr>
          </a:p>
        </p:txBody>
      </p:sp>
      <p:sp>
        <p:nvSpPr>
          <p:cNvPr id="388" name="Google Shape;388;p3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89" name="Google Shape;389;p38"/>
          <p:cNvSpPr txBox="1"/>
          <p:nvPr/>
        </p:nvSpPr>
        <p:spPr>
          <a:xfrm>
            <a:off x="332600" y="2580600"/>
            <a:ext cx="6687600" cy="101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rgbClr val="1155CC"/>
                </a:solidFill>
                <a:latin typeface="Consolas"/>
                <a:ea typeface="Consolas"/>
                <a:cs typeface="Consolas"/>
                <a:sym typeface="Consolas"/>
              </a:rPr>
              <a:t>⇒ Item at 0 is dog</a:t>
            </a:r>
            <a:endParaRPr b="0" i="0" sz="1800" u="none" cap="none" strike="noStrike">
              <a:solidFill>
                <a:srgbClr val="1155CC"/>
              </a:solidFill>
              <a:latin typeface="Consolas"/>
              <a:ea typeface="Consolas"/>
              <a:cs typeface="Consolas"/>
              <a:sym typeface="Consolas"/>
            </a:endParaRPr>
          </a:p>
          <a:p>
            <a:pPr indent="0" lvl="0" marL="0" marR="0" rtl="0" algn="l">
              <a:lnSpc>
                <a:spcPct val="115000"/>
              </a:lnSpc>
              <a:spcBef>
                <a:spcPts val="600"/>
              </a:spcBef>
              <a:spcAft>
                <a:spcPts val="0"/>
              </a:spcAft>
              <a:buClr>
                <a:schemeClr val="dk1"/>
              </a:buClr>
              <a:buSzPts val="1100"/>
              <a:buFont typeface="Arial"/>
              <a:buNone/>
            </a:pPr>
            <a:r>
              <a:rPr b="0" i="0" lang="en" sz="1800" u="none" cap="none" strike="noStrike">
                <a:solidFill>
                  <a:srgbClr val="1155CC"/>
                </a:solidFill>
                <a:latin typeface="Consolas"/>
                <a:ea typeface="Consolas"/>
                <a:cs typeface="Consolas"/>
                <a:sym typeface="Consolas"/>
              </a:rPr>
              <a:t>Item at 1 is cat</a:t>
            </a:r>
            <a:endParaRPr b="0" i="0" sz="1800" u="none" cap="none" strike="noStrike">
              <a:solidFill>
                <a:srgbClr val="1155CC"/>
              </a:solidFill>
              <a:latin typeface="Consolas"/>
              <a:ea typeface="Consolas"/>
              <a:cs typeface="Consolas"/>
              <a:sym typeface="Consolas"/>
            </a:endParaRPr>
          </a:p>
          <a:p>
            <a:pPr indent="0" lvl="0" marL="0" marR="0" rtl="0" algn="l">
              <a:lnSpc>
                <a:spcPct val="115000"/>
              </a:lnSpc>
              <a:spcBef>
                <a:spcPts val="600"/>
              </a:spcBef>
              <a:spcAft>
                <a:spcPts val="600"/>
              </a:spcAft>
              <a:buClr>
                <a:schemeClr val="dk1"/>
              </a:buClr>
              <a:buSzPts val="1100"/>
              <a:buFont typeface="Arial"/>
              <a:buNone/>
            </a:pPr>
            <a:r>
              <a:rPr b="0" i="0" lang="en" sz="1800" u="none" cap="none" strike="noStrike">
                <a:solidFill>
                  <a:srgbClr val="1155CC"/>
                </a:solidFill>
                <a:latin typeface="Consolas"/>
                <a:ea typeface="Consolas"/>
                <a:cs typeface="Consolas"/>
                <a:sym typeface="Consolas"/>
              </a:rPr>
              <a:t>Item at 2 is canary</a:t>
            </a:r>
            <a:endParaRPr b="0" i="0" sz="1800" u="none" cap="none" strike="noStrike">
              <a:solidFill>
                <a:srgbClr val="000000"/>
              </a:solidFill>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9"/>
          <p:cNvSpPr txBox="1"/>
          <p:nvPr>
            <p:ph type="title"/>
          </p:nvPr>
        </p:nvSpPr>
        <p:spPr>
          <a:xfrm>
            <a:off x="311700" y="247025"/>
            <a:ext cx="86577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for loops: step sizes and ranges</a:t>
            </a:r>
            <a:endParaRPr>
              <a:solidFill>
                <a:srgbClr val="FFFFFF"/>
              </a:solidFill>
            </a:endParaRPr>
          </a:p>
        </p:txBody>
      </p:sp>
      <p:sp>
        <p:nvSpPr>
          <p:cNvPr id="395" name="Google Shape;395;p39"/>
          <p:cNvSpPr txBox="1"/>
          <p:nvPr>
            <p:ph idx="1" type="body"/>
          </p:nvPr>
        </p:nvSpPr>
        <p:spPr>
          <a:xfrm>
            <a:off x="311700" y="1124965"/>
            <a:ext cx="8398800" cy="692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2400"/>
              <a:buNone/>
            </a:pPr>
            <a:r>
              <a:rPr lang="en" sz="1800">
                <a:solidFill>
                  <a:srgbClr val="3F51B5"/>
                </a:solidFill>
                <a:latin typeface="Consolas"/>
                <a:ea typeface="Consolas"/>
                <a:cs typeface="Consolas"/>
                <a:sym typeface="Consolas"/>
              </a:rPr>
              <a:t>for</a:t>
            </a:r>
            <a:r>
              <a:rPr lang="en" sz="1800">
                <a:solidFill>
                  <a:srgbClr val="37474F"/>
                </a:solidFill>
                <a:latin typeface="Consolas"/>
                <a:ea typeface="Consolas"/>
                <a:cs typeface="Consolas"/>
                <a:sym typeface="Consolas"/>
              </a:rPr>
              <a:t> (i</a:t>
            </a:r>
            <a:r>
              <a:rPr b="1"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in</a:t>
            </a:r>
            <a:r>
              <a:rPr b="1" lang="en" sz="1800">
                <a:solidFill>
                  <a:srgbClr val="37474F"/>
                </a:solidFill>
                <a:latin typeface="Consolas"/>
                <a:ea typeface="Consolas"/>
                <a:cs typeface="Consolas"/>
                <a:sym typeface="Consolas"/>
              </a:rPr>
              <a:t> </a:t>
            </a:r>
            <a:r>
              <a:rPr b="1" lang="en" sz="1800">
                <a:solidFill>
                  <a:srgbClr val="C53929"/>
                </a:solidFill>
                <a:latin typeface="Consolas"/>
                <a:ea typeface="Consolas"/>
                <a:cs typeface="Consolas"/>
                <a:sym typeface="Consolas"/>
              </a:rPr>
              <a:t>1</a:t>
            </a:r>
            <a:r>
              <a:rPr b="1" lang="en" sz="1800">
                <a:solidFill>
                  <a:srgbClr val="37474F"/>
                </a:solidFill>
                <a:latin typeface="Consolas"/>
                <a:ea typeface="Consolas"/>
                <a:cs typeface="Consolas"/>
                <a:sym typeface="Consolas"/>
              </a:rPr>
              <a:t>..</a:t>
            </a:r>
            <a:r>
              <a:rPr b="1" lang="en" sz="1800">
                <a:solidFill>
                  <a:srgbClr val="C53929"/>
                </a:solidFill>
                <a:latin typeface="Consolas"/>
                <a:ea typeface="Consolas"/>
                <a:cs typeface="Consolas"/>
                <a:sym typeface="Consolas"/>
              </a:rPr>
              <a:t>5</a:t>
            </a:r>
            <a:r>
              <a:rPr lang="en" sz="1800">
                <a:solidFill>
                  <a:srgbClr val="37474F"/>
                </a:solidFill>
                <a:latin typeface="Consolas"/>
                <a:ea typeface="Consolas"/>
                <a:cs typeface="Consolas"/>
                <a:sym typeface="Consolas"/>
              </a:rPr>
              <a:t>) print(i)</a:t>
            </a:r>
            <a:endParaRPr sz="1800">
              <a:latin typeface="Consolas"/>
              <a:ea typeface="Consolas"/>
              <a:cs typeface="Consolas"/>
              <a:sym typeface="Consolas"/>
            </a:endParaRPr>
          </a:p>
          <a:p>
            <a:pPr indent="0" lvl="0" marL="0" rtl="0" algn="l">
              <a:lnSpc>
                <a:spcPct val="115000"/>
              </a:lnSpc>
              <a:spcBef>
                <a:spcPts val="0"/>
              </a:spcBef>
              <a:spcAft>
                <a:spcPts val="0"/>
              </a:spcAft>
              <a:buSzPts val="2400"/>
              <a:buNone/>
            </a:pPr>
            <a:r>
              <a:rPr lang="en" sz="1800">
                <a:solidFill>
                  <a:srgbClr val="1155CC"/>
                </a:solidFill>
                <a:latin typeface="Consolas"/>
                <a:ea typeface="Consolas"/>
                <a:cs typeface="Consolas"/>
                <a:sym typeface="Consolas"/>
              </a:rPr>
              <a:t>⇒ 12345</a:t>
            </a:r>
            <a:endParaRPr sz="1800">
              <a:solidFill>
                <a:srgbClr val="1155CC"/>
              </a:solidFill>
              <a:latin typeface="Consolas"/>
              <a:ea typeface="Consolas"/>
              <a:cs typeface="Consolas"/>
              <a:sym typeface="Consolas"/>
            </a:endParaRPr>
          </a:p>
          <a:p>
            <a:pPr indent="0" lvl="0" marL="0" rtl="0" algn="l">
              <a:lnSpc>
                <a:spcPct val="115000"/>
              </a:lnSpc>
              <a:spcBef>
                <a:spcPts val="600"/>
              </a:spcBef>
              <a:spcAft>
                <a:spcPts val="0"/>
              </a:spcAft>
              <a:buSzPts val="2400"/>
              <a:buNone/>
            </a:pPr>
            <a:r>
              <a:t/>
            </a:r>
            <a:endParaRPr sz="1800">
              <a:solidFill>
                <a:srgbClr val="1155CC"/>
              </a:solidFill>
              <a:latin typeface="Consolas"/>
              <a:ea typeface="Consolas"/>
              <a:cs typeface="Consolas"/>
              <a:sym typeface="Consolas"/>
            </a:endParaRPr>
          </a:p>
          <a:p>
            <a:pPr indent="0" lvl="0" marL="0" rtl="0" algn="l">
              <a:lnSpc>
                <a:spcPct val="115000"/>
              </a:lnSpc>
              <a:spcBef>
                <a:spcPts val="600"/>
              </a:spcBef>
              <a:spcAft>
                <a:spcPts val="0"/>
              </a:spcAft>
              <a:buSzPts val="2400"/>
              <a:buNone/>
            </a:pPr>
            <a:r>
              <a:t/>
            </a:r>
            <a:endParaRPr b="1" sz="1800">
              <a:latin typeface="Consolas"/>
              <a:ea typeface="Consolas"/>
              <a:cs typeface="Consolas"/>
              <a:sym typeface="Consolas"/>
            </a:endParaRPr>
          </a:p>
          <a:p>
            <a:pPr indent="0" lvl="0" marL="0" rtl="0" algn="l">
              <a:lnSpc>
                <a:spcPct val="115000"/>
              </a:lnSpc>
              <a:spcBef>
                <a:spcPts val="600"/>
              </a:spcBef>
              <a:spcAft>
                <a:spcPts val="0"/>
              </a:spcAft>
              <a:buSzPts val="2400"/>
              <a:buNone/>
            </a:pPr>
            <a:r>
              <a:t/>
            </a:r>
            <a:endParaRPr b="1" sz="1800">
              <a:latin typeface="Consolas"/>
              <a:ea typeface="Consolas"/>
              <a:cs typeface="Consolas"/>
              <a:sym typeface="Consolas"/>
            </a:endParaRPr>
          </a:p>
          <a:p>
            <a:pPr indent="0" lvl="0" marL="0" rtl="0" algn="l">
              <a:lnSpc>
                <a:spcPct val="115000"/>
              </a:lnSpc>
              <a:spcBef>
                <a:spcPts val="600"/>
              </a:spcBef>
              <a:spcAft>
                <a:spcPts val="0"/>
              </a:spcAft>
              <a:buSzPts val="2400"/>
              <a:buNone/>
            </a:pPr>
            <a:r>
              <a:t/>
            </a:r>
            <a:endParaRPr b="1" sz="1800">
              <a:latin typeface="Consolas"/>
              <a:ea typeface="Consolas"/>
              <a:cs typeface="Consolas"/>
              <a:sym typeface="Consolas"/>
            </a:endParaRPr>
          </a:p>
          <a:p>
            <a:pPr indent="0" lvl="0" marL="0" rtl="0" algn="l">
              <a:lnSpc>
                <a:spcPct val="115000"/>
              </a:lnSpc>
              <a:spcBef>
                <a:spcPts val="600"/>
              </a:spcBef>
              <a:spcAft>
                <a:spcPts val="0"/>
              </a:spcAft>
              <a:buSzPts val="2400"/>
              <a:buNone/>
            </a:pPr>
            <a:r>
              <a:t/>
            </a:r>
            <a:endParaRPr b="1" sz="1800">
              <a:latin typeface="Consolas"/>
              <a:ea typeface="Consolas"/>
              <a:cs typeface="Consolas"/>
              <a:sym typeface="Consolas"/>
            </a:endParaRPr>
          </a:p>
          <a:p>
            <a:pPr indent="0" lvl="0" marL="0" rtl="0" algn="l">
              <a:lnSpc>
                <a:spcPct val="115000"/>
              </a:lnSpc>
              <a:spcBef>
                <a:spcPts val="600"/>
              </a:spcBef>
              <a:spcAft>
                <a:spcPts val="0"/>
              </a:spcAft>
              <a:buSzPts val="2400"/>
              <a:buNone/>
            </a:pPr>
            <a:r>
              <a:t/>
            </a:r>
            <a:endParaRPr sz="1800">
              <a:solidFill>
                <a:srgbClr val="1155CC"/>
              </a:solidFill>
              <a:latin typeface="Consolas"/>
              <a:ea typeface="Consolas"/>
              <a:cs typeface="Consolas"/>
              <a:sym typeface="Consolas"/>
            </a:endParaRPr>
          </a:p>
          <a:p>
            <a:pPr indent="0" lvl="0" marL="457200" rtl="0" algn="l">
              <a:lnSpc>
                <a:spcPct val="115000"/>
              </a:lnSpc>
              <a:spcBef>
                <a:spcPts val="600"/>
              </a:spcBef>
              <a:spcAft>
                <a:spcPts val="0"/>
              </a:spcAft>
              <a:buSzPts val="2400"/>
              <a:buNone/>
            </a:pPr>
            <a:r>
              <a:t/>
            </a:r>
            <a:endParaRPr sz="1800">
              <a:solidFill>
                <a:schemeClr val="dk1"/>
              </a:solidFill>
              <a:latin typeface="Consolas"/>
              <a:ea typeface="Consolas"/>
              <a:cs typeface="Consolas"/>
              <a:sym typeface="Consolas"/>
            </a:endParaRPr>
          </a:p>
          <a:p>
            <a:pPr indent="0" lvl="0" marL="0" rtl="0" algn="l">
              <a:lnSpc>
                <a:spcPct val="115000"/>
              </a:lnSpc>
              <a:spcBef>
                <a:spcPts val="600"/>
              </a:spcBef>
              <a:spcAft>
                <a:spcPts val="0"/>
              </a:spcAft>
              <a:buSzPts val="2400"/>
              <a:buNone/>
            </a:pPr>
            <a:r>
              <a:t/>
            </a:r>
            <a:endParaRPr sz="1800">
              <a:solidFill>
                <a:schemeClr val="dk1"/>
              </a:solidFill>
              <a:latin typeface="Consolas"/>
              <a:ea typeface="Consolas"/>
              <a:cs typeface="Consolas"/>
              <a:sym typeface="Consolas"/>
            </a:endParaRPr>
          </a:p>
          <a:p>
            <a:pPr indent="0" lvl="0" marL="457200" rtl="0" algn="l">
              <a:lnSpc>
                <a:spcPct val="115000"/>
              </a:lnSpc>
              <a:spcBef>
                <a:spcPts val="600"/>
              </a:spcBef>
              <a:spcAft>
                <a:spcPts val="0"/>
              </a:spcAft>
              <a:buSzPts val="2400"/>
              <a:buNone/>
            </a:pPr>
            <a:r>
              <a:t/>
            </a:r>
            <a:endParaRPr sz="1800">
              <a:solidFill>
                <a:schemeClr val="dk1"/>
              </a:solidFill>
              <a:latin typeface="Consolas"/>
              <a:ea typeface="Consolas"/>
              <a:cs typeface="Consolas"/>
              <a:sym typeface="Consolas"/>
            </a:endParaRPr>
          </a:p>
          <a:p>
            <a:pPr indent="0" lvl="0" marL="457200" rtl="0" algn="l">
              <a:lnSpc>
                <a:spcPct val="115000"/>
              </a:lnSpc>
              <a:spcBef>
                <a:spcPts val="600"/>
              </a:spcBef>
              <a:spcAft>
                <a:spcPts val="600"/>
              </a:spcAft>
              <a:buSzPts val="2400"/>
              <a:buNone/>
            </a:pPr>
            <a:r>
              <a:t/>
            </a:r>
            <a:endParaRPr sz="1800">
              <a:solidFill>
                <a:schemeClr val="dk1"/>
              </a:solidFill>
              <a:highlight>
                <a:srgbClr val="FFFFFF"/>
              </a:highlight>
              <a:latin typeface="Consolas"/>
              <a:ea typeface="Consolas"/>
              <a:cs typeface="Consolas"/>
              <a:sym typeface="Consolas"/>
            </a:endParaRPr>
          </a:p>
        </p:txBody>
      </p:sp>
      <p:sp>
        <p:nvSpPr>
          <p:cNvPr id="396" name="Google Shape;396;p3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97" name="Google Shape;397;p39"/>
          <p:cNvSpPr txBox="1"/>
          <p:nvPr/>
        </p:nvSpPr>
        <p:spPr>
          <a:xfrm>
            <a:off x="311700" y="1936225"/>
            <a:ext cx="6459000" cy="692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0" i="0" lang="en" sz="1800" u="none" cap="none" strike="noStrike">
                <a:solidFill>
                  <a:srgbClr val="3F51B5"/>
                </a:solidFill>
                <a:latin typeface="Consolas"/>
                <a:ea typeface="Consolas"/>
                <a:cs typeface="Consolas"/>
                <a:sym typeface="Consolas"/>
              </a:rPr>
              <a:t>for</a:t>
            </a:r>
            <a:r>
              <a:rPr b="0" i="0" lang="en" sz="1800" u="none" cap="none" strike="noStrike">
                <a:solidFill>
                  <a:srgbClr val="37474F"/>
                </a:solidFill>
                <a:latin typeface="Consolas"/>
                <a:ea typeface="Consolas"/>
                <a:cs typeface="Consolas"/>
                <a:sym typeface="Consolas"/>
              </a:rPr>
              <a:t> (i </a:t>
            </a:r>
            <a:r>
              <a:rPr b="1" i="0" lang="en" sz="1800" u="none" cap="none" strike="noStrike">
                <a:solidFill>
                  <a:srgbClr val="3F51B5"/>
                </a:solidFill>
                <a:latin typeface="Consolas"/>
                <a:ea typeface="Consolas"/>
                <a:cs typeface="Consolas"/>
                <a:sym typeface="Consolas"/>
              </a:rPr>
              <a:t>in</a:t>
            </a:r>
            <a:r>
              <a:rPr b="1" i="0" lang="en" sz="1800" u="none" cap="none" strike="noStrike">
                <a:solidFill>
                  <a:srgbClr val="37474F"/>
                </a:solidFill>
                <a:latin typeface="Consolas"/>
                <a:ea typeface="Consolas"/>
                <a:cs typeface="Consolas"/>
                <a:sym typeface="Consolas"/>
              </a:rPr>
              <a:t> </a:t>
            </a:r>
            <a:r>
              <a:rPr b="1" i="0" lang="en" sz="1800" u="none" cap="none" strike="noStrike">
                <a:solidFill>
                  <a:srgbClr val="C53929"/>
                </a:solidFill>
                <a:latin typeface="Consolas"/>
                <a:ea typeface="Consolas"/>
                <a:cs typeface="Consolas"/>
                <a:sym typeface="Consolas"/>
              </a:rPr>
              <a:t>5</a:t>
            </a:r>
            <a:r>
              <a:rPr b="1" i="0" lang="en" sz="1800" u="none" cap="none" strike="noStrike">
                <a:solidFill>
                  <a:srgbClr val="37474F"/>
                </a:solidFill>
                <a:latin typeface="Consolas"/>
                <a:ea typeface="Consolas"/>
                <a:cs typeface="Consolas"/>
                <a:sym typeface="Consolas"/>
              </a:rPr>
              <a:t> downTo </a:t>
            </a:r>
            <a:r>
              <a:rPr b="1" i="0" lang="en" sz="1800" u="none" cap="none" strike="noStrike">
                <a:solidFill>
                  <a:srgbClr val="C53929"/>
                </a:solidFill>
                <a:latin typeface="Consolas"/>
                <a:ea typeface="Consolas"/>
                <a:cs typeface="Consolas"/>
                <a:sym typeface="Consolas"/>
              </a:rPr>
              <a:t>1</a:t>
            </a:r>
            <a:r>
              <a:rPr b="0" i="0" lang="en" sz="1800" u="none" cap="none" strike="noStrike">
                <a:solidFill>
                  <a:srgbClr val="37474F"/>
                </a:solidFill>
                <a:latin typeface="Consolas"/>
                <a:ea typeface="Consolas"/>
                <a:cs typeface="Consolas"/>
                <a:sym typeface="Consolas"/>
              </a:rPr>
              <a:t>) print(i)</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600"/>
              </a:spcAft>
              <a:buClr>
                <a:schemeClr val="dk1"/>
              </a:buClr>
              <a:buSzPts val="1100"/>
              <a:buFont typeface="Arial"/>
              <a:buNone/>
            </a:pPr>
            <a:r>
              <a:rPr b="0" i="0" lang="en" sz="1800" u="none" cap="none" strike="noStrike">
                <a:solidFill>
                  <a:srgbClr val="1155CC"/>
                </a:solidFill>
                <a:latin typeface="Consolas"/>
                <a:ea typeface="Consolas"/>
                <a:cs typeface="Consolas"/>
                <a:sym typeface="Consolas"/>
              </a:rPr>
              <a:t>⇒ 54321</a:t>
            </a:r>
            <a:endParaRPr b="0" i="0" sz="1800" u="none" cap="none" strike="noStrike">
              <a:solidFill>
                <a:srgbClr val="000000"/>
              </a:solidFill>
              <a:latin typeface="Consolas"/>
              <a:ea typeface="Consolas"/>
              <a:cs typeface="Consolas"/>
              <a:sym typeface="Consolas"/>
            </a:endParaRPr>
          </a:p>
        </p:txBody>
      </p:sp>
      <p:sp>
        <p:nvSpPr>
          <p:cNvPr id="398" name="Google Shape;398;p39"/>
          <p:cNvSpPr txBox="1"/>
          <p:nvPr/>
        </p:nvSpPr>
        <p:spPr>
          <a:xfrm>
            <a:off x="311700" y="2767727"/>
            <a:ext cx="4796400" cy="692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0" i="0" lang="en" sz="1800" u="none" cap="none" strike="noStrike">
                <a:solidFill>
                  <a:srgbClr val="3F51B5"/>
                </a:solidFill>
                <a:latin typeface="Roboto Mono"/>
                <a:ea typeface="Roboto Mono"/>
                <a:cs typeface="Roboto Mono"/>
                <a:sym typeface="Roboto Mono"/>
              </a:rPr>
              <a:t>for</a:t>
            </a:r>
            <a:r>
              <a:rPr b="0" i="0" lang="en" sz="1800" u="none" cap="none" strike="noStrike">
                <a:solidFill>
                  <a:srgbClr val="37474F"/>
                </a:solidFill>
                <a:latin typeface="Roboto Mono"/>
                <a:ea typeface="Roboto Mono"/>
                <a:cs typeface="Roboto Mono"/>
                <a:sym typeface="Roboto Mono"/>
              </a:rPr>
              <a:t> (i </a:t>
            </a:r>
            <a:r>
              <a:rPr b="1" i="0" lang="en" sz="1800" u="none" cap="none" strike="noStrike">
                <a:solidFill>
                  <a:srgbClr val="3F51B5"/>
                </a:solidFill>
                <a:latin typeface="Roboto Mono"/>
                <a:ea typeface="Roboto Mono"/>
                <a:cs typeface="Roboto Mono"/>
                <a:sym typeface="Roboto Mono"/>
              </a:rPr>
              <a:t>in</a:t>
            </a:r>
            <a:r>
              <a:rPr b="1" i="0" lang="en" sz="1800" u="none" cap="none" strike="noStrike">
                <a:solidFill>
                  <a:srgbClr val="37474F"/>
                </a:solidFill>
                <a:latin typeface="Roboto Mono"/>
                <a:ea typeface="Roboto Mono"/>
                <a:cs typeface="Roboto Mono"/>
                <a:sym typeface="Roboto Mono"/>
              </a:rPr>
              <a:t> </a:t>
            </a:r>
            <a:r>
              <a:rPr b="1" i="0" lang="en" sz="1800" u="none" cap="none" strike="noStrike">
                <a:solidFill>
                  <a:srgbClr val="C53929"/>
                </a:solidFill>
                <a:latin typeface="Roboto Mono"/>
                <a:ea typeface="Roboto Mono"/>
                <a:cs typeface="Roboto Mono"/>
                <a:sym typeface="Roboto Mono"/>
              </a:rPr>
              <a:t>3</a:t>
            </a:r>
            <a:r>
              <a:rPr b="1" i="0" lang="en" sz="1800" u="none" cap="none" strike="noStrike">
                <a:solidFill>
                  <a:srgbClr val="37474F"/>
                </a:solidFill>
                <a:latin typeface="Roboto Mono"/>
                <a:ea typeface="Roboto Mono"/>
                <a:cs typeface="Roboto Mono"/>
                <a:sym typeface="Roboto Mono"/>
              </a:rPr>
              <a:t>..</a:t>
            </a:r>
            <a:r>
              <a:rPr b="1" i="0" lang="en" sz="1800" u="none" cap="none" strike="noStrike">
                <a:solidFill>
                  <a:srgbClr val="C53929"/>
                </a:solidFill>
                <a:latin typeface="Roboto Mono"/>
                <a:ea typeface="Roboto Mono"/>
                <a:cs typeface="Roboto Mono"/>
                <a:sym typeface="Roboto Mono"/>
              </a:rPr>
              <a:t>6</a:t>
            </a:r>
            <a:r>
              <a:rPr b="1" i="0" lang="en" sz="1800" u="none" cap="none" strike="noStrike">
                <a:solidFill>
                  <a:srgbClr val="37474F"/>
                </a:solidFill>
                <a:latin typeface="Roboto Mono"/>
                <a:ea typeface="Roboto Mono"/>
                <a:cs typeface="Roboto Mono"/>
                <a:sym typeface="Roboto Mono"/>
              </a:rPr>
              <a:t> step </a:t>
            </a:r>
            <a:r>
              <a:rPr b="1" i="0" lang="en" sz="1800" u="none" cap="none" strike="noStrike">
                <a:solidFill>
                  <a:srgbClr val="C53929"/>
                </a:solidFill>
                <a:latin typeface="Roboto Mono"/>
                <a:ea typeface="Roboto Mono"/>
                <a:cs typeface="Roboto Mono"/>
                <a:sym typeface="Roboto Mono"/>
              </a:rPr>
              <a:t>2</a:t>
            </a:r>
            <a:r>
              <a:rPr b="0" i="0" lang="en" sz="1800" u="none" cap="none" strike="noStrike">
                <a:solidFill>
                  <a:srgbClr val="37474F"/>
                </a:solidFill>
                <a:latin typeface="Roboto Mono"/>
                <a:ea typeface="Roboto Mono"/>
                <a:cs typeface="Roboto Mono"/>
                <a:sym typeface="Roboto Mono"/>
              </a:rPr>
              <a:t>) print(i)</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rgbClr val="1155CC"/>
                </a:solidFill>
                <a:latin typeface="Consolas"/>
                <a:ea typeface="Consolas"/>
                <a:cs typeface="Consolas"/>
                <a:sym typeface="Consolas"/>
              </a:rPr>
              <a:t>⇒ 35</a:t>
            </a:r>
            <a:endParaRPr b="0" i="0" sz="1800" u="none" cap="none" strike="noStrike">
              <a:solidFill>
                <a:srgbClr val="1155CC"/>
              </a:solidFill>
              <a:latin typeface="Consolas"/>
              <a:ea typeface="Consolas"/>
              <a:cs typeface="Consolas"/>
              <a:sym typeface="Consolas"/>
            </a:endParaRPr>
          </a:p>
          <a:p>
            <a:pPr indent="0" lvl="0" marL="0" marR="0" rtl="0" algn="l">
              <a:lnSpc>
                <a:spcPct val="100000"/>
              </a:lnSpc>
              <a:spcBef>
                <a:spcPts val="60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399" name="Google Shape;399;p39"/>
          <p:cNvSpPr txBox="1"/>
          <p:nvPr/>
        </p:nvSpPr>
        <p:spPr>
          <a:xfrm>
            <a:off x="311700" y="3680400"/>
            <a:ext cx="4260300" cy="692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0" i="0" lang="en" sz="1800" u="none" cap="none" strike="noStrike">
                <a:solidFill>
                  <a:srgbClr val="3F51B5"/>
                </a:solidFill>
                <a:latin typeface="Roboto Mono"/>
                <a:ea typeface="Roboto Mono"/>
                <a:cs typeface="Roboto Mono"/>
                <a:sym typeface="Roboto Mono"/>
              </a:rPr>
              <a:t>for</a:t>
            </a:r>
            <a:r>
              <a:rPr b="0" i="0" lang="en" sz="1800" u="none" cap="none" strike="noStrike">
                <a:solidFill>
                  <a:srgbClr val="37474F"/>
                </a:solidFill>
                <a:latin typeface="Roboto Mono"/>
                <a:ea typeface="Roboto Mono"/>
                <a:cs typeface="Roboto Mono"/>
                <a:sym typeface="Roboto Mono"/>
              </a:rPr>
              <a:t> (i </a:t>
            </a:r>
            <a:r>
              <a:rPr b="1" i="0" lang="en" sz="1800" u="none" cap="none" strike="noStrike">
                <a:solidFill>
                  <a:srgbClr val="3F51B5"/>
                </a:solidFill>
                <a:latin typeface="Roboto Mono"/>
                <a:ea typeface="Roboto Mono"/>
                <a:cs typeface="Roboto Mono"/>
                <a:sym typeface="Roboto Mono"/>
              </a:rPr>
              <a:t>in</a:t>
            </a:r>
            <a:r>
              <a:rPr b="1" i="0" lang="en" sz="1800" u="none" cap="none" strike="noStrike">
                <a:solidFill>
                  <a:srgbClr val="37474F"/>
                </a:solidFill>
                <a:latin typeface="Roboto Mono"/>
                <a:ea typeface="Roboto Mono"/>
                <a:cs typeface="Roboto Mono"/>
                <a:sym typeface="Roboto Mono"/>
              </a:rPr>
              <a:t> </a:t>
            </a:r>
            <a:r>
              <a:rPr b="1" i="0" lang="en" sz="1800" u="none" cap="none" strike="noStrike">
                <a:solidFill>
                  <a:srgbClr val="388E3C"/>
                </a:solidFill>
                <a:latin typeface="Roboto Mono"/>
                <a:ea typeface="Roboto Mono"/>
                <a:cs typeface="Roboto Mono"/>
                <a:sym typeface="Roboto Mono"/>
              </a:rPr>
              <a:t>'d'</a:t>
            </a:r>
            <a:r>
              <a:rPr b="1" i="0" lang="en" sz="1800" u="none" cap="none" strike="noStrike">
                <a:solidFill>
                  <a:srgbClr val="37474F"/>
                </a:solidFill>
                <a:latin typeface="Roboto Mono"/>
                <a:ea typeface="Roboto Mono"/>
                <a:cs typeface="Roboto Mono"/>
                <a:sym typeface="Roboto Mono"/>
              </a:rPr>
              <a:t>..</a:t>
            </a:r>
            <a:r>
              <a:rPr b="1" i="0" lang="en" sz="1800" u="none" cap="none" strike="noStrike">
                <a:solidFill>
                  <a:srgbClr val="388E3C"/>
                </a:solidFill>
                <a:latin typeface="Roboto Mono"/>
                <a:ea typeface="Roboto Mono"/>
                <a:cs typeface="Roboto Mono"/>
                <a:sym typeface="Roboto Mono"/>
              </a:rPr>
              <a:t>'g'</a:t>
            </a:r>
            <a:r>
              <a:rPr b="0" i="0" lang="en" sz="1800" u="none" cap="none" strike="noStrike">
                <a:solidFill>
                  <a:srgbClr val="37474F"/>
                </a:solidFill>
                <a:latin typeface="Roboto Mono"/>
                <a:ea typeface="Roboto Mono"/>
                <a:cs typeface="Roboto Mono"/>
                <a:sym typeface="Roboto Mono"/>
              </a:rPr>
              <a:t>) print (i)</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600"/>
              </a:spcAft>
              <a:buClr>
                <a:schemeClr val="dk1"/>
              </a:buClr>
              <a:buSzPts val="1100"/>
              <a:buFont typeface="Arial"/>
              <a:buNone/>
            </a:pPr>
            <a:r>
              <a:rPr b="0" i="0" lang="en" sz="1800" u="none" cap="none" strike="noStrike">
                <a:solidFill>
                  <a:srgbClr val="1155CC"/>
                </a:solidFill>
                <a:latin typeface="Consolas"/>
                <a:ea typeface="Consolas"/>
                <a:cs typeface="Consolas"/>
                <a:sym typeface="Consolas"/>
              </a:rPr>
              <a:t>⇒ defg</a:t>
            </a:r>
            <a:endParaRPr b="0" i="0" sz="1800" u="none" cap="none" strike="noStrike">
              <a:solidFill>
                <a:srgbClr val="000000"/>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Open IntelliJ IDEA</a:t>
            </a:r>
            <a:endParaRPr/>
          </a:p>
        </p:txBody>
      </p:sp>
      <p:sp>
        <p:nvSpPr>
          <p:cNvPr id="80" name="Google Shape;80;p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81" name="Google Shape;81;p4"/>
          <p:cNvPicPr preferRelativeResize="0"/>
          <p:nvPr/>
        </p:nvPicPr>
        <p:blipFill rotWithShape="1">
          <a:blip r:embed="rId3">
            <a:alphaModFix/>
          </a:blip>
          <a:srcRect b="0" l="0" r="0" t="0"/>
          <a:stretch/>
        </p:blipFill>
        <p:spPr>
          <a:xfrm>
            <a:off x="1807284" y="1077670"/>
            <a:ext cx="5529431" cy="3384626"/>
          </a:xfrm>
          <a:prstGeom prst="rect">
            <a:avLst/>
          </a:prstGeom>
          <a:noFill/>
          <a:ln>
            <a:noFill/>
          </a:ln>
        </p:spPr>
      </p:pic>
      <p:sp>
        <p:nvSpPr>
          <p:cNvPr id="82" name="Google Shape;82;p4"/>
          <p:cNvSpPr/>
          <p:nvPr/>
        </p:nvSpPr>
        <p:spPr>
          <a:xfrm>
            <a:off x="4093250" y="2437100"/>
            <a:ext cx="989700" cy="134700"/>
          </a:xfrm>
          <a:prstGeom prst="rect">
            <a:avLst/>
          </a:pr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0"/>
          <p:cNvSpPr txBox="1"/>
          <p:nvPr>
            <p:ph type="title"/>
          </p:nvPr>
        </p:nvSpPr>
        <p:spPr>
          <a:xfrm>
            <a:off x="311700" y="247025"/>
            <a:ext cx="86577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while loops</a:t>
            </a:r>
            <a:endParaRPr>
              <a:solidFill>
                <a:srgbClr val="FFFFFF"/>
              </a:solidFill>
            </a:endParaRPr>
          </a:p>
        </p:txBody>
      </p:sp>
      <p:sp>
        <p:nvSpPr>
          <p:cNvPr id="405" name="Google Shape;405;p40"/>
          <p:cNvSpPr txBox="1"/>
          <p:nvPr>
            <p:ph idx="1" type="body"/>
          </p:nvPr>
        </p:nvSpPr>
        <p:spPr>
          <a:xfrm>
            <a:off x="311700" y="1017525"/>
            <a:ext cx="8398800" cy="155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800">
                <a:solidFill>
                  <a:srgbClr val="3F51B5"/>
                </a:solidFill>
                <a:latin typeface="Roboto Mono"/>
                <a:ea typeface="Roboto Mono"/>
                <a:cs typeface="Roboto Mono"/>
                <a:sym typeface="Roboto Mono"/>
              </a:rPr>
              <a:t>var</a:t>
            </a:r>
            <a:r>
              <a:rPr lang="en" sz="1800">
                <a:solidFill>
                  <a:srgbClr val="37474F"/>
                </a:solidFill>
                <a:latin typeface="Roboto Mono"/>
                <a:ea typeface="Roboto Mono"/>
                <a:cs typeface="Roboto Mono"/>
                <a:sym typeface="Roboto Mono"/>
              </a:rPr>
              <a:t> bicycles = </a:t>
            </a:r>
            <a:r>
              <a:rPr lang="en" sz="1800">
                <a:solidFill>
                  <a:srgbClr val="C53929"/>
                </a:solidFill>
                <a:latin typeface="Roboto Mono"/>
                <a:ea typeface="Roboto Mono"/>
                <a:cs typeface="Roboto Mono"/>
                <a:sym typeface="Roboto Mono"/>
              </a:rPr>
              <a:t>0</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SzPts val="2400"/>
              <a:buNone/>
            </a:pPr>
            <a:r>
              <a:rPr b="1" lang="en" sz="1800">
                <a:solidFill>
                  <a:srgbClr val="3F51B5"/>
                </a:solidFill>
                <a:latin typeface="Roboto Mono"/>
                <a:ea typeface="Roboto Mono"/>
                <a:cs typeface="Roboto Mono"/>
                <a:sym typeface="Roboto Mono"/>
              </a:rPr>
              <a:t>while</a:t>
            </a:r>
            <a:r>
              <a:rPr lang="en" sz="1800">
                <a:solidFill>
                  <a:srgbClr val="37474F"/>
                </a:solidFill>
                <a:latin typeface="Roboto Mono"/>
                <a:ea typeface="Roboto Mono"/>
                <a:cs typeface="Roboto Mono"/>
                <a:sym typeface="Roboto Mono"/>
              </a:rPr>
              <a:t> (bicycles &lt; </a:t>
            </a:r>
            <a:r>
              <a:rPr lang="en" sz="1800">
                <a:solidFill>
                  <a:srgbClr val="C53929"/>
                </a:solidFill>
                <a:latin typeface="Roboto Mono"/>
                <a:ea typeface="Roboto Mono"/>
                <a:cs typeface="Roboto Mono"/>
                <a:sym typeface="Roboto Mono"/>
              </a:rPr>
              <a:t>50</a:t>
            </a:r>
            <a:r>
              <a:rPr lang="en" sz="1800">
                <a:solidFill>
                  <a:srgbClr val="37474F"/>
                </a:solidFill>
                <a:latin typeface="Roboto Mono"/>
                <a:ea typeface="Roboto Mono"/>
                <a:cs typeface="Roboto Mono"/>
                <a:sym typeface="Roboto Mono"/>
              </a:rPr>
              <a:t>) {</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SzPts val="2400"/>
              <a:buNone/>
            </a:pPr>
            <a:r>
              <a:rPr lang="en" sz="1800">
                <a:solidFill>
                  <a:srgbClr val="37474F"/>
                </a:solidFill>
                <a:latin typeface="Roboto Mono"/>
                <a:ea typeface="Roboto Mono"/>
                <a:cs typeface="Roboto Mono"/>
                <a:sym typeface="Roboto Mono"/>
              </a:rPr>
              <a:t>    bicycles++</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SzPts val="2400"/>
              <a:buNone/>
            </a:pP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Roboto Mono"/>
                <a:ea typeface="Roboto Mono"/>
                <a:cs typeface="Roboto Mono"/>
                <a:sym typeface="Roboto Mono"/>
              </a:rPr>
              <a:t>println(</a:t>
            </a:r>
            <a:r>
              <a:rPr lang="en" sz="1800">
                <a:solidFill>
                  <a:srgbClr val="388E3C"/>
                </a:solidFill>
                <a:latin typeface="Roboto Mono"/>
                <a:ea typeface="Roboto Mono"/>
                <a:cs typeface="Roboto Mono"/>
                <a:sym typeface="Roboto Mono"/>
              </a:rPr>
              <a:t>"</a:t>
            </a:r>
            <a:r>
              <a:rPr lang="en" sz="1800">
                <a:solidFill>
                  <a:srgbClr val="C53929"/>
                </a:solidFill>
                <a:latin typeface="Roboto Mono"/>
                <a:ea typeface="Roboto Mono"/>
                <a:cs typeface="Roboto Mono"/>
                <a:sym typeface="Roboto Mono"/>
              </a:rPr>
              <a:t>$bicycles</a:t>
            </a:r>
            <a:r>
              <a:rPr lang="en" sz="1800">
                <a:solidFill>
                  <a:srgbClr val="388E3C"/>
                </a:solidFill>
                <a:latin typeface="Roboto Mono"/>
                <a:ea typeface="Roboto Mono"/>
                <a:cs typeface="Roboto Mono"/>
                <a:sym typeface="Roboto Mono"/>
              </a:rPr>
              <a:t> bicycles in the bicycle rack\n"</a:t>
            </a: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SzPts val="2400"/>
              <a:buNone/>
            </a:pPr>
            <a:r>
              <a:t/>
            </a:r>
            <a:endParaRPr sz="1800">
              <a:latin typeface="Consolas"/>
              <a:ea typeface="Consolas"/>
              <a:cs typeface="Consolas"/>
              <a:sym typeface="Consolas"/>
            </a:endParaRPr>
          </a:p>
          <a:p>
            <a:pPr indent="0" lvl="0" marL="457200" rtl="0" algn="l">
              <a:lnSpc>
                <a:spcPct val="115000"/>
              </a:lnSpc>
              <a:spcBef>
                <a:spcPts val="0"/>
              </a:spcBef>
              <a:spcAft>
                <a:spcPts val="0"/>
              </a:spcAft>
              <a:buSzPts val="2400"/>
              <a:buNone/>
            </a:pPr>
            <a:r>
              <a:t/>
            </a:r>
            <a:endParaRPr sz="1400">
              <a:solidFill>
                <a:schemeClr val="dk1"/>
              </a:solidFill>
            </a:endParaRPr>
          </a:p>
          <a:p>
            <a:pPr indent="0" lvl="0" marL="457200" rtl="0" algn="l">
              <a:lnSpc>
                <a:spcPct val="115000"/>
              </a:lnSpc>
              <a:spcBef>
                <a:spcPts val="600"/>
              </a:spcBef>
              <a:spcAft>
                <a:spcPts val="600"/>
              </a:spcAft>
              <a:buSzPts val="2400"/>
              <a:buNone/>
            </a:pPr>
            <a:r>
              <a:t/>
            </a:r>
            <a:endParaRPr sz="1200">
              <a:solidFill>
                <a:schemeClr val="dk1"/>
              </a:solidFill>
              <a:highlight>
                <a:srgbClr val="FFFFFF"/>
              </a:highlight>
              <a:latin typeface="Courier New"/>
              <a:ea typeface="Courier New"/>
              <a:cs typeface="Courier New"/>
              <a:sym typeface="Courier New"/>
            </a:endParaRPr>
          </a:p>
        </p:txBody>
      </p:sp>
      <p:sp>
        <p:nvSpPr>
          <p:cNvPr id="406" name="Google Shape;406;p4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07" name="Google Shape;407;p40"/>
          <p:cNvSpPr txBox="1"/>
          <p:nvPr/>
        </p:nvSpPr>
        <p:spPr>
          <a:xfrm>
            <a:off x="259025" y="4191401"/>
            <a:ext cx="67797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1155CC"/>
                </a:solidFill>
                <a:latin typeface="Consolas"/>
                <a:ea typeface="Consolas"/>
                <a:cs typeface="Consolas"/>
                <a:sym typeface="Consolas"/>
              </a:rPr>
              <a:t>⇒ 49 bicycles in the bicycle rack</a:t>
            </a:r>
            <a:endParaRPr b="0" i="0" sz="1800" u="none" cap="none" strike="noStrike">
              <a:solidFill>
                <a:srgbClr val="000000"/>
              </a:solidFill>
              <a:latin typeface="Consolas"/>
              <a:ea typeface="Consolas"/>
              <a:cs typeface="Consolas"/>
              <a:sym typeface="Consolas"/>
            </a:endParaRPr>
          </a:p>
        </p:txBody>
      </p:sp>
      <p:sp>
        <p:nvSpPr>
          <p:cNvPr id="408" name="Google Shape;408;p40"/>
          <p:cNvSpPr txBox="1"/>
          <p:nvPr/>
        </p:nvSpPr>
        <p:spPr>
          <a:xfrm>
            <a:off x="259025" y="3006050"/>
            <a:ext cx="8492400" cy="103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800" u="none" cap="none" strike="noStrike">
                <a:solidFill>
                  <a:srgbClr val="3F51B5"/>
                </a:solidFill>
                <a:latin typeface="Roboto Mono"/>
                <a:ea typeface="Roboto Mono"/>
                <a:cs typeface="Roboto Mono"/>
                <a:sym typeface="Roboto Mono"/>
              </a:rPr>
              <a:t>do</a:t>
            </a:r>
            <a:r>
              <a:rPr b="0" i="0" lang="en" sz="1800" u="none" cap="none" strike="noStrike">
                <a:solidFill>
                  <a:srgbClr val="37474F"/>
                </a:solidFill>
                <a:latin typeface="Roboto Mono"/>
                <a:ea typeface="Roboto Mono"/>
                <a:cs typeface="Roboto Mono"/>
                <a:sym typeface="Roboto Mono"/>
              </a:rPr>
              <a:t> {</a:t>
            </a:r>
            <a:endParaRPr b="0" i="0" sz="1800" u="none" cap="none" strike="noStrike">
              <a:solidFill>
                <a:srgbClr val="37474F"/>
              </a:solidFill>
              <a:latin typeface="Roboto Mono"/>
              <a:ea typeface="Roboto Mono"/>
              <a:cs typeface="Roboto Mono"/>
              <a:sym typeface="Roboto Mono"/>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37474F"/>
                </a:solidFill>
                <a:latin typeface="Roboto Mono"/>
                <a:ea typeface="Roboto Mono"/>
                <a:cs typeface="Roboto Mono"/>
                <a:sym typeface="Roboto Mono"/>
              </a:rPr>
              <a:t>    bicycles--</a:t>
            </a:r>
            <a:endParaRPr b="0" i="0" sz="1800" u="none" cap="none" strike="noStrike">
              <a:solidFill>
                <a:srgbClr val="37474F"/>
              </a:solidFill>
              <a:latin typeface="Roboto Mono"/>
              <a:ea typeface="Roboto Mono"/>
              <a:cs typeface="Roboto Mono"/>
              <a:sym typeface="Roboto Mono"/>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37474F"/>
                </a:solidFill>
                <a:latin typeface="Roboto Mono"/>
                <a:ea typeface="Roboto Mono"/>
                <a:cs typeface="Roboto Mono"/>
                <a:sym typeface="Roboto Mono"/>
              </a:rPr>
              <a:t>} </a:t>
            </a:r>
            <a:r>
              <a:rPr b="1" i="0" lang="en" sz="1800" u="none" cap="none" strike="noStrike">
                <a:solidFill>
                  <a:srgbClr val="3F51B5"/>
                </a:solidFill>
                <a:latin typeface="Roboto Mono"/>
                <a:ea typeface="Roboto Mono"/>
                <a:cs typeface="Roboto Mono"/>
                <a:sym typeface="Roboto Mono"/>
              </a:rPr>
              <a:t>while</a:t>
            </a:r>
            <a:r>
              <a:rPr b="0" i="0" lang="en" sz="1800" u="none" cap="none" strike="noStrike">
                <a:solidFill>
                  <a:srgbClr val="37474F"/>
                </a:solidFill>
                <a:latin typeface="Roboto Mono"/>
                <a:ea typeface="Roboto Mono"/>
                <a:cs typeface="Roboto Mono"/>
                <a:sym typeface="Roboto Mono"/>
              </a:rPr>
              <a:t> (bicycles &gt; </a:t>
            </a:r>
            <a:r>
              <a:rPr b="0" i="0" lang="en" sz="1800" u="none" cap="none" strike="noStrike">
                <a:solidFill>
                  <a:srgbClr val="C53929"/>
                </a:solidFill>
                <a:latin typeface="Roboto Mono"/>
                <a:ea typeface="Roboto Mono"/>
                <a:cs typeface="Roboto Mono"/>
                <a:sym typeface="Roboto Mono"/>
              </a:rPr>
              <a:t>50</a:t>
            </a:r>
            <a:r>
              <a:rPr b="0" i="0" lang="en" sz="1800" u="none" cap="none" strike="noStrike">
                <a:solidFill>
                  <a:srgbClr val="37474F"/>
                </a:solidFill>
                <a:latin typeface="Roboto Mono"/>
                <a:ea typeface="Roboto Mono"/>
                <a:cs typeface="Roboto Mono"/>
                <a:sym typeface="Roboto Mono"/>
              </a:rPr>
              <a:t>)</a:t>
            </a:r>
            <a:endParaRPr b="0" i="0" sz="1800" u="none" cap="none" strike="noStrike">
              <a:solidFill>
                <a:srgbClr val="37474F"/>
              </a:solidFill>
              <a:latin typeface="Roboto Mono"/>
              <a:ea typeface="Roboto Mono"/>
              <a:cs typeface="Roboto Mono"/>
              <a:sym typeface="Roboto Mono"/>
            </a:endParaRPr>
          </a:p>
          <a:p>
            <a:pPr indent="0" lvl="0" marL="0" marR="0" rtl="0" algn="l">
              <a:lnSpc>
                <a:spcPct val="150000"/>
              </a:lnSpc>
              <a:spcBef>
                <a:spcPts val="0"/>
              </a:spcBef>
              <a:spcAft>
                <a:spcPts val="0"/>
              </a:spcAft>
              <a:buClr>
                <a:schemeClr val="dk1"/>
              </a:buClr>
              <a:buSzPts val="1100"/>
              <a:buFont typeface="Arial"/>
              <a:buNone/>
            </a:pPr>
            <a:r>
              <a:rPr b="0" i="0" lang="en" sz="1800" u="none" cap="none" strike="noStrike">
                <a:solidFill>
                  <a:srgbClr val="37474F"/>
                </a:solidFill>
                <a:latin typeface="Roboto Mono"/>
                <a:ea typeface="Roboto Mono"/>
                <a:cs typeface="Roboto Mono"/>
                <a:sym typeface="Roboto Mono"/>
              </a:rPr>
              <a:t>println(</a:t>
            </a:r>
            <a:r>
              <a:rPr b="0" i="0" lang="en" sz="1800" u="none" cap="none" strike="noStrike">
                <a:solidFill>
                  <a:srgbClr val="388E3C"/>
                </a:solidFill>
                <a:latin typeface="Roboto Mono"/>
                <a:ea typeface="Roboto Mono"/>
                <a:cs typeface="Roboto Mono"/>
                <a:sym typeface="Roboto Mono"/>
              </a:rPr>
              <a:t>"</a:t>
            </a:r>
            <a:r>
              <a:rPr b="0" i="0" lang="en" sz="1800" u="none" cap="none" strike="noStrike">
                <a:solidFill>
                  <a:srgbClr val="C53929"/>
                </a:solidFill>
                <a:latin typeface="Roboto Mono"/>
                <a:ea typeface="Roboto Mono"/>
                <a:cs typeface="Roboto Mono"/>
                <a:sym typeface="Roboto Mono"/>
              </a:rPr>
              <a:t>$bicycles</a:t>
            </a:r>
            <a:r>
              <a:rPr b="0" i="0" lang="en" sz="1800" u="none" cap="none" strike="noStrike">
                <a:solidFill>
                  <a:srgbClr val="388E3C"/>
                </a:solidFill>
                <a:latin typeface="Roboto Mono"/>
                <a:ea typeface="Roboto Mono"/>
                <a:cs typeface="Roboto Mono"/>
                <a:sym typeface="Roboto Mono"/>
              </a:rPr>
              <a:t> bicycles in the bicycle rack\n"</a:t>
            </a:r>
            <a:r>
              <a:rPr b="0" i="0" lang="en" sz="1800" u="none" cap="none" strike="noStrike">
                <a:solidFill>
                  <a:srgbClr val="37474F"/>
                </a:solidFill>
                <a:latin typeface="Roboto Mono"/>
                <a:ea typeface="Roboto Mono"/>
                <a:cs typeface="Roboto Mono"/>
                <a:sym typeface="Roboto Mono"/>
              </a:rPr>
              <a:t>)</a:t>
            </a:r>
            <a:endParaRPr b="0" i="0" sz="1400" u="none" cap="none" strike="noStrike">
              <a:solidFill>
                <a:srgbClr val="000000"/>
              </a:solidFill>
              <a:latin typeface="Roboto"/>
              <a:ea typeface="Roboto"/>
              <a:cs typeface="Roboto"/>
              <a:sym typeface="Roboto"/>
            </a:endParaRPr>
          </a:p>
        </p:txBody>
      </p:sp>
      <p:sp>
        <p:nvSpPr>
          <p:cNvPr id="409" name="Google Shape;409;p40"/>
          <p:cNvSpPr txBox="1"/>
          <p:nvPr/>
        </p:nvSpPr>
        <p:spPr>
          <a:xfrm>
            <a:off x="259025" y="2485100"/>
            <a:ext cx="6779700" cy="45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1155CC"/>
                </a:solidFill>
                <a:latin typeface="Consolas"/>
                <a:ea typeface="Consolas"/>
                <a:cs typeface="Consolas"/>
                <a:sym typeface="Consolas"/>
              </a:rPr>
              <a:t>⇒ 50 bicycles in the bicycle rack</a:t>
            </a:r>
            <a:endParaRPr b="0" i="0" sz="1800" u="none" cap="none" strike="noStrike">
              <a:solidFill>
                <a:srgbClr val="0000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par>
                                <p:cTn fill="hold" nodeType="with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1"/>
          <p:cNvSpPr txBox="1"/>
          <p:nvPr>
            <p:ph type="title"/>
          </p:nvPr>
        </p:nvSpPr>
        <p:spPr>
          <a:xfrm>
            <a:off x="311700" y="247025"/>
            <a:ext cx="86577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repeat loops</a:t>
            </a:r>
            <a:endParaRPr>
              <a:solidFill>
                <a:srgbClr val="FFFFFF"/>
              </a:solidFill>
            </a:endParaRPr>
          </a:p>
        </p:txBody>
      </p:sp>
      <p:sp>
        <p:nvSpPr>
          <p:cNvPr id="415" name="Google Shape;415;p41"/>
          <p:cNvSpPr txBox="1"/>
          <p:nvPr>
            <p:ph idx="1" type="body"/>
          </p:nvPr>
        </p:nvSpPr>
        <p:spPr>
          <a:xfrm>
            <a:off x="311700" y="1627125"/>
            <a:ext cx="8398800" cy="113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sz="1800">
                <a:solidFill>
                  <a:srgbClr val="37474F"/>
                </a:solidFill>
                <a:latin typeface="Consolas"/>
                <a:ea typeface="Consolas"/>
                <a:cs typeface="Consolas"/>
                <a:sym typeface="Consolas"/>
              </a:rPr>
              <a:t>repeat(</a:t>
            </a:r>
            <a:r>
              <a:rPr b="1" lang="en" sz="1800">
                <a:solidFill>
                  <a:srgbClr val="C53929"/>
                </a:solidFill>
                <a:latin typeface="Consolas"/>
                <a:ea typeface="Consolas"/>
                <a:cs typeface="Consolas"/>
                <a:sym typeface="Consolas"/>
              </a:rPr>
              <a:t>2</a:t>
            </a:r>
            <a:r>
              <a:rPr b="1" lang="en" sz="1800">
                <a:solidFill>
                  <a:srgbClr val="37474F"/>
                </a:solidFill>
                <a:latin typeface="Consolas"/>
                <a:ea typeface="Consolas"/>
                <a:cs typeface="Consolas"/>
                <a:sym typeface="Consolas"/>
              </a:rPr>
              <a:t>)</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SzPts val="2400"/>
              <a:buNone/>
            </a:pPr>
            <a:r>
              <a:rPr lang="en" sz="1800">
                <a:solidFill>
                  <a:srgbClr val="37474F"/>
                </a:solidFill>
                <a:latin typeface="Consolas"/>
                <a:ea typeface="Consolas"/>
                <a:cs typeface="Consolas"/>
                <a:sym typeface="Consolas"/>
              </a:rPr>
              <a:t>     print(</a:t>
            </a:r>
            <a:r>
              <a:rPr lang="en" sz="1800">
                <a:solidFill>
                  <a:srgbClr val="388E3C"/>
                </a:solidFill>
                <a:latin typeface="Consolas"/>
                <a:ea typeface="Consolas"/>
                <a:cs typeface="Consolas"/>
                <a:sym typeface="Consolas"/>
              </a:rPr>
              <a:t>"Hello!"</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SzPts val="2400"/>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SzPts val="2400"/>
              <a:buNone/>
            </a:pPr>
            <a:r>
              <a:t/>
            </a:r>
            <a:endParaRPr sz="1800">
              <a:solidFill>
                <a:schemeClr val="dk1"/>
              </a:solidFill>
              <a:latin typeface="Consolas"/>
              <a:ea typeface="Consolas"/>
              <a:cs typeface="Consolas"/>
              <a:sym typeface="Consolas"/>
            </a:endParaRPr>
          </a:p>
          <a:p>
            <a:pPr indent="0" lvl="0" marL="0" rtl="0" algn="l">
              <a:lnSpc>
                <a:spcPct val="115000"/>
              </a:lnSpc>
              <a:spcBef>
                <a:spcPts val="600"/>
              </a:spcBef>
              <a:spcAft>
                <a:spcPts val="0"/>
              </a:spcAft>
              <a:buSzPts val="2400"/>
              <a:buNone/>
            </a:pPr>
            <a:r>
              <a:t/>
            </a:r>
            <a:endParaRPr sz="1800">
              <a:solidFill>
                <a:schemeClr val="dk1"/>
              </a:solidFill>
              <a:latin typeface="Consolas"/>
              <a:ea typeface="Consolas"/>
              <a:cs typeface="Consolas"/>
              <a:sym typeface="Consolas"/>
            </a:endParaRPr>
          </a:p>
          <a:p>
            <a:pPr indent="0" lvl="0" marL="457200" rtl="0" algn="l">
              <a:lnSpc>
                <a:spcPct val="115000"/>
              </a:lnSpc>
              <a:spcBef>
                <a:spcPts val="600"/>
              </a:spcBef>
              <a:spcAft>
                <a:spcPts val="0"/>
              </a:spcAft>
              <a:buSzPts val="2400"/>
              <a:buNone/>
            </a:pPr>
            <a:r>
              <a:t/>
            </a:r>
            <a:endParaRPr sz="1800">
              <a:solidFill>
                <a:schemeClr val="dk1"/>
              </a:solidFill>
              <a:latin typeface="Consolas"/>
              <a:ea typeface="Consolas"/>
              <a:cs typeface="Consolas"/>
              <a:sym typeface="Consolas"/>
            </a:endParaRPr>
          </a:p>
          <a:p>
            <a:pPr indent="0" lvl="0" marL="457200" rtl="0" algn="l">
              <a:lnSpc>
                <a:spcPct val="115000"/>
              </a:lnSpc>
              <a:spcBef>
                <a:spcPts val="600"/>
              </a:spcBef>
              <a:spcAft>
                <a:spcPts val="600"/>
              </a:spcAft>
              <a:buSzPts val="2400"/>
              <a:buNone/>
            </a:pPr>
            <a:r>
              <a:t/>
            </a:r>
            <a:endParaRPr sz="1800">
              <a:solidFill>
                <a:schemeClr val="dk1"/>
              </a:solidFill>
              <a:highlight>
                <a:srgbClr val="FFFFFF"/>
              </a:highlight>
              <a:latin typeface="Consolas"/>
              <a:ea typeface="Consolas"/>
              <a:cs typeface="Consolas"/>
              <a:sym typeface="Consolas"/>
            </a:endParaRPr>
          </a:p>
        </p:txBody>
      </p:sp>
      <p:sp>
        <p:nvSpPr>
          <p:cNvPr id="416" name="Google Shape;416;p4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17" name="Google Shape;417;p41"/>
          <p:cNvSpPr txBox="1"/>
          <p:nvPr/>
        </p:nvSpPr>
        <p:spPr>
          <a:xfrm>
            <a:off x="311700" y="2740050"/>
            <a:ext cx="6779700" cy="73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1155CC"/>
                </a:solidFill>
                <a:latin typeface="Consolas"/>
                <a:ea typeface="Consolas"/>
                <a:cs typeface="Consolas"/>
                <a:sym typeface="Consolas"/>
              </a:rPr>
              <a:t>⇒ Hello!Hello!</a:t>
            </a:r>
            <a:endParaRPr b="0" i="0" sz="1800" u="none" cap="none" strike="noStrike">
              <a:solidFill>
                <a:srgbClr val="1155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2"/>
          <p:cNvSpPr txBox="1"/>
          <p:nvPr>
            <p:ph type="title"/>
          </p:nvPr>
        </p:nvSpPr>
        <p:spPr>
          <a:xfrm>
            <a:off x="311700" y="0"/>
            <a:ext cx="8520600" cy="464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sz="4200"/>
              <a:t>Lists and arrays</a:t>
            </a:r>
            <a:endParaRPr sz="4200"/>
          </a:p>
        </p:txBody>
      </p:sp>
      <p:sp>
        <p:nvSpPr>
          <p:cNvPr id="423" name="Google Shape;423;p4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Lists</a:t>
            </a:r>
            <a:endParaRPr/>
          </a:p>
        </p:txBody>
      </p:sp>
      <p:sp>
        <p:nvSpPr>
          <p:cNvPr id="429" name="Google Shape;429;p43"/>
          <p:cNvSpPr txBox="1"/>
          <p:nvPr>
            <p:ph idx="1" type="body"/>
          </p:nvPr>
        </p:nvSpPr>
        <p:spPr>
          <a:xfrm>
            <a:off x="311700" y="1283172"/>
            <a:ext cx="8520600" cy="695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Clr>
                <a:schemeClr val="dk1"/>
              </a:buClr>
              <a:buSzPts val="2200"/>
              <a:buChar char="●"/>
            </a:pPr>
            <a:r>
              <a:rPr lang="en" sz="2200">
                <a:solidFill>
                  <a:schemeClr val="dk1"/>
                </a:solidFill>
              </a:rPr>
              <a:t>Lists are ordered collections of elements</a:t>
            </a:r>
            <a:endParaRPr sz="2200">
              <a:solidFill>
                <a:schemeClr val="dk1"/>
              </a:solidFill>
            </a:endParaRPr>
          </a:p>
          <a:p>
            <a:pPr indent="0" lvl="0" marL="0" rtl="0" algn="l">
              <a:lnSpc>
                <a:spcPct val="115000"/>
              </a:lnSpc>
              <a:spcBef>
                <a:spcPts val="1000"/>
              </a:spcBef>
              <a:spcAft>
                <a:spcPts val="0"/>
              </a:spcAft>
              <a:buSzPts val="2400"/>
              <a:buNone/>
            </a:pPr>
            <a:r>
              <a:t/>
            </a:r>
            <a:endParaRPr sz="2200">
              <a:solidFill>
                <a:schemeClr val="dk1"/>
              </a:solidFill>
            </a:endParaRPr>
          </a:p>
          <a:p>
            <a:pPr indent="0" lvl="0" marL="0" rtl="0" algn="l">
              <a:lnSpc>
                <a:spcPct val="115000"/>
              </a:lnSpc>
              <a:spcBef>
                <a:spcPts val="1000"/>
              </a:spcBef>
              <a:spcAft>
                <a:spcPts val="0"/>
              </a:spcAft>
              <a:buSzPts val="2400"/>
              <a:buNone/>
            </a:pPr>
            <a:r>
              <a:t/>
            </a:r>
            <a:endParaRPr sz="2200">
              <a:solidFill>
                <a:schemeClr val="dk1"/>
              </a:solidFill>
            </a:endParaRPr>
          </a:p>
        </p:txBody>
      </p:sp>
      <p:sp>
        <p:nvSpPr>
          <p:cNvPr id="430" name="Google Shape;430;p4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31" name="Google Shape;431;p43"/>
          <p:cNvSpPr txBox="1"/>
          <p:nvPr/>
        </p:nvSpPr>
        <p:spPr>
          <a:xfrm>
            <a:off x="325725" y="2766224"/>
            <a:ext cx="7722600" cy="6954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15000"/>
              </a:lnSpc>
              <a:spcBef>
                <a:spcPts val="1000"/>
              </a:spcBef>
              <a:spcAft>
                <a:spcPts val="0"/>
              </a:spcAft>
              <a:buClr>
                <a:schemeClr val="dk1"/>
              </a:buClr>
              <a:buSzPts val="2200"/>
              <a:buFont typeface="Roboto"/>
              <a:buChar char="●"/>
            </a:pPr>
            <a:r>
              <a:rPr b="0" i="0" lang="en" sz="2200" u="none" cap="none" strike="noStrike">
                <a:solidFill>
                  <a:schemeClr val="dk1"/>
                </a:solidFill>
                <a:latin typeface="Roboto"/>
                <a:ea typeface="Roboto"/>
                <a:cs typeface="Roboto"/>
                <a:sym typeface="Roboto"/>
              </a:rPr>
              <a:t>Elements can occur more than once in a list</a:t>
            </a:r>
            <a:endParaRPr b="0" i="0" sz="1400" u="none" cap="none" strike="noStrike">
              <a:solidFill>
                <a:srgbClr val="000000"/>
              </a:solidFill>
              <a:latin typeface="Roboto"/>
              <a:ea typeface="Roboto"/>
              <a:cs typeface="Roboto"/>
              <a:sym typeface="Roboto"/>
            </a:endParaRPr>
          </a:p>
        </p:txBody>
      </p:sp>
      <p:sp>
        <p:nvSpPr>
          <p:cNvPr id="432" name="Google Shape;432;p43"/>
          <p:cNvSpPr txBox="1"/>
          <p:nvPr/>
        </p:nvSpPr>
        <p:spPr>
          <a:xfrm>
            <a:off x="318750" y="1821347"/>
            <a:ext cx="8345400" cy="6954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15000"/>
              </a:lnSpc>
              <a:spcBef>
                <a:spcPts val="1000"/>
              </a:spcBef>
              <a:spcAft>
                <a:spcPts val="0"/>
              </a:spcAft>
              <a:buClr>
                <a:schemeClr val="dk1"/>
              </a:buClr>
              <a:buSzPts val="2200"/>
              <a:buFont typeface="Roboto"/>
              <a:buChar char="●"/>
            </a:pPr>
            <a:r>
              <a:rPr b="0" i="0" lang="en" sz="2200" u="none" cap="none" strike="noStrike">
                <a:solidFill>
                  <a:schemeClr val="dk1"/>
                </a:solidFill>
                <a:latin typeface="Roboto"/>
                <a:ea typeface="Roboto"/>
                <a:cs typeface="Roboto"/>
                <a:sym typeface="Roboto"/>
              </a:rPr>
              <a:t>List elements can be accessed programmatically through their indices</a:t>
            </a:r>
            <a:endParaRPr b="0" i="0" sz="1400" u="none" cap="none" strike="noStrike">
              <a:solidFill>
                <a:srgbClr val="000000"/>
              </a:solidFill>
              <a:latin typeface="Roboto"/>
              <a:ea typeface="Roboto"/>
              <a:cs typeface="Roboto"/>
              <a:sym typeface="Roboto"/>
            </a:endParaRPr>
          </a:p>
        </p:txBody>
      </p:sp>
      <p:sp>
        <p:nvSpPr>
          <p:cNvPr id="433" name="Google Shape;433;p43"/>
          <p:cNvSpPr txBox="1"/>
          <p:nvPr/>
        </p:nvSpPr>
        <p:spPr>
          <a:xfrm>
            <a:off x="431153" y="3736800"/>
            <a:ext cx="8345400" cy="695400"/>
          </a:xfrm>
          <a:prstGeom prst="rect">
            <a:avLst/>
          </a:prstGeom>
          <a:solidFill>
            <a:srgbClr val="D6F0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3C4043"/>
                </a:solidFill>
                <a:latin typeface="Roboto"/>
                <a:ea typeface="Roboto"/>
                <a:cs typeface="Roboto"/>
                <a:sym typeface="Roboto"/>
              </a:rPr>
              <a:t>An example of a list is a sentence: it's a group of words, their order is important, and they can repeat.</a:t>
            </a:r>
            <a:endParaRPr b="0" i="0" sz="1800" u="none" cap="none" strike="noStrike">
              <a:solidFill>
                <a:srgbClr val="3C4043"/>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4"/>
          <p:cNvSpPr txBox="1"/>
          <p:nvPr>
            <p:ph idx="1" type="body"/>
          </p:nvPr>
        </p:nvSpPr>
        <p:spPr>
          <a:xfrm>
            <a:off x="311700" y="1582174"/>
            <a:ext cx="8398800" cy="120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solidFill>
                  <a:schemeClr val="dk1"/>
                </a:solidFill>
              </a:rPr>
              <a:t>Declare a list using </a:t>
            </a:r>
            <a:r>
              <a:rPr lang="en" sz="1800">
                <a:solidFill>
                  <a:schemeClr val="dk1"/>
                </a:solidFill>
                <a:latin typeface="Consolas"/>
                <a:ea typeface="Consolas"/>
                <a:cs typeface="Consolas"/>
                <a:sym typeface="Consolas"/>
              </a:rPr>
              <a:t>listOf()</a:t>
            </a:r>
            <a:r>
              <a:rPr lang="en" sz="1800">
                <a:solidFill>
                  <a:schemeClr val="dk1"/>
                </a:solidFill>
              </a:rPr>
              <a:t> and print it out.</a:t>
            </a: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indent="0" lvl="0" marL="0" rtl="0" algn="l">
              <a:lnSpc>
                <a:spcPct val="115000"/>
              </a:lnSpc>
              <a:spcBef>
                <a:spcPts val="1400"/>
              </a:spcBef>
              <a:spcAft>
                <a:spcPts val="0"/>
              </a:spcAft>
              <a:buSzPts val="2400"/>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instruments = listOf(</a:t>
            </a:r>
            <a:r>
              <a:rPr lang="en" sz="1800">
                <a:solidFill>
                  <a:srgbClr val="388E3C"/>
                </a:solidFill>
                <a:latin typeface="Consolas"/>
                <a:ea typeface="Consolas"/>
                <a:cs typeface="Consolas"/>
                <a:sym typeface="Consolas"/>
              </a:rPr>
              <a:t>"trumpet"</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"piano"</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"violin"</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600"/>
              </a:spcAft>
              <a:buSzPts val="2400"/>
              <a:buNone/>
            </a:pPr>
            <a:r>
              <a:rPr lang="en" sz="1800">
                <a:solidFill>
                  <a:srgbClr val="37474F"/>
                </a:solidFill>
                <a:latin typeface="Consolas"/>
                <a:ea typeface="Consolas"/>
                <a:cs typeface="Consolas"/>
                <a:sym typeface="Consolas"/>
              </a:rPr>
              <a:t>  println(instruments)</a:t>
            </a:r>
            <a:endParaRPr sz="1800">
              <a:latin typeface="Consolas"/>
              <a:ea typeface="Consolas"/>
              <a:cs typeface="Consolas"/>
              <a:sym typeface="Consolas"/>
            </a:endParaRPr>
          </a:p>
        </p:txBody>
      </p:sp>
      <p:sp>
        <p:nvSpPr>
          <p:cNvPr id="439" name="Google Shape;439;p4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40" name="Google Shape;440;p44"/>
          <p:cNvSpPr txBox="1"/>
          <p:nvPr>
            <p:ph type="title"/>
          </p:nvPr>
        </p:nvSpPr>
        <p:spPr>
          <a:xfrm>
            <a:off x="311700" y="260600"/>
            <a:ext cx="86577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Immutable list using listOf()</a:t>
            </a:r>
            <a:endParaRPr>
              <a:solidFill>
                <a:srgbClr val="FFFFFF"/>
              </a:solidFill>
            </a:endParaRPr>
          </a:p>
        </p:txBody>
      </p:sp>
      <p:sp>
        <p:nvSpPr>
          <p:cNvPr id="441" name="Google Shape;441;p44"/>
          <p:cNvSpPr txBox="1"/>
          <p:nvPr/>
        </p:nvSpPr>
        <p:spPr>
          <a:xfrm>
            <a:off x="311700" y="2951775"/>
            <a:ext cx="7421400" cy="4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1155CC"/>
                </a:solidFill>
                <a:latin typeface="Courier New"/>
                <a:ea typeface="Courier New"/>
                <a:cs typeface="Courier New"/>
                <a:sym typeface="Courier New"/>
              </a:rPr>
              <a:t>  ⇒ [trumpet, piano, violin]</a:t>
            </a:r>
            <a:endParaRPr b="0" i="0" sz="1800" u="none" cap="none" strike="noStrike">
              <a:solidFill>
                <a:srgbClr val="1155CC"/>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5"/>
          <p:cNvSpPr txBox="1"/>
          <p:nvPr>
            <p:ph idx="1" type="body"/>
          </p:nvPr>
        </p:nvSpPr>
        <p:spPr>
          <a:xfrm>
            <a:off x="311700" y="1277375"/>
            <a:ext cx="8398800" cy="12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solidFill>
                  <a:schemeClr val="dk1"/>
                </a:solidFill>
              </a:rPr>
              <a:t>Lists can be changed using </a:t>
            </a:r>
            <a:r>
              <a:rPr lang="en" sz="1800">
                <a:solidFill>
                  <a:schemeClr val="dk1"/>
                </a:solidFill>
                <a:latin typeface="Courier New"/>
                <a:ea typeface="Courier New"/>
                <a:cs typeface="Courier New"/>
                <a:sym typeface="Courier New"/>
              </a:rPr>
              <a:t>mutableListOf()</a:t>
            </a:r>
            <a:endParaRPr sz="1800">
              <a:solidFill>
                <a:schemeClr val="dk1"/>
              </a:solidFill>
            </a:endParaRPr>
          </a:p>
          <a:p>
            <a:pPr indent="0" lvl="0" marL="0" rtl="0" algn="l">
              <a:lnSpc>
                <a:spcPct val="115000"/>
              </a:lnSpc>
              <a:spcBef>
                <a:spcPts val="1400"/>
              </a:spcBef>
              <a:spcAft>
                <a:spcPts val="0"/>
              </a:spcAft>
              <a:buSzPts val="2400"/>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myList = mutableListOf(</a:t>
            </a:r>
            <a:r>
              <a:rPr lang="en" sz="1800">
                <a:solidFill>
                  <a:srgbClr val="388E3C"/>
                </a:solidFill>
                <a:latin typeface="Consolas"/>
                <a:ea typeface="Consolas"/>
                <a:cs typeface="Consolas"/>
                <a:sym typeface="Consolas"/>
              </a:rPr>
              <a:t>"trumpet"</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"piano"</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"violin"</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SzPts val="2400"/>
              <a:buNone/>
            </a:pPr>
            <a:r>
              <a:rPr lang="en" sz="1800">
                <a:solidFill>
                  <a:srgbClr val="37474F"/>
                </a:solidFill>
                <a:latin typeface="Consolas"/>
                <a:ea typeface="Consolas"/>
                <a:cs typeface="Consolas"/>
                <a:sym typeface="Consolas"/>
              </a:rPr>
              <a:t>  myList.remove(</a:t>
            </a:r>
            <a:r>
              <a:rPr lang="en" sz="1800">
                <a:solidFill>
                  <a:srgbClr val="388E3C"/>
                </a:solidFill>
                <a:latin typeface="Consolas"/>
                <a:ea typeface="Consolas"/>
                <a:cs typeface="Consolas"/>
                <a:sym typeface="Consolas"/>
              </a:rPr>
              <a:t>"violin"</a:t>
            </a: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600"/>
              </a:spcBef>
              <a:spcAft>
                <a:spcPts val="1000"/>
              </a:spcAft>
              <a:buSzPts val="2400"/>
              <a:buNone/>
            </a:pPr>
            <a:r>
              <a:t/>
            </a:r>
            <a:endParaRPr sz="1200">
              <a:solidFill>
                <a:schemeClr val="dk1"/>
              </a:solidFill>
              <a:highlight>
                <a:srgbClr val="FFFFFF"/>
              </a:highlight>
              <a:latin typeface="Courier New"/>
              <a:ea typeface="Courier New"/>
              <a:cs typeface="Courier New"/>
              <a:sym typeface="Courier New"/>
            </a:endParaRPr>
          </a:p>
        </p:txBody>
      </p:sp>
      <p:sp>
        <p:nvSpPr>
          <p:cNvPr id="447" name="Google Shape;447;p4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48" name="Google Shape;448;p45"/>
          <p:cNvSpPr txBox="1"/>
          <p:nvPr/>
        </p:nvSpPr>
        <p:spPr>
          <a:xfrm>
            <a:off x="311700" y="3669650"/>
            <a:ext cx="8398800" cy="696900"/>
          </a:xfrm>
          <a:prstGeom prst="rect">
            <a:avLst/>
          </a:prstGeom>
          <a:solidFill>
            <a:srgbClr val="D6F0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3C4043"/>
                </a:solidFill>
                <a:latin typeface="Roboto"/>
                <a:ea typeface="Roboto"/>
                <a:cs typeface="Roboto"/>
                <a:sym typeface="Roboto"/>
              </a:rPr>
              <a:t>With a list defined with </a:t>
            </a:r>
            <a:r>
              <a:rPr b="0" i="0" lang="en" sz="1800" u="none" cap="none" strike="noStrike">
                <a:solidFill>
                  <a:srgbClr val="3C4043"/>
                </a:solidFill>
                <a:latin typeface="Courier New"/>
                <a:ea typeface="Courier New"/>
                <a:cs typeface="Courier New"/>
                <a:sym typeface="Courier New"/>
              </a:rPr>
              <a:t>val</a:t>
            </a:r>
            <a:r>
              <a:rPr b="0" i="0" lang="en" sz="1800" u="none" cap="none" strike="noStrike">
                <a:solidFill>
                  <a:srgbClr val="3C4043"/>
                </a:solidFill>
                <a:latin typeface="Roboto"/>
                <a:ea typeface="Roboto"/>
                <a:cs typeface="Roboto"/>
                <a:sym typeface="Roboto"/>
              </a:rPr>
              <a:t>, you can't change which list the variable refers to, but you can still change the contents of the list.</a:t>
            </a:r>
            <a:endParaRPr b="0" i="0" sz="1800" u="none" cap="none" strike="noStrike">
              <a:solidFill>
                <a:srgbClr val="3C4043"/>
              </a:solidFill>
              <a:latin typeface="Roboto"/>
              <a:ea typeface="Roboto"/>
              <a:cs typeface="Roboto"/>
              <a:sym typeface="Roboto"/>
            </a:endParaRPr>
          </a:p>
        </p:txBody>
      </p:sp>
      <p:sp>
        <p:nvSpPr>
          <p:cNvPr id="449" name="Google Shape;449;p45"/>
          <p:cNvSpPr txBox="1"/>
          <p:nvPr>
            <p:ph type="title"/>
          </p:nvPr>
        </p:nvSpPr>
        <p:spPr>
          <a:xfrm>
            <a:off x="311700" y="247025"/>
            <a:ext cx="86577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Mutable list using mutableListOf()</a:t>
            </a:r>
            <a:endParaRPr>
              <a:solidFill>
                <a:srgbClr val="FFFFFF"/>
              </a:solidFill>
            </a:endParaRPr>
          </a:p>
        </p:txBody>
      </p:sp>
      <p:sp>
        <p:nvSpPr>
          <p:cNvPr id="450" name="Google Shape;450;p45"/>
          <p:cNvSpPr txBox="1"/>
          <p:nvPr/>
        </p:nvSpPr>
        <p:spPr>
          <a:xfrm>
            <a:off x="311700" y="2721150"/>
            <a:ext cx="6996600" cy="46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1155CC"/>
                </a:solidFill>
                <a:latin typeface="Consolas"/>
                <a:ea typeface="Consolas"/>
                <a:cs typeface="Consolas"/>
                <a:sym typeface="Consolas"/>
              </a:rPr>
              <a:t>  ⇒ kotlin.Boolean = true</a:t>
            </a:r>
            <a:endParaRPr b="0" i="0" sz="1800" u="none" cap="none" strike="noStrike">
              <a:solidFill>
                <a:srgbClr val="1155CC"/>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Arrays</a:t>
            </a:r>
            <a:endParaRPr/>
          </a:p>
        </p:txBody>
      </p:sp>
      <p:sp>
        <p:nvSpPr>
          <p:cNvPr id="456" name="Google Shape;456;p46"/>
          <p:cNvSpPr txBox="1"/>
          <p:nvPr>
            <p:ph idx="1" type="body"/>
          </p:nvPr>
        </p:nvSpPr>
        <p:spPr>
          <a:xfrm>
            <a:off x="311700" y="1228675"/>
            <a:ext cx="8520600" cy="7203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SzPts val="2200"/>
              <a:buChar char="●"/>
            </a:pPr>
            <a:r>
              <a:rPr lang="en" sz="2200"/>
              <a:t>Arrays store multiple items</a:t>
            </a:r>
            <a:endParaRPr sz="2200"/>
          </a:p>
        </p:txBody>
      </p:sp>
      <p:sp>
        <p:nvSpPr>
          <p:cNvPr id="457" name="Google Shape;457;p4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58" name="Google Shape;458;p46"/>
          <p:cNvSpPr txBox="1"/>
          <p:nvPr/>
        </p:nvSpPr>
        <p:spPr>
          <a:xfrm>
            <a:off x="311700" y="1949000"/>
            <a:ext cx="8237100" cy="5727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rgbClr val="000000"/>
              </a:buClr>
              <a:buSzPts val="2200"/>
              <a:buFont typeface="Roboto"/>
              <a:buChar char="●"/>
            </a:pPr>
            <a:r>
              <a:rPr b="0" i="0" lang="en" sz="2200" u="none" cap="none" strike="noStrike">
                <a:solidFill>
                  <a:srgbClr val="000000"/>
                </a:solidFill>
                <a:latin typeface="Roboto"/>
                <a:ea typeface="Roboto"/>
                <a:cs typeface="Roboto"/>
                <a:sym typeface="Roboto"/>
              </a:rPr>
              <a:t>Array elements can be accessed programmatically through their indices</a:t>
            </a:r>
            <a:endParaRPr b="0" i="0" sz="2200" u="none" cap="none" strike="noStrike">
              <a:solidFill>
                <a:srgbClr val="000000"/>
              </a:solidFill>
              <a:latin typeface="Roboto"/>
              <a:ea typeface="Roboto"/>
              <a:cs typeface="Roboto"/>
              <a:sym typeface="Roboto"/>
            </a:endParaRPr>
          </a:p>
        </p:txBody>
      </p:sp>
      <p:sp>
        <p:nvSpPr>
          <p:cNvPr id="459" name="Google Shape;459;p46"/>
          <p:cNvSpPr txBox="1"/>
          <p:nvPr/>
        </p:nvSpPr>
        <p:spPr>
          <a:xfrm>
            <a:off x="311700" y="2876550"/>
            <a:ext cx="7389300" cy="7203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rgbClr val="000000"/>
              </a:buClr>
              <a:buSzPts val="2200"/>
              <a:buFont typeface="Roboto"/>
              <a:buChar char="●"/>
            </a:pPr>
            <a:r>
              <a:rPr b="0" i="0" lang="en" sz="2200" u="none" cap="none" strike="noStrike">
                <a:solidFill>
                  <a:srgbClr val="000000"/>
                </a:solidFill>
                <a:latin typeface="Roboto"/>
                <a:ea typeface="Roboto"/>
                <a:cs typeface="Roboto"/>
                <a:sym typeface="Roboto"/>
              </a:rPr>
              <a:t>Array elements are mutable</a:t>
            </a:r>
            <a:endParaRPr b="0" i="0" sz="2200" u="none" cap="none" strike="noStrike">
              <a:solidFill>
                <a:srgbClr val="000000"/>
              </a:solidFill>
              <a:latin typeface="Roboto"/>
              <a:ea typeface="Roboto"/>
              <a:cs typeface="Roboto"/>
              <a:sym typeface="Roboto"/>
            </a:endParaRPr>
          </a:p>
        </p:txBody>
      </p:sp>
      <p:sp>
        <p:nvSpPr>
          <p:cNvPr id="460" name="Google Shape;460;p46"/>
          <p:cNvSpPr txBox="1"/>
          <p:nvPr/>
        </p:nvSpPr>
        <p:spPr>
          <a:xfrm>
            <a:off x="311700" y="3434375"/>
            <a:ext cx="4650900" cy="4782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rgbClr val="000000"/>
              </a:buClr>
              <a:buSzPts val="2200"/>
              <a:buFont typeface="Roboto"/>
              <a:buChar char="●"/>
            </a:pPr>
            <a:r>
              <a:rPr b="0" i="0" lang="en" sz="2200" u="none" cap="none" strike="noStrike">
                <a:solidFill>
                  <a:srgbClr val="000000"/>
                </a:solidFill>
                <a:latin typeface="Roboto"/>
                <a:ea typeface="Roboto"/>
                <a:cs typeface="Roboto"/>
                <a:sym typeface="Roboto"/>
              </a:rPr>
              <a:t>Array size is fixed</a:t>
            </a:r>
            <a:endParaRPr b="0" i="0" sz="2200" u="none" cap="none" strike="noStrike">
              <a:solidFill>
                <a:srgbClr val="000000"/>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7"/>
          <p:cNvSpPr txBox="1"/>
          <p:nvPr>
            <p:ph idx="1" type="body"/>
          </p:nvPr>
        </p:nvSpPr>
        <p:spPr>
          <a:xfrm>
            <a:off x="311700" y="1353575"/>
            <a:ext cx="8398800" cy="153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solidFill>
                  <a:schemeClr val="dk1"/>
                </a:solidFill>
              </a:rPr>
              <a:t>An array of strings can be created using </a:t>
            </a:r>
            <a:r>
              <a:rPr lang="en" sz="1800">
                <a:solidFill>
                  <a:schemeClr val="dk1"/>
                </a:solidFill>
                <a:latin typeface="Courier New"/>
                <a:ea typeface="Courier New"/>
                <a:cs typeface="Courier New"/>
                <a:sym typeface="Courier New"/>
              </a:rPr>
              <a:t>arrayOf()</a:t>
            </a:r>
            <a:endParaRPr sz="1800">
              <a:solidFill>
                <a:schemeClr val="dk1"/>
              </a:solidFill>
              <a:latin typeface="Courier New"/>
              <a:ea typeface="Courier New"/>
              <a:cs typeface="Courier New"/>
              <a:sym typeface="Courier New"/>
            </a:endParaRPr>
          </a:p>
          <a:p>
            <a:pPr indent="0" lvl="0" marL="0" rtl="0" algn="l">
              <a:lnSpc>
                <a:spcPct val="115000"/>
              </a:lnSpc>
              <a:spcBef>
                <a:spcPts val="1000"/>
              </a:spcBef>
              <a:spcAft>
                <a:spcPts val="0"/>
              </a:spcAft>
              <a:buSzPts val="2400"/>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pets = arrayOf(</a:t>
            </a:r>
            <a:r>
              <a:rPr lang="en" sz="1800">
                <a:solidFill>
                  <a:srgbClr val="388E3C"/>
                </a:solidFill>
                <a:latin typeface="Consolas"/>
                <a:ea typeface="Consolas"/>
                <a:cs typeface="Consolas"/>
                <a:sym typeface="Consolas"/>
              </a:rPr>
              <a:t>"dog"</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"cat"</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"canary"</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SzPts val="2400"/>
              <a:buNone/>
            </a:pPr>
            <a:r>
              <a:rPr lang="en" sz="1800">
                <a:solidFill>
                  <a:srgbClr val="37474F"/>
                </a:solidFill>
                <a:latin typeface="Consolas"/>
                <a:ea typeface="Consolas"/>
                <a:cs typeface="Consolas"/>
                <a:sym typeface="Consolas"/>
              </a:rPr>
              <a:t>  println(java.util.Arrays.toString(pets))</a:t>
            </a:r>
            <a:endParaRPr sz="1800">
              <a:latin typeface="Consolas"/>
              <a:ea typeface="Consolas"/>
              <a:cs typeface="Consolas"/>
              <a:sym typeface="Consolas"/>
            </a:endParaRPr>
          </a:p>
          <a:p>
            <a:pPr indent="0" lvl="0" marL="0" rtl="0" algn="l">
              <a:lnSpc>
                <a:spcPct val="115000"/>
              </a:lnSpc>
              <a:spcBef>
                <a:spcPts val="600"/>
              </a:spcBef>
              <a:spcAft>
                <a:spcPts val="0"/>
              </a:spcAft>
              <a:buSzPts val="2400"/>
              <a:buNone/>
            </a:pPr>
            <a:r>
              <a:t/>
            </a:r>
            <a:endParaRPr sz="1400">
              <a:solidFill>
                <a:srgbClr val="1155CC"/>
              </a:solidFill>
              <a:latin typeface="Courier New"/>
              <a:ea typeface="Courier New"/>
              <a:cs typeface="Courier New"/>
              <a:sym typeface="Courier New"/>
            </a:endParaRPr>
          </a:p>
          <a:p>
            <a:pPr indent="0" lvl="0" marL="457200" rtl="0" algn="l">
              <a:lnSpc>
                <a:spcPct val="115000"/>
              </a:lnSpc>
              <a:spcBef>
                <a:spcPts val="600"/>
              </a:spcBef>
              <a:spcAft>
                <a:spcPts val="0"/>
              </a:spcAft>
              <a:buSzPts val="2400"/>
              <a:buNone/>
            </a:pPr>
            <a:r>
              <a:t/>
            </a:r>
            <a:endParaRPr sz="1200">
              <a:solidFill>
                <a:schemeClr val="dk1"/>
              </a:solidFill>
              <a:latin typeface="Courier New"/>
              <a:ea typeface="Courier New"/>
              <a:cs typeface="Courier New"/>
              <a:sym typeface="Courier New"/>
            </a:endParaRPr>
          </a:p>
          <a:p>
            <a:pPr indent="0" lvl="0" marL="0" rtl="0" algn="l">
              <a:lnSpc>
                <a:spcPct val="115000"/>
              </a:lnSpc>
              <a:spcBef>
                <a:spcPts val="1000"/>
              </a:spcBef>
              <a:spcAft>
                <a:spcPts val="0"/>
              </a:spcAft>
              <a:buSzPts val="2400"/>
              <a:buNone/>
            </a:pPr>
            <a:r>
              <a:t/>
            </a:r>
            <a:endParaRPr sz="1400">
              <a:solidFill>
                <a:schemeClr val="dk1"/>
              </a:solidFill>
            </a:endParaRPr>
          </a:p>
          <a:p>
            <a:pPr indent="0" lvl="0" marL="457200" rtl="0" algn="l">
              <a:lnSpc>
                <a:spcPct val="100000"/>
              </a:lnSpc>
              <a:spcBef>
                <a:spcPts val="300"/>
              </a:spcBef>
              <a:spcAft>
                <a:spcPts val="1000"/>
              </a:spcAft>
              <a:buSzPts val="2400"/>
              <a:buNone/>
            </a:pPr>
            <a:r>
              <a:t/>
            </a:r>
            <a:endParaRPr sz="1200">
              <a:solidFill>
                <a:schemeClr val="dk1"/>
              </a:solidFill>
              <a:highlight>
                <a:srgbClr val="FFFFFF"/>
              </a:highlight>
              <a:latin typeface="Courier New"/>
              <a:ea typeface="Courier New"/>
              <a:cs typeface="Courier New"/>
              <a:sym typeface="Courier New"/>
            </a:endParaRPr>
          </a:p>
        </p:txBody>
      </p:sp>
      <p:sp>
        <p:nvSpPr>
          <p:cNvPr id="466" name="Google Shape;466;p4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67" name="Google Shape;467;p47"/>
          <p:cNvSpPr txBox="1"/>
          <p:nvPr/>
        </p:nvSpPr>
        <p:spPr>
          <a:xfrm>
            <a:off x="380125" y="3664275"/>
            <a:ext cx="8169900" cy="727200"/>
          </a:xfrm>
          <a:prstGeom prst="rect">
            <a:avLst/>
          </a:prstGeom>
          <a:solidFill>
            <a:srgbClr val="D6F0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3C4043"/>
                </a:solidFill>
                <a:latin typeface="Roboto"/>
                <a:ea typeface="Roboto"/>
                <a:cs typeface="Roboto"/>
                <a:sym typeface="Roboto"/>
              </a:rPr>
              <a:t>With an array defined with </a:t>
            </a:r>
            <a:r>
              <a:rPr b="0" i="0" lang="en" sz="1800" u="none" cap="none" strike="noStrike">
                <a:solidFill>
                  <a:srgbClr val="3C4043"/>
                </a:solidFill>
                <a:latin typeface="Courier New"/>
                <a:ea typeface="Courier New"/>
                <a:cs typeface="Courier New"/>
                <a:sym typeface="Courier New"/>
              </a:rPr>
              <a:t>val</a:t>
            </a:r>
            <a:r>
              <a:rPr b="0" i="0" lang="en" sz="1800" u="none" cap="none" strike="noStrike">
                <a:solidFill>
                  <a:srgbClr val="3C4043"/>
                </a:solidFill>
                <a:latin typeface="Roboto"/>
                <a:ea typeface="Roboto"/>
                <a:cs typeface="Roboto"/>
                <a:sym typeface="Roboto"/>
              </a:rPr>
              <a:t>, you can't change which array the variable refers to, but you can still change the contents of the array.</a:t>
            </a:r>
            <a:endParaRPr b="0" i="0" sz="1800" u="none" cap="none" strike="noStrike">
              <a:solidFill>
                <a:srgbClr val="3C4043"/>
              </a:solidFill>
              <a:latin typeface="Roboto"/>
              <a:ea typeface="Roboto"/>
              <a:cs typeface="Roboto"/>
              <a:sym typeface="Roboto"/>
            </a:endParaRPr>
          </a:p>
        </p:txBody>
      </p:sp>
      <p:sp>
        <p:nvSpPr>
          <p:cNvPr id="468" name="Google Shape;468;p47"/>
          <p:cNvSpPr txBox="1"/>
          <p:nvPr>
            <p:ph type="title"/>
          </p:nvPr>
        </p:nvSpPr>
        <p:spPr>
          <a:xfrm>
            <a:off x="311700" y="247025"/>
            <a:ext cx="86577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Array using arrayOf()</a:t>
            </a:r>
            <a:endParaRPr>
              <a:solidFill>
                <a:srgbClr val="FFFFFF"/>
              </a:solidFill>
            </a:endParaRPr>
          </a:p>
        </p:txBody>
      </p:sp>
      <p:sp>
        <p:nvSpPr>
          <p:cNvPr id="469" name="Google Shape;469;p47"/>
          <p:cNvSpPr txBox="1"/>
          <p:nvPr/>
        </p:nvSpPr>
        <p:spPr>
          <a:xfrm>
            <a:off x="295675" y="2603550"/>
            <a:ext cx="83388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600"/>
              </a:spcAft>
              <a:buClr>
                <a:schemeClr val="dk1"/>
              </a:buClr>
              <a:buSzPts val="1100"/>
              <a:buFont typeface="Arial"/>
              <a:buNone/>
            </a:pPr>
            <a:r>
              <a:rPr b="0" i="0" lang="en" sz="1800" u="none" cap="none" strike="noStrike">
                <a:solidFill>
                  <a:srgbClr val="1155CC"/>
                </a:solidFill>
                <a:latin typeface="Consolas"/>
                <a:ea typeface="Consolas"/>
                <a:cs typeface="Consolas"/>
                <a:sym typeface="Consolas"/>
              </a:rPr>
              <a:t>  ⇒ [dog, cat, canary]</a:t>
            </a:r>
            <a:endParaRPr b="0" i="0" sz="1800" u="none" cap="none" strike="noStrike">
              <a:solidFill>
                <a:srgbClr val="000000"/>
              </a:solidFill>
              <a:latin typeface="Consolas"/>
              <a:ea typeface="Consolas"/>
              <a:cs typeface="Consolas"/>
              <a:sym typeface="Consola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8"/>
          <p:cNvSpPr txBox="1"/>
          <p:nvPr>
            <p:ph idx="1" type="body"/>
          </p:nvPr>
        </p:nvSpPr>
        <p:spPr>
          <a:xfrm>
            <a:off x="311700" y="1429799"/>
            <a:ext cx="8398800" cy="96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solidFill>
                  <a:schemeClr val="dk1"/>
                </a:solidFill>
              </a:rPr>
              <a:t>An array can contain different types.</a:t>
            </a:r>
            <a:endParaRPr sz="1800">
              <a:solidFill>
                <a:schemeClr val="dk1"/>
              </a:solidFill>
            </a:endParaRPr>
          </a:p>
          <a:p>
            <a:pPr indent="0" lvl="0" marL="0" rtl="0" algn="l">
              <a:lnSpc>
                <a:spcPct val="115000"/>
              </a:lnSpc>
              <a:spcBef>
                <a:spcPts val="1000"/>
              </a:spcBef>
              <a:spcAft>
                <a:spcPts val="0"/>
              </a:spcAft>
              <a:buSzPts val="2400"/>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mix = arrayOf(</a:t>
            </a:r>
            <a:r>
              <a:rPr lang="en" sz="1800">
                <a:solidFill>
                  <a:srgbClr val="388E3C"/>
                </a:solidFill>
                <a:latin typeface="Consolas"/>
                <a:ea typeface="Consolas"/>
                <a:cs typeface="Consolas"/>
                <a:sym typeface="Consolas"/>
              </a:rPr>
              <a:t>"hats"</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600"/>
              </a:spcBef>
              <a:spcAft>
                <a:spcPts val="0"/>
              </a:spcAft>
              <a:buSzPts val="2400"/>
              <a:buNone/>
            </a:pPr>
            <a:r>
              <a:t/>
            </a:r>
            <a:endParaRPr b="1" sz="1400">
              <a:solidFill>
                <a:schemeClr val="dk1"/>
              </a:solidFill>
              <a:latin typeface="Courier New"/>
              <a:ea typeface="Courier New"/>
              <a:cs typeface="Courier New"/>
              <a:sym typeface="Courier New"/>
            </a:endParaRPr>
          </a:p>
          <a:p>
            <a:pPr indent="0" lvl="0" marL="457200" rtl="0" algn="l">
              <a:lnSpc>
                <a:spcPct val="115000"/>
              </a:lnSpc>
              <a:spcBef>
                <a:spcPts val="1000"/>
              </a:spcBef>
              <a:spcAft>
                <a:spcPts val="0"/>
              </a:spcAft>
              <a:buSzPts val="2400"/>
              <a:buNone/>
            </a:pPr>
            <a:r>
              <a:t/>
            </a:r>
            <a:endParaRPr sz="1400">
              <a:solidFill>
                <a:schemeClr val="dk1"/>
              </a:solidFill>
            </a:endParaRPr>
          </a:p>
          <a:p>
            <a:pPr indent="0" lvl="0" marL="457200" rtl="0" algn="l">
              <a:lnSpc>
                <a:spcPct val="100000"/>
              </a:lnSpc>
              <a:spcBef>
                <a:spcPts val="300"/>
              </a:spcBef>
              <a:spcAft>
                <a:spcPts val="1000"/>
              </a:spcAft>
              <a:buSzPts val="2400"/>
              <a:buNone/>
            </a:pPr>
            <a:r>
              <a:t/>
            </a:r>
            <a:endParaRPr sz="1200">
              <a:solidFill>
                <a:schemeClr val="dk1"/>
              </a:solidFill>
              <a:highlight>
                <a:srgbClr val="FFFFFF"/>
              </a:highlight>
              <a:latin typeface="Courier New"/>
              <a:ea typeface="Courier New"/>
              <a:cs typeface="Courier New"/>
              <a:sym typeface="Courier New"/>
            </a:endParaRPr>
          </a:p>
        </p:txBody>
      </p:sp>
      <p:sp>
        <p:nvSpPr>
          <p:cNvPr id="475" name="Google Shape;475;p4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76" name="Google Shape;476;p48"/>
          <p:cNvSpPr txBox="1"/>
          <p:nvPr>
            <p:ph type="title"/>
          </p:nvPr>
        </p:nvSpPr>
        <p:spPr>
          <a:xfrm>
            <a:off x="311700" y="247025"/>
            <a:ext cx="86577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Arrays with mixed or single types</a:t>
            </a:r>
            <a:endParaRPr sz="2400"/>
          </a:p>
        </p:txBody>
      </p:sp>
      <p:sp>
        <p:nvSpPr>
          <p:cNvPr id="477" name="Google Shape;477;p48"/>
          <p:cNvSpPr txBox="1"/>
          <p:nvPr/>
        </p:nvSpPr>
        <p:spPr>
          <a:xfrm>
            <a:off x="295350" y="2621150"/>
            <a:ext cx="8431500" cy="736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chemeClr val="dk1"/>
                </a:solidFill>
                <a:latin typeface="Roboto"/>
                <a:ea typeface="Roboto"/>
                <a:cs typeface="Roboto"/>
                <a:sym typeface="Roboto"/>
              </a:rPr>
              <a:t>An array can also contain just one type (integers in this case).</a:t>
            </a:r>
            <a:endParaRPr b="0" i="0" sz="1800" u="none" cap="none" strike="noStrike">
              <a:solidFill>
                <a:schemeClr val="dk1"/>
              </a:solidFill>
              <a:latin typeface="Roboto"/>
              <a:ea typeface="Roboto"/>
              <a:cs typeface="Roboto"/>
              <a:sym typeface="Roboto"/>
            </a:endParaRPr>
          </a:p>
          <a:p>
            <a:pPr indent="0" lvl="0" marL="0" marR="0" rtl="0" algn="l">
              <a:lnSpc>
                <a:spcPct val="115000"/>
              </a:lnSpc>
              <a:spcBef>
                <a:spcPts val="600"/>
              </a:spcBef>
              <a:spcAft>
                <a:spcPts val="600"/>
              </a:spcAft>
              <a:buClr>
                <a:schemeClr val="dk1"/>
              </a:buClr>
              <a:buSzPts val="1100"/>
              <a:buFont typeface="Arial"/>
              <a:buNone/>
            </a:pPr>
            <a:r>
              <a:rPr b="0" i="0" lang="en" sz="1800" u="none" cap="none" strike="noStrike">
                <a:solidFill>
                  <a:schemeClr val="dk1"/>
                </a:solidFill>
                <a:latin typeface="Consolas"/>
                <a:ea typeface="Consolas"/>
                <a:cs typeface="Consolas"/>
                <a:sym typeface="Consolas"/>
              </a:rPr>
              <a:t>  </a:t>
            </a:r>
            <a:r>
              <a:rPr b="0" i="0" lang="en" sz="1800" u="none" cap="none" strike="noStrike">
                <a:solidFill>
                  <a:srgbClr val="3F51B5"/>
                </a:solidFill>
                <a:latin typeface="Consolas"/>
                <a:ea typeface="Consolas"/>
                <a:cs typeface="Consolas"/>
                <a:sym typeface="Consolas"/>
              </a:rPr>
              <a:t>val</a:t>
            </a:r>
            <a:r>
              <a:rPr b="0" i="0" lang="en" sz="1800" u="none" cap="none" strike="noStrike">
                <a:solidFill>
                  <a:srgbClr val="37474F"/>
                </a:solidFill>
                <a:latin typeface="Consolas"/>
                <a:ea typeface="Consolas"/>
                <a:cs typeface="Consolas"/>
                <a:sym typeface="Consolas"/>
              </a:rPr>
              <a:t> numbers = intArrayOf(</a:t>
            </a:r>
            <a:r>
              <a:rPr b="0" i="0" lang="en" sz="1800" u="none" cap="none" strike="noStrike">
                <a:solidFill>
                  <a:srgbClr val="C53929"/>
                </a:solidFill>
                <a:latin typeface="Consolas"/>
                <a:ea typeface="Consolas"/>
                <a:cs typeface="Consolas"/>
                <a:sym typeface="Consolas"/>
              </a:rPr>
              <a:t>1</a:t>
            </a:r>
            <a:r>
              <a:rPr b="0" i="0" lang="en" sz="1800" u="none" cap="none" strike="noStrike">
                <a:solidFill>
                  <a:srgbClr val="37474F"/>
                </a:solidFill>
                <a:latin typeface="Consolas"/>
                <a:ea typeface="Consolas"/>
                <a:cs typeface="Consolas"/>
                <a:sym typeface="Consolas"/>
              </a:rPr>
              <a:t>, </a:t>
            </a:r>
            <a:r>
              <a:rPr b="0" i="0" lang="en" sz="1800" u="none" cap="none" strike="noStrike">
                <a:solidFill>
                  <a:srgbClr val="C53929"/>
                </a:solidFill>
                <a:latin typeface="Consolas"/>
                <a:ea typeface="Consolas"/>
                <a:cs typeface="Consolas"/>
                <a:sym typeface="Consolas"/>
              </a:rPr>
              <a:t>2</a:t>
            </a:r>
            <a:r>
              <a:rPr b="0" i="0" lang="en" sz="1800" u="none" cap="none" strike="noStrike">
                <a:solidFill>
                  <a:srgbClr val="37474F"/>
                </a:solidFill>
                <a:latin typeface="Consolas"/>
                <a:ea typeface="Consolas"/>
                <a:cs typeface="Consolas"/>
                <a:sym typeface="Consolas"/>
              </a:rPr>
              <a:t>, </a:t>
            </a:r>
            <a:r>
              <a:rPr b="0" i="0" lang="en" sz="1800" u="none" cap="none" strike="noStrike">
                <a:solidFill>
                  <a:srgbClr val="C53929"/>
                </a:solidFill>
                <a:latin typeface="Consolas"/>
                <a:ea typeface="Consolas"/>
                <a:cs typeface="Consolas"/>
                <a:sym typeface="Consolas"/>
              </a:rPr>
              <a:t>3</a:t>
            </a:r>
            <a:r>
              <a:rPr b="0" i="0" lang="en" sz="1800" u="none" cap="none" strike="noStrike">
                <a:solidFill>
                  <a:srgbClr val="37474F"/>
                </a:solidFill>
                <a:latin typeface="Consolas"/>
                <a:ea typeface="Consolas"/>
                <a:cs typeface="Consolas"/>
                <a:sym typeface="Consolas"/>
              </a:rPr>
              <a:t>)</a:t>
            </a:r>
            <a:endParaRPr b="0" i="0" sz="1800" u="none" cap="none" strike="noStrike">
              <a:solidFill>
                <a:schemeClr val="dk1"/>
              </a:solidFill>
              <a:latin typeface="Consolas"/>
              <a:ea typeface="Consolas"/>
              <a:cs typeface="Consolas"/>
              <a:sym typeface="Consola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9"/>
          <p:cNvSpPr txBox="1"/>
          <p:nvPr>
            <p:ph idx="1" type="body"/>
          </p:nvPr>
        </p:nvSpPr>
        <p:spPr>
          <a:xfrm>
            <a:off x="311700" y="1277369"/>
            <a:ext cx="8398800" cy="178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solidFill>
                  <a:schemeClr val="dk1"/>
                </a:solidFill>
              </a:rPr>
              <a:t>Use the </a:t>
            </a:r>
            <a:r>
              <a:rPr lang="en" sz="1800">
                <a:solidFill>
                  <a:schemeClr val="dk1"/>
                </a:solidFill>
                <a:latin typeface="Courier New"/>
                <a:ea typeface="Courier New"/>
                <a:cs typeface="Courier New"/>
                <a:sym typeface="Courier New"/>
              </a:rPr>
              <a:t>+</a:t>
            </a:r>
            <a:r>
              <a:rPr lang="en" sz="1800">
                <a:solidFill>
                  <a:schemeClr val="dk1"/>
                </a:solidFill>
              </a:rPr>
              <a:t> operator.</a:t>
            </a:r>
            <a:endParaRPr sz="1800">
              <a:solidFill>
                <a:schemeClr val="dk1"/>
              </a:solidFill>
            </a:endParaRPr>
          </a:p>
          <a:p>
            <a:pPr indent="0" lvl="0" marL="0" rtl="0" algn="l">
              <a:lnSpc>
                <a:spcPct val="115000"/>
              </a:lnSpc>
              <a:spcBef>
                <a:spcPts val="1000"/>
              </a:spcBef>
              <a:spcAft>
                <a:spcPts val="0"/>
              </a:spcAft>
              <a:buSzPts val="2400"/>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numbers = intArrayOf(</a:t>
            </a:r>
            <a:r>
              <a:rPr lang="en" sz="1800">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3</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SzPts val="2400"/>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numbers2 = intArrayOf(</a:t>
            </a:r>
            <a:r>
              <a:rPr lang="en" sz="1800">
                <a:solidFill>
                  <a:srgbClr val="C53929"/>
                </a:solidFill>
                <a:latin typeface="Consolas"/>
                <a:ea typeface="Consolas"/>
                <a:cs typeface="Consolas"/>
                <a:sym typeface="Consolas"/>
              </a:rPr>
              <a:t>4</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5</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6</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SzPts val="2400"/>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combined = numbers2 + numbers</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SzPts val="2400"/>
              <a:buNone/>
            </a:pPr>
            <a:r>
              <a:rPr lang="en" sz="1800">
                <a:solidFill>
                  <a:srgbClr val="37474F"/>
                </a:solidFill>
                <a:latin typeface="Consolas"/>
                <a:ea typeface="Consolas"/>
                <a:cs typeface="Consolas"/>
                <a:sym typeface="Consolas"/>
              </a:rPr>
              <a:t>  println(Arrays.toString(combined))</a:t>
            </a:r>
            <a:endParaRPr sz="1800">
              <a:latin typeface="Consolas"/>
              <a:ea typeface="Consolas"/>
              <a:cs typeface="Consolas"/>
              <a:sym typeface="Consolas"/>
            </a:endParaRPr>
          </a:p>
          <a:p>
            <a:pPr indent="0" lvl="0" marL="0" rtl="0" algn="l">
              <a:lnSpc>
                <a:spcPct val="115000"/>
              </a:lnSpc>
              <a:spcBef>
                <a:spcPts val="600"/>
              </a:spcBef>
              <a:spcAft>
                <a:spcPts val="0"/>
              </a:spcAft>
              <a:buSzPts val="2400"/>
              <a:buNone/>
            </a:pPr>
            <a:r>
              <a:t/>
            </a:r>
            <a:endParaRPr sz="1200">
              <a:solidFill>
                <a:schemeClr val="dk1"/>
              </a:solidFill>
              <a:latin typeface="Courier New"/>
              <a:ea typeface="Courier New"/>
              <a:cs typeface="Courier New"/>
              <a:sym typeface="Courier New"/>
            </a:endParaRPr>
          </a:p>
          <a:p>
            <a:pPr indent="0" lvl="0" marL="457200" rtl="0" algn="l">
              <a:lnSpc>
                <a:spcPct val="115000"/>
              </a:lnSpc>
              <a:spcBef>
                <a:spcPts val="1000"/>
              </a:spcBef>
              <a:spcAft>
                <a:spcPts val="0"/>
              </a:spcAft>
              <a:buSzPts val="2400"/>
              <a:buNone/>
            </a:pPr>
            <a:r>
              <a:t/>
            </a:r>
            <a:endParaRPr sz="1400">
              <a:solidFill>
                <a:schemeClr val="dk1"/>
              </a:solidFill>
            </a:endParaRPr>
          </a:p>
          <a:p>
            <a:pPr indent="0" lvl="0" marL="457200" rtl="0" algn="l">
              <a:lnSpc>
                <a:spcPct val="100000"/>
              </a:lnSpc>
              <a:spcBef>
                <a:spcPts val="300"/>
              </a:spcBef>
              <a:spcAft>
                <a:spcPts val="1000"/>
              </a:spcAft>
              <a:buSzPts val="2400"/>
              <a:buNone/>
            </a:pPr>
            <a:r>
              <a:t/>
            </a:r>
            <a:endParaRPr sz="1200">
              <a:solidFill>
                <a:schemeClr val="dk1"/>
              </a:solidFill>
              <a:highlight>
                <a:srgbClr val="FFFFFF"/>
              </a:highlight>
              <a:latin typeface="Courier New"/>
              <a:ea typeface="Courier New"/>
              <a:cs typeface="Courier New"/>
              <a:sym typeface="Courier New"/>
            </a:endParaRPr>
          </a:p>
        </p:txBody>
      </p:sp>
      <p:sp>
        <p:nvSpPr>
          <p:cNvPr id="483" name="Google Shape;483;p4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84" name="Google Shape;484;p49"/>
          <p:cNvSpPr txBox="1"/>
          <p:nvPr>
            <p:ph type="title"/>
          </p:nvPr>
        </p:nvSpPr>
        <p:spPr>
          <a:xfrm>
            <a:off x="311700" y="247025"/>
            <a:ext cx="86577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Combining arrays</a:t>
            </a:r>
            <a:endParaRPr>
              <a:solidFill>
                <a:srgbClr val="FFFFFF"/>
              </a:solidFill>
            </a:endParaRPr>
          </a:p>
        </p:txBody>
      </p:sp>
      <p:sp>
        <p:nvSpPr>
          <p:cNvPr id="485" name="Google Shape;485;p49"/>
          <p:cNvSpPr txBox="1"/>
          <p:nvPr/>
        </p:nvSpPr>
        <p:spPr>
          <a:xfrm>
            <a:off x="311700" y="3493075"/>
            <a:ext cx="4050600" cy="344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600"/>
              </a:spcAft>
              <a:buClr>
                <a:schemeClr val="dk1"/>
              </a:buClr>
              <a:buSzPts val="1100"/>
              <a:buFont typeface="Arial"/>
              <a:buNone/>
            </a:pPr>
            <a:r>
              <a:rPr b="0" i="0" lang="en" sz="1800" u="none" cap="none" strike="noStrike">
                <a:solidFill>
                  <a:srgbClr val="1155CC"/>
                </a:solidFill>
                <a:latin typeface="Consolas"/>
                <a:ea typeface="Consolas"/>
                <a:cs typeface="Consolas"/>
                <a:sym typeface="Consolas"/>
              </a:rPr>
              <a:t>  =&gt; [4, 5, 6, 1, 2, 3]</a:t>
            </a:r>
            <a:endParaRPr b="0" i="0" sz="1800" u="none" cap="none" strike="noStrike">
              <a:solidFill>
                <a:srgbClr val="000000"/>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Create a new project</a:t>
            </a:r>
            <a:endParaRPr/>
          </a:p>
        </p:txBody>
      </p:sp>
      <p:sp>
        <p:nvSpPr>
          <p:cNvPr id="88" name="Google Shape;88;p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89" name="Google Shape;89;p5"/>
          <p:cNvPicPr preferRelativeResize="0"/>
          <p:nvPr/>
        </p:nvPicPr>
        <p:blipFill rotWithShape="1">
          <a:blip r:embed="rId3">
            <a:alphaModFix/>
          </a:blip>
          <a:srcRect b="0" l="237" r="545" t="0"/>
          <a:stretch/>
        </p:blipFill>
        <p:spPr>
          <a:xfrm>
            <a:off x="1756501" y="1118075"/>
            <a:ext cx="5630999" cy="3267801"/>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0"/>
          <p:cNvSpPr txBox="1"/>
          <p:nvPr>
            <p:ph type="title"/>
          </p:nvPr>
        </p:nvSpPr>
        <p:spPr>
          <a:xfrm>
            <a:off x="311700" y="0"/>
            <a:ext cx="8520600" cy="464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sz="4200"/>
              <a:t>Null safety</a:t>
            </a:r>
            <a:endParaRPr sz="4200"/>
          </a:p>
        </p:txBody>
      </p:sp>
      <p:sp>
        <p:nvSpPr>
          <p:cNvPr id="491" name="Google Shape;491;p5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97" name="Google Shape;497;p51"/>
          <p:cNvSpPr txBox="1"/>
          <p:nvPr>
            <p:ph type="title"/>
          </p:nvPr>
        </p:nvSpPr>
        <p:spPr>
          <a:xfrm>
            <a:off x="311700" y="247025"/>
            <a:ext cx="86577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Null safety</a:t>
            </a:r>
            <a:endParaRPr>
              <a:solidFill>
                <a:srgbClr val="FFFFFF"/>
              </a:solidFill>
            </a:endParaRPr>
          </a:p>
        </p:txBody>
      </p:sp>
      <p:sp>
        <p:nvSpPr>
          <p:cNvPr id="498" name="Google Shape;498;p51"/>
          <p:cNvSpPr txBox="1"/>
          <p:nvPr/>
        </p:nvSpPr>
        <p:spPr>
          <a:xfrm>
            <a:off x="336450" y="1412911"/>
            <a:ext cx="7273200" cy="4926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rgbClr val="000000"/>
              </a:buClr>
              <a:buSzPts val="2200"/>
              <a:buFont typeface="Roboto"/>
              <a:buChar char="●"/>
            </a:pPr>
            <a:r>
              <a:rPr b="0" i="0" lang="en" sz="2200" u="none" cap="none" strike="noStrike">
                <a:solidFill>
                  <a:srgbClr val="000000"/>
                </a:solidFill>
                <a:latin typeface="Roboto"/>
                <a:ea typeface="Roboto"/>
                <a:cs typeface="Roboto"/>
                <a:sym typeface="Roboto"/>
              </a:rPr>
              <a:t>In Kotlin, variables cannot be null by default</a:t>
            </a:r>
            <a:endParaRPr b="0" i="0" sz="2200" u="none" cap="none" strike="noStrike">
              <a:solidFill>
                <a:srgbClr val="000000"/>
              </a:solidFill>
              <a:latin typeface="Roboto"/>
              <a:ea typeface="Roboto"/>
              <a:cs typeface="Roboto"/>
              <a:sym typeface="Roboto"/>
            </a:endParaRPr>
          </a:p>
        </p:txBody>
      </p:sp>
      <p:sp>
        <p:nvSpPr>
          <p:cNvPr id="499" name="Google Shape;499;p51"/>
          <p:cNvSpPr txBox="1"/>
          <p:nvPr/>
        </p:nvSpPr>
        <p:spPr>
          <a:xfrm>
            <a:off x="361148" y="2796264"/>
            <a:ext cx="7476300" cy="8259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rgbClr val="000000"/>
              </a:buClr>
              <a:buSzPts val="2200"/>
              <a:buFont typeface="Roboto"/>
              <a:buChar char="●"/>
            </a:pPr>
            <a:r>
              <a:rPr b="0" i="0" lang="en" sz="2200" u="none" cap="none" strike="noStrike">
                <a:solidFill>
                  <a:srgbClr val="000000"/>
                </a:solidFill>
                <a:latin typeface="Roboto"/>
                <a:ea typeface="Roboto"/>
                <a:cs typeface="Roboto"/>
                <a:sym typeface="Roboto"/>
              </a:rPr>
              <a:t>Allow null-pointer exceptions using the </a:t>
            </a:r>
            <a:r>
              <a:rPr b="0" i="0" lang="en" sz="2200" u="none" cap="none" strike="noStrike">
                <a:solidFill>
                  <a:srgbClr val="000000"/>
                </a:solidFill>
                <a:latin typeface="Courier New"/>
                <a:ea typeface="Courier New"/>
                <a:cs typeface="Courier New"/>
                <a:sym typeface="Courier New"/>
              </a:rPr>
              <a:t>!!</a:t>
            </a:r>
            <a:r>
              <a:rPr b="0" i="0" lang="en" sz="2200" u="none" cap="none" strike="noStrike">
                <a:solidFill>
                  <a:srgbClr val="000000"/>
                </a:solidFill>
                <a:latin typeface="Roboto"/>
                <a:ea typeface="Roboto"/>
                <a:cs typeface="Roboto"/>
                <a:sym typeface="Roboto"/>
              </a:rPr>
              <a:t> operator</a:t>
            </a:r>
            <a:endParaRPr b="0" i="0" sz="2200" u="none" cap="none" strike="noStrike">
              <a:solidFill>
                <a:srgbClr val="000000"/>
              </a:solidFill>
              <a:latin typeface="Roboto"/>
              <a:ea typeface="Roboto"/>
              <a:cs typeface="Roboto"/>
              <a:sym typeface="Roboto"/>
            </a:endParaRPr>
          </a:p>
        </p:txBody>
      </p:sp>
      <p:sp>
        <p:nvSpPr>
          <p:cNvPr id="500" name="Google Shape;500;p51"/>
          <p:cNvSpPr txBox="1"/>
          <p:nvPr/>
        </p:nvSpPr>
        <p:spPr>
          <a:xfrm>
            <a:off x="361156" y="3317375"/>
            <a:ext cx="7360200" cy="7680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rgbClr val="000000"/>
              </a:buClr>
              <a:buSzPts val="2200"/>
              <a:buFont typeface="Roboto"/>
              <a:buChar char="●"/>
            </a:pPr>
            <a:r>
              <a:rPr b="0" i="0" lang="en" sz="2200" u="none" cap="none" strike="noStrike">
                <a:solidFill>
                  <a:srgbClr val="000000"/>
                </a:solidFill>
                <a:latin typeface="Roboto"/>
                <a:ea typeface="Roboto"/>
                <a:cs typeface="Roboto"/>
                <a:sym typeface="Roboto"/>
              </a:rPr>
              <a:t>You can test for null using the elvis (</a:t>
            </a:r>
            <a:r>
              <a:rPr b="0" i="0" lang="en" sz="2200" u="none" cap="none" strike="noStrike">
                <a:solidFill>
                  <a:srgbClr val="000000"/>
                </a:solidFill>
                <a:latin typeface="Courier New"/>
                <a:ea typeface="Courier New"/>
                <a:cs typeface="Courier New"/>
                <a:sym typeface="Courier New"/>
              </a:rPr>
              <a:t>?:</a:t>
            </a:r>
            <a:r>
              <a:rPr b="0" i="0" lang="en" sz="2200" u="none" cap="none" strike="noStrike">
                <a:solidFill>
                  <a:srgbClr val="000000"/>
                </a:solidFill>
                <a:latin typeface="Roboto"/>
                <a:ea typeface="Roboto"/>
                <a:cs typeface="Roboto"/>
                <a:sym typeface="Roboto"/>
              </a:rPr>
              <a:t>) operator</a:t>
            </a:r>
            <a:endParaRPr b="0" i="0" sz="2200" u="none" cap="none" strike="noStrike">
              <a:solidFill>
                <a:srgbClr val="000000"/>
              </a:solidFill>
              <a:latin typeface="Roboto"/>
              <a:ea typeface="Roboto"/>
              <a:cs typeface="Roboto"/>
              <a:sym typeface="Roboto"/>
            </a:endParaRPr>
          </a:p>
        </p:txBody>
      </p:sp>
      <p:sp>
        <p:nvSpPr>
          <p:cNvPr id="501" name="Google Shape;501;p51"/>
          <p:cNvSpPr txBox="1"/>
          <p:nvPr/>
        </p:nvSpPr>
        <p:spPr>
          <a:xfrm>
            <a:off x="333839" y="1937586"/>
            <a:ext cx="8200500" cy="7680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rgbClr val="000000"/>
              </a:buClr>
              <a:buSzPts val="2200"/>
              <a:buFont typeface="Roboto"/>
              <a:buChar char="●"/>
            </a:pPr>
            <a:r>
              <a:rPr b="0" i="0" lang="en" sz="2200" u="none" cap="none" strike="noStrike">
                <a:solidFill>
                  <a:srgbClr val="000000"/>
                </a:solidFill>
                <a:latin typeface="Roboto"/>
                <a:ea typeface="Roboto"/>
                <a:cs typeface="Roboto"/>
                <a:sym typeface="Roboto"/>
              </a:rPr>
              <a:t>You can </a:t>
            </a:r>
            <a:r>
              <a:rPr b="0" i="0" lang="en" sz="2200" u="none" cap="none" strike="noStrike">
                <a:solidFill>
                  <a:schemeClr val="dk1"/>
                </a:solidFill>
                <a:latin typeface="Roboto"/>
                <a:ea typeface="Roboto"/>
                <a:cs typeface="Roboto"/>
                <a:sym typeface="Roboto"/>
              </a:rPr>
              <a:t>explicitly assign a variable to null</a:t>
            </a:r>
            <a:r>
              <a:rPr b="0" i="0" lang="en" sz="2200" u="none" cap="none" strike="noStrike">
                <a:solidFill>
                  <a:srgbClr val="000000"/>
                </a:solidFill>
                <a:latin typeface="Roboto"/>
                <a:ea typeface="Roboto"/>
                <a:cs typeface="Roboto"/>
                <a:sym typeface="Roboto"/>
              </a:rPr>
              <a:t> using the safe call operator</a:t>
            </a:r>
            <a:endParaRPr b="0" i="0" sz="2200" u="none" cap="none" strike="noStrike">
              <a:solidFill>
                <a:srgbClr val="000000"/>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507" name="Google Shape;507;p52"/>
          <p:cNvSpPr txBox="1"/>
          <p:nvPr>
            <p:ph type="title"/>
          </p:nvPr>
        </p:nvSpPr>
        <p:spPr>
          <a:xfrm>
            <a:off x="311700" y="247025"/>
            <a:ext cx="86577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Variables cannot be null</a:t>
            </a:r>
            <a:endParaRPr>
              <a:solidFill>
                <a:srgbClr val="FFFFFF"/>
              </a:solidFill>
            </a:endParaRPr>
          </a:p>
        </p:txBody>
      </p:sp>
      <p:sp>
        <p:nvSpPr>
          <p:cNvPr id="508" name="Google Shape;508;p52"/>
          <p:cNvSpPr txBox="1"/>
          <p:nvPr/>
        </p:nvSpPr>
        <p:spPr>
          <a:xfrm>
            <a:off x="311700" y="1990425"/>
            <a:ext cx="6949200" cy="8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dk1"/>
                </a:solidFill>
                <a:highlight>
                  <a:schemeClr val="lt1"/>
                </a:highlight>
                <a:latin typeface="Roboto"/>
                <a:ea typeface="Roboto"/>
                <a:cs typeface="Roboto"/>
                <a:sym typeface="Roboto"/>
              </a:rPr>
              <a:t>Declare an </a:t>
            </a:r>
            <a:r>
              <a:rPr b="0" i="0" lang="en" sz="1800" u="none" cap="none" strike="noStrike">
                <a:solidFill>
                  <a:schemeClr val="dk1"/>
                </a:solidFill>
                <a:highlight>
                  <a:schemeClr val="lt1"/>
                </a:highlight>
                <a:latin typeface="Courier New"/>
                <a:ea typeface="Courier New"/>
                <a:cs typeface="Courier New"/>
                <a:sym typeface="Courier New"/>
              </a:rPr>
              <a:t>Int</a:t>
            </a:r>
            <a:r>
              <a:rPr b="0" i="0" lang="en" sz="1800" u="none" cap="none" strike="noStrike">
                <a:solidFill>
                  <a:schemeClr val="dk1"/>
                </a:solidFill>
                <a:highlight>
                  <a:schemeClr val="lt1"/>
                </a:highlight>
                <a:latin typeface="Roboto"/>
                <a:ea typeface="Roboto"/>
                <a:cs typeface="Roboto"/>
                <a:sym typeface="Roboto"/>
              </a:rPr>
              <a:t> and assign </a:t>
            </a:r>
            <a:r>
              <a:rPr b="0" i="0" lang="en" sz="1800" u="none" cap="none" strike="noStrike">
                <a:solidFill>
                  <a:schemeClr val="dk1"/>
                </a:solidFill>
                <a:highlight>
                  <a:schemeClr val="lt1"/>
                </a:highlight>
                <a:latin typeface="Courier New"/>
                <a:ea typeface="Courier New"/>
                <a:cs typeface="Courier New"/>
                <a:sym typeface="Courier New"/>
              </a:rPr>
              <a:t>null</a:t>
            </a:r>
            <a:r>
              <a:rPr b="0" i="0" lang="en" sz="1800" u="none" cap="none" strike="noStrike">
                <a:solidFill>
                  <a:schemeClr val="dk1"/>
                </a:solidFill>
                <a:highlight>
                  <a:schemeClr val="lt1"/>
                </a:highlight>
                <a:latin typeface="Roboto"/>
                <a:ea typeface="Roboto"/>
                <a:cs typeface="Roboto"/>
                <a:sym typeface="Roboto"/>
              </a:rPr>
              <a:t> to it.</a:t>
            </a:r>
            <a:r>
              <a:rPr b="0" i="0" lang="en" sz="1400" u="none" cap="none" strike="noStrike">
                <a:solidFill>
                  <a:schemeClr val="dk1"/>
                </a:solidFill>
                <a:highlight>
                  <a:schemeClr val="lt1"/>
                </a:highlight>
                <a:latin typeface="Roboto"/>
                <a:ea typeface="Roboto"/>
                <a:cs typeface="Roboto"/>
                <a:sym typeface="Roboto"/>
              </a:rPr>
              <a:t> </a:t>
            </a:r>
            <a:endParaRPr b="0" i="0" sz="1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1000"/>
              </a:spcBef>
              <a:spcAft>
                <a:spcPts val="0"/>
              </a:spcAft>
              <a:buClr>
                <a:schemeClr val="dk1"/>
              </a:buClr>
              <a:buSzPts val="1100"/>
              <a:buFont typeface="Arial"/>
              <a:buNone/>
            </a:pPr>
            <a:r>
              <a:rPr b="0" i="0" lang="en" sz="1800" u="none" cap="none" strike="noStrike">
                <a:solidFill>
                  <a:schemeClr val="dk1"/>
                </a:solidFill>
                <a:highlight>
                  <a:schemeClr val="lt1"/>
                </a:highlight>
                <a:latin typeface="Consolas"/>
                <a:ea typeface="Consolas"/>
                <a:cs typeface="Consolas"/>
                <a:sym typeface="Consolas"/>
              </a:rPr>
              <a:t>  </a:t>
            </a:r>
            <a:r>
              <a:rPr b="0" i="0" lang="en" sz="1800" u="none" cap="none" strike="noStrike">
                <a:solidFill>
                  <a:srgbClr val="3F51B5"/>
                </a:solidFill>
                <a:latin typeface="Consolas"/>
                <a:ea typeface="Consolas"/>
                <a:cs typeface="Consolas"/>
                <a:sym typeface="Consolas"/>
              </a:rPr>
              <a:t>var</a:t>
            </a:r>
            <a:r>
              <a:rPr b="0" i="0" lang="en" sz="1800" u="none" cap="none" strike="noStrike">
                <a:solidFill>
                  <a:srgbClr val="37474F"/>
                </a:solidFill>
                <a:latin typeface="Consolas"/>
                <a:ea typeface="Consolas"/>
                <a:cs typeface="Consolas"/>
                <a:sym typeface="Consolas"/>
              </a:rPr>
              <a:t> numberOfBooks: Int = </a:t>
            </a:r>
            <a:r>
              <a:rPr b="0" i="0" lang="en" sz="1800" u="none" cap="none" strike="noStrike">
                <a:solidFill>
                  <a:srgbClr val="3F51B5"/>
                </a:solidFill>
                <a:latin typeface="Consolas"/>
                <a:ea typeface="Consolas"/>
                <a:cs typeface="Consolas"/>
                <a:sym typeface="Consolas"/>
              </a:rPr>
              <a:t>null</a:t>
            </a:r>
            <a:endParaRPr b="0" i="0" sz="1800" u="none" cap="none" strike="noStrike">
              <a:solidFill>
                <a:schemeClr val="dk1"/>
              </a:solidFill>
              <a:highlight>
                <a:schemeClr val="lt1"/>
              </a:highlight>
              <a:latin typeface="Consolas"/>
              <a:ea typeface="Consolas"/>
              <a:cs typeface="Consolas"/>
              <a:sym typeface="Consolas"/>
            </a:endParaRPr>
          </a:p>
          <a:p>
            <a:pPr indent="0" lvl="0" marL="0" marR="0" rtl="0" algn="l">
              <a:lnSpc>
                <a:spcPct val="100000"/>
              </a:lnSpc>
              <a:spcBef>
                <a:spcPts val="600"/>
              </a:spcBef>
              <a:spcAft>
                <a:spcPts val="0"/>
              </a:spcAft>
              <a:buClr>
                <a:schemeClr val="dk1"/>
              </a:buClr>
              <a:buSzPts val="1100"/>
              <a:buFont typeface="Arial"/>
              <a:buNone/>
            </a:pPr>
            <a:r>
              <a:t/>
            </a:r>
            <a:endParaRPr b="0" i="0" sz="1400" u="none" cap="none" strike="noStrike">
              <a:solidFill>
                <a:srgbClr val="1155CC"/>
              </a:solidFill>
              <a:latin typeface="Courier New"/>
              <a:ea typeface="Courier New"/>
              <a:cs typeface="Courier New"/>
              <a:sym typeface="Courier New"/>
            </a:endParaRPr>
          </a:p>
          <a:p>
            <a:pPr indent="0" lvl="0" marL="0" marR="0" rtl="0" algn="l">
              <a:lnSpc>
                <a:spcPct val="100000"/>
              </a:lnSpc>
              <a:spcBef>
                <a:spcPts val="60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509" name="Google Shape;509;p52"/>
          <p:cNvSpPr txBox="1"/>
          <p:nvPr/>
        </p:nvSpPr>
        <p:spPr>
          <a:xfrm>
            <a:off x="311700" y="2913075"/>
            <a:ext cx="7499400" cy="47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1"/>
              </a:buClr>
              <a:buSzPts val="1100"/>
              <a:buFont typeface="Arial"/>
              <a:buNone/>
            </a:pPr>
            <a:r>
              <a:rPr b="0" i="0" lang="en" sz="1800" u="none" cap="none" strike="noStrike">
                <a:solidFill>
                  <a:srgbClr val="1155CC"/>
                </a:solidFill>
                <a:latin typeface="Consolas"/>
                <a:ea typeface="Consolas"/>
                <a:cs typeface="Consolas"/>
                <a:sym typeface="Consolas"/>
              </a:rPr>
              <a:t>  ⇒ error: null can not be a value of a non-null type Int</a:t>
            </a:r>
            <a:endParaRPr b="0" i="0" sz="1800" u="none" cap="none" strike="noStrike">
              <a:solidFill>
                <a:srgbClr val="000000"/>
              </a:solidFill>
              <a:latin typeface="Consolas"/>
              <a:ea typeface="Consolas"/>
              <a:cs typeface="Consolas"/>
              <a:sym typeface="Consolas"/>
            </a:endParaRPr>
          </a:p>
        </p:txBody>
      </p:sp>
      <p:sp>
        <p:nvSpPr>
          <p:cNvPr id="510" name="Google Shape;510;p52"/>
          <p:cNvSpPr txBox="1"/>
          <p:nvPr/>
        </p:nvSpPr>
        <p:spPr>
          <a:xfrm>
            <a:off x="290000" y="1373175"/>
            <a:ext cx="5769300" cy="47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dk1"/>
                </a:solidFill>
                <a:highlight>
                  <a:schemeClr val="lt1"/>
                </a:highlight>
                <a:latin typeface="Roboto"/>
                <a:ea typeface="Roboto"/>
                <a:cs typeface="Roboto"/>
                <a:sym typeface="Roboto"/>
              </a:rPr>
              <a:t>In Kotlin, </a:t>
            </a:r>
            <a:r>
              <a:rPr b="0" i="0" lang="en" sz="1800" u="none" cap="none" strike="noStrike">
                <a:solidFill>
                  <a:schemeClr val="dk1"/>
                </a:solidFill>
                <a:highlight>
                  <a:schemeClr val="lt1"/>
                </a:highlight>
                <a:latin typeface="Courier New"/>
                <a:ea typeface="Courier New"/>
                <a:cs typeface="Courier New"/>
                <a:sym typeface="Courier New"/>
              </a:rPr>
              <a:t>null</a:t>
            </a:r>
            <a:r>
              <a:rPr b="0" i="0" lang="en" sz="1800" u="none" cap="none" strike="noStrike">
                <a:solidFill>
                  <a:schemeClr val="dk1"/>
                </a:solidFill>
                <a:highlight>
                  <a:schemeClr val="lt1"/>
                </a:highlight>
                <a:latin typeface="Roboto"/>
                <a:ea typeface="Roboto"/>
                <a:cs typeface="Roboto"/>
                <a:sym typeface="Roboto"/>
              </a:rPr>
              <a:t> variables are not allowed by default.</a:t>
            </a:r>
            <a:endParaRPr b="0" i="0" sz="14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00000"/>
              </a:lnSpc>
              <a:spcBef>
                <a:spcPts val="100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3"/>
          <p:cNvSpPr txBox="1"/>
          <p:nvPr>
            <p:ph type="title"/>
          </p:nvPr>
        </p:nvSpPr>
        <p:spPr>
          <a:xfrm>
            <a:off x="311700" y="247025"/>
            <a:ext cx="86577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Safe call operator</a:t>
            </a:r>
            <a:endParaRPr>
              <a:solidFill>
                <a:srgbClr val="FFFFFF"/>
              </a:solidFill>
            </a:endParaRPr>
          </a:p>
        </p:txBody>
      </p:sp>
      <p:sp>
        <p:nvSpPr>
          <p:cNvPr id="516" name="Google Shape;516;p53"/>
          <p:cNvSpPr txBox="1"/>
          <p:nvPr>
            <p:ph idx="1" type="body"/>
          </p:nvPr>
        </p:nvSpPr>
        <p:spPr>
          <a:xfrm>
            <a:off x="285300" y="2089750"/>
            <a:ext cx="8398800" cy="125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400"/>
              <a:buNone/>
            </a:pPr>
            <a:r>
              <a:rPr lang="en" sz="1800">
                <a:solidFill>
                  <a:schemeClr val="dk1"/>
                </a:solidFill>
                <a:highlight>
                  <a:srgbClr val="FFFFFF"/>
                </a:highlight>
              </a:rPr>
              <a:t>Declare an </a:t>
            </a:r>
            <a:r>
              <a:rPr lang="en" sz="1800">
                <a:solidFill>
                  <a:schemeClr val="dk1"/>
                </a:solidFill>
                <a:highlight>
                  <a:srgbClr val="FFFFFF"/>
                </a:highlight>
                <a:latin typeface="Courier New"/>
                <a:ea typeface="Courier New"/>
                <a:cs typeface="Courier New"/>
                <a:sym typeface="Courier New"/>
              </a:rPr>
              <a:t>Int?</a:t>
            </a:r>
            <a:r>
              <a:rPr lang="en" sz="1800">
                <a:solidFill>
                  <a:schemeClr val="dk1"/>
                </a:solidFill>
                <a:highlight>
                  <a:srgbClr val="FFFFFF"/>
                </a:highlight>
              </a:rPr>
              <a:t> as nullable </a:t>
            </a:r>
            <a:endParaRPr sz="1800">
              <a:solidFill>
                <a:schemeClr val="dk1"/>
              </a:solidFill>
              <a:highlight>
                <a:srgbClr val="FFFFFF"/>
              </a:highlight>
            </a:endParaRPr>
          </a:p>
          <a:p>
            <a:pPr indent="0" lvl="0" marL="0" rtl="0" algn="l">
              <a:lnSpc>
                <a:spcPct val="100000"/>
              </a:lnSpc>
              <a:spcBef>
                <a:spcPts val="1000"/>
              </a:spcBef>
              <a:spcAft>
                <a:spcPts val="0"/>
              </a:spcAft>
              <a:buSzPts val="2400"/>
              <a:buNone/>
            </a:pPr>
            <a:r>
              <a:rPr lang="en" sz="1800">
                <a:highlight>
                  <a:srgbClr val="FFFFFF"/>
                </a:highlight>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numberOfBooks: Int? = </a:t>
            </a:r>
            <a:r>
              <a:rPr lang="en" sz="1800">
                <a:solidFill>
                  <a:srgbClr val="3F51B5"/>
                </a:solidFill>
                <a:latin typeface="Consolas"/>
                <a:ea typeface="Consolas"/>
                <a:cs typeface="Consolas"/>
                <a:sym typeface="Consolas"/>
              </a:rPr>
              <a:t>null</a:t>
            </a:r>
            <a:endParaRPr sz="1800">
              <a:highlight>
                <a:srgbClr val="FFFFFF"/>
              </a:highlight>
              <a:latin typeface="Consolas"/>
              <a:ea typeface="Consolas"/>
              <a:cs typeface="Consolas"/>
              <a:sym typeface="Consolas"/>
            </a:endParaRPr>
          </a:p>
          <a:p>
            <a:pPr indent="0" lvl="0" marL="457200" rtl="0" algn="l">
              <a:lnSpc>
                <a:spcPct val="100000"/>
              </a:lnSpc>
              <a:spcBef>
                <a:spcPts val="600"/>
              </a:spcBef>
              <a:spcAft>
                <a:spcPts val="0"/>
              </a:spcAft>
              <a:buSzPts val="2400"/>
              <a:buNone/>
            </a:pPr>
            <a:r>
              <a:t/>
            </a:r>
            <a:endParaRPr sz="1200">
              <a:highlight>
                <a:srgbClr val="FFFFFF"/>
              </a:highlight>
              <a:latin typeface="Courier New"/>
              <a:ea typeface="Courier New"/>
              <a:cs typeface="Courier New"/>
              <a:sym typeface="Courier New"/>
            </a:endParaRPr>
          </a:p>
          <a:p>
            <a:pPr indent="0" lvl="0" marL="457200" rtl="0" algn="l">
              <a:lnSpc>
                <a:spcPct val="100000"/>
              </a:lnSpc>
              <a:spcBef>
                <a:spcPts val="600"/>
              </a:spcBef>
              <a:spcAft>
                <a:spcPts val="1000"/>
              </a:spcAft>
              <a:buSzPts val="2400"/>
              <a:buNone/>
            </a:pPr>
            <a:r>
              <a:t/>
            </a:r>
            <a:endParaRPr sz="1400">
              <a:solidFill>
                <a:schemeClr val="dk1"/>
              </a:solidFill>
              <a:highlight>
                <a:srgbClr val="FFFFFF"/>
              </a:highlight>
            </a:endParaRPr>
          </a:p>
        </p:txBody>
      </p:sp>
      <p:sp>
        <p:nvSpPr>
          <p:cNvPr id="517" name="Google Shape;517;p5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518" name="Google Shape;518;p53"/>
          <p:cNvSpPr txBox="1"/>
          <p:nvPr/>
        </p:nvSpPr>
        <p:spPr>
          <a:xfrm>
            <a:off x="285300" y="1546750"/>
            <a:ext cx="8346000" cy="54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000000"/>
                </a:solidFill>
                <a:latin typeface="Roboto"/>
                <a:ea typeface="Roboto"/>
                <a:cs typeface="Roboto"/>
                <a:sym typeface="Roboto"/>
              </a:rPr>
              <a:t>The safe call operator (</a:t>
            </a:r>
            <a:r>
              <a:rPr b="0" i="0" lang="en" sz="1800" u="none" cap="none" strike="noStrike">
                <a:solidFill>
                  <a:srgbClr val="000000"/>
                </a:solidFill>
                <a:latin typeface="Courier New"/>
                <a:ea typeface="Courier New"/>
                <a:cs typeface="Courier New"/>
                <a:sym typeface="Courier New"/>
              </a:rPr>
              <a:t>?</a:t>
            </a:r>
            <a:r>
              <a:rPr b="0" i="0" lang="en" sz="1800" u="none" cap="none" strike="noStrike">
                <a:solidFill>
                  <a:srgbClr val="000000"/>
                </a:solidFill>
                <a:latin typeface="Roboto"/>
                <a:ea typeface="Roboto"/>
                <a:cs typeface="Roboto"/>
                <a:sym typeface="Roboto"/>
              </a:rPr>
              <a:t>), after the type indicates that a variable can be </a:t>
            </a:r>
            <a:r>
              <a:rPr b="0" i="0" lang="en" sz="1800" u="none" cap="none" strike="noStrike">
                <a:solidFill>
                  <a:srgbClr val="000000"/>
                </a:solidFill>
                <a:latin typeface="Courier New"/>
                <a:ea typeface="Courier New"/>
                <a:cs typeface="Courier New"/>
                <a:sym typeface="Courier New"/>
              </a:rPr>
              <a:t>null</a:t>
            </a:r>
            <a:r>
              <a:rPr b="0" i="0" lang="en" sz="1800" u="none" cap="none" strike="noStrike">
                <a:solidFill>
                  <a:srgbClr val="000000"/>
                </a:solidFill>
                <a:latin typeface="Roboto"/>
                <a:ea typeface="Roboto"/>
                <a:cs typeface="Roboto"/>
                <a:sym typeface="Roboto"/>
              </a:rPr>
              <a:t>. </a:t>
            </a:r>
            <a:endParaRPr b="0" i="0" sz="18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Roboto"/>
              <a:ea typeface="Roboto"/>
              <a:cs typeface="Roboto"/>
              <a:sym typeface="Roboto"/>
            </a:endParaRPr>
          </a:p>
        </p:txBody>
      </p:sp>
      <p:sp>
        <p:nvSpPr>
          <p:cNvPr id="519" name="Google Shape;519;p53"/>
          <p:cNvSpPr txBox="1"/>
          <p:nvPr/>
        </p:nvSpPr>
        <p:spPr>
          <a:xfrm>
            <a:off x="351450" y="3966675"/>
            <a:ext cx="8266500" cy="492600"/>
          </a:xfrm>
          <a:prstGeom prst="rect">
            <a:avLst/>
          </a:prstGeom>
          <a:solidFill>
            <a:srgbClr val="D6F0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3C4043"/>
                </a:solidFill>
                <a:latin typeface="Roboto"/>
                <a:ea typeface="Roboto"/>
                <a:cs typeface="Roboto"/>
                <a:sym typeface="Roboto"/>
              </a:rPr>
              <a:t>In general, do not set a variable to null as it may have unwanted consequences.</a:t>
            </a:r>
            <a:endParaRPr b="0" i="0" sz="1800" u="none" cap="none" strike="noStrike">
              <a:solidFill>
                <a:srgbClr val="3C4043"/>
              </a:solidFill>
              <a:latin typeface="Roboto"/>
              <a:ea typeface="Roboto"/>
              <a:cs typeface="Roboto"/>
              <a:sym typeface="Robo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4"/>
          <p:cNvSpPr txBox="1"/>
          <p:nvPr>
            <p:ph idx="1" type="body"/>
          </p:nvPr>
        </p:nvSpPr>
        <p:spPr>
          <a:xfrm>
            <a:off x="311700" y="1048772"/>
            <a:ext cx="8398800" cy="76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800">
                <a:solidFill>
                  <a:schemeClr val="dk1"/>
                </a:solidFill>
                <a:highlight>
                  <a:srgbClr val="FFFFFF"/>
                </a:highlight>
              </a:rPr>
              <a:t>Check whether the </a:t>
            </a:r>
            <a:r>
              <a:rPr lang="en" sz="1800">
                <a:solidFill>
                  <a:schemeClr val="dk1"/>
                </a:solidFill>
                <a:highlight>
                  <a:srgbClr val="FFFFFF"/>
                </a:highlight>
                <a:latin typeface="Courier New"/>
                <a:ea typeface="Courier New"/>
                <a:cs typeface="Courier New"/>
                <a:sym typeface="Courier New"/>
              </a:rPr>
              <a:t>numberOfBooks</a:t>
            </a:r>
            <a:r>
              <a:rPr lang="en" sz="1800">
                <a:solidFill>
                  <a:schemeClr val="dk1"/>
                </a:solidFill>
                <a:highlight>
                  <a:srgbClr val="FFFFFF"/>
                </a:highlight>
              </a:rPr>
              <a:t> variable is not </a:t>
            </a:r>
            <a:r>
              <a:rPr lang="en" sz="1800">
                <a:solidFill>
                  <a:schemeClr val="dk1"/>
                </a:solidFill>
                <a:highlight>
                  <a:srgbClr val="FFFFFF"/>
                </a:highlight>
                <a:latin typeface="Courier New"/>
                <a:ea typeface="Courier New"/>
                <a:cs typeface="Courier New"/>
                <a:sym typeface="Courier New"/>
              </a:rPr>
              <a:t>null</a:t>
            </a:r>
            <a:r>
              <a:rPr lang="en" sz="1800">
                <a:solidFill>
                  <a:schemeClr val="dk1"/>
                </a:solidFill>
                <a:highlight>
                  <a:srgbClr val="FFFFFF"/>
                </a:highlight>
              </a:rPr>
              <a:t>. Then decrement that variable. </a:t>
            </a:r>
            <a:endParaRPr sz="1800">
              <a:solidFill>
                <a:schemeClr val="dk1"/>
              </a:solidFill>
              <a:highlight>
                <a:srgbClr val="FFFFFF"/>
              </a:highlight>
            </a:endParaRPr>
          </a:p>
          <a:p>
            <a:pPr indent="0" lvl="0" marL="0" rtl="0" algn="l">
              <a:lnSpc>
                <a:spcPct val="100000"/>
              </a:lnSpc>
              <a:spcBef>
                <a:spcPts val="1400"/>
              </a:spcBef>
              <a:spcAft>
                <a:spcPts val="600"/>
              </a:spcAft>
              <a:buSzPts val="2400"/>
              <a:buNone/>
            </a:pPr>
            <a:r>
              <a:t/>
            </a:r>
            <a:endParaRPr b="1" sz="1400">
              <a:solidFill>
                <a:schemeClr val="dk1"/>
              </a:solidFill>
              <a:highlight>
                <a:srgbClr val="FFFFFF"/>
              </a:highlight>
            </a:endParaRPr>
          </a:p>
        </p:txBody>
      </p:sp>
      <p:sp>
        <p:nvSpPr>
          <p:cNvPr id="525" name="Google Shape;525;p5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526" name="Google Shape;526;p54"/>
          <p:cNvSpPr txBox="1"/>
          <p:nvPr>
            <p:ph type="title"/>
          </p:nvPr>
        </p:nvSpPr>
        <p:spPr>
          <a:xfrm>
            <a:off x="311700" y="247025"/>
            <a:ext cx="86577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Testing for null</a:t>
            </a:r>
            <a:endParaRPr>
              <a:solidFill>
                <a:srgbClr val="FFFFFF"/>
              </a:solidFill>
            </a:endParaRPr>
          </a:p>
        </p:txBody>
      </p:sp>
      <p:sp>
        <p:nvSpPr>
          <p:cNvPr id="527" name="Google Shape;527;p54"/>
          <p:cNvSpPr txBox="1"/>
          <p:nvPr/>
        </p:nvSpPr>
        <p:spPr>
          <a:xfrm>
            <a:off x="320725" y="3276500"/>
            <a:ext cx="8398200" cy="43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chemeClr val="dk1"/>
              </a:buClr>
              <a:buSzPts val="1100"/>
              <a:buFont typeface="Arial"/>
              <a:buNone/>
            </a:pPr>
            <a:r>
              <a:rPr b="0" i="0" lang="en" sz="1800" u="none" cap="none" strike="noStrike">
                <a:solidFill>
                  <a:schemeClr val="dk1"/>
                </a:solidFill>
                <a:highlight>
                  <a:schemeClr val="lt1"/>
                </a:highlight>
                <a:latin typeface="Roboto"/>
                <a:ea typeface="Roboto"/>
                <a:cs typeface="Roboto"/>
                <a:sym typeface="Roboto"/>
              </a:rPr>
              <a:t>Now look at the Kotlin way of writing it, using the safe call operator.</a:t>
            </a:r>
            <a:r>
              <a:rPr b="0" i="0" lang="en" sz="1400" u="none" cap="none" strike="noStrike">
                <a:solidFill>
                  <a:schemeClr val="dk1"/>
                </a:solidFill>
                <a:highlight>
                  <a:schemeClr val="lt1"/>
                </a:highlight>
                <a:latin typeface="Roboto"/>
                <a:ea typeface="Roboto"/>
                <a:cs typeface="Roboto"/>
                <a:sym typeface="Roboto"/>
              </a:rPr>
              <a:t> </a:t>
            </a:r>
            <a:endParaRPr b="0" i="0" sz="1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1000"/>
              </a:spcBef>
              <a:spcAft>
                <a:spcPts val="1000"/>
              </a:spcAft>
              <a:buClr>
                <a:schemeClr val="dk1"/>
              </a:buClr>
              <a:buSzPts val="1100"/>
              <a:buFont typeface="Arial"/>
              <a:buNone/>
            </a:pPr>
            <a:r>
              <a:t/>
            </a:r>
            <a:endParaRPr b="1" i="0" sz="1400" u="none" cap="none" strike="noStrike">
              <a:solidFill>
                <a:srgbClr val="000000"/>
              </a:solidFill>
              <a:latin typeface="Roboto"/>
              <a:ea typeface="Roboto"/>
              <a:cs typeface="Roboto"/>
              <a:sym typeface="Roboto"/>
            </a:endParaRPr>
          </a:p>
        </p:txBody>
      </p:sp>
      <p:sp>
        <p:nvSpPr>
          <p:cNvPr id="528" name="Google Shape;528;p54"/>
          <p:cNvSpPr txBox="1"/>
          <p:nvPr/>
        </p:nvSpPr>
        <p:spPr>
          <a:xfrm>
            <a:off x="311700" y="1734100"/>
            <a:ext cx="7338300" cy="138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highlight>
                  <a:schemeClr val="lt1"/>
                </a:highlight>
                <a:latin typeface="Consolas"/>
                <a:ea typeface="Consolas"/>
                <a:cs typeface="Consolas"/>
                <a:sym typeface="Consolas"/>
              </a:rPr>
              <a:t>  </a:t>
            </a:r>
            <a:r>
              <a:rPr b="0" i="0" lang="en" sz="1800" u="none" cap="none" strike="noStrike">
                <a:solidFill>
                  <a:srgbClr val="3F51B5"/>
                </a:solidFill>
                <a:latin typeface="Consolas"/>
                <a:ea typeface="Consolas"/>
                <a:cs typeface="Consolas"/>
                <a:sym typeface="Consolas"/>
              </a:rPr>
              <a:t>var</a:t>
            </a:r>
            <a:r>
              <a:rPr b="0" i="0" lang="en" sz="1800" u="none" cap="none" strike="noStrike">
                <a:solidFill>
                  <a:srgbClr val="37474F"/>
                </a:solidFill>
                <a:latin typeface="Consolas"/>
                <a:ea typeface="Consolas"/>
                <a:cs typeface="Consolas"/>
                <a:sym typeface="Consolas"/>
              </a:rPr>
              <a:t> </a:t>
            </a:r>
            <a:r>
              <a:rPr b="0" i="0" lang="en" sz="1800" u="none" cap="none" strike="noStrike">
                <a:solidFill>
                  <a:srgbClr val="37474F"/>
                </a:solidFill>
                <a:highlight>
                  <a:schemeClr val="lt1"/>
                </a:highlight>
                <a:latin typeface="Consolas"/>
                <a:ea typeface="Consolas"/>
                <a:cs typeface="Consolas"/>
                <a:sym typeface="Consolas"/>
              </a:rPr>
              <a:t>numberOf</a:t>
            </a:r>
            <a:r>
              <a:rPr b="0" i="0" lang="en" sz="1800" u="none" cap="none" strike="noStrike">
                <a:solidFill>
                  <a:srgbClr val="37474F"/>
                </a:solidFill>
                <a:latin typeface="Consolas"/>
                <a:ea typeface="Consolas"/>
                <a:cs typeface="Consolas"/>
                <a:sym typeface="Consolas"/>
              </a:rPr>
              <a:t>Books = </a:t>
            </a:r>
            <a:r>
              <a:rPr b="0" i="0" lang="en" sz="1800" u="none" cap="none" strike="noStrike">
                <a:solidFill>
                  <a:srgbClr val="C53929"/>
                </a:solidFill>
                <a:latin typeface="Consolas"/>
                <a:ea typeface="Consolas"/>
                <a:cs typeface="Consolas"/>
                <a:sym typeface="Consolas"/>
              </a:rPr>
              <a:t>6</a:t>
            </a:r>
            <a:endParaRPr b="0" i="0" sz="1800" u="none" cap="none" strike="noStrike">
              <a:solidFill>
                <a:srgbClr val="37474F"/>
              </a:solidFill>
              <a:latin typeface="Consolas"/>
              <a:ea typeface="Consolas"/>
              <a:cs typeface="Consolas"/>
              <a:sym typeface="Consolas"/>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rgbClr val="37474F"/>
                </a:solidFill>
                <a:latin typeface="Consolas"/>
                <a:ea typeface="Consolas"/>
                <a:cs typeface="Consolas"/>
                <a:sym typeface="Consolas"/>
              </a:rPr>
              <a:t>  </a:t>
            </a:r>
            <a:r>
              <a:rPr b="0" i="0" lang="en" sz="1800" u="none" cap="none" strike="noStrike">
                <a:solidFill>
                  <a:srgbClr val="3F51B5"/>
                </a:solidFill>
                <a:latin typeface="Consolas"/>
                <a:ea typeface="Consolas"/>
                <a:cs typeface="Consolas"/>
                <a:sym typeface="Consolas"/>
              </a:rPr>
              <a:t>if</a:t>
            </a:r>
            <a:r>
              <a:rPr b="0" i="0" lang="en" sz="1800" u="none" cap="none" strike="noStrike">
                <a:solidFill>
                  <a:srgbClr val="37474F"/>
                </a:solidFill>
                <a:latin typeface="Consolas"/>
                <a:ea typeface="Consolas"/>
                <a:cs typeface="Consolas"/>
                <a:sym typeface="Consolas"/>
              </a:rPr>
              <a:t> (</a:t>
            </a:r>
            <a:r>
              <a:rPr b="0" i="0" lang="en" sz="1800" u="none" cap="none" strike="noStrike">
                <a:solidFill>
                  <a:srgbClr val="37474F"/>
                </a:solidFill>
                <a:highlight>
                  <a:schemeClr val="lt1"/>
                </a:highlight>
                <a:latin typeface="Consolas"/>
                <a:ea typeface="Consolas"/>
                <a:cs typeface="Consolas"/>
                <a:sym typeface="Consolas"/>
              </a:rPr>
              <a:t>numberOf</a:t>
            </a:r>
            <a:r>
              <a:rPr b="0" i="0" lang="en" sz="1800" u="none" cap="none" strike="noStrike">
                <a:solidFill>
                  <a:srgbClr val="37474F"/>
                </a:solidFill>
                <a:latin typeface="Consolas"/>
                <a:ea typeface="Consolas"/>
                <a:cs typeface="Consolas"/>
                <a:sym typeface="Consolas"/>
              </a:rPr>
              <a:t>Books != </a:t>
            </a:r>
            <a:r>
              <a:rPr b="0" i="0" lang="en" sz="1800" u="none" cap="none" strike="noStrike">
                <a:solidFill>
                  <a:srgbClr val="3F51B5"/>
                </a:solidFill>
                <a:latin typeface="Consolas"/>
                <a:ea typeface="Consolas"/>
                <a:cs typeface="Consolas"/>
                <a:sym typeface="Consolas"/>
              </a:rPr>
              <a:t>null</a:t>
            </a:r>
            <a:r>
              <a:rPr b="0" i="0" lang="en" sz="1800" u="none" cap="none" strike="noStrike">
                <a:solidFill>
                  <a:schemeClr val="dk1"/>
                </a:solidFill>
                <a:latin typeface="Consolas"/>
                <a:ea typeface="Consolas"/>
                <a:cs typeface="Consolas"/>
                <a:sym typeface="Consolas"/>
              </a:rPr>
              <a:t>)</a:t>
            </a:r>
            <a:r>
              <a:rPr b="0" i="0" lang="en" sz="1800" u="none" cap="none" strike="noStrike">
                <a:solidFill>
                  <a:srgbClr val="37474F"/>
                </a:solidFill>
                <a:latin typeface="Consolas"/>
                <a:ea typeface="Consolas"/>
                <a:cs typeface="Consolas"/>
                <a:sym typeface="Consolas"/>
              </a:rPr>
              <a:t> {</a:t>
            </a:r>
            <a:endParaRPr b="0" i="0" sz="1800" u="none" cap="none" strike="noStrike">
              <a:solidFill>
                <a:srgbClr val="37474F"/>
              </a:solidFill>
              <a:latin typeface="Consolas"/>
              <a:ea typeface="Consolas"/>
              <a:cs typeface="Consolas"/>
              <a:sym typeface="Consolas"/>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rgbClr val="37474F"/>
                </a:solidFill>
                <a:latin typeface="Consolas"/>
                <a:ea typeface="Consolas"/>
                <a:cs typeface="Consolas"/>
                <a:sym typeface="Consolas"/>
              </a:rPr>
              <a:t>      </a:t>
            </a:r>
            <a:r>
              <a:rPr b="0" i="0" lang="en" sz="1800" u="none" cap="none" strike="noStrike">
                <a:solidFill>
                  <a:srgbClr val="37474F"/>
                </a:solidFill>
                <a:highlight>
                  <a:schemeClr val="lt1"/>
                </a:highlight>
                <a:latin typeface="Consolas"/>
                <a:ea typeface="Consolas"/>
                <a:cs typeface="Consolas"/>
                <a:sym typeface="Consolas"/>
              </a:rPr>
              <a:t>numberOf</a:t>
            </a:r>
            <a:r>
              <a:rPr b="0" i="0" lang="en" sz="1800" u="none" cap="none" strike="noStrike">
                <a:solidFill>
                  <a:srgbClr val="37474F"/>
                </a:solidFill>
                <a:latin typeface="Consolas"/>
                <a:ea typeface="Consolas"/>
                <a:cs typeface="Consolas"/>
                <a:sym typeface="Consolas"/>
              </a:rPr>
              <a:t>Books = </a:t>
            </a:r>
            <a:r>
              <a:rPr b="0" i="0" lang="en" sz="1800" u="none" cap="none" strike="noStrike">
                <a:solidFill>
                  <a:srgbClr val="37474F"/>
                </a:solidFill>
                <a:highlight>
                  <a:schemeClr val="lt1"/>
                </a:highlight>
                <a:latin typeface="Consolas"/>
                <a:ea typeface="Consolas"/>
                <a:cs typeface="Consolas"/>
                <a:sym typeface="Consolas"/>
              </a:rPr>
              <a:t>numberOf</a:t>
            </a:r>
            <a:r>
              <a:rPr b="0" i="0" lang="en" sz="1800" u="none" cap="none" strike="noStrike">
                <a:solidFill>
                  <a:srgbClr val="37474F"/>
                </a:solidFill>
                <a:latin typeface="Consolas"/>
                <a:ea typeface="Consolas"/>
                <a:cs typeface="Consolas"/>
                <a:sym typeface="Consolas"/>
              </a:rPr>
              <a:t>Books.dec()</a:t>
            </a:r>
            <a:endParaRPr b="0" i="0" sz="1800" u="none" cap="none" strike="noStrike">
              <a:solidFill>
                <a:srgbClr val="37474F"/>
              </a:solidFill>
              <a:latin typeface="Consolas"/>
              <a:ea typeface="Consolas"/>
              <a:cs typeface="Consolas"/>
              <a:sym typeface="Consolas"/>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rgbClr val="37474F"/>
                </a:solidFill>
                <a:latin typeface="Consolas"/>
                <a:ea typeface="Consolas"/>
                <a:cs typeface="Consolas"/>
                <a:sym typeface="Consolas"/>
              </a:rPr>
              <a:t>  }</a:t>
            </a:r>
            <a:endParaRPr b="0" i="0" sz="1800" u="none" cap="none" strike="noStrike">
              <a:solidFill>
                <a:srgbClr val="37474F"/>
              </a:solidFill>
              <a:highlight>
                <a:schemeClr val="lt1"/>
              </a:highlight>
              <a:latin typeface="Consolas"/>
              <a:ea typeface="Consolas"/>
              <a:cs typeface="Consolas"/>
              <a:sym typeface="Consolas"/>
            </a:endParaRPr>
          </a:p>
          <a:p>
            <a:pPr indent="0" lvl="0" marL="0" marR="0" rtl="0" algn="l">
              <a:lnSpc>
                <a:spcPct val="100000"/>
              </a:lnSpc>
              <a:spcBef>
                <a:spcPts val="600"/>
              </a:spcBef>
              <a:spcAft>
                <a:spcPts val="600"/>
              </a:spcAft>
              <a:buClr>
                <a:schemeClr val="dk1"/>
              </a:buClr>
              <a:buSzPts val="1100"/>
              <a:buFont typeface="Arial"/>
              <a:buNone/>
            </a:pPr>
            <a:r>
              <a:t/>
            </a:r>
            <a:endParaRPr b="1" i="0" sz="1800" u="none" cap="none" strike="noStrike">
              <a:solidFill>
                <a:schemeClr val="dk1"/>
              </a:solidFill>
              <a:highlight>
                <a:schemeClr val="lt1"/>
              </a:highlight>
              <a:latin typeface="Consolas"/>
              <a:ea typeface="Consolas"/>
              <a:cs typeface="Consolas"/>
              <a:sym typeface="Consolas"/>
            </a:endParaRPr>
          </a:p>
        </p:txBody>
      </p:sp>
      <p:sp>
        <p:nvSpPr>
          <p:cNvPr id="529" name="Google Shape;529;p54"/>
          <p:cNvSpPr txBox="1"/>
          <p:nvPr/>
        </p:nvSpPr>
        <p:spPr>
          <a:xfrm>
            <a:off x="320725" y="3682871"/>
            <a:ext cx="62118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highlight>
                  <a:schemeClr val="lt1"/>
                </a:highlight>
                <a:latin typeface="Consolas"/>
                <a:ea typeface="Consolas"/>
                <a:cs typeface="Consolas"/>
                <a:sym typeface="Consolas"/>
              </a:rPr>
              <a:t>  </a:t>
            </a:r>
            <a:r>
              <a:rPr b="0" i="0" lang="en" sz="1800" u="none" cap="none" strike="noStrike">
                <a:solidFill>
                  <a:srgbClr val="3F51B5"/>
                </a:solidFill>
                <a:highlight>
                  <a:schemeClr val="lt1"/>
                </a:highlight>
                <a:latin typeface="Consolas"/>
                <a:ea typeface="Consolas"/>
                <a:cs typeface="Consolas"/>
                <a:sym typeface="Consolas"/>
              </a:rPr>
              <a:t>var</a:t>
            </a:r>
            <a:r>
              <a:rPr b="0" i="0" lang="en" sz="1800" u="none" cap="none" strike="noStrike">
                <a:solidFill>
                  <a:schemeClr val="dk1"/>
                </a:solidFill>
                <a:highlight>
                  <a:schemeClr val="lt1"/>
                </a:highlight>
                <a:latin typeface="Consolas"/>
                <a:ea typeface="Consolas"/>
                <a:cs typeface="Consolas"/>
                <a:sym typeface="Consolas"/>
              </a:rPr>
              <a:t> </a:t>
            </a:r>
            <a:r>
              <a:rPr b="0" i="0" lang="en" sz="1800" u="none" cap="none" strike="noStrike">
                <a:solidFill>
                  <a:srgbClr val="37474F"/>
                </a:solidFill>
                <a:highlight>
                  <a:schemeClr val="lt1"/>
                </a:highlight>
                <a:latin typeface="Consolas"/>
                <a:ea typeface="Consolas"/>
                <a:cs typeface="Consolas"/>
                <a:sym typeface="Consolas"/>
              </a:rPr>
              <a:t>numberOf</a:t>
            </a:r>
            <a:r>
              <a:rPr b="0" i="0" lang="en" sz="1800" u="none" cap="none" strike="noStrike">
                <a:solidFill>
                  <a:srgbClr val="37474F"/>
                </a:solidFill>
                <a:latin typeface="Consolas"/>
                <a:ea typeface="Consolas"/>
                <a:cs typeface="Consolas"/>
                <a:sym typeface="Consolas"/>
              </a:rPr>
              <a:t>Books</a:t>
            </a:r>
            <a:r>
              <a:rPr b="0" i="0" lang="en" sz="1800" u="none" cap="none" strike="noStrike">
                <a:solidFill>
                  <a:srgbClr val="37474F"/>
                </a:solidFill>
                <a:highlight>
                  <a:schemeClr val="lt1"/>
                </a:highlight>
                <a:latin typeface="Consolas"/>
                <a:ea typeface="Consolas"/>
                <a:cs typeface="Consolas"/>
                <a:sym typeface="Consolas"/>
              </a:rPr>
              <a:t> =</a:t>
            </a:r>
            <a:r>
              <a:rPr b="0" i="0" lang="en" sz="1800" u="none" cap="none" strike="noStrike">
                <a:solidFill>
                  <a:schemeClr val="dk1"/>
                </a:solidFill>
                <a:highlight>
                  <a:schemeClr val="lt1"/>
                </a:highlight>
                <a:latin typeface="Consolas"/>
                <a:ea typeface="Consolas"/>
                <a:cs typeface="Consolas"/>
                <a:sym typeface="Consolas"/>
              </a:rPr>
              <a:t> </a:t>
            </a:r>
            <a:r>
              <a:rPr b="0" i="0" lang="en" sz="1800" u="none" cap="none" strike="noStrike">
                <a:solidFill>
                  <a:srgbClr val="C53929"/>
                </a:solidFill>
                <a:highlight>
                  <a:schemeClr val="lt1"/>
                </a:highlight>
                <a:latin typeface="Consolas"/>
                <a:ea typeface="Consolas"/>
                <a:cs typeface="Consolas"/>
                <a:sym typeface="Consolas"/>
              </a:rPr>
              <a:t>6</a:t>
            </a:r>
            <a:endParaRPr b="0" i="0" sz="1800" u="none" cap="none" strike="noStrike">
              <a:solidFill>
                <a:srgbClr val="C53929"/>
              </a:solidFill>
              <a:highlight>
                <a:schemeClr val="lt1"/>
              </a:highlight>
              <a:latin typeface="Consolas"/>
              <a:ea typeface="Consolas"/>
              <a:cs typeface="Consolas"/>
              <a:sym typeface="Consolas"/>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rgbClr val="37474F"/>
                </a:solidFill>
                <a:highlight>
                  <a:schemeClr val="lt1"/>
                </a:highlight>
                <a:latin typeface="Consolas"/>
                <a:ea typeface="Consolas"/>
                <a:cs typeface="Consolas"/>
                <a:sym typeface="Consolas"/>
              </a:rPr>
              <a:t>  numberOf</a:t>
            </a:r>
            <a:r>
              <a:rPr b="0" i="0" lang="en" sz="1800" u="none" cap="none" strike="noStrike">
                <a:solidFill>
                  <a:srgbClr val="37474F"/>
                </a:solidFill>
                <a:latin typeface="Consolas"/>
                <a:ea typeface="Consolas"/>
                <a:cs typeface="Consolas"/>
                <a:sym typeface="Consolas"/>
              </a:rPr>
              <a:t>Books</a:t>
            </a:r>
            <a:r>
              <a:rPr b="0" i="0" lang="en" sz="1800" u="none" cap="none" strike="noStrike">
                <a:solidFill>
                  <a:srgbClr val="37474F"/>
                </a:solidFill>
                <a:highlight>
                  <a:schemeClr val="lt1"/>
                </a:highlight>
                <a:latin typeface="Consolas"/>
                <a:ea typeface="Consolas"/>
                <a:cs typeface="Consolas"/>
                <a:sym typeface="Consolas"/>
              </a:rPr>
              <a:t> = numberOf</a:t>
            </a:r>
            <a:r>
              <a:rPr b="0" i="0" lang="en" sz="1800" u="none" cap="none" strike="noStrike">
                <a:solidFill>
                  <a:srgbClr val="37474F"/>
                </a:solidFill>
                <a:latin typeface="Consolas"/>
                <a:ea typeface="Consolas"/>
                <a:cs typeface="Consolas"/>
                <a:sym typeface="Consolas"/>
              </a:rPr>
              <a:t>Books</a:t>
            </a:r>
            <a:r>
              <a:rPr b="0" i="0" lang="en" sz="1800" u="none" cap="none" strike="noStrike">
                <a:solidFill>
                  <a:srgbClr val="37474F"/>
                </a:solidFill>
                <a:highlight>
                  <a:schemeClr val="lt1"/>
                </a:highlight>
                <a:latin typeface="Consolas"/>
                <a:ea typeface="Consolas"/>
                <a:cs typeface="Consolas"/>
                <a:sym typeface="Consolas"/>
              </a:rPr>
              <a:t>?.dec()</a:t>
            </a:r>
            <a:endParaRPr b="0" i="0" sz="1800" u="none" cap="none" strike="noStrike">
              <a:solidFill>
                <a:srgbClr val="37474F"/>
              </a:solidFill>
              <a:latin typeface="Consolas"/>
              <a:ea typeface="Consolas"/>
              <a:cs typeface="Consolas"/>
              <a:sym typeface="Consolas"/>
            </a:endParaRPr>
          </a:p>
          <a:p>
            <a:pPr indent="0" lvl="0" marL="0" marR="0" rtl="0" algn="l">
              <a:lnSpc>
                <a:spcPct val="100000"/>
              </a:lnSpc>
              <a:spcBef>
                <a:spcPts val="100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gtEl>
                                        <p:attrNameLst>
                                          <p:attrName>style.visibility</p:attrName>
                                        </p:attrNameLst>
                                      </p:cBhvr>
                                      <p:to>
                                        <p:strVal val="visible"/>
                                      </p:to>
                                    </p:set>
                                    <p:animEffect filter="fade" transition="in">
                                      <p:cBhvr>
                                        <p:cTn dur="1000"/>
                                        <p:tgtEl>
                                          <p:spTgt spid="527"/>
                                        </p:tgtEl>
                                      </p:cBhvr>
                                    </p:animEffect>
                                  </p:childTnLst>
                                </p:cTn>
                              </p:par>
                              <p:par>
                                <p:cTn fill="hold" nodeType="with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1000"/>
                                        <p:tgtEl>
                                          <p:spTgt spid="5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535" name="Google Shape;535;p5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The !! operator</a:t>
            </a:r>
            <a:endParaRPr/>
          </a:p>
        </p:txBody>
      </p:sp>
      <p:sp>
        <p:nvSpPr>
          <p:cNvPr id="536" name="Google Shape;536;p55"/>
          <p:cNvSpPr txBox="1"/>
          <p:nvPr/>
        </p:nvSpPr>
        <p:spPr>
          <a:xfrm>
            <a:off x="2234140" y="2862465"/>
            <a:ext cx="61341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1" lang="en" sz="1800" u="none" cap="none" strike="noStrike">
                <a:solidFill>
                  <a:srgbClr val="4CAF50"/>
                </a:solidFill>
                <a:latin typeface="Roboto"/>
                <a:ea typeface="Roboto"/>
                <a:cs typeface="Roboto"/>
                <a:sym typeface="Roboto"/>
              </a:rPr>
              <a:t>throws NullPointerException if s is null</a:t>
            </a:r>
            <a:endParaRPr b="0" i="0" sz="1800" u="none" cap="none" strike="noStrike">
              <a:solidFill>
                <a:srgbClr val="3C4043"/>
              </a:solidFill>
              <a:latin typeface="Roboto"/>
              <a:ea typeface="Roboto"/>
              <a:cs typeface="Roboto"/>
              <a:sym typeface="Roboto"/>
            </a:endParaRPr>
          </a:p>
        </p:txBody>
      </p:sp>
      <p:cxnSp>
        <p:nvCxnSpPr>
          <p:cNvPr id="537" name="Google Shape;537;p55"/>
          <p:cNvCxnSpPr/>
          <p:nvPr/>
        </p:nvCxnSpPr>
        <p:spPr>
          <a:xfrm rot="10800000">
            <a:off x="1983625" y="2543775"/>
            <a:ext cx="291900" cy="452100"/>
          </a:xfrm>
          <a:prstGeom prst="straightConnector1">
            <a:avLst/>
          </a:prstGeom>
          <a:noFill/>
          <a:ln cap="flat" cmpd="sng" w="28575">
            <a:solidFill>
              <a:srgbClr val="3C4043"/>
            </a:solidFill>
            <a:prstDash val="solid"/>
            <a:round/>
            <a:headEnd len="sm" w="sm" type="none"/>
            <a:tailEnd len="med" w="med" type="triangle"/>
          </a:ln>
        </p:spPr>
      </p:cxnSp>
      <p:sp>
        <p:nvSpPr>
          <p:cNvPr id="538" name="Google Shape;538;p55"/>
          <p:cNvSpPr txBox="1"/>
          <p:nvPr>
            <p:ph idx="1" type="body"/>
          </p:nvPr>
        </p:nvSpPr>
        <p:spPr>
          <a:xfrm>
            <a:off x="303403" y="1075450"/>
            <a:ext cx="8403300" cy="70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SzPts val="2400"/>
              <a:buNone/>
            </a:pPr>
            <a:r>
              <a:rPr lang="en" sz="1800"/>
              <a:t>If you’re certain a variable won’t be null, use </a:t>
            </a:r>
            <a:r>
              <a:rPr lang="en" sz="1800">
                <a:latin typeface="Courier New"/>
                <a:ea typeface="Courier New"/>
                <a:cs typeface="Courier New"/>
                <a:sym typeface="Courier New"/>
              </a:rPr>
              <a:t>!!</a:t>
            </a:r>
            <a:r>
              <a:rPr lang="en" sz="1800"/>
              <a:t> to force the variable into a non-null type. Then you can call methods/properties on it.</a:t>
            </a:r>
            <a:endParaRPr sz="1800">
              <a:latin typeface="Consolas"/>
              <a:ea typeface="Consolas"/>
              <a:cs typeface="Consolas"/>
              <a:sym typeface="Consolas"/>
            </a:endParaRPr>
          </a:p>
        </p:txBody>
      </p:sp>
      <p:sp>
        <p:nvSpPr>
          <p:cNvPr id="539" name="Google Shape;539;p55"/>
          <p:cNvSpPr txBox="1"/>
          <p:nvPr/>
        </p:nvSpPr>
        <p:spPr>
          <a:xfrm>
            <a:off x="370350" y="2143425"/>
            <a:ext cx="33054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rgbClr val="3F51B5"/>
                </a:solidFill>
                <a:latin typeface="Consolas"/>
                <a:ea typeface="Consolas"/>
                <a:cs typeface="Consolas"/>
                <a:sym typeface="Consolas"/>
              </a:rPr>
              <a:t>val</a:t>
            </a:r>
            <a:r>
              <a:rPr b="0" i="0" lang="en" sz="1800" u="none" cap="none" strike="noStrike">
                <a:solidFill>
                  <a:srgbClr val="37474F"/>
                </a:solidFill>
                <a:latin typeface="Consolas"/>
                <a:ea typeface="Consolas"/>
                <a:cs typeface="Consolas"/>
                <a:sym typeface="Consolas"/>
              </a:rPr>
              <a:t> len = s!!.length</a:t>
            </a:r>
            <a:endParaRPr b="0" i="0" sz="1800" u="none" cap="none" strike="noStrike">
              <a:solidFill>
                <a:srgbClr val="000000"/>
              </a:solidFill>
              <a:latin typeface="Consolas"/>
              <a:ea typeface="Consolas"/>
              <a:cs typeface="Consolas"/>
              <a:sym typeface="Consolas"/>
            </a:endParaRPr>
          </a:p>
        </p:txBody>
      </p:sp>
      <p:sp>
        <p:nvSpPr>
          <p:cNvPr id="540" name="Google Shape;540;p55"/>
          <p:cNvSpPr txBox="1"/>
          <p:nvPr/>
        </p:nvSpPr>
        <p:spPr>
          <a:xfrm>
            <a:off x="440800" y="3601799"/>
            <a:ext cx="8128500" cy="750000"/>
          </a:xfrm>
          <a:prstGeom prst="rect">
            <a:avLst/>
          </a:prstGeom>
          <a:solidFill>
            <a:srgbClr val="D6F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Roboto"/>
                <a:ea typeface="Roboto"/>
                <a:cs typeface="Roboto"/>
                <a:sym typeface="Roboto"/>
              </a:rPr>
              <a:t>Warning: </a:t>
            </a:r>
            <a:r>
              <a:rPr b="0" i="0" lang="en" sz="1800" u="none" cap="none" strike="noStrike">
                <a:solidFill>
                  <a:srgbClr val="000000"/>
                </a:solidFill>
                <a:latin typeface="Roboto"/>
                <a:ea typeface="Roboto"/>
                <a:cs typeface="Roboto"/>
                <a:sym typeface="Roboto"/>
              </a:rPr>
              <a:t> Because </a:t>
            </a:r>
            <a:r>
              <a:rPr b="0" i="0" lang="en" sz="1800" u="none" cap="none" strike="noStrike">
                <a:solidFill>
                  <a:srgbClr val="000000"/>
                </a:solidFill>
                <a:latin typeface="Courier New"/>
                <a:ea typeface="Courier New"/>
                <a:cs typeface="Courier New"/>
                <a:sym typeface="Courier New"/>
              </a:rPr>
              <a:t>!!</a:t>
            </a:r>
            <a:r>
              <a:rPr b="0" i="0" lang="en" sz="1800" u="none" cap="none" strike="noStrike">
                <a:solidFill>
                  <a:srgbClr val="000000"/>
                </a:solidFill>
                <a:latin typeface="Roboto"/>
                <a:ea typeface="Roboto"/>
                <a:cs typeface="Roboto"/>
                <a:sym typeface="Roboto"/>
              </a:rPr>
              <a:t> will throw an exception, it should only be used when it would be exceptional to hold a null value.</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56"/>
          <p:cNvSpPr txBox="1"/>
          <p:nvPr>
            <p:ph idx="1" type="body"/>
          </p:nvPr>
        </p:nvSpPr>
        <p:spPr>
          <a:xfrm>
            <a:off x="311700" y="1505975"/>
            <a:ext cx="8398800" cy="108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SzPts val="2400"/>
              <a:buNone/>
            </a:pPr>
            <a:r>
              <a:rPr lang="en" sz="1800">
                <a:highlight>
                  <a:srgbClr val="FFFFFF"/>
                </a:highlight>
              </a:rPr>
              <a:t>Chain null tests with the </a:t>
            </a:r>
            <a:r>
              <a:rPr lang="en" sz="1800">
                <a:highlight>
                  <a:srgbClr val="FFFFFF"/>
                </a:highlight>
                <a:latin typeface="Courier New"/>
                <a:ea typeface="Courier New"/>
                <a:cs typeface="Courier New"/>
                <a:sym typeface="Courier New"/>
              </a:rPr>
              <a:t>?:</a:t>
            </a:r>
            <a:r>
              <a:rPr lang="en" sz="1800">
                <a:highlight>
                  <a:srgbClr val="FFFFFF"/>
                </a:highlight>
              </a:rPr>
              <a:t> operator. </a:t>
            </a:r>
            <a:endParaRPr sz="1800">
              <a:highlight>
                <a:srgbClr val="FFFFFF"/>
              </a:highlight>
            </a:endParaRPr>
          </a:p>
          <a:p>
            <a:pPr indent="0" lvl="0" marL="0" rtl="0" algn="l">
              <a:lnSpc>
                <a:spcPct val="100000"/>
              </a:lnSpc>
              <a:spcBef>
                <a:spcPts val="1000"/>
              </a:spcBef>
              <a:spcAft>
                <a:spcPts val="1000"/>
              </a:spcAft>
              <a:buSzPts val="2400"/>
              <a:buNone/>
            </a:pPr>
            <a:r>
              <a:rPr lang="en" sz="1800">
                <a:solidFill>
                  <a:schemeClr val="dk1"/>
                </a:solidFill>
                <a:highlight>
                  <a:srgbClr val="FFFFFF"/>
                </a:highlight>
                <a:latin typeface="Consolas"/>
                <a:ea typeface="Consolas"/>
                <a:cs typeface="Consolas"/>
                <a:sym typeface="Consolas"/>
              </a:rPr>
              <a:t>  </a:t>
            </a:r>
            <a:r>
              <a:rPr lang="en" sz="1800">
                <a:solidFill>
                  <a:srgbClr val="37474F"/>
                </a:solidFill>
                <a:latin typeface="Consolas"/>
                <a:ea typeface="Consolas"/>
                <a:cs typeface="Consolas"/>
                <a:sym typeface="Consolas"/>
              </a:rPr>
              <a:t>numberOfBooks = numberOfBooks?.dec() ?: </a:t>
            </a:r>
            <a:r>
              <a:rPr lang="en" sz="1800">
                <a:solidFill>
                  <a:srgbClr val="C53929"/>
                </a:solidFill>
                <a:latin typeface="Consolas"/>
                <a:ea typeface="Consolas"/>
                <a:cs typeface="Consolas"/>
                <a:sym typeface="Consolas"/>
              </a:rPr>
              <a:t>0</a:t>
            </a:r>
            <a:endParaRPr sz="1800">
              <a:solidFill>
                <a:schemeClr val="dk1"/>
              </a:solidFill>
              <a:latin typeface="Consolas"/>
              <a:ea typeface="Consolas"/>
              <a:cs typeface="Consolas"/>
              <a:sym typeface="Consolas"/>
            </a:endParaRPr>
          </a:p>
        </p:txBody>
      </p:sp>
      <p:sp>
        <p:nvSpPr>
          <p:cNvPr id="546" name="Google Shape;546;p5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547" name="Google Shape;547;p56"/>
          <p:cNvSpPr txBox="1"/>
          <p:nvPr/>
        </p:nvSpPr>
        <p:spPr>
          <a:xfrm>
            <a:off x="311700" y="3651425"/>
            <a:ext cx="8502300" cy="702000"/>
          </a:xfrm>
          <a:prstGeom prst="rect">
            <a:avLst/>
          </a:prstGeom>
          <a:solidFill>
            <a:srgbClr val="D6F0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3C4043"/>
                </a:solidFill>
                <a:latin typeface="Roboto"/>
                <a:ea typeface="Roboto"/>
                <a:cs typeface="Roboto"/>
                <a:sym typeface="Roboto"/>
              </a:rPr>
              <a:t>The </a:t>
            </a:r>
            <a:r>
              <a:rPr b="0" i="0" lang="en" sz="1800" u="none" cap="none" strike="noStrike">
                <a:solidFill>
                  <a:srgbClr val="3C4043"/>
                </a:solidFill>
                <a:latin typeface="Courier New"/>
                <a:ea typeface="Courier New"/>
                <a:cs typeface="Courier New"/>
                <a:sym typeface="Courier New"/>
              </a:rPr>
              <a:t>?:</a:t>
            </a:r>
            <a:r>
              <a:rPr b="0" i="0" lang="en" sz="1800" u="none" cap="none" strike="noStrike">
                <a:solidFill>
                  <a:srgbClr val="3C4043"/>
                </a:solidFill>
                <a:latin typeface="Roboto"/>
                <a:ea typeface="Roboto"/>
                <a:cs typeface="Roboto"/>
                <a:sym typeface="Roboto"/>
              </a:rPr>
              <a:t> operator is sometimes called the "Elvis operator," because it's like a smiley on its side with a pompadour hairstyle, like Elvis Presley styled his hair. </a:t>
            </a:r>
            <a:endParaRPr b="0" i="0" sz="1800" u="none" cap="none" strike="noStrike">
              <a:solidFill>
                <a:srgbClr val="3C4043"/>
              </a:solidFill>
              <a:latin typeface="Roboto"/>
              <a:ea typeface="Roboto"/>
              <a:cs typeface="Roboto"/>
              <a:sym typeface="Roboto"/>
            </a:endParaRPr>
          </a:p>
        </p:txBody>
      </p:sp>
      <p:sp>
        <p:nvSpPr>
          <p:cNvPr id="548" name="Google Shape;548;p56"/>
          <p:cNvSpPr txBox="1"/>
          <p:nvPr>
            <p:ph type="title"/>
          </p:nvPr>
        </p:nvSpPr>
        <p:spPr>
          <a:xfrm>
            <a:off x="311700" y="247025"/>
            <a:ext cx="86577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Elvis operator</a:t>
            </a:r>
            <a:endParaRPr>
              <a:solidFill>
                <a:srgbClr val="FFFFFF"/>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57"/>
          <p:cNvSpPr txBox="1"/>
          <p:nvPr>
            <p:ph type="title"/>
          </p:nvPr>
        </p:nvSpPr>
        <p:spPr>
          <a:xfrm>
            <a:off x="311700" y="0"/>
            <a:ext cx="8520600" cy="464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sz="4200"/>
              <a:t>Summary</a:t>
            </a:r>
            <a:endParaRPr sz="4200"/>
          </a:p>
        </p:txBody>
      </p:sp>
      <p:sp>
        <p:nvSpPr>
          <p:cNvPr id="554" name="Google Shape;554;p5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5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Summary</a:t>
            </a:r>
            <a:endParaRPr/>
          </a:p>
        </p:txBody>
      </p:sp>
      <p:sp>
        <p:nvSpPr>
          <p:cNvPr id="560" name="Google Shape;560;p58"/>
          <p:cNvSpPr txBox="1"/>
          <p:nvPr>
            <p:ph idx="1" type="body"/>
          </p:nvPr>
        </p:nvSpPr>
        <p:spPr>
          <a:xfrm>
            <a:off x="311700" y="1443166"/>
            <a:ext cx="8520600" cy="3193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C4587"/>
              </a:buClr>
              <a:buSzPts val="2000"/>
              <a:buChar char="●"/>
            </a:pPr>
            <a:r>
              <a:rPr lang="en" sz="2000">
                <a:solidFill>
                  <a:srgbClr val="1C4587"/>
                </a:solidFill>
                <a:uFill>
                  <a:noFill/>
                </a:uFill>
                <a:hlinkClick action="ppaction://hlinksldjump" r:id="rId3">
                  <a:extLst>
                    <a:ext uri="{A12FA001-AC4F-418D-AE19-62706E023703}">
                      <ahyp:hlinkClr val="tx"/>
                    </a:ext>
                  </a:extLst>
                </a:hlinkClick>
              </a:rPr>
              <a:t>Create an IntelliJ IDEA project, opening REPL, and execute a function</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rPr>
              <a:t>Use o</a:t>
            </a:r>
            <a:r>
              <a:rPr lang="en" sz="2000">
                <a:solidFill>
                  <a:srgbClr val="1C4587"/>
                </a:solidFill>
                <a:uFill>
                  <a:noFill/>
                </a:uFill>
                <a:hlinkClick action="ppaction://hlinksldjump" r:id="rId4">
                  <a:extLst>
                    <a:ext uri="{A12FA001-AC4F-418D-AE19-62706E023703}">
                      <ahyp:hlinkClr val="tx"/>
                    </a:ext>
                  </a:extLst>
                </a:hlinkClick>
              </a:rPr>
              <a:t>perators and numeric operator methods</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rPr>
              <a:t>Use d</a:t>
            </a:r>
            <a:r>
              <a:rPr lang="en" sz="2000">
                <a:solidFill>
                  <a:srgbClr val="1C4587"/>
                </a:solidFill>
                <a:uFill>
                  <a:noFill/>
                </a:uFill>
                <a:hlinkClick action="ppaction://hlinksldjump" r:id="rId5">
                  <a:extLst>
                    <a:ext uri="{A12FA001-AC4F-418D-AE19-62706E023703}">
                      <ahyp:hlinkClr val="tx"/>
                    </a:ext>
                  </a:extLst>
                </a:hlinkClick>
              </a:rPr>
              <a:t>ata types, type casting, strings, and string templates</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rPr>
              <a:t>Use v</a:t>
            </a:r>
            <a:r>
              <a:rPr lang="en" sz="2000">
                <a:solidFill>
                  <a:srgbClr val="1C4587"/>
                </a:solidFill>
                <a:uFill>
                  <a:noFill/>
                </a:uFill>
                <a:hlinkClick action="ppaction://hlinksldjump" r:id="rId6">
                  <a:extLst>
                    <a:ext uri="{A12FA001-AC4F-418D-AE19-62706E023703}">
                      <ahyp:hlinkClr val="tx"/>
                    </a:ext>
                  </a:extLst>
                </a:hlinkClick>
              </a:rPr>
              <a:t>ariables and type inference, and mutable and immutable variables</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rPr>
              <a:t>Use c</a:t>
            </a:r>
            <a:r>
              <a:rPr lang="en" sz="2000">
                <a:solidFill>
                  <a:srgbClr val="1C4587"/>
                </a:solidFill>
                <a:uFill>
                  <a:noFill/>
                </a:uFill>
                <a:hlinkClick action="ppaction://hlinksldjump" r:id="rId7">
                  <a:extLst>
                    <a:ext uri="{A12FA001-AC4F-418D-AE19-62706E023703}">
                      <ahyp:hlinkClr val="tx"/>
                    </a:ext>
                  </a:extLst>
                </a:hlinkClick>
              </a:rPr>
              <a:t>onditionals, control flow, and looping structures</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rPr>
              <a:t>Use l</a:t>
            </a:r>
            <a:r>
              <a:rPr lang="en" sz="2000">
                <a:solidFill>
                  <a:srgbClr val="1C4587"/>
                </a:solidFill>
                <a:uFill>
                  <a:noFill/>
                </a:uFill>
                <a:hlinkClick action="ppaction://hlinksldjump" r:id="rId8">
                  <a:extLst>
                    <a:ext uri="{A12FA001-AC4F-418D-AE19-62706E023703}">
                      <ahyp:hlinkClr val="tx"/>
                    </a:ext>
                  </a:extLst>
                </a:hlinkClick>
              </a:rPr>
              <a:t>ists and arrays</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rPr>
              <a:t>Use Kotlin's n</a:t>
            </a:r>
            <a:r>
              <a:rPr lang="en" sz="2000">
                <a:solidFill>
                  <a:srgbClr val="1C4587"/>
                </a:solidFill>
                <a:uFill>
                  <a:noFill/>
                </a:uFill>
                <a:hlinkClick action="ppaction://hlinksldjump" r:id="rId9">
                  <a:extLst>
                    <a:ext uri="{A12FA001-AC4F-418D-AE19-62706E023703}">
                      <ahyp:hlinkClr val="tx"/>
                    </a:ext>
                  </a:extLst>
                </a:hlinkClick>
              </a:rPr>
              <a:t>ull safety</a:t>
            </a:r>
            <a:r>
              <a:rPr lang="en" sz="2000">
                <a:solidFill>
                  <a:srgbClr val="1C4587"/>
                </a:solidFill>
              </a:rPr>
              <a:t> features</a:t>
            </a:r>
            <a:endParaRPr sz="2000">
              <a:solidFill>
                <a:srgbClr val="1C4587"/>
              </a:solidFill>
            </a:endParaRPr>
          </a:p>
          <a:p>
            <a:pPr indent="0" lvl="0" marL="0" rtl="0" algn="l">
              <a:lnSpc>
                <a:spcPct val="115000"/>
              </a:lnSpc>
              <a:spcBef>
                <a:spcPts val="400"/>
              </a:spcBef>
              <a:spcAft>
                <a:spcPts val="0"/>
              </a:spcAft>
              <a:buClr>
                <a:schemeClr val="dk1"/>
              </a:buClr>
              <a:buSzPts val="1100"/>
              <a:buFont typeface="Arial"/>
              <a:buNone/>
            </a:pPr>
            <a:r>
              <a:t/>
            </a:r>
            <a:endParaRPr sz="2000"/>
          </a:p>
          <a:p>
            <a:pPr indent="0" lvl="0" marL="0" rtl="0" algn="l">
              <a:lnSpc>
                <a:spcPct val="115000"/>
              </a:lnSpc>
              <a:spcBef>
                <a:spcPts val="0"/>
              </a:spcBef>
              <a:spcAft>
                <a:spcPts val="0"/>
              </a:spcAft>
              <a:buSzPts val="2400"/>
              <a:buNone/>
            </a:pPr>
            <a:r>
              <a:t/>
            </a:r>
            <a:endParaRPr sz="2000"/>
          </a:p>
        </p:txBody>
      </p:sp>
      <p:sp>
        <p:nvSpPr>
          <p:cNvPr id="561" name="Google Shape;561;p5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562" name="Google Shape;562;p58"/>
          <p:cNvSpPr txBox="1"/>
          <p:nvPr/>
        </p:nvSpPr>
        <p:spPr>
          <a:xfrm>
            <a:off x="250900" y="999103"/>
            <a:ext cx="4218300" cy="36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Roboto"/>
                <a:ea typeface="Roboto"/>
                <a:cs typeface="Roboto"/>
                <a:sym typeface="Roboto"/>
              </a:rPr>
              <a:t>In Lesson 1, you learned how to:</a:t>
            </a:r>
            <a:endParaRPr b="0" i="0" sz="2000" u="none" cap="none" strike="noStrike">
              <a:solidFill>
                <a:srgbClr val="000000"/>
              </a:solidFill>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5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Pathway</a:t>
            </a:r>
            <a:endParaRPr/>
          </a:p>
        </p:txBody>
      </p:sp>
      <p:sp>
        <p:nvSpPr>
          <p:cNvPr id="568" name="Google Shape;568;p5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569" name="Google Shape;569;p59"/>
          <p:cNvSpPr txBox="1"/>
          <p:nvPr>
            <p:ph idx="1" type="body"/>
          </p:nvPr>
        </p:nvSpPr>
        <p:spPr>
          <a:xfrm>
            <a:off x="311711" y="1490519"/>
            <a:ext cx="8520600" cy="89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0"/>
              </a:spcAft>
              <a:buSzPts val="2400"/>
              <a:buNone/>
            </a:pPr>
            <a:r>
              <a:rPr lang="en" sz="2500" u="sng">
                <a:solidFill>
                  <a:schemeClr val="hlink"/>
                </a:solidFill>
                <a:hlinkClick r:id="rId3"/>
              </a:rPr>
              <a:t>Lesson 1: Kotlin basics</a:t>
            </a:r>
            <a:endParaRPr sz="2500">
              <a:solidFill>
                <a:schemeClr val="dk1"/>
              </a:solidFill>
            </a:endParaRPr>
          </a:p>
          <a:p>
            <a:pPr indent="0" lvl="0" marL="0" rtl="0" algn="l">
              <a:lnSpc>
                <a:spcPct val="115000"/>
              </a:lnSpc>
              <a:spcBef>
                <a:spcPts val="1000"/>
              </a:spcBef>
              <a:spcAft>
                <a:spcPts val="1000"/>
              </a:spcAft>
              <a:buSzPts val="2400"/>
              <a:buNone/>
            </a:pPr>
            <a:r>
              <a:t/>
            </a:r>
            <a:endParaRPr sz="2500">
              <a:solidFill>
                <a:schemeClr val="dk1"/>
              </a:solidFill>
            </a:endParaRPr>
          </a:p>
        </p:txBody>
      </p:sp>
      <p:pic>
        <p:nvPicPr>
          <p:cNvPr id="570" name="Google Shape;570;p59"/>
          <p:cNvPicPr preferRelativeResize="0"/>
          <p:nvPr/>
        </p:nvPicPr>
        <p:blipFill rotWithShape="1">
          <a:blip r:embed="rId4">
            <a:alphaModFix/>
          </a:blip>
          <a:srcRect b="13226" l="12796" r="12273" t="12878"/>
          <a:stretch/>
        </p:blipFill>
        <p:spPr>
          <a:xfrm>
            <a:off x="5771650" y="1382495"/>
            <a:ext cx="2755850" cy="271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Name the project</a:t>
            </a:r>
            <a:endParaRPr/>
          </a:p>
        </p:txBody>
      </p:sp>
      <p:sp>
        <p:nvSpPr>
          <p:cNvPr id="95" name="Google Shape;95;p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96" name="Google Shape;96;p6"/>
          <p:cNvPicPr preferRelativeResize="0"/>
          <p:nvPr/>
        </p:nvPicPr>
        <p:blipFill rotWithShape="1">
          <a:blip r:embed="rId3">
            <a:alphaModFix/>
          </a:blip>
          <a:srcRect b="0" l="0" r="0" t="0"/>
          <a:stretch/>
        </p:blipFill>
        <p:spPr>
          <a:xfrm>
            <a:off x="1627377" y="1077200"/>
            <a:ext cx="5889244" cy="336528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Open REPL (Read-Eval-Print-Loop)</a:t>
            </a:r>
            <a:endParaRPr/>
          </a:p>
        </p:txBody>
      </p:sp>
      <p:sp>
        <p:nvSpPr>
          <p:cNvPr id="102" name="Google Shape;102;p7"/>
          <p:cNvSpPr txBox="1"/>
          <p:nvPr>
            <p:ph idx="1" type="body"/>
          </p:nvPr>
        </p:nvSpPr>
        <p:spPr>
          <a:xfrm>
            <a:off x="311700" y="923875"/>
            <a:ext cx="8520600" cy="386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400"/>
              </a:spcBef>
              <a:spcAft>
                <a:spcPts val="0"/>
              </a:spcAft>
              <a:buSzPts val="2400"/>
              <a:buNone/>
            </a:pPr>
            <a:r>
              <a:t/>
            </a:r>
            <a:endParaRPr sz="1800">
              <a:solidFill>
                <a:schemeClr val="dk1"/>
              </a:solidFill>
            </a:endParaRPr>
          </a:p>
          <a:p>
            <a:pPr indent="0" lvl="0" marL="457200" rtl="0" algn="l">
              <a:lnSpc>
                <a:spcPct val="115000"/>
              </a:lnSpc>
              <a:spcBef>
                <a:spcPts val="1000"/>
              </a:spcBef>
              <a:spcAft>
                <a:spcPts val="0"/>
              </a:spcAft>
              <a:buClr>
                <a:schemeClr val="dk1"/>
              </a:buClr>
              <a:buSzPts val="1100"/>
              <a:buFont typeface="Arial"/>
              <a:buNone/>
            </a:pPr>
            <a:r>
              <a:t/>
            </a:r>
            <a:endParaRPr/>
          </a:p>
        </p:txBody>
      </p:sp>
      <p:sp>
        <p:nvSpPr>
          <p:cNvPr id="103" name="Google Shape;103;p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04" name="Google Shape;104;p7"/>
          <p:cNvSpPr txBox="1"/>
          <p:nvPr/>
        </p:nvSpPr>
        <p:spPr>
          <a:xfrm>
            <a:off x="6304800" y="2904775"/>
            <a:ext cx="2325900" cy="1395900"/>
          </a:xfrm>
          <a:prstGeom prst="rect">
            <a:avLst/>
          </a:prstGeom>
          <a:solidFill>
            <a:srgbClr val="D6F0FF"/>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rgbClr val="3C4043"/>
                </a:solidFill>
                <a:latin typeface="Roboto"/>
                <a:ea typeface="Roboto"/>
                <a:cs typeface="Roboto"/>
                <a:sym typeface="Roboto"/>
              </a:rPr>
              <a:t>It may take a few moments before the Kotlin menu appears under </a:t>
            </a:r>
            <a:r>
              <a:rPr b="1" i="0" lang="en" sz="1800" u="none" cap="none" strike="noStrike">
                <a:solidFill>
                  <a:srgbClr val="3C4043"/>
                </a:solidFill>
                <a:latin typeface="Roboto"/>
                <a:ea typeface="Roboto"/>
                <a:cs typeface="Roboto"/>
                <a:sym typeface="Roboto"/>
              </a:rPr>
              <a:t>Tools</a:t>
            </a:r>
            <a:r>
              <a:rPr b="0" i="0" lang="en" sz="1800" u="none" cap="none" strike="noStrike">
                <a:solidFill>
                  <a:srgbClr val="3C4043"/>
                </a:solidFill>
                <a:latin typeface="Roboto"/>
                <a:ea typeface="Roboto"/>
                <a:cs typeface="Roboto"/>
                <a:sym typeface="Roboto"/>
              </a:rPr>
              <a:t>.</a:t>
            </a:r>
            <a:endParaRPr b="0" i="0" sz="1800" u="none" cap="none" strike="noStrike">
              <a:solidFill>
                <a:srgbClr val="3C4043"/>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Roboto"/>
              <a:ea typeface="Roboto"/>
              <a:cs typeface="Roboto"/>
              <a:sym typeface="Roboto"/>
            </a:endParaRPr>
          </a:p>
        </p:txBody>
      </p:sp>
      <p:pic>
        <p:nvPicPr>
          <p:cNvPr id="105" name="Google Shape;105;p7"/>
          <p:cNvPicPr preferRelativeResize="0"/>
          <p:nvPr/>
        </p:nvPicPr>
        <p:blipFill rotWithShape="1">
          <a:blip r:embed="rId3">
            <a:alphaModFix/>
          </a:blip>
          <a:srcRect b="0" l="0" r="0" t="0"/>
          <a:stretch/>
        </p:blipFill>
        <p:spPr>
          <a:xfrm>
            <a:off x="734713" y="1287488"/>
            <a:ext cx="4375499" cy="301323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Create a printHello() function</a:t>
            </a:r>
            <a:endParaRPr/>
          </a:p>
        </p:txBody>
      </p:sp>
      <p:sp>
        <p:nvSpPr>
          <p:cNvPr id="111" name="Google Shape;111;p8"/>
          <p:cNvSpPr txBox="1"/>
          <p:nvPr>
            <p:ph idx="1" type="body"/>
          </p:nvPr>
        </p:nvSpPr>
        <p:spPr>
          <a:xfrm>
            <a:off x="311700" y="923875"/>
            <a:ext cx="8520600" cy="381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t/>
            </a:r>
            <a:endParaRPr sz="1400"/>
          </a:p>
          <a:p>
            <a:pPr indent="0" lvl="0" marL="914400" rtl="0" algn="l">
              <a:lnSpc>
                <a:spcPct val="115000"/>
              </a:lnSpc>
              <a:spcBef>
                <a:spcPts val="1000"/>
              </a:spcBef>
              <a:spcAft>
                <a:spcPts val="0"/>
              </a:spcAft>
              <a:buSzPts val="2400"/>
              <a:buNone/>
            </a:pPr>
            <a:r>
              <a:t/>
            </a:r>
            <a:endParaRPr sz="1400"/>
          </a:p>
        </p:txBody>
      </p:sp>
      <p:sp>
        <p:nvSpPr>
          <p:cNvPr id="112" name="Google Shape;112;p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13" name="Google Shape;113;p8"/>
          <p:cNvPicPr preferRelativeResize="0"/>
          <p:nvPr/>
        </p:nvPicPr>
        <p:blipFill rotWithShape="1">
          <a:blip r:embed="rId3">
            <a:alphaModFix/>
          </a:blip>
          <a:srcRect b="0" l="0" r="2467" t="0"/>
          <a:stretch/>
        </p:blipFill>
        <p:spPr>
          <a:xfrm>
            <a:off x="311694" y="1457050"/>
            <a:ext cx="4828451" cy="2749050"/>
          </a:xfrm>
          <a:prstGeom prst="rect">
            <a:avLst/>
          </a:prstGeom>
          <a:noFill/>
          <a:ln>
            <a:noFill/>
          </a:ln>
        </p:spPr>
      </p:pic>
      <p:sp>
        <p:nvSpPr>
          <p:cNvPr id="114" name="Google Shape;114;p8"/>
          <p:cNvSpPr txBox="1"/>
          <p:nvPr/>
        </p:nvSpPr>
        <p:spPr>
          <a:xfrm>
            <a:off x="6321650" y="3090150"/>
            <a:ext cx="2329500" cy="1116000"/>
          </a:xfrm>
          <a:prstGeom prst="rect">
            <a:avLst/>
          </a:prstGeom>
          <a:solidFill>
            <a:srgbClr val="D6F0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3C4043"/>
                </a:solidFill>
                <a:latin typeface="Roboto"/>
                <a:ea typeface="Roboto"/>
                <a:cs typeface="Roboto"/>
                <a:sym typeface="Roboto"/>
              </a:rPr>
              <a:t>Press </a:t>
            </a:r>
            <a:r>
              <a:rPr b="1" i="0" lang="en" sz="1800" u="none" cap="none" strike="noStrike">
                <a:solidFill>
                  <a:srgbClr val="3C4043"/>
                </a:solidFill>
                <a:latin typeface="Roboto"/>
                <a:ea typeface="Roboto"/>
                <a:cs typeface="Roboto"/>
                <a:sym typeface="Roboto"/>
              </a:rPr>
              <a:t>Control+Enter</a:t>
            </a:r>
            <a:r>
              <a:rPr b="0" i="0" lang="en" sz="1800" u="none" cap="none" strike="noStrike">
                <a:solidFill>
                  <a:srgbClr val="3C4043"/>
                </a:solidFill>
                <a:latin typeface="Roboto"/>
                <a:ea typeface="Roboto"/>
                <a:cs typeface="Roboto"/>
                <a:sym typeface="Roboto"/>
              </a:rPr>
              <a:t> (</a:t>
            </a:r>
            <a:r>
              <a:rPr b="1" i="0" lang="en" sz="1800" u="none" cap="none" strike="noStrike">
                <a:solidFill>
                  <a:srgbClr val="3C4043"/>
                </a:solidFill>
                <a:latin typeface="Roboto"/>
                <a:ea typeface="Roboto"/>
                <a:cs typeface="Roboto"/>
                <a:sym typeface="Roboto"/>
              </a:rPr>
              <a:t>Command+Enter</a:t>
            </a:r>
            <a:r>
              <a:rPr b="0" i="0" lang="en" sz="1800" u="none" cap="none" strike="noStrike">
                <a:solidFill>
                  <a:srgbClr val="3C4043"/>
                </a:solidFill>
                <a:latin typeface="Roboto"/>
                <a:ea typeface="Roboto"/>
                <a:cs typeface="Roboto"/>
                <a:sym typeface="Roboto"/>
              </a:rPr>
              <a:t> on a Mac) to execute.</a:t>
            </a:r>
            <a:r>
              <a:rPr b="0" i="0" lang="en" sz="1800" u="none" cap="none" strike="noStrike">
                <a:solidFill>
                  <a:srgbClr val="000000"/>
                </a:solidFill>
                <a:latin typeface="Roboto"/>
                <a:ea typeface="Roboto"/>
                <a:cs typeface="Roboto"/>
                <a:sym typeface="Roboto"/>
              </a:rPr>
              <a:t> </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9"/>
          <p:cNvSpPr txBox="1"/>
          <p:nvPr>
            <p:ph type="title"/>
          </p:nvPr>
        </p:nvSpPr>
        <p:spPr>
          <a:xfrm>
            <a:off x="311700" y="0"/>
            <a:ext cx="8520600" cy="464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sz="4200"/>
              <a:t>Operators</a:t>
            </a:r>
            <a:endParaRPr sz="4200"/>
          </a:p>
        </p:txBody>
      </p:sp>
      <p:sp>
        <p:nvSpPr>
          <p:cNvPr id="120" name="Google Shape;120;p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