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Roboto Condensed"/>
      <p:regular r:id="rId80"/>
      <p:bold r:id="rId81"/>
      <p:italic r:id="rId82"/>
      <p:boldItalic r:id="rId83"/>
    </p:embeddedFont>
    <p:embeddedFont>
      <p:font typeface="Open Sans"/>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8" roundtripDataSignature="AMtx7mj3dVPu+FFIuPu0Oij3bQHPWTBj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regular.fntdata"/><Relationship Id="rId83" Type="http://schemas.openxmlformats.org/officeDocument/2006/relationships/font" Target="fonts/RobotoCondensed-boldItalic.fntdata"/><Relationship Id="rId42" Type="http://schemas.openxmlformats.org/officeDocument/2006/relationships/slide" Target="slides/slide36.xml"/><Relationship Id="rId86" Type="http://schemas.openxmlformats.org/officeDocument/2006/relationships/font" Target="fonts/OpenSans-italic.fntdata"/><Relationship Id="rId41" Type="http://schemas.openxmlformats.org/officeDocument/2006/relationships/slide" Target="slides/slide35.xml"/><Relationship Id="rId85" Type="http://schemas.openxmlformats.org/officeDocument/2006/relationships/font" Target="fonts/OpenSans-bold.fntdata"/><Relationship Id="rId44" Type="http://schemas.openxmlformats.org/officeDocument/2006/relationships/slide" Target="slides/slide38.xml"/><Relationship Id="rId88" Type="http://customschemas.google.com/relationships/presentationmetadata" Target="metadata"/><Relationship Id="rId43" Type="http://schemas.openxmlformats.org/officeDocument/2006/relationships/slide" Target="slides/slide37.xml"/><Relationship Id="rId87" Type="http://schemas.openxmlformats.org/officeDocument/2006/relationships/font" Target="fonts/OpenSans-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Condensed-regular.fntdata"/><Relationship Id="rId82" Type="http://schemas.openxmlformats.org/officeDocument/2006/relationships/font" Target="fonts/RobotoCondensed-italic.fntdata"/><Relationship Id="rId81"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bold.fntdata"/><Relationship Id="rId32" Type="http://schemas.openxmlformats.org/officeDocument/2006/relationships/slide" Target="slides/slide26.xml"/><Relationship Id="rId76" Type="http://schemas.openxmlformats.org/officeDocument/2006/relationships/font" Target="fonts/Roboto-regular.fntdata"/><Relationship Id="rId35" Type="http://schemas.openxmlformats.org/officeDocument/2006/relationships/slide" Target="slides/slide29.xml"/><Relationship Id="rId79" Type="http://schemas.openxmlformats.org/officeDocument/2006/relationships/font" Target="fonts/Roboto-boldItalic.fntdata"/><Relationship Id="rId34" Type="http://schemas.openxmlformats.org/officeDocument/2006/relationships/slide" Target="slides/slide28.xml"/><Relationship Id="rId78" Type="http://schemas.openxmlformats.org/officeDocument/2006/relationships/font" Target="fonts/Robot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intr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rojects#ProjectFil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widget/TextView" TargetMode="External"/><Relationship Id="rId3" Type="http://schemas.openxmlformats.org/officeDocument/2006/relationships/hyperlink" Target="https://developer.android.com/reference/android/widget/ImageView" TargetMode="External"/><Relationship Id="rId4" Type="http://schemas.openxmlformats.org/officeDocument/2006/relationships/hyperlink" Target="https://developer.android.com/reference/android/widget/Butt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layout-edit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oncrea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ctivity#setContentView(in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java-interop.html#sam-conver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late-initialized-properties-and-variabl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 TargetMode="External"/><Relationship Id="rId3" Type="http://schemas.openxmlformats.org/officeDocument/2006/relationships/hyperlink" Target="https://support.google.com/accessibility/android/answer/7158390" TargetMode="External"/><Relationship Id="rId4" Type="http://schemas.openxmlformats.org/officeDocument/2006/relationships/hyperlink" Target="https://developer.android.com/guide/topics/ui/accessibility/principles#label-elements"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apps.accessibility.auditor" TargetMode="External"/><Relationship Id="rId3"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describe-ui-element" TargetMode="External"/><Relationship Id="rId3"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attr_android:importantForAccessibility"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283677?hl=en" TargetMode="External"/><Relationship Id="rId3" Type="http://schemas.openxmlformats.org/officeDocument/2006/relationships/hyperlink" Target="https://support.google.com/accessibility/android/answer/6006966" TargetMode="External"/><Relationship Id="rId4" Type="http://schemas.openxmlformats.org/officeDocument/2006/relationships/hyperlink" Target="https://support.google.com/accessibility/android/answer/6006598" TargetMode="External"/><Relationship Id="rId5" Type="http://schemas.openxmlformats.org/officeDocument/2006/relationships/hyperlink" Target="https://support.google.com/accessibility/android/answer/6151827?hl=en&amp;ref_topic=3529932" TargetMode="External"/><Relationship Id="rId6" Type="http://schemas.openxmlformats.org/officeDocument/2006/relationships/hyperlink" Target="https://support.google.com/accessibility/android/answer/9728765?hl=en&amp;ref_topic=3529932"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testing#talkback"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122836" TargetMode="External"/><Relationship Id="rId3"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marvin.talkback&amp;hl=en_US"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 Id="rId3"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indent="-298450" lvl="0" marL="457200" rtl="0" algn="l">
              <a:lnSpc>
                <a:spcPct val="100000"/>
              </a:lnSpc>
              <a:spcBef>
                <a:spcPts val="0"/>
              </a:spcBef>
              <a:spcAft>
                <a:spcPts val="0"/>
              </a:spcAft>
              <a:buSzPts val="1100"/>
              <a:buAutoNum type="arabicParenBoth"/>
            </a:pPr>
            <a:r>
              <a:rPr b="1" lang="en"/>
              <a:t>Project </a:t>
            </a:r>
            <a:r>
              <a:rPr lang="en">
                <a:solidFill>
                  <a:schemeClr val="dk1"/>
                </a:solidFill>
              </a:rPr>
              <a:t>window shows the files and folders for your project.</a:t>
            </a:r>
            <a:endParaRPr/>
          </a:p>
          <a:p>
            <a:pPr indent="-298450" lvl="0" marL="457200" rtl="0" algn="l">
              <a:lnSpc>
                <a:spcPct val="100000"/>
              </a:lnSpc>
              <a:spcBef>
                <a:spcPts val="0"/>
              </a:spcBef>
              <a:spcAft>
                <a:spcPts val="0"/>
              </a:spcAft>
              <a:buSzPts val="1100"/>
              <a:buAutoNum type="arabicParenBoth"/>
            </a:pPr>
            <a:r>
              <a:rPr b="1" lang="en"/>
              <a:t>Palette</a:t>
            </a:r>
            <a:r>
              <a:rPr lang="en"/>
              <a:t> shows the components and layouts that you can drag into your project, such as TextViews, ImageViews, and Buttons.</a:t>
            </a:r>
            <a:endParaRPr/>
          </a:p>
          <a:p>
            <a:pPr indent="-298450" lvl="0" marL="457200" rtl="0" algn="l">
              <a:lnSpc>
                <a:spcPct val="100000"/>
              </a:lnSpc>
              <a:spcBef>
                <a:spcPts val="0"/>
              </a:spcBef>
              <a:spcAft>
                <a:spcPts val="0"/>
              </a:spcAft>
              <a:buSzPts val="1100"/>
              <a:buAutoNum type="arabicParenBoth"/>
            </a:pPr>
            <a:r>
              <a:rPr b="1" lang="en"/>
              <a:t>Component Tree</a:t>
            </a:r>
            <a:r>
              <a:rPr lang="en"/>
              <a:t> shows the view hierarchy for your layout. Click a component or layout to show it in the Design Editor.</a:t>
            </a:r>
            <a:endParaRPr/>
          </a:p>
          <a:p>
            <a:pPr indent="-298450" lvl="0" marL="457200" rtl="0" algn="l">
              <a:lnSpc>
                <a:spcPct val="100000"/>
              </a:lnSpc>
              <a:spcBef>
                <a:spcPts val="0"/>
              </a:spcBef>
              <a:spcAft>
                <a:spcPts val="0"/>
              </a:spcAft>
              <a:buSzPts val="1100"/>
              <a:buAutoNum type="arabicParenBoth"/>
            </a:pPr>
            <a:r>
              <a:rPr b="1" lang="en"/>
              <a:t>Design Editor</a:t>
            </a:r>
            <a:r>
              <a:rPr lang="en"/>
              <a:t> displays a Design view and a Blueprint view to give you a visual representation of your layout. </a:t>
            </a:r>
            <a:endParaRPr/>
          </a:p>
          <a:p>
            <a:pPr indent="-298450" lvl="0" marL="457200" rtl="0" algn="l">
              <a:lnSpc>
                <a:spcPct val="100000"/>
              </a:lnSpc>
              <a:spcBef>
                <a:spcPts val="0"/>
              </a:spcBef>
              <a:spcAft>
                <a:spcPts val="0"/>
              </a:spcAft>
              <a:buSzPts val="1100"/>
              <a:buAutoNum type="arabicParenBoth"/>
            </a:pPr>
            <a:r>
              <a:rPr b="1" lang="en"/>
              <a:t>Attributes</a:t>
            </a:r>
            <a:r>
              <a:rPr lang="en"/>
              <a:t> window contains a list of properties you can set for your component.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a basic app project, the main parts to know about are the Activity, the app’s resources, and the gradle files. We’ll cover each topic in more depth in this lesson, but briefly: </a:t>
            </a:r>
            <a:endParaRPr/>
          </a:p>
          <a:p>
            <a:pPr indent="-298450" lvl="0" marL="457200" rtl="0" algn="l">
              <a:lnSpc>
                <a:spcPct val="100000"/>
              </a:lnSpc>
              <a:spcBef>
                <a:spcPts val="0"/>
              </a:spcBef>
              <a:spcAft>
                <a:spcPts val="0"/>
              </a:spcAft>
              <a:buSzPts val="1100"/>
              <a:buChar char="●"/>
            </a:pPr>
            <a:r>
              <a:rPr lang="en"/>
              <a:t>An </a:t>
            </a:r>
            <a:r>
              <a:rPr b="1" lang="en"/>
              <a:t>Activity</a:t>
            </a:r>
            <a:r>
              <a:rPr lang="en"/>
              <a:t> handles user input and creates a window on the screen to display your user interface. </a:t>
            </a:r>
            <a:endParaRPr/>
          </a:p>
          <a:p>
            <a:pPr indent="-298450" lvl="0" marL="457200" rtl="0" algn="l">
              <a:lnSpc>
                <a:spcPct val="100000"/>
              </a:lnSpc>
              <a:spcBef>
                <a:spcPts val="0"/>
              </a:spcBef>
              <a:spcAft>
                <a:spcPts val="0"/>
              </a:spcAft>
              <a:buSzPts val="1100"/>
              <a:buChar char="●"/>
            </a:pPr>
            <a:r>
              <a:rPr b="1" lang="en"/>
              <a:t>Resources</a:t>
            </a:r>
            <a:r>
              <a:rPr lang="en"/>
              <a:t> are additional files that your code uses, such as layout files, images, audio files, themes, colors, and more. </a:t>
            </a:r>
            <a:endParaRPr/>
          </a:p>
          <a:p>
            <a:pPr indent="-298450" lvl="0" marL="457200" rtl="0" algn="l">
              <a:lnSpc>
                <a:spcPct val="100000"/>
              </a:lnSpc>
              <a:spcBef>
                <a:spcPts val="0"/>
              </a:spcBef>
              <a:spcAft>
                <a:spcPts val="0"/>
              </a:spcAft>
              <a:buSzPts val="1100"/>
              <a:buChar char="●"/>
            </a:pPr>
            <a:r>
              <a:rPr b="1" lang="en"/>
              <a:t>Gradle files</a:t>
            </a:r>
            <a:r>
              <a:rPr lang="en"/>
              <a:t> are scripts that control how your app is built, so that it can be installed on a device.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you create your first app from a project template, Android Studio generates a project structure similar to this.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Here’s what each file or directory does: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indent="-298450" lvl="0" marL="457200" rtl="0" algn="l">
              <a:lnSpc>
                <a:spcPct val="100000"/>
              </a:lnSpc>
              <a:spcBef>
                <a:spcPts val="0"/>
              </a:spcBef>
              <a:spcAft>
                <a:spcPts val="0"/>
              </a:spcAft>
              <a:buSzPts val="1100"/>
              <a:buChar char="●"/>
            </a:pPr>
            <a:r>
              <a:rPr lang="en"/>
              <a:t>test - local unit tests that will execute on your computer</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indent="-298450" lvl="0" marL="457200" rtl="0" algn="l">
              <a:lnSpc>
                <a:spcPct val="100000"/>
              </a:lnSpc>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r>
              <a:rPr lang="en"/>
              <a:t>:</a:t>
            </a:r>
            <a:endParaRPr/>
          </a:p>
          <a:p>
            <a:pPr indent="0" lvl="0" marL="0" rtl="0" algn="l">
              <a:lnSpc>
                <a:spcPct val="100000"/>
              </a:lnSpc>
              <a:spcBef>
                <a:spcPts val="0"/>
              </a:spcBef>
              <a:spcAft>
                <a:spcPts val="0"/>
              </a:spcAft>
              <a:buSzPts val="1100"/>
              <a:buNone/>
            </a:pPr>
            <a:r>
              <a:rPr lang="en" u="sng">
                <a:solidFill>
                  <a:schemeClr val="hlink"/>
                </a:solidFill>
                <a:hlinkClick r:id="rId2"/>
              </a:rPr>
              <a:t>Project Files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en"/>
              <a:t>Resources:</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TextView</a:t>
            </a:r>
            <a:endParaRPr/>
          </a:p>
          <a:p>
            <a:pPr indent="-298450" lvl="0" marL="457200" rtl="0" algn="l">
              <a:lnSpc>
                <a:spcPct val="100000"/>
              </a:lnSpc>
              <a:spcBef>
                <a:spcPts val="0"/>
              </a:spcBef>
              <a:spcAft>
                <a:spcPts val="0"/>
              </a:spcAft>
              <a:buSzPts val="1100"/>
              <a:buChar char="●"/>
            </a:pPr>
            <a:r>
              <a:rPr lang="en" u="sng">
                <a:solidFill>
                  <a:schemeClr val="hlink"/>
                </a:solidFill>
                <a:hlinkClick r:id="rId3"/>
              </a:rPr>
              <a:t>ImageView</a:t>
            </a:r>
            <a:endParaRPr/>
          </a:p>
          <a:p>
            <a:pPr indent="-298450" lvl="0" marL="457200" rtl="0" algn="l">
              <a:lnSpc>
                <a:spcPct val="100000"/>
              </a:lnSpc>
              <a:spcBef>
                <a:spcPts val="0"/>
              </a:spcBef>
              <a:spcAft>
                <a:spcPts val="0"/>
              </a:spcAft>
              <a:buSzPts val="1100"/>
              <a:buChar char="●"/>
            </a:pPr>
            <a:r>
              <a:rPr lang="en" u="sng">
                <a:solidFill>
                  <a:schemeClr val="hlink"/>
                </a:solidFill>
                <a:hlinkClick r:id="rId4"/>
              </a:rPr>
              <a:t>Button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Android Studio, build your layout with the Layout Editor. </a:t>
            </a:r>
            <a:endParaRPr/>
          </a:p>
          <a:p>
            <a:pPr indent="-298450" lvl="0" marL="457200" rtl="0" algn="l">
              <a:lnSpc>
                <a:spcPct val="100000"/>
              </a:lnSpc>
              <a:spcBef>
                <a:spcPts val="0"/>
              </a:spcBef>
              <a:spcAft>
                <a:spcPts val="0"/>
              </a:spcAft>
              <a:buSzPts val="1100"/>
              <a:buChar char="●"/>
            </a:pPr>
            <a:r>
              <a:rPr lang="en"/>
              <a:t>Drag and drop components from the Palette (1) into the Design view (2). </a:t>
            </a:r>
            <a:endParaRPr/>
          </a:p>
          <a:p>
            <a:pPr indent="-298450" lvl="0" marL="457200" rtl="0" algn="l">
              <a:lnSpc>
                <a:spcPct val="100000"/>
              </a:lnSpc>
              <a:spcBef>
                <a:spcPts val="0"/>
              </a:spcBef>
              <a:spcAft>
                <a:spcPts val="0"/>
              </a:spcAft>
              <a:buSzPts val="1100"/>
              <a:buChar char="●"/>
            </a:pPr>
            <a:r>
              <a:rPr lang="en"/>
              <a:t>See a preview of your layout in the Design view (2).</a:t>
            </a:r>
            <a:endParaRPr/>
          </a:p>
          <a:p>
            <a:pPr indent="-298450" lvl="0" marL="457200" rtl="0" algn="l">
              <a:lnSpc>
                <a:spcPct val="100000"/>
              </a:lnSpc>
              <a:spcBef>
                <a:spcPts val="0"/>
              </a:spcBef>
              <a:spcAft>
                <a:spcPts val="0"/>
              </a:spcAft>
              <a:buSzPts val="1100"/>
              <a:buChar char="●"/>
            </a:pPr>
            <a:r>
              <a:rPr lang="en"/>
              <a:t>Modify the attributes of the views on the right hand side in the Attributes window (3).</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Build a UI with Layout Editor</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indent="-298450" lvl="0" marL="457200" rtl="0" algn="l">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indent="-298450" lvl="0" marL="457200" rtl="0" algn="l">
              <a:lnSpc>
                <a:spcPct val="100000"/>
              </a:lnSpc>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indent="-298450" lvl="0" marL="457200" rtl="0" algn="l">
              <a:lnSpc>
                <a:spcPct val="100000"/>
              </a:lnSpc>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indent="-298450" lvl="0" marL="457200" rtl="0" algn="l">
              <a:lnSpc>
                <a:spcPct val="100000"/>
              </a:lnSpc>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indent="-298450" lvl="0" marL="457200" rtl="0" algn="l">
              <a:lnSpc>
                <a:spcPct val="100000"/>
              </a:lnSpc>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indent="-298450" lvl="0" marL="457200" rtl="0" algn="l">
              <a:lnSpc>
                <a:spcPct val="100000"/>
              </a:lnSpc>
              <a:spcBef>
                <a:spcPts val="0"/>
              </a:spcBef>
              <a:spcAft>
                <a:spcPts val="0"/>
              </a:spcAft>
              <a:buSzPts val="1100"/>
              <a:buChar char="●"/>
            </a:pPr>
            <a:r>
              <a:rPr lang="en"/>
              <a:t>The</a:t>
            </a:r>
            <a:r>
              <a:rPr b="1" lang="en"/>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indent="-298450" lvl="0" marL="457200" rtl="0" algn="l">
              <a:lnSpc>
                <a:spcPct val="100000"/>
              </a:lnSpc>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There are more subdirectories that may appear in the resources directory, but these are the ones that will be present in almost every Android project.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indent="0" lvl="0" marL="0" rtl="0" algn="l">
              <a:lnSpc>
                <a:spcPct val="100000"/>
              </a:lnSpc>
              <a:spcBef>
                <a:spcPts val="0"/>
              </a:spcBef>
              <a:spcAft>
                <a:spcPts val="0"/>
              </a:spcAft>
              <a:buSzPts val="1100"/>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b="1" lang="en"/>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Examples of activities: </a:t>
            </a:r>
            <a:endParaRPr/>
          </a:p>
          <a:p>
            <a:pPr indent="-298450" lvl="0" marL="457200" rtl="0" algn="l">
              <a:lnSpc>
                <a:spcPct val="100000"/>
              </a:lnSpc>
              <a:spcBef>
                <a:spcPts val="0"/>
              </a:spcBef>
              <a:spcAft>
                <a:spcPts val="0"/>
              </a:spcAft>
              <a:buSzPts val="1100"/>
              <a:buChar char="●"/>
            </a:pPr>
            <a:r>
              <a:rPr lang="en"/>
              <a:t>Displaying a list of emails</a:t>
            </a:r>
            <a:endParaRPr/>
          </a:p>
          <a:p>
            <a:pPr indent="-298450" lvl="0" marL="457200" rtl="0" algn="l">
              <a:lnSpc>
                <a:spcPct val="100000"/>
              </a:lnSpc>
              <a:spcBef>
                <a:spcPts val="0"/>
              </a:spcBef>
              <a:spcAft>
                <a:spcPts val="0"/>
              </a:spcAft>
              <a:buSzPts val="1100"/>
              <a:buChar char="●"/>
            </a:pPr>
            <a:r>
              <a:rPr lang="en"/>
              <a:t>Displaying details of one specific item</a:t>
            </a:r>
            <a:endParaRPr/>
          </a:p>
          <a:p>
            <a:pPr indent="-298450" lvl="0" marL="457200" rtl="0" algn="l">
              <a:lnSpc>
                <a:spcPct val="100000"/>
              </a:lnSpc>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onCreate()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b="1" lang="en"/>
              <a:t>layout inflation</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marR="360045" rtl="0" algn="l">
              <a:lnSpc>
                <a:spcPct val="100000"/>
              </a:lnSpc>
              <a:spcBef>
                <a:spcPts val="0"/>
              </a:spcBef>
              <a:spcAft>
                <a:spcPts val="1415"/>
              </a:spcAft>
              <a:buSzPts val="1100"/>
              <a:buChar char="●"/>
            </a:pPr>
            <a:r>
              <a:rPr lang="en" u="sng">
                <a:solidFill>
                  <a:schemeClr val="hlink"/>
                </a:solidFill>
                <a:hlinkClick r:id="rId2"/>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298450" lvl="0" marL="457200" marR="360045" rtl="0" algn="l">
              <a:lnSpc>
                <a:spcPct val="100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indent="0" lvl="0" marL="0" marR="360045" rtl="0" algn="l">
              <a:lnSpc>
                <a:spcPct val="100000"/>
              </a:lnSpc>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indent="0" lvl="0" marL="0" marR="360045" rtl="0" algn="l">
              <a:lnSpc>
                <a:spcPct val="100000"/>
              </a:lnSpc>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indent="0" lvl="0" marL="0" marR="360045" rtl="0" algn="l">
              <a:lnSpc>
                <a:spcPct val="100000"/>
              </a:lnSpc>
              <a:spcBef>
                <a:spcPts val="1415"/>
              </a:spcBef>
              <a:spcAft>
                <a:spcPts val="0"/>
              </a:spcAft>
              <a:buSzPts val="1100"/>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indent="0" lvl="0" marL="0" marR="360045" rtl="0" algn="l">
              <a:lnSpc>
                <a:spcPct val="100000"/>
              </a:lnSpc>
              <a:spcBef>
                <a:spcPts val="1415"/>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2"/>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Transition: 1 click</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b="1" lang="en"/>
              <a:t>Single Abstract Method (SAM)</a:t>
            </a:r>
            <a:r>
              <a:rPr lang="en"/>
              <a:t>, Kotlin function literals can be automatically converted into an implementation of this interface.  (The parameter types of the interface method must match the parameter types of the Kotlin function.)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a:t>
            </a:r>
            <a:endParaRPr b="1"/>
          </a:p>
          <a:p>
            <a:pPr indent="-304800" lvl="0" marL="457200" marR="360045" rtl="0" algn="l">
              <a:lnSpc>
                <a:spcPct val="100000"/>
              </a:lnSpc>
              <a:spcBef>
                <a:spcPts val="0"/>
              </a:spcBef>
              <a:spcAft>
                <a:spcPts val="0"/>
              </a:spcAft>
              <a:buSzPts val="1200"/>
              <a:buFont typeface="Times New Roman"/>
              <a:buChar char="●"/>
            </a:pPr>
            <a:r>
              <a:rPr lang="en" u="sng">
                <a:solidFill>
                  <a:schemeClr val="hlink"/>
                </a:solidFill>
                <a:hlinkClick r:id="rId2"/>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indent="0" lvl="0" marL="0" marR="360045" rtl="0" algn="l">
              <a:lnSpc>
                <a:spcPct val="100000"/>
              </a:lnSpc>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indent="0" lvl="0" marL="0" marR="360045" rtl="0" algn="l">
              <a:lnSpc>
                <a:spcPct val="100000"/>
              </a:lnSpc>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lnSpc>
                <a:spcPct val="100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1415"/>
              </a:spcAft>
              <a:buSzPts val="1100"/>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move onto the last section of our lesson today. If you remember, the anatomy of a basic app includes an Activity, resources and layouts, and Gradle files. Let’s discuss Gradle.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you open Android Studio, the </a:t>
            </a:r>
            <a:r>
              <a:rPr b="1" lang="en"/>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a:t>
            </a:r>
            <a:r>
              <a:rPr b="1" lang="en"/>
              <a:t>clean</a:t>
            </a:r>
            <a:r>
              <a:rPr lang="en"/>
              <a:t> task deletes all compiled files from the build directory. </a:t>
            </a:r>
            <a:endParaRPr/>
          </a:p>
          <a:p>
            <a:pPr indent="-298450" lvl="0" marL="457200" rtl="0" algn="l">
              <a:lnSpc>
                <a:spcPct val="100000"/>
              </a:lnSpc>
              <a:spcBef>
                <a:spcPts val="0"/>
              </a:spcBef>
              <a:spcAft>
                <a:spcPts val="0"/>
              </a:spcAft>
              <a:buSzPts val="1100"/>
              <a:buChar char="●"/>
            </a:pPr>
            <a:r>
              <a:rPr b="1" lang="en"/>
              <a:t>Tasks</a:t>
            </a:r>
            <a:r>
              <a:rPr lang="en"/>
              <a:t> outputs a list of tasks for your project and any installed plugins. </a:t>
            </a:r>
            <a:endParaRPr/>
          </a:p>
          <a:p>
            <a:pPr indent="-298450" lvl="0" marL="457200" rtl="0" algn="l">
              <a:lnSpc>
                <a:spcPct val="100000"/>
              </a:lnSpc>
              <a:spcBef>
                <a:spcPts val="0"/>
              </a:spcBef>
              <a:spcAft>
                <a:spcPts val="0"/>
              </a:spcAft>
              <a:buSzPts val="1100"/>
              <a:buChar char="●"/>
            </a:pPr>
            <a:r>
              <a:rPr b="1" lang="en"/>
              <a:t>InstallDebug</a:t>
            </a:r>
            <a:r>
              <a:rPr lang="en"/>
              <a:t> compiles the app if necessary, builds a debug APK, and installs it on a connected physical or emulated device.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are some tips on how to make your app more accessible.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Resources:</a:t>
            </a:r>
            <a:endParaRPr b="1"/>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2"/>
              </a:rPr>
              <a:t>Make apps more accessible</a:t>
            </a:r>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3"/>
              </a:rPr>
              <a:t>Color contrast</a:t>
            </a:r>
            <a:endParaRPr/>
          </a:p>
          <a:p>
            <a:pPr indent="-298450" lvl="0" marL="457200" rtl="0" algn="l">
              <a:lnSpc>
                <a:spcPct val="100000"/>
              </a:lnSpc>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b="1" lang="en"/>
              <a:t>Settings &gt; Accessibility</a:t>
            </a:r>
            <a:r>
              <a:rPr lang="en"/>
              <a:t> menu. Then open the app you want to scan on your device, and follow the prompts to scan your app screen. </a:t>
            </a:r>
            <a:endParaRPr/>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n"/>
              <a:t>Resources:</a:t>
            </a:r>
            <a:endParaRPr b="1"/>
          </a:p>
          <a:p>
            <a:pPr indent="-298450" lvl="0" marL="457200" marR="360045" rtl="0" algn="l">
              <a:lnSpc>
                <a:spcPct val="100000"/>
              </a:lnSpc>
              <a:spcBef>
                <a:spcPts val="0"/>
              </a:spcBef>
              <a:spcAft>
                <a:spcPts val="0"/>
              </a:spcAft>
              <a:buSzPts val="1100"/>
              <a:buChar char="●"/>
            </a:pPr>
            <a:r>
              <a:rPr lang="en" u="sng">
                <a:solidFill>
                  <a:schemeClr val="accent5"/>
                </a:solidFill>
                <a:hlinkClick r:id="rId2">
                  <a:extLst>
                    <a:ext uri="{A12FA001-AC4F-418D-AE19-62706E023703}">
                      <ahyp:hlinkClr val="tx"/>
                    </a:ext>
                  </a:extLst>
                </a:hlinkClick>
              </a:rPr>
              <a:t>Accessibility Scanner app on Google Play</a:t>
            </a:r>
            <a:endParaRPr b="1"/>
          </a:p>
          <a:p>
            <a:pPr indent="-298450" lvl="0" marL="457200" marR="360045" rtl="0" algn="l">
              <a:lnSpc>
                <a:spcPct val="100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Accessibility Scanner Support Guide</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indent="0" lvl="0" marL="0" marR="360045" rtl="0" algn="l">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Other recommended best practices:</a:t>
            </a:r>
            <a:endParaRPr/>
          </a:p>
          <a:p>
            <a:pPr indent="-298450" lvl="0" marL="457200" rtl="0" algn="l">
              <a:lnSpc>
                <a:spcPct val="100000"/>
              </a:lnSpc>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indent="-298450" lvl="0" marL="457200" rtl="0" algn="l">
              <a:lnSpc>
                <a:spcPct val="100000"/>
              </a:lnSpc>
              <a:spcBef>
                <a:spcPts val="0"/>
              </a:spcBef>
              <a:spcAft>
                <a:spcPts val="0"/>
              </a:spcAft>
              <a:buSzPts val="1100"/>
              <a:buChar char="●"/>
            </a:pPr>
            <a:r>
              <a:rPr lang="en"/>
              <a:t>Each description should be unique.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Resources:</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Describe each UI element</a:t>
            </a:r>
            <a:endParaRPr/>
          </a:p>
          <a:p>
            <a:pPr indent="-298450" lvl="0" marL="457200" rtl="0" algn="l">
              <a:lnSpc>
                <a:spcPct val="100000"/>
              </a:lnSpc>
              <a:spcBef>
                <a:spcPts val="0"/>
              </a:spcBef>
              <a:spcAft>
                <a:spcPts val="0"/>
              </a:spcAft>
              <a:buSzPts val="1100"/>
              <a:buChar char="●"/>
            </a:pPr>
            <a:r>
              <a:rPr lang="en" u="sng">
                <a:solidFill>
                  <a:schemeClr val="hlink"/>
                </a:solidFill>
                <a:hlinkClick r:id="rId3"/>
              </a:rPr>
              <a:t>Content labels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lots of templates here that contain starter projects to help you build different kinds of apps. We'll select the </a:t>
            </a:r>
            <a:r>
              <a:rPr b="1" lang="en"/>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prevents the screen reader from having to announce non-essential information, and makes it easier for users to access the more important information more quickly.</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android:importantForAccessibility attribute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b="1" lang="en">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indent="0" lvl="0" marL="0" marR="360045" rtl="0" algn="l">
              <a:lnSpc>
                <a:spcPct val="115000"/>
              </a:lnSpc>
              <a:spcBef>
                <a:spcPts val="1000"/>
              </a:spcBef>
              <a:spcAft>
                <a:spcPts val="0"/>
              </a:spcAft>
              <a:buSzPts val="1100"/>
              <a:buNone/>
            </a:pPr>
            <a:r>
              <a:rPr b="1" lang="en"/>
              <a:t>Resources:</a:t>
            </a:r>
            <a:endParaRPr b="1"/>
          </a:p>
          <a:p>
            <a:pPr indent="-298450" lvl="0" marL="457200" marR="360045" rtl="0" algn="l">
              <a:lnSpc>
                <a:spcPct val="100000"/>
              </a:lnSpc>
              <a:spcBef>
                <a:spcPts val="0"/>
              </a:spcBef>
              <a:spcAft>
                <a:spcPts val="0"/>
              </a:spcAft>
              <a:buSzPts val="1100"/>
              <a:buChar char="●"/>
            </a:pPr>
            <a:r>
              <a:rPr lang="en" u="sng">
                <a:solidFill>
                  <a:schemeClr val="hlink"/>
                </a:solidFill>
                <a:hlinkClick r:id="rId2"/>
              </a:rPr>
              <a:t>TalkBack screen reader</a:t>
            </a:r>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3"/>
              </a:rPr>
              <a:t>Volume key shortcut</a:t>
            </a:r>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4"/>
              </a:rPr>
              <a:t>Navigate your device with TalkBack</a:t>
            </a:r>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5"/>
              </a:rPr>
              <a:t>TalkBack gestures</a:t>
            </a:r>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6"/>
              </a:rPr>
              <a:t>TalkBack braille keyboard</a:t>
            </a:r>
            <a:endParaRPr/>
          </a:p>
          <a:p>
            <a:pPr indent="0" lvl="0" marL="0" rtl="0" algn="l">
              <a:lnSpc>
                <a:spcPct val="115000"/>
              </a:lnSpc>
              <a:spcBef>
                <a:spcPts val="1415"/>
              </a:spcBef>
              <a:spcAft>
                <a:spcPts val="0"/>
              </a:spcAft>
              <a:buSzPts val="1100"/>
              <a:buNone/>
            </a:pPr>
            <a:r>
              <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recommend that you</a:t>
            </a:r>
            <a:r>
              <a:rPr lang="en">
                <a:solidFill>
                  <a:schemeClr val="dk1"/>
                </a:solidFill>
              </a:rPr>
              <a:t> test your app with TalkBack turned on. For more details, see the resource below.</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Resource:</a:t>
            </a:r>
            <a:endParaRPr>
              <a:solidFill>
                <a:schemeClr val="dk1"/>
              </a:solidFill>
            </a:endParaRPr>
          </a:p>
          <a:p>
            <a:pPr indent="-298450" lvl="0" marL="457200" marR="360045" rtl="0" algn="l">
              <a:lnSpc>
                <a:spcPct val="100000"/>
              </a:lnSpc>
              <a:spcBef>
                <a:spcPts val="0"/>
              </a:spcBef>
              <a:spcAft>
                <a:spcPts val="0"/>
              </a:spcAft>
              <a:buClr>
                <a:schemeClr val="dk1"/>
              </a:buClr>
              <a:buSzPts val="1100"/>
              <a:buChar char="●"/>
            </a:pPr>
            <a:r>
              <a:rPr lang="en" u="sng">
                <a:solidFill>
                  <a:schemeClr val="hlink"/>
                </a:solidFill>
                <a:hlinkClick r:id="rId2"/>
              </a:rPr>
              <a:t>Test your app’s accessibility with TalkBack </a:t>
            </a:r>
            <a:endParaRPr>
              <a:solidFill>
                <a:schemeClr val="dk1"/>
              </a:solidFill>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SzPts val="1100"/>
              <a:buNone/>
            </a:pPr>
            <a:r>
              <a:rPr lang="en"/>
              <a:t>We also recommend that you test your app with Switch Access turned on. See the testing guide below for more details.</a:t>
            </a:r>
            <a:endParaRPr/>
          </a:p>
          <a:p>
            <a:pPr indent="0" lvl="0" marL="0" marR="360045" rtl="0" algn="l">
              <a:lnSpc>
                <a:spcPct val="115000"/>
              </a:lnSpc>
              <a:spcBef>
                <a:spcPts val="0"/>
              </a:spcBef>
              <a:spcAft>
                <a:spcPts val="0"/>
              </a:spcAft>
              <a:buSzPts val="1100"/>
              <a:buNone/>
            </a:pPr>
            <a:r>
              <a:t/>
            </a:r>
            <a:endParaRPr/>
          </a:p>
          <a:p>
            <a:pPr indent="0" lvl="0" marL="0" marR="360045" rtl="0" algn="l">
              <a:lnSpc>
                <a:spcPct val="115000"/>
              </a:lnSpc>
              <a:spcBef>
                <a:spcPts val="0"/>
              </a:spcBef>
              <a:spcAft>
                <a:spcPts val="0"/>
              </a:spcAft>
              <a:buSzPts val="1100"/>
              <a:buNone/>
            </a:pPr>
            <a:r>
              <a:rPr b="1" lang="en"/>
              <a:t>Resources:</a:t>
            </a:r>
            <a:endParaRPr b="1"/>
          </a:p>
          <a:p>
            <a:pPr indent="-298450" lvl="0" marL="457200" marR="360045" rtl="0" algn="l">
              <a:lnSpc>
                <a:spcPct val="100000"/>
              </a:lnSpc>
              <a:spcBef>
                <a:spcPts val="0"/>
              </a:spcBef>
              <a:spcAft>
                <a:spcPts val="0"/>
              </a:spcAft>
              <a:buSzPts val="1100"/>
              <a:buChar char="●"/>
            </a:pPr>
            <a:r>
              <a:rPr lang="en" u="sng">
                <a:solidFill>
                  <a:schemeClr val="hlink"/>
                </a:solidFill>
                <a:hlinkClick r:id="rId2"/>
              </a:rPr>
              <a:t>Switch Access for Android</a:t>
            </a:r>
            <a:endParaRPr/>
          </a:p>
          <a:p>
            <a:pPr indent="-298450" lvl="0" marL="457200" marR="360045" rtl="0" algn="l">
              <a:lnSpc>
                <a:spcPct val="100000"/>
              </a:lnSpc>
              <a:spcBef>
                <a:spcPts val="0"/>
              </a:spcBef>
              <a:spcAft>
                <a:spcPts val="0"/>
              </a:spcAft>
              <a:buSzPts val="1100"/>
              <a:buChar char="●"/>
            </a:pPr>
            <a:r>
              <a:rPr lang="en" u="sng">
                <a:solidFill>
                  <a:schemeClr val="hlink"/>
                </a:solidFill>
                <a:hlinkClick r:id="rId3"/>
              </a:rPr>
              <a:t>Testing your app with Switch Access on</a:t>
            </a:r>
            <a:endParaRPr/>
          </a:p>
          <a:p>
            <a:pPr indent="0" lvl="0" marL="0" rtl="0" algn="l">
              <a:lnSpc>
                <a:spcPct val="115000"/>
              </a:lnSpc>
              <a:spcBef>
                <a:spcPts val="1415"/>
              </a:spcBef>
              <a:spcAft>
                <a:spcPts val="0"/>
              </a:spcAft>
              <a:buSzPts val="1100"/>
              <a:buNone/>
            </a:pPr>
            <a:r>
              <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Access these accessibility features via the device's </a:t>
            </a:r>
            <a:r>
              <a:rPr b="1" lang="en">
                <a:solidFill>
                  <a:schemeClr val="dk1"/>
                </a:solidFill>
              </a:rPr>
              <a:t>Settings &gt; Accessibility</a:t>
            </a:r>
            <a:r>
              <a:rPr lang="en">
                <a:solidFill>
                  <a:schemeClr val="dk1"/>
                </a:solidFill>
              </a:rPr>
              <a:t> menu.</a:t>
            </a:r>
            <a:endParaRPr>
              <a:solidFill>
                <a:schemeClr val="dk1"/>
              </a:solidFill>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Resource:</a:t>
            </a:r>
            <a:endParaRPr b="1"/>
          </a:p>
          <a:p>
            <a:pPr indent="-298450" lvl="0" marL="457200" rtl="0" algn="l">
              <a:lnSpc>
                <a:spcPct val="100000"/>
              </a:lnSpc>
              <a:spcBef>
                <a:spcPts val="0"/>
              </a:spcBef>
              <a:spcAft>
                <a:spcPts val="0"/>
              </a:spcAft>
              <a:buSzPts val="1100"/>
              <a:buChar char="●"/>
            </a:pPr>
            <a:r>
              <a:rPr lang="en" u="sng">
                <a:solidFill>
                  <a:schemeClr val="hlink"/>
                </a:solidFill>
                <a:hlinkClick r:id="rId2"/>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
              <a:t>Name</a:t>
            </a:r>
            <a:r>
              <a:rPr lang="en"/>
              <a:t> - Enter a name for your application.</a:t>
            </a:r>
            <a:endParaRPr/>
          </a:p>
          <a:p>
            <a:pPr indent="-298450" lvl="0" marL="457200" rtl="0" algn="l">
              <a:lnSpc>
                <a:spcPct val="100000"/>
              </a:lnSpc>
              <a:spcBef>
                <a:spcPts val="0"/>
              </a:spcBef>
              <a:spcAft>
                <a:spcPts val="0"/>
              </a:spcAft>
              <a:buSzPts val="1100"/>
              <a:buChar char="●"/>
            </a:pPr>
            <a:r>
              <a:rPr b="1" lang="en"/>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indent="-298450" lvl="0" marL="457200" rtl="0" algn="l">
              <a:lnSpc>
                <a:spcPct val="100000"/>
              </a:lnSpc>
              <a:spcBef>
                <a:spcPts val="0"/>
              </a:spcBef>
              <a:spcAft>
                <a:spcPts val="0"/>
              </a:spcAft>
              <a:buSzPts val="1100"/>
              <a:buChar char="●"/>
            </a:pPr>
            <a:r>
              <a:rPr b="1" lang="en"/>
              <a:t>Save location</a:t>
            </a:r>
            <a:r>
              <a:rPr lang="en"/>
              <a:t> - This is where your app is stored on your computer. </a:t>
            </a:r>
            <a:endParaRPr/>
          </a:p>
          <a:p>
            <a:pPr indent="-298450" lvl="0" marL="457200" rtl="0" algn="l">
              <a:lnSpc>
                <a:spcPct val="100000"/>
              </a:lnSpc>
              <a:spcBef>
                <a:spcPts val="0"/>
              </a:spcBef>
              <a:spcAft>
                <a:spcPts val="0"/>
              </a:spcAft>
              <a:buSzPts val="1100"/>
              <a:buChar char="●"/>
            </a:pPr>
            <a:r>
              <a:rPr b="1" lang="en"/>
              <a:t>Language</a:t>
            </a:r>
            <a:r>
              <a:rPr lang="en"/>
              <a:t> - Kotlin and the Java programming language are both supported.  For this lesson, select Kotlin.  You can mix Kotlin and Java in different source files in the same project as needed.</a:t>
            </a:r>
            <a:endParaRPr/>
          </a:p>
          <a:p>
            <a:pPr indent="-298450" lvl="0" marL="457200" rtl="0" algn="l">
              <a:lnSpc>
                <a:spcPct val="100000"/>
              </a:lnSpc>
              <a:spcBef>
                <a:spcPts val="0"/>
              </a:spcBef>
              <a:spcAft>
                <a:spcPts val="0"/>
              </a:spcAft>
              <a:buSzPts val="1100"/>
              <a:buChar char="●"/>
            </a:pPr>
            <a:r>
              <a:rPr b="1" lang="en"/>
              <a:t>Minimum SDK</a:t>
            </a:r>
            <a:r>
              <a:rPr lang="en"/>
              <a:t> - For this project, make sure the Minimum SDK is API 19: Android 4.4 (KitKat). (Click </a:t>
            </a:r>
            <a:r>
              <a:rPr b="1" lang="en"/>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highlight>
                  <a:srgbClr val="FFFFFF"/>
                </a:highlight>
              </a:rPr>
              <a:t>Android devices may be running different versions of Android</a:t>
            </a:r>
            <a:r>
              <a:rPr lang="en"/>
              <a:t>. </a:t>
            </a:r>
            <a:r>
              <a:rPr lang="en">
                <a:solidFill>
                  <a:schemeClr val="dk1"/>
                </a:solidFill>
              </a:rPr>
              <a:t>Each Android release has a:</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2">
                  <a:extLst>
                    <a:ext uri="{A12FA001-AC4F-418D-AE19-62706E023703}">
                      <ahyp:hlinkCl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When you create an Android project, you'll need to define three API levels: </a:t>
            </a:r>
            <a:endParaRPr/>
          </a:p>
          <a:p>
            <a:pPr indent="-298450" lvl="0" marL="457200" rtl="0" algn="l">
              <a:lnSpc>
                <a:spcPct val="100000"/>
              </a:lnSpc>
              <a:spcBef>
                <a:spcPts val="0"/>
              </a:spcBef>
              <a:spcAft>
                <a:spcPts val="0"/>
              </a:spcAft>
              <a:buSzPts val="1100"/>
              <a:buChar char="●"/>
            </a:pPr>
            <a:r>
              <a:rPr lang="en"/>
              <a:t>The minimum required for a user to install your app </a:t>
            </a:r>
            <a:endParaRPr/>
          </a:p>
          <a:p>
            <a:pPr indent="-298450" lvl="0" marL="457200" rtl="0" algn="l">
              <a:lnSpc>
                <a:spcPct val="100000"/>
              </a:lnSpc>
              <a:spcBef>
                <a:spcPts val="0"/>
              </a:spcBef>
              <a:spcAft>
                <a:spcPts val="0"/>
              </a:spcAft>
              <a:buSzPts val="1100"/>
              <a:buChar char="●"/>
            </a:pPr>
            <a:r>
              <a:rPr lang="en"/>
              <a:t>The user version you are targeting</a:t>
            </a:r>
            <a:endParaRPr/>
          </a:p>
          <a:p>
            <a:pPr indent="-298450" lvl="0" marL="457200" rtl="0" algn="l">
              <a:lnSpc>
                <a:spcPct val="100000"/>
              </a:lnSpc>
              <a:spcBef>
                <a:spcPts val="0"/>
              </a:spcBef>
              <a:spcAft>
                <a:spcPts val="0"/>
              </a:spcAft>
              <a:buSzPts val="1100"/>
              <a:buChar char="●"/>
            </a:pPr>
            <a:r>
              <a:rPr lang="en"/>
              <a:t>The version to use to compile your app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Note that the minimum SDK version has to be less than or equal to the target SDK version, which has to be less than or equal to the compile SDK version.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Resources:</a:t>
            </a:r>
            <a:endParaRPr b="1"/>
          </a:p>
          <a:p>
            <a:pPr indent="-298450" lvl="0" marL="457200" marR="360045" rtl="0" algn="l">
              <a:lnSpc>
                <a:spcPct val="100000"/>
              </a:lnSpc>
              <a:spcBef>
                <a:spcPts val="0"/>
              </a:spcBef>
              <a:spcAft>
                <a:spcPts val="0"/>
              </a:spcAft>
              <a:buSzPts val="1100"/>
              <a:buChar char="●"/>
            </a:pPr>
            <a:r>
              <a:rPr lang="en" u="sng">
                <a:solidFill>
                  <a:schemeClr val="hlink"/>
                </a:solidFill>
                <a:hlinkClick r:id="rId2"/>
              </a:rPr>
              <a:t>What is API Level?</a:t>
            </a:r>
            <a:endParaRPr>
              <a:solidFill>
                <a:schemeClr val="dk1"/>
              </a:solidFill>
            </a:endParaRPr>
          </a:p>
          <a:p>
            <a:pPr indent="-304800" lvl="0" marL="457200" marR="360045" rtl="0" algn="l">
              <a:lnSpc>
                <a:spcPct val="100000"/>
              </a:lnSpc>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apache.org/licenses/LICENSE-2.0" TargetMode="External"/><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7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71"/>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71"/>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71"/>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 name="Google Shape;17;p7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18" name="Google Shape;18;p71"/>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9" name="Google Shape;19;p71"/>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8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8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8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8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8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8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2" name="Google Shape;72;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0" name="Shape 20"/>
        <p:cNvGrpSpPr/>
        <p:nvPr/>
      </p:nvGrpSpPr>
      <p:grpSpPr>
        <a:xfrm>
          <a:off x="0" y="0"/>
          <a:ext cx="0" cy="0"/>
          <a:chOff x="0" y="0"/>
          <a:chExt cx="0" cy="0"/>
        </a:xfrm>
      </p:grpSpPr>
      <p:sp>
        <p:nvSpPr>
          <p:cNvPr id="21" name="Google Shape;21;p72"/>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7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2"/>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4" name="Google Shape;24;p7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7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6" name="Shape 26"/>
        <p:cNvGrpSpPr/>
        <p:nvPr/>
      </p:nvGrpSpPr>
      <p:grpSpPr>
        <a:xfrm>
          <a:off x="0" y="0"/>
          <a:ext cx="0" cy="0"/>
          <a:chOff x="0" y="0"/>
          <a:chExt cx="0" cy="0"/>
        </a:xfrm>
      </p:grpSpPr>
      <p:sp>
        <p:nvSpPr>
          <p:cNvPr id="27" name="Google Shape;27;p73"/>
          <p:cNvSpPr txBox="1"/>
          <p:nvPr>
            <p:ph type="ctrTitle"/>
          </p:nvPr>
        </p:nvSpPr>
        <p:spPr>
          <a:xfrm>
            <a:off x="311700" y="0"/>
            <a:ext cx="8520600" cy="467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7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7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7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7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7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7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8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8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70"/>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7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70"/>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0"/>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900" u="none" cap="none" strike="noStrike">
                <a:solidFill>
                  <a:srgbClr val="666666"/>
                </a:solidFill>
                <a:latin typeface="Open Sans"/>
                <a:ea typeface="Open Sans"/>
                <a:cs typeface="Open Sans"/>
                <a:sym typeface="Open Sans"/>
              </a:rPr>
              <a:t>This work is licensed under the </a:t>
            </a:r>
            <a:r>
              <a:rPr b="0" i="1" lang="en"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 name="Google Shape;33;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3.xml"/><Relationship Id="rId10" Type="http://schemas.openxmlformats.org/officeDocument/2006/relationships/slide" Target="/ppt/slides/slide66.xml"/><Relationship Id="rId9" Type="http://schemas.openxmlformats.org/officeDocument/2006/relationships/slide" Target="/ppt/slides/slide54.xml"/><Relationship Id="rId5" Type="http://schemas.openxmlformats.org/officeDocument/2006/relationships/slide" Target="/ppt/slides/slide17.xml"/><Relationship Id="rId6" Type="http://schemas.openxmlformats.org/officeDocument/2006/relationships/slide" Target="/ppt/slides/slide31.xml"/><Relationship Id="rId7" Type="http://schemas.openxmlformats.org/officeDocument/2006/relationships/slide" Target="/ppt/slides/slide37.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8.jpg"/><Relationship Id="rId4" Type="http://schemas.openxmlformats.org/officeDocument/2006/relationships/image" Target="../media/image1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developer.android.com/guide/topics/ui/accessibility" TargetMode="External"/><Relationship Id="rId4" Type="http://schemas.openxmlformats.org/officeDocument/2006/relationships/hyperlink" Target="https://developer.android.com/guide/topics/ui/accessibility/principles" TargetMode="External"/><Relationship Id="rId5" Type="http://schemas.openxmlformats.org/officeDocument/2006/relationships/hyperlink" Target="https://developer.android.com/codelabs/starting-android-accessibility" TargetMode="External"/><Relationship Id="rId6" Type="http://schemas.openxmlformats.org/officeDocument/2006/relationships/hyperlink" Target="https://material.io/design/usability/accessibility.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7.xml"/><Relationship Id="rId11" Type="http://schemas.openxmlformats.org/officeDocument/2006/relationships/slide" Target="/ppt/slides/slide46.xml"/><Relationship Id="rId10" Type="http://schemas.openxmlformats.org/officeDocument/2006/relationships/slide" Target="/ppt/slides/slide37.xml"/><Relationship Id="rId12" Type="http://schemas.openxmlformats.org/officeDocument/2006/relationships/slide" Target="/ppt/slides/slide54.xml"/><Relationship Id="rId9" Type="http://schemas.openxmlformats.org/officeDocument/2006/relationships/slide" Target="/ppt/slides/slide37.xml"/><Relationship Id="rId5" Type="http://schemas.openxmlformats.org/officeDocument/2006/relationships/slide" Target="/ppt/slides/slide17.xml"/><Relationship Id="rId6" Type="http://schemas.openxmlformats.org/officeDocument/2006/relationships/slide" Target="/ppt/slides/slide29.xml"/><Relationship Id="rId7" Type="http://schemas.openxmlformats.org/officeDocument/2006/relationships/slide" Target="/ppt/slides/slide29.xml"/><Relationship Id="rId8" Type="http://schemas.openxmlformats.org/officeDocument/2006/relationships/slide" Target="/ppt/slides/slide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developer.android.com/guide/topics/ui/declaring-layout" TargetMode="External"/><Relationship Id="rId4" Type="http://schemas.openxmlformats.org/officeDocument/2006/relationships/hyperlink" Target="https://developer.android.com/guide/topics/ui/layout/linear" TargetMode="External"/><Relationship Id="rId5" Type="http://schemas.openxmlformats.org/officeDocument/2006/relationships/hyperlink" Target="https://developer.android.com/guide/topics/ui/ui-events.html" TargetMode="External"/><Relationship Id="rId6" Type="http://schemas.openxmlformats.org/officeDocument/2006/relationships/hyperlink" Target="https://developer.android.com/reference/kotlin/android/view/View" TargetMode="External"/><Relationship Id="rId7" Type="http://schemas.openxmlformats.org/officeDocument/2006/relationships/hyperlink" Target="https://developer.android.com/reference/kotlin/android/view/ViewGrou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developer.android.com/courses/pathways/android-development-with-kotlin-4"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80" name="Google Shape;80;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1" name="Google Shape;81;p1"/>
          <p:cNvSpPr txBox="1"/>
          <p:nvPr/>
        </p:nvSpPr>
        <p:spPr>
          <a:xfrm>
            <a:off x="780325" y="1681525"/>
            <a:ext cx="3604800" cy="28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Lesson 4:</a:t>
            </a:r>
            <a:endParaRPr b="0" i="0" sz="3600" u="none" cap="none" strike="noStrike">
              <a:solidFill>
                <a:srgbClr val="FAFA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FAFAFA"/>
                </a:solidFill>
                <a:latin typeface="Arial"/>
                <a:ea typeface="Arial"/>
                <a:cs typeface="Arial"/>
                <a:sym typeface="Arial"/>
              </a:rPr>
              <a:t>Build your first Android app</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Tour of Android Studio</a:t>
            </a:r>
            <a:endParaRPr/>
          </a:p>
        </p:txBody>
      </p:sp>
      <p:sp>
        <p:nvSpPr>
          <p:cNvPr id="144" name="Google Shape;144;p1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5" name="Google Shape;145;p10"/>
          <p:cNvPicPr preferRelativeResize="0"/>
          <p:nvPr/>
        </p:nvPicPr>
        <p:blipFill rotWithShape="1">
          <a:blip r:embed="rId3">
            <a:alphaModFix/>
          </a:blip>
          <a:srcRect b="0" l="0" r="0" t="0"/>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Run your app</a:t>
            </a:r>
            <a:endParaRPr/>
          </a:p>
        </p:txBody>
      </p:sp>
      <p:sp>
        <p:nvSpPr>
          <p:cNvPr id="151" name="Google Shape;151;p1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2" name="Google Shape;152;p11"/>
          <p:cNvPicPr preferRelativeResize="0"/>
          <p:nvPr/>
        </p:nvPicPr>
        <p:blipFill rotWithShape="1">
          <a:blip r:embed="rId3">
            <a:alphaModFix/>
          </a:blip>
          <a:srcRect b="0" l="0" r="0" t="0"/>
          <a:stretch/>
        </p:blipFill>
        <p:spPr>
          <a:xfrm>
            <a:off x="387893" y="1169109"/>
            <a:ext cx="1639615" cy="3387933"/>
          </a:xfrm>
          <a:prstGeom prst="rect">
            <a:avLst/>
          </a:prstGeom>
          <a:noFill/>
          <a:ln>
            <a:noFill/>
          </a:ln>
        </p:spPr>
      </p:pic>
      <p:sp>
        <p:nvSpPr>
          <p:cNvPr id="153" name="Google Shape;153;p11"/>
          <p:cNvSpPr txBox="1"/>
          <p:nvPr/>
        </p:nvSpPr>
        <p:spPr>
          <a:xfrm>
            <a:off x="3008975" y="1755725"/>
            <a:ext cx="4913400" cy="1285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Android device (phone, tablet)</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1000"/>
              </a:spcBef>
              <a:spcAft>
                <a:spcPts val="100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Emulator on your computer</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Virtual Device (AVD) Manager</a:t>
            </a:r>
            <a:endParaRPr/>
          </a:p>
        </p:txBody>
      </p:sp>
      <p:sp>
        <p:nvSpPr>
          <p:cNvPr id="159" name="Google Shape;159;p1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0" name="Google Shape;160;p12"/>
          <p:cNvPicPr preferRelativeResize="0"/>
          <p:nvPr/>
        </p:nvPicPr>
        <p:blipFill rotWithShape="1">
          <a:blip r:embed="rId3">
            <a:alphaModFix/>
          </a:blip>
          <a:srcRect b="0" l="0" r="0" t="0"/>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6" name="Google Shape;166;p13"/>
          <p:cNvSpPr txBox="1"/>
          <p:nvPr/>
        </p:nvSpPr>
        <p:spPr>
          <a:xfrm>
            <a:off x="311700" y="1463999"/>
            <a:ext cx="8520600" cy="1832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Anatomy of an Android App</a:t>
            </a:r>
            <a:endParaRPr b="1" i="0" sz="5200" u="none" cap="none" strike="noStrike">
              <a:solidFill>
                <a:srgbClr val="FAFAFA"/>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project</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Anatomy of a basic app project</a:t>
            </a:r>
            <a:endParaRPr/>
          </a:p>
        </p:txBody>
      </p:sp>
      <p:sp>
        <p:nvSpPr>
          <p:cNvPr id="172" name="Google Shape;172;p14"/>
          <p:cNvSpPr txBox="1"/>
          <p:nvPr>
            <p:ph idx="1" type="body"/>
          </p:nvPr>
        </p:nvSpPr>
        <p:spPr>
          <a:xfrm>
            <a:off x="311700" y="1747800"/>
            <a:ext cx="8520600" cy="1666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Activity</a:t>
            </a:r>
            <a:endParaRPr sz="2200"/>
          </a:p>
          <a:p>
            <a:pPr indent="-368300" lvl="0" marL="457200" rtl="0" algn="l">
              <a:lnSpc>
                <a:spcPct val="115000"/>
              </a:lnSpc>
              <a:spcBef>
                <a:spcPts val="1000"/>
              </a:spcBef>
              <a:spcAft>
                <a:spcPts val="0"/>
              </a:spcAft>
              <a:buSzPts val="2200"/>
              <a:buChar char="●"/>
            </a:pPr>
            <a:r>
              <a:rPr lang="en" sz="2200"/>
              <a:t>Resources (layout files, images, audio files, themes, and colors)</a:t>
            </a:r>
            <a:endParaRPr sz="2200"/>
          </a:p>
          <a:p>
            <a:pPr indent="-368300" lvl="0" marL="457200" rtl="0" algn="l">
              <a:lnSpc>
                <a:spcPct val="115000"/>
              </a:lnSpc>
              <a:spcBef>
                <a:spcPts val="1000"/>
              </a:spcBef>
              <a:spcAft>
                <a:spcPts val="1000"/>
              </a:spcAft>
              <a:buSzPts val="2200"/>
              <a:buChar char="●"/>
            </a:pPr>
            <a:r>
              <a:rPr lang="en" sz="2200"/>
              <a:t>Gradle files</a:t>
            </a:r>
            <a:endParaRPr sz="2200"/>
          </a:p>
        </p:txBody>
      </p:sp>
      <p:sp>
        <p:nvSpPr>
          <p:cNvPr id="173" name="Google Shape;173;p1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app project structure</a:t>
            </a:r>
            <a:endParaRPr/>
          </a:p>
        </p:txBody>
      </p:sp>
      <p:sp>
        <p:nvSpPr>
          <p:cNvPr id="179" name="Google Shape;179;p15"/>
          <p:cNvSpPr txBox="1"/>
          <p:nvPr>
            <p:ph idx="1" type="body"/>
          </p:nvPr>
        </p:nvSpPr>
        <p:spPr>
          <a:xfrm>
            <a:off x="590550" y="1152475"/>
            <a:ext cx="8241600" cy="31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indent="0" lvl="0" marL="0" rtl="0" algn="l">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AndroidManifest.xml</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90000"/>
              </a:lnSpc>
              <a:spcBef>
                <a:spcPts val="0"/>
              </a:spcBef>
              <a:spcAft>
                <a:spcPts val="0"/>
              </a:spcAft>
              <a:buSzPts val="2400"/>
              <a:buNone/>
            </a:pPr>
            <a:r>
              <a:t/>
            </a:r>
            <a:endParaRPr sz="1800">
              <a:latin typeface="Consolas"/>
              <a:ea typeface="Consolas"/>
              <a:cs typeface="Consolas"/>
              <a:sym typeface="Consolas"/>
            </a:endParaRPr>
          </a:p>
        </p:txBody>
      </p:sp>
      <p:sp>
        <p:nvSpPr>
          <p:cNvPr id="180" name="Google Shape;180;p1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Browse files in Android Studio</a:t>
            </a:r>
            <a:endParaRPr/>
          </a:p>
        </p:txBody>
      </p:sp>
      <p:sp>
        <p:nvSpPr>
          <p:cNvPr id="186" name="Google Shape;186;p1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7" name="Google Shape;187;p16"/>
          <p:cNvPicPr preferRelativeResize="0"/>
          <p:nvPr/>
        </p:nvPicPr>
        <p:blipFill rotWithShape="1">
          <a:blip r:embed="rId3">
            <a:alphaModFix/>
          </a:blip>
          <a:srcRect b="0" l="0" r="0" t="0"/>
          <a:stretch/>
        </p:blipFill>
        <p:spPr>
          <a:xfrm>
            <a:off x="311700" y="1447800"/>
            <a:ext cx="6124575" cy="2619375"/>
          </a:xfrm>
          <a:prstGeom prst="rect">
            <a:avLst/>
          </a:prstGeom>
          <a:noFill/>
          <a:ln>
            <a:noFill/>
          </a:ln>
        </p:spPr>
      </p:pic>
      <p:pic>
        <p:nvPicPr>
          <p:cNvPr id="188" name="Google Shape;188;p16"/>
          <p:cNvPicPr preferRelativeResize="0"/>
          <p:nvPr/>
        </p:nvPicPr>
        <p:blipFill rotWithShape="1">
          <a:blip r:embed="rId4">
            <a:alphaModFix/>
          </a:blip>
          <a:srcRect b="0" l="0" r="3548" t="0"/>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4" name="Google Shape;194;p17"/>
          <p:cNvSpPr txBox="1"/>
          <p:nvPr/>
        </p:nvSpPr>
        <p:spPr>
          <a:xfrm>
            <a:off x="311700" y="1006800"/>
            <a:ext cx="8520600" cy="208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Layouts and resources in Android</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Views</a:t>
            </a:r>
            <a:endParaRPr/>
          </a:p>
        </p:txBody>
      </p:sp>
      <p:sp>
        <p:nvSpPr>
          <p:cNvPr id="200" name="Google Shape;200;p18"/>
          <p:cNvSpPr txBox="1"/>
          <p:nvPr>
            <p:ph idx="1" type="body"/>
          </p:nvPr>
        </p:nvSpPr>
        <p:spPr>
          <a:xfrm>
            <a:off x="311700" y="1533475"/>
            <a:ext cx="8520600" cy="273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Views are the </a:t>
            </a:r>
            <a:r>
              <a:rPr lang="en">
                <a:solidFill>
                  <a:schemeClr val="dk1"/>
                </a:solidFill>
              </a:rPr>
              <a:t>user interface </a:t>
            </a:r>
            <a:r>
              <a:rPr lang="en"/>
              <a:t>building blocks in Android</a:t>
            </a:r>
            <a:endParaRPr/>
          </a:p>
          <a:p>
            <a:pPr indent="-381000" lvl="1" marL="914400" rtl="0" algn="l">
              <a:lnSpc>
                <a:spcPct val="115000"/>
              </a:lnSpc>
              <a:spcBef>
                <a:spcPts val="0"/>
              </a:spcBef>
              <a:spcAft>
                <a:spcPts val="0"/>
              </a:spcAft>
              <a:buSzPts val="2400"/>
              <a:buChar char="○"/>
            </a:pPr>
            <a:r>
              <a:rPr lang="en" sz="2400"/>
              <a:t>Bounded by a rectangular area on the screen</a:t>
            </a:r>
            <a:endParaRPr sz="2400"/>
          </a:p>
          <a:p>
            <a:pPr indent="-381000" lvl="1" marL="914400" rtl="0" algn="l">
              <a:lnSpc>
                <a:spcPct val="115000"/>
              </a:lnSpc>
              <a:spcBef>
                <a:spcPts val="0"/>
              </a:spcBef>
              <a:spcAft>
                <a:spcPts val="0"/>
              </a:spcAft>
              <a:buSzPts val="2400"/>
              <a:buChar char="○"/>
            </a:pPr>
            <a:r>
              <a:rPr lang="en" sz="2400"/>
              <a:t>Responsible for drawing and event handling</a:t>
            </a:r>
            <a:endParaRPr sz="2400"/>
          </a:p>
          <a:p>
            <a:pPr indent="-381000" lvl="1" marL="914400" rtl="0" algn="l">
              <a:lnSpc>
                <a:spcPct val="115000"/>
              </a:lnSpc>
              <a:spcBef>
                <a:spcPts val="0"/>
              </a:spcBef>
              <a:spcAft>
                <a:spcPts val="0"/>
              </a:spcAft>
              <a:buSzPts val="2400"/>
              <a:buChar char="○"/>
            </a:pPr>
            <a:r>
              <a:rPr lang="en" sz="2400"/>
              <a:t>Examples: TextView, ImageView, Button</a:t>
            </a:r>
            <a:endParaRPr sz="2400"/>
          </a:p>
          <a:p>
            <a:pPr indent="-381000" lvl="0" marL="457200" rtl="0" algn="l">
              <a:lnSpc>
                <a:spcPct val="115000"/>
              </a:lnSpc>
              <a:spcBef>
                <a:spcPts val="1000"/>
              </a:spcBef>
              <a:spcAft>
                <a:spcPts val="1000"/>
              </a:spcAft>
              <a:buSzPts val="2400"/>
              <a:buChar char="●"/>
            </a:pPr>
            <a:r>
              <a:rPr lang="en"/>
              <a:t>Can be grouped to form more complex user interfaces</a:t>
            </a:r>
            <a:endParaRPr/>
          </a:p>
        </p:txBody>
      </p:sp>
      <p:sp>
        <p:nvSpPr>
          <p:cNvPr id="201" name="Google Shape;201;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Layout Editor</a:t>
            </a:r>
            <a:endParaRPr/>
          </a:p>
        </p:txBody>
      </p:sp>
      <p:sp>
        <p:nvSpPr>
          <p:cNvPr id="207" name="Google Shape;207;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08" name="Google Shape;208;p19"/>
          <p:cNvPicPr preferRelativeResize="0"/>
          <p:nvPr/>
        </p:nvPicPr>
        <p:blipFill rotWithShape="1">
          <a:blip r:embed="rId3">
            <a:alphaModFix/>
          </a:blip>
          <a:srcRect b="0" l="0" r="0" t="0"/>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this lesson</a:t>
            </a:r>
            <a:endParaRPr/>
          </a:p>
        </p:txBody>
      </p:sp>
      <p:sp>
        <p:nvSpPr>
          <p:cNvPr id="87" name="Google Shape;87;p2"/>
          <p:cNvSpPr txBox="1"/>
          <p:nvPr>
            <p:ph idx="1" type="body"/>
          </p:nvPr>
        </p:nvSpPr>
        <p:spPr>
          <a:xfrm>
            <a:off x="311700" y="987775"/>
            <a:ext cx="8520600" cy="35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en" sz="2000"/>
              <a:t>Lesson 4: Build your first Android app</a:t>
            </a:r>
            <a:endParaRPr sz="2000"/>
          </a:p>
          <a:p>
            <a:pPr indent="-355600" lvl="0" marL="914400" rtl="0" algn="l">
              <a:lnSpc>
                <a:spcPct val="115000"/>
              </a:lnSpc>
              <a:spcBef>
                <a:spcPts val="1000"/>
              </a:spcBef>
              <a:spcAft>
                <a:spcPts val="0"/>
              </a:spcAft>
              <a:buSzPts val="2000"/>
              <a:buChar char="●"/>
            </a:pPr>
            <a:r>
              <a:rPr lang="en" sz="2000" u="sng">
                <a:solidFill>
                  <a:schemeClr val="hlink"/>
                </a:solidFill>
                <a:hlinkClick action="ppaction://hlinksldjump" r:id="rId3"/>
              </a:rPr>
              <a:t>Your first app</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4"/>
              </a:rPr>
              <a:t>Anatomy of an Android app</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5"/>
              </a:rPr>
              <a:t>Layouts and resources in Android</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6"/>
              </a:rPr>
              <a:t>Activities</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7"/>
              </a:rPr>
              <a:t>Make an app interactive</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8"/>
              </a:rPr>
              <a:t>Gradle: Building an Android app</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9"/>
              </a:rPr>
              <a:t>Accessibility</a:t>
            </a:r>
            <a:endParaRPr sz="2000"/>
          </a:p>
          <a:p>
            <a:pPr indent="-355600" lvl="0" marL="914400" rtl="0" algn="l">
              <a:lnSpc>
                <a:spcPct val="115000"/>
              </a:lnSpc>
              <a:spcBef>
                <a:spcPts val="0"/>
              </a:spcBef>
              <a:spcAft>
                <a:spcPts val="0"/>
              </a:spcAft>
              <a:buSzPts val="2000"/>
              <a:buChar char="●"/>
            </a:pPr>
            <a:r>
              <a:rPr lang="en" sz="2000" u="sng">
                <a:solidFill>
                  <a:schemeClr val="hlink"/>
                </a:solidFill>
                <a:hlinkClick action="ppaction://hlinksldjump" r:id="rId10"/>
              </a:rPr>
              <a:t>Summary</a:t>
            </a:r>
            <a:endParaRPr sz="2000"/>
          </a:p>
          <a:p>
            <a:pPr indent="0" lvl="0" marL="0" rtl="0" algn="l">
              <a:lnSpc>
                <a:spcPct val="115000"/>
              </a:lnSpc>
              <a:spcBef>
                <a:spcPts val="1000"/>
              </a:spcBef>
              <a:spcAft>
                <a:spcPts val="0"/>
              </a:spcAft>
              <a:buSzPts val="2400"/>
              <a:buNone/>
            </a:pPr>
            <a:r>
              <a:t/>
            </a:r>
            <a:endParaRPr sz="2000"/>
          </a:p>
        </p:txBody>
      </p:sp>
      <p:sp>
        <p:nvSpPr>
          <p:cNvPr id="88" name="Google Shape;88;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XML Layouts</a:t>
            </a:r>
            <a:endParaRPr/>
          </a:p>
        </p:txBody>
      </p:sp>
      <p:sp>
        <p:nvSpPr>
          <p:cNvPr id="214" name="Google Shape;214;p20"/>
          <p:cNvSpPr txBox="1"/>
          <p:nvPr>
            <p:ph idx="1" type="body"/>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2200"/>
              <a:t>You can also edit your layout in XML.</a:t>
            </a:r>
            <a:endParaRPr sz="2200"/>
          </a:p>
          <a:p>
            <a:pPr indent="-368300" lvl="0" marL="457200" rtl="0" algn="l">
              <a:lnSpc>
                <a:spcPct val="115000"/>
              </a:lnSpc>
              <a:spcBef>
                <a:spcPts val="1000"/>
              </a:spcBef>
              <a:spcAft>
                <a:spcPts val="0"/>
              </a:spcAft>
              <a:buSzPts val="2200"/>
              <a:buChar char="●"/>
            </a:pPr>
            <a:r>
              <a:rPr lang="en" sz="2200"/>
              <a:t>Android uses XML to specify the layout of user interfaces (including View </a:t>
            </a:r>
            <a:r>
              <a:rPr lang="en" sz="2200">
                <a:solidFill>
                  <a:schemeClr val="dk1"/>
                </a:solidFill>
              </a:rPr>
              <a:t>attribute</a:t>
            </a:r>
            <a:r>
              <a:rPr lang="en" sz="2200"/>
              <a:t>s) </a:t>
            </a:r>
            <a:br>
              <a:rPr lang="en" sz="2200"/>
            </a:br>
            <a:endParaRPr sz="2200"/>
          </a:p>
          <a:p>
            <a:pPr indent="-368300" lvl="0" marL="457200" rtl="0" algn="l">
              <a:lnSpc>
                <a:spcPct val="115000"/>
              </a:lnSpc>
              <a:spcBef>
                <a:spcPts val="0"/>
              </a:spcBef>
              <a:spcAft>
                <a:spcPts val="0"/>
              </a:spcAft>
              <a:buSzPts val="2200"/>
              <a:buChar char="●"/>
            </a:pPr>
            <a:r>
              <a:rPr lang="en" sz="2200"/>
              <a:t>Each View in XML corresponds to a class in Kotlin that controls how that View functions </a:t>
            </a:r>
            <a:endParaRPr sz="2200"/>
          </a:p>
          <a:p>
            <a:pPr indent="0" lvl="0" marL="0" rtl="0" algn="l">
              <a:lnSpc>
                <a:spcPct val="115000"/>
              </a:lnSpc>
              <a:spcBef>
                <a:spcPts val="1000"/>
              </a:spcBef>
              <a:spcAft>
                <a:spcPts val="0"/>
              </a:spcAft>
              <a:buClr>
                <a:schemeClr val="dk1"/>
              </a:buClr>
              <a:buSzPts val="1100"/>
              <a:buFont typeface="Arial"/>
              <a:buNone/>
            </a:pPr>
            <a:r>
              <a:t/>
            </a:r>
            <a:endParaRPr sz="2200"/>
          </a:p>
          <a:p>
            <a:pPr indent="0" lvl="0" marL="0" rtl="0" algn="l">
              <a:lnSpc>
                <a:spcPct val="115000"/>
              </a:lnSpc>
              <a:spcBef>
                <a:spcPts val="1000"/>
              </a:spcBef>
              <a:spcAft>
                <a:spcPts val="0"/>
              </a:spcAft>
              <a:buSzPts val="2400"/>
              <a:buNone/>
            </a:pPr>
            <a:r>
              <a:t/>
            </a:r>
            <a:endParaRPr sz="2200"/>
          </a:p>
        </p:txBody>
      </p:sp>
      <p:sp>
        <p:nvSpPr>
          <p:cNvPr id="215" name="Google Shape;215;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XML for a TextView</a:t>
            </a:r>
            <a:endParaRPr/>
          </a:p>
        </p:txBody>
      </p:sp>
      <p:sp>
        <p:nvSpPr>
          <p:cNvPr id="221" name="Google Shape;221;p21"/>
          <p:cNvSpPr txBox="1"/>
          <p:nvPr>
            <p:ph idx="1" type="body"/>
          </p:nvPr>
        </p:nvSpPr>
        <p:spPr>
          <a:xfrm>
            <a:off x="311700" y="1714125"/>
            <a:ext cx="5629500" cy="212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SzPts val="2400"/>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21"/>
          <p:cNvSpPr txBox="1"/>
          <p:nvPr/>
        </p:nvSpPr>
        <p:spPr>
          <a:xfrm>
            <a:off x="6546725" y="2080775"/>
            <a:ext cx="1858800" cy="689700"/>
          </a:xfrm>
          <a:prstGeom prst="rect">
            <a:avLst/>
          </a:prstGeom>
          <a:noFill/>
          <a:ln cap="flat" cmpd="sng" w="952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Hello World!</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Size of a View</a:t>
            </a:r>
            <a:endParaRPr/>
          </a:p>
        </p:txBody>
      </p:sp>
      <p:sp>
        <p:nvSpPr>
          <p:cNvPr id="229" name="Google Shape;229;p22"/>
          <p:cNvSpPr txBox="1"/>
          <p:nvPr>
            <p:ph idx="1" type="body"/>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 sz="1800"/>
              <a:t>wrap_content </a:t>
            </a:r>
            <a:endParaRPr sz="1800"/>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indent="-342900" lvl="0" marL="457200" rtl="0" algn="l">
              <a:lnSpc>
                <a:spcPct val="115000"/>
              </a:lnSpc>
              <a:spcBef>
                <a:spcPts val="1000"/>
              </a:spcBef>
              <a:spcAft>
                <a:spcPts val="0"/>
              </a:spcAft>
              <a:buSzPts val="1800"/>
              <a:buChar char="●"/>
            </a:pPr>
            <a:r>
              <a:rPr lang="en" sz="1800"/>
              <a:t>match_parent </a:t>
            </a:r>
            <a:endParaRPr sz="1800"/>
          </a:p>
          <a:p>
            <a:pPr indent="0" lvl="0" marL="45720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indent="-342900" lvl="0" marL="457200" rtl="0" algn="l">
              <a:lnSpc>
                <a:spcPct val="115000"/>
              </a:lnSpc>
              <a:spcBef>
                <a:spcPts val="1000"/>
              </a:spcBef>
              <a:spcAft>
                <a:spcPts val="0"/>
              </a:spcAft>
              <a:buSzPts val="1800"/>
              <a:buChar char="●"/>
            </a:pPr>
            <a:r>
              <a:rPr lang="en" sz="1800"/>
              <a:t>Fixed value (use dp units)</a:t>
            </a:r>
            <a:endParaRPr sz="1800"/>
          </a:p>
          <a:p>
            <a:pPr indent="0" lvl="0" marL="457200" rtl="0" algn="l">
              <a:lnSpc>
                <a:spcPct val="115000"/>
              </a:lnSpc>
              <a:spcBef>
                <a:spcPts val="1000"/>
              </a:spcBef>
              <a:spcAft>
                <a:spcPts val="0"/>
              </a:spcAft>
              <a:buSzPts val="2400"/>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ViewGroups</a:t>
            </a:r>
            <a:endParaRPr/>
          </a:p>
        </p:txBody>
      </p:sp>
      <p:sp>
        <p:nvSpPr>
          <p:cNvPr id="236" name="Google Shape;236;p23"/>
          <p:cNvSpPr txBox="1"/>
          <p:nvPr>
            <p:ph idx="1" type="body"/>
          </p:nvPr>
        </p:nvSpPr>
        <p:spPr>
          <a:xfrm>
            <a:off x="311700" y="1083188"/>
            <a:ext cx="85206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A </a:t>
            </a:r>
            <a:r>
              <a:rPr lang="en" sz="1800">
                <a:latin typeface="Courier New"/>
                <a:ea typeface="Courier New"/>
                <a:cs typeface="Courier New"/>
                <a:sym typeface="Courier New"/>
              </a:rPr>
              <a:t>ViewGroup</a:t>
            </a:r>
            <a:r>
              <a:rPr lang="en" sz="1800"/>
              <a:t> is a container that determines how views are displayed.</a:t>
            </a:r>
            <a:endParaRPr sz="1800"/>
          </a:p>
        </p:txBody>
      </p:sp>
      <p:sp>
        <p:nvSpPr>
          <p:cNvPr id="237" name="Google Shape;237;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8" name="Google Shape;238;p23"/>
          <p:cNvSpPr/>
          <p:nvPr/>
        </p:nvSpPr>
        <p:spPr>
          <a:xfrm>
            <a:off x="65487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txBox="1"/>
          <p:nvPr/>
        </p:nvSpPr>
        <p:spPr>
          <a:xfrm>
            <a:off x="654875" y="1602250"/>
            <a:ext cx="2273700" cy="32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FrameLayout</a:t>
            </a:r>
            <a:endParaRPr b="0" i="0" sz="1600" u="none" cap="none" strike="noStrike">
              <a:solidFill>
                <a:srgbClr val="000000"/>
              </a:solidFill>
              <a:latin typeface="Roboto"/>
              <a:ea typeface="Roboto"/>
              <a:cs typeface="Roboto"/>
              <a:sym typeface="Roboto"/>
            </a:endParaRPr>
          </a:p>
        </p:txBody>
      </p:sp>
      <p:sp>
        <p:nvSpPr>
          <p:cNvPr id="240" name="Google Shape;240;p23"/>
          <p:cNvSpPr txBox="1"/>
          <p:nvPr/>
        </p:nvSpPr>
        <p:spPr>
          <a:xfrm>
            <a:off x="1135950" y="26567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TextView</a:t>
            </a:r>
            <a:endParaRPr b="0" i="0" sz="1800" u="none" cap="none" strike="noStrike">
              <a:solidFill>
                <a:srgbClr val="000000"/>
              </a:solidFill>
              <a:latin typeface="Roboto Condensed"/>
              <a:ea typeface="Roboto Condensed"/>
              <a:cs typeface="Roboto Condensed"/>
              <a:sym typeface="Roboto Condensed"/>
            </a:endParaRPr>
          </a:p>
        </p:txBody>
      </p:sp>
      <p:sp>
        <p:nvSpPr>
          <p:cNvPr id="241" name="Google Shape;241;p23"/>
          <p:cNvSpPr/>
          <p:nvPr/>
        </p:nvSpPr>
        <p:spPr>
          <a:xfrm>
            <a:off x="3411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txBox="1"/>
          <p:nvPr/>
        </p:nvSpPr>
        <p:spPr>
          <a:xfrm>
            <a:off x="3540600" y="21725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TextView</a:t>
            </a:r>
            <a:endParaRPr b="0" i="0" sz="1800" u="none" cap="none" strike="noStrike">
              <a:solidFill>
                <a:srgbClr val="000000"/>
              </a:solidFill>
              <a:latin typeface="Roboto Condensed"/>
              <a:ea typeface="Roboto Condensed"/>
              <a:cs typeface="Roboto Condensed"/>
              <a:sym typeface="Roboto Condensed"/>
            </a:endParaRPr>
          </a:p>
        </p:txBody>
      </p:sp>
      <p:sp>
        <p:nvSpPr>
          <p:cNvPr id="243" name="Google Shape;243;p23"/>
          <p:cNvSpPr txBox="1"/>
          <p:nvPr/>
        </p:nvSpPr>
        <p:spPr>
          <a:xfrm>
            <a:off x="3540600" y="27216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TextView</a:t>
            </a:r>
            <a:endParaRPr b="0" i="0" sz="1800" u="none" cap="none" strike="noStrike">
              <a:solidFill>
                <a:srgbClr val="000000"/>
              </a:solidFill>
              <a:latin typeface="Roboto Condensed"/>
              <a:ea typeface="Roboto Condensed"/>
              <a:cs typeface="Roboto Condensed"/>
              <a:sym typeface="Roboto Condensed"/>
            </a:endParaRPr>
          </a:p>
        </p:txBody>
      </p:sp>
      <p:sp>
        <p:nvSpPr>
          <p:cNvPr id="244" name="Google Shape;244;p23"/>
          <p:cNvSpPr txBox="1"/>
          <p:nvPr/>
        </p:nvSpPr>
        <p:spPr>
          <a:xfrm>
            <a:off x="3540600" y="32550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Button</a:t>
            </a:r>
            <a:endParaRPr b="0" i="0" sz="1800" u="none" cap="none" strike="noStrike">
              <a:solidFill>
                <a:srgbClr val="000000"/>
              </a:solidFill>
              <a:latin typeface="Roboto Condensed"/>
              <a:ea typeface="Roboto Condensed"/>
              <a:cs typeface="Roboto Condensed"/>
              <a:sym typeface="Roboto Condensed"/>
            </a:endParaRPr>
          </a:p>
        </p:txBody>
      </p:sp>
      <p:sp>
        <p:nvSpPr>
          <p:cNvPr id="245" name="Google Shape;245;p23"/>
          <p:cNvSpPr txBox="1"/>
          <p:nvPr/>
        </p:nvSpPr>
        <p:spPr>
          <a:xfrm>
            <a:off x="3398075" y="1602250"/>
            <a:ext cx="2273700" cy="32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LinearLayout</a:t>
            </a:r>
            <a:endParaRPr b="0" i="0" sz="1600" u="none" cap="none" strike="noStrike">
              <a:solidFill>
                <a:srgbClr val="000000"/>
              </a:solidFill>
              <a:latin typeface="Roboto"/>
              <a:ea typeface="Roboto"/>
              <a:cs typeface="Roboto"/>
              <a:sym typeface="Roboto"/>
            </a:endParaRPr>
          </a:p>
        </p:txBody>
      </p:sp>
      <p:sp>
        <p:nvSpPr>
          <p:cNvPr id="246" name="Google Shape;246;p23"/>
          <p:cNvSpPr/>
          <p:nvPr/>
        </p:nvSpPr>
        <p:spPr>
          <a:xfrm>
            <a:off x="6078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txBox="1"/>
          <p:nvPr/>
        </p:nvSpPr>
        <p:spPr>
          <a:xfrm>
            <a:off x="6223775"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
        <p:nvSpPr>
          <p:cNvPr id="248" name="Google Shape;248;p23"/>
          <p:cNvSpPr txBox="1"/>
          <p:nvPr/>
        </p:nvSpPr>
        <p:spPr>
          <a:xfrm>
            <a:off x="6228825" y="29502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Button</a:t>
            </a:r>
            <a:endParaRPr b="0" i="0" sz="1400" u="none" cap="none" strike="noStrike">
              <a:solidFill>
                <a:srgbClr val="000000"/>
              </a:solidFill>
              <a:latin typeface="Arial"/>
              <a:ea typeface="Arial"/>
              <a:cs typeface="Arial"/>
              <a:sym typeface="Arial"/>
            </a:endParaRPr>
          </a:p>
        </p:txBody>
      </p:sp>
      <p:sp>
        <p:nvSpPr>
          <p:cNvPr id="249" name="Google Shape;249;p23"/>
          <p:cNvSpPr txBox="1"/>
          <p:nvPr/>
        </p:nvSpPr>
        <p:spPr>
          <a:xfrm>
            <a:off x="6065075" y="1602250"/>
            <a:ext cx="2273700" cy="32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ConstraintLayout</a:t>
            </a:r>
            <a:endParaRPr b="0" i="0" sz="1600" u="none" cap="none" strike="noStrike">
              <a:solidFill>
                <a:srgbClr val="000000"/>
              </a:solidFill>
              <a:latin typeface="Roboto"/>
              <a:ea typeface="Roboto"/>
              <a:cs typeface="Roboto"/>
              <a:sym typeface="Roboto"/>
            </a:endParaRPr>
          </a:p>
        </p:txBody>
      </p:sp>
      <p:sp>
        <p:nvSpPr>
          <p:cNvPr id="250" name="Google Shape;250;p23"/>
          <p:cNvSpPr txBox="1"/>
          <p:nvPr/>
        </p:nvSpPr>
        <p:spPr>
          <a:xfrm>
            <a:off x="7257873"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
        <p:nvSpPr>
          <p:cNvPr id="251" name="Google Shape;251;p23"/>
          <p:cNvSpPr txBox="1"/>
          <p:nvPr/>
        </p:nvSpPr>
        <p:spPr>
          <a:xfrm>
            <a:off x="342900" y="4086974"/>
            <a:ext cx="8443500" cy="3936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73042"/>
                </a:solidFill>
                <a:latin typeface="Roboto"/>
                <a:ea typeface="Roboto"/>
                <a:cs typeface="Roboto"/>
                <a:sym typeface="Roboto"/>
              </a:rPr>
              <a:t>The ViewGroup is the parent and the views inside it are its children.</a:t>
            </a:r>
            <a:endParaRPr b="0" i="0" sz="1800" u="none" cap="none" strike="noStrike">
              <a:solidFill>
                <a:srgbClr val="073042"/>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FrameLayout example</a:t>
            </a:r>
            <a:endParaRPr/>
          </a:p>
        </p:txBody>
      </p:sp>
      <p:sp>
        <p:nvSpPr>
          <p:cNvPr id="257" name="Google Shape;257;p24"/>
          <p:cNvSpPr txBox="1"/>
          <p:nvPr>
            <p:ph idx="1" type="body"/>
          </p:nvPr>
        </p:nvSpPr>
        <p:spPr>
          <a:xfrm>
            <a:off x="311700" y="1139625"/>
            <a:ext cx="8520600" cy="5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A </a:t>
            </a:r>
            <a:r>
              <a:rPr lang="en" sz="1800">
                <a:latin typeface="Courier New"/>
                <a:ea typeface="Courier New"/>
                <a:cs typeface="Courier New"/>
                <a:sym typeface="Courier New"/>
              </a:rPr>
              <a:t>FrameLayout</a:t>
            </a:r>
            <a:r>
              <a:rPr lang="en" sz="1800"/>
              <a:t> generally holds a single child </a:t>
            </a:r>
            <a:r>
              <a:rPr lang="en" sz="1800">
                <a:latin typeface="Courier New"/>
                <a:ea typeface="Courier New"/>
                <a:cs typeface="Courier New"/>
                <a:sym typeface="Courier New"/>
              </a:rPr>
              <a:t>View</a:t>
            </a:r>
            <a:r>
              <a:rPr lang="en" sz="1800"/>
              <a:t>.</a:t>
            </a:r>
            <a:endParaRPr sz="1800"/>
          </a:p>
        </p:txBody>
      </p:sp>
      <p:sp>
        <p:nvSpPr>
          <p:cNvPr id="258" name="Google Shape;25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9" name="Google Shape;259;p24"/>
          <p:cNvSpPr txBox="1"/>
          <p:nvPr/>
        </p:nvSpPr>
        <p:spPr>
          <a:xfrm>
            <a:off x="311700" y="1730450"/>
            <a:ext cx="5606400" cy="23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&lt;FrameLayout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android:layout_width=</a:t>
            </a:r>
            <a:r>
              <a:rPr b="1" i="0" lang="en" sz="1800" u="none" cap="none" strike="noStrike">
                <a:solidFill>
                  <a:srgbClr val="388E3C"/>
                </a:solidFill>
                <a:latin typeface="Consolas"/>
                <a:ea typeface="Consolas"/>
                <a:cs typeface="Consolas"/>
                <a:sym typeface="Consolas"/>
              </a:rPr>
              <a:t>"match_parent"</a:t>
            </a:r>
            <a:endParaRPr b="1" i="0" sz="1800" u="none" cap="none" strike="noStrike">
              <a:solidFill>
                <a:srgbClr val="388E3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000000"/>
                </a:solidFill>
                <a:latin typeface="Consolas"/>
                <a:ea typeface="Consolas"/>
                <a:cs typeface="Consolas"/>
                <a:sym typeface="Consolas"/>
              </a:rPr>
              <a:t>   android:layout_height=</a:t>
            </a:r>
            <a:r>
              <a:rPr b="1" i="0" lang="en" sz="1800" u="none" cap="none" strike="noStrike">
                <a:solidFill>
                  <a:srgbClr val="388E3C"/>
                </a:solidFill>
                <a:latin typeface="Consolas"/>
                <a:ea typeface="Consolas"/>
                <a:cs typeface="Consolas"/>
                <a:sym typeface="Consolas"/>
              </a:rPr>
              <a:t>"match_parent"</a:t>
            </a:r>
            <a:r>
              <a:rPr b="1" i="0" lang="en" sz="1800" u="none" cap="none" strike="noStrike">
                <a:solidFill>
                  <a:srgbClr val="000000"/>
                </a:solidFill>
                <a:latin typeface="Consolas"/>
                <a:ea typeface="Consolas"/>
                <a:cs typeface="Consolas"/>
                <a:sym typeface="Consolas"/>
              </a:rPr>
              <a:t>&gt;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&lt;TextView</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android:layout_width=</a:t>
            </a:r>
            <a:r>
              <a:rPr b="0" i="0" lang="en" sz="1800" u="none" cap="none" strike="noStrike">
                <a:solidFill>
                  <a:srgbClr val="388E3C"/>
                </a:solidFill>
                <a:latin typeface="Consolas"/>
                <a:ea typeface="Consolas"/>
                <a:cs typeface="Consolas"/>
                <a:sym typeface="Consolas"/>
              </a:rPr>
              <a:t>"match_parent"</a:t>
            </a:r>
            <a:endParaRPr b="0" i="0" sz="1800" u="none" cap="none" strike="noStrike">
              <a:solidFill>
                <a:srgbClr val="388E3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android:layout_height=</a:t>
            </a:r>
            <a:r>
              <a:rPr b="0" i="0" lang="en" sz="1800" u="none" cap="none" strike="noStrike">
                <a:solidFill>
                  <a:srgbClr val="388E3C"/>
                </a:solidFill>
                <a:latin typeface="Consolas"/>
                <a:ea typeface="Consolas"/>
                <a:cs typeface="Consolas"/>
                <a:sym typeface="Consolas"/>
              </a:rPr>
              <a:t>"match_parent"</a:t>
            </a:r>
            <a:endParaRPr b="0" i="0" sz="1800" u="none" cap="none" strike="noStrike">
              <a:solidFill>
                <a:srgbClr val="388E3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android:text=</a:t>
            </a:r>
            <a:r>
              <a:rPr b="0" i="0" lang="en" sz="1800" u="none" cap="none" strike="noStrike">
                <a:solidFill>
                  <a:srgbClr val="388E3C"/>
                </a:solidFill>
                <a:latin typeface="Consolas"/>
                <a:ea typeface="Consolas"/>
                <a:cs typeface="Consolas"/>
                <a:sym typeface="Consolas"/>
              </a:rPr>
              <a:t>"Hello World!"</a:t>
            </a:r>
            <a:r>
              <a:rPr b="0" i="0" lang="en" sz="1800" u="none" cap="none" strike="noStrike">
                <a:solidFill>
                  <a:srgbClr val="000000"/>
                </a:solidFill>
                <a:latin typeface="Consolas"/>
                <a:ea typeface="Consolas"/>
                <a:cs typeface="Consolas"/>
                <a:sym typeface="Consolas"/>
              </a:rPr>
              <a:t>/&gt;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&lt;/FrameLayout&gt;</a:t>
            </a:r>
            <a:endParaRPr b="1" i="0" sz="1800" u="none" cap="none" strike="noStrike">
              <a:solidFill>
                <a:srgbClr val="000000"/>
              </a:solidFill>
              <a:latin typeface="Consolas"/>
              <a:ea typeface="Consolas"/>
              <a:cs typeface="Consolas"/>
              <a:sym typeface="Consolas"/>
            </a:endParaRPr>
          </a:p>
        </p:txBody>
      </p:sp>
      <p:sp>
        <p:nvSpPr>
          <p:cNvPr id="260" name="Google Shape;260;p24"/>
          <p:cNvSpPr/>
          <p:nvPr/>
        </p:nvSpPr>
        <p:spPr>
          <a:xfrm>
            <a:off x="6332575" y="2116550"/>
            <a:ext cx="19773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txBox="1"/>
          <p:nvPr/>
        </p:nvSpPr>
        <p:spPr>
          <a:xfrm>
            <a:off x="6698550" y="28091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LinearLayout example</a:t>
            </a:r>
            <a:endParaRPr/>
          </a:p>
        </p:txBody>
      </p:sp>
      <p:sp>
        <p:nvSpPr>
          <p:cNvPr id="267" name="Google Shape;267;p25"/>
          <p:cNvSpPr txBox="1"/>
          <p:nvPr>
            <p:ph idx="1" type="body"/>
          </p:nvPr>
        </p:nvSpPr>
        <p:spPr>
          <a:xfrm>
            <a:off x="342900" y="2017275"/>
            <a:ext cx="5256900" cy="24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&lt;LinearLayout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android:orientation=</a:t>
            </a:r>
            <a:r>
              <a:rPr b="1" lang="en" sz="1800">
                <a:solidFill>
                  <a:srgbClr val="388E3C"/>
                </a:solidFill>
                <a:latin typeface="Consolas"/>
                <a:ea typeface="Consolas"/>
                <a:cs typeface="Consolas"/>
                <a:sym typeface="Consolas"/>
              </a:rPr>
              <a:t>"vertical"</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indent="0" lvl="0" marL="0" rtl="0" algn="l">
              <a:lnSpc>
                <a:spcPct val="100000"/>
              </a:lnSpc>
              <a:spcBef>
                <a:spcPts val="0"/>
              </a:spcBef>
              <a:spcAft>
                <a:spcPts val="0"/>
              </a:spcAft>
              <a:buSzPts val="2400"/>
              <a:buNone/>
            </a:pPr>
            <a:r>
              <a:rPr b="1" lang="en" sz="1800">
                <a:latin typeface="Consolas"/>
                <a:ea typeface="Consolas"/>
                <a:cs typeface="Consolas"/>
                <a:sym typeface="Consolas"/>
              </a:rPr>
              <a:t>&lt;/LinearLayout&gt;</a:t>
            </a:r>
            <a:endParaRPr b="1" sz="1800">
              <a:latin typeface="Consolas"/>
              <a:ea typeface="Consolas"/>
              <a:cs typeface="Consolas"/>
              <a:sym typeface="Consolas"/>
            </a:endParaRPr>
          </a:p>
        </p:txBody>
      </p:sp>
      <p:sp>
        <p:nvSpPr>
          <p:cNvPr id="268" name="Google Shape;268;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9" name="Google Shape;269;p25"/>
          <p:cNvSpPr/>
          <p:nvPr/>
        </p:nvSpPr>
        <p:spPr>
          <a:xfrm>
            <a:off x="6078225" y="23412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5"/>
          <p:cNvSpPr txBox="1"/>
          <p:nvPr/>
        </p:nvSpPr>
        <p:spPr>
          <a:xfrm>
            <a:off x="6207600" y="24773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
        <p:nvSpPr>
          <p:cNvPr id="271" name="Google Shape;271;p25"/>
          <p:cNvSpPr txBox="1"/>
          <p:nvPr/>
        </p:nvSpPr>
        <p:spPr>
          <a:xfrm>
            <a:off x="6207600" y="30264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
        <p:nvSpPr>
          <p:cNvPr id="272" name="Google Shape;272;p25"/>
          <p:cNvSpPr txBox="1"/>
          <p:nvPr/>
        </p:nvSpPr>
        <p:spPr>
          <a:xfrm>
            <a:off x="6207600" y="35598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Button</a:t>
            </a:r>
            <a:endParaRPr b="0" i="0" sz="1600" u="none" cap="none" strike="noStrike">
              <a:solidFill>
                <a:srgbClr val="000000"/>
              </a:solidFill>
              <a:latin typeface="Roboto Condensed"/>
              <a:ea typeface="Roboto Condensed"/>
              <a:cs typeface="Roboto Condensed"/>
              <a:sym typeface="Roboto Condensed"/>
            </a:endParaRPr>
          </a:p>
        </p:txBody>
      </p:sp>
      <p:sp>
        <p:nvSpPr>
          <p:cNvPr id="273" name="Google Shape;273;p25"/>
          <p:cNvSpPr txBox="1"/>
          <p:nvPr/>
        </p:nvSpPr>
        <p:spPr>
          <a:xfrm>
            <a:off x="342900" y="1065175"/>
            <a:ext cx="8413800" cy="70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Aligns child views in a row or column</a:t>
            </a:r>
            <a:endParaRPr b="0" i="0" sz="1800" u="none" cap="none" strike="noStrike">
              <a:solidFill>
                <a:srgbClr val="000000"/>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Set </a:t>
            </a:r>
            <a:r>
              <a:rPr b="0" i="0" lang="en" sz="1800" u="none" cap="none" strike="noStrike">
                <a:solidFill>
                  <a:srgbClr val="000000"/>
                </a:solidFill>
                <a:latin typeface="Courier New"/>
                <a:ea typeface="Courier New"/>
                <a:cs typeface="Courier New"/>
                <a:sym typeface="Courier New"/>
              </a:rPr>
              <a:t>android:orientation</a:t>
            </a:r>
            <a:r>
              <a:rPr b="0" i="0" lang="en" sz="1800" u="none" cap="none" strike="noStrike">
                <a:solidFill>
                  <a:srgbClr val="000000"/>
                </a:solidFill>
                <a:latin typeface="Roboto"/>
                <a:ea typeface="Roboto"/>
                <a:cs typeface="Roboto"/>
                <a:sym typeface="Roboto"/>
              </a:rPr>
              <a:t> to </a:t>
            </a:r>
            <a:r>
              <a:rPr b="0" i="0" lang="en" sz="1800" u="none" cap="none" strike="noStrike">
                <a:solidFill>
                  <a:srgbClr val="000000"/>
                </a:solidFill>
                <a:latin typeface="Courier New"/>
                <a:ea typeface="Courier New"/>
                <a:cs typeface="Courier New"/>
                <a:sym typeface="Courier New"/>
              </a:rPr>
              <a:t>horizontal</a:t>
            </a:r>
            <a:r>
              <a:rPr b="0" i="0" lang="en" sz="1800" u="none" cap="none" strike="noStrike">
                <a:solidFill>
                  <a:srgbClr val="000000"/>
                </a:solidFill>
                <a:latin typeface="Roboto"/>
                <a:ea typeface="Roboto"/>
                <a:cs typeface="Roboto"/>
                <a:sym typeface="Roboto"/>
              </a:rPr>
              <a:t> or </a:t>
            </a:r>
            <a:r>
              <a:rPr b="0" i="0" lang="en" sz="1800" u="none" cap="none" strike="noStrike">
                <a:solidFill>
                  <a:srgbClr val="000000"/>
                </a:solidFill>
                <a:latin typeface="Courier New"/>
                <a:ea typeface="Courier New"/>
                <a:cs typeface="Courier New"/>
                <a:sym typeface="Courier New"/>
              </a:rPr>
              <a:t>vertical</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 hierarchy</a:t>
            </a:r>
            <a:endParaRPr/>
          </a:p>
        </p:txBody>
      </p:sp>
      <p:sp>
        <p:nvSpPr>
          <p:cNvPr id="279" name="Google Shape;279;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cxnSp>
        <p:nvCxnSpPr>
          <p:cNvPr id="280" name="Google Shape;280;p26"/>
          <p:cNvCxnSpPr>
            <a:stCxn id="281" idx="2"/>
            <a:endCxn id="282" idx="0"/>
          </p:cNvCxnSpPr>
          <p:nvPr/>
        </p:nvCxnSpPr>
        <p:spPr>
          <a:xfrm>
            <a:off x="2809899" y="1998850"/>
            <a:ext cx="1516500" cy="762300"/>
          </a:xfrm>
          <a:prstGeom prst="straightConnector1">
            <a:avLst/>
          </a:prstGeom>
          <a:noFill/>
          <a:ln cap="flat" cmpd="sng" w="28575">
            <a:solidFill>
              <a:srgbClr val="083042"/>
            </a:solidFill>
            <a:prstDash val="solid"/>
            <a:round/>
            <a:headEnd len="sm" w="sm" type="none"/>
            <a:tailEnd len="med" w="med" type="triangle"/>
          </a:ln>
        </p:spPr>
      </p:cxnSp>
      <p:cxnSp>
        <p:nvCxnSpPr>
          <p:cNvPr id="283" name="Google Shape;283;p26"/>
          <p:cNvCxnSpPr>
            <a:stCxn id="282" idx="2"/>
            <a:endCxn id="284" idx="0"/>
          </p:cNvCxnSpPr>
          <p:nvPr/>
        </p:nvCxnSpPr>
        <p:spPr>
          <a:xfrm flipH="1">
            <a:off x="3608224" y="3132700"/>
            <a:ext cx="718200" cy="561300"/>
          </a:xfrm>
          <a:prstGeom prst="straightConnector1">
            <a:avLst/>
          </a:prstGeom>
          <a:noFill/>
          <a:ln cap="flat" cmpd="sng" w="28575">
            <a:solidFill>
              <a:srgbClr val="083042"/>
            </a:solidFill>
            <a:prstDash val="solid"/>
            <a:round/>
            <a:headEnd len="sm" w="sm" type="none"/>
            <a:tailEnd len="med" w="med" type="triangle"/>
          </a:ln>
        </p:spPr>
      </p:cxnSp>
      <p:cxnSp>
        <p:nvCxnSpPr>
          <p:cNvPr id="285" name="Google Shape;285;p26"/>
          <p:cNvCxnSpPr>
            <a:stCxn id="282" idx="2"/>
            <a:endCxn id="286" idx="0"/>
          </p:cNvCxnSpPr>
          <p:nvPr/>
        </p:nvCxnSpPr>
        <p:spPr>
          <a:xfrm>
            <a:off x="4326424" y="3132700"/>
            <a:ext cx="820800" cy="561300"/>
          </a:xfrm>
          <a:prstGeom prst="straightConnector1">
            <a:avLst/>
          </a:prstGeom>
          <a:noFill/>
          <a:ln cap="flat" cmpd="sng" w="28575">
            <a:solidFill>
              <a:srgbClr val="083042"/>
            </a:solidFill>
            <a:prstDash val="solid"/>
            <a:round/>
            <a:headEnd len="sm" w="sm" type="none"/>
            <a:tailEnd len="med" w="med" type="triangle"/>
          </a:ln>
        </p:spPr>
      </p:cxnSp>
      <p:cxnSp>
        <p:nvCxnSpPr>
          <p:cNvPr id="287" name="Google Shape;287;p26"/>
          <p:cNvCxnSpPr>
            <a:stCxn id="281" idx="2"/>
            <a:endCxn id="288" idx="0"/>
          </p:cNvCxnSpPr>
          <p:nvPr/>
        </p:nvCxnSpPr>
        <p:spPr>
          <a:xfrm flipH="1">
            <a:off x="1288899" y="1998850"/>
            <a:ext cx="1521000" cy="762300"/>
          </a:xfrm>
          <a:prstGeom prst="straightConnector1">
            <a:avLst/>
          </a:prstGeom>
          <a:noFill/>
          <a:ln cap="flat" cmpd="sng" w="28575">
            <a:solidFill>
              <a:srgbClr val="083042"/>
            </a:solidFill>
            <a:prstDash val="solid"/>
            <a:round/>
            <a:headEnd len="sm" w="sm" type="none"/>
            <a:tailEnd len="med" w="med" type="triangle"/>
          </a:ln>
        </p:spPr>
      </p:cxnSp>
      <p:sp>
        <p:nvSpPr>
          <p:cNvPr id="289" name="Google Shape;289;p26"/>
          <p:cNvSpPr/>
          <p:nvPr/>
        </p:nvSpPr>
        <p:spPr>
          <a:xfrm>
            <a:off x="6631703" y="1272525"/>
            <a:ext cx="1909500" cy="2976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p:nvPr/>
        </p:nvSpPr>
        <p:spPr>
          <a:xfrm>
            <a:off x="6866716" y="1468890"/>
            <a:ext cx="1430100" cy="993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ImageView</a:t>
            </a:r>
            <a:endParaRPr b="0" i="0" sz="1600" u="none" cap="none" strike="noStrike">
              <a:solidFill>
                <a:srgbClr val="000000"/>
              </a:solidFill>
              <a:latin typeface="Roboto Condensed"/>
              <a:ea typeface="Roboto Condensed"/>
              <a:cs typeface="Roboto Condensed"/>
              <a:sym typeface="Roboto Condensed"/>
            </a:endParaRPr>
          </a:p>
        </p:txBody>
      </p:sp>
      <p:sp>
        <p:nvSpPr>
          <p:cNvPr id="291" name="Google Shape;291;p26"/>
          <p:cNvSpPr/>
          <p:nvPr/>
        </p:nvSpPr>
        <p:spPr>
          <a:xfrm>
            <a:off x="6866716" y="2633450"/>
            <a:ext cx="1430100" cy="5484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Condensed"/>
                <a:ea typeface="Roboto Condensed"/>
                <a:cs typeface="Roboto Condensed"/>
                <a:sym typeface="Roboto Condensed"/>
              </a:rPr>
              <a:t>TextView</a:t>
            </a:r>
            <a:endParaRPr b="0" i="0" sz="1600" u="none" cap="none" strike="noStrike">
              <a:solidFill>
                <a:srgbClr val="000000"/>
              </a:solidFill>
              <a:latin typeface="Roboto Condensed"/>
              <a:ea typeface="Roboto Condensed"/>
              <a:cs typeface="Roboto Condensed"/>
              <a:sym typeface="Roboto Condensed"/>
            </a:endParaRPr>
          </a:p>
        </p:txBody>
      </p:sp>
      <p:sp>
        <p:nvSpPr>
          <p:cNvPr id="292" name="Google Shape;292;p26"/>
          <p:cNvSpPr/>
          <p:nvPr/>
        </p:nvSpPr>
        <p:spPr>
          <a:xfrm>
            <a:off x="6871530" y="3353563"/>
            <a:ext cx="1430100" cy="712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6"/>
          <p:cNvSpPr/>
          <p:nvPr/>
        </p:nvSpPr>
        <p:spPr>
          <a:xfrm>
            <a:off x="7002306"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Condensed"/>
                <a:ea typeface="Roboto Condensed"/>
                <a:cs typeface="Roboto Condensed"/>
                <a:sym typeface="Roboto Condensed"/>
              </a:rPr>
              <a:t>Button</a:t>
            </a:r>
            <a:endParaRPr b="0" i="0" sz="1100" u="none" cap="none" strike="noStrike">
              <a:solidFill>
                <a:srgbClr val="000000"/>
              </a:solidFill>
              <a:latin typeface="Roboto Condensed"/>
              <a:ea typeface="Roboto Condensed"/>
              <a:cs typeface="Roboto Condensed"/>
              <a:sym typeface="Roboto Condensed"/>
            </a:endParaRPr>
          </a:p>
        </p:txBody>
      </p:sp>
      <p:sp>
        <p:nvSpPr>
          <p:cNvPr id="294" name="Google Shape;294;p26"/>
          <p:cNvSpPr/>
          <p:nvPr/>
        </p:nvSpPr>
        <p:spPr>
          <a:xfrm>
            <a:off x="7620200"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Condensed"/>
                <a:ea typeface="Roboto Condensed"/>
                <a:cs typeface="Roboto Condensed"/>
                <a:sym typeface="Roboto Condensed"/>
              </a:rPr>
              <a:t>Button</a:t>
            </a:r>
            <a:endParaRPr b="0" i="0" sz="1100" u="none" cap="none" strike="noStrike">
              <a:solidFill>
                <a:srgbClr val="000000"/>
              </a:solidFill>
              <a:latin typeface="Roboto Condensed"/>
              <a:ea typeface="Roboto Condensed"/>
              <a:cs typeface="Roboto Condensed"/>
              <a:sym typeface="Roboto Condensed"/>
            </a:endParaRPr>
          </a:p>
        </p:txBody>
      </p:sp>
      <p:cxnSp>
        <p:nvCxnSpPr>
          <p:cNvPr id="295" name="Google Shape;295;p26"/>
          <p:cNvCxnSpPr>
            <a:stCxn id="281" idx="2"/>
            <a:endCxn id="296" idx="0"/>
          </p:cNvCxnSpPr>
          <p:nvPr/>
        </p:nvCxnSpPr>
        <p:spPr>
          <a:xfrm flipH="1">
            <a:off x="2802999" y="1998850"/>
            <a:ext cx="6900" cy="762300"/>
          </a:xfrm>
          <a:prstGeom prst="straightConnector1">
            <a:avLst/>
          </a:prstGeom>
          <a:noFill/>
          <a:ln cap="flat" cmpd="sng" w="28575">
            <a:solidFill>
              <a:srgbClr val="083042"/>
            </a:solidFill>
            <a:prstDash val="solid"/>
            <a:round/>
            <a:headEnd len="sm" w="sm" type="none"/>
            <a:tailEnd len="med" w="med" type="triangle"/>
          </a:ln>
        </p:spPr>
      </p:cxnSp>
      <p:sp>
        <p:nvSpPr>
          <p:cNvPr id="286" name="Google Shape;286;p26"/>
          <p:cNvSpPr/>
          <p:nvPr/>
        </p:nvSpPr>
        <p:spPr>
          <a:xfrm>
            <a:off x="4495801"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Button</a:t>
            </a:r>
            <a:endParaRPr b="0" i="0" sz="1800" u="none" cap="none" strike="noStrike">
              <a:solidFill>
                <a:srgbClr val="000000"/>
              </a:solidFill>
              <a:latin typeface="Roboto Condensed"/>
              <a:ea typeface="Roboto Condensed"/>
              <a:cs typeface="Roboto Condensed"/>
              <a:sym typeface="Roboto Condensed"/>
            </a:endParaRPr>
          </a:p>
        </p:txBody>
      </p:sp>
      <p:sp>
        <p:nvSpPr>
          <p:cNvPr id="284" name="Google Shape;284;p26"/>
          <p:cNvSpPr/>
          <p:nvPr/>
        </p:nvSpPr>
        <p:spPr>
          <a:xfrm>
            <a:off x="2957008"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Button</a:t>
            </a:r>
            <a:endParaRPr b="0" i="0" sz="1800" u="none" cap="none" strike="noStrike">
              <a:solidFill>
                <a:srgbClr val="000000"/>
              </a:solidFill>
              <a:latin typeface="Roboto Condensed"/>
              <a:ea typeface="Roboto Condensed"/>
              <a:cs typeface="Roboto Condensed"/>
              <a:sym typeface="Roboto Condensed"/>
            </a:endParaRPr>
          </a:p>
        </p:txBody>
      </p:sp>
      <p:sp>
        <p:nvSpPr>
          <p:cNvPr id="282" name="Google Shape;282;p26"/>
          <p:cNvSpPr/>
          <p:nvPr/>
        </p:nvSpPr>
        <p:spPr>
          <a:xfrm>
            <a:off x="3625924"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LinearLayout</a:t>
            </a:r>
            <a:endParaRPr b="0" i="0" sz="1800" u="none" cap="none" strike="noStrike">
              <a:solidFill>
                <a:srgbClr val="000000"/>
              </a:solidFill>
              <a:latin typeface="Roboto Condensed"/>
              <a:ea typeface="Roboto Condensed"/>
              <a:cs typeface="Roboto Condensed"/>
              <a:sym typeface="Roboto Condensed"/>
            </a:endParaRPr>
          </a:p>
        </p:txBody>
      </p:sp>
      <p:sp>
        <p:nvSpPr>
          <p:cNvPr id="288" name="Google Shape;288;p26"/>
          <p:cNvSpPr/>
          <p:nvPr/>
        </p:nvSpPr>
        <p:spPr>
          <a:xfrm>
            <a:off x="588375"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ImageView</a:t>
            </a:r>
            <a:endParaRPr b="0" i="0" sz="1800" u="none" cap="none" strike="noStrike">
              <a:solidFill>
                <a:srgbClr val="000000"/>
              </a:solidFill>
              <a:latin typeface="Roboto Condensed"/>
              <a:ea typeface="Roboto Condensed"/>
              <a:cs typeface="Roboto Condensed"/>
              <a:sym typeface="Roboto Condensed"/>
            </a:endParaRPr>
          </a:p>
        </p:txBody>
      </p:sp>
      <p:sp>
        <p:nvSpPr>
          <p:cNvPr id="296" name="Google Shape;296;p26"/>
          <p:cNvSpPr/>
          <p:nvPr/>
        </p:nvSpPr>
        <p:spPr>
          <a:xfrm>
            <a:off x="2102543"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TextView</a:t>
            </a:r>
            <a:endParaRPr b="0" i="0" sz="1800" u="none" cap="none" strike="noStrike">
              <a:solidFill>
                <a:srgbClr val="000000"/>
              </a:solidFill>
              <a:latin typeface="Roboto Condensed"/>
              <a:ea typeface="Roboto Condensed"/>
              <a:cs typeface="Roboto Condensed"/>
              <a:sym typeface="Roboto Condensed"/>
            </a:endParaRPr>
          </a:p>
        </p:txBody>
      </p:sp>
      <p:sp>
        <p:nvSpPr>
          <p:cNvPr id="281" name="Google Shape;281;p26"/>
          <p:cNvSpPr/>
          <p:nvPr/>
        </p:nvSpPr>
        <p:spPr>
          <a:xfrm>
            <a:off x="2109399" y="1627150"/>
            <a:ext cx="1401000" cy="3717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Roboto Condensed"/>
                <a:ea typeface="Roboto Condensed"/>
                <a:cs typeface="Roboto Condensed"/>
                <a:sym typeface="Roboto Condensed"/>
              </a:rPr>
              <a:t>LinearLayout</a:t>
            </a:r>
            <a:endParaRPr b="0" i="0" sz="1800" u="none" cap="none" strike="noStrike">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App resources</a:t>
            </a:r>
            <a:endParaRPr/>
          </a:p>
        </p:txBody>
      </p:sp>
      <p:sp>
        <p:nvSpPr>
          <p:cNvPr id="302" name="Google Shape;302;p27"/>
          <p:cNvSpPr txBox="1"/>
          <p:nvPr>
            <p:ph idx="1" type="body"/>
          </p:nvPr>
        </p:nvSpPr>
        <p:spPr>
          <a:xfrm>
            <a:off x="342900" y="1152475"/>
            <a:ext cx="84894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Static content or additional files that your code uses</a:t>
            </a:r>
            <a:endParaRPr sz="2200"/>
          </a:p>
          <a:p>
            <a:pPr indent="-368300" lvl="0" marL="457200" rtl="0" algn="l">
              <a:lnSpc>
                <a:spcPct val="115000"/>
              </a:lnSpc>
              <a:spcBef>
                <a:spcPts val="1000"/>
              </a:spcBef>
              <a:spcAft>
                <a:spcPts val="0"/>
              </a:spcAft>
              <a:buSzPts val="2200"/>
              <a:buChar char="●"/>
            </a:pPr>
            <a:r>
              <a:rPr lang="en" sz="2200"/>
              <a:t>Layout files</a:t>
            </a:r>
            <a:endParaRPr sz="2200"/>
          </a:p>
          <a:p>
            <a:pPr indent="-368300" lvl="0" marL="457200" rtl="0" algn="l">
              <a:lnSpc>
                <a:spcPct val="115000"/>
              </a:lnSpc>
              <a:spcBef>
                <a:spcPts val="1000"/>
              </a:spcBef>
              <a:spcAft>
                <a:spcPts val="0"/>
              </a:spcAft>
              <a:buSzPts val="2200"/>
              <a:buChar char="●"/>
            </a:pPr>
            <a:r>
              <a:rPr lang="en" sz="2200"/>
              <a:t>Images</a:t>
            </a:r>
            <a:endParaRPr sz="2200"/>
          </a:p>
          <a:p>
            <a:pPr indent="-368300" lvl="0" marL="457200" rtl="0" algn="l">
              <a:lnSpc>
                <a:spcPct val="115000"/>
              </a:lnSpc>
              <a:spcBef>
                <a:spcPts val="1000"/>
              </a:spcBef>
              <a:spcAft>
                <a:spcPts val="0"/>
              </a:spcAft>
              <a:buSzPts val="2200"/>
              <a:buChar char="●"/>
            </a:pPr>
            <a:r>
              <a:rPr lang="en" sz="2200"/>
              <a:t>Audio files</a:t>
            </a:r>
            <a:endParaRPr sz="2200"/>
          </a:p>
          <a:p>
            <a:pPr indent="-368300" lvl="0" marL="457200" rtl="0" algn="l">
              <a:lnSpc>
                <a:spcPct val="115000"/>
              </a:lnSpc>
              <a:spcBef>
                <a:spcPts val="1000"/>
              </a:spcBef>
              <a:spcAft>
                <a:spcPts val="0"/>
              </a:spcAft>
              <a:buSzPts val="2200"/>
              <a:buChar char="●"/>
            </a:pPr>
            <a:r>
              <a:rPr lang="en" sz="2200"/>
              <a:t>User interface strings</a:t>
            </a:r>
            <a:endParaRPr sz="2200"/>
          </a:p>
          <a:p>
            <a:pPr indent="-368300" lvl="0" marL="457200" rtl="0" algn="l">
              <a:lnSpc>
                <a:spcPct val="115000"/>
              </a:lnSpc>
              <a:spcBef>
                <a:spcPts val="1000"/>
              </a:spcBef>
              <a:spcAft>
                <a:spcPts val="1000"/>
              </a:spcAft>
              <a:buSzPts val="2200"/>
              <a:buChar char="●"/>
            </a:pPr>
            <a:r>
              <a:rPr lang="en" sz="2200"/>
              <a:t>App icon</a:t>
            </a:r>
            <a:endParaRPr sz="2200"/>
          </a:p>
        </p:txBody>
      </p:sp>
      <p:sp>
        <p:nvSpPr>
          <p:cNvPr id="303" name="Google Shape;303;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resource directories</a:t>
            </a:r>
            <a:endParaRPr/>
          </a:p>
        </p:txBody>
      </p:sp>
      <p:sp>
        <p:nvSpPr>
          <p:cNvPr id="309" name="Google Shape;309;p28"/>
          <p:cNvSpPr txBox="1"/>
          <p:nvPr>
            <p:ph idx="1" type="body"/>
          </p:nvPr>
        </p:nvSpPr>
        <p:spPr>
          <a:xfrm>
            <a:off x="311700" y="1228675"/>
            <a:ext cx="8520600" cy="6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1" name="Google Shape;311;p28"/>
          <p:cNvSpPr txBox="1"/>
          <p:nvPr/>
        </p:nvSpPr>
        <p:spPr>
          <a:xfrm>
            <a:off x="345525" y="2122550"/>
            <a:ext cx="8486700" cy="21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main</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java</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res</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 drawable</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 layout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 mipmap</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 values</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Resource IDs</a:t>
            </a:r>
            <a:endParaRPr/>
          </a:p>
        </p:txBody>
      </p:sp>
      <p:sp>
        <p:nvSpPr>
          <p:cNvPr id="317" name="Google Shape;317;p29"/>
          <p:cNvSpPr txBox="1"/>
          <p:nvPr>
            <p:ph idx="1" type="body"/>
          </p:nvPr>
        </p:nvSpPr>
        <p:spPr>
          <a:xfrm>
            <a:off x="342900" y="1115750"/>
            <a:ext cx="8660700" cy="287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Each resource has a resource ID to access it.</a:t>
            </a:r>
            <a:endParaRPr sz="1800"/>
          </a:p>
          <a:p>
            <a:pPr indent="-342900" lvl="0" marL="457200" rtl="0" algn="l">
              <a:lnSpc>
                <a:spcPct val="115000"/>
              </a:lnSpc>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indent="-342900" lvl="0" marL="457200" rtl="0" algn="l">
              <a:lnSpc>
                <a:spcPct val="115000"/>
              </a:lnSpc>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endParaRPr sz="1800"/>
          </a:p>
          <a:p>
            <a:pPr indent="-342900" lvl="0" marL="457200" rtl="0" algn="l">
              <a:lnSpc>
                <a:spcPct val="115000"/>
              </a:lnSpc>
              <a:spcBef>
                <a:spcPts val="1000"/>
              </a:spcBef>
              <a:spcAft>
                <a:spcPts val="0"/>
              </a:spcAft>
              <a:buSzPts val="1800"/>
              <a:buChar char="●"/>
            </a:pPr>
            <a:r>
              <a:rPr lang="en" sz="1800"/>
              <a:t>Individual items are referenced with: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indent="0" lvl="0" marL="0" rtl="0" algn="l">
              <a:lnSpc>
                <a:spcPct val="115000"/>
              </a:lnSpc>
              <a:spcBef>
                <a:spcPts val="1000"/>
              </a:spcBef>
              <a:spcAft>
                <a:spcPts val="0"/>
              </a:spcAft>
              <a:buSzPts val="2400"/>
              <a:buNone/>
            </a:pPr>
            <a:r>
              <a:rPr lang="en" sz="1800"/>
              <a:t>Examples:  </a:t>
            </a:r>
            <a:endParaRPr sz="1800">
              <a:latin typeface="Courier New"/>
              <a:ea typeface="Courier New"/>
              <a:cs typeface="Courier New"/>
              <a:sym typeface="Courier New"/>
            </a:endParaRPr>
          </a:p>
          <a:p>
            <a:pPr indent="0" lvl="0" marL="0" rtl="0" algn="l">
              <a:lnSpc>
                <a:spcPct val="115000"/>
              </a:lnSpc>
              <a:spcBef>
                <a:spcPts val="1000"/>
              </a:spcBef>
              <a:spcAft>
                <a:spcPts val="1000"/>
              </a:spcAft>
              <a:buSzPts val="2400"/>
              <a:buNone/>
            </a:pPr>
            <a:r>
              <a:t/>
            </a:r>
            <a:endParaRPr sz="1800"/>
          </a:p>
        </p:txBody>
      </p:sp>
      <p:sp>
        <p:nvSpPr>
          <p:cNvPr id="318" name="Google Shape;318;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9" name="Google Shape;319;p29"/>
          <p:cNvSpPr txBox="1"/>
          <p:nvPr/>
        </p:nvSpPr>
        <p:spPr>
          <a:xfrm>
            <a:off x="1600200" y="3824920"/>
            <a:ext cx="7284900" cy="6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Courier New"/>
                <a:ea typeface="Courier New"/>
                <a:cs typeface="Courier New"/>
                <a:sym typeface="Courier New"/>
              </a:rPr>
              <a:t>R.drawable.ic_launcher (res/drawable/ic_launcher.xml) </a:t>
            </a:r>
            <a:endParaRPr b="0" i="0" sz="17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Courier New"/>
                <a:ea typeface="Courier New"/>
                <a:cs typeface="Courier New"/>
                <a:sym typeface="Courier New"/>
              </a:rPr>
              <a:t>R.layout.activity_main (res/layout/activity_main.xml)</a:t>
            </a:r>
            <a:endParaRPr b="0" i="0" sz="17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Studio</a:t>
            </a:r>
            <a:endParaRPr/>
          </a:p>
        </p:txBody>
      </p:sp>
      <p:sp>
        <p:nvSpPr>
          <p:cNvPr id="94" name="Google Shape;94;p3"/>
          <p:cNvSpPr txBox="1"/>
          <p:nvPr>
            <p:ph idx="1" type="body"/>
          </p:nvPr>
        </p:nvSpPr>
        <p:spPr>
          <a:xfrm>
            <a:off x="266875" y="1012050"/>
            <a:ext cx="8520600" cy="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Official IDE for building Android apps</a:t>
            </a:r>
            <a:endParaRPr sz="1800"/>
          </a:p>
        </p:txBody>
      </p:sp>
      <p:sp>
        <p:nvSpPr>
          <p:cNvPr id="95" name="Google Shape;95;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6" name="Google Shape;96;p3"/>
          <p:cNvPicPr preferRelativeResize="0"/>
          <p:nvPr/>
        </p:nvPicPr>
        <p:blipFill rotWithShape="1">
          <a:blip r:embed="rId3">
            <a:alphaModFix/>
          </a:blip>
          <a:srcRect b="0" l="0" r="0" t="0"/>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Resource IDs for views</a:t>
            </a:r>
            <a:endParaRPr/>
          </a:p>
        </p:txBody>
      </p:sp>
      <p:sp>
        <p:nvSpPr>
          <p:cNvPr id="325" name="Google Shape;325;p30"/>
          <p:cNvSpPr txBox="1"/>
          <p:nvPr>
            <p:ph idx="1" type="body"/>
          </p:nvPr>
        </p:nvSpPr>
        <p:spPr>
          <a:xfrm>
            <a:off x="311700" y="10762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Individual views can also have resource IDs.</a:t>
            </a:r>
            <a:endParaRPr sz="1800"/>
          </a:p>
        </p:txBody>
      </p:sp>
      <p:sp>
        <p:nvSpPr>
          <p:cNvPr id="326" name="Google Shape;326;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7" name="Google Shape;327;p30"/>
          <p:cNvSpPr txBox="1"/>
          <p:nvPr/>
        </p:nvSpPr>
        <p:spPr>
          <a:xfrm>
            <a:off x="345525" y="1638800"/>
            <a:ext cx="8440800" cy="4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Add the </a:t>
            </a:r>
            <a:r>
              <a:rPr b="0" i="0" lang="en" sz="1800" u="none" cap="none" strike="noStrike">
                <a:solidFill>
                  <a:srgbClr val="000000"/>
                </a:solidFill>
                <a:latin typeface="Courier New"/>
                <a:ea typeface="Courier New"/>
                <a:cs typeface="Courier New"/>
                <a:sym typeface="Courier New"/>
              </a:rPr>
              <a:t>android:id</a:t>
            </a:r>
            <a:r>
              <a:rPr b="0" i="0" lang="en" sz="1800" u="none" cap="none" strike="noStrike">
                <a:solidFill>
                  <a:srgbClr val="000000"/>
                </a:solidFill>
                <a:latin typeface="Roboto"/>
                <a:ea typeface="Roboto"/>
                <a:cs typeface="Roboto"/>
                <a:sym typeface="Roboto"/>
              </a:rPr>
              <a:t> attribute to the View in XML. Use </a:t>
            </a:r>
            <a:r>
              <a:rPr b="0" i="0" lang="en" sz="1800" u="none" cap="none" strike="noStrike">
                <a:solidFill>
                  <a:srgbClr val="000000"/>
                </a:solidFill>
                <a:latin typeface="Courier New"/>
                <a:ea typeface="Courier New"/>
                <a:cs typeface="Courier New"/>
                <a:sym typeface="Courier New"/>
              </a:rPr>
              <a:t>@+id/name</a:t>
            </a:r>
            <a:r>
              <a:rPr b="0" i="0" lang="en" sz="1800" u="none" cap="none" strike="noStrike">
                <a:solidFill>
                  <a:srgbClr val="000000"/>
                </a:solidFill>
                <a:latin typeface="Roboto"/>
                <a:ea typeface="Roboto"/>
                <a:cs typeface="Roboto"/>
                <a:sym typeface="Roboto"/>
              </a:rPr>
              <a:t> syntax.</a:t>
            </a:r>
            <a:endParaRPr b="0" i="0" sz="1800" u="none" cap="none" strike="noStrike">
              <a:solidFill>
                <a:srgbClr val="000000"/>
              </a:solidFill>
              <a:latin typeface="Roboto"/>
              <a:ea typeface="Roboto"/>
              <a:cs typeface="Roboto"/>
              <a:sym typeface="Roboto"/>
            </a:endParaRPr>
          </a:p>
        </p:txBody>
      </p:sp>
      <p:sp>
        <p:nvSpPr>
          <p:cNvPr id="328" name="Google Shape;328;p30"/>
          <p:cNvSpPr txBox="1"/>
          <p:nvPr/>
        </p:nvSpPr>
        <p:spPr>
          <a:xfrm>
            <a:off x="355400" y="2049125"/>
            <a:ext cx="7907700" cy="15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rgbClr val="37474F"/>
                </a:solidFill>
                <a:latin typeface="Consolas"/>
                <a:ea typeface="Consolas"/>
                <a:cs typeface="Consolas"/>
                <a:sym typeface="Consolas"/>
              </a:rPr>
              <a:t>&lt;TextView</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1" i="0" lang="en" sz="1800" u="none" cap="none" strike="noStrike">
                <a:solidFill>
                  <a:srgbClr val="37474F"/>
                </a:solidFill>
                <a:latin typeface="Consolas"/>
                <a:ea typeface="Consolas"/>
                <a:cs typeface="Consolas"/>
                <a:sym typeface="Consolas"/>
              </a:rPr>
              <a:t>android:id=</a:t>
            </a:r>
            <a:r>
              <a:rPr b="1" i="0" lang="en" sz="1800" u="none" cap="none" strike="noStrike">
                <a:solidFill>
                  <a:srgbClr val="388E3C"/>
                </a:solidFill>
                <a:latin typeface="Consolas"/>
                <a:ea typeface="Consolas"/>
                <a:cs typeface="Consolas"/>
                <a:sym typeface="Consolas"/>
              </a:rPr>
              <a:t>"@+id/helloTextView"</a:t>
            </a:r>
            <a:endParaRPr b="1"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android:layout_width=</a:t>
            </a:r>
            <a:r>
              <a:rPr b="0" i="0" lang="en" sz="1800" u="none" cap="none" strike="noStrike">
                <a:solidFill>
                  <a:srgbClr val="388E3C"/>
                </a:solidFill>
                <a:latin typeface="Consolas"/>
                <a:ea typeface="Consolas"/>
                <a:cs typeface="Consolas"/>
                <a:sym typeface="Consolas"/>
              </a:rPr>
              <a:t>"wrap_content"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android:layout_height=</a:t>
            </a:r>
            <a:r>
              <a:rPr b="0" i="0" lang="en" sz="1800" u="none" cap="none" strike="noStrike">
                <a:solidFill>
                  <a:srgbClr val="388E3C"/>
                </a:solidFill>
                <a:latin typeface="Consolas"/>
                <a:ea typeface="Consolas"/>
                <a:cs typeface="Consolas"/>
                <a:sym typeface="Consolas"/>
              </a:rPr>
              <a:t>"wrap_content"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android:text=</a:t>
            </a:r>
            <a:r>
              <a:rPr b="0" i="0" lang="en" sz="1800" u="none" cap="none" strike="noStrike">
                <a:solidFill>
                  <a:srgbClr val="388E3C"/>
                </a:solidFill>
                <a:latin typeface="Consolas"/>
                <a:ea typeface="Consolas"/>
                <a:cs typeface="Consolas"/>
                <a:sym typeface="Consolas"/>
              </a:rPr>
              <a:t>"Hello World!"</a:t>
            </a:r>
            <a:r>
              <a:rPr b="0" i="0" lang="en" sz="1800" u="none" cap="none" strike="noStrike">
                <a:solidFill>
                  <a:srgbClr val="37474F"/>
                </a:solidFill>
                <a:latin typeface="Consolas"/>
                <a:ea typeface="Consolas"/>
                <a:cs typeface="Consolas"/>
                <a:sym typeface="Consolas"/>
              </a:rPr>
              <a:t>/&gt;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329" name="Google Shape;329;p30"/>
          <p:cNvSpPr txBox="1"/>
          <p:nvPr/>
        </p:nvSpPr>
        <p:spPr>
          <a:xfrm>
            <a:off x="365275" y="3717575"/>
            <a:ext cx="79965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000000"/>
                </a:solidFill>
                <a:latin typeface="Roboto"/>
                <a:ea typeface="Roboto"/>
                <a:cs typeface="Roboto"/>
                <a:sym typeface="Roboto"/>
              </a:rPr>
              <a:t>Within your app, you can now refer to this specific TextView using:</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R.id.helloTextView</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5" name="Google Shape;335;p31"/>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Activities</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What’s an Activity?</a:t>
            </a:r>
            <a:endParaRPr/>
          </a:p>
        </p:txBody>
      </p:sp>
      <p:sp>
        <p:nvSpPr>
          <p:cNvPr id="341" name="Google Shape;341;p32"/>
          <p:cNvSpPr txBox="1"/>
          <p:nvPr>
            <p:ph idx="1" type="body"/>
          </p:nvPr>
        </p:nvSpPr>
        <p:spPr>
          <a:xfrm>
            <a:off x="2621725" y="1152475"/>
            <a:ext cx="6078000" cy="175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An Activity is a means for the user to accomplish one main goal. </a:t>
            </a:r>
            <a:endParaRPr sz="2000"/>
          </a:p>
          <a:p>
            <a:pPr indent="-355600" lvl="0" marL="457200" rtl="0" algn="l">
              <a:lnSpc>
                <a:spcPct val="115000"/>
              </a:lnSpc>
              <a:spcBef>
                <a:spcPts val="1000"/>
              </a:spcBef>
              <a:spcAft>
                <a:spcPts val="1000"/>
              </a:spcAft>
              <a:buSzPts val="2000"/>
              <a:buChar char="●"/>
            </a:pPr>
            <a:r>
              <a:rPr lang="en" sz="2000"/>
              <a:t>An Android app is composed of one or more activities.</a:t>
            </a:r>
            <a:endParaRPr sz="2000"/>
          </a:p>
        </p:txBody>
      </p:sp>
      <p:sp>
        <p:nvSpPr>
          <p:cNvPr id="342" name="Google Shape;342;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43" name="Google Shape;343;p32"/>
          <p:cNvPicPr preferRelativeResize="0"/>
          <p:nvPr/>
        </p:nvPicPr>
        <p:blipFill rotWithShape="1">
          <a:blip r:embed="rId3">
            <a:alphaModFix/>
          </a:blip>
          <a:srcRect b="0" l="0" r="0" t="0"/>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MainActivity.kt</a:t>
            </a:r>
            <a:endParaRPr/>
          </a:p>
        </p:txBody>
      </p:sp>
      <p:sp>
        <p:nvSpPr>
          <p:cNvPr id="349" name="Google Shape;349;p33"/>
          <p:cNvSpPr txBox="1"/>
          <p:nvPr>
            <p:ph idx="1" type="body"/>
          </p:nvPr>
        </p:nvSpPr>
        <p:spPr>
          <a:xfrm>
            <a:off x="311700" y="1533475"/>
            <a:ext cx="8520600" cy="21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an Activity runs</a:t>
            </a:r>
            <a:endParaRPr/>
          </a:p>
        </p:txBody>
      </p:sp>
      <p:sp>
        <p:nvSpPr>
          <p:cNvPr id="356" name="Google Shape;356;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7" name="Google Shape;357;p34"/>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Activity launched</a:t>
            </a:r>
            <a:endParaRPr b="0" i="0" sz="1800" u="none" cap="none" strike="noStrike">
              <a:solidFill>
                <a:srgbClr val="000000"/>
              </a:solidFill>
              <a:latin typeface="Roboto Condensed"/>
              <a:ea typeface="Roboto Condensed"/>
              <a:cs typeface="Roboto Condensed"/>
              <a:sym typeface="Roboto Condensed"/>
            </a:endParaRPr>
          </a:p>
        </p:txBody>
      </p:sp>
      <p:sp>
        <p:nvSpPr>
          <p:cNvPr id="358" name="Google Shape;358;p34"/>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App is running</a:t>
            </a:r>
            <a:endParaRPr b="0" i="0" sz="1800" u="none" cap="none" strike="noStrike">
              <a:solidFill>
                <a:srgbClr val="000000"/>
              </a:solidFill>
              <a:latin typeface="Roboto Condensed"/>
              <a:ea typeface="Roboto Condensed"/>
              <a:cs typeface="Roboto Condensed"/>
              <a:sym typeface="Roboto Condensed"/>
            </a:endParaRPr>
          </a:p>
        </p:txBody>
      </p:sp>
      <p:sp>
        <p:nvSpPr>
          <p:cNvPr id="359" name="Google Shape;359;p34"/>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Activity shut down</a:t>
            </a:r>
            <a:endParaRPr b="0" i="0" sz="1800" u="none" cap="none" strike="noStrike">
              <a:solidFill>
                <a:srgbClr val="000000"/>
              </a:solidFill>
              <a:latin typeface="Roboto Condensed"/>
              <a:ea typeface="Roboto Condensed"/>
              <a:cs typeface="Roboto Condensed"/>
              <a:sym typeface="Roboto Condensed"/>
            </a:endParaRPr>
          </a:p>
        </p:txBody>
      </p:sp>
      <p:cxnSp>
        <p:nvCxnSpPr>
          <p:cNvPr id="360" name="Google Shape;360;p34"/>
          <p:cNvCxnSpPr/>
          <p:nvPr/>
        </p:nvCxnSpPr>
        <p:spPr>
          <a:xfrm flipH="1">
            <a:off x="4534655" y="1715900"/>
            <a:ext cx="600" cy="451500"/>
          </a:xfrm>
          <a:prstGeom prst="straightConnector1">
            <a:avLst/>
          </a:prstGeom>
          <a:noFill/>
          <a:ln cap="flat" cmpd="sng" w="28575">
            <a:solidFill>
              <a:srgbClr val="000000"/>
            </a:solidFill>
            <a:prstDash val="solid"/>
            <a:round/>
            <a:headEnd len="sm" w="sm" type="none"/>
            <a:tailEnd len="med" w="med" type="triangle"/>
          </a:ln>
        </p:spPr>
      </p:cxnSp>
      <p:cxnSp>
        <p:nvCxnSpPr>
          <p:cNvPr id="361" name="Google Shape;361;p34"/>
          <p:cNvCxnSpPr/>
          <p:nvPr/>
        </p:nvCxnSpPr>
        <p:spPr>
          <a:xfrm>
            <a:off x="4526448" y="2571758"/>
            <a:ext cx="0" cy="451500"/>
          </a:xfrm>
          <a:prstGeom prst="straightConnector1">
            <a:avLst/>
          </a:prstGeom>
          <a:noFill/>
          <a:ln cap="flat" cmpd="sng" w="28575">
            <a:solidFill>
              <a:srgbClr val="000000"/>
            </a:solidFill>
            <a:prstDash val="solid"/>
            <a:round/>
            <a:headEnd len="sm" w="sm" type="none"/>
            <a:tailEnd len="med" w="med" type="triangle"/>
          </a:ln>
        </p:spPr>
      </p:cxnSp>
      <p:cxnSp>
        <p:nvCxnSpPr>
          <p:cNvPr id="362" name="Google Shape;362;p34"/>
          <p:cNvCxnSpPr>
            <a:stCxn id="358" idx="2"/>
          </p:cNvCxnSpPr>
          <p:nvPr/>
        </p:nvCxnSpPr>
        <p:spPr>
          <a:xfrm>
            <a:off x="4526448" y="3287611"/>
            <a:ext cx="0" cy="491400"/>
          </a:xfrm>
          <a:prstGeom prst="straightConnector1">
            <a:avLst/>
          </a:prstGeom>
          <a:noFill/>
          <a:ln cap="flat" cmpd="sng" w="28575">
            <a:solidFill>
              <a:srgbClr val="000000"/>
            </a:solidFill>
            <a:prstDash val="solid"/>
            <a:round/>
            <a:headEnd len="sm" w="sm" type="none"/>
            <a:tailEnd len="med" w="med" type="triangle"/>
          </a:ln>
        </p:spPr>
      </p:cxnSp>
      <p:sp>
        <p:nvSpPr>
          <p:cNvPr id="363" name="Google Shape;363;p34"/>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onCreate()</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Implement the onCreate() callback</a:t>
            </a:r>
            <a:endParaRPr/>
          </a:p>
        </p:txBody>
      </p:sp>
      <p:sp>
        <p:nvSpPr>
          <p:cNvPr id="369" name="Google Shape;369;p35"/>
          <p:cNvSpPr txBox="1"/>
          <p:nvPr>
            <p:ph idx="1" type="body"/>
          </p:nvPr>
        </p:nvSpPr>
        <p:spPr>
          <a:xfrm>
            <a:off x="311700" y="15334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Called when the system creates your Activity</a:t>
            </a:r>
            <a:endParaRPr sz="1800"/>
          </a:p>
        </p:txBody>
      </p:sp>
      <p:sp>
        <p:nvSpPr>
          <p:cNvPr id="370" name="Google Shape;370;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1" name="Google Shape;371;p35"/>
          <p:cNvSpPr txBox="1"/>
          <p:nvPr/>
        </p:nvSpPr>
        <p:spPr>
          <a:xfrm>
            <a:off x="333600" y="2031225"/>
            <a:ext cx="8476800" cy="22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override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onCreate(savedInstanceState: Bundle?)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super</a:t>
            </a:r>
            <a:r>
              <a:rPr b="0" i="0" lang="en" sz="1800" u="none" cap="none" strike="noStrike">
                <a:solidFill>
                  <a:srgbClr val="37474F"/>
                </a:solidFill>
                <a:latin typeface="Consolas"/>
                <a:ea typeface="Consolas"/>
                <a:cs typeface="Consolas"/>
                <a:sym typeface="Consolas"/>
              </a:rPr>
              <a:t>.onCreate(savedInstanceState)</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setContentView(R.layout.activity_main)</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Layout inflation</a:t>
            </a:r>
            <a:endParaRPr/>
          </a:p>
        </p:txBody>
      </p:sp>
      <p:sp>
        <p:nvSpPr>
          <p:cNvPr id="377" name="Google Shape;377;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8" name="Google Shape;378;p36"/>
          <p:cNvSpPr/>
          <p:nvPr/>
        </p:nvSpPr>
        <p:spPr>
          <a:xfrm>
            <a:off x="401450" y="2227768"/>
            <a:ext cx="2031000" cy="8922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Layout files</a:t>
            </a:r>
            <a:endParaRPr b="0" i="0" sz="1800" u="none" cap="none" strike="noStrike">
              <a:solidFill>
                <a:srgbClr val="000000"/>
              </a:solidFill>
              <a:latin typeface="Roboto Condensed"/>
              <a:ea typeface="Roboto Condensed"/>
              <a:cs typeface="Roboto Condensed"/>
              <a:sym typeface="Roboto Condensed"/>
            </a:endParaRPr>
          </a:p>
        </p:txBody>
      </p:sp>
      <p:sp>
        <p:nvSpPr>
          <p:cNvPr id="379" name="Google Shape;379;p36"/>
          <p:cNvSpPr/>
          <p:nvPr/>
        </p:nvSpPr>
        <p:spPr>
          <a:xfrm>
            <a:off x="5095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layout1</a:t>
            </a:r>
            <a:endParaRPr b="0" i="0" sz="1000" u="none" cap="none" strike="noStrike">
              <a:solidFill>
                <a:srgbClr val="000000"/>
              </a:solidFill>
              <a:latin typeface="Arial"/>
              <a:ea typeface="Arial"/>
              <a:cs typeface="Arial"/>
              <a:sym typeface="Arial"/>
            </a:endParaRPr>
          </a:p>
        </p:txBody>
      </p:sp>
      <p:sp>
        <p:nvSpPr>
          <p:cNvPr id="380" name="Google Shape;380;p36"/>
          <p:cNvSpPr/>
          <p:nvPr/>
        </p:nvSpPr>
        <p:spPr>
          <a:xfrm>
            <a:off x="5599225" y="1660175"/>
            <a:ext cx="3093600" cy="2049900"/>
          </a:xfrm>
          <a:prstGeom prst="rect">
            <a:avLst/>
          </a:prstGeom>
          <a:solidFill>
            <a:srgbClr val="D6F0FF"/>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a:off x="5819275" y="188007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Condensed"/>
                <a:ea typeface="Roboto Condensed"/>
                <a:cs typeface="Roboto Condensed"/>
                <a:sym typeface="Roboto Condensed"/>
              </a:rPr>
              <a:t>ViewGroup</a:t>
            </a:r>
            <a:endParaRPr b="0" i="0" sz="1400" u="none" cap="none" strike="noStrike">
              <a:solidFill>
                <a:srgbClr val="000000"/>
              </a:solidFill>
              <a:latin typeface="Roboto Condensed"/>
              <a:ea typeface="Roboto Condensed"/>
              <a:cs typeface="Roboto Condensed"/>
              <a:sym typeface="Roboto Condensed"/>
            </a:endParaRPr>
          </a:p>
        </p:txBody>
      </p:sp>
      <p:sp>
        <p:nvSpPr>
          <p:cNvPr id="382" name="Google Shape;382;p36"/>
          <p:cNvSpPr/>
          <p:nvPr/>
        </p:nvSpPr>
        <p:spPr>
          <a:xfrm>
            <a:off x="5844450" y="2527925"/>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Condensed"/>
                <a:ea typeface="Roboto Condensed"/>
                <a:cs typeface="Roboto Condensed"/>
                <a:sym typeface="Roboto Condensed"/>
              </a:rPr>
              <a:t>View1</a:t>
            </a:r>
            <a:endParaRPr b="0" i="0" sz="1400" u="none" cap="none" strike="noStrike">
              <a:solidFill>
                <a:srgbClr val="000000"/>
              </a:solidFill>
              <a:latin typeface="Roboto Condensed"/>
              <a:ea typeface="Roboto Condensed"/>
              <a:cs typeface="Roboto Condensed"/>
              <a:sym typeface="Roboto Condensed"/>
            </a:endParaRPr>
          </a:p>
        </p:txBody>
      </p:sp>
      <p:sp>
        <p:nvSpPr>
          <p:cNvPr id="383" name="Google Shape;383;p36"/>
          <p:cNvSpPr/>
          <p:nvPr/>
        </p:nvSpPr>
        <p:spPr>
          <a:xfrm>
            <a:off x="7106800" y="270522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Condensed"/>
                <a:ea typeface="Roboto Condensed"/>
                <a:cs typeface="Roboto Condensed"/>
                <a:sym typeface="Roboto Condensed"/>
              </a:rPr>
              <a:t>ViewGroup</a:t>
            </a:r>
            <a:endParaRPr b="0" i="0" sz="1400" u="none" cap="none" strike="noStrike">
              <a:solidFill>
                <a:srgbClr val="000000"/>
              </a:solidFill>
              <a:latin typeface="Roboto Condensed"/>
              <a:ea typeface="Roboto Condensed"/>
              <a:cs typeface="Roboto Condensed"/>
              <a:sym typeface="Roboto Condensed"/>
            </a:endParaRPr>
          </a:p>
        </p:txBody>
      </p:sp>
      <p:sp>
        <p:nvSpPr>
          <p:cNvPr id="384" name="Google Shape;384;p36"/>
          <p:cNvSpPr/>
          <p:nvPr/>
        </p:nvSpPr>
        <p:spPr>
          <a:xfrm>
            <a:off x="6801725"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Condensed"/>
                <a:ea typeface="Roboto Condensed"/>
                <a:cs typeface="Roboto Condensed"/>
                <a:sym typeface="Roboto Condensed"/>
              </a:rPr>
              <a:t>View2</a:t>
            </a:r>
            <a:endParaRPr b="0" i="0" sz="1400" u="none" cap="none" strike="noStrike">
              <a:solidFill>
                <a:srgbClr val="000000"/>
              </a:solidFill>
              <a:latin typeface="Roboto Condensed"/>
              <a:ea typeface="Roboto Condensed"/>
              <a:cs typeface="Roboto Condensed"/>
              <a:sym typeface="Roboto Condensed"/>
            </a:endParaRPr>
          </a:p>
        </p:txBody>
      </p:sp>
      <p:sp>
        <p:nvSpPr>
          <p:cNvPr id="385" name="Google Shape;385;p36"/>
          <p:cNvSpPr/>
          <p:nvPr/>
        </p:nvSpPr>
        <p:spPr>
          <a:xfrm>
            <a:off x="7738600"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Condensed"/>
                <a:ea typeface="Roboto Condensed"/>
                <a:cs typeface="Roboto Condensed"/>
                <a:sym typeface="Roboto Condensed"/>
              </a:rPr>
              <a:t>View3</a:t>
            </a:r>
            <a:endParaRPr b="0" i="0" sz="1400" u="none" cap="none" strike="noStrike">
              <a:solidFill>
                <a:srgbClr val="000000"/>
              </a:solidFill>
              <a:latin typeface="Roboto Condensed"/>
              <a:ea typeface="Roboto Condensed"/>
              <a:cs typeface="Roboto Condensed"/>
              <a:sym typeface="Roboto Condensed"/>
            </a:endParaRPr>
          </a:p>
        </p:txBody>
      </p:sp>
      <p:sp>
        <p:nvSpPr>
          <p:cNvPr id="386" name="Google Shape;386;p36"/>
          <p:cNvSpPr txBox="1"/>
          <p:nvPr/>
        </p:nvSpPr>
        <p:spPr>
          <a:xfrm>
            <a:off x="5599325" y="1195975"/>
            <a:ext cx="30936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Activity</a:t>
            </a:r>
            <a:endParaRPr b="0" i="0" sz="1800" u="none" cap="none" strike="noStrike">
              <a:solidFill>
                <a:srgbClr val="000000"/>
              </a:solidFill>
              <a:latin typeface="Roboto"/>
              <a:ea typeface="Roboto"/>
              <a:cs typeface="Roboto"/>
              <a:sym typeface="Roboto"/>
            </a:endParaRPr>
          </a:p>
        </p:txBody>
      </p:sp>
      <p:cxnSp>
        <p:nvCxnSpPr>
          <p:cNvPr id="387" name="Google Shape;387;p36"/>
          <p:cNvCxnSpPr/>
          <p:nvPr/>
        </p:nvCxnSpPr>
        <p:spPr>
          <a:xfrm flipH="1">
            <a:off x="6232350" y="2191850"/>
            <a:ext cx="200700" cy="338700"/>
          </a:xfrm>
          <a:prstGeom prst="straightConnector1">
            <a:avLst/>
          </a:prstGeom>
          <a:noFill/>
          <a:ln cap="flat" cmpd="sng" w="19050">
            <a:solidFill>
              <a:schemeClr val="dk2"/>
            </a:solidFill>
            <a:prstDash val="solid"/>
            <a:round/>
            <a:headEnd len="sm" w="sm" type="none"/>
            <a:tailEnd len="med" w="med" type="triangle"/>
          </a:ln>
        </p:spPr>
      </p:cxnSp>
      <p:cxnSp>
        <p:nvCxnSpPr>
          <p:cNvPr id="388" name="Google Shape;388;p36"/>
          <p:cNvCxnSpPr/>
          <p:nvPr/>
        </p:nvCxnSpPr>
        <p:spPr>
          <a:xfrm>
            <a:off x="6548062" y="2200625"/>
            <a:ext cx="673500" cy="503100"/>
          </a:xfrm>
          <a:prstGeom prst="straightConnector1">
            <a:avLst/>
          </a:prstGeom>
          <a:noFill/>
          <a:ln cap="flat" cmpd="sng" w="19050">
            <a:solidFill>
              <a:schemeClr val="dk2"/>
            </a:solidFill>
            <a:prstDash val="solid"/>
            <a:round/>
            <a:headEnd len="sm" w="sm" type="none"/>
            <a:tailEnd len="med" w="med" type="triangle"/>
          </a:ln>
        </p:spPr>
      </p:cxnSp>
      <p:cxnSp>
        <p:nvCxnSpPr>
          <p:cNvPr id="389" name="Google Shape;389;p36"/>
          <p:cNvCxnSpPr>
            <a:endCxn id="384" idx="0"/>
          </p:cNvCxnSpPr>
          <p:nvPr/>
        </p:nvCxnSpPr>
        <p:spPr>
          <a:xfrm flipH="1">
            <a:off x="7191575" y="3024550"/>
            <a:ext cx="306600" cy="207300"/>
          </a:xfrm>
          <a:prstGeom prst="straightConnector1">
            <a:avLst/>
          </a:prstGeom>
          <a:noFill/>
          <a:ln cap="flat" cmpd="sng" w="19050">
            <a:solidFill>
              <a:schemeClr val="dk2"/>
            </a:solidFill>
            <a:prstDash val="solid"/>
            <a:round/>
            <a:headEnd len="sm" w="sm" type="none"/>
            <a:tailEnd len="med" w="med" type="triangle"/>
          </a:ln>
        </p:spPr>
      </p:cxnSp>
      <p:cxnSp>
        <p:nvCxnSpPr>
          <p:cNvPr id="390" name="Google Shape;390;p36"/>
          <p:cNvCxnSpPr>
            <a:endCxn id="385" idx="0"/>
          </p:cNvCxnSpPr>
          <p:nvPr/>
        </p:nvCxnSpPr>
        <p:spPr>
          <a:xfrm>
            <a:off x="7869250" y="3024550"/>
            <a:ext cx="259200" cy="207300"/>
          </a:xfrm>
          <a:prstGeom prst="straightConnector1">
            <a:avLst/>
          </a:prstGeom>
          <a:noFill/>
          <a:ln cap="flat" cmpd="sng" w="19050">
            <a:solidFill>
              <a:schemeClr val="dk2"/>
            </a:solidFill>
            <a:prstDash val="solid"/>
            <a:round/>
            <a:headEnd len="sm" w="sm" type="none"/>
            <a:tailEnd len="med" w="med" type="triangle"/>
          </a:ln>
        </p:spPr>
      </p:cxnSp>
      <p:sp>
        <p:nvSpPr>
          <p:cNvPr id="391" name="Google Shape;391;p36"/>
          <p:cNvSpPr/>
          <p:nvPr/>
        </p:nvSpPr>
        <p:spPr>
          <a:xfrm>
            <a:off x="3219063" y="2412876"/>
            <a:ext cx="1647300" cy="522000"/>
          </a:xfrm>
          <a:prstGeom prst="ellipse">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36"/>
          <p:cNvCxnSpPr>
            <a:stCxn id="378" idx="3"/>
            <a:endCxn id="391" idx="2"/>
          </p:cNvCxnSpPr>
          <p:nvPr/>
        </p:nvCxnSpPr>
        <p:spPr>
          <a:xfrm>
            <a:off x="2432450" y="2673868"/>
            <a:ext cx="786600" cy="0"/>
          </a:xfrm>
          <a:prstGeom prst="straightConnector1">
            <a:avLst/>
          </a:prstGeom>
          <a:noFill/>
          <a:ln cap="flat" cmpd="sng" w="28575">
            <a:solidFill>
              <a:srgbClr val="000000"/>
            </a:solidFill>
            <a:prstDash val="solid"/>
            <a:round/>
            <a:headEnd len="sm" w="sm" type="none"/>
            <a:tailEnd len="med" w="med" type="triangle"/>
          </a:ln>
        </p:spPr>
      </p:cxnSp>
      <p:cxnSp>
        <p:nvCxnSpPr>
          <p:cNvPr id="393" name="Google Shape;393;p36"/>
          <p:cNvCxnSpPr>
            <a:stCxn id="391" idx="6"/>
            <a:endCxn id="380" idx="1"/>
          </p:cNvCxnSpPr>
          <p:nvPr/>
        </p:nvCxnSpPr>
        <p:spPr>
          <a:xfrm>
            <a:off x="4866363" y="2673876"/>
            <a:ext cx="732900" cy="11100"/>
          </a:xfrm>
          <a:prstGeom prst="straightConnector1">
            <a:avLst/>
          </a:prstGeom>
          <a:noFill/>
          <a:ln cap="flat" cmpd="sng" w="28575">
            <a:solidFill>
              <a:schemeClr val="dk2"/>
            </a:solidFill>
            <a:prstDash val="solid"/>
            <a:round/>
            <a:headEnd len="sm" w="sm" type="none"/>
            <a:tailEnd len="med" w="med" type="triangle"/>
          </a:ln>
        </p:spPr>
      </p:cxnSp>
      <p:sp>
        <p:nvSpPr>
          <p:cNvPr id="394" name="Google Shape;394;p36"/>
          <p:cNvSpPr txBox="1"/>
          <p:nvPr/>
        </p:nvSpPr>
        <p:spPr>
          <a:xfrm>
            <a:off x="3234850" y="2515775"/>
            <a:ext cx="1647300" cy="33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LayoutInflater</a:t>
            </a:r>
            <a:endParaRPr b="0" i="0" sz="1800" u="none" cap="none" strike="noStrike">
              <a:solidFill>
                <a:srgbClr val="000000"/>
              </a:solidFill>
              <a:latin typeface="Roboto Condensed"/>
              <a:ea typeface="Roboto Condensed"/>
              <a:cs typeface="Roboto Condensed"/>
              <a:sym typeface="Roboto Condensed"/>
            </a:endParaRPr>
          </a:p>
        </p:txBody>
      </p:sp>
      <p:sp>
        <p:nvSpPr>
          <p:cNvPr id="395" name="Google Shape;395;p36"/>
          <p:cNvSpPr/>
          <p:nvPr/>
        </p:nvSpPr>
        <p:spPr>
          <a:xfrm>
            <a:off x="1152762"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layout2</a:t>
            </a:r>
            <a:endParaRPr b="0" i="0" sz="1000" u="none" cap="none" strike="noStrike">
              <a:solidFill>
                <a:srgbClr val="000000"/>
              </a:solidFill>
              <a:latin typeface="Arial"/>
              <a:ea typeface="Arial"/>
              <a:cs typeface="Arial"/>
              <a:sym typeface="Arial"/>
            </a:endParaRPr>
          </a:p>
        </p:txBody>
      </p:sp>
      <p:sp>
        <p:nvSpPr>
          <p:cNvPr id="396" name="Google Shape;396;p36"/>
          <p:cNvSpPr/>
          <p:nvPr/>
        </p:nvSpPr>
        <p:spPr>
          <a:xfrm>
            <a:off x="18049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layout3</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2" name="Google Shape;402;p37"/>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Make an app interactive</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Define app behavior in Activity</a:t>
            </a:r>
            <a:endParaRPr/>
          </a:p>
        </p:txBody>
      </p:sp>
      <p:sp>
        <p:nvSpPr>
          <p:cNvPr id="408" name="Google Shape;408;p38"/>
          <p:cNvSpPr txBox="1"/>
          <p:nvPr>
            <p:ph idx="1" type="body"/>
          </p:nvPr>
        </p:nvSpPr>
        <p:spPr>
          <a:xfrm>
            <a:off x="311700" y="9937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Modify the Activity so the app responds to user input, such as a button tap.</a:t>
            </a:r>
            <a:endParaRPr sz="1800"/>
          </a:p>
        </p:txBody>
      </p:sp>
      <p:sp>
        <p:nvSpPr>
          <p:cNvPr id="409" name="Google Shape;409;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10" name="Google Shape;410;p38"/>
          <p:cNvPicPr preferRelativeResize="0"/>
          <p:nvPr/>
        </p:nvPicPr>
        <p:blipFill rotWithShape="1">
          <a:blip r:embed="rId3">
            <a:alphaModFix/>
          </a:blip>
          <a:srcRect b="0" l="0" r="0" t="0"/>
          <a:stretch/>
        </p:blipFill>
        <p:spPr>
          <a:xfrm>
            <a:off x="406825" y="1505800"/>
            <a:ext cx="1688993" cy="301670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Modify a View dynamically</a:t>
            </a:r>
            <a:endParaRPr/>
          </a:p>
        </p:txBody>
      </p:sp>
      <p:sp>
        <p:nvSpPr>
          <p:cNvPr id="416" name="Google Shape;416;p39"/>
          <p:cNvSpPr txBox="1"/>
          <p:nvPr>
            <p:ph idx="1" type="body"/>
          </p:nvPr>
        </p:nvSpPr>
        <p:spPr>
          <a:xfrm>
            <a:off x="311700" y="1424125"/>
            <a:ext cx="8520600" cy="280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Within </a:t>
            </a:r>
            <a:r>
              <a:rPr lang="en" sz="1800">
                <a:latin typeface="Courier New"/>
                <a:ea typeface="Courier New"/>
                <a:cs typeface="Courier New"/>
                <a:sym typeface="Courier New"/>
              </a:rPr>
              <a:t>MainActivity.kt</a:t>
            </a:r>
            <a:r>
              <a:rPr lang="en" sz="1800"/>
              <a: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2400"/>
              <a:buNone/>
            </a:pPr>
            <a:r>
              <a:rPr lang="en" sz="1800"/>
              <a:t>Get a reference to the View in the view hierarchy:</a:t>
            </a:r>
            <a:endParaRPr sz="1800"/>
          </a:p>
          <a:p>
            <a:pPr indent="0" lvl="0" marL="0" rtl="0" algn="l">
              <a:lnSpc>
                <a:spcPct val="115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indent="0" lvl="0" marL="0" rtl="0" algn="l">
              <a:lnSpc>
                <a:spcPct val="115000"/>
              </a:lnSpc>
              <a:spcBef>
                <a:spcPts val="0"/>
              </a:spcBef>
              <a:spcAft>
                <a:spcPts val="0"/>
              </a:spcAft>
              <a:buSzPts val="2400"/>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Change properties or call methods on the View instance:</a:t>
            </a:r>
            <a:endParaRPr sz="1800"/>
          </a:p>
          <a:p>
            <a:pPr indent="0" lvl="0" marL="0" rtl="0" algn="l">
              <a:lnSpc>
                <a:spcPct val="115000"/>
              </a:lnSpc>
              <a:spcBef>
                <a:spcPts val="0"/>
              </a:spcBef>
              <a:spcAft>
                <a:spcPts val="0"/>
              </a:spcAft>
              <a:buSzPts val="2400"/>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2" name="Google Shape;102;p4"/>
          <p:cNvSpPr txBox="1"/>
          <p:nvPr/>
        </p:nvSpPr>
        <p:spPr>
          <a:xfrm>
            <a:off x="311700" y="778199"/>
            <a:ext cx="8520600" cy="1832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Your first app</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40"/>
          <p:cNvCxnSpPr>
            <a:endCxn id="423" idx="0"/>
          </p:cNvCxnSpPr>
          <p:nvPr/>
        </p:nvCxnSpPr>
        <p:spPr>
          <a:xfrm flipH="1">
            <a:off x="3403275" y="3426775"/>
            <a:ext cx="889800" cy="534600"/>
          </a:xfrm>
          <a:prstGeom prst="straightConnector1">
            <a:avLst/>
          </a:prstGeom>
          <a:noFill/>
          <a:ln cap="flat" cmpd="sng" w="28575">
            <a:solidFill>
              <a:schemeClr val="dk2"/>
            </a:solidFill>
            <a:prstDash val="solid"/>
            <a:round/>
            <a:headEnd len="sm" w="sm" type="none"/>
            <a:tailEnd len="med" w="med" type="triangle"/>
          </a:ln>
        </p:spPr>
      </p:cxnSp>
      <p:cxnSp>
        <p:nvCxnSpPr>
          <p:cNvPr id="424" name="Google Shape;424;p40"/>
          <p:cNvCxnSpPr>
            <a:endCxn id="425" idx="0"/>
          </p:cNvCxnSpPr>
          <p:nvPr/>
        </p:nvCxnSpPr>
        <p:spPr>
          <a:xfrm>
            <a:off x="5079200" y="3433225"/>
            <a:ext cx="939900" cy="545700"/>
          </a:xfrm>
          <a:prstGeom prst="straightConnector1">
            <a:avLst/>
          </a:prstGeom>
          <a:noFill/>
          <a:ln cap="flat" cmpd="sng" w="28575">
            <a:solidFill>
              <a:schemeClr val="dk2"/>
            </a:solidFill>
            <a:prstDash val="solid"/>
            <a:round/>
            <a:headEnd len="sm" w="sm" type="none"/>
            <a:tailEnd len="med" w="med" type="triangle"/>
          </a:ln>
        </p:spPr>
      </p:cxnSp>
      <p:sp>
        <p:nvSpPr>
          <p:cNvPr id="426" name="Google Shape;426;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Set up listeners for specific events</a:t>
            </a:r>
            <a:endParaRPr/>
          </a:p>
        </p:txBody>
      </p:sp>
      <p:sp>
        <p:nvSpPr>
          <p:cNvPr id="427" name="Google Shape;427;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8" name="Google Shape;428;p40"/>
          <p:cNvSpPr txBox="1"/>
          <p:nvPr/>
        </p:nvSpPr>
        <p:spPr>
          <a:xfrm>
            <a:off x="3025200" y="1207275"/>
            <a:ext cx="3093600" cy="4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User interacts with a View</a:t>
            </a:r>
            <a:endParaRPr b="0" i="0" sz="1800" u="none" cap="none" strike="noStrike">
              <a:solidFill>
                <a:srgbClr val="000000"/>
              </a:solidFill>
              <a:latin typeface="Roboto Condensed"/>
              <a:ea typeface="Roboto Condensed"/>
              <a:cs typeface="Roboto Condensed"/>
              <a:sym typeface="Roboto Condensed"/>
            </a:endParaRPr>
          </a:p>
        </p:txBody>
      </p:sp>
      <p:sp>
        <p:nvSpPr>
          <p:cNvPr id="429" name="Google Shape;429;p40"/>
          <p:cNvSpPr txBox="1"/>
          <p:nvPr/>
        </p:nvSpPr>
        <p:spPr>
          <a:xfrm>
            <a:off x="3591150" y="2097750"/>
            <a:ext cx="19617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An event is fired</a:t>
            </a:r>
            <a:endParaRPr b="0" i="0" sz="1800" u="none" cap="none" strike="noStrike">
              <a:solidFill>
                <a:srgbClr val="000000"/>
              </a:solidFill>
              <a:latin typeface="Roboto Condensed"/>
              <a:ea typeface="Roboto Condensed"/>
              <a:cs typeface="Roboto Condensed"/>
              <a:sym typeface="Roboto Condensed"/>
            </a:endParaRPr>
          </a:p>
        </p:txBody>
      </p:sp>
      <p:sp>
        <p:nvSpPr>
          <p:cNvPr id="430" name="Google Shape;430;p40"/>
          <p:cNvSpPr txBox="1"/>
          <p:nvPr/>
        </p:nvSpPr>
        <p:spPr>
          <a:xfrm>
            <a:off x="2789400" y="2911350"/>
            <a:ext cx="35652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Condensed"/>
                <a:ea typeface="Roboto Condensed"/>
                <a:cs typeface="Roboto Condensed"/>
                <a:sym typeface="Roboto Condensed"/>
              </a:rPr>
              <a:t>Did developer register a callback?</a:t>
            </a:r>
            <a:endParaRPr b="0" i="0" sz="1800" u="none" cap="none" strike="noStrike">
              <a:solidFill>
                <a:srgbClr val="000000"/>
              </a:solidFill>
              <a:latin typeface="Roboto Condensed"/>
              <a:ea typeface="Roboto Condensed"/>
              <a:cs typeface="Roboto Condensed"/>
              <a:sym typeface="Roboto Condensed"/>
            </a:endParaRPr>
          </a:p>
        </p:txBody>
      </p:sp>
      <p:sp>
        <p:nvSpPr>
          <p:cNvPr id="423" name="Google Shape;423;p40"/>
          <p:cNvSpPr txBox="1"/>
          <p:nvPr/>
        </p:nvSpPr>
        <p:spPr>
          <a:xfrm>
            <a:off x="2422425" y="3961375"/>
            <a:ext cx="1961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Ignore the event</a:t>
            </a:r>
            <a:endParaRPr b="0" i="0" sz="1800" u="none" cap="none" strike="noStrike">
              <a:solidFill>
                <a:srgbClr val="000000"/>
              </a:solidFill>
              <a:latin typeface="Roboto"/>
              <a:ea typeface="Roboto"/>
              <a:cs typeface="Roboto"/>
              <a:sym typeface="Roboto"/>
            </a:endParaRPr>
          </a:p>
        </p:txBody>
      </p:sp>
      <p:sp>
        <p:nvSpPr>
          <p:cNvPr id="425" name="Google Shape;425;p40"/>
          <p:cNvSpPr txBox="1"/>
          <p:nvPr/>
        </p:nvSpPr>
        <p:spPr>
          <a:xfrm>
            <a:off x="4883450" y="3978925"/>
            <a:ext cx="22713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Execute the callback</a:t>
            </a:r>
            <a:endParaRPr b="0" i="0" sz="1800" u="none" cap="none" strike="noStrike">
              <a:solidFill>
                <a:srgbClr val="000000"/>
              </a:solidFill>
              <a:latin typeface="Roboto"/>
              <a:ea typeface="Roboto"/>
              <a:cs typeface="Roboto"/>
              <a:sym typeface="Roboto"/>
            </a:endParaRPr>
          </a:p>
        </p:txBody>
      </p:sp>
      <p:cxnSp>
        <p:nvCxnSpPr>
          <p:cNvPr id="431" name="Google Shape;431;p40"/>
          <p:cNvCxnSpPr>
            <a:stCxn id="428" idx="2"/>
            <a:endCxn id="429" idx="0"/>
          </p:cNvCxnSpPr>
          <p:nvPr/>
        </p:nvCxnSpPr>
        <p:spPr>
          <a:xfrm>
            <a:off x="4572000" y="1697775"/>
            <a:ext cx="0" cy="399900"/>
          </a:xfrm>
          <a:prstGeom prst="straightConnector1">
            <a:avLst/>
          </a:prstGeom>
          <a:noFill/>
          <a:ln cap="flat" cmpd="sng" w="28575">
            <a:solidFill>
              <a:schemeClr val="dk2"/>
            </a:solidFill>
            <a:prstDash val="solid"/>
            <a:round/>
            <a:headEnd len="sm" w="sm" type="none"/>
            <a:tailEnd len="med" w="med" type="triangle"/>
          </a:ln>
        </p:spPr>
      </p:cxnSp>
      <p:cxnSp>
        <p:nvCxnSpPr>
          <p:cNvPr id="432" name="Google Shape;432;p40"/>
          <p:cNvCxnSpPr>
            <a:stCxn id="429" idx="2"/>
            <a:endCxn id="430" idx="0"/>
          </p:cNvCxnSpPr>
          <p:nvPr/>
        </p:nvCxnSpPr>
        <p:spPr>
          <a:xfrm>
            <a:off x="4572000" y="2607150"/>
            <a:ext cx="0" cy="304200"/>
          </a:xfrm>
          <a:prstGeom prst="straightConnector1">
            <a:avLst/>
          </a:prstGeom>
          <a:noFill/>
          <a:ln cap="flat" cmpd="sng" w="28575">
            <a:solidFill>
              <a:schemeClr val="dk2"/>
            </a:solidFill>
            <a:prstDash val="solid"/>
            <a:round/>
            <a:headEnd len="sm" w="sm" type="none"/>
            <a:tailEnd len="med" w="med" type="triangle"/>
          </a:ln>
        </p:spPr>
      </p:cxnSp>
      <p:sp>
        <p:nvSpPr>
          <p:cNvPr id="433" name="Google Shape;433;p40"/>
          <p:cNvSpPr txBox="1"/>
          <p:nvPr/>
        </p:nvSpPr>
        <p:spPr>
          <a:xfrm>
            <a:off x="3025200" y="3569925"/>
            <a:ext cx="459000" cy="30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No</a:t>
            </a:r>
            <a:endParaRPr b="0" i="0" sz="1600" u="none" cap="none" strike="noStrike">
              <a:solidFill>
                <a:srgbClr val="000000"/>
              </a:solidFill>
              <a:latin typeface="Roboto"/>
              <a:ea typeface="Roboto"/>
              <a:cs typeface="Roboto"/>
              <a:sym typeface="Roboto"/>
            </a:endParaRPr>
          </a:p>
        </p:txBody>
      </p:sp>
      <p:sp>
        <p:nvSpPr>
          <p:cNvPr id="434" name="Google Shape;434;p40"/>
          <p:cNvSpPr txBox="1"/>
          <p:nvPr/>
        </p:nvSpPr>
        <p:spPr>
          <a:xfrm>
            <a:off x="5789851" y="3569925"/>
            <a:ext cx="548700" cy="30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a:ea typeface="Roboto"/>
                <a:cs typeface="Roboto"/>
                <a:sym typeface="Roboto"/>
              </a:rPr>
              <a:t>Yes</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View.OnClickListener </a:t>
            </a:r>
            <a:endParaRPr/>
          </a:p>
        </p:txBody>
      </p:sp>
      <p:sp>
        <p:nvSpPr>
          <p:cNvPr id="440" name="Google Shape;440;p41"/>
          <p:cNvSpPr txBox="1"/>
          <p:nvPr>
            <p:ph idx="1" type="body"/>
          </p:nvPr>
        </p:nvSpPr>
        <p:spPr>
          <a:xfrm>
            <a:off x="311700" y="1069975"/>
            <a:ext cx="8520600" cy="32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b="1" lang="en" sz="1800">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button.setOnClickListener(this)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override</a:t>
            </a: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fun</a:t>
            </a:r>
            <a:r>
              <a:rPr b="1" lang="en" sz="1800">
                <a:latin typeface="Consolas"/>
                <a:ea typeface="Consolas"/>
                <a:cs typeface="Consolas"/>
                <a:sym typeface="Consolas"/>
              </a:rPr>
              <a:t> onClick(v: View?)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SAM (single abstract method)</a:t>
            </a:r>
            <a:endParaRPr/>
          </a:p>
        </p:txBody>
      </p:sp>
      <p:sp>
        <p:nvSpPr>
          <p:cNvPr id="447" name="Google Shape;447;p42"/>
          <p:cNvSpPr txBox="1"/>
          <p:nvPr>
            <p:ph idx="1" type="body"/>
          </p:nvPr>
        </p:nvSpPr>
        <p:spPr>
          <a:xfrm>
            <a:off x="311700" y="1063275"/>
            <a:ext cx="8520600" cy="13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Converts a function into an implementation of an interface</a:t>
            </a:r>
            <a:endParaRPr sz="1800"/>
          </a:p>
          <a:p>
            <a:pPr indent="0" lvl="0" marL="0" rtl="0" algn="l">
              <a:lnSpc>
                <a:spcPct val="115000"/>
              </a:lnSpc>
              <a:spcBef>
                <a:spcPts val="1000"/>
              </a:spcBef>
              <a:spcAft>
                <a:spcPts val="0"/>
              </a:spcAft>
              <a:buClr>
                <a:schemeClr val="dk1"/>
              </a:buClr>
              <a:buSzPts val="1100"/>
              <a:buFont typeface="Arial"/>
              <a:buNone/>
            </a:pPr>
            <a:r>
              <a:rPr b="1" lang="en" sz="1800"/>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indent="0" lvl="0" marL="0" rtl="0" algn="l">
              <a:lnSpc>
                <a:spcPct val="115000"/>
              </a:lnSpc>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49" name="Google Shape;449;p42"/>
          <p:cNvSpPr txBox="1"/>
          <p:nvPr/>
        </p:nvSpPr>
        <p:spPr>
          <a:xfrm>
            <a:off x="319350" y="2297140"/>
            <a:ext cx="8513100" cy="215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0" i="0" lang="en" sz="1800" u="none" cap="none" strike="noStrike">
                <a:solidFill>
                  <a:schemeClr val="dk1"/>
                </a:solidFill>
                <a:latin typeface="Roboto"/>
                <a:ea typeface="Roboto"/>
                <a:cs typeface="Roboto"/>
                <a:sym typeface="Roboto"/>
              </a:rPr>
              <a:t>is equivalent to</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runnable = (</a:t>
            </a:r>
            <a:r>
              <a:rPr b="0" i="0" lang="en" sz="1800" u="none" cap="none" strike="noStrike">
                <a:solidFill>
                  <a:srgbClr val="3F51B5"/>
                </a:solidFill>
                <a:latin typeface="Consolas"/>
                <a:ea typeface="Consolas"/>
                <a:cs typeface="Consolas"/>
                <a:sym typeface="Consolas"/>
              </a:rPr>
              <a:t>object</a:t>
            </a:r>
            <a:r>
              <a:rPr b="0" i="0" lang="en" sz="1800" u="none" cap="none" strike="noStrike">
                <a:solidFill>
                  <a:srgbClr val="37474F"/>
                </a:solidFill>
                <a:latin typeface="Consolas"/>
                <a:ea typeface="Consolas"/>
                <a:cs typeface="Consolas"/>
                <a:sym typeface="Consolas"/>
              </a:rPr>
              <a:t>: Runnable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override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run()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println(</a:t>
            </a:r>
            <a:r>
              <a:rPr b="0" i="0" lang="en" sz="1800" u="none" cap="none" strike="noStrike">
                <a:solidFill>
                  <a:srgbClr val="388E3C"/>
                </a:solidFill>
                <a:latin typeface="Consolas"/>
                <a:ea typeface="Consolas"/>
                <a:cs typeface="Consolas"/>
                <a:sym typeface="Consolas"/>
              </a:rPr>
              <a:t>"Hi there"</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F51B5"/>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View.OnClickListener as a SAM</a:t>
            </a:r>
            <a:endParaRPr/>
          </a:p>
        </p:txBody>
      </p:sp>
      <p:sp>
        <p:nvSpPr>
          <p:cNvPr id="455" name="Google Shape;455;p43"/>
          <p:cNvSpPr txBox="1"/>
          <p:nvPr>
            <p:ph idx="1" type="body"/>
          </p:nvPr>
        </p:nvSpPr>
        <p:spPr>
          <a:xfrm>
            <a:off x="311700" y="12286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A more concise way to declare a click listener</a:t>
            </a:r>
            <a:endParaRPr sz="1800"/>
          </a:p>
        </p:txBody>
      </p:sp>
      <p:sp>
        <p:nvSpPr>
          <p:cNvPr id="456" name="Google Shape;456;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7" name="Google Shape;457;p43"/>
          <p:cNvSpPr txBox="1"/>
          <p:nvPr/>
        </p:nvSpPr>
        <p:spPr>
          <a:xfrm>
            <a:off x="311700" y="1726425"/>
            <a:ext cx="8492700" cy="21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F51B5"/>
                </a:solidFill>
                <a:latin typeface="Consolas"/>
                <a:ea typeface="Consolas"/>
                <a:cs typeface="Consolas"/>
                <a:sym typeface="Consolas"/>
              </a:rPr>
              <a:t>class</a:t>
            </a:r>
            <a:r>
              <a:rPr b="0" i="0" lang="en" sz="1800" u="none" cap="none" strike="noStrike">
                <a:solidFill>
                  <a:srgbClr val="37474F"/>
                </a:solidFill>
                <a:latin typeface="Consolas"/>
                <a:ea typeface="Consolas"/>
                <a:cs typeface="Consolas"/>
                <a:sym typeface="Consolas"/>
              </a:rPr>
              <a:t> MainActivity : AppCompatActivity()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override</a:t>
            </a: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fun</a:t>
            </a:r>
            <a:r>
              <a:rPr b="0" i="0" lang="en" sz="1800" u="none" cap="none" strike="noStrike">
                <a:solidFill>
                  <a:srgbClr val="37474F"/>
                </a:solidFill>
                <a:latin typeface="Consolas"/>
                <a:ea typeface="Consolas"/>
                <a:cs typeface="Consolas"/>
                <a:sym typeface="Consolas"/>
              </a:rPr>
              <a:t> onCreate(savedInstanceState: Bundle?)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r>
              <a:rPr b="0" i="0" lang="en" sz="1800" u="none" cap="none" strike="noStrike">
                <a:solidFill>
                  <a:srgbClr val="3F51B5"/>
                </a:solidFill>
                <a:latin typeface="Consolas"/>
                <a:ea typeface="Consolas"/>
                <a:cs typeface="Consolas"/>
                <a:sym typeface="Consolas"/>
              </a:rPr>
              <a:t>val</a:t>
            </a:r>
            <a:r>
              <a:rPr b="0" i="0" lang="en" sz="1800" u="none" cap="none" strike="noStrike">
                <a:solidFill>
                  <a:srgbClr val="37474F"/>
                </a:solidFill>
                <a:latin typeface="Consolas"/>
                <a:ea typeface="Consolas"/>
                <a:cs typeface="Consolas"/>
                <a:sym typeface="Consolas"/>
              </a:rPr>
              <a:t> button: Button = findViewById(R.id.button)</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button.setOnClickListener(</a:t>
            </a:r>
            <a:r>
              <a:rPr b="1" i="0" lang="en" sz="1800" u="none" cap="none" strike="noStrike">
                <a:solidFill>
                  <a:srgbClr val="37474F"/>
                </a:solidFill>
                <a:latin typeface="Consolas"/>
                <a:ea typeface="Consolas"/>
                <a:cs typeface="Consolas"/>
                <a:sym typeface="Consolas"/>
              </a:rPr>
              <a:t>{ view -&gt; </a:t>
            </a:r>
            <a:r>
              <a:rPr b="1" i="0" lang="en" sz="1800" u="none" cap="none" strike="noStrike">
                <a:solidFill>
                  <a:srgbClr val="D81B60"/>
                </a:solidFill>
                <a:latin typeface="Consolas"/>
                <a:ea typeface="Consolas"/>
                <a:cs typeface="Consolas"/>
                <a:sym typeface="Consolas"/>
              </a:rPr>
              <a:t>/* do something*/</a:t>
            </a:r>
            <a:r>
              <a:rPr b="1" i="0" lang="en" sz="1800" u="none" cap="none" strike="noStrike">
                <a:solidFill>
                  <a:srgbClr val="37474F"/>
                </a:solidFill>
                <a:latin typeface="Consolas"/>
                <a:ea typeface="Consolas"/>
                <a:cs typeface="Consolas"/>
                <a:sym typeface="Consolas"/>
              </a:rPr>
              <a:t> }</a:t>
            </a:r>
            <a:r>
              <a:rPr b="0" i="0" lang="en"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   }</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Late initialization</a:t>
            </a:r>
            <a:endParaRPr/>
          </a:p>
        </p:txBody>
      </p:sp>
      <p:sp>
        <p:nvSpPr>
          <p:cNvPr id="463" name="Google Shape;463;p44"/>
          <p:cNvSpPr txBox="1"/>
          <p:nvPr>
            <p:ph idx="1" type="body"/>
          </p:nvPr>
        </p:nvSpPr>
        <p:spPr>
          <a:xfrm>
            <a:off x="311700" y="1511425"/>
            <a:ext cx="8520600" cy="24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Lateinit example in Activity</a:t>
            </a:r>
            <a:endParaRPr/>
          </a:p>
        </p:txBody>
      </p:sp>
      <p:sp>
        <p:nvSpPr>
          <p:cNvPr id="470" name="Google Shape;470;p45"/>
          <p:cNvSpPr txBox="1"/>
          <p:nvPr>
            <p:ph idx="1" type="body"/>
          </p:nvPr>
        </p:nvSpPr>
        <p:spPr>
          <a:xfrm>
            <a:off x="311700" y="1457275"/>
            <a:ext cx="8520600" cy="3193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SzPts val="2400"/>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var</a:t>
            </a:r>
            <a:r>
              <a:rPr b="1" lang="en" sz="1800">
                <a:solidFill>
                  <a:srgbClr val="37474F"/>
                </a:solidFill>
                <a:latin typeface="Consolas"/>
                <a:ea typeface="Consolas"/>
                <a:cs typeface="Consolas"/>
                <a:sym typeface="Consolas"/>
              </a:rPr>
              <a:t> result: TextView</a:t>
            </a:r>
            <a:endParaRPr b="1"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SzPts val="2400"/>
              <a:buNone/>
            </a:pPr>
            <a:r>
              <a:t/>
            </a:r>
            <a:endParaRPr sz="1800">
              <a:solidFill>
                <a:schemeClr val="dk1"/>
              </a:solidFill>
              <a:highlight>
                <a:srgbClr val="FFFFFF"/>
              </a:highlight>
              <a:latin typeface="Consolas"/>
              <a:ea typeface="Consolas"/>
              <a:cs typeface="Consolas"/>
              <a:sym typeface="Consolas"/>
            </a:endParaRPr>
          </a:p>
        </p:txBody>
      </p:sp>
      <p:sp>
        <p:nvSpPr>
          <p:cNvPr id="471" name="Google Shape;471;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7" name="Google Shape;477;p46"/>
          <p:cNvSpPr txBox="1"/>
          <p:nvPr/>
        </p:nvSpPr>
        <p:spPr>
          <a:xfrm>
            <a:off x="311700" y="1159200"/>
            <a:ext cx="8520600" cy="208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Gradle: Building an </a:t>
            </a:r>
            <a:endParaRPr b="1" i="0" sz="5200" u="none" cap="none" strike="noStrike">
              <a:solidFill>
                <a:srgbClr val="FAFAFA"/>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Android app</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is Gradle?</a:t>
            </a:r>
            <a:endParaRPr/>
          </a:p>
        </p:txBody>
      </p:sp>
      <p:sp>
        <p:nvSpPr>
          <p:cNvPr id="483" name="Google Shape;483;p47"/>
          <p:cNvSpPr txBox="1"/>
          <p:nvPr>
            <p:ph idx="1" type="body"/>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Builds automation system </a:t>
            </a:r>
            <a:endParaRPr sz="2200"/>
          </a:p>
          <a:p>
            <a:pPr indent="-368300" lvl="0" marL="457200" rtl="0" algn="l">
              <a:lnSpc>
                <a:spcPct val="115000"/>
              </a:lnSpc>
              <a:spcBef>
                <a:spcPts val="1000"/>
              </a:spcBef>
              <a:spcAft>
                <a:spcPts val="0"/>
              </a:spcAft>
              <a:buSzPts val="2200"/>
              <a:buChar char="●"/>
            </a:pPr>
            <a:r>
              <a:rPr lang="en" sz="2200"/>
              <a:t>Manages the build cycle via a series of tasks (for example, compiles Kotlin sources, runs tests, installs app to device) </a:t>
            </a:r>
            <a:endParaRPr sz="2200"/>
          </a:p>
          <a:p>
            <a:pPr indent="-368300" lvl="0" marL="457200" rtl="0" algn="l">
              <a:lnSpc>
                <a:spcPct val="115000"/>
              </a:lnSpc>
              <a:spcBef>
                <a:spcPts val="1000"/>
              </a:spcBef>
              <a:spcAft>
                <a:spcPts val="0"/>
              </a:spcAft>
              <a:buSzPts val="2200"/>
              <a:buChar char="●"/>
            </a:pPr>
            <a:r>
              <a:rPr lang="en" sz="2200"/>
              <a:t>Determines the proper order of tasks to run</a:t>
            </a:r>
            <a:endParaRPr sz="2200"/>
          </a:p>
          <a:p>
            <a:pPr indent="-368300" lvl="0" marL="457200" rtl="0" algn="l">
              <a:lnSpc>
                <a:spcPct val="115000"/>
              </a:lnSpc>
              <a:spcBef>
                <a:spcPts val="1000"/>
              </a:spcBef>
              <a:spcAft>
                <a:spcPts val="1000"/>
              </a:spcAft>
              <a:buSzPts val="2200"/>
              <a:buChar char="●"/>
            </a:pPr>
            <a:r>
              <a:rPr lang="en" sz="2200"/>
              <a:t>Manages dependencies between projects and third-party libraries</a:t>
            </a:r>
            <a:endParaRPr sz="2200"/>
          </a:p>
        </p:txBody>
      </p:sp>
      <p:sp>
        <p:nvSpPr>
          <p:cNvPr id="484" name="Google Shape;484;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Gradle build file</a:t>
            </a:r>
            <a:endParaRPr/>
          </a:p>
        </p:txBody>
      </p:sp>
      <p:sp>
        <p:nvSpPr>
          <p:cNvPr id="490" name="Google Shape;490;p48"/>
          <p:cNvSpPr txBox="1"/>
          <p:nvPr>
            <p:ph idx="1" type="body"/>
          </p:nvPr>
        </p:nvSpPr>
        <p:spPr>
          <a:xfrm>
            <a:off x="311700" y="1577975"/>
            <a:ext cx="8520600" cy="2692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Declare plugins </a:t>
            </a:r>
            <a:endParaRPr sz="2200"/>
          </a:p>
          <a:p>
            <a:pPr indent="-368300" lvl="0" marL="457200" rtl="0" algn="l">
              <a:lnSpc>
                <a:spcPct val="115000"/>
              </a:lnSpc>
              <a:spcBef>
                <a:spcPts val="1000"/>
              </a:spcBef>
              <a:spcAft>
                <a:spcPts val="0"/>
              </a:spcAft>
              <a:buSzPts val="2200"/>
              <a:buChar char="●"/>
            </a:pPr>
            <a:r>
              <a:rPr lang="en" sz="2200"/>
              <a:t>Define Android properties </a:t>
            </a:r>
            <a:endParaRPr sz="2200"/>
          </a:p>
          <a:p>
            <a:pPr indent="-368300" lvl="0" marL="457200" rtl="0" algn="l">
              <a:lnSpc>
                <a:spcPct val="115000"/>
              </a:lnSpc>
              <a:spcBef>
                <a:spcPts val="1000"/>
              </a:spcBef>
              <a:spcAft>
                <a:spcPts val="0"/>
              </a:spcAft>
              <a:buSzPts val="2200"/>
              <a:buChar char="●"/>
            </a:pPr>
            <a:r>
              <a:rPr lang="en" sz="2200"/>
              <a:t>Handle dependencies </a:t>
            </a:r>
            <a:endParaRPr sz="2200"/>
          </a:p>
          <a:p>
            <a:pPr indent="-368300" lvl="0" marL="457200" rtl="0" algn="l">
              <a:lnSpc>
                <a:spcPct val="115000"/>
              </a:lnSpc>
              <a:spcBef>
                <a:spcPts val="1000"/>
              </a:spcBef>
              <a:spcAft>
                <a:spcPts val="1000"/>
              </a:spcAft>
              <a:buSzPts val="2200"/>
              <a:buChar char="●"/>
            </a:pPr>
            <a:r>
              <a:rPr lang="en" sz="2200"/>
              <a:t>Connect to repositories</a:t>
            </a:r>
            <a:endParaRPr sz="2200"/>
          </a:p>
        </p:txBody>
      </p:sp>
      <p:sp>
        <p:nvSpPr>
          <p:cNvPr id="491" name="Google Shape;491;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Plugins</a:t>
            </a:r>
            <a:endParaRPr/>
          </a:p>
        </p:txBody>
      </p:sp>
      <p:sp>
        <p:nvSpPr>
          <p:cNvPr id="497" name="Google Shape;497;p49"/>
          <p:cNvSpPr txBox="1"/>
          <p:nvPr>
            <p:ph idx="1" type="body"/>
          </p:nvPr>
        </p:nvSpPr>
        <p:spPr>
          <a:xfrm>
            <a:off x="311700" y="1741550"/>
            <a:ext cx="8520600" cy="22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Provide libraries and infrastructure needed by your app</a:t>
            </a:r>
            <a:endParaRPr sz="1800"/>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indent="0" lvl="0" marL="0" rtl="0" algn="l">
              <a:lnSpc>
                <a:spcPct val="115000"/>
              </a:lnSpc>
              <a:spcBef>
                <a:spcPts val="1000"/>
              </a:spcBef>
              <a:spcAft>
                <a:spcPts val="0"/>
              </a:spcAft>
              <a:buSzPts val="2400"/>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Open Android Studio</a:t>
            </a:r>
            <a:endParaRPr/>
          </a:p>
        </p:txBody>
      </p:sp>
      <p:sp>
        <p:nvSpPr>
          <p:cNvPr id="108" name="Google Shape;108;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9" name="Google Shape;109;p5"/>
          <p:cNvPicPr preferRelativeResize="0"/>
          <p:nvPr/>
        </p:nvPicPr>
        <p:blipFill rotWithShape="1">
          <a:blip r:embed="rId3">
            <a:alphaModFix/>
          </a:blip>
          <a:srcRect b="0" l="0" r="0" t="0"/>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configuration</a:t>
            </a:r>
            <a:endParaRPr/>
          </a:p>
        </p:txBody>
      </p:sp>
      <p:sp>
        <p:nvSpPr>
          <p:cNvPr id="504" name="Google Shape;504;p50"/>
          <p:cNvSpPr txBox="1"/>
          <p:nvPr>
            <p:ph idx="1" type="body"/>
          </p:nvPr>
        </p:nvSpPr>
        <p:spPr>
          <a:xfrm>
            <a:off x="311700" y="13048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SzPts val="2400"/>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Dependencies</a:t>
            </a:r>
            <a:endParaRPr/>
          </a:p>
        </p:txBody>
      </p:sp>
      <p:sp>
        <p:nvSpPr>
          <p:cNvPr id="511" name="Google Shape;511;p51"/>
          <p:cNvSpPr txBox="1"/>
          <p:nvPr>
            <p:ph idx="1" type="body"/>
          </p:nvPr>
        </p:nvSpPr>
        <p:spPr>
          <a:xfrm>
            <a:off x="73729" y="1624400"/>
            <a:ext cx="9050700" cy="237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2400"/>
              <a:buNone/>
            </a:pPr>
            <a:r>
              <a:t/>
            </a:r>
            <a:endParaRPr sz="1700">
              <a:latin typeface="Consolas"/>
              <a:ea typeface="Consolas"/>
              <a:cs typeface="Consolas"/>
              <a:sym typeface="Consolas"/>
            </a:endParaRPr>
          </a:p>
        </p:txBody>
      </p:sp>
      <p:sp>
        <p:nvSpPr>
          <p:cNvPr id="512" name="Google Shape;512;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Repositories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600"/>
              <a:buNone/>
            </a:pPr>
            <a:r>
              <a:t/>
            </a:r>
            <a:endParaRPr/>
          </a:p>
        </p:txBody>
      </p:sp>
      <p:sp>
        <p:nvSpPr>
          <p:cNvPr id="518" name="Google Shape;518;p52"/>
          <p:cNvSpPr txBox="1"/>
          <p:nvPr>
            <p:ph idx="1" type="body"/>
          </p:nvPr>
        </p:nvSpPr>
        <p:spPr>
          <a:xfrm>
            <a:off x="311700" y="1544850"/>
            <a:ext cx="8520600" cy="25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SzPts val="2400"/>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Gradle tasks</a:t>
            </a:r>
            <a:endParaRPr/>
          </a:p>
        </p:txBody>
      </p:sp>
      <p:sp>
        <p:nvSpPr>
          <p:cNvPr id="525" name="Google Shape;525;p53"/>
          <p:cNvSpPr txBox="1"/>
          <p:nvPr>
            <p:ph idx="1" type="body"/>
          </p:nvPr>
        </p:nvSpPr>
        <p:spPr>
          <a:xfrm>
            <a:off x="311700" y="1750500"/>
            <a:ext cx="8520600" cy="2007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Clean </a:t>
            </a:r>
            <a:endParaRPr sz="2200"/>
          </a:p>
          <a:p>
            <a:pPr indent="-368300" lvl="0" marL="457200" rtl="0" algn="l">
              <a:lnSpc>
                <a:spcPct val="115000"/>
              </a:lnSpc>
              <a:spcBef>
                <a:spcPts val="1000"/>
              </a:spcBef>
              <a:spcAft>
                <a:spcPts val="0"/>
              </a:spcAft>
              <a:buSzPts val="2200"/>
              <a:buChar char="●"/>
            </a:pPr>
            <a:r>
              <a:rPr lang="en" sz="2200"/>
              <a:t>Tasks </a:t>
            </a:r>
            <a:endParaRPr sz="2200"/>
          </a:p>
          <a:p>
            <a:pPr indent="-368300" lvl="0" marL="457200" rtl="0" algn="l">
              <a:lnSpc>
                <a:spcPct val="115000"/>
              </a:lnSpc>
              <a:spcBef>
                <a:spcPts val="1000"/>
              </a:spcBef>
              <a:spcAft>
                <a:spcPts val="1000"/>
              </a:spcAft>
              <a:buSzPts val="2200"/>
              <a:buChar char="●"/>
            </a:pPr>
            <a:r>
              <a:rPr lang="en" sz="2200"/>
              <a:t>InstallDebug</a:t>
            </a:r>
            <a:endParaRPr sz="2200"/>
          </a:p>
        </p:txBody>
      </p:sp>
      <p:sp>
        <p:nvSpPr>
          <p:cNvPr id="526" name="Google Shape;526;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32" name="Google Shape;532;p5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Accessibility</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Accessibility</a:t>
            </a:r>
            <a:endParaRPr/>
          </a:p>
        </p:txBody>
      </p:sp>
      <p:sp>
        <p:nvSpPr>
          <p:cNvPr id="538" name="Google Shape;538;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39" name="Google Shape;539;p55"/>
          <p:cNvSpPr txBox="1"/>
          <p:nvPr/>
        </p:nvSpPr>
        <p:spPr>
          <a:xfrm>
            <a:off x="239647" y="1571574"/>
            <a:ext cx="7798500" cy="22092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Refers to improving the design and functionality of your app to make it easier for more people, including those with disabilities, to use</a:t>
            </a:r>
            <a:endParaRPr b="0" i="0" sz="2200" u="none" cap="none" strike="noStrike">
              <a:solidFill>
                <a:srgbClr val="000000"/>
              </a:solidFill>
              <a:latin typeface="Roboto"/>
              <a:ea typeface="Roboto"/>
              <a:cs typeface="Roboto"/>
              <a:sym typeface="Roboto"/>
            </a:endParaRPr>
          </a:p>
          <a:p>
            <a:pPr indent="-368300" lvl="0" marL="457200" marR="0" rtl="0" algn="l">
              <a:lnSpc>
                <a:spcPct val="115000"/>
              </a:lnSpc>
              <a:spcBef>
                <a:spcPts val="1000"/>
              </a:spcBef>
              <a:spcAft>
                <a:spcPts val="100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Making your app more accessible leads to an overall better user experience and benefits all your users</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Make apps more accessible</a:t>
            </a:r>
            <a:endParaRPr/>
          </a:p>
        </p:txBody>
      </p:sp>
      <p:sp>
        <p:nvSpPr>
          <p:cNvPr id="545" name="Google Shape;545;p56"/>
          <p:cNvSpPr txBox="1"/>
          <p:nvPr>
            <p:ph idx="1" type="body"/>
          </p:nvPr>
        </p:nvSpPr>
        <p:spPr>
          <a:xfrm>
            <a:off x="242075" y="1000075"/>
            <a:ext cx="8698500" cy="1691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1000"/>
              </a:spcBef>
              <a:spcAft>
                <a:spcPts val="0"/>
              </a:spcAft>
              <a:buSzPts val="2200"/>
              <a:buChar char="●"/>
            </a:pPr>
            <a:r>
              <a:rPr lang="en" sz="2200"/>
              <a:t>Increase text visibility with foreground and background color contrast ratio:</a:t>
            </a:r>
            <a:endParaRPr sz="2200"/>
          </a:p>
          <a:p>
            <a:pPr indent="-368300" lvl="1" marL="914400" rtl="0" algn="l">
              <a:lnSpc>
                <a:spcPct val="100000"/>
              </a:lnSpc>
              <a:spcBef>
                <a:spcPts val="0"/>
              </a:spcBef>
              <a:spcAft>
                <a:spcPts val="0"/>
              </a:spcAft>
              <a:buSzPts val="2200"/>
              <a:buChar char="○"/>
            </a:pPr>
            <a:r>
              <a:rPr lang="en" sz="2200"/>
              <a:t>At least 4.5:1 for small text against the background</a:t>
            </a:r>
            <a:endParaRPr sz="2200"/>
          </a:p>
          <a:p>
            <a:pPr indent="-368300" lvl="1" marL="914400" rtl="0" algn="l">
              <a:lnSpc>
                <a:spcPct val="120000"/>
              </a:lnSpc>
              <a:spcBef>
                <a:spcPts val="0"/>
              </a:spcBef>
              <a:spcAft>
                <a:spcPts val="0"/>
              </a:spcAft>
              <a:buSzPts val="2200"/>
              <a:buChar char="○"/>
            </a:pPr>
            <a:r>
              <a:rPr lang="en" sz="2200"/>
              <a:t>At least 3.0:1 for large text against the background</a:t>
            </a:r>
            <a:endParaRPr sz="2200"/>
          </a:p>
          <a:p>
            <a:pPr indent="-368300" lvl="0" marL="457200" rtl="0" algn="l">
              <a:lnSpc>
                <a:spcPct val="100000"/>
              </a:lnSpc>
              <a:spcBef>
                <a:spcPts val="1000"/>
              </a:spcBef>
              <a:spcAft>
                <a:spcPts val="0"/>
              </a:spcAft>
              <a:buSzPts val="2200"/>
              <a:buChar char="●"/>
            </a:pPr>
            <a:r>
              <a:rPr lang="en" sz="2200"/>
              <a:t>Use large, simple controls</a:t>
            </a:r>
            <a:endParaRPr sz="2200">
              <a:solidFill>
                <a:schemeClr val="dk1"/>
              </a:solidFill>
            </a:endParaRPr>
          </a:p>
          <a:p>
            <a:pPr indent="-368300" lvl="1" marL="914400" rtl="0" algn="l">
              <a:lnSpc>
                <a:spcPct val="120000"/>
              </a:lnSpc>
              <a:spcBef>
                <a:spcPts val="0"/>
              </a:spcBef>
              <a:spcAft>
                <a:spcPts val="0"/>
              </a:spcAft>
              <a:buSzPts val="2200"/>
              <a:buChar char="○"/>
            </a:pPr>
            <a:r>
              <a:rPr lang="en" sz="2200">
                <a:solidFill>
                  <a:schemeClr val="dk1"/>
                </a:solidFill>
              </a:rPr>
              <a:t>Touch target size should be at least 48dp x 48dp</a:t>
            </a:r>
            <a:endParaRPr sz="2200"/>
          </a:p>
          <a:p>
            <a:pPr indent="-368300" lvl="0" marL="457200" rtl="0" algn="l">
              <a:lnSpc>
                <a:spcPct val="100000"/>
              </a:lnSpc>
              <a:spcBef>
                <a:spcPts val="1000"/>
              </a:spcBef>
              <a:spcAft>
                <a:spcPts val="0"/>
              </a:spcAft>
              <a:buSzPts val="2200"/>
              <a:buChar char="●"/>
            </a:pPr>
            <a:r>
              <a:rPr lang="en" sz="2200"/>
              <a:t>Describe each UI element</a:t>
            </a:r>
            <a:endParaRPr sz="2200"/>
          </a:p>
          <a:p>
            <a:pPr indent="-368300" lvl="1" marL="914400" rtl="0" algn="l">
              <a:lnSpc>
                <a:spcPct val="120000"/>
              </a:lnSpc>
              <a:spcBef>
                <a:spcPts val="0"/>
              </a:spcBef>
              <a:spcAft>
                <a:spcPts val="0"/>
              </a:spcAft>
              <a:buSzPts val="2200"/>
              <a:buChar char="○"/>
            </a:pPr>
            <a:r>
              <a:rPr lang="en" sz="2200"/>
              <a:t>Set content description on images and controls </a:t>
            </a:r>
            <a:endParaRPr sz="2200"/>
          </a:p>
          <a:p>
            <a:pPr indent="0" lvl="0" marL="457200" rtl="0" algn="l">
              <a:lnSpc>
                <a:spcPct val="120000"/>
              </a:lnSpc>
              <a:spcBef>
                <a:spcPts val="1000"/>
              </a:spcBef>
              <a:spcAft>
                <a:spcPts val="0"/>
              </a:spcAft>
              <a:buSzPts val="2400"/>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Accessibility Scanner</a:t>
            </a:r>
            <a:endParaRPr/>
          </a:p>
        </p:txBody>
      </p:sp>
      <p:sp>
        <p:nvSpPr>
          <p:cNvPr id="551" name="Google Shape;551;p57"/>
          <p:cNvSpPr txBox="1"/>
          <p:nvPr>
            <p:ph idx="1" type="body"/>
          </p:nvPr>
        </p:nvSpPr>
        <p:spPr>
          <a:xfrm>
            <a:off x="311700" y="1265800"/>
            <a:ext cx="6207300" cy="29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400"/>
              <a:buNone/>
            </a:pPr>
            <a:r>
              <a:rPr lang="en" sz="2200"/>
              <a:t>Tool that scans your screen and suggests improvements to make your app more accessible, based on:</a:t>
            </a:r>
            <a:endParaRPr sz="2200"/>
          </a:p>
          <a:p>
            <a:pPr indent="-368300" lvl="0" marL="457200" marR="0" rtl="0" algn="l">
              <a:lnSpc>
                <a:spcPct val="115000"/>
              </a:lnSpc>
              <a:spcBef>
                <a:spcPts val="600"/>
              </a:spcBef>
              <a:spcAft>
                <a:spcPts val="0"/>
              </a:spcAft>
              <a:buSzPts val="2200"/>
              <a:buChar char="●"/>
            </a:pPr>
            <a:r>
              <a:rPr lang="en" sz="2200"/>
              <a:t>Content labels </a:t>
            </a:r>
            <a:endParaRPr sz="2200"/>
          </a:p>
          <a:p>
            <a:pPr indent="-368300" lvl="0" marL="457200" marR="0" rtl="0" algn="l">
              <a:lnSpc>
                <a:spcPct val="115000"/>
              </a:lnSpc>
              <a:spcBef>
                <a:spcPts val="0"/>
              </a:spcBef>
              <a:spcAft>
                <a:spcPts val="0"/>
              </a:spcAft>
              <a:buSzPts val="2200"/>
              <a:buChar char="●"/>
            </a:pPr>
            <a:r>
              <a:rPr lang="en" sz="2200"/>
              <a:t>Touch target sizes </a:t>
            </a:r>
            <a:endParaRPr sz="2200"/>
          </a:p>
          <a:p>
            <a:pPr indent="-368300" lvl="0" marL="457200" marR="0" rtl="0" algn="l">
              <a:lnSpc>
                <a:spcPct val="115000"/>
              </a:lnSpc>
              <a:spcBef>
                <a:spcPts val="0"/>
              </a:spcBef>
              <a:spcAft>
                <a:spcPts val="0"/>
              </a:spcAft>
              <a:buSzPts val="2200"/>
              <a:buChar char="●"/>
            </a:pPr>
            <a:r>
              <a:rPr lang="en" sz="2200"/>
              <a:t>Clickable views</a:t>
            </a:r>
            <a:endParaRPr sz="2200"/>
          </a:p>
          <a:p>
            <a:pPr indent="-368300" lvl="0" marL="457200" marR="0" rtl="0" algn="l">
              <a:lnSpc>
                <a:spcPct val="115000"/>
              </a:lnSpc>
              <a:spcBef>
                <a:spcPts val="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2400"/>
              <a:buNone/>
            </a:pPr>
            <a:r>
              <a:t/>
            </a:r>
            <a:endParaRPr sz="2200"/>
          </a:p>
          <a:p>
            <a:pPr indent="0" lvl="0" marL="0" rtl="0" algn="l">
              <a:lnSpc>
                <a:spcPct val="115000"/>
              </a:lnSpc>
              <a:spcBef>
                <a:spcPts val="1000"/>
              </a:spcBef>
              <a:spcAft>
                <a:spcPts val="1000"/>
              </a:spcAft>
              <a:buSzPts val="2400"/>
              <a:buNone/>
            </a:pPr>
            <a:r>
              <a:t/>
            </a:r>
            <a:endParaRPr sz="2200"/>
          </a:p>
        </p:txBody>
      </p:sp>
      <p:sp>
        <p:nvSpPr>
          <p:cNvPr id="552" name="Google Shape;552;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53" name="Google Shape;553;p57"/>
          <p:cNvPicPr preferRelativeResize="0"/>
          <p:nvPr/>
        </p:nvPicPr>
        <p:blipFill rotWithShape="1">
          <a:blip r:embed="rId3">
            <a:alphaModFix/>
          </a:blip>
          <a:srcRect b="0" l="0" r="0" t="0"/>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Accessibility Scanner example</a:t>
            </a:r>
            <a:endParaRPr/>
          </a:p>
        </p:txBody>
      </p:sp>
      <p:sp>
        <p:nvSpPr>
          <p:cNvPr id="559" name="Google Shape;559;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0" name="Google Shape;560;p58"/>
          <p:cNvPicPr preferRelativeResize="0"/>
          <p:nvPr/>
        </p:nvPicPr>
        <p:blipFill rotWithShape="1">
          <a:blip r:embed="rId3">
            <a:alphaModFix/>
          </a:blip>
          <a:srcRect b="0" l="0" r="0" t="0"/>
          <a:stretch/>
        </p:blipFill>
        <p:spPr>
          <a:xfrm>
            <a:off x="2476950" y="1056325"/>
            <a:ext cx="1856338" cy="3422121"/>
          </a:xfrm>
          <a:prstGeom prst="rect">
            <a:avLst/>
          </a:prstGeom>
          <a:noFill/>
          <a:ln cap="flat" cmpd="sng" w="9525">
            <a:solidFill>
              <a:srgbClr val="CCCCCC"/>
            </a:solidFill>
            <a:prstDash val="solid"/>
            <a:round/>
            <a:headEnd len="sm" w="sm" type="none"/>
            <a:tailEnd len="sm" w="sm" type="none"/>
          </a:ln>
        </p:spPr>
      </p:pic>
      <p:pic>
        <p:nvPicPr>
          <p:cNvPr id="561" name="Google Shape;561;p58"/>
          <p:cNvPicPr preferRelativeResize="0"/>
          <p:nvPr/>
        </p:nvPicPr>
        <p:blipFill rotWithShape="1">
          <a:blip r:embed="rId4">
            <a:alphaModFix/>
          </a:blip>
          <a:srcRect b="0" l="0" r="0" t="0"/>
          <a:stretch/>
        </p:blipFill>
        <p:spPr>
          <a:xfrm>
            <a:off x="4636900" y="1106025"/>
            <a:ext cx="1836946" cy="3379252"/>
          </a:xfrm>
          <a:prstGeom prst="rect">
            <a:avLst/>
          </a:prstGeom>
          <a:noFill/>
          <a:ln cap="flat" cmpd="sng" w="9525">
            <a:solidFill>
              <a:srgbClr val="CCCCCC"/>
            </a:solidFill>
            <a:prstDash val="solid"/>
            <a:round/>
            <a:headEnd len="sm" w="sm" type="none"/>
            <a:tailEnd len="sm" w="sm" type="none"/>
          </a:ln>
        </p:spPr>
      </p:pic>
      <p:pic>
        <p:nvPicPr>
          <p:cNvPr id="562" name="Google Shape;562;p58"/>
          <p:cNvPicPr preferRelativeResize="0"/>
          <p:nvPr/>
        </p:nvPicPr>
        <p:blipFill rotWithShape="1">
          <a:blip r:embed="rId5">
            <a:alphaModFix/>
          </a:blip>
          <a:srcRect b="0" l="0" r="0" t="0"/>
          <a:stretch/>
        </p:blipFill>
        <p:spPr>
          <a:xfrm>
            <a:off x="411075" y="1106037"/>
            <a:ext cx="1689624" cy="337923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Add content labels</a:t>
            </a:r>
            <a:endParaRPr/>
          </a:p>
        </p:txBody>
      </p:sp>
      <p:sp>
        <p:nvSpPr>
          <p:cNvPr id="568" name="Google Shape;568;p59"/>
          <p:cNvSpPr txBox="1"/>
          <p:nvPr>
            <p:ph idx="1" type="body"/>
          </p:nvPr>
        </p:nvSpPr>
        <p:spPr>
          <a:xfrm>
            <a:off x="235500" y="1207000"/>
            <a:ext cx="8520600" cy="2857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indent="0" lvl="0" marL="0" rtl="0" algn="l">
              <a:lnSpc>
                <a:spcPct val="115000"/>
              </a:lnSpc>
              <a:spcBef>
                <a:spcPts val="600"/>
              </a:spcBef>
              <a:spcAft>
                <a:spcPts val="0"/>
              </a:spcAft>
              <a:buSzPts val="2400"/>
              <a:buNone/>
            </a:pPr>
            <a:r>
              <a:t/>
            </a:r>
            <a:endParaRPr sz="800"/>
          </a:p>
          <a:p>
            <a:pPr indent="0" lvl="0" marL="457200" rtl="0" algn="l">
              <a:lnSpc>
                <a:spcPct val="115000"/>
              </a:lnSpc>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15000"/>
              </a:lnSpc>
              <a:spcBef>
                <a:spcPts val="0"/>
              </a:spcBef>
              <a:spcAft>
                <a:spcPts val="600"/>
              </a:spcAft>
              <a:buClr>
                <a:schemeClr val="dk1"/>
              </a:buClr>
              <a:buSzPts val="1100"/>
              <a:buFont typeface="Arial"/>
              <a:buNone/>
            </a:pPr>
            <a:r>
              <a:t/>
            </a:r>
            <a:endParaRPr sz="1800">
              <a:solidFill>
                <a:srgbClr val="1C4587"/>
              </a:solidFill>
            </a:endParaRPr>
          </a:p>
        </p:txBody>
      </p:sp>
      <p:sp>
        <p:nvSpPr>
          <p:cNvPr id="569" name="Google Shape;569;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Create new project</a:t>
            </a:r>
            <a:endParaRPr/>
          </a:p>
        </p:txBody>
      </p:sp>
      <p:sp>
        <p:nvSpPr>
          <p:cNvPr id="115" name="Google Shape;115;p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6" name="Google Shape;116;p6"/>
          <p:cNvPicPr preferRelativeResize="0"/>
          <p:nvPr/>
        </p:nvPicPr>
        <p:blipFill rotWithShape="1">
          <a:blip r:embed="rId3">
            <a:alphaModFix/>
          </a:blip>
          <a:srcRect b="0" l="0" r="0" t="0"/>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No content label needed</a:t>
            </a:r>
            <a:endParaRPr/>
          </a:p>
        </p:txBody>
      </p:sp>
      <p:sp>
        <p:nvSpPr>
          <p:cNvPr id="575" name="Google Shape;575;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76" name="Google Shape;576;p60"/>
          <p:cNvSpPr txBox="1"/>
          <p:nvPr>
            <p:ph idx="1" type="body"/>
          </p:nvPr>
        </p:nvSpPr>
        <p:spPr>
          <a:xfrm>
            <a:off x="235500" y="1583175"/>
            <a:ext cx="8179200" cy="2847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indent="457200" lvl="0" marL="0" rtl="0" algn="l">
              <a:lnSpc>
                <a:spcPct val="115000"/>
              </a:lnSpc>
              <a:spcBef>
                <a:spcPts val="600"/>
              </a:spcBef>
              <a:spcAft>
                <a:spcPts val="0"/>
              </a:spcAft>
              <a:buSzPts val="2400"/>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457200" rtl="0" algn="l">
              <a:lnSpc>
                <a:spcPct val="115000"/>
              </a:lnSpc>
              <a:spcBef>
                <a:spcPts val="600"/>
              </a:spcBef>
              <a:spcAft>
                <a:spcPts val="0"/>
              </a:spcAft>
              <a:buSzPts val="2400"/>
              <a:buNone/>
            </a:pPr>
            <a:r>
              <a:t/>
            </a:r>
            <a:endParaRPr sz="800">
              <a:solidFill>
                <a:schemeClr val="dk1"/>
              </a:solidFill>
              <a:latin typeface="Courier New"/>
              <a:ea typeface="Courier New"/>
              <a:cs typeface="Courier New"/>
              <a:sym typeface="Courier New"/>
            </a:endParaRPr>
          </a:p>
          <a:p>
            <a:pPr indent="-368300" lvl="0" marL="457200" rtl="0" algn="l">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TalkBack</a:t>
            </a:r>
            <a:endParaRPr/>
          </a:p>
        </p:txBody>
      </p:sp>
      <p:sp>
        <p:nvSpPr>
          <p:cNvPr id="582" name="Google Shape;582;p61"/>
          <p:cNvSpPr txBox="1"/>
          <p:nvPr>
            <p:ph idx="1" type="body"/>
          </p:nvPr>
        </p:nvSpPr>
        <p:spPr>
          <a:xfrm>
            <a:off x="242475" y="1516775"/>
            <a:ext cx="8520600" cy="2930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en" sz="2200"/>
              <a:t>Google screen reader included on Android devices</a:t>
            </a:r>
            <a:endParaRPr sz="2200"/>
          </a:p>
          <a:p>
            <a:pPr indent="-368300" lvl="0" marL="457200" marR="0" rtl="0" algn="l">
              <a:lnSpc>
                <a:spcPct val="115000"/>
              </a:lnSpc>
              <a:spcBef>
                <a:spcPts val="1000"/>
              </a:spcBef>
              <a:spcAft>
                <a:spcPts val="0"/>
              </a:spcAft>
              <a:buSzPts val="2200"/>
              <a:buChar char="●"/>
            </a:pPr>
            <a:r>
              <a:rPr lang="en" sz="2200"/>
              <a:t>Provides spoken feedback so you don’t have to look at the screen to use your device</a:t>
            </a:r>
            <a:endParaRPr sz="2200"/>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indent="0" lvl="0" marL="0" rtl="0" algn="l">
              <a:lnSpc>
                <a:spcPct val="115000"/>
              </a:lnSpc>
              <a:spcBef>
                <a:spcPts val="1000"/>
              </a:spcBef>
              <a:spcAft>
                <a:spcPts val="1000"/>
              </a:spcAft>
              <a:buSzPts val="2400"/>
              <a:buNone/>
            </a:pPr>
            <a:r>
              <a:t/>
            </a:r>
            <a:endParaRPr sz="2200"/>
          </a:p>
        </p:txBody>
      </p:sp>
      <p:sp>
        <p:nvSpPr>
          <p:cNvPr id="583" name="Google Shape;583;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TalkBack example</a:t>
            </a:r>
            <a:endParaRPr/>
          </a:p>
        </p:txBody>
      </p:sp>
      <p:sp>
        <p:nvSpPr>
          <p:cNvPr id="589" name="Google Shape;589;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90" name="Google Shape;590;p62"/>
          <p:cNvPicPr preferRelativeResize="0"/>
          <p:nvPr/>
        </p:nvPicPr>
        <p:blipFill rotWithShape="1">
          <a:blip r:embed="rId3">
            <a:alphaModFix/>
          </a:blip>
          <a:srcRect b="21098" l="0" r="0" t="0"/>
          <a:stretch/>
        </p:blipFill>
        <p:spPr>
          <a:xfrm>
            <a:off x="311700" y="1178974"/>
            <a:ext cx="1992249" cy="3231149"/>
          </a:xfrm>
          <a:prstGeom prst="rect">
            <a:avLst/>
          </a:prstGeom>
          <a:noFill/>
          <a:ln>
            <a:noFill/>
          </a:ln>
        </p:spPr>
      </p:pic>
      <p:pic>
        <p:nvPicPr>
          <p:cNvPr id="591" name="Google Shape;591;p62"/>
          <p:cNvPicPr preferRelativeResize="0"/>
          <p:nvPr/>
        </p:nvPicPr>
        <p:blipFill rotWithShape="1">
          <a:blip r:embed="rId4">
            <a:alphaModFix/>
          </a:blip>
          <a:srcRect b="12457" l="0" r="0" t="0"/>
          <a:stretch/>
        </p:blipFill>
        <p:spPr>
          <a:xfrm>
            <a:off x="2729738" y="1192900"/>
            <a:ext cx="1795676" cy="3231149"/>
          </a:xfrm>
          <a:prstGeom prst="rect">
            <a:avLst/>
          </a:prstGeom>
          <a:noFill/>
          <a:ln>
            <a:noFill/>
          </a:ln>
        </p:spPr>
      </p:pic>
      <p:cxnSp>
        <p:nvCxnSpPr>
          <p:cNvPr id="592" name="Google Shape;592;p62"/>
          <p:cNvCxnSpPr>
            <a:stCxn id="593" idx="1"/>
          </p:cNvCxnSpPr>
          <p:nvPr/>
        </p:nvCxnSpPr>
        <p:spPr>
          <a:xfrm flipH="1">
            <a:off x="4331863" y="1996200"/>
            <a:ext cx="489600" cy="640800"/>
          </a:xfrm>
          <a:prstGeom prst="straightConnector1">
            <a:avLst/>
          </a:prstGeom>
          <a:noFill/>
          <a:ln cap="flat" cmpd="sng" w="19050">
            <a:solidFill>
              <a:srgbClr val="4CAF50"/>
            </a:solidFill>
            <a:prstDash val="solid"/>
            <a:round/>
            <a:headEnd len="sm" w="sm" type="none"/>
            <a:tailEnd len="med" w="med" type="triangle"/>
          </a:ln>
        </p:spPr>
      </p:cxnSp>
      <p:sp>
        <p:nvSpPr>
          <p:cNvPr id="593" name="Google Shape;593;p62"/>
          <p:cNvSpPr txBox="1"/>
          <p:nvPr/>
        </p:nvSpPr>
        <p:spPr>
          <a:xfrm>
            <a:off x="4821463" y="1165050"/>
            <a:ext cx="2176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Roboto"/>
                <a:ea typeface="Roboto"/>
                <a:cs typeface="Roboto"/>
                <a:sym typeface="Roboto"/>
              </a:rPr>
              <a:t>Reads text aloud as user navigates the screen</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Switch access</a:t>
            </a:r>
            <a:endParaRPr/>
          </a:p>
        </p:txBody>
      </p:sp>
      <p:sp>
        <p:nvSpPr>
          <p:cNvPr id="599" name="Google Shape;599;p63"/>
          <p:cNvSpPr txBox="1"/>
          <p:nvPr>
            <p:ph idx="1" type="body"/>
          </p:nvPr>
        </p:nvSpPr>
        <p:spPr>
          <a:xfrm>
            <a:off x="255075" y="1313950"/>
            <a:ext cx="8520600" cy="2930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t>Allows for controlling the device using one or more switches instead of the touchscreen</a:t>
            </a:r>
            <a:endParaRPr sz="2200"/>
          </a:p>
          <a:p>
            <a:pPr indent="-368300" lvl="0" marL="457200" rtl="0" algn="l">
              <a:lnSpc>
                <a:spcPct val="115000"/>
              </a:lnSpc>
              <a:spcBef>
                <a:spcPts val="1000"/>
              </a:spcBef>
              <a:spcAft>
                <a:spcPts val="0"/>
              </a:spcAft>
              <a:buSzPts val="2200"/>
              <a:buChar char="●"/>
            </a:pPr>
            <a:r>
              <a:rPr lang="en" sz="2200"/>
              <a:t>Scans your app UI and highlights each item until you make a selection</a:t>
            </a:r>
            <a:endParaRPr sz="2200"/>
          </a:p>
          <a:p>
            <a:pPr indent="-368300" lvl="0" marL="457200" rtl="0" algn="l">
              <a:lnSpc>
                <a:spcPct val="115000"/>
              </a:lnSpc>
              <a:spcBef>
                <a:spcPts val="1000"/>
              </a:spcBef>
              <a:spcAft>
                <a:spcPts val="0"/>
              </a:spcAft>
              <a:buSzPts val="2200"/>
              <a:buChar char="●"/>
            </a:pPr>
            <a:r>
              <a:rPr lang="en" sz="2200"/>
              <a:t>Use with external switch, external keyboard, or buttons on the Android device (e.g., volume buttons)</a:t>
            </a:r>
            <a:endParaRPr sz="2200"/>
          </a:p>
          <a:p>
            <a:pPr indent="0" lvl="0" marL="0" rtl="0" algn="l">
              <a:lnSpc>
                <a:spcPct val="115000"/>
              </a:lnSpc>
              <a:spcBef>
                <a:spcPts val="1000"/>
              </a:spcBef>
              <a:spcAft>
                <a:spcPts val="1000"/>
              </a:spcAft>
              <a:buSzPts val="2400"/>
              <a:buNone/>
            </a:pPr>
            <a:r>
              <a:t/>
            </a:r>
            <a:endParaRPr sz="2200"/>
          </a:p>
        </p:txBody>
      </p:sp>
      <p:sp>
        <p:nvSpPr>
          <p:cNvPr id="600" name="Google Shape;600;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Accessibility Suite</a:t>
            </a:r>
            <a:endParaRPr/>
          </a:p>
        </p:txBody>
      </p:sp>
      <p:sp>
        <p:nvSpPr>
          <p:cNvPr id="606" name="Google Shape;606;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07" name="Google Shape;607;p64"/>
          <p:cNvSpPr txBox="1"/>
          <p:nvPr/>
        </p:nvSpPr>
        <p:spPr>
          <a:xfrm>
            <a:off x="7189975" y="1965075"/>
            <a:ext cx="38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8" name="Google Shape;608;p64"/>
          <p:cNvSpPr txBox="1"/>
          <p:nvPr/>
        </p:nvSpPr>
        <p:spPr>
          <a:xfrm>
            <a:off x="336050" y="1122575"/>
            <a:ext cx="6241800" cy="1302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2200"/>
              <a:buFont typeface="Arial"/>
              <a:buNone/>
            </a:pPr>
            <a:r>
              <a:rPr b="0" i="0" lang="en" sz="2200" u="none" cap="none" strike="noStrike">
                <a:solidFill>
                  <a:srgbClr val="000000"/>
                </a:solidFill>
                <a:latin typeface="Roboto"/>
                <a:ea typeface="Roboto"/>
                <a:cs typeface="Roboto"/>
                <a:sym typeface="Roboto"/>
              </a:rPr>
              <a:t>Collection of accessibility apps that help you use your Android device eyes-free, or with a switch device. It includes:</a:t>
            </a:r>
            <a:endParaRPr b="0" i="0" sz="2200" u="none" cap="none" strike="noStrike">
              <a:solidFill>
                <a:srgbClr val="000000"/>
              </a:solidFill>
              <a:latin typeface="Roboto"/>
              <a:ea typeface="Roboto"/>
              <a:cs typeface="Roboto"/>
              <a:sym typeface="Roboto"/>
            </a:endParaRPr>
          </a:p>
        </p:txBody>
      </p:sp>
      <p:sp>
        <p:nvSpPr>
          <p:cNvPr id="609" name="Google Shape;609;p64"/>
          <p:cNvSpPr txBox="1"/>
          <p:nvPr/>
        </p:nvSpPr>
        <p:spPr>
          <a:xfrm>
            <a:off x="336050" y="2433050"/>
            <a:ext cx="3787500" cy="1844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3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Talkback screen reader</a:t>
            </a:r>
            <a:endParaRPr b="0" i="0" sz="2200" u="none" cap="none" strike="noStrike">
              <a:solidFill>
                <a:srgbClr val="000000"/>
              </a:solidFill>
              <a:latin typeface="Roboto"/>
              <a:ea typeface="Roboto"/>
              <a:cs typeface="Roboto"/>
              <a:sym typeface="Roboto"/>
            </a:endParaRPr>
          </a:p>
          <a:p>
            <a:pPr indent="-368300" lvl="0" marL="457200" marR="0" rtl="0" algn="l">
              <a:lnSpc>
                <a:spcPct val="130000"/>
              </a:lnSpc>
              <a:spcBef>
                <a:spcPts val="0"/>
              </a:spcBef>
              <a:spcAft>
                <a:spcPts val="0"/>
              </a:spcAft>
              <a:buClr>
                <a:srgbClr val="000000"/>
              </a:buClr>
              <a:buSzPts val="2200"/>
              <a:buFont typeface="Roboto"/>
              <a:buChar char="●"/>
            </a:pPr>
            <a:r>
              <a:rPr b="0" i="0" lang="en" sz="2200" u="none" cap="none" strike="noStrike">
                <a:solidFill>
                  <a:srgbClr val="000000"/>
                </a:solidFill>
                <a:latin typeface="Roboto"/>
                <a:ea typeface="Roboto"/>
                <a:cs typeface="Roboto"/>
                <a:sym typeface="Roboto"/>
              </a:rPr>
              <a:t>Switch Access</a:t>
            </a:r>
            <a:endParaRPr b="0" i="0" sz="2200" u="none" cap="none" strike="noStrike">
              <a:solidFill>
                <a:srgbClr val="000000"/>
              </a:solidFill>
              <a:latin typeface="Roboto"/>
              <a:ea typeface="Roboto"/>
              <a:cs typeface="Roboto"/>
              <a:sym typeface="Roboto"/>
            </a:endParaRPr>
          </a:p>
          <a:p>
            <a:pPr indent="-368300" lvl="0" marL="457200" marR="0" rtl="0" algn="l">
              <a:lnSpc>
                <a:spcPct val="130000"/>
              </a:lnSpc>
              <a:spcBef>
                <a:spcPts val="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Accessibility Menu</a:t>
            </a:r>
            <a:endParaRPr b="0" i="0" sz="2200" u="none" cap="none" strike="noStrike">
              <a:solidFill>
                <a:schemeClr val="dk1"/>
              </a:solidFill>
              <a:latin typeface="Roboto"/>
              <a:ea typeface="Roboto"/>
              <a:cs typeface="Roboto"/>
              <a:sym typeface="Roboto"/>
            </a:endParaRPr>
          </a:p>
          <a:p>
            <a:pPr indent="-368300" lvl="0" marL="457200" marR="0" rtl="0" algn="l">
              <a:lnSpc>
                <a:spcPct val="130000"/>
              </a:lnSpc>
              <a:spcBef>
                <a:spcPts val="0"/>
              </a:spcBef>
              <a:spcAft>
                <a:spcPts val="0"/>
              </a:spcAft>
              <a:buClr>
                <a:schemeClr val="dk1"/>
              </a:buClr>
              <a:buSzPts val="2200"/>
              <a:buFont typeface="Roboto"/>
              <a:buChar char="●"/>
            </a:pPr>
            <a:r>
              <a:rPr b="0" i="0" lang="en" sz="2200" u="none" cap="none" strike="noStrike">
                <a:solidFill>
                  <a:schemeClr val="dk1"/>
                </a:solidFill>
                <a:latin typeface="Roboto"/>
                <a:ea typeface="Roboto"/>
                <a:cs typeface="Roboto"/>
                <a:sym typeface="Roboto"/>
              </a:rPr>
              <a:t>Select to Speak</a:t>
            </a:r>
            <a:endParaRPr b="0" i="0" sz="2200" u="none" cap="none" strike="noStrike">
              <a:solidFill>
                <a:srgbClr val="000000"/>
              </a:solidFill>
              <a:latin typeface="Roboto"/>
              <a:ea typeface="Roboto"/>
              <a:cs typeface="Roboto"/>
              <a:sym typeface="Roboto"/>
            </a:endParaRPr>
          </a:p>
        </p:txBody>
      </p:sp>
      <p:pic>
        <p:nvPicPr>
          <p:cNvPr id="610" name="Google Shape;610;p64"/>
          <p:cNvPicPr preferRelativeResize="0"/>
          <p:nvPr/>
        </p:nvPicPr>
        <p:blipFill rotWithShape="1">
          <a:blip r:embed="rId3">
            <a:alphaModFix/>
          </a:blip>
          <a:srcRect b="0" l="0" r="0" t="0"/>
          <a:stretch/>
        </p:blipFill>
        <p:spPr>
          <a:xfrm>
            <a:off x="6885200" y="1122575"/>
            <a:ext cx="1868400" cy="3321590"/>
          </a:xfrm>
          <a:prstGeom prst="rect">
            <a:avLst/>
          </a:prstGeom>
          <a:noFill/>
          <a:ln>
            <a:noFill/>
          </a:ln>
        </p:spPr>
      </p:pic>
      <p:sp>
        <p:nvSpPr>
          <p:cNvPr id="611" name="Google Shape;611;p64"/>
          <p:cNvSpPr/>
          <p:nvPr/>
        </p:nvSpPr>
        <p:spPr>
          <a:xfrm>
            <a:off x="6885200" y="3254950"/>
            <a:ext cx="1774200" cy="3240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Accessibility Resources</a:t>
            </a:r>
            <a:endParaRPr/>
          </a:p>
        </p:txBody>
      </p:sp>
      <p:sp>
        <p:nvSpPr>
          <p:cNvPr id="617" name="Google Shape;617;p65"/>
          <p:cNvSpPr txBox="1"/>
          <p:nvPr>
            <p:ph idx="1" type="body"/>
          </p:nvPr>
        </p:nvSpPr>
        <p:spPr>
          <a:xfrm>
            <a:off x="311700" y="1587825"/>
            <a:ext cx="8520600" cy="1918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u="sng">
                <a:solidFill>
                  <a:schemeClr val="hlink"/>
                </a:solidFill>
                <a:hlinkClick r:id="rId3"/>
              </a:rPr>
              <a:t>Build more accessible apps</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indent="0" lvl="0" marL="0" rtl="0" algn="l">
              <a:lnSpc>
                <a:spcPct val="115000"/>
              </a:lnSpc>
              <a:spcBef>
                <a:spcPts val="0"/>
              </a:spcBef>
              <a:spcAft>
                <a:spcPts val="0"/>
              </a:spcAft>
              <a:buSzPts val="2400"/>
              <a:buNone/>
            </a:pPr>
            <a:r>
              <a:t/>
            </a:r>
            <a:endParaRPr sz="2200"/>
          </a:p>
        </p:txBody>
      </p:sp>
      <p:sp>
        <p:nvSpPr>
          <p:cNvPr id="618" name="Google Shape;618;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24" name="Google Shape;624;p66"/>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 sz="5200" u="none" cap="none" strike="noStrike">
                <a:solidFill>
                  <a:srgbClr val="FAFAFA"/>
                </a:solidFill>
                <a:latin typeface="Roboto"/>
                <a:ea typeface="Roboto"/>
                <a:cs typeface="Roboto"/>
                <a:sym typeface="Roboto"/>
              </a:rPr>
              <a:t>Summary</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Summary</a:t>
            </a:r>
            <a:endParaRPr/>
          </a:p>
        </p:txBody>
      </p:sp>
      <p:sp>
        <p:nvSpPr>
          <p:cNvPr id="630" name="Google Shape;630;p67"/>
          <p:cNvSpPr txBox="1"/>
          <p:nvPr>
            <p:ph idx="1" type="body"/>
          </p:nvPr>
        </p:nvSpPr>
        <p:spPr>
          <a:xfrm>
            <a:off x="327300" y="1590150"/>
            <a:ext cx="8489400" cy="302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3">
                  <a:extLst>
                    <a:ext uri="{A12FA001-AC4F-418D-AE19-62706E023703}">
                      <ahyp:hlinkClr val="tx"/>
                    </a:ext>
                  </a:extLst>
                </a:hlinkClick>
              </a:rPr>
              <a:t>se Views and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ViewGroups</a:t>
            </a:r>
            <a:r>
              <a:rPr lang="en" sz="2000">
                <a:solidFill>
                  <a:srgbClr val="1C4587"/>
                </a:solidFill>
                <a:uFill>
                  <a:noFill/>
                </a:uFill>
                <a:hlinkClick action="ppaction://hlinksldjump" r:id="rId5">
                  <a:extLst>
                    <a:ext uri="{A12FA001-AC4F-418D-AE19-62706E023703}">
                      <ahyp:hlinkClr val="tx"/>
                    </a:ext>
                  </a:extLst>
                </a:hlinkClick>
              </a:rPr>
              <a:t> to build the user interface of your app</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action="ppaction://hlinksldjump" r:id="rId6">
                  <a:extLst>
                    <a:ext uri="{A12FA001-AC4F-418D-AE19-62706E023703}">
                      <ahyp:hlinkClr val="tx"/>
                    </a:ext>
                  </a:extLst>
                </a:hlinkClick>
              </a:rPr>
              <a:t>ccess resources in your app from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R.&lt;resource_type&gt;.&lt;resource_name&gt;</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action="ppaction://hlinksldjump" r:id="rId8">
                  <a:extLst>
                    <a:ext uri="{A12FA001-AC4F-418D-AE19-62706E023703}">
                      <ahyp:hlinkCl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OnClickListener</a:t>
            </a:r>
            <a:r>
              <a:rPr lang="en" sz="2000">
                <a:solidFill>
                  <a:srgbClr val="1C4587"/>
                </a:solidFill>
                <a:uFill>
                  <a:noFill/>
                </a:uFill>
                <a:hlinkClick action="ppaction://hlinksldjump" r:id="rId10">
                  <a:extLst>
                    <a:ext uri="{A12FA001-AC4F-418D-AE19-62706E023703}">
                      <ahyp:hlinkClr val="tx"/>
                    </a:ext>
                  </a:extLst>
                </a:hlinkClick>
              </a:rPr>
              <a:t>)</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action="ppaction://hlinksldjump" r:id="rId11">
                  <a:extLst>
                    <a:ext uri="{A12FA001-AC4F-418D-AE19-62706E023703}">
                      <ahyp:hlinkClr val="tx"/>
                    </a:ext>
                  </a:extLst>
                </a:hlinkClick>
              </a:rPr>
              <a:t>Gradle as the build system to build your app</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Follow best practices to make your apps more accessible</a:t>
            </a:r>
            <a:endParaRPr sz="2000">
              <a:solidFill>
                <a:srgbClr val="1C4587"/>
              </a:solidFill>
            </a:endParaRPr>
          </a:p>
        </p:txBody>
      </p:sp>
      <p:sp>
        <p:nvSpPr>
          <p:cNvPr id="631" name="Google Shape;631;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32" name="Google Shape;632;p67"/>
          <p:cNvSpPr txBox="1"/>
          <p:nvPr/>
        </p:nvSpPr>
        <p:spPr>
          <a:xfrm>
            <a:off x="250900" y="1095500"/>
            <a:ext cx="4663800" cy="3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In Lesson 4, you learned how 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Learn more</a:t>
            </a:r>
            <a:endParaRPr/>
          </a:p>
        </p:txBody>
      </p:sp>
      <p:sp>
        <p:nvSpPr>
          <p:cNvPr id="638" name="Google Shape;638;p68"/>
          <p:cNvSpPr txBox="1"/>
          <p:nvPr>
            <p:ph idx="1" type="body"/>
          </p:nvPr>
        </p:nvSpPr>
        <p:spPr>
          <a:xfrm>
            <a:off x="342900" y="1151225"/>
            <a:ext cx="8489400" cy="340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Pathway</a:t>
            </a:r>
            <a:endParaRPr/>
          </a:p>
        </p:txBody>
      </p:sp>
      <p:sp>
        <p:nvSpPr>
          <p:cNvPr id="645" name="Google Shape;645;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46" name="Google Shape;646;p69"/>
          <p:cNvSpPr txBox="1"/>
          <p:nvPr>
            <p:ph idx="1" type="body"/>
          </p:nvPr>
        </p:nvSpPr>
        <p:spPr>
          <a:xfrm>
            <a:off x="311711" y="1490519"/>
            <a:ext cx="8520600"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SzPts val="2400"/>
              <a:buNone/>
            </a:pPr>
            <a:r>
              <a:rPr lang="en" sz="2500" u="sng">
                <a:solidFill>
                  <a:schemeClr val="hlink"/>
                </a:solidFill>
                <a:hlinkClick r:id="rId3"/>
              </a:rPr>
              <a:t>Lesson 4: Build your first Android app</a:t>
            </a:r>
            <a:endParaRPr sz="2500">
              <a:solidFill>
                <a:schemeClr val="dk1"/>
              </a:solidFill>
            </a:endParaRPr>
          </a:p>
        </p:txBody>
      </p:sp>
      <p:pic>
        <p:nvPicPr>
          <p:cNvPr id="647" name="Google Shape;647;p69"/>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Enter your project details</a:t>
            </a:r>
            <a:endParaRPr/>
          </a:p>
        </p:txBody>
      </p:sp>
      <p:sp>
        <p:nvSpPr>
          <p:cNvPr id="122" name="Google Shape;122;p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3" name="Google Shape;123;p7"/>
          <p:cNvPicPr preferRelativeResize="0"/>
          <p:nvPr/>
        </p:nvPicPr>
        <p:blipFill rotWithShape="1">
          <a:blip r:embed="rId3">
            <a:alphaModFix/>
          </a:blip>
          <a:srcRect b="0" l="980" r="980" t="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Android releases and API levels</a:t>
            </a:r>
            <a:endParaRPr/>
          </a:p>
        </p:txBody>
      </p:sp>
      <p:sp>
        <p:nvSpPr>
          <p:cNvPr id="129" name="Google Shape;129;p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0" name="Google Shape;130;p8"/>
          <p:cNvPicPr preferRelativeResize="0"/>
          <p:nvPr/>
        </p:nvPicPr>
        <p:blipFill rotWithShape="1">
          <a:blip r:embed="rId3">
            <a:alphaModFix/>
          </a:blip>
          <a:srcRect b="0" l="0" r="41114" t="0"/>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Choose API levels for your app</a:t>
            </a:r>
            <a:endParaRPr/>
          </a:p>
        </p:txBody>
      </p:sp>
      <p:sp>
        <p:nvSpPr>
          <p:cNvPr id="136" name="Google Shape;136;p9"/>
          <p:cNvSpPr txBox="1"/>
          <p:nvPr>
            <p:ph idx="1" type="body"/>
          </p:nvPr>
        </p:nvSpPr>
        <p:spPr>
          <a:xfrm>
            <a:off x="311700" y="1352400"/>
            <a:ext cx="8679900" cy="2354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Minimum SDK: Device needs at least this API level to install</a:t>
            </a:r>
            <a:endParaRPr sz="2200"/>
          </a:p>
          <a:p>
            <a:pPr indent="-368300" lvl="0" marL="457200" rtl="0" algn="l">
              <a:lnSpc>
                <a:spcPct val="115000"/>
              </a:lnSpc>
              <a:spcBef>
                <a:spcPts val="1000"/>
              </a:spcBef>
              <a:spcAft>
                <a:spcPts val="0"/>
              </a:spcAft>
              <a:buSzPts val="2200"/>
              <a:buChar char="●"/>
            </a:pPr>
            <a:r>
              <a:rPr lang="en" sz="2200"/>
              <a:t>Target SDK: API version and highest Android version tested</a:t>
            </a:r>
            <a:endParaRPr sz="2200"/>
          </a:p>
          <a:p>
            <a:pPr indent="-368300" lvl="0" marL="457200" rtl="0" algn="l">
              <a:lnSpc>
                <a:spcPct val="115000"/>
              </a:lnSpc>
              <a:spcBef>
                <a:spcPts val="1000"/>
              </a:spcBef>
              <a:spcAft>
                <a:spcPts val="0"/>
              </a:spcAft>
              <a:buSzPts val="2200"/>
              <a:buChar char="●"/>
            </a:pPr>
            <a:r>
              <a:rPr lang="en" sz="2200"/>
              <a:t>Compile SDK: </a:t>
            </a:r>
            <a:r>
              <a:rPr lang="en" sz="2200">
                <a:solidFill>
                  <a:schemeClr val="dk1"/>
                </a:solidFill>
              </a:rPr>
              <a:t>Android OS library version </a:t>
            </a:r>
            <a:r>
              <a:rPr lang="en" sz="2200"/>
              <a:t>compiled with</a:t>
            </a:r>
            <a:endParaRPr sz="2000">
              <a:latin typeface="Courier New"/>
              <a:ea typeface="Courier New"/>
              <a:cs typeface="Courier New"/>
              <a:sym typeface="Courier New"/>
            </a:endParaRPr>
          </a:p>
          <a:p>
            <a:pPr indent="0" lvl="0" marL="457200" rtl="0" algn="l">
              <a:lnSpc>
                <a:spcPct val="115000"/>
              </a:lnSpc>
              <a:spcBef>
                <a:spcPts val="600"/>
              </a:spcBef>
              <a:spcAft>
                <a:spcPts val="0"/>
              </a:spcAft>
              <a:buSzPts val="2400"/>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8" name="Google Shape;138;p9"/>
          <p:cNvSpPr txBox="1"/>
          <p:nvPr/>
        </p:nvSpPr>
        <p:spPr>
          <a:xfrm>
            <a:off x="342900" y="3988013"/>
            <a:ext cx="8489400" cy="4539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042"/>
                </a:solidFill>
                <a:latin typeface="Roboto"/>
                <a:ea typeface="Roboto"/>
                <a:cs typeface="Roboto"/>
                <a:sym typeface="Roboto"/>
              </a:rPr>
              <a:t>The API level identifies the framework API version of the Android SDK.</a:t>
            </a:r>
            <a:endParaRPr b="0" i="0" sz="1800" u="none" cap="none" strike="noStrike">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