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399" r:id="rId4"/>
    <p:sldId id="434" r:id="rId5"/>
    <p:sldId id="258" r:id="rId6"/>
    <p:sldId id="435" r:id="rId7"/>
    <p:sldId id="375" r:id="rId8"/>
    <p:sldId id="376" r:id="rId9"/>
    <p:sldId id="396" r:id="rId10"/>
    <p:sldId id="436" r:id="rId11"/>
    <p:sldId id="268" r:id="rId12"/>
    <p:sldId id="430" r:id="rId13"/>
    <p:sldId id="429" r:id="rId14"/>
    <p:sldId id="407" r:id="rId15"/>
    <p:sldId id="432" r:id="rId16"/>
    <p:sldId id="437" r:id="rId17"/>
    <p:sldId id="431" r:id="rId18"/>
    <p:sldId id="440" r:id="rId19"/>
    <p:sldId id="441" r:id="rId20"/>
    <p:sldId id="387" r:id="rId21"/>
    <p:sldId id="383" r:id="rId22"/>
    <p:sldId id="290" r:id="rId23"/>
    <p:sldId id="28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4DDAB3-F06D-4D62-83F2-B91CF65698B3}" v="1" dt="2023-10-12T06:12:13.911"/>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1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unuri Saikiran" userId="dd9dcae870230a18" providerId="LiveId" clId="{444DDAB3-F06D-4D62-83F2-B91CF65698B3}"/>
    <pc:docChg chg="undo redo custSel addSld modSld">
      <pc:chgData name="Devunuri Saikiran" userId="dd9dcae870230a18" providerId="LiveId" clId="{444DDAB3-F06D-4D62-83F2-B91CF65698B3}" dt="2023-10-12T06:21:51.812" v="60" actId="1076"/>
      <pc:docMkLst>
        <pc:docMk/>
      </pc:docMkLst>
      <pc:sldChg chg="modSp mod">
        <pc:chgData name="Devunuri Saikiran" userId="dd9dcae870230a18" providerId="LiveId" clId="{444DDAB3-F06D-4D62-83F2-B91CF65698B3}" dt="2023-10-12T06:05:50.609" v="3" actId="2711"/>
        <pc:sldMkLst>
          <pc:docMk/>
          <pc:sldMk cId="0" sldId="383"/>
        </pc:sldMkLst>
        <pc:spChg chg="mod">
          <ac:chgData name="Devunuri Saikiran" userId="dd9dcae870230a18" providerId="LiveId" clId="{444DDAB3-F06D-4D62-83F2-B91CF65698B3}" dt="2023-10-12T06:05:50.609" v="3" actId="2711"/>
          <ac:spMkLst>
            <pc:docMk/>
            <pc:sldMk cId="0" sldId="383"/>
            <ac:spMk id="7" creationId="{0FD2D638-28C2-2792-B75C-4526B3B7A20D}"/>
          </ac:spMkLst>
        </pc:spChg>
      </pc:sldChg>
      <pc:sldChg chg="modSp mod">
        <pc:chgData name="Devunuri Saikiran" userId="dd9dcae870230a18" providerId="LiveId" clId="{444DDAB3-F06D-4D62-83F2-B91CF65698B3}" dt="2023-10-12T06:05:22.680" v="2" actId="20577"/>
        <pc:sldMkLst>
          <pc:docMk/>
          <pc:sldMk cId="0" sldId="387"/>
        </pc:sldMkLst>
        <pc:spChg chg="mod">
          <ac:chgData name="Devunuri Saikiran" userId="dd9dcae870230a18" providerId="LiveId" clId="{444DDAB3-F06D-4D62-83F2-B91CF65698B3}" dt="2023-10-12T06:05:22.680" v="2" actId="20577"/>
          <ac:spMkLst>
            <pc:docMk/>
            <pc:sldMk cId="0" sldId="387"/>
            <ac:spMk id="5" creationId="{BA164A37-392B-A878-6251-27AB9C9E694B}"/>
          </ac:spMkLst>
        </pc:spChg>
      </pc:sldChg>
      <pc:sldChg chg="modSp mod">
        <pc:chgData name="Devunuri Saikiran" userId="dd9dcae870230a18" providerId="LiveId" clId="{444DDAB3-F06D-4D62-83F2-B91CF65698B3}" dt="2023-10-12T06:21:51.812" v="60" actId="1076"/>
        <pc:sldMkLst>
          <pc:docMk/>
          <pc:sldMk cId="1038465385" sldId="431"/>
        </pc:sldMkLst>
        <pc:spChg chg="mod">
          <ac:chgData name="Devunuri Saikiran" userId="dd9dcae870230a18" providerId="LiveId" clId="{444DDAB3-F06D-4D62-83F2-B91CF65698B3}" dt="2023-10-12T06:21:51.812" v="60" actId="1076"/>
          <ac:spMkLst>
            <pc:docMk/>
            <pc:sldMk cId="1038465385" sldId="431"/>
            <ac:spMk id="4" creationId="{D36D98E0-F00E-4FB3-4C2C-46CB6EA1C5C4}"/>
          </ac:spMkLst>
        </pc:spChg>
      </pc:sldChg>
      <pc:sldChg chg="add">
        <pc:chgData name="Devunuri Saikiran" userId="dd9dcae870230a18" providerId="LiveId" clId="{444DDAB3-F06D-4D62-83F2-B91CF65698B3}" dt="2023-10-12T06:12:13.911" v="4"/>
        <pc:sldMkLst>
          <pc:docMk/>
          <pc:sldMk cId="0" sldId="43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dirty="0"/>
              <a:t>&lt;header&gt;</a:t>
            </a:r>
            <a:endParaRPr dirty="0"/>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dirty="0"/>
              <a:t>&lt;date/time&gt;</a:t>
            </a:r>
            <a:endParaRPr dirty="0"/>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dirty="0"/>
              <a:t>&lt;footer&gt;</a:t>
            </a:r>
            <a:endParaRPr dirty="0"/>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dirty="0"/>
          </a:p>
        </p:txBody>
      </p:sp>
    </p:spTree>
    <p:extLst>
      <p:ext uri="{BB962C8B-B14F-4D97-AF65-F5344CB8AC3E}">
        <p14:creationId xmlns:p14="http://schemas.microsoft.com/office/powerpoint/2010/main" val="996676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524000"/>
            <a:ext cx="9144000" cy="1323439"/>
          </a:xfrm>
          <a:prstGeom prst="rect">
            <a:avLst/>
          </a:prstGeom>
          <a:noFill/>
        </p:spPr>
        <p:txBody>
          <a:bodyPr wrap="square" rtlCol="0">
            <a:spAutoFit/>
          </a:bodyPr>
          <a:lstStyle/>
          <a:p>
            <a:pPr algn="ctr"/>
            <a:r>
              <a:rPr lang="en-US" sz="4000" b="1" dirty="0">
                <a:latin typeface="Calibri" panose="020F0502020204030204" pitchFamily="34" charset="0"/>
                <a:ea typeface="Calibri" panose="020F0502020204030204" pitchFamily="34" charset="0"/>
                <a:cs typeface="Calibri" panose="020F0502020204030204" pitchFamily="34" charset="0"/>
              </a:rPr>
              <a:t>Huffman Based LZW Lossless Image </a:t>
            </a:r>
          </a:p>
          <a:p>
            <a:pPr algn="ctr"/>
            <a:r>
              <a:rPr lang="en-IN" sz="4000" b="1" dirty="0">
                <a:latin typeface="Calibri" panose="020F0502020204030204" pitchFamily="34" charset="0"/>
                <a:ea typeface="Calibri" panose="020F0502020204030204" pitchFamily="34" charset="0"/>
                <a:cs typeface="Calibri" panose="020F0502020204030204" pitchFamily="34" charset="0"/>
              </a:rPr>
              <a:t>Compression Using Retinex Algorithm</a:t>
            </a:r>
          </a:p>
        </p:txBody>
      </p:sp>
      <p:sp>
        <p:nvSpPr>
          <p:cNvPr id="3" name="TextBox 2"/>
          <p:cNvSpPr txBox="1"/>
          <p:nvPr/>
        </p:nvSpPr>
        <p:spPr>
          <a:xfrm>
            <a:off x="5029200" y="3048000"/>
            <a:ext cx="5029200" cy="369332"/>
          </a:xfrm>
          <a:prstGeom prst="rect">
            <a:avLst/>
          </a:prstGeom>
          <a:noFill/>
        </p:spPr>
        <p:txBody>
          <a:bodyPr wrap="square" rtlCol="0">
            <a:spAutoFit/>
          </a:bodyPr>
          <a:lstStyle/>
          <a:p>
            <a:r>
              <a:rPr lang="en-US" b="1" dirty="0">
                <a:solidFill>
                  <a:schemeClr val="tx2">
                    <a:lumMod val="75000"/>
                  </a:schemeClr>
                </a:solidFill>
              </a:rPr>
              <a:t> Name of the student:</a:t>
            </a:r>
          </a:p>
        </p:txBody>
      </p:sp>
      <p:sp>
        <p:nvSpPr>
          <p:cNvPr id="4" name="TextBox 3"/>
          <p:cNvSpPr txBox="1"/>
          <p:nvPr/>
        </p:nvSpPr>
        <p:spPr>
          <a:xfrm>
            <a:off x="381000" y="4800600"/>
            <a:ext cx="7007225" cy="861774"/>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esteemed guidance of</a:t>
            </a:r>
          </a:p>
          <a:p>
            <a:r>
              <a:rPr lang="en-US" sz="2000" b="1" dirty="0"/>
              <a:t>Mr. BK. Chinna Madhileti (Assistant Professor)</a:t>
            </a:r>
          </a:p>
        </p:txBody>
      </p:sp>
      <p:graphicFrame>
        <p:nvGraphicFramePr>
          <p:cNvPr id="5" name="Table 4"/>
          <p:cNvGraphicFramePr>
            <a:graphicFrameLocks noGrp="1"/>
          </p:cNvGraphicFramePr>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a:solidFill>
                            <a:srgbClr val="002060"/>
                          </a:solidFill>
                        </a:rPr>
                        <a:t>Kandlakoya, Medchal,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30724" name="Picture 4" descr="CMR College of Pharmacy updated... - CMR College of Pharmacy"/>
          <p:cNvPicPr>
            <a:picLocks noChangeAspect="1" noChangeArrowheads="1"/>
          </p:cNvPicPr>
          <p:nvPr/>
        </p:nvPicPr>
        <p:blipFill>
          <a:blip r:embed="rId2" cstate="print"/>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6" name="TextBox 5">
            <a:extLst>
              <a:ext uri="{FF2B5EF4-FFF2-40B4-BE49-F238E27FC236}">
                <a16:creationId xmlns:a16="http://schemas.microsoft.com/office/drawing/2014/main" id="{4DFFA99E-F018-8D26-1DF7-316E0E020E5A}"/>
              </a:ext>
            </a:extLst>
          </p:cNvPr>
          <p:cNvSpPr txBox="1"/>
          <p:nvPr/>
        </p:nvSpPr>
        <p:spPr>
          <a:xfrm>
            <a:off x="609600" y="3048000"/>
            <a:ext cx="5029200" cy="400110"/>
          </a:xfrm>
          <a:prstGeom prst="rect">
            <a:avLst/>
          </a:prstGeom>
          <a:noFill/>
        </p:spPr>
        <p:txBody>
          <a:bodyPr wrap="square" rtlCol="0">
            <a:spAutoFit/>
          </a:bodyPr>
          <a:lstStyle/>
          <a:p>
            <a:r>
              <a:rPr lang="en-US" sz="2000" b="1" dirty="0">
                <a:solidFill>
                  <a:schemeClr val="tx2">
                    <a:lumMod val="75000"/>
                  </a:schemeClr>
                </a:solidFill>
              </a:rPr>
              <a:t>Batch No:28</a:t>
            </a:r>
          </a:p>
        </p:txBody>
      </p:sp>
      <p:sp>
        <p:nvSpPr>
          <p:cNvPr id="7" name="TextBox 6">
            <a:extLst>
              <a:ext uri="{FF2B5EF4-FFF2-40B4-BE49-F238E27FC236}">
                <a16:creationId xmlns:a16="http://schemas.microsoft.com/office/drawing/2014/main"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1</a:t>
            </a:r>
          </a:p>
        </p:txBody>
      </p:sp>
      <p:sp>
        <p:nvSpPr>
          <p:cNvPr id="11" name="Text Placeholder 9">
            <a:extLst>
              <a:ext uri="{FF2B5EF4-FFF2-40B4-BE49-F238E27FC236}">
                <a16:creationId xmlns:a16="http://schemas.microsoft.com/office/drawing/2014/main" id="{A93123E6-9C56-358F-FFC3-DF9480006953}"/>
              </a:ext>
            </a:extLst>
          </p:cNvPr>
          <p:cNvSpPr txBox="1">
            <a:spLocks/>
          </p:cNvSpPr>
          <p:nvPr/>
        </p:nvSpPr>
        <p:spPr>
          <a:xfrm>
            <a:off x="3581400" y="3505200"/>
            <a:ext cx="6324600" cy="1435877"/>
          </a:xfrm>
          <a:prstGeom prst="rect">
            <a:avLst/>
          </a:prstGeom>
        </p:spPr>
        <p:txBody>
          <a:bodyPr/>
          <a:lstStyle/>
          <a:p>
            <a:pPr marR="753745" algn="ctr">
              <a:spcBef>
                <a:spcPts val="455"/>
              </a:spcBef>
            </a:pPr>
            <a:r>
              <a:rPr lang="en-US" b="1" kern="0" dirty="0">
                <a:solidFill>
                  <a:sysClr val="windowText" lastClr="000000"/>
                </a:solidFill>
                <a:latin typeface="Times New Roman" panose="02020603050405020304" pitchFamily="18" charset="0"/>
                <a:ea typeface="Times New Roman" panose="02020603050405020304" pitchFamily="18" charset="0"/>
              </a:rPr>
              <a:t>             K. Nithin Reddy  - 20H51A0513</a:t>
            </a:r>
            <a:endParaRPr lang="en-IN" kern="0" dirty="0">
              <a:solidFill>
                <a:sysClr val="windowText" lastClr="000000"/>
              </a:solidFill>
              <a:latin typeface="Times New Roman" panose="02020603050405020304" pitchFamily="18" charset="0"/>
              <a:ea typeface="Times New Roman" panose="02020603050405020304" pitchFamily="18" charset="0"/>
            </a:endParaRPr>
          </a:p>
          <a:p>
            <a:pPr marL="0" marR="753745" lvl="7" algn="ctr">
              <a:spcBef>
                <a:spcPts val="455"/>
              </a:spcBef>
            </a:pPr>
            <a:r>
              <a:rPr lang="en-US" b="1" kern="0" dirty="0">
                <a:solidFill>
                  <a:sysClr val="windowText" lastClr="000000"/>
                </a:solidFill>
                <a:latin typeface="Times New Roman" panose="02020603050405020304" pitchFamily="18" charset="0"/>
                <a:ea typeface="Times New Roman" panose="02020603050405020304" pitchFamily="18" charset="0"/>
              </a:rPr>
              <a:t>                    R. Yeshwanth Raju  -  20H51A0546</a:t>
            </a:r>
            <a:endParaRPr lang="en-IN" kern="0" dirty="0">
              <a:solidFill>
                <a:sysClr val="windowText" lastClr="000000"/>
              </a:solidFill>
              <a:latin typeface="Times New Roman" panose="02020603050405020304" pitchFamily="18" charset="0"/>
              <a:ea typeface="Times New Roman" panose="02020603050405020304" pitchFamily="18" charset="0"/>
            </a:endParaRPr>
          </a:p>
          <a:p>
            <a:pPr marR="753745" algn="ctr">
              <a:spcBef>
                <a:spcPts val="455"/>
              </a:spcBef>
            </a:pPr>
            <a:r>
              <a:rPr lang="en-US" b="1" kern="0" dirty="0">
                <a:solidFill>
                  <a:sysClr val="windowText" lastClr="000000"/>
                </a:solidFill>
                <a:latin typeface="Times New Roman" panose="02020603050405020304" pitchFamily="18" charset="0"/>
                <a:ea typeface="Times New Roman" panose="02020603050405020304" pitchFamily="18" charset="0"/>
              </a:rPr>
              <a:t>                 M. Pavan Kumar  - 20H51A05H6</a:t>
            </a:r>
            <a:endParaRPr lang="en-IN" kern="0" dirty="0">
              <a:solidFill>
                <a:sysClr val="windowText" lastClr="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dirty="0"/>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8" name="TextBox 7">
            <a:extLst>
              <a:ext uri="{FF2B5EF4-FFF2-40B4-BE49-F238E27FC236}">
                <a16:creationId xmlns:a16="http://schemas.microsoft.com/office/drawing/2014/main" id="{E301C7E8-5536-68D6-E3A3-DCBE5D75B250}"/>
              </a:ext>
            </a:extLst>
          </p:cNvPr>
          <p:cNvSpPr txBox="1"/>
          <p:nvPr/>
        </p:nvSpPr>
        <p:spPr>
          <a:xfrm>
            <a:off x="634160" y="1981200"/>
            <a:ext cx="8229600" cy="4524315"/>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mj-lt"/>
                <a:cs typeface="Times New Roman" panose="02020603050405020304" pitchFamily="18" charset="0"/>
              </a:rPr>
              <a:t>The </a:t>
            </a:r>
            <a:r>
              <a:rPr lang="en-US" i="0" dirty="0">
                <a:effectLst/>
                <a:latin typeface="+mj-lt"/>
                <a:cs typeface="Times New Roman" panose="02020603050405020304" pitchFamily="18" charset="0"/>
              </a:rPr>
              <a:t>study aims to identify the specific challenges and objectives of this research or project. It </a:t>
            </a:r>
            <a:r>
              <a:rPr lang="en-US" dirty="0"/>
              <a:t>is essential for applications that require the faithful reconstruction of the original images.</a:t>
            </a:r>
            <a:endParaRPr lang="en-US" i="0" dirty="0">
              <a:effectLst/>
              <a:latin typeface="+mj-lt"/>
              <a:cs typeface="Times New Roman" panose="02020603050405020304" pitchFamily="18" charset="0"/>
            </a:endParaRPr>
          </a:p>
          <a:p>
            <a:pPr algn="just"/>
            <a:endParaRPr lang="en-US" i="0" dirty="0">
              <a:effectLst/>
              <a:latin typeface="+mj-lt"/>
              <a:cs typeface="Times New Roman" panose="02020603050405020304" pitchFamily="18" charset="0"/>
            </a:endParaRPr>
          </a:p>
          <a:p>
            <a:pPr marL="285750" indent="-285750" algn="just">
              <a:buFont typeface="Arial" panose="020B0604020202020204" pitchFamily="34" charset="0"/>
              <a:buChar char="•"/>
            </a:pPr>
            <a:r>
              <a:rPr lang="en-US" dirty="0"/>
              <a:t>The problem at hand is to develop an efficient and effective image compression method that combines Huffman coding with LZW to achieve lossless compression while integrating the Retinex algorithm for image enhancement.</a:t>
            </a:r>
            <a:endParaRPr lang="en-US" dirty="0">
              <a:latin typeface="+mj-lt"/>
              <a:cs typeface="Times New Roman" panose="02020603050405020304" pitchFamily="18" charset="0"/>
            </a:endParaRPr>
          </a:p>
          <a:p>
            <a:pPr algn="just"/>
            <a:endParaRPr lang="en-US" dirty="0">
              <a:latin typeface="+mj-lt"/>
              <a:cs typeface="Times New Roman" panose="02020603050405020304" pitchFamily="18" charset="0"/>
            </a:endParaRPr>
          </a:p>
          <a:p>
            <a:pPr marL="285750" indent="-285750" algn="just">
              <a:buFont typeface="Arial" panose="020B0604020202020204" pitchFamily="34" charset="0"/>
              <a:buChar char="•"/>
            </a:pPr>
            <a:r>
              <a:rPr lang="en-US" dirty="0">
                <a:latin typeface="+mj-lt"/>
                <a:cs typeface="Times New Roman" panose="02020603050405020304" pitchFamily="18" charset="0"/>
              </a:rPr>
              <a:t>This research will</a:t>
            </a:r>
            <a:r>
              <a:rPr lang="en-US" dirty="0"/>
              <a:t> provide a comprehensive solution that has applications in various fields where compression efficiency and image quality are of the paramount importance.</a:t>
            </a:r>
            <a:endParaRPr lang="en-US" dirty="0">
              <a:latin typeface="+mj-lt"/>
              <a:cs typeface="Times New Roman" panose="02020603050405020304" pitchFamily="18" charset="0"/>
            </a:endParaRPr>
          </a:p>
          <a:p>
            <a:pPr marL="285750" indent="-285750">
              <a:buFont typeface="Arial" panose="020B0604020202020204" pitchFamily="34" charset="0"/>
              <a:buChar char="•"/>
            </a:pPr>
            <a:endParaRPr lang="en-US" dirty="0">
              <a:latin typeface="+mj-lt"/>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dirty="0"/>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dirty="0"/>
          </a:p>
          <a:p>
            <a:pPr>
              <a:lnSpc>
                <a:spcPct val="100000"/>
              </a:lnSpc>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dirty="0"/>
          </a:p>
        </p:txBody>
      </p:sp>
      <p:sp>
        <p:nvSpPr>
          <p:cNvPr id="3" name="TextBox 2"/>
          <p:cNvSpPr txBox="1"/>
          <p:nvPr/>
        </p:nvSpPr>
        <p:spPr>
          <a:xfrm>
            <a:off x="20320" y="58138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2" name="Subtitle 1">
            <a:extLst>
              <a:ext uri="{FF2B5EF4-FFF2-40B4-BE49-F238E27FC236}">
                <a16:creationId xmlns:a16="http://schemas.microsoft.com/office/drawing/2014/main" id="{D5FAF857-C346-3F82-4F7D-8B340406ACE5}"/>
              </a:ext>
            </a:extLst>
          </p:cNvPr>
          <p:cNvSpPr>
            <a:spLocks noGrp="1"/>
          </p:cNvSpPr>
          <p:nvPr>
            <p:ph type="subTitle"/>
          </p:nvPr>
        </p:nvSpPr>
        <p:spPr>
          <a:xfrm>
            <a:off x="457200" y="2667000"/>
            <a:ext cx="8456940" cy="3048000"/>
          </a:xfrm>
        </p:spPr>
        <p:txBody>
          <a:bodyPr/>
          <a:lstStyle/>
          <a:p>
            <a:endParaRPr lang="en-US" sz="1100" dirty="0"/>
          </a:p>
          <a:p>
            <a:pPr marL="285750" indent="-285750" algn="just">
              <a:buFont typeface="Arial" panose="020B0604020202020204" pitchFamily="34" charset="0"/>
              <a:buChar char="•"/>
            </a:pPr>
            <a:r>
              <a:rPr lang="en-US" dirty="0"/>
              <a:t> The scope of the project encompasses the development of a lossless </a:t>
            </a:r>
          </a:p>
          <a:p>
            <a:pPr marL="285750" indent="-285750" algn="just"/>
            <a:r>
              <a:rPr lang="en-US" dirty="0"/>
              <a:t>      image compression method that integrates Huffman coding, LZW compression,</a:t>
            </a:r>
          </a:p>
          <a:p>
            <a:pPr marL="285750" indent="-285750" algn="just"/>
            <a:r>
              <a:rPr lang="en-US" dirty="0"/>
              <a:t>      and the Retinex algorithm. </a:t>
            </a:r>
          </a:p>
          <a:p>
            <a:pPr marL="285750" indent="-285750" algn="just"/>
            <a:endParaRPr lang="en-US" sz="1400" dirty="0"/>
          </a:p>
          <a:p>
            <a:pPr marL="285750" indent="-285750" algn="just">
              <a:buFont typeface="Arial" panose="020B0604020202020204" pitchFamily="34" charset="0"/>
              <a:buChar char="•"/>
            </a:pPr>
            <a:r>
              <a:rPr lang="en-US" dirty="0"/>
              <a:t> It includes research, experimentation, evaluation, and may involve the</a:t>
            </a:r>
          </a:p>
          <a:p>
            <a:pPr marL="285750" indent="-285750" algn="just"/>
            <a:r>
              <a:rPr lang="en-US" dirty="0"/>
              <a:t>     development of a prototype implementation.    </a:t>
            </a:r>
          </a:p>
          <a:p>
            <a:pPr marL="285750" indent="-285750" algn="just"/>
            <a:endParaRPr lang="en-US" dirty="0"/>
          </a:p>
          <a:p>
            <a:pPr marL="285750" indent="-285750" algn="just">
              <a:buFont typeface="Arial" panose="020B0604020202020204" pitchFamily="34" charset="0"/>
              <a:buChar char="•"/>
            </a:pPr>
            <a:r>
              <a:rPr lang="en-US" dirty="0"/>
              <a:t> The primary focus is on improving compression efficiency while enhancing </a:t>
            </a:r>
          </a:p>
          <a:p>
            <a:pPr marL="285750" indent="-285750" algn="just"/>
            <a:r>
              <a:rPr lang="en-US" dirty="0"/>
              <a:t>      image quality, with an eye towards real-world applications.</a:t>
            </a:r>
          </a:p>
          <a:p>
            <a:pPr marL="285750" indent="-285750" algn="just"/>
            <a:r>
              <a:rPr lang="en-US" dirty="0"/>
              <a:t>    </a:t>
            </a:r>
          </a:p>
          <a:p>
            <a:pPr marL="285750" indent="-285750" algn="just">
              <a:buFont typeface="Arial" pitchFamily="34" charset="0"/>
              <a:buChar char="•"/>
            </a:pPr>
            <a:r>
              <a:rPr lang="en-US" dirty="0"/>
              <a:t> The project will include subjective image quality assessment to ensure that</a:t>
            </a:r>
          </a:p>
          <a:p>
            <a:pPr marL="285750" indent="-285750" algn="just"/>
            <a:r>
              <a:rPr lang="en-US" dirty="0"/>
              <a:t>      the Retinex-based enhancements improve the visual quality of compressed </a:t>
            </a:r>
          </a:p>
          <a:p>
            <a:pPr marL="285750" indent="-285750" algn="just"/>
            <a:r>
              <a:rPr lang="en-US" dirty="0"/>
              <a:t>      images without sacrificing diagnostic or informative value.</a:t>
            </a:r>
          </a:p>
          <a:p>
            <a:pPr marL="285750" indent="-285750"/>
            <a:endParaRPr lang="en-US" dirty="0"/>
          </a:p>
          <a:p>
            <a:pPr marL="285750" indent="-285750"/>
            <a:endParaRPr lang="en-US" dirty="0"/>
          </a:p>
          <a:p>
            <a:pPr marL="285750" indent="-285750"/>
            <a:endParaRPr lang="en-US" dirty="0"/>
          </a:p>
          <a:p>
            <a:endParaRPr lang="en-US" dirty="0"/>
          </a:p>
          <a:p>
            <a:endParaRPr lang="en-IN" dirty="0"/>
          </a:p>
        </p:txBody>
      </p:sp>
    </p:spTree>
    <p:extLst>
      <p:ext uri="{BB962C8B-B14F-4D97-AF65-F5344CB8AC3E}">
        <p14:creationId xmlns:p14="http://schemas.microsoft.com/office/powerpoint/2010/main" val="189659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dirty="0"/>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2800" b="1" dirty="0"/>
              <a:t>Literature Review</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dirty="0"/>
          </a:p>
          <a:p>
            <a:pPr>
              <a:lnSpc>
                <a:spcPct val="100000"/>
              </a:lnSpc>
            </a:pPr>
            <a:endParaRPr dirty="0"/>
          </a:p>
        </p:txBody>
      </p:sp>
    </p:spTree>
    <p:extLst>
      <p:ext uri="{BB962C8B-B14F-4D97-AF65-F5344CB8AC3E}">
        <p14:creationId xmlns:p14="http://schemas.microsoft.com/office/powerpoint/2010/main" val="4277705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2967085994"/>
              </p:ext>
            </p:extLst>
          </p:nvPr>
        </p:nvGraphicFramePr>
        <p:xfrm>
          <a:off x="91108" y="533400"/>
          <a:ext cx="8829262" cy="6184691"/>
        </p:xfrm>
        <a:graphic>
          <a:graphicData uri="http://schemas.openxmlformats.org/drawingml/2006/table">
            <a:tbl>
              <a:tblPr firstRow="1" bandRow="1">
                <a:tableStyleId>{5C22544A-7EE6-4342-B048-85BDC9FD1C3A}</a:tableStyleId>
              </a:tblPr>
              <a:tblGrid>
                <a:gridCol w="518492">
                  <a:extLst>
                    <a:ext uri="{9D8B030D-6E8A-4147-A177-3AD203B41FA5}">
                      <a16:colId xmlns:a16="http://schemas.microsoft.com/office/drawing/2014/main" val="432745929"/>
                    </a:ext>
                  </a:extLst>
                </a:gridCol>
                <a:gridCol w="1428363">
                  <a:extLst>
                    <a:ext uri="{9D8B030D-6E8A-4147-A177-3AD203B41FA5}">
                      <a16:colId xmlns:a16="http://schemas.microsoft.com/office/drawing/2014/main" val="1998233565"/>
                    </a:ext>
                  </a:extLst>
                </a:gridCol>
                <a:gridCol w="1586153">
                  <a:extLst>
                    <a:ext uri="{9D8B030D-6E8A-4147-A177-3AD203B41FA5}">
                      <a16:colId xmlns:a16="http://schemas.microsoft.com/office/drawing/2014/main" val="3760181125"/>
                    </a:ext>
                  </a:extLst>
                </a:gridCol>
                <a:gridCol w="1570980">
                  <a:extLst>
                    <a:ext uri="{9D8B030D-6E8A-4147-A177-3AD203B41FA5}">
                      <a16:colId xmlns:a16="http://schemas.microsoft.com/office/drawing/2014/main" val="1470764825"/>
                    </a:ext>
                  </a:extLst>
                </a:gridCol>
                <a:gridCol w="1790873">
                  <a:extLst>
                    <a:ext uri="{9D8B030D-6E8A-4147-A177-3AD203B41FA5}">
                      <a16:colId xmlns:a16="http://schemas.microsoft.com/office/drawing/2014/main" val="3423994347"/>
                    </a:ext>
                  </a:extLst>
                </a:gridCol>
                <a:gridCol w="1934401">
                  <a:extLst>
                    <a:ext uri="{9D8B030D-6E8A-4147-A177-3AD203B41FA5}">
                      <a16:colId xmlns:a16="http://schemas.microsoft.com/office/drawing/2014/main" val="635663868"/>
                    </a:ext>
                  </a:extLst>
                </a:gridCol>
              </a:tblGrid>
              <a:tr h="746433">
                <a:tc>
                  <a:txBody>
                    <a:bodyPr/>
                    <a:lstStyle/>
                    <a:p>
                      <a:r>
                        <a:rPr lang="en-US" sz="1200" dirty="0">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2453640">
                <a:tc>
                  <a:txBody>
                    <a:bodyPr/>
                    <a:lstStyle/>
                    <a:p>
                      <a:r>
                        <a:rPr lang="en-US" dirty="0"/>
                        <a:t>1.</a:t>
                      </a:r>
                      <a:endParaRPr lang="en-IN" dirty="0"/>
                    </a:p>
                  </a:txBody>
                  <a:tcPr/>
                </a:tc>
                <a:tc>
                  <a:txBody>
                    <a:bodyPr/>
                    <a:lstStyle/>
                    <a:p>
                      <a:r>
                        <a:rPr lang="en-US" sz="1400" b="0" i="0" dirty="0">
                          <a:solidFill>
                            <a:schemeClr val="dk1"/>
                          </a:solidFill>
                          <a:latin typeface="+mn-lt"/>
                          <a:ea typeface="+mn-ea"/>
                          <a:cs typeface="+mn-cs"/>
                        </a:rPr>
                        <a:t>Lossless-JPEG compression method, also known as JPEG-LS.</a:t>
                      </a:r>
                      <a:endParaRPr lang="en-US" sz="1400" dirty="0"/>
                    </a:p>
                    <a:p>
                      <a:r>
                        <a:rPr lang="en-US" sz="1400" dirty="0"/>
                        <a:t>Authors :</a:t>
                      </a:r>
                    </a:p>
                    <a:p>
                      <a:r>
                        <a:rPr lang="en-US" sz="1400" b="0" i="0" dirty="0">
                          <a:solidFill>
                            <a:schemeClr val="dk1"/>
                          </a:solidFill>
                          <a:latin typeface="+mn-lt"/>
                          <a:ea typeface="+mn-ea"/>
                          <a:cs typeface="+mn-cs"/>
                        </a:rPr>
                        <a:t>William A Pearlman </a:t>
                      </a:r>
                    </a:p>
                    <a:p>
                      <a:r>
                        <a:rPr lang="en-US" sz="1400" b="0" i="0" dirty="0">
                          <a:solidFill>
                            <a:schemeClr val="dk1"/>
                          </a:solidFill>
                          <a:latin typeface="+mn-lt"/>
                          <a:ea typeface="+mn-ea"/>
                          <a:cs typeface="+mn-cs"/>
                        </a:rPr>
                        <a:t>Amir</a:t>
                      </a:r>
                      <a:endParaRPr lang="en-IN" sz="1400" dirty="0"/>
                    </a:p>
                  </a:txBody>
                  <a:tcPr/>
                </a:tc>
                <a:tc>
                  <a:txBody>
                    <a:bodyPr/>
                    <a:lstStyle/>
                    <a:p>
                      <a:r>
                        <a:rPr lang="en-US" sz="1100" b="0" i="0" dirty="0">
                          <a:solidFill>
                            <a:schemeClr val="dk1"/>
                          </a:solidFill>
                          <a:latin typeface="+mn-lt"/>
                          <a:ea typeface="+mn-ea"/>
                          <a:cs typeface="+mn-cs"/>
                        </a:rPr>
                        <a:t>The problem is to develop a lossless image compression method that reduces image file sizes without any loss of image data. The objective is to create a compression technique that can store images more efficiently while enabling exact reconstruction.</a:t>
                      </a:r>
                      <a:endParaRPr lang="en-IN" sz="1100" dirty="0"/>
                    </a:p>
                  </a:txBody>
                  <a:tcPr/>
                </a:tc>
                <a:tc>
                  <a:txBody>
                    <a:bodyPr/>
                    <a:lstStyle/>
                    <a:p>
                      <a:r>
                        <a:rPr lang="en-US" sz="1200" b="0" i="0" dirty="0">
                          <a:solidFill>
                            <a:schemeClr val="dk1"/>
                          </a:solidFill>
                          <a:effectLst/>
                          <a:latin typeface="+mn-lt"/>
                          <a:ea typeface="+mn-ea"/>
                          <a:cs typeface="+mn-cs"/>
                        </a:rPr>
                        <a:t>The proposed solution for lossless JPEG compression is referred to as "JPEG-LS.“</a:t>
                      </a:r>
                    </a:p>
                    <a:p>
                      <a:r>
                        <a:rPr lang="en-IN" sz="1200" b="0" i="0" dirty="0">
                          <a:solidFill>
                            <a:schemeClr val="dk1"/>
                          </a:solidFill>
                          <a:effectLst/>
                          <a:latin typeface="+mn-lt"/>
                          <a:ea typeface="+mn-ea"/>
                          <a:cs typeface="+mn-cs"/>
                        </a:rPr>
                        <a:t>(JPEG-Lossless)</a:t>
                      </a:r>
                      <a:endParaRPr lang="en-IN" sz="1200" dirty="0"/>
                    </a:p>
                  </a:txBody>
                  <a:tcPr/>
                </a:tc>
                <a:tc>
                  <a:txBody>
                    <a:bodyPr/>
                    <a:lstStyle/>
                    <a:p>
                      <a:r>
                        <a:rPr lang="en-US" sz="1100" dirty="0"/>
                        <a:t>The</a:t>
                      </a:r>
                      <a:r>
                        <a:rPr lang="en-US" sz="1100" baseline="0" dirty="0"/>
                        <a:t> </a:t>
                      </a:r>
                      <a:r>
                        <a:rPr lang="en-US" sz="1100" dirty="0"/>
                        <a:t>Lossless JPEG, or JPEG-LS, is a method of image compression that reduces the size of image files without any loss of image data. It is a widely used standard for preserving image quality during compression, making it suitable for applications where image fidelity is essential, such as medical imaging.</a:t>
                      </a:r>
                      <a:endParaRPr lang="en-IN" sz="2000" dirty="0"/>
                    </a:p>
                  </a:txBody>
                  <a:tcPr/>
                </a:tc>
                <a:tc>
                  <a:txBody>
                    <a:bodyPr/>
                    <a:lstStyle/>
                    <a:p>
                      <a:r>
                        <a:rPr lang="en-US" sz="1200" dirty="0"/>
                        <a:t>Lossless JPEG, or JPEG-LS, is a valuable image compression method that maintains image quality while reducing file size. It's well-suited for applications where preserving image fidelity is critical.</a:t>
                      </a:r>
                      <a:endParaRPr lang="en-IN" sz="2400" dirty="0"/>
                    </a:p>
                  </a:txBody>
                  <a:tcPr/>
                </a:tc>
                <a:extLst>
                  <a:ext uri="{0D108BD9-81ED-4DB2-BD59-A6C34878D82A}">
                    <a16:rowId xmlns:a16="http://schemas.microsoft.com/office/drawing/2014/main" val="3097843794"/>
                  </a:ext>
                </a:extLst>
              </a:tr>
              <a:tr h="2908091">
                <a:tc>
                  <a:txBody>
                    <a:bodyPr/>
                    <a:lstStyle/>
                    <a:p>
                      <a:r>
                        <a:rPr lang="en-US" dirty="0"/>
                        <a:t>2.</a:t>
                      </a:r>
                      <a:endParaRPr lang="en-IN" dirty="0"/>
                    </a:p>
                  </a:txBody>
                  <a:tcPr/>
                </a:tc>
                <a:tc>
                  <a:txBody>
                    <a:bodyPr/>
                    <a:lstStyle/>
                    <a:p>
                      <a:r>
                        <a:rPr lang="en-IN" sz="1400" dirty="0"/>
                        <a:t>Run-Length</a:t>
                      </a:r>
                      <a:r>
                        <a:rPr lang="en-IN" sz="1400" baseline="0" dirty="0"/>
                        <a:t> Encoding (RLE)</a:t>
                      </a:r>
                      <a:endParaRPr lang="en-US" sz="1400" dirty="0"/>
                    </a:p>
                    <a:p>
                      <a:r>
                        <a:rPr lang="en-US" sz="1400" dirty="0"/>
                        <a:t>Author : </a:t>
                      </a:r>
                    </a:p>
                    <a:p>
                      <a:r>
                        <a:rPr lang="en-IN" sz="1400" b="0" i="0" dirty="0">
                          <a:solidFill>
                            <a:schemeClr val="dk1"/>
                          </a:solidFill>
                          <a:latin typeface="+mn-lt"/>
                          <a:ea typeface="+mn-ea"/>
                          <a:cs typeface="+mn-cs"/>
                        </a:rPr>
                        <a:t>David</a:t>
                      </a:r>
                      <a:r>
                        <a:rPr lang="en-IN" sz="1400" b="0" i="0" baseline="0" dirty="0">
                          <a:solidFill>
                            <a:schemeClr val="dk1"/>
                          </a:solidFill>
                          <a:latin typeface="+mn-lt"/>
                          <a:ea typeface="+mn-ea"/>
                          <a:cs typeface="+mn-cs"/>
                        </a:rPr>
                        <a:t> A</a:t>
                      </a:r>
                      <a:endParaRPr lang="en-US" sz="1400" b="0" i="0" dirty="0">
                        <a:solidFill>
                          <a:schemeClr val="dk1"/>
                        </a:solidFill>
                        <a:latin typeface="+mn-lt"/>
                        <a:ea typeface="+mn-ea"/>
                        <a:cs typeface="+mn-cs"/>
                      </a:endParaRPr>
                    </a:p>
                    <a:p>
                      <a:r>
                        <a:rPr lang="en-US" sz="1400" b="0" i="0" dirty="0">
                          <a:solidFill>
                            <a:schemeClr val="dk1"/>
                          </a:solidFill>
                          <a:latin typeface="+mn-lt"/>
                          <a:ea typeface="+mn-ea"/>
                          <a:cs typeface="+mn-cs"/>
                        </a:rPr>
                        <a:t>Terry</a:t>
                      </a:r>
                      <a:r>
                        <a:rPr lang="en-US" sz="1400" b="0" i="0" baseline="0" dirty="0">
                          <a:solidFill>
                            <a:schemeClr val="dk1"/>
                          </a:solidFill>
                          <a:latin typeface="+mn-lt"/>
                          <a:ea typeface="+mn-ea"/>
                          <a:cs typeface="+mn-cs"/>
                        </a:rPr>
                        <a:t> Welch</a:t>
                      </a:r>
                    </a:p>
                    <a:p>
                      <a:r>
                        <a:rPr lang="en-IN" sz="1400" b="0" i="0" dirty="0">
                          <a:solidFill>
                            <a:schemeClr val="dk1"/>
                          </a:solidFill>
                          <a:latin typeface="+mn-lt"/>
                          <a:ea typeface="+mn-ea"/>
                          <a:cs typeface="+mn-cs"/>
                        </a:rPr>
                        <a:t>Burrows and</a:t>
                      </a:r>
                      <a:r>
                        <a:rPr lang="en-IN" sz="1400" b="0" i="0" baseline="0" dirty="0">
                          <a:solidFill>
                            <a:schemeClr val="dk1"/>
                          </a:solidFill>
                          <a:latin typeface="+mn-lt"/>
                          <a:ea typeface="+mn-ea"/>
                          <a:cs typeface="+mn-cs"/>
                        </a:rPr>
                        <a:t> Wheeler</a:t>
                      </a:r>
                      <a:endParaRPr lang="en-IN" sz="1400" dirty="0"/>
                    </a:p>
                    <a:p>
                      <a:br>
                        <a:rPr lang="en-US" sz="1400" dirty="0"/>
                      </a:br>
                      <a:endParaRPr lang="en-IN" sz="1400" dirty="0"/>
                    </a:p>
                  </a:txBody>
                  <a:tcPr/>
                </a:tc>
                <a:tc>
                  <a:txBody>
                    <a:bodyPr/>
                    <a:lstStyle/>
                    <a:p>
                      <a:r>
                        <a:rPr lang="en-US" sz="1200" dirty="0"/>
                        <a:t>The problem that Run-Length Encoding (RLE) addresses is how to efficiently represent data sequences with long runs of the same value by reducing them to a shorter form for compression purposes. </a:t>
                      </a:r>
                      <a:endParaRPr lang="en-IN" sz="1200" dirty="0"/>
                    </a:p>
                  </a:txBody>
                  <a:tcPr/>
                </a:tc>
                <a:tc>
                  <a:txBody>
                    <a:bodyPr/>
                    <a:lstStyle/>
                    <a:p>
                      <a:r>
                        <a:rPr lang="en-US" sz="1200" dirty="0"/>
                        <a:t>The proposed solution or method for </a:t>
                      </a:r>
                      <a:r>
                        <a:rPr lang="en-US" sz="1200" baseline="0" dirty="0"/>
                        <a:t> RLE</a:t>
                      </a:r>
                      <a:r>
                        <a:rPr lang="en-US" sz="1200" dirty="0"/>
                        <a:t> is Run-Length</a:t>
                      </a:r>
                      <a:r>
                        <a:rPr lang="en-US" sz="1200" baseline="0" dirty="0"/>
                        <a:t> Encoding.</a:t>
                      </a:r>
                      <a:endParaRPr lang="en-IN" sz="1200" dirty="0"/>
                    </a:p>
                  </a:txBody>
                  <a:tcPr/>
                </a:tc>
                <a:tc>
                  <a:txBody>
                    <a:bodyPr/>
                    <a:lstStyle/>
                    <a:p>
                      <a:r>
                        <a:rPr lang="en-US" sz="1200" dirty="0"/>
                        <a:t>RLE is a simple data compression technique used to store consecutive repeated values as a single value followed by the count of r</a:t>
                      </a:r>
                      <a:r>
                        <a:rPr lang="en-US" sz="1200" b="0" i="0" dirty="0">
                          <a:solidFill>
                            <a:schemeClr val="dk1"/>
                          </a:solidFill>
                          <a:latin typeface="+mn-lt"/>
                          <a:ea typeface="+mn-ea"/>
                          <a:cs typeface="+mn-cs"/>
                        </a:rPr>
                        <a:t>. It's often used as a simple example in computer science and data compression courses to illustrate the principles of data compression.</a:t>
                      </a:r>
                      <a:endParaRPr lang="en-IN" sz="1200" dirty="0"/>
                    </a:p>
                  </a:txBody>
                  <a:tcPr/>
                </a:tc>
                <a:tc>
                  <a:txBody>
                    <a:bodyPr/>
                    <a:lstStyle/>
                    <a:p>
                      <a:r>
                        <a:rPr lang="en-US" sz="1200" b="0" i="0" dirty="0">
                          <a:solidFill>
                            <a:schemeClr val="dk1"/>
                          </a:solidFill>
                          <a:latin typeface="+mn-lt"/>
                          <a:ea typeface="+mn-ea"/>
                          <a:cs typeface="+mn-cs"/>
                        </a:rPr>
                        <a:t>RLE is a basic and efficient compression technique for specific types of data with long runs of the same value, but it may not be the best choice for all types of data. Its simplicity and lack of data loss make it suitable for certain applications, but for more advanced compression needs, other algorithms are typically preferred.</a:t>
                      </a:r>
                      <a:endParaRPr lang="en-IN" sz="1200" dirty="0"/>
                    </a:p>
                  </a:txBody>
                  <a:tcPr/>
                </a:tc>
                <a:extLst>
                  <a:ext uri="{0D108BD9-81ED-4DB2-BD59-A6C34878D82A}">
                    <a16:rowId xmlns:a16="http://schemas.microsoft.com/office/drawing/2014/main" val="3396774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4114049469"/>
              </p:ext>
            </p:extLst>
          </p:nvPr>
        </p:nvGraphicFramePr>
        <p:xfrm>
          <a:off x="152400" y="457200"/>
          <a:ext cx="8846624" cy="7210855"/>
        </p:xfrm>
        <a:graphic>
          <a:graphicData uri="http://schemas.openxmlformats.org/drawingml/2006/table">
            <a:tbl>
              <a:tblPr firstRow="1" bandRow="1">
                <a:tableStyleId>{5C22544A-7EE6-4342-B048-85BDC9FD1C3A}</a:tableStyleId>
              </a:tblPr>
              <a:tblGrid>
                <a:gridCol w="648977">
                  <a:extLst>
                    <a:ext uri="{9D8B030D-6E8A-4147-A177-3AD203B41FA5}">
                      <a16:colId xmlns:a16="http://schemas.microsoft.com/office/drawing/2014/main" val="432745929"/>
                    </a:ext>
                  </a:extLst>
                </a:gridCol>
                <a:gridCol w="1291214">
                  <a:extLst>
                    <a:ext uri="{9D8B030D-6E8A-4147-A177-3AD203B41FA5}">
                      <a16:colId xmlns:a16="http://schemas.microsoft.com/office/drawing/2014/main" val="1998233565"/>
                    </a:ext>
                  </a:extLst>
                </a:gridCol>
                <a:gridCol w="1260209">
                  <a:extLst>
                    <a:ext uri="{9D8B030D-6E8A-4147-A177-3AD203B41FA5}">
                      <a16:colId xmlns:a16="http://schemas.microsoft.com/office/drawing/2014/main" val="3760181125"/>
                    </a:ext>
                  </a:extLst>
                </a:gridCol>
                <a:gridCol w="1710300">
                  <a:extLst>
                    <a:ext uri="{9D8B030D-6E8A-4147-A177-3AD203B41FA5}">
                      <a16:colId xmlns:a16="http://schemas.microsoft.com/office/drawing/2014/main" val="1470764825"/>
                    </a:ext>
                  </a:extLst>
                </a:gridCol>
                <a:gridCol w="1704858">
                  <a:extLst>
                    <a:ext uri="{9D8B030D-6E8A-4147-A177-3AD203B41FA5}">
                      <a16:colId xmlns:a16="http://schemas.microsoft.com/office/drawing/2014/main" val="3423994347"/>
                    </a:ext>
                  </a:extLst>
                </a:gridCol>
                <a:gridCol w="2231066">
                  <a:extLst>
                    <a:ext uri="{9D8B030D-6E8A-4147-A177-3AD203B41FA5}">
                      <a16:colId xmlns:a16="http://schemas.microsoft.com/office/drawing/2014/main" val="635663868"/>
                    </a:ext>
                  </a:extLst>
                </a:gridCol>
              </a:tblGrid>
              <a:tr h="1015752">
                <a:tc>
                  <a:txBody>
                    <a:bodyPr/>
                    <a:lstStyle/>
                    <a:p>
                      <a:pPr algn="ctr"/>
                      <a:r>
                        <a:rPr lang="en-US" sz="1200" dirty="0">
                          <a:latin typeface="Times New Roman" panose="02020603050405020304" pitchFamily="18" charset="0"/>
                          <a:cs typeface="Times New Roman" panose="02020603050405020304" pitchFamily="18" charset="0"/>
                        </a:rPr>
                        <a:t>S. 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3439656">
                <a:tc>
                  <a:txBody>
                    <a:bodyPr/>
                    <a:lstStyle/>
                    <a:p>
                      <a:r>
                        <a:rPr lang="en-US" dirty="0"/>
                        <a:t>3.</a:t>
                      </a:r>
                      <a:endParaRPr lang="en-IN" dirty="0"/>
                    </a:p>
                  </a:txBody>
                  <a:tcPr/>
                </a:tc>
                <a:tc>
                  <a:txBody>
                    <a:bodyPr/>
                    <a:lstStyle/>
                    <a:p>
                      <a:r>
                        <a:rPr lang="en-US" sz="1400" b="0" i="0" dirty="0">
                          <a:solidFill>
                            <a:schemeClr val="dk1"/>
                          </a:solidFill>
                          <a:latin typeface="+mn-lt"/>
                          <a:ea typeface="+mn-ea"/>
                          <a:cs typeface="+mn-cs"/>
                        </a:rPr>
                        <a:t>Wavelet compression</a:t>
                      </a:r>
                    </a:p>
                    <a:p>
                      <a:r>
                        <a:rPr lang="en-US" sz="1400" b="0" i="0" dirty="0">
                          <a:solidFill>
                            <a:schemeClr val="dk1"/>
                          </a:solidFill>
                          <a:effectLst/>
                          <a:latin typeface="+mn-lt"/>
                          <a:ea typeface="+mn-ea"/>
                          <a:cs typeface="+mn-cs"/>
                        </a:rPr>
                        <a:t>Authors :</a:t>
                      </a:r>
                    </a:p>
                    <a:p>
                      <a:r>
                        <a:rPr lang="en-IN" sz="1400" b="0" i="0" dirty="0">
                          <a:solidFill>
                            <a:schemeClr val="dk1"/>
                          </a:solidFill>
                          <a:effectLst/>
                          <a:latin typeface="+mn-lt"/>
                          <a:ea typeface="+mn-ea"/>
                          <a:cs typeface="+mn-cs"/>
                        </a:rPr>
                        <a:t>Ingrid</a:t>
                      </a:r>
                      <a:r>
                        <a:rPr lang="en-IN" sz="1400" b="0" i="0" baseline="0" dirty="0">
                          <a:solidFill>
                            <a:schemeClr val="dk1"/>
                          </a:solidFill>
                          <a:effectLst/>
                          <a:latin typeface="+mn-lt"/>
                          <a:ea typeface="+mn-ea"/>
                          <a:cs typeface="+mn-cs"/>
                        </a:rPr>
                        <a:t>-Daubechies</a:t>
                      </a:r>
                    </a:p>
                    <a:p>
                      <a:r>
                        <a:rPr lang="en-IN" sz="1400" b="0" i="0" dirty="0">
                          <a:solidFill>
                            <a:schemeClr val="dk1"/>
                          </a:solidFill>
                          <a:effectLst/>
                          <a:latin typeface="+mn-lt"/>
                          <a:ea typeface="+mn-ea"/>
                          <a:cs typeface="+mn-cs"/>
                        </a:rPr>
                        <a:t>Stephane</a:t>
                      </a:r>
                      <a:r>
                        <a:rPr lang="en-IN" sz="1400" b="0" i="0" baseline="0" dirty="0">
                          <a:solidFill>
                            <a:schemeClr val="dk1"/>
                          </a:solidFill>
                          <a:effectLst/>
                          <a:latin typeface="+mn-lt"/>
                          <a:ea typeface="+mn-ea"/>
                          <a:cs typeface="+mn-cs"/>
                        </a:rPr>
                        <a:t> - Mallat</a:t>
                      </a:r>
                      <a:endParaRPr lang="en-US" sz="1400" b="1" i="0" dirty="0">
                        <a:solidFill>
                          <a:schemeClr val="dk1"/>
                        </a:solidFill>
                        <a:effectLst/>
                        <a:latin typeface="+mn-lt"/>
                        <a:ea typeface="+mn-ea"/>
                        <a:cs typeface="+mn-cs"/>
                      </a:endParaRPr>
                    </a:p>
                    <a:p>
                      <a:endParaRPr lang="en-US" sz="1400" b="0" i="0" dirty="0">
                        <a:solidFill>
                          <a:schemeClr val="dk1"/>
                        </a:solidFill>
                        <a:effectLst/>
                        <a:latin typeface="+mn-lt"/>
                        <a:ea typeface="+mn-ea"/>
                        <a:cs typeface="+mn-cs"/>
                      </a:endParaRPr>
                    </a:p>
                    <a:p>
                      <a:endParaRPr lang="en-US" sz="1200" b="0" i="0" dirty="0">
                        <a:solidFill>
                          <a:schemeClr val="dk1"/>
                        </a:solidFill>
                        <a:effectLst/>
                        <a:latin typeface="+mn-lt"/>
                        <a:ea typeface="+mn-ea"/>
                        <a:cs typeface="+mn-cs"/>
                      </a:endParaRPr>
                    </a:p>
                    <a:p>
                      <a:endParaRPr lang="en-IN" dirty="0"/>
                    </a:p>
                  </a:txBody>
                  <a:tcPr/>
                </a:tc>
                <a:tc>
                  <a:txBody>
                    <a:bodyPr/>
                    <a:lstStyle/>
                    <a:p>
                      <a:r>
                        <a:rPr lang="en-US" sz="1200" b="0" i="0" dirty="0">
                          <a:solidFill>
                            <a:schemeClr val="dk1"/>
                          </a:solidFill>
                          <a:latin typeface="+mn-lt"/>
                          <a:ea typeface="+mn-ea"/>
                          <a:cs typeface="+mn-cs"/>
                        </a:rPr>
                        <a:t>The wavelet compression revolves around finding techniques that can efficiently reduce the size of data while preserving important information, making them well-suited for various applications like image and signal compression, transmission, and storage.</a:t>
                      </a:r>
                      <a:endParaRPr lang="en-IN" sz="1200" dirty="0"/>
                    </a:p>
                  </a:txBody>
                  <a:tcPr/>
                </a:tc>
                <a:tc>
                  <a:txBody>
                    <a:bodyPr/>
                    <a:lstStyle/>
                    <a:p>
                      <a:r>
                        <a:rPr lang="en-US" sz="1200" b="0" i="0" dirty="0">
                          <a:solidFill>
                            <a:schemeClr val="dk1"/>
                          </a:solidFill>
                          <a:effectLst/>
                          <a:latin typeface="+mn-lt"/>
                          <a:ea typeface="+mn-ea"/>
                          <a:cs typeface="+mn-cs"/>
                        </a:rPr>
                        <a:t>The proposed solution for the</a:t>
                      </a:r>
                      <a:r>
                        <a:rPr lang="en-US" sz="1200" b="0" i="0" baseline="0" dirty="0">
                          <a:solidFill>
                            <a:schemeClr val="dk1"/>
                          </a:solidFill>
                          <a:effectLst/>
                          <a:latin typeface="+mn-lt"/>
                          <a:ea typeface="+mn-ea"/>
                          <a:cs typeface="+mn-cs"/>
                        </a:rPr>
                        <a:t> </a:t>
                      </a:r>
                      <a:r>
                        <a:rPr lang="en-US" sz="1200" b="0" i="0" dirty="0">
                          <a:solidFill>
                            <a:schemeClr val="dk1"/>
                          </a:solidFill>
                          <a:effectLst/>
                          <a:latin typeface="+mn-lt"/>
                          <a:ea typeface="+mn-ea"/>
                          <a:cs typeface="+mn-cs"/>
                        </a:rPr>
                        <a:t>Wavelet compression referred to as  “WC”.</a:t>
                      </a:r>
                      <a:endParaRPr lang="en-IN" sz="1200" dirty="0"/>
                    </a:p>
                  </a:txBody>
                  <a:tcPr/>
                </a:tc>
                <a:tc>
                  <a:txBody>
                    <a:bodyPr/>
                    <a:lstStyle/>
                    <a:p>
                      <a:r>
                        <a:rPr lang="en-US" sz="1200" b="0" i="0" dirty="0">
                          <a:solidFill>
                            <a:schemeClr val="dk1"/>
                          </a:solidFill>
                          <a:latin typeface="+mn-lt"/>
                          <a:ea typeface="+mn-ea"/>
                          <a:cs typeface="+mn-cs"/>
                        </a:rPr>
                        <a:t>Wavelet compression is a data compression technique that uses wavelet transforms to efficiently reduce the size of data while preserving important features. The solution involves the following key steps</a:t>
                      </a:r>
                      <a:r>
                        <a:rPr lang="en-US" sz="1200" b="0" i="0" baseline="0" dirty="0">
                          <a:solidFill>
                            <a:schemeClr val="dk1"/>
                          </a:solidFill>
                          <a:latin typeface="+mn-lt"/>
                          <a:ea typeface="+mn-ea"/>
                          <a:cs typeface="+mn-cs"/>
                        </a:rPr>
                        <a:t> : Wavelet transform, Quantization etc.</a:t>
                      </a:r>
                      <a:endParaRPr lang="en-IN" sz="1200" dirty="0"/>
                    </a:p>
                  </a:txBody>
                  <a:tcPr/>
                </a:tc>
                <a:tc>
                  <a:txBody>
                    <a:bodyPr/>
                    <a:lstStyle/>
                    <a:p>
                      <a:r>
                        <a:rPr lang="en-US" sz="1200" b="0" i="0" dirty="0">
                          <a:solidFill>
                            <a:schemeClr val="dk1"/>
                          </a:solidFill>
                          <a:latin typeface="+mn-lt"/>
                          <a:ea typeface="+mn-ea"/>
                          <a:cs typeface="+mn-cs"/>
                        </a:rPr>
                        <a:t>In summary,</a:t>
                      </a:r>
                      <a:r>
                        <a:rPr lang="en-US" sz="1200" b="0" i="0" baseline="0" dirty="0">
                          <a:solidFill>
                            <a:schemeClr val="dk1"/>
                          </a:solidFill>
                          <a:latin typeface="+mn-lt"/>
                          <a:ea typeface="+mn-ea"/>
                          <a:cs typeface="+mn-cs"/>
                        </a:rPr>
                        <a:t> </a:t>
                      </a:r>
                      <a:r>
                        <a:rPr lang="en-US" sz="1200" b="0" i="0" dirty="0">
                          <a:solidFill>
                            <a:schemeClr val="dk1"/>
                          </a:solidFill>
                          <a:latin typeface="+mn-lt"/>
                          <a:ea typeface="+mn-ea"/>
                          <a:cs typeface="+mn-cs"/>
                        </a:rPr>
                        <a:t>Wavelet compression is a powerful and flexible technique that is widely used in image and signal compression. It offers an excellent trade-off between compression and quality, making it suitable for various applications where data reduction is needed while retaining important features.</a:t>
                      </a:r>
                      <a:endParaRPr lang="en-IN" dirty="0"/>
                    </a:p>
                  </a:txBody>
                  <a:tcPr/>
                </a:tc>
                <a:extLst>
                  <a:ext uri="{0D108BD9-81ED-4DB2-BD59-A6C34878D82A}">
                    <a16:rowId xmlns:a16="http://schemas.microsoft.com/office/drawing/2014/main" val="3097843794"/>
                  </a:ext>
                </a:extLst>
              </a:tr>
              <a:tr h="2446063">
                <a:tc>
                  <a:txBody>
                    <a:bodyPr/>
                    <a:lstStyle/>
                    <a:p>
                      <a:r>
                        <a:rPr lang="en-US" dirty="0"/>
                        <a:t>4.</a:t>
                      </a:r>
                      <a:endParaRPr lang="en-IN" dirty="0"/>
                    </a:p>
                    <a:p>
                      <a:endParaRPr lang="en-IN" dirty="0"/>
                    </a:p>
                    <a:p>
                      <a:endParaRPr lang="en-IN" dirty="0"/>
                    </a:p>
                  </a:txBody>
                  <a:tcPr/>
                </a:tc>
                <a:tc>
                  <a:txBody>
                    <a:bodyPr/>
                    <a:lstStyle/>
                    <a:p>
                      <a:r>
                        <a:rPr lang="en-US" sz="1400" b="0" i="0" dirty="0">
                          <a:solidFill>
                            <a:schemeClr val="dk1"/>
                          </a:solidFill>
                          <a:latin typeface="+mn-lt"/>
                          <a:ea typeface="+mn-ea"/>
                          <a:cs typeface="+mn-cs"/>
                        </a:rPr>
                        <a:t>Tagged Image File Format (TIFF)</a:t>
                      </a:r>
                      <a:endParaRPr lang="en-US" sz="1400" dirty="0"/>
                    </a:p>
                    <a:p>
                      <a:r>
                        <a:rPr lang="en-US" sz="1400" dirty="0"/>
                        <a:t>Authors:</a:t>
                      </a:r>
                      <a:endParaRPr lang="en-IN" sz="1400" dirty="0"/>
                    </a:p>
                    <a:p>
                      <a:r>
                        <a:rPr lang="en-IN" sz="1400" dirty="0"/>
                        <a:t>Aldus</a:t>
                      </a:r>
                      <a:r>
                        <a:rPr lang="en-IN" sz="1400" baseline="0" dirty="0"/>
                        <a:t> corporation</a:t>
                      </a:r>
                      <a:endParaRPr lang="en-IN" sz="1400" dirty="0"/>
                    </a:p>
                  </a:txBody>
                  <a:tcPr/>
                </a:tc>
                <a:tc>
                  <a:txBody>
                    <a:bodyPr/>
                    <a:lstStyle/>
                    <a:p>
                      <a:r>
                        <a:rPr lang="en-US" sz="1100" b="0" i="0" dirty="0">
                          <a:solidFill>
                            <a:schemeClr val="dk1"/>
                          </a:solidFill>
                          <a:latin typeface="+mn-lt"/>
                          <a:ea typeface="+mn-ea"/>
                          <a:cs typeface="+mn-cs"/>
                        </a:rPr>
                        <a:t>The problem was to create a standardized and versatile image file format that could address the diverse needs of the computer graphics, publishing, and imaging industries</a:t>
                      </a:r>
                      <a:endParaRPr lang="en-IN" sz="1100"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100" b="0" i="0" dirty="0">
                          <a:solidFill>
                            <a:schemeClr val="dk1"/>
                          </a:solidFill>
                          <a:effectLst/>
                          <a:latin typeface="+mn-lt"/>
                          <a:ea typeface="+mn-ea"/>
                          <a:cs typeface="+mn-cs"/>
                        </a:rPr>
                        <a:t>The proposed solution for the</a:t>
                      </a:r>
                      <a:r>
                        <a:rPr lang="en-US" sz="1100" b="0" i="0" baseline="0" dirty="0">
                          <a:solidFill>
                            <a:schemeClr val="dk1"/>
                          </a:solidFill>
                          <a:effectLst/>
                          <a:latin typeface="+mn-lt"/>
                          <a:ea typeface="+mn-ea"/>
                          <a:cs typeface="+mn-cs"/>
                        </a:rPr>
                        <a:t> Tagged Image File</a:t>
                      </a:r>
                      <a:r>
                        <a:rPr lang="en-US" sz="1100" b="0" i="0" dirty="0">
                          <a:solidFill>
                            <a:schemeClr val="dk1"/>
                          </a:solidFill>
                          <a:effectLst/>
                          <a:latin typeface="+mn-lt"/>
                          <a:ea typeface="+mn-ea"/>
                          <a:cs typeface="+mn-cs"/>
                        </a:rPr>
                        <a:t> Format referred to as  “TIFF”.</a:t>
                      </a:r>
                      <a:endParaRPr lang="en-IN" sz="1100" dirty="0"/>
                    </a:p>
                    <a:p>
                      <a:r>
                        <a:rPr lang="en-US" sz="1100" dirty="0"/>
                        <a:t>.</a:t>
                      </a:r>
                      <a:endParaRPr lang="en-IN" sz="1100" dirty="0"/>
                    </a:p>
                  </a:txBody>
                  <a:tcPr/>
                </a:tc>
                <a:tc>
                  <a:txBody>
                    <a:bodyPr/>
                    <a:lstStyle/>
                    <a:p>
                      <a:r>
                        <a:rPr lang="en-US" sz="1100" b="0" i="0" dirty="0">
                          <a:solidFill>
                            <a:schemeClr val="dk1"/>
                          </a:solidFill>
                          <a:latin typeface="+mn-lt"/>
                          <a:ea typeface="+mn-ea"/>
                          <a:cs typeface="+mn-cs"/>
                        </a:rPr>
                        <a:t>The Solution for TIFF is</a:t>
                      </a:r>
                      <a:r>
                        <a:rPr lang="en-US" sz="1100" b="0" i="0" baseline="0" dirty="0">
                          <a:solidFill>
                            <a:schemeClr val="dk1"/>
                          </a:solidFill>
                          <a:latin typeface="+mn-lt"/>
                          <a:ea typeface="+mn-ea"/>
                          <a:cs typeface="+mn-cs"/>
                        </a:rPr>
                        <a:t> </a:t>
                      </a:r>
                      <a:r>
                        <a:rPr lang="en-US" sz="1100" b="0" i="0" dirty="0">
                          <a:solidFill>
                            <a:schemeClr val="dk1"/>
                          </a:solidFill>
                          <a:latin typeface="+mn-lt"/>
                          <a:ea typeface="+mn-ea"/>
                          <a:cs typeface="+mn-cs"/>
                        </a:rPr>
                        <a:t> to develop a format that could accommodate various types of image data, maintain high-quality image fidelity, and support a broad range of applications and attributes.</a:t>
                      </a:r>
                      <a:endParaRPr lang="en-IN" sz="1100" dirty="0"/>
                    </a:p>
                  </a:txBody>
                  <a:tcPr/>
                </a:tc>
                <a:tc>
                  <a:txBody>
                    <a:bodyPr/>
                    <a:lstStyle/>
                    <a:p>
                      <a:r>
                        <a:rPr lang="en-US" sz="1200" b="0" i="0" dirty="0">
                          <a:solidFill>
                            <a:schemeClr val="dk1"/>
                          </a:solidFill>
                          <a:latin typeface="+mn-lt"/>
                          <a:ea typeface="+mn-ea"/>
                          <a:cs typeface="+mn-cs"/>
                        </a:rPr>
                        <a:t>TIFF is a widely adopted and enduring image format that excels in preserving image quality, color accuracy, and compatibility across diverse applications. Its flexibility, adaptability, and support for various image attributes contribute to its continued importance in the world of digital imaging and content management.</a:t>
                      </a:r>
                      <a:endParaRPr lang="en-IN" sz="1200" dirty="0"/>
                    </a:p>
                  </a:txBody>
                  <a:tcPr/>
                </a:tc>
                <a:extLst>
                  <a:ext uri="{0D108BD9-81ED-4DB2-BD59-A6C34878D82A}">
                    <a16:rowId xmlns:a16="http://schemas.microsoft.com/office/drawing/2014/main" val="3396774005"/>
                  </a:ext>
                </a:extLst>
              </a:tr>
            </a:tbl>
          </a:graphicData>
        </a:graphic>
      </p:graphicFrame>
    </p:spTree>
    <p:extLst>
      <p:ext uri="{BB962C8B-B14F-4D97-AF65-F5344CB8AC3E}">
        <p14:creationId xmlns:p14="http://schemas.microsoft.com/office/powerpoint/2010/main" val="2831753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2136435497"/>
              </p:ext>
            </p:extLst>
          </p:nvPr>
        </p:nvGraphicFramePr>
        <p:xfrm>
          <a:off x="76199" y="685800"/>
          <a:ext cx="8925339" cy="4902829"/>
        </p:xfrm>
        <a:graphic>
          <a:graphicData uri="http://schemas.openxmlformats.org/drawingml/2006/table">
            <a:tbl>
              <a:tblPr firstRow="1" bandRow="1">
                <a:tableStyleId>{5C22544A-7EE6-4342-B048-85BDC9FD1C3A}</a:tableStyleId>
              </a:tblPr>
              <a:tblGrid>
                <a:gridCol w="575827">
                  <a:extLst>
                    <a:ext uri="{9D8B030D-6E8A-4147-A177-3AD203B41FA5}">
                      <a16:colId xmlns:a16="http://schemas.microsoft.com/office/drawing/2014/main" val="432745929"/>
                    </a:ext>
                  </a:extLst>
                </a:gridCol>
                <a:gridCol w="1315134">
                  <a:extLst>
                    <a:ext uri="{9D8B030D-6E8A-4147-A177-3AD203B41FA5}">
                      <a16:colId xmlns:a16="http://schemas.microsoft.com/office/drawing/2014/main" val="1998233565"/>
                    </a:ext>
                  </a:extLst>
                </a:gridCol>
                <a:gridCol w="1285853">
                  <a:extLst>
                    <a:ext uri="{9D8B030D-6E8A-4147-A177-3AD203B41FA5}">
                      <a16:colId xmlns:a16="http://schemas.microsoft.com/office/drawing/2014/main" val="3760181125"/>
                    </a:ext>
                  </a:extLst>
                </a:gridCol>
                <a:gridCol w="1739686">
                  <a:extLst>
                    <a:ext uri="{9D8B030D-6E8A-4147-A177-3AD203B41FA5}">
                      <a16:colId xmlns:a16="http://schemas.microsoft.com/office/drawing/2014/main" val="1470764825"/>
                    </a:ext>
                  </a:extLst>
                </a:gridCol>
                <a:gridCol w="1736441">
                  <a:extLst>
                    <a:ext uri="{9D8B030D-6E8A-4147-A177-3AD203B41FA5}">
                      <a16:colId xmlns:a16="http://schemas.microsoft.com/office/drawing/2014/main" val="3423994347"/>
                    </a:ext>
                  </a:extLst>
                </a:gridCol>
                <a:gridCol w="2272398">
                  <a:extLst>
                    <a:ext uri="{9D8B030D-6E8A-4147-A177-3AD203B41FA5}">
                      <a16:colId xmlns:a16="http://schemas.microsoft.com/office/drawing/2014/main" val="635663868"/>
                    </a:ext>
                  </a:extLst>
                </a:gridCol>
              </a:tblGrid>
              <a:tr h="1219200">
                <a:tc>
                  <a:txBody>
                    <a:bodyPr/>
                    <a:lstStyle/>
                    <a:p>
                      <a:pPr algn="ctr"/>
                      <a:r>
                        <a:rPr lang="en-US" sz="1200" dirty="0">
                          <a:latin typeface="Times New Roman" panose="02020603050405020304" pitchFamily="18" charset="0"/>
                          <a:cs typeface="Times New Roman" panose="02020603050405020304" pitchFamily="18" charset="0"/>
                        </a:rPr>
                        <a:t>S. 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3683629">
                <a:tc>
                  <a:txBody>
                    <a:bodyPr/>
                    <a:lstStyle/>
                    <a:p>
                      <a:r>
                        <a:rPr lang="en-US" dirty="0"/>
                        <a:t>5.</a:t>
                      </a:r>
                      <a:endParaRPr lang="en-IN" dirty="0"/>
                    </a:p>
                    <a:p>
                      <a:endParaRPr lang="en-IN" dirty="0"/>
                    </a:p>
                    <a:p>
                      <a:endParaRPr lang="en-IN" dirty="0"/>
                    </a:p>
                    <a:p>
                      <a:endParaRPr lang="en-IN" dirty="0"/>
                    </a:p>
                  </a:txBody>
                  <a:tcPr/>
                </a:tc>
                <a:tc>
                  <a:txBody>
                    <a:bodyPr/>
                    <a:lstStyle/>
                    <a:p>
                      <a:r>
                        <a:rPr lang="en-US" sz="1400" b="0" i="0" dirty="0">
                          <a:solidFill>
                            <a:schemeClr val="dk1"/>
                          </a:solidFill>
                          <a:latin typeface="+mn-lt"/>
                          <a:ea typeface="+mn-ea"/>
                          <a:cs typeface="+mn-cs"/>
                        </a:rPr>
                        <a:t>Joint Photographic Experts Group</a:t>
                      </a:r>
                      <a:r>
                        <a:rPr lang="en-US" sz="1400" b="0" i="0" baseline="0" dirty="0">
                          <a:solidFill>
                            <a:schemeClr val="dk1"/>
                          </a:solidFill>
                          <a:latin typeface="+mn-lt"/>
                          <a:ea typeface="+mn-ea"/>
                          <a:cs typeface="+mn-cs"/>
                        </a:rPr>
                        <a:t> </a:t>
                      </a:r>
                    </a:p>
                    <a:p>
                      <a:r>
                        <a:rPr lang="en-IN" sz="1400" b="0" i="0" baseline="0" dirty="0">
                          <a:solidFill>
                            <a:schemeClr val="dk1"/>
                          </a:solidFill>
                          <a:latin typeface="+mn-lt"/>
                          <a:ea typeface="+mn-ea"/>
                          <a:cs typeface="+mn-cs"/>
                        </a:rPr>
                        <a:t>(JPEG 2000)</a:t>
                      </a:r>
                      <a:endParaRPr lang="en-US" sz="1400" b="0" i="0" dirty="0">
                        <a:solidFill>
                          <a:schemeClr val="dk1"/>
                        </a:solidFill>
                        <a:latin typeface="+mn-lt"/>
                        <a:ea typeface="+mn-ea"/>
                        <a:cs typeface="+mn-cs"/>
                      </a:endParaRPr>
                    </a:p>
                    <a:p>
                      <a:r>
                        <a:rPr lang="en-US" sz="1400" b="0" i="0" dirty="0">
                          <a:solidFill>
                            <a:schemeClr val="tx1"/>
                          </a:solidFill>
                          <a:effectLst/>
                          <a:latin typeface="+mn-lt"/>
                          <a:ea typeface="+mn-ea"/>
                          <a:cs typeface="+mn-cs"/>
                        </a:rPr>
                        <a:t>Author:</a:t>
                      </a:r>
                    </a:p>
                    <a:p>
                      <a:r>
                        <a:rPr lang="en-US" sz="1400" b="0" i="0" dirty="0">
                          <a:solidFill>
                            <a:schemeClr val="tx1"/>
                          </a:solidFill>
                          <a:effectLst/>
                          <a:latin typeface="+mn-lt"/>
                          <a:ea typeface="+mn-ea"/>
                          <a:cs typeface="+mn-cs"/>
                        </a:rPr>
                        <a:t>Touradj-Ebrahimi</a:t>
                      </a:r>
                    </a:p>
                    <a:p>
                      <a:r>
                        <a:rPr lang="en-IN" sz="1400" b="0" i="0" dirty="0">
                          <a:solidFill>
                            <a:schemeClr val="tx1"/>
                          </a:solidFill>
                          <a:effectLst/>
                          <a:latin typeface="+mn-lt"/>
                          <a:ea typeface="+mn-ea"/>
                          <a:cs typeface="+mn-cs"/>
                        </a:rPr>
                        <a:t>David</a:t>
                      </a:r>
                      <a:r>
                        <a:rPr lang="en-IN" sz="1400" b="0" i="0" baseline="0" dirty="0">
                          <a:solidFill>
                            <a:schemeClr val="tx1"/>
                          </a:solidFill>
                          <a:effectLst/>
                          <a:latin typeface="+mn-lt"/>
                          <a:ea typeface="+mn-ea"/>
                          <a:cs typeface="+mn-cs"/>
                        </a:rPr>
                        <a:t>-Taubman</a:t>
                      </a:r>
                    </a:p>
                    <a:p>
                      <a:r>
                        <a:rPr lang="en-IN" sz="1400" b="0" i="0" baseline="0" dirty="0">
                          <a:solidFill>
                            <a:schemeClr val="tx1"/>
                          </a:solidFill>
                          <a:effectLst/>
                          <a:latin typeface="+mn-lt"/>
                          <a:ea typeface="+mn-ea"/>
                          <a:cs typeface="+mn-cs"/>
                        </a:rPr>
                        <a:t>Michael Marcellin</a:t>
                      </a:r>
                    </a:p>
                  </a:txBody>
                  <a:tcPr/>
                </a:tc>
                <a:tc>
                  <a:txBody>
                    <a:bodyPr/>
                    <a:lstStyle/>
                    <a:p>
                      <a:r>
                        <a:rPr lang="en-US" sz="1200" b="0" i="0" dirty="0">
                          <a:solidFill>
                            <a:schemeClr val="dk1"/>
                          </a:solidFill>
                          <a:latin typeface="+mn-lt"/>
                          <a:ea typeface="+mn-ea"/>
                          <a:cs typeface="+mn-cs"/>
                        </a:rPr>
                        <a:t>The problem was to develop a more advanced and efficient image compression standard to address the limitations of existing image compression methods, including the original JPEG (Joint Photographic Experts Group). </a:t>
                      </a:r>
                      <a:endParaRPr lang="en-IN" sz="1200" dirty="0"/>
                    </a:p>
                  </a:txBody>
                  <a:tcPr/>
                </a:tc>
                <a:tc>
                  <a:txBody>
                    <a:bodyPr/>
                    <a:lstStyle/>
                    <a:p>
                      <a:r>
                        <a:rPr lang="en-US" sz="1200" b="0" i="0" dirty="0">
                          <a:solidFill>
                            <a:schemeClr val="dk1"/>
                          </a:solidFill>
                          <a:latin typeface="+mn-lt"/>
                          <a:ea typeface="+mn-ea"/>
                          <a:cs typeface="+mn-cs"/>
                        </a:rPr>
                        <a:t>The proposed solution and method for the JPEG 2000 image compression standard were developed by the Joint Photographic Experts Group (JPEG), which is a committee of experts responsible for developing and maintaining image compression standards</a:t>
                      </a:r>
                      <a:endParaRPr lang="en-IN" sz="1200" dirty="0"/>
                    </a:p>
                  </a:txBody>
                  <a:tcPr/>
                </a:tc>
                <a:tc>
                  <a:txBody>
                    <a:bodyPr/>
                    <a:lstStyle/>
                    <a:p>
                      <a:r>
                        <a:rPr lang="en-US" sz="1200" b="0" i="0" dirty="0">
                          <a:solidFill>
                            <a:schemeClr val="dk1"/>
                          </a:solidFill>
                          <a:latin typeface="+mn-lt"/>
                          <a:ea typeface="+mn-ea"/>
                          <a:cs typeface="+mn-cs"/>
                        </a:rPr>
                        <a:t>The challenge was to create a standard that could efficiently compress images while preserving high-quality image detail and adapt to a wide range of applications, including those with varying bandwidth and storage constraints.</a:t>
                      </a:r>
                      <a:endParaRPr lang="en-IN" sz="1200" dirty="0"/>
                    </a:p>
                  </a:txBody>
                  <a:tcPr/>
                </a:tc>
                <a:tc>
                  <a:txBody>
                    <a:bodyPr/>
                    <a:lstStyle/>
                    <a:p>
                      <a:r>
                        <a:rPr lang="en-US" sz="1200" b="0" i="0" dirty="0">
                          <a:solidFill>
                            <a:schemeClr val="dk1"/>
                          </a:solidFill>
                          <a:latin typeface="+mn-lt"/>
                          <a:ea typeface="+mn-ea"/>
                          <a:cs typeface="+mn-cs"/>
                        </a:rPr>
                        <a:t>JPEG 2000 is a versatile and advanced image compression standard that successfully addresses the need for high-quality image compression while adapting to a wide range of applications. Its scalability, transparency support, and advanced coding techniques have established it as a valuable format for industries where both image quality and efficient compression are paramount.</a:t>
                      </a:r>
                      <a:endParaRPr lang="en-IN" sz="1200" dirty="0"/>
                    </a:p>
                  </a:txBody>
                  <a:tcPr/>
                </a:tc>
                <a:extLst>
                  <a:ext uri="{0D108BD9-81ED-4DB2-BD59-A6C34878D82A}">
                    <a16:rowId xmlns:a16="http://schemas.microsoft.com/office/drawing/2014/main" val="3097843794"/>
                  </a:ext>
                </a:extLst>
              </a:tr>
            </a:tbl>
          </a:graphicData>
        </a:graphic>
      </p:graphicFrame>
    </p:spTree>
    <p:extLst>
      <p:ext uri="{BB962C8B-B14F-4D97-AF65-F5344CB8AC3E}">
        <p14:creationId xmlns:p14="http://schemas.microsoft.com/office/powerpoint/2010/main" val="2425650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4572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76200" y="1066800"/>
            <a:ext cx="8381160" cy="75600"/>
          </a:xfrm>
          <a:prstGeom prst="rect">
            <a:avLst/>
          </a:prstGeom>
          <a:solidFill>
            <a:srgbClr val="7030A0"/>
          </a:solidFill>
          <a:ln w="25560">
            <a:solidFill>
              <a:srgbClr val="3A5F8B"/>
            </a:solidFill>
            <a:round/>
          </a:ln>
        </p:spPr>
        <p:txBody>
          <a:bodyPr/>
          <a:lstStyle/>
          <a:p>
            <a:endParaRPr lang="en-IN" dirty="0"/>
          </a:p>
        </p:txBody>
      </p:sp>
      <p:sp>
        <p:nvSpPr>
          <p:cNvPr id="4" name="TextBox 3">
            <a:extLst>
              <a:ext uri="{FF2B5EF4-FFF2-40B4-BE49-F238E27FC236}">
                <a16:creationId xmlns:a16="http://schemas.microsoft.com/office/drawing/2014/main" id="{D36D98E0-F00E-4FB3-4C2C-46CB6EA1C5C4}"/>
              </a:ext>
            </a:extLst>
          </p:cNvPr>
          <p:cNvSpPr txBox="1"/>
          <p:nvPr/>
        </p:nvSpPr>
        <p:spPr>
          <a:xfrm>
            <a:off x="381000" y="1310670"/>
            <a:ext cx="8458200" cy="4401205"/>
          </a:xfrm>
          <a:prstGeom prst="rect">
            <a:avLst/>
          </a:prstGeom>
          <a:noFill/>
        </p:spPr>
        <p:txBody>
          <a:bodyPr wrap="square" rtlCol="0">
            <a:spAutoFit/>
          </a:bodyPr>
          <a:lstStyle/>
          <a:p>
            <a:pPr marL="342900" indent="-342900"/>
            <a:r>
              <a:rPr lang="en-IN" sz="2000" dirty="0">
                <a:latin typeface="Söhne"/>
              </a:rPr>
              <a:t>1. </a:t>
            </a:r>
            <a:r>
              <a:rPr lang="en-IN" sz="2000" dirty="0">
                <a:latin typeface="Times New Roman" panose="02020603050405020304" pitchFamily="18" charset="0"/>
                <a:cs typeface="Times New Roman" panose="02020603050405020304" pitchFamily="18" charset="0"/>
              </a:rPr>
              <a:t>Lossless JPEG</a:t>
            </a:r>
          </a:p>
          <a:p>
            <a:pPr marL="342900" indent="-342900"/>
            <a:endParaRPr lang="en-IN" sz="2000" dirty="0">
              <a:latin typeface="Söhne"/>
            </a:endParaRPr>
          </a:p>
          <a:p>
            <a:pPr marL="285750" indent="-285750" algn="just"/>
            <a:r>
              <a:rPr lang="en-US" dirty="0"/>
              <a:t>     Lossless JPEG is actually a mode of operation of JPEG. This mode exists because the discrete cosine transform (DCT) based form cannot guarantee that encoder input would exactly match decoder output. Unlike the lossy mode which is based on the DCT, the lossless coding process employs a simple predictive coding model called differential pulse-code modulation (DPCM).</a:t>
            </a:r>
            <a:endParaRPr lang="en-US" b="0" i="0" dirty="0">
              <a:effectLst/>
              <a:latin typeface="Söhne"/>
            </a:endParaRPr>
          </a:p>
          <a:p>
            <a:r>
              <a:rPr lang="en-IN" b="0" i="0" dirty="0">
                <a:solidFill>
                  <a:srgbClr val="374151"/>
                </a:solidFill>
                <a:effectLst/>
                <a:latin typeface="Söhne"/>
              </a:rPr>
              <a:t> </a:t>
            </a:r>
          </a:p>
          <a:p>
            <a:r>
              <a:rPr lang="en-IN" sz="2000" dirty="0">
                <a:latin typeface="Söhne"/>
              </a:rPr>
              <a:t>2. </a:t>
            </a:r>
            <a:r>
              <a:rPr lang="en-US" sz="2000" dirty="0">
                <a:latin typeface="Times New Roman" panose="02020603050405020304" pitchFamily="18" charset="0"/>
                <a:cs typeface="Times New Roman" panose="02020603050405020304" pitchFamily="18" charset="0"/>
              </a:rPr>
              <a:t>Run-Length Encoding (RLE) </a:t>
            </a:r>
          </a:p>
          <a:p>
            <a:endParaRPr lang="en-US" sz="2000" dirty="0"/>
          </a:p>
          <a:p>
            <a:pPr algn="just"/>
            <a:r>
              <a:rPr lang="en-US" sz="2000" dirty="0"/>
              <a:t>   </a:t>
            </a:r>
            <a:r>
              <a:rPr lang="en-US" dirty="0"/>
              <a:t>Run-Length Encoding (RLE) is a simple form of data compression that            is used to reduce the size of files or data by encoding consecutive    repeated characters or values as a single value followed by a count. It's often employed in scenarios where there are long sequences of the same data, such as simple graphics, black and white images, or certain types of binary data.</a:t>
            </a:r>
            <a:endParaRPr lang="en-IN" dirty="0"/>
          </a:p>
        </p:txBody>
      </p:sp>
    </p:spTree>
    <p:extLst>
      <p:ext uri="{BB962C8B-B14F-4D97-AF65-F5344CB8AC3E}">
        <p14:creationId xmlns:p14="http://schemas.microsoft.com/office/powerpoint/2010/main" val="1038465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4572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76200" y="1066800"/>
            <a:ext cx="8381160" cy="75600"/>
          </a:xfrm>
          <a:prstGeom prst="rect">
            <a:avLst/>
          </a:prstGeom>
          <a:solidFill>
            <a:srgbClr val="7030A0"/>
          </a:solidFill>
          <a:ln w="25560">
            <a:solidFill>
              <a:srgbClr val="3A5F8B"/>
            </a:solidFill>
            <a:round/>
          </a:ln>
        </p:spPr>
        <p:txBody>
          <a:bodyPr/>
          <a:lstStyle/>
          <a:p>
            <a:endParaRPr lang="en-IN" dirty="0"/>
          </a:p>
        </p:txBody>
      </p:sp>
      <p:sp>
        <p:nvSpPr>
          <p:cNvPr id="4" name="TextBox 3">
            <a:extLst>
              <a:ext uri="{FF2B5EF4-FFF2-40B4-BE49-F238E27FC236}">
                <a16:creationId xmlns:a16="http://schemas.microsoft.com/office/drawing/2014/main" id="{D36D98E0-F00E-4FB3-4C2C-46CB6EA1C5C4}"/>
              </a:ext>
            </a:extLst>
          </p:cNvPr>
          <p:cNvSpPr txBox="1"/>
          <p:nvPr/>
        </p:nvSpPr>
        <p:spPr>
          <a:xfrm>
            <a:off x="381000" y="1310670"/>
            <a:ext cx="8458200" cy="5478423"/>
          </a:xfrm>
          <a:prstGeom prst="rect">
            <a:avLst/>
          </a:prstGeom>
          <a:noFill/>
        </p:spPr>
        <p:txBody>
          <a:bodyPr wrap="square" rtlCol="0">
            <a:spAutoFit/>
          </a:bodyPr>
          <a:lstStyle/>
          <a:p>
            <a:pPr marL="342900" indent="-342900"/>
            <a:r>
              <a:rPr lang="en-IN" sz="2000" dirty="0">
                <a:latin typeface="Söhne"/>
              </a:rPr>
              <a:t>3. </a:t>
            </a:r>
            <a:r>
              <a:rPr lang="en-US" sz="2000" dirty="0"/>
              <a:t>Wavelet Compression </a:t>
            </a:r>
          </a:p>
          <a:p>
            <a:pPr marL="342900" indent="-342900"/>
            <a:endParaRPr lang="en-US" sz="2000" dirty="0"/>
          </a:p>
          <a:p>
            <a:pPr marL="342900" indent="-342900" algn="just"/>
            <a:r>
              <a:rPr lang="en-US" dirty="0"/>
              <a:t>     Wavelet compression is a method of data compression that employs wavelet transformations to analyze and reduce the data. It is particularly useful for handling data with varying levels of detail, such as images, audio, and other types of signals. The fundamental idea is to transform the data into a different domain where it can be represented more efficiently. Wavelet compression techniques aim to capture the most important features of the data while discarding redundant or less significant information.</a:t>
            </a:r>
          </a:p>
          <a:p>
            <a:pPr marL="285750" indent="-285750"/>
            <a:r>
              <a:rPr lang="en-IN" b="0" i="0" dirty="0">
                <a:solidFill>
                  <a:srgbClr val="374151"/>
                </a:solidFill>
                <a:effectLst/>
                <a:latin typeface="Söhne"/>
              </a:rPr>
              <a:t> </a:t>
            </a:r>
          </a:p>
          <a:p>
            <a:r>
              <a:rPr lang="en-IN" sz="2000" dirty="0">
                <a:latin typeface="Söhne"/>
              </a:rPr>
              <a:t>4. </a:t>
            </a:r>
            <a:r>
              <a:rPr lang="en-US" sz="2000" b="0" i="0" dirty="0">
                <a:solidFill>
                  <a:schemeClr val="dk1"/>
                </a:solidFill>
                <a:latin typeface="+mn-lt"/>
                <a:ea typeface="+mn-ea"/>
                <a:cs typeface="+mn-cs"/>
              </a:rPr>
              <a:t>Tagged Image File Format (TIFF)</a:t>
            </a:r>
            <a:endParaRPr lang="en-US" sz="2000" dirty="0"/>
          </a:p>
          <a:p>
            <a:endParaRPr lang="en-IN" sz="2000" dirty="0">
              <a:latin typeface="Söhne"/>
            </a:endParaRPr>
          </a:p>
          <a:p>
            <a:pPr marL="285750" indent="-285750"/>
            <a:r>
              <a:rPr lang="en-US" dirty="0"/>
              <a:t>    TIFF is a flexible image format known for its flexibility, supporting various color depths, compression options, and extensive metadata. It is commonly used in professional and scientific applications, such as medical imaging, document archiving, and graphic design, where image quality and rich metadata are essential. TIFF supports multiple image layers, making it suitable for storing images with multiple versions or content variations.</a:t>
            </a:r>
            <a:endParaRPr lang="en-US" b="0" i="0" dirty="0">
              <a:effectLst/>
              <a:latin typeface="Söhne"/>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038465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4572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76200" y="1066800"/>
            <a:ext cx="8381160" cy="75600"/>
          </a:xfrm>
          <a:prstGeom prst="rect">
            <a:avLst/>
          </a:prstGeom>
          <a:solidFill>
            <a:srgbClr val="7030A0"/>
          </a:solidFill>
          <a:ln w="25560">
            <a:solidFill>
              <a:srgbClr val="3A5F8B"/>
            </a:solidFill>
            <a:round/>
          </a:ln>
        </p:spPr>
        <p:txBody>
          <a:bodyPr/>
          <a:lstStyle/>
          <a:p>
            <a:endParaRPr lang="en-IN" dirty="0"/>
          </a:p>
        </p:txBody>
      </p:sp>
      <p:sp>
        <p:nvSpPr>
          <p:cNvPr id="4" name="TextBox 3">
            <a:extLst>
              <a:ext uri="{FF2B5EF4-FFF2-40B4-BE49-F238E27FC236}">
                <a16:creationId xmlns:a16="http://schemas.microsoft.com/office/drawing/2014/main" id="{D36D98E0-F00E-4FB3-4C2C-46CB6EA1C5C4}"/>
              </a:ext>
            </a:extLst>
          </p:cNvPr>
          <p:cNvSpPr txBox="1"/>
          <p:nvPr/>
        </p:nvSpPr>
        <p:spPr>
          <a:xfrm>
            <a:off x="381000" y="1310670"/>
            <a:ext cx="8458200" cy="2646878"/>
          </a:xfrm>
          <a:prstGeom prst="rect">
            <a:avLst/>
          </a:prstGeom>
          <a:noFill/>
        </p:spPr>
        <p:txBody>
          <a:bodyPr wrap="square" rtlCol="0">
            <a:spAutoFit/>
          </a:bodyPr>
          <a:lstStyle/>
          <a:p>
            <a:r>
              <a:rPr lang="en-IN" sz="2000" dirty="0">
                <a:latin typeface="Söhne"/>
              </a:rPr>
              <a:t>5. </a:t>
            </a:r>
            <a:r>
              <a:rPr lang="en-US" b="0" i="0" dirty="0">
                <a:solidFill>
                  <a:schemeClr val="dk1"/>
                </a:solidFill>
                <a:latin typeface="+mn-lt"/>
                <a:ea typeface="+mn-ea"/>
                <a:cs typeface="+mn-cs"/>
              </a:rPr>
              <a:t>Joint Photographic Experts Group</a:t>
            </a:r>
            <a:r>
              <a:rPr lang="en-US" b="0" i="0" baseline="0" dirty="0">
                <a:solidFill>
                  <a:schemeClr val="dk1"/>
                </a:solidFill>
                <a:latin typeface="+mn-lt"/>
                <a:ea typeface="+mn-ea"/>
                <a:cs typeface="+mn-cs"/>
              </a:rPr>
              <a:t> </a:t>
            </a:r>
            <a:r>
              <a:rPr lang="en-IN" b="0" i="0" baseline="0" dirty="0">
                <a:solidFill>
                  <a:schemeClr val="dk1"/>
                </a:solidFill>
                <a:latin typeface="+mn-lt"/>
                <a:ea typeface="+mn-ea"/>
                <a:cs typeface="+mn-cs"/>
              </a:rPr>
              <a:t>(JPEG 2000)</a:t>
            </a:r>
            <a:endParaRPr lang="en-US" b="0" i="0" dirty="0">
              <a:solidFill>
                <a:schemeClr val="dk1"/>
              </a:solidFill>
              <a:latin typeface="+mn-lt"/>
              <a:ea typeface="+mn-ea"/>
              <a:cs typeface="+mn-cs"/>
            </a:endParaRPr>
          </a:p>
          <a:p>
            <a:pPr marL="342900" indent="-342900"/>
            <a:endParaRPr lang="en-IN" sz="2000" dirty="0">
              <a:latin typeface="Söhne"/>
            </a:endParaRPr>
          </a:p>
          <a:p>
            <a:pPr marL="285750" indent="-285750" algn="just"/>
            <a:r>
              <a:rPr lang="en-US" dirty="0"/>
              <a:t>     JPEG 2000 is a powerful image compression standard known for its scalability, quality, and flexibility. It's used in a wide range of applications, including medical imaging, satellite imagery, digital cinema, and archival storage, where both lossy and lossless compression are required. Its ability to handle high-resolution images and its support for region of interest coding make it a valuable tool for various domains.</a:t>
            </a:r>
          </a:p>
          <a:p>
            <a:pPr marL="285750" indent="-285750"/>
            <a:r>
              <a:rPr lang="en-IN" b="0" i="0" dirty="0">
                <a:solidFill>
                  <a:srgbClr val="374151"/>
                </a:solidFill>
                <a:effectLst/>
                <a:latin typeface="Söhne"/>
              </a:rPr>
              <a:t> </a:t>
            </a:r>
            <a:endParaRPr lang="en-IN" dirty="0"/>
          </a:p>
        </p:txBody>
      </p:sp>
    </p:spTree>
    <p:extLst>
      <p:ext uri="{BB962C8B-B14F-4D97-AF65-F5344CB8AC3E}">
        <p14:creationId xmlns:p14="http://schemas.microsoft.com/office/powerpoint/2010/main" val="1038465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dirty="0"/>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dirty="0">
              <a:solidFill>
                <a:srgbClr val="C00000"/>
              </a:solidFill>
            </a:endParaRPr>
          </a:p>
        </p:txBody>
      </p:sp>
      <p:sp>
        <p:nvSpPr>
          <p:cNvPr id="45" name="CustomShape 3"/>
          <p:cNvSpPr/>
          <p:nvPr/>
        </p:nvSpPr>
        <p:spPr>
          <a:xfrm>
            <a:off x="914400" y="1639740"/>
            <a:ext cx="6477000" cy="445626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Bookman Old Style" pitchFamily="18" charset="0"/>
              </a:rPr>
              <a:t> Abstract </a:t>
            </a:r>
          </a:p>
          <a:p>
            <a:pPr>
              <a:lnSpc>
                <a:spcPct val="150000"/>
              </a:lnSpc>
              <a:buFont typeface="Arial" pitchFamily="34" charset="0"/>
              <a:buChar char="•"/>
            </a:pPr>
            <a:r>
              <a:rPr lang="en-IN" sz="2000" b="1" dirty="0">
                <a:solidFill>
                  <a:srgbClr val="000000"/>
                </a:solidFill>
                <a:latin typeface="Bookman Old Style" pitchFamily="18" charset="0"/>
              </a:rPr>
              <a:t> Introduction </a:t>
            </a:r>
          </a:p>
          <a:p>
            <a:pPr>
              <a:lnSpc>
                <a:spcPct val="150000"/>
              </a:lnSpc>
              <a:buFont typeface="Arial"/>
              <a:buChar char="•"/>
            </a:pPr>
            <a:r>
              <a:rPr lang="en-IN" sz="2000" b="1" dirty="0">
                <a:solidFill>
                  <a:srgbClr val="000000"/>
                </a:solidFill>
                <a:latin typeface="Bookman Old Style" pitchFamily="18" charset="0"/>
              </a:rPr>
              <a:t> Research Objective </a:t>
            </a:r>
          </a:p>
          <a:p>
            <a:pPr>
              <a:lnSpc>
                <a:spcPct val="150000"/>
              </a:lnSpc>
              <a:buFont typeface="Arial" pitchFamily="34" charset="0"/>
              <a:buChar char="•"/>
            </a:pPr>
            <a:r>
              <a:rPr lang="en-IN" sz="2000" b="1" dirty="0">
                <a:solidFill>
                  <a:srgbClr val="000000"/>
                </a:solidFill>
                <a:latin typeface="Bookman Old Style" pitchFamily="18" charset="0"/>
              </a:rPr>
              <a:t> Problem Definition</a:t>
            </a:r>
          </a:p>
          <a:p>
            <a:pPr>
              <a:lnSpc>
                <a:spcPct val="150000"/>
              </a:lnSpc>
              <a:buFont typeface="Arial" pitchFamily="34" charset="0"/>
              <a:buChar char="•"/>
            </a:pPr>
            <a:r>
              <a:rPr lang="en-IN" sz="2000" b="1" dirty="0">
                <a:solidFill>
                  <a:srgbClr val="000000"/>
                </a:solidFill>
                <a:latin typeface="Bookman Old Style" pitchFamily="18" charset="0"/>
              </a:rPr>
              <a:t> Scope of the Project</a:t>
            </a:r>
          </a:p>
          <a:p>
            <a:pPr>
              <a:lnSpc>
                <a:spcPct val="150000"/>
              </a:lnSpc>
              <a:buFont typeface="Arial" pitchFamily="34" charset="0"/>
              <a:buChar char="•"/>
            </a:pPr>
            <a:r>
              <a:rPr lang="en-IN" sz="2000" b="1" dirty="0">
                <a:solidFill>
                  <a:srgbClr val="000000"/>
                </a:solidFill>
                <a:latin typeface="Bookman Old Style" pitchFamily="18" charset="0"/>
              </a:rPr>
              <a:t> Literature Review</a:t>
            </a:r>
          </a:p>
          <a:p>
            <a:pPr>
              <a:lnSpc>
                <a:spcPct val="150000"/>
              </a:lnSpc>
              <a:buFont typeface="Arial" pitchFamily="34" charset="0"/>
              <a:buChar char="•"/>
            </a:pPr>
            <a:r>
              <a:rPr lang="en-IN" sz="2000" b="1" dirty="0">
                <a:solidFill>
                  <a:srgbClr val="000000"/>
                </a:solidFill>
                <a:latin typeface="Bookman Old Style" pitchFamily="18" charset="0"/>
              </a:rPr>
              <a:t> Implementation of Existing system</a:t>
            </a:r>
          </a:p>
          <a:p>
            <a:pPr>
              <a:lnSpc>
                <a:spcPct val="150000"/>
              </a:lnSpc>
              <a:buFont typeface="Arial" pitchFamily="34" charset="0"/>
              <a:buChar char="•"/>
            </a:pPr>
            <a:r>
              <a:rPr lang="en-IN" sz="2000" b="1" dirty="0">
                <a:solidFill>
                  <a:srgbClr val="000000"/>
                </a:solidFill>
                <a:latin typeface="Bookman Old Style" pitchFamily="18" charset="0"/>
              </a:rPr>
              <a:t> Result</a:t>
            </a:r>
          </a:p>
          <a:p>
            <a:pPr>
              <a:lnSpc>
                <a:spcPct val="150000"/>
              </a:lnSpc>
              <a:buFont typeface="Arial" pitchFamily="34" charset="0"/>
              <a:buChar char="•"/>
            </a:pPr>
            <a:r>
              <a:rPr lang="en-IN" sz="2000" b="1" dirty="0">
                <a:solidFill>
                  <a:srgbClr val="000000"/>
                </a:solidFill>
                <a:latin typeface="Bookman Old Style" pitchFamily="18" charset="0"/>
              </a:rPr>
              <a:t> Conclusion</a:t>
            </a:r>
          </a:p>
          <a:p>
            <a:pPr>
              <a:lnSpc>
                <a:spcPct val="150000"/>
              </a:lnSpc>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dirty="0"/>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5" name="TextBox 4">
            <a:extLst>
              <a:ext uri="{FF2B5EF4-FFF2-40B4-BE49-F238E27FC236}">
                <a16:creationId xmlns:a16="http://schemas.microsoft.com/office/drawing/2014/main" id="{BA164A37-392B-A878-6251-27AB9C9E694B}"/>
              </a:ext>
            </a:extLst>
          </p:cNvPr>
          <p:cNvSpPr txBox="1"/>
          <p:nvPr/>
        </p:nvSpPr>
        <p:spPr>
          <a:xfrm>
            <a:off x="609180" y="1905000"/>
            <a:ext cx="8077200" cy="3323987"/>
          </a:xfrm>
          <a:prstGeom prst="rect">
            <a:avLst/>
          </a:prstGeom>
          <a:noFill/>
        </p:spPr>
        <p:txBody>
          <a:bodyPr wrap="square">
            <a:spAutoFit/>
          </a:bodyPr>
          <a:lstStyle/>
          <a:p>
            <a:pPr marL="285750" indent="-285750">
              <a:buFont typeface="Arial" panose="020B0604020202020204" pitchFamily="34" charset="0"/>
              <a:buChar char="•"/>
            </a:pPr>
            <a:r>
              <a:rPr lang="en-US" dirty="0"/>
              <a:t>Using Huffman coding, LZW (Lempel-Ziv-Welch) compression, and the Retinex algorithm for image processing can provide effective lossless image compression with enhanced image quality.</a:t>
            </a:r>
          </a:p>
          <a:p>
            <a:pPr marL="285750" indent="-285750">
              <a:buFont typeface="Arial" panose="020B0604020202020204" pitchFamily="34" charset="0"/>
              <a:buChar char="•"/>
            </a:pPr>
            <a:endParaRPr lang="en-US" sz="1400" i="0" dirty="0">
              <a:effectLst/>
              <a:latin typeface="+mj-lt"/>
            </a:endParaRPr>
          </a:p>
          <a:p>
            <a:pPr marL="285750" indent="-285750">
              <a:buFont typeface="Arial" panose="020B0604020202020204" pitchFamily="34" charset="0"/>
              <a:buChar char="•"/>
            </a:pPr>
            <a:r>
              <a:rPr lang="en-US" dirty="0"/>
              <a:t>The Retinex algorithm is applied for image enhancement. Retinex is a color and brightness perception model that aims to improve the visual appearance of images by enhancing details, reducing shadows, and correcting for uneven illumination.</a:t>
            </a:r>
          </a:p>
          <a:p>
            <a:pPr marL="285750" indent="-285750">
              <a:buFont typeface="Arial" panose="020B0604020202020204" pitchFamily="34" charset="0"/>
              <a:buChar char="•"/>
            </a:pPr>
            <a:endParaRPr lang="en-US" sz="1600" dirty="0">
              <a:latin typeface="+mj-lt"/>
            </a:endParaRPr>
          </a:p>
          <a:p>
            <a:pPr marL="285750" indent="-285750">
              <a:buFont typeface="Arial" panose="020B0604020202020204" pitchFamily="34" charset="0"/>
              <a:buChar char="•"/>
            </a:pPr>
            <a:r>
              <a:rPr lang="en-US" dirty="0">
                <a:latin typeface="+mj-lt"/>
              </a:rPr>
              <a:t>Finally </a:t>
            </a:r>
            <a:r>
              <a:rPr lang="en-US" dirty="0"/>
              <a:t>the combination of Huffman and LZW compression, along with the Retinex enhancement, ensures that you achieve high compression efficiency without compromising image quality</a:t>
            </a:r>
            <a:endParaRPr lang="en-IN" dirty="0">
              <a:latin typeface="+mj-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dirty="0"/>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7" name="TextBox 6">
            <a:extLst>
              <a:ext uri="{FF2B5EF4-FFF2-40B4-BE49-F238E27FC236}">
                <a16:creationId xmlns:a16="http://schemas.microsoft.com/office/drawing/2014/main" id="{0FD2D638-28C2-2792-B75C-4526B3B7A20D}"/>
              </a:ext>
            </a:extLst>
          </p:cNvPr>
          <p:cNvSpPr txBox="1"/>
          <p:nvPr/>
        </p:nvSpPr>
        <p:spPr>
          <a:xfrm>
            <a:off x="685800" y="1752600"/>
            <a:ext cx="7620000" cy="2585323"/>
          </a:xfrm>
          <a:prstGeom prst="rect">
            <a:avLst/>
          </a:prstGeom>
          <a:noFill/>
        </p:spPr>
        <p:txBody>
          <a:bodyPr wrap="square">
            <a:spAutoFit/>
          </a:bodyPr>
          <a:lstStyle/>
          <a:p>
            <a:pPr algn="just">
              <a:lnSpc>
                <a:spcPct val="150000"/>
              </a:lnSpc>
            </a:pPr>
            <a:r>
              <a:rPr lang="en-US" dirty="0">
                <a:latin typeface="+mj-lt"/>
                <a:cs typeface="Times New Roman" panose="02020603050405020304" pitchFamily="18" charset="0"/>
              </a:rPr>
              <a:t>In this project </a:t>
            </a:r>
            <a:r>
              <a:rPr lang="en-US" dirty="0"/>
              <a:t>Overall, Huffman-based LZW lossless image compression with the Retinex algorithm is a versatile and effective solution for scenarios where both image compression and visual enhancement are of paramount importance. Its utility extends to a wide range of applications, including those that demand preservation of image fidelity, such as medical imaging, archival storage, and remote sensing.</a:t>
            </a:r>
            <a:endParaRPr lang="en-IN" dirty="0">
              <a:latin typeface="+mj-lt"/>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dirty="0"/>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4" name="TextBox 3">
            <a:extLst>
              <a:ext uri="{FF2B5EF4-FFF2-40B4-BE49-F238E27FC236}">
                <a16:creationId xmlns:a16="http://schemas.microsoft.com/office/drawing/2014/main" id="{6CB143A9-AA1F-1FB3-C4DD-7DD4C590DA07}"/>
              </a:ext>
            </a:extLst>
          </p:cNvPr>
          <p:cNvSpPr txBox="1"/>
          <p:nvPr/>
        </p:nvSpPr>
        <p:spPr>
          <a:xfrm>
            <a:off x="457200" y="1382018"/>
            <a:ext cx="8381160" cy="4347344"/>
          </a:xfrm>
          <a:prstGeom prst="rect">
            <a:avLst/>
          </a:prstGeom>
          <a:noFill/>
        </p:spPr>
        <p:txBody>
          <a:bodyPr wrap="square">
            <a:spAutoFit/>
          </a:bodyPr>
          <a:lstStyle/>
          <a:p>
            <a:pPr marL="285750" indent="-285750">
              <a:buFont typeface="Arial" panose="020B0604020202020204" pitchFamily="34" charset="0"/>
              <a:buChar char="•"/>
            </a:pPr>
            <a:r>
              <a:rPr lang="en-US" dirty="0"/>
              <a:t>Vartika Singh “A Brief Introduction on Image Compression Techniques and Standards” International Journal of Technology and Research Advances Volume of 2013 issue.</a:t>
            </a:r>
          </a:p>
          <a:p>
            <a:pPr marL="285750" indent="-285750">
              <a:buFont typeface="Arial" panose="020B0604020202020204" pitchFamily="34" charset="0"/>
              <a:buChar char="•"/>
            </a:pPr>
            <a:endParaRPr lang="en-IN" sz="1050" b="0" i="0" dirty="0">
              <a:solidFill>
                <a:srgbClr val="000000"/>
              </a:solidFill>
              <a:effectLst/>
              <a:latin typeface="ff4"/>
            </a:endParaRPr>
          </a:p>
          <a:p>
            <a:pPr marL="285750" indent="-285750">
              <a:buFont typeface="Arial" panose="020B0604020202020204" pitchFamily="34" charset="0"/>
              <a:buChar char="•"/>
            </a:pPr>
            <a:r>
              <a:rPr lang="en-US" dirty="0"/>
              <a:t>Mamta Sharmap “Compression Using Huffman Coding” IJCSNS International Journal of Computer Science and Network Security, VOL.10 No.5, May 2010.</a:t>
            </a:r>
            <a:r>
              <a:rPr lang="en-IN" b="0" i="0" dirty="0">
                <a:solidFill>
                  <a:srgbClr val="000000"/>
                </a:solidFill>
                <a:effectLst/>
                <a:latin typeface="ff2"/>
              </a:rPr>
              <a:t> </a:t>
            </a:r>
            <a:endParaRPr lang="en-IN" b="0" i="0" dirty="0">
              <a:solidFill>
                <a:srgbClr val="000000"/>
              </a:solidFill>
              <a:effectLst/>
              <a:latin typeface="ff4"/>
            </a:endParaRPr>
          </a:p>
          <a:p>
            <a:pPr marL="285750" indent="-285750" algn="l">
              <a:buFont typeface="Arial" panose="020B0604020202020204" pitchFamily="34" charset="0"/>
              <a:buChar char="•"/>
            </a:pPr>
            <a:endParaRPr lang="en-IN" sz="1400" dirty="0">
              <a:solidFill>
                <a:srgbClr val="000000"/>
              </a:solidFill>
              <a:latin typeface="ff4"/>
            </a:endParaRPr>
          </a:p>
          <a:p>
            <a:pPr marL="285750" indent="-285750">
              <a:buFont typeface="Arial" panose="020B0604020202020204" pitchFamily="34" charset="0"/>
              <a:buChar char="•"/>
            </a:pPr>
            <a:r>
              <a:rPr lang="en-US" dirty="0"/>
              <a:t>Sindhu M, Rajkamal R“Images and Its Compression Techniques A Review” International Journal of Recent Trends in Engineering, Vol 2, No. 4, November 2009.</a:t>
            </a:r>
          </a:p>
          <a:p>
            <a:pPr marL="285750" indent="-285750">
              <a:buFont typeface="Arial" panose="020B0604020202020204" pitchFamily="34" charset="0"/>
              <a:buChar char="•"/>
            </a:pPr>
            <a:endParaRPr lang="en-IN" b="0" i="0" dirty="0">
              <a:solidFill>
                <a:srgbClr val="000000"/>
              </a:solidFill>
              <a:effectLst/>
              <a:latin typeface="ff4"/>
            </a:endParaRPr>
          </a:p>
          <a:p>
            <a:pPr marL="285750" indent="-285750">
              <a:buFont typeface="Arial" panose="020B0604020202020204" pitchFamily="34" charset="0"/>
              <a:buChar char="•"/>
            </a:pPr>
            <a:r>
              <a:rPr lang="en-US" dirty="0"/>
              <a:t>R.S.Aarthi, D. Muralidharan, P. Swaminathan “DOUBLE COMPRESSION OF TEST DATA USING HUFFMAN CODE ” Journal of Theoretical and Applied Information Technology 15 May 2012</a:t>
            </a:r>
            <a:endParaRPr lang="en-IN" b="0" i="0" dirty="0">
              <a:solidFill>
                <a:srgbClr val="000000"/>
              </a:solidFill>
              <a:effectLst/>
              <a:latin typeface="ff4"/>
            </a:endParaRPr>
          </a:p>
          <a:p>
            <a:pPr algn="l"/>
            <a:endParaRPr lang="en-IN" dirty="0">
              <a:solidFill>
                <a:srgbClr val="000000"/>
              </a:solidFill>
              <a:latin typeface="ff4"/>
            </a:endParaRPr>
          </a:p>
          <a:p>
            <a:pPr lvl="1"/>
            <a:r>
              <a:rPr lang="en-IN" dirty="0">
                <a:solidFill>
                  <a:srgbClr val="000000"/>
                </a:solidFill>
                <a:latin typeface="ff4"/>
              </a:rPr>
              <a:t> </a:t>
            </a:r>
            <a:endParaRPr lang="en-IN" b="0" i="0" dirty="0">
              <a:solidFill>
                <a:srgbClr val="000000"/>
              </a:solidFill>
              <a:effectLst/>
              <a:latin typeface="ff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dirty="0"/>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dirty="0"/>
          </a:p>
          <a:p>
            <a:pPr>
              <a:lnSpc>
                <a:spcPct val="100000"/>
              </a:lnSpc>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dirty="0"/>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10" name="Title 2">
            <a:extLst>
              <a:ext uri="{FF2B5EF4-FFF2-40B4-BE49-F238E27FC236}">
                <a16:creationId xmlns:a16="http://schemas.microsoft.com/office/drawing/2014/main" id="{DBFBDE46-73B2-8EA1-0ACA-AC4D5B600B02}"/>
              </a:ext>
            </a:extLst>
          </p:cNvPr>
          <p:cNvSpPr>
            <a:spLocks noGrp="1"/>
          </p:cNvSpPr>
          <p:nvPr>
            <p:ph type="body"/>
          </p:nvPr>
        </p:nvSpPr>
        <p:spPr>
          <a:xfrm>
            <a:off x="228600" y="575548"/>
            <a:ext cx="8645320" cy="6053852"/>
          </a:xfrm>
        </p:spPr>
        <p:txBody>
          <a:bodyPr/>
          <a:lstStyle/>
          <a:p>
            <a:r>
              <a:rPr lang="en-US" dirty="0"/>
              <a:t>   •    </a:t>
            </a:r>
            <a:r>
              <a:rPr lang="en-US" dirty="0">
                <a:latin typeface="+mj-lt"/>
              </a:rPr>
              <a:t>Image  compression is an application of data compression that encodes the </a:t>
            </a:r>
          </a:p>
          <a:p>
            <a:r>
              <a:rPr lang="en-IN" dirty="0">
                <a:latin typeface="+mj-lt"/>
              </a:rPr>
              <a:t>        original image with few bits. The objective of image compression is to reduce </a:t>
            </a:r>
          </a:p>
          <a:p>
            <a:r>
              <a:rPr lang="en-IN" dirty="0">
                <a:latin typeface="+mj-lt"/>
              </a:rPr>
              <a:t>        irrelevance and redundancy of the image data in order to be able to store or  </a:t>
            </a:r>
          </a:p>
          <a:p>
            <a:r>
              <a:rPr lang="en-IN" dirty="0">
                <a:latin typeface="+mj-lt"/>
              </a:rPr>
              <a:t>        transmit data in an efficient form.</a:t>
            </a:r>
            <a:endParaRPr lang="en-US" dirty="0">
              <a:latin typeface="+mj-lt"/>
            </a:endParaRPr>
          </a:p>
          <a:p>
            <a:endParaRPr lang="en-US" sz="1100" dirty="0"/>
          </a:p>
          <a:p>
            <a:r>
              <a:rPr lang="en-US" dirty="0"/>
              <a:t>   •    So Image compression can reduce the transmit time over the network and </a:t>
            </a:r>
          </a:p>
          <a:p>
            <a:r>
              <a:rPr lang="en-US" dirty="0"/>
              <a:t>        increase the speed of transmission. In Lossless image compression no data </a:t>
            </a:r>
          </a:p>
          <a:p>
            <a:r>
              <a:rPr lang="en-US" dirty="0"/>
              <a:t>        loss when the compression technique is done.</a:t>
            </a:r>
          </a:p>
          <a:p>
            <a:endParaRPr lang="en-US" sz="1000" dirty="0"/>
          </a:p>
          <a:p>
            <a:r>
              <a:rPr lang="en-US" dirty="0"/>
              <a:t>   •    In this research, a new lossless compression scheme is presented  and named </a:t>
            </a:r>
          </a:p>
          <a:p>
            <a:r>
              <a:rPr lang="en-US" dirty="0"/>
              <a:t>        as Huffman Based LZW Lossless Image  Compression using Retinex  Algorithm</a:t>
            </a:r>
          </a:p>
          <a:p>
            <a:r>
              <a:rPr lang="en-US" dirty="0"/>
              <a:t>        which consists of three stages: In the first stage, a Huffman coding is used to </a:t>
            </a:r>
          </a:p>
          <a:p>
            <a:r>
              <a:rPr lang="en-US" dirty="0"/>
              <a:t>        compress the image. In the second stage all Huffman code words are concaten-</a:t>
            </a:r>
          </a:p>
          <a:p>
            <a:r>
              <a:rPr lang="en-US" dirty="0"/>
              <a:t>        ated  together and then compressed with LZW coding and decoding.</a:t>
            </a:r>
          </a:p>
          <a:p>
            <a:endParaRPr lang="en-US" sz="1400" dirty="0"/>
          </a:p>
          <a:p>
            <a:r>
              <a:rPr lang="en-US" dirty="0"/>
              <a:t>  •     In the third stage the Retinex algorithm are used on compressed image for ,</a:t>
            </a:r>
          </a:p>
          <a:p>
            <a:r>
              <a:rPr lang="en-US" dirty="0"/>
              <a:t>        enhance the contrast of image and improve the quality of image.This proposed </a:t>
            </a:r>
          </a:p>
          <a:p>
            <a:r>
              <a:rPr lang="en-US" dirty="0"/>
              <a:t>        technique is used to increase the compression ratio.</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dirty="0"/>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105200"/>
            <a:ext cx="8381160" cy="75600"/>
          </a:xfrm>
          <a:prstGeom prst="rect">
            <a:avLst/>
          </a:prstGeom>
          <a:solidFill>
            <a:srgbClr val="7030A0"/>
          </a:solidFill>
          <a:ln w="25560">
            <a:solidFill>
              <a:srgbClr val="3A5F8B"/>
            </a:solidFill>
            <a:round/>
          </a:ln>
        </p:spPr>
        <p:txBody>
          <a:bodyPr/>
          <a:lstStyle/>
          <a:p>
            <a:endParaRPr lang="en-IN" dirty="0"/>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Introduction</a:t>
            </a:r>
            <a:endParaRPr dirty="0">
              <a:solidFill>
                <a:srgbClr val="C00000"/>
              </a:solidFill>
            </a:endParaRPr>
          </a:p>
        </p:txBody>
      </p:sp>
      <p:sp>
        <p:nvSpPr>
          <p:cNvPr id="3" name="Text Placeholder 2">
            <a:extLst>
              <a:ext uri="{FF2B5EF4-FFF2-40B4-BE49-F238E27FC236}">
                <a16:creationId xmlns:a16="http://schemas.microsoft.com/office/drawing/2014/main" id="{07384D45-DD3C-8B9A-4759-064E4F88381E}"/>
              </a:ext>
            </a:extLst>
          </p:cNvPr>
          <p:cNvSpPr>
            <a:spLocks noGrp="1"/>
          </p:cNvSpPr>
          <p:nvPr>
            <p:ph type="body"/>
          </p:nvPr>
        </p:nvSpPr>
        <p:spPr>
          <a:xfrm>
            <a:off x="457200" y="2513400"/>
            <a:ext cx="8153400" cy="2136000"/>
          </a:xfrm>
        </p:spPr>
        <p:txBody>
          <a:bodyPr/>
          <a:lstStyle/>
          <a:p>
            <a:pPr marL="285750" indent="-285750">
              <a:buFont typeface="Wingdings" panose="05000000000000000000" pitchFamily="2" charset="2"/>
              <a:buChar char="Ø"/>
            </a:pPr>
            <a:r>
              <a:rPr lang="en-US" dirty="0"/>
              <a:t>Image compression is an application of data compression that encodes the </a:t>
            </a:r>
          </a:p>
          <a:p>
            <a:pPr marL="285750" indent="-285750"/>
            <a:r>
              <a:rPr lang="en-US" dirty="0"/>
              <a:t>     original image with few bits. The objective of the image compression is to </a:t>
            </a:r>
          </a:p>
          <a:p>
            <a:pPr marL="285750" indent="-285750"/>
            <a:r>
              <a:rPr lang="en-US" dirty="0"/>
              <a:t>     reduce irrelevance and redundancy of the image data in order to be able to </a:t>
            </a:r>
          </a:p>
          <a:p>
            <a:pPr marL="285750" indent="-285750"/>
            <a:r>
              <a:rPr lang="en-US" dirty="0"/>
              <a:t>     store or transmit data in an efficient form.</a:t>
            </a:r>
          </a:p>
          <a:p>
            <a:pPr marL="285750" indent="-285750"/>
            <a:endParaRPr lang="en-US" sz="900" dirty="0"/>
          </a:p>
          <a:p>
            <a:pPr marL="285750" indent="-285750">
              <a:buFont typeface="Wingdings" panose="05000000000000000000" pitchFamily="2" charset="2"/>
              <a:buChar char="Ø"/>
            </a:pPr>
            <a:r>
              <a:rPr lang="en-US" dirty="0"/>
              <a:t>Image compression means the reduction of the size image data, while retaining </a:t>
            </a:r>
          </a:p>
          <a:p>
            <a:pPr marL="285750" indent="-285750"/>
            <a:r>
              <a:rPr lang="en-US" dirty="0"/>
              <a:t>     necessary information. Mathematically this means transforming a 2D pixel array </a:t>
            </a:r>
          </a:p>
          <a:p>
            <a:pPr marL="285750" indent="-285750"/>
            <a:r>
              <a:rPr lang="en-US" dirty="0"/>
              <a:t>     in to a statically uncorrelated data set.</a:t>
            </a:r>
          </a:p>
          <a:p>
            <a:pPr marL="285750" indent="-285750"/>
            <a:endParaRPr lang="en-US" sz="1200" dirty="0"/>
          </a:p>
          <a:p>
            <a:pPr marL="285750" indent="-285750">
              <a:buFont typeface="Wingdings" panose="05000000000000000000" pitchFamily="2" charset="2"/>
              <a:buChar char="Ø"/>
            </a:pPr>
            <a:r>
              <a:rPr lang="en-US" dirty="0"/>
              <a:t>The transformation is applied prior to storage or transmission of the image. At </a:t>
            </a:r>
          </a:p>
          <a:p>
            <a:pPr marL="285750" indent="-285750"/>
            <a:r>
              <a:rPr lang="en-US" dirty="0"/>
              <a:t>     late time the compressed image is decompressed to reconstruct the image and </a:t>
            </a:r>
          </a:p>
          <a:p>
            <a:pPr marL="285750" indent="-285750"/>
            <a:r>
              <a:rPr lang="en-US" dirty="0"/>
              <a:t>     an approximation of it.</a:t>
            </a:r>
          </a:p>
          <a:p>
            <a:pPr marL="285750" indent="-285750"/>
            <a:endParaRPr lang="en-US" sz="1200" dirty="0"/>
          </a:p>
          <a:p>
            <a:pPr marL="285750" indent="-285750">
              <a:buFont typeface="Wingdings" panose="05000000000000000000" pitchFamily="2" charset="2"/>
              <a:buChar char="Ø"/>
            </a:pPr>
            <a:r>
              <a:rPr lang="en-IN" dirty="0"/>
              <a:t>So image compression is used to minimize the amount of memory needed to </a:t>
            </a:r>
          </a:p>
          <a:p>
            <a:pPr marL="285750" indent="-285750"/>
            <a:r>
              <a:rPr lang="en-IN" dirty="0"/>
              <a:t>     represent an image. Images often require a large number of bits to represent</a:t>
            </a:r>
          </a:p>
          <a:p>
            <a:pPr marL="285750" indent="-285750"/>
            <a:r>
              <a:rPr lang="en-IN" dirty="0"/>
              <a:t>     them, and if the image needs to be transmitted or stores, it is impractical to do </a:t>
            </a:r>
          </a:p>
          <a:p>
            <a:pPr marL="285750" indent="-285750"/>
            <a:r>
              <a:rPr lang="en-IN" dirty="0"/>
              <a:t>     so without somehow reducing the number of bits. </a:t>
            </a:r>
            <a:endParaRPr lang="en-US" dirty="0"/>
          </a:p>
        </p:txBody>
      </p:sp>
      <p:sp>
        <p:nvSpPr>
          <p:cNvPr id="2" name="TextBox 1">
            <a:extLst>
              <a:ext uri="{FF2B5EF4-FFF2-40B4-BE49-F238E27FC236}">
                <a16:creationId xmlns:a16="http://schemas.microsoft.com/office/drawing/2014/main" id="{DBA1F3D7-B720-D7D8-17DA-6F99EA4E8EAA}"/>
              </a:ext>
            </a:extLst>
          </p:cNvPr>
          <p:cNvSpPr txBox="1"/>
          <p:nvPr/>
        </p:nvSpPr>
        <p:spPr>
          <a:xfrm>
            <a:off x="5029200" y="3200400"/>
            <a:ext cx="381000" cy="381000"/>
          </a:xfrm>
          <a:prstGeom prst="rect">
            <a:avLst/>
          </a:prstGeom>
          <a:noFill/>
        </p:spPr>
        <p:txBody>
          <a:bodyPr wrap="square" rtlCol="0">
            <a:spAutoFit/>
          </a:bodyPr>
          <a:lstStyle/>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dirty="0"/>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dirty="0"/>
          </a:p>
          <a:p>
            <a:pPr>
              <a:lnSpc>
                <a:spcPct val="100000"/>
              </a:lnSpc>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dirty="0"/>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2" name="Subtitle 1">
            <a:extLst>
              <a:ext uri="{FF2B5EF4-FFF2-40B4-BE49-F238E27FC236}">
                <a16:creationId xmlns:a16="http://schemas.microsoft.com/office/drawing/2014/main" id="{D4C66102-E272-136F-1AF2-AC669C27C3C1}"/>
              </a:ext>
            </a:extLst>
          </p:cNvPr>
          <p:cNvSpPr>
            <a:spLocks noGrp="1"/>
          </p:cNvSpPr>
          <p:nvPr>
            <p:ph type="subTitle"/>
          </p:nvPr>
        </p:nvSpPr>
        <p:spPr>
          <a:xfrm>
            <a:off x="686160" y="1905000"/>
            <a:ext cx="7771680" cy="3450960"/>
          </a:xfrm>
        </p:spPr>
        <p:txBody>
          <a:bodyPr/>
          <a:lstStyle/>
          <a:p>
            <a:pPr marL="285750" indent="-285750">
              <a:buFont typeface="Arial" panose="020B0604020202020204" pitchFamily="34" charset="0"/>
              <a:buChar char="•"/>
            </a:pPr>
            <a:r>
              <a:rPr lang="en-US" dirty="0">
                <a:latin typeface="+mj-lt"/>
              </a:rPr>
              <a:t>The main objective is to compress the size of the image, without reducing </a:t>
            </a:r>
          </a:p>
          <a:p>
            <a:pPr marL="285750" indent="-285750"/>
            <a:r>
              <a:rPr lang="en-US" dirty="0">
                <a:latin typeface="+mj-lt"/>
              </a:rPr>
              <a:t>     the image data.</a:t>
            </a:r>
          </a:p>
          <a:p>
            <a:endParaRPr lang="en-US" sz="1400" dirty="0">
              <a:latin typeface="+mj-lt"/>
            </a:endParaRPr>
          </a:p>
          <a:p>
            <a:pPr marL="285750" indent="-285750">
              <a:buFont typeface="Arial" panose="020B0604020202020204" pitchFamily="34" charset="0"/>
              <a:buChar char="•"/>
            </a:pPr>
            <a:r>
              <a:rPr lang="en-US" dirty="0">
                <a:latin typeface="+mj-lt"/>
              </a:rPr>
              <a:t>It is a multidisciplinary approach that combines image compression and </a:t>
            </a:r>
          </a:p>
          <a:p>
            <a:pPr marL="285750" indent="-285750"/>
            <a:r>
              <a:rPr lang="en-US" dirty="0">
                <a:latin typeface="+mj-lt"/>
              </a:rPr>
              <a:t>     enhancement techniques.</a:t>
            </a:r>
          </a:p>
          <a:p>
            <a:pPr marL="285750" indent="-285750"/>
            <a:endParaRPr lang="en-US" sz="1600" dirty="0">
              <a:latin typeface="+mj-lt"/>
            </a:endParaRPr>
          </a:p>
          <a:p>
            <a:pPr marL="285750" indent="-285750">
              <a:buFont typeface="Arial" panose="020B0604020202020204" pitchFamily="34" charset="0"/>
              <a:buChar char="•"/>
            </a:pPr>
            <a:r>
              <a:rPr lang="en-US" dirty="0">
                <a:latin typeface="+mj-lt"/>
              </a:rPr>
              <a:t>The aim is to achieve high quality, lossless compression while improving </a:t>
            </a:r>
          </a:p>
          <a:p>
            <a:pPr marL="285750" indent="-285750"/>
            <a:r>
              <a:rPr lang="en-US" dirty="0">
                <a:latin typeface="+mj-lt"/>
              </a:rPr>
              <a:t>     the visual quality of the images. It has implications in various fields like </a:t>
            </a:r>
          </a:p>
          <a:p>
            <a:pPr marL="285750" indent="-285750"/>
            <a:r>
              <a:rPr lang="en-US" dirty="0">
                <a:latin typeface="+mj-lt"/>
              </a:rPr>
              <a:t>     image archiving, medical imaging where compression efficiency and image </a:t>
            </a:r>
          </a:p>
          <a:p>
            <a:pPr marL="285750" indent="-285750"/>
            <a:r>
              <a:rPr lang="en-US" dirty="0">
                <a:latin typeface="+mj-lt"/>
              </a:rPr>
              <a:t>     quality are critical. </a:t>
            </a: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endParaRPr lang="en-IN" dirty="0">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dirty="0"/>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dirty="0"/>
          </a:p>
          <a:p>
            <a:pPr>
              <a:lnSpc>
                <a:spcPct val="100000"/>
              </a:lnSpc>
            </a:pPr>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11777</TotalTime>
  <Words>2378</Words>
  <Application>Microsoft Office PowerPoint</Application>
  <PresentationFormat>On-screen Show (4:3)</PresentationFormat>
  <Paragraphs>226</Paragraphs>
  <Slides>23</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Arial</vt:lpstr>
      <vt:lpstr>Arial Black</vt:lpstr>
      <vt:lpstr>Bookman Old Style</vt:lpstr>
      <vt:lpstr>Calibri</vt:lpstr>
      <vt:lpstr>ff2</vt:lpstr>
      <vt:lpstr>ff4</vt:lpstr>
      <vt:lpstr>Söhne</vt:lpstr>
      <vt:lpstr>StarSymbol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Pavan Kumar</cp:lastModifiedBy>
  <cp:revision>806</cp:revision>
  <dcterms:modified xsi:type="dcterms:W3CDTF">2023-11-01T05:41:01Z</dcterms:modified>
</cp:coreProperties>
</file>