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2" r:id="rId5"/>
    <p:sldId id="323" r:id="rId6"/>
    <p:sldId id="292" r:id="rId7"/>
    <p:sldId id="259" r:id="rId8"/>
    <p:sldId id="260" r:id="rId9"/>
    <p:sldId id="261" r:id="rId10"/>
    <p:sldId id="262" r:id="rId11"/>
    <p:sldId id="32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9" autoAdjust="0"/>
    <p:restoredTop sz="94660"/>
  </p:normalViewPr>
  <p:slideViewPr>
    <p:cSldViewPr snapToGrid="0">
      <p:cViewPr varScale="1">
        <p:scale>
          <a:sx n="91" d="100"/>
          <a:sy n="91"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BAA2-1AFE-5D19-7C20-20C70A410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4763-278E-EDC4-C7F1-7D241E38A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1AE90-9247-D874-9C85-1C8567BC5BED}"/>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F05E0191-96DD-33DD-2D39-0ED3CC122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63941-C8AD-42DA-A37E-18F00028807E}"/>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172649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07C3-F5D5-326C-8F95-4A801EB81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C0206-1F63-0709-972F-5BEFF267A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A379-D05B-68ED-B56E-D750B3F098FA}"/>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26668A47-5A43-37E4-A205-F676BB253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6D853-DBE6-01C3-3420-6A306F2F8F11}"/>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250556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49C4D-E257-73BC-A30C-AB0D97182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59DE28-9E4F-E4E5-B333-5F1886E74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4F23C-7C4C-7B07-7C68-3FBB83748CA0}"/>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9F57A7D0-D699-5D42-9E05-658F9CA42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A3497-C481-F806-EBE5-FA753D3A538C}"/>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96675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9A70-5284-D8B0-4661-11796D526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27B6A-AC4A-6463-1F60-54C9D0BAB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DB359-BF21-766B-D8DF-36948AA5F2B0}"/>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79D26284-18B4-4515-87EF-6A76B35C9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D1708-0F47-CB01-89EA-B99860F93268}"/>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12339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84A6-B8C9-2C3F-9AC4-9D10F5687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86167E-3415-5ACF-55F4-A6865B5382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B4EC7-36F8-2573-4A3A-DA253D9291E9}"/>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399AFED8-65FA-2BA6-CCF2-942AF213F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99D0B-0C99-57FA-F305-E68A2B011634}"/>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25162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90D9-18CE-9274-7603-9109F2D5B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D1840-F5B8-F7EF-F13F-30F0F0568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9AA249-55AD-EE93-6DAE-635B321FD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B2715-2D7D-5BB7-1963-88556E258895}"/>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6" name="Footer Placeholder 5">
            <a:extLst>
              <a:ext uri="{FF2B5EF4-FFF2-40B4-BE49-F238E27FC236}">
                <a16:creationId xmlns:a16="http://schemas.microsoft.com/office/drawing/2014/main" id="{15E33202-0838-3AB1-6144-230444D5A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EF54A-0C1F-4C72-76C0-72D3B9279DDD}"/>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8109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C295-1FBD-D813-5063-ECB09FA89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7F4878-46E8-FEE0-F0AC-8DFEA96FC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3A702-E7FE-E391-69CC-65DD38F17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DE234-B4B8-7802-81FF-850EB5A7F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B51BB-E7A4-AEC5-5FF2-932BA743A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88CA93-A888-4F0A-D01D-4A203E24C1F7}"/>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8" name="Footer Placeholder 7">
            <a:extLst>
              <a:ext uri="{FF2B5EF4-FFF2-40B4-BE49-F238E27FC236}">
                <a16:creationId xmlns:a16="http://schemas.microsoft.com/office/drawing/2014/main" id="{9E782BDF-74B0-5618-FEBC-EEE7F9768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C8214-8187-2C08-E39C-C2500DDC8EC1}"/>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309008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88C3-F1AC-CB28-264B-C88892606A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8911DC-5DB9-36AA-7F1F-9BFEF27C683C}"/>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4" name="Footer Placeholder 3">
            <a:extLst>
              <a:ext uri="{FF2B5EF4-FFF2-40B4-BE49-F238E27FC236}">
                <a16:creationId xmlns:a16="http://schemas.microsoft.com/office/drawing/2014/main" id="{FF1BCBE9-0CA3-391E-A34C-4C782008D9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AE59A5-998C-6B50-5245-CE524AEDAFE4}"/>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110336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1D35B-CF68-7E4A-9260-AAF2A866EAA2}"/>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3" name="Footer Placeholder 2">
            <a:extLst>
              <a:ext uri="{FF2B5EF4-FFF2-40B4-BE49-F238E27FC236}">
                <a16:creationId xmlns:a16="http://schemas.microsoft.com/office/drawing/2014/main" id="{7B30A91A-B441-295F-E29B-E30A9496EE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4F9E36-59F3-8164-05E8-744C198591B7}"/>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15041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6E9-9290-6ECD-7836-51B15388A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BEE0B8-579D-3FEB-9FBD-91D57EA77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14290E-8269-49D5-DE52-64B260A98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30113-F373-5459-3227-7A93749248DC}"/>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6" name="Footer Placeholder 5">
            <a:extLst>
              <a:ext uri="{FF2B5EF4-FFF2-40B4-BE49-F238E27FC236}">
                <a16:creationId xmlns:a16="http://schemas.microsoft.com/office/drawing/2014/main" id="{C795CEC0-4DA0-1E50-AC2D-5E0649EA3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E4491-6CC9-4A4B-9DE5-B242057DBDF2}"/>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247360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48C9-1C50-1E62-CA2E-FAA4170A0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CD299-911D-E68D-C7DF-D3AE564EC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847BC-3358-0696-2466-B9D69CE2A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E237B-2FEF-B0F6-0318-A6E631136DA6}"/>
              </a:ext>
            </a:extLst>
          </p:cNvPr>
          <p:cNvSpPr>
            <a:spLocks noGrp="1"/>
          </p:cNvSpPr>
          <p:nvPr>
            <p:ph type="dt" sz="half" idx="10"/>
          </p:nvPr>
        </p:nvSpPr>
        <p:spPr/>
        <p:txBody>
          <a:bodyPr/>
          <a:lstStyle/>
          <a:p>
            <a:fld id="{D95F5225-B107-4D06-AECE-CD6CB0925777}" type="datetimeFigureOut">
              <a:rPr lang="en-US" smtClean="0"/>
              <a:t>6/5/2024</a:t>
            </a:fld>
            <a:endParaRPr lang="en-US"/>
          </a:p>
        </p:txBody>
      </p:sp>
      <p:sp>
        <p:nvSpPr>
          <p:cNvPr id="6" name="Footer Placeholder 5">
            <a:extLst>
              <a:ext uri="{FF2B5EF4-FFF2-40B4-BE49-F238E27FC236}">
                <a16:creationId xmlns:a16="http://schemas.microsoft.com/office/drawing/2014/main" id="{6B8DD139-B005-EAB6-6697-42650C430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E630F-4159-0647-46C8-51484066578C}"/>
              </a:ext>
            </a:extLst>
          </p:cNvPr>
          <p:cNvSpPr>
            <a:spLocks noGrp="1"/>
          </p:cNvSpPr>
          <p:nvPr>
            <p:ph type="sldNum" sz="quarter" idx="12"/>
          </p:nvPr>
        </p:nvSpPr>
        <p:spPr/>
        <p:txBody>
          <a:bodyPr/>
          <a:lstStyle/>
          <a:p>
            <a:fld id="{CD5C7DCF-F95A-40A1-B99C-CD0675E12A9D}" type="slidenum">
              <a:rPr lang="en-US" smtClean="0"/>
              <a:t>‹#›</a:t>
            </a:fld>
            <a:endParaRPr lang="en-US"/>
          </a:p>
        </p:txBody>
      </p:sp>
    </p:spTree>
    <p:extLst>
      <p:ext uri="{BB962C8B-B14F-4D97-AF65-F5344CB8AC3E}">
        <p14:creationId xmlns:p14="http://schemas.microsoft.com/office/powerpoint/2010/main" val="144971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C1745-3132-FC59-90CE-78FA18C64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0C6B09-80B2-0FD7-7A28-EA247D5ED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FA4F0-7309-20BB-661B-402D07BA8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5F5225-B107-4D06-AECE-CD6CB0925777}" type="datetimeFigureOut">
              <a:rPr lang="en-US" smtClean="0"/>
              <a:t>6/5/2024</a:t>
            </a:fld>
            <a:endParaRPr lang="en-US"/>
          </a:p>
        </p:txBody>
      </p:sp>
      <p:sp>
        <p:nvSpPr>
          <p:cNvPr id="5" name="Footer Placeholder 4">
            <a:extLst>
              <a:ext uri="{FF2B5EF4-FFF2-40B4-BE49-F238E27FC236}">
                <a16:creationId xmlns:a16="http://schemas.microsoft.com/office/drawing/2014/main" id="{670D0A7F-FBDA-BCA7-A6D8-A2D8296F3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A53FDE-D3C9-35D1-51CE-8896A1E91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5C7DCF-F95A-40A1-B99C-CD0675E12A9D}" type="slidenum">
              <a:rPr lang="en-US" smtClean="0"/>
              <a:t>‹#›</a:t>
            </a:fld>
            <a:endParaRPr lang="en-US"/>
          </a:p>
        </p:txBody>
      </p:sp>
    </p:spTree>
    <p:extLst>
      <p:ext uri="{BB962C8B-B14F-4D97-AF65-F5344CB8AC3E}">
        <p14:creationId xmlns:p14="http://schemas.microsoft.com/office/powerpoint/2010/main" val="4328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F4EE26-6A68-8000-DB49-43262CEF320A}"/>
              </a:ext>
            </a:extLst>
          </p:cNvPr>
          <p:cNvSpPr txBox="1"/>
          <p:nvPr/>
        </p:nvSpPr>
        <p:spPr>
          <a:xfrm>
            <a:off x="5437149" y="2032517"/>
            <a:ext cx="1317701" cy="409250"/>
          </a:xfrm>
          <a:prstGeom prst="rect">
            <a:avLst/>
          </a:prstGeom>
          <a:noFill/>
        </p:spPr>
        <p:txBody>
          <a:bodyPr wrap="none" rtlCol="0">
            <a:spAutoFit/>
          </a:bodyPr>
          <a:lstStyle/>
          <a:p>
            <a:pPr defTabSz="1005840">
              <a:spcAft>
                <a:spcPts val="600"/>
              </a:spcAft>
            </a:pPr>
            <a:r>
              <a:rPr lang="en-US" sz="1980" kern="1200">
                <a:solidFill>
                  <a:schemeClr val="tx1"/>
                </a:solidFill>
                <a:latin typeface="+mn-lt"/>
                <a:ea typeface="+mn-ea"/>
                <a:cs typeface="+mn-cs"/>
              </a:rPr>
              <a:t>Project on</a:t>
            </a:r>
            <a:endParaRPr lang="en-US"/>
          </a:p>
        </p:txBody>
      </p:sp>
      <p:sp>
        <p:nvSpPr>
          <p:cNvPr id="5" name="TextBox 4">
            <a:extLst>
              <a:ext uri="{FF2B5EF4-FFF2-40B4-BE49-F238E27FC236}">
                <a16:creationId xmlns:a16="http://schemas.microsoft.com/office/drawing/2014/main" id="{8F1CE8F2-FFFF-9DFF-49DC-04B3CA4E75A3}"/>
              </a:ext>
            </a:extLst>
          </p:cNvPr>
          <p:cNvSpPr txBox="1"/>
          <p:nvPr/>
        </p:nvSpPr>
        <p:spPr>
          <a:xfrm>
            <a:off x="932470" y="2782669"/>
            <a:ext cx="10327058" cy="646331"/>
          </a:xfrm>
          <a:prstGeom prst="rect">
            <a:avLst/>
          </a:prstGeom>
          <a:noFill/>
        </p:spPr>
        <p:txBody>
          <a:bodyPr wrap="none" rtlCol="0">
            <a:spAutoFit/>
          </a:bodyPr>
          <a:lstStyle/>
          <a:p>
            <a:pPr defTabSz="1005840">
              <a:spcAft>
                <a:spcPts val="600"/>
              </a:spcAft>
            </a:pPr>
            <a:r>
              <a:rPr lang="en-US" sz="3600" kern="1200" dirty="0">
                <a:solidFill>
                  <a:schemeClr val="tx1"/>
                </a:solidFill>
                <a:latin typeface="+mn-lt"/>
                <a:ea typeface="+mn-ea"/>
                <a:cs typeface="+mn-cs"/>
              </a:rPr>
              <a:t>Inductive Representation Learning on Large Graphs</a:t>
            </a:r>
            <a:endParaRPr lang="en-US" sz="3600" dirty="0"/>
          </a:p>
        </p:txBody>
      </p:sp>
      <p:sp>
        <p:nvSpPr>
          <p:cNvPr id="6" name="TextBox 5">
            <a:extLst>
              <a:ext uri="{FF2B5EF4-FFF2-40B4-BE49-F238E27FC236}">
                <a16:creationId xmlns:a16="http://schemas.microsoft.com/office/drawing/2014/main" id="{79EAA1D4-7444-5567-4A67-3B55D813E156}"/>
              </a:ext>
            </a:extLst>
          </p:cNvPr>
          <p:cNvSpPr txBox="1"/>
          <p:nvPr/>
        </p:nvSpPr>
        <p:spPr>
          <a:xfrm>
            <a:off x="8094883" y="4722267"/>
            <a:ext cx="451470" cy="397032"/>
          </a:xfrm>
          <a:prstGeom prst="rect">
            <a:avLst/>
          </a:prstGeom>
          <a:noFill/>
        </p:spPr>
        <p:txBody>
          <a:bodyPr wrap="none" rtlCol="0">
            <a:spAutoFit/>
          </a:bodyPr>
          <a:lstStyle/>
          <a:p>
            <a:pPr defTabSz="1005840">
              <a:spcAft>
                <a:spcPts val="600"/>
              </a:spcAft>
            </a:pPr>
            <a:r>
              <a:rPr lang="en-US" sz="1980" kern="1200">
                <a:solidFill>
                  <a:schemeClr val="tx1"/>
                </a:solidFill>
                <a:latin typeface="+mn-lt"/>
                <a:ea typeface="+mn-ea"/>
                <a:cs typeface="+mn-cs"/>
              </a:rPr>
              <a:t>By</a:t>
            </a:r>
            <a:endParaRPr lang="en-US"/>
          </a:p>
        </p:txBody>
      </p:sp>
      <p:sp>
        <p:nvSpPr>
          <p:cNvPr id="7" name="TextBox 6">
            <a:extLst>
              <a:ext uri="{FF2B5EF4-FFF2-40B4-BE49-F238E27FC236}">
                <a16:creationId xmlns:a16="http://schemas.microsoft.com/office/drawing/2014/main" id="{CE244505-A882-626F-9941-6464DFBDC742}"/>
              </a:ext>
            </a:extLst>
          </p:cNvPr>
          <p:cNvSpPr txBox="1"/>
          <p:nvPr/>
        </p:nvSpPr>
        <p:spPr>
          <a:xfrm>
            <a:off x="8094883" y="5209545"/>
            <a:ext cx="3597922" cy="1023126"/>
          </a:xfrm>
          <a:prstGeom prst="rect">
            <a:avLst/>
          </a:prstGeom>
          <a:noFill/>
        </p:spPr>
        <p:txBody>
          <a:bodyPr wrap="none" rtlCol="0">
            <a:spAutoFit/>
          </a:bodyPr>
          <a:lstStyle/>
          <a:p>
            <a:pPr defTabSz="1005840">
              <a:spcAft>
                <a:spcPts val="600"/>
              </a:spcAft>
            </a:pPr>
            <a:r>
              <a:rPr lang="en-US" sz="1980" kern="1200" dirty="0" err="1">
                <a:solidFill>
                  <a:schemeClr val="tx1"/>
                </a:solidFill>
                <a:latin typeface="+mn-lt"/>
                <a:ea typeface="+mn-ea"/>
                <a:cs typeface="+mn-cs"/>
              </a:rPr>
              <a:t>Yaswanth</a:t>
            </a:r>
            <a:r>
              <a:rPr lang="en-US" sz="1980" kern="1200" dirty="0">
                <a:solidFill>
                  <a:schemeClr val="tx1"/>
                </a:solidFill>
                <a:latin typeface="+mn-lt"/>
                <a:ea typeface="+mn-ea"/>
                <a:cs typeface="+mn-cs"/>
              </a:rPr>
              <a:t> </a:t>
            </a:r>
            <a:r>
              <a:rPr lang="en-US" sz="1980" kern="1200" dirty="0" err="1">
                <a:solidFill>
                  <a:schemeClr val="tx1"/>
                </a:solidFill>
                <a:latin typeface="+mn-lt"/>
                <a:ea typeface="+mn-ea"/>
                <a:cs typeface="+mn-cs"/>
              </a:rPr>
              <a:t>BestaVemula</a:t>
            </a:r>
            <a:br>
              <a:rPr lang="en-US" sz="1980" kern="1200" dirty="0">
                <a:solidFill>
                  <a:schemeClr val="tx1"/>
                </a:solidFill>
                <a:latin typeface="+mn-lt"/>
                <a:ea typeface="+mn-ea"/>
                <a:cs typeface="+mn-cs"/>
              </a:rPr>
            </a:br>
            <a:r>
              <a:rPr lang="en-US" sz="1980" kern="1200" dirty="0">
                <a:solidFill>
                  <a:schemeClr val="tx1"/>
                </a:solidFill>
                <a:latin typeface="+mn-lt"/>
                <a:ea typeface="+mn-ea"/>
                <a:cs typeface="+mn-cs"/>
              </a:rPr>
              <a:t>Harsha Vardhan Royal </a:t>
            </a:r>
            <a:r>
              <a:rPr lang="en-US" sz="1980" kern="1200" dirty="0" err="1">
                <a:solidFill>
                  <a:schemeClr val="tx1"/>
                </a:solidFill>
                <a:latin typeface="+mn-lt"/>
                <a:ea typeface="+mn-ea"/>
                <a:cs typeface="+mn-cs"/>
              </a:rPr>
              <a:t>Amidela</a:t>
            </a:r>
            <a:br>
              <a:rPr lang="en-US" sz="1980" kern="1200" dirty="0">
                <a:solidFill>
                  <a:schemeClr val="tx1"/>
                </a:solidFill>
                <a:latin typeface="+mn-lt"/>
                <a:ea typeface="+mn-ea"/>
                <a:cs typeface="+mn-cs"/>
              </a:rPr>
            </a:br>
            <a:r>
              <a:rPr lang="en-US" sz="1980" kern="1200" dirty="0">
                <a:solidFill>
                  <a:schemeClr val="tx1"/>
                </a:solidFill>
                <a:latin typeface="+mn-lt"/>
                <a:ea typeface="+mn-ea"/>
                <a:cs typeface="+mn-cs"/>
              </a:rPr>
              <a:t>Rahul Boyapati</a:t>
            </a:r>
            <a:endParaRPr lang="en-US" dirty="0"/>
          </a:p>
        </p:txBody>
      </p:sp>
    </p:spTree>
    <p:extLst>
      <p:ext uri="{BB962C8B-B14F-4D97-AF65-F5344CB8AC3E}">
        <p14:creationId xmlns:p14="http://schemas.microsoft.com/office/powerpoint/2010/main" val="287664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363DA-0182-806E-BA85-0BFC634800A6}"/>
              </a:ext>
            </a:extLst>
          </p:cNvPr>
          <p:cNvSpPr txBox="1"/>
          <p:nvPr/>
        </p:nvSpPr>
        <p:spPr>
          <a:xfrm>
            <a:off x="530156" y="394850"/>
            <a:ext cx="4612225" cy="369332"/>
          </a:xfrm>
          <a:prstGeom prst="rect">
            <a:avLst/>
          </a:prstGeom>
          <a:noFill/>
        </p:spPr>
        <p:txBody>
          <a:bodyPr wrap="none" rtlCol="0">
            <a:spAutoFit/>
          </a:bodyPr>
          <a:lstStyle/>
          <a:p>
            <a:pPr marL="285750" indent="-285750">
              <a:buFont typeface="Arial" panose="020B0604020202020204" pitchFamily="34" charset="0"/>
              <a:buChar char="•"/>
            </a:pPr>
            <a:r>
              <a:rPr lang="en-US" dirty="0"/>
              <a:t>Run the commands to run the python files</a:t>
            </a:r>
          </a:p>
        </p:txBody>
      </p:sp>
      <p:sp>
        <p:nvSpPr>
          <p:cNvPr id="7" name="TextBox 6">
            <a:extLst>
              <a:ext uri="{FF2B5EF4-FFF2-40B4-BE49-F238E27FC236}">
                <a16:creationId xmlns:a16="http://schemas.microsoft.com/office/drawing/2014/main" id="{3F14028F-F4F6-9B4D-57CD-C97179965377}"/>
              </a:ext>
            </a:extLst>
          </p:cNvPr>
          <p:cNvSpPr txBox="1"/>
          <p:nvPr/>
        </p:nvSpPr>
        <p:spPr>
          <a:xfrm>
            <a:off x="675003" y="977408"/>
            <a:ext cx="3907801" cy="369332"/>
          </a:xfrm>
          <a:prstGeom prst="rect">
            <a:avLst/>
          </a:prstGeom>
          <a:noFill/>
        </p:spPr>
        <p:txBody>
          <a:bodyPr wrap="none" rtlCol="0">
            <a:spAutoFit/>
          </a:bodyPr>
          <a:lstStyle/>
          <a:p>
            <a:r>
              <a:rPr lang="en-US" dirty="0"/>
              <a:t>Command to run un-supervised data:</a:t>
            </a:r>
          </a:p>
        </p:txBody>
      </p:sp>
      <p:pic>
        <p:nvPicPr>
          <p:cNvPr id="5" name="Picture 4">
            <a:extLst>
              <a:ext uri="{FF2B5EF4-FFF2-40B4-BE49-F238E27FC236}">
                <a16:creationId xmlns:a16="http://schemas.microsoft.com/office/drawing/2014/main" id="{1AA6AA00-2674-7071-CBB2-0BE8C4574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03" y="5124686"/>
            <a:ext cx="10763464" cy="65731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467E569-6073-F936-DA0B-C1A94ACCF7F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5003" y="1733314"/>
            <a:ext cx="10763463" cy="3391372"/>
          </a:xfrm>
          <a:prstGeom prst="rect">
            <a:avLst/>
          </a:prstGeom>
        </p:spPr>
      </p:pic>
      <p:sp>
        <p:nvSpPr>
          <p:cNvPr id="10" name="TextBox 9">
            <a:extLst>
              <a:ext uri="{FF2B5EF4-FFF2-40B4-BE49-F238E27FC236}">
                <a16:creationId xmlns:a16="http://schemas.microsoft.com/office/drawing/2014/main" id="{A9E7AEE8-774D-3D78-4AD1-ECC434E524B4}"/>
              </a:ext>
            </a:extLst>
          </p:cNvPr>
          <p:cNvSpPr txBox="1"/>
          <p:nvPr/>
        </p:nvSpPr>
        <p:spPr>
          <a:xfrm>
            <a:off x="4634252" y="977408"/>
            <a:ext cx="3083793" cy="369332"/>
          </a:xfrm>
          <a:prstGeom prst="rect">
            <a:avLst/>
          </a:prstGeom>
          <a:noFill/>
        </p:spPr>
        <p:txBody>
          <a:bodyPr wrap="none" rtlCol="0">
            <a:spAutoFit/>
          </a:bodyPr>
          <a:lstStyle/>
          <a:p>
            <a:r>
              <a:rPr lang="en-US" b="1" dirty="0"/>
              <a:t>./example_unsupervised.sh</a:t>
            </a:r>
          </a:p>
        </p:txBody>
      </p:sp>
    </p:spTree>
    <p:extLst>
      <p:ext uri="{BB962C8B-B14F-4D97-AF65-F5344CB8AC3E}">
        <p14:creationId xmlns:p14="http://schemas.microsoft.com/office/powerpoint/2010/main" val="312542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8E4B39-16AE-05B8-798B-CE29BA3EC1F8}"/>
              </a:ext>
            </a:extLst>
          </p:cNvPr>
          <p:cNvSpPr txBox="1"/>
          <p:nvPr/>
        </p:nvSpPr>
        <p:spPr>
          <a:xfrm>
            <a:off x="5200561" y="1165686"/>
            <a:ext cx="1790875" cy="461665"/>
          </a:xfrm>
          <a:prstGeom prst="rect">
            <a:avLst/>
          </a:prstGeom>
          <a:noFill/>
        </p:spPr>
        <p:txBody>
          <a:bodyPr wrap="none" rtlCol="0">
            <a:spAutoFit/>
          </a:bodyPr>
          <a:lstStyle/>
          <a:p>
            <a:r>
              <a:rPr lang="en-US" sz="2400" b="1" u="sng" dirty="0"/>
              <a:t>Conclusion</a:t>
            </a:r>
          </a:p>
        </p:txBody>
      </p:sp>
      <p:sp>
        <p:nvSpPr>
          <p:cNvPr id="4" name="TextBox 3">
            <a:extLst>
              <a:ext uri="{FF2B5EF4-FFF2-40B4-BE49-F238E27FC236}">
                <a16:creationId xmlns:a16="http://schemas.microsoft.com/office/drawing/2014/main" id="{BD6B4A81-CC00-F62A-87E3-C0BF546E7100}"/>
              </a:ext>
            </a:extLst>
          </p:cNvPr>
          <p:cNvSpPr txBox="1"/>
          <p:nvPr/>
        </p:nvSpPr>
        <p:spPr>
          <a:xfrm>
            <a:off x="985510" y="2551837"/>
            <a:ext cx="10220979" cy="1754326"/>
          </a:xfrm>
          <a:prstGeom prst="rect">
            <a:avLst/>
          </a:prstGeom>
          <a:noFill/>
        </p:spPr>
        <p:txBody>
          <a:bodyPr wrap="square">
            <a:spAutoFit/>
          </a:bodyPr>
          <a:lstStyle/>
          <a:p>
            <a:pPr algn="just"/>
            <a:r>
              <a:rPr lang="en-US" b="1" dirty="0" err="1"/>
              <a:t>GraphSAGE</a:t>
            </a:r>
            <a:r>
              <a:rPr lang="en-US" dirty="0"/>
              <a:t>, an inductive framework leveraging node features, efficiently generates embeddings for unseen nodes in large, evolving graphs. It outperforms state-of-the-art baselines in accuracy and scalability by sampling node neighborhoods. Our theoretical and empirical analyses highlight the framework's ability to learn local graph structures effectively, particularly with pooling and LSTM aggregators. Future work includes exploring non-uniform neighborhood sampling and extending </a:t>
            </a:r>
            <a:r>
              <a:rPr lang="en-US" b="1" dirty="0" err="1"/>
              <a:t>GraphSAGE</a:t>
            </a:r>
            <a:r>
              <a:rPr lang="en-US" dirty="0"/>
              <a:t> to directed or multi-modal graphs.</a:t>
            </a:r>
          </a:p>
        </p:txBody>
      </p:sp>
    </p:spTree>
    <p:extLst>
      <p:ext uri="{BB962C8B-B14F-4D97-AF65-F5344CB8AC3E}">
        <p14:creationId xmlns:p14="http://schemas.microsoft.com/office/powerpoint/2010/main" val="342694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0ED5BAC-ADAD-195A-D3AE-EDA70AC30F33}"/>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63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B34017-D278-D4E3-2A3B-F22F8C948686}"/>
              </a:ext>
            </a:extLst>
          </p:cNvPr>
          <p:cNvSpPr txBox="1"/>
          <p:nvPr/>
        </p:nvSpPr>
        <p:spPr>
          <a:xfrm>
            <a:off x="643466" y="2187431"/>
            <a:ext cx="10905066" cy="2774244"/>
          </a:xfrm>
          <a:prstGeom prst="rect">
            <a:avLst/>
          </a:prstGeom>
          <a:noFill/>
        </p:spPr>
        <p:txBody>
          <a:bodyPr wrap="square">
            <a:spAutoFit/>
          </a:bodyPr>
          <a:lstStyle/>
          <a:p>
            <a:pPr algn="just" defTabSz="987552">
              <a:spcAft>
                <a:spcPts val="600"/>
              </a:spcAft>
            </a:pPr>
            <a:r>
              <a:rPr lang="en-US" sz="2160" b="1" kern="1200" dirty="0" err="1">
                <a:solidFill>
                  <a:schemeClr val="tx1"/>
                </a:solidFill>
                <a:latin typeface="+mn-lt"/>
                <a:ea typeface="+mn-ea"/>
                <a:cs typeface="+mn-cs"/>
              </a:rPr>
              <a:t>GraphSAGE</a:t>
            </a:r>
            <a:r>
              <a:rPr lang="en-US" sz="2160" kern="1200" dirty="0">
                <a:solidFill>
                  <a:schemeClr val="tx1"/>
                </a:solidFill>
                <a:latin typeface="+mn-lt"/>
                <a:ea typeface="+mn-ea"/>
                <a:cs typeface="+mn-cs"/>
              </a:rPr>
              <a:t> is a novel framework aimed at inductive representation learning on large graphs. Traditional methods for node embeddings rely on </a:t>
            </a:r>
            <a:r>
              <a:rPr lang="en-US" sz="2160" kern="1200" dirty="0" err="1">
                <a:solidFill>
                  <a:schemeClr val="tx1"/>
                </a:solidFill>
                <a:latin typeface="+mn-lt"/>
                <a:ea typeface="+mn-ea"/>
                <a:cs typeface="+mn-cs"/>
              </a:rPr>
              <a:t>transductive</a:t>
            </a:r>
            <a:r>
              <a:rPr lang="en-US" sz="2160" kern="1200" dirty="0">
                <a:solidFill>
                  <a:schemeClr val="tx1"/>
                </a:solidFill>
                <a:latin typeface="+mn-lt"/>
                <a:ea typeface="+mn-ea"/>
                <a:cs typeface="+mn-cs"/>
              </a:rPr>
              <a:t> settings where all nodes must be present during the training phase. This limitation restricts the application of such models to dynamic graphs where new nodes are continuously added. </a:t>
            </a:r>
            <a:r>
              <a:rPr lang="en-US" sz="2160" kern="1200" dirty="0" err="1">
                <a:solidFill>
                  <a:schemeClr val="tx1"/>
                </a:solidFill>
                <a:latin typeface="+mn-lt"/>
                <a:ea typeface="+mn-ea"/>
                <a:cs typeface="+mn-cs"/>
              </a:rPr>
              <a:t>GraphSAGE</a:t>
            </a:r>
            <a:r>
              <a:rPr lang="en-US" sz="2160" kern="1200" dirty="0">
                <a:solidFill>
                  <a:schemeClr val="tx1"/>
                </a:solidFill>
                <a:latin typeface="+mn-lt"/>
                <a:ea typeface="+mn-ea"/>
                <a:cs typeface="+mn-cs"/>
              </a:rPr>
              <a:t>, however, utilizes node feature information (such as text attributes) to efficiently generate embeddings for previously unseen nodes. By learning a function that aggregates features from a node’s local neighborhood, </a:t>
            </a:r>
            <a:r>
              <a:rPr lang="en-US" sz="2160" kern="1200" dirty="0" err="1">
                <a:solidFill>
                  <a:schemeClr val="tx1"/>
                </a:solidFill>
                <a:latin typeface="+mn-lt"/>
                <a:ea typeface="+mn-ea"/>
                <a:cs typeface="+mn-cs"/>
              </a:rPr>
              <a:t>GraphSAGE</a:t>
            </a:r>
            <a:r>
              <a:rPr lang="en-US" sz="2160" kern="1200" dirty="0">
                <a:solidFill>
                  <a:schemeClr val="tx1"/>
                </a:solidFill>
                <a:latin typeface="+mn-lt"/>
                <a:ea typeface="+mn-ea"/>
                <a:cs typeface="+mn-cs"/>
              </a:rPr>
              <a:t> can generate embeddings dynamically, adapting to new nodes without the need for retraining.</a:t>
            </a:r>
            <a:endParaRPr lang="en-US" sz="2000" dirty="0"/>
          </a:p>
        </p:txBody>
      </p:sp>
      <p:sp>
        <p:nvSpPr>
          <p:cNvPr id="4" name="TextBox 3">
            <a:extLst>
              <a:ext uri="{FF2B5EF4-FFF2-40B4-BE49-F238E27FC236}">
                <a16:creationId xmlns:a16="http://schemas.microsoft.com/office/drawing/2014/main" id="{A5E66792-A83E-DA25-6DFE-BCCE8EBF8DF2}"/>
              </a:ext>
            </a:extLst>
          </p:cNvPr>
          <p:cNvSpPr txBox="1"/>
          <p:nvPr/>
        </p:nvSpPr>
        <p:spPr>
          <a:xfrm>
            <a:off x="5090370" y="1029500"/>
            <a:ext cx="2011259" cy="401096"/>
          </a:xfrm>
          <a:prstGeom prst="rect">
            <a:avLst/>
          </a:prstGeom>
          <a:noFill/>
        </p:spPr>
        <p:txBody>
          <a:bodyPr wrap="none" rtlCol="0">
            <a:spAutoFit/>
          </a:bodyPr>
          <a:lstStyle/>
          <a:p>
            <a:pPr defTabSz="987552">
              <a:spcAft>
                <a:spcPts val="600"/>
              </a:spcAft>
            </a:pPr>
            <a:r>
              <a:rPr lang="en-US" sz="1944" b="1" u="sng" kern="1200">
                <a:solidFill>
                  <a:schemeClr val="tx1"/>
                </a:solidFill>
                <a:latin typeface="+mn-lt"/>
                <a:ea typeface="+mn-ea"/>
                <a:cs typeface="+mn-cs"/>
              </a:rPr>
              <a:t>INTRODUCTION</a:t>
            </a:r>
            <a:endParaRPr lang="en-US" b="1" u="sng"/>
          </a:p>
        </p:txBody>
      </p:sp>
    </p:spTree>
    <p:extLst>
      <p:ext uri="{BB962C8B-B14F-4D97-AF65-F5344CB8AC3E}">
        <p14:creationId xmlns:p14="http://schemas.microsoft.com/office/powerpoint/2010/main" val="179521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E66792-A83E-DA25-6DFE-BCCE8EBF8DF2}"/>
              </a:ext>
            </a:extLst>
          </p:cNvPr>
          <p:cNvSpPr txBox="1"/>
          <p:nvPr/>
        </p:nvSpPr>
        <p:spPr>
          <a:xfrm>
            <a:off x="530274" y="389467"/>
            <a:ext cx="1118448" cy="369332"/>
          </a:xfrm>
          <a:prstGeom prst="rect">
            <a:avLst/>
          </a:prstGeom>
          <a:noFill/>
        </p:spPr>
        <p:txBody>
          <a:bodyPr wrap="none" rtlCol="0">
            <a:spAutoFit/>
          </a:bodyPr>
          <a:lstStyle/>
          <a:p>
            <a:r>
              <a:rPr lang="en-US" b="1" u="sng" dirty="0"/>
              <a:t>RESULTS</a:t>
            </a:r>
          </a:p>
        </p:txBody>
      </p:sp>
      <p:sp>
        <p:nvSpPr>
          <p:cNvPr id="5" name="TextBox 4">
            <a:extLst>
              <a:ext uri="{FF2B5EF4-FFF2-40B4-BE49-F238E27FC236}">
                <a16:creationId xmlns:a16="http://schemas.microsoft.com/office/drawing/2014/main" id="{FF040E45-BF86-4A07-DC14-0E6002D0D941}"/>
              </a:ext>
            </a:extLst>
          </p:cNvPr>
          <p:cNvSpPr txBox="1"/>
          <p:nvPr/>
        </p:nvSpPr>
        <p:spPr>
          <a:xfrm>
            <a:off x="530274" y="888893"/>
            <a:ext cx="11029667" cy="923330"/>
          </a:xfrm>
          <a:prstGeom prst="rect">
            <a:avLst/>
          </a:prstGeom>
          <a:noFill/>
        </p:spPr>
        <p:txBody>
          <a:bodyPr wrap="square">
            <a:spAutoFit/>
          </a:bodyPr>
          <a:lstStyle/>
          <a:p>
            <a:r>
              <a:rPr lang="en-US" b="1" dirty="0" err="1"/>
              <a:t>GraphSAGE</a:t>
            </a:r>
            <a:r>
              <a:rPr lang="en-US" dirty="0"/>
              <a:t> was evaluated on several benchmarks for inductive node classification tasks, demonstrating significant performance improvements over traditional methods. Below are the summarized results presented in tabular format for clearer comparison:</a:t>
            </a:r>
          </a:p>
        </p:txBody>
      </p:sp>
      <p:pic>
        <p:nvPicPr>
          <p:cNvPr id="7" name="Picture 6" descr="A screenshot of a data analysis">
            <a:extLst>
              <a:ext uri="{FF2B5EF4-FFF2-40B4-BE49-F238E27FC236}">
                <a16:creationId xmlns:a16="http://schemas.microsoft.com/office/drawing/2014/main" id="{48CC126F-A1FB-D154-0F9E-DD8F0C736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040" y="1942317"/>
            <a:ext cx="7946133" cy="4756867"/>
          </a:xfrm>
          <a:prstGeom prst="rect">
            <a:avLst/>
          </a:prstGeom>
        </p:spPr>
      </p:pic>
    </p:spTree>
    <p:extLst>
      <p:ext uri="{BB962C8B-B14F-4D97-AF65-F5344CB8AC3E}">
        <p14:creationId xmlns:p14="http://schemas.microsoft.com/office/powerpoint/2010/main" val="375053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35F693-E5EE-8916-2B07-FBD5D74365C3}"/>
              </a:ext>
            </a:extLst>
          </p:cNvPr>
          <p:cNvSpPr>
            <a:spLocks/>
          </p:cNvSpPr>
          <p:nvPr/>
        </p:nvSpPr>
        <p:spPr>
          <a:xfrm>
            <a:off x="1562019" y="1847954"/>
            <a:ext cx="9790032" cy="2029779"/>
          </a:xfrm>
          <a:prstGeom prst="rect">
            <a:avLst/>
          </a:prstGeom>
        </p:spPr>
        <p:txBody>
          <a:bodyPr>
            <a:normAutofit/>
          </a:bodyPr>
          <a:lstStyle/>
          <a:p>
            <a:pPr algn="just" defTabSz="850392">
              <a:lnSpc>
                <a:spcPct val="90000"/>
              </a:lnSpc>
              <a:spcAft>
                <a:spcPts val="600"/>
              </a:spcAft>
            </a:pPr>
            <a:r>
              <a:rPr lang="en-IN" sz="1600" b="1" kern="1200" dirty="0">
                <a:solidFill>
                  <a:schemeClr val="tx1"/>
                </a:solidFill>
                <a:latin typeface="+mn-lt"/>
                <a:ea typeface="+mn-ea"/>
                <a:cs typeface="+mn-cs"/>
              </a:rPr>
              <a:t>Unsupervised Learning:</a:t>
            </a:r>
          </a:p>
          <a:p>
            <a:pPr algn="just" defTabSz="850392">
              <a:lnSpc>
                <a:spcPct val="90000"/>
              </a:lnSpc>
              <a:spcAft>
                <a:spcPts val="600"/>
              </a:spcAft>
            </a:pPr>
            <a:r>
              <a:rPr lang="en-IN" sz="1600" kern="1200" dirty="0">
                <a:solidFill>
                  <a:schemeClr val="tx1"/>
                </a:solidFill>
                <a:latin typeface="+mn-lt"/>
                <a:ea typeface="+mn-ea"/>
                <a:cs typeface="+mn-cs"/>
              </a:rPr>
              <a:t>The loss function encourages nearby nodes to have similar embeddings while pushing apart embeddings of nodes that are not </a:t>
            </a:r>
            <a:r>
              <a:rPr lang="en-IN" sz="1600" kern="1200" dirty="0" err="1">
                <a:solidFill>
                  <a:schemeClr val="tx1"/>
                </a:solidFill>
                <a:latin typeface="+mn-lt"/>
                <a:ea typeface="+mn-ea"/>
                <a:cs typeface="+mn-cs"/>
              </a:rPr>
              <a:t>connected.Specifically</a:t>
            </a:r>
            <a:r>
              <a:rPr lang="en-IN" sz="1600" kern="1200" dirty="0">
                <a:solidFill>
                  <a:schemeClr val="tx1"/>
                </a:solidFill>
                <a:latin typeface="+mn-lt"/>
                <a:ea typeface="+mn-ea"/>
                <a:cs typeface="+mn-cs"/>
              </a:rPr>
              <a:t>, it uses a pairwise loss with negative sampling.</a:t>
            </a:r>
          </a:p>
          <a:p>
            <a:pPr algn="just" defTabSz="850392">
              <a:lnSpc>
                <a:spcPct val="90000"/>
              </a:lnSpc>
              <a:spcAft>
                <a:spcPts val="600"/>
              </a:spcAft>
            </a:pPr>
            <a:endParaRPr lang="en-IN" sz="1600" kern="1200" dirty="0">
              <a:solidFill>
                <a:schemeClr val="tx1"/>
              </a:solidFill>
              <a:latin typeface="+mn-lt"/>
              <a:ea typeface="+mn-ea"/>
              <a:cs typeface="+mn-cs"/>
            </a:endParaRPr>
          </a:p>
          <a:p>
            <a:pPr algn="just" defTabSz="850392">
              <a:lnSpc>
                <a:spcPct val="90000"/>
              </a:lnSpc>
              <a:spcAft>
                <a:spcPts val="600"/>
              </a:spcAft>
            </a:pPr>
            <a:r>
              <a:rPr lang="en-IN" sz="1600" b="1" kern="1200" dirty="0">
                <a:solidFill>
                  <a:schemeClr val="tx1"/>
                </a:solidFill>
                <a:latin typeface="+mn-lt"/>
                <a:ea typeface="+mn-ea"/>
                <a:cs typeface="+mn-cs"/>
              </a:rPr>
              <a:t>Supervised Learning:</a:t>
            </a:r>
          </a:p>
          <a:p>
            <a:pPr algn="just" defTabSz="850392">
              <a:lnSpc>
                <a:spcPct val="90000"/>
              </a:lnSpc>
              <a:spcAft>
                <a:spcPts val="600"/>
              </a:spcAft>
            </a:pPr>
            <a:r>
              <a:rPr lang="en-IN" sz="1600" kern="1200" dirty="0">
                <a:solidFill>
                  <a:schemeClr val="tx1"/>
                </a:solidFill>
                <a:latin typeface="+mn-lt"/>
                <a:ea typeface="+mn-ea"/>
                <a:cs typeface="+mn-cs"/>
              </a:rPr>
              <a:t>Employs a cross-entropy loss tailored to specific tasks, such as node classification or link prediction, directly optimizing for task performance.</a:t>
            </a:r>
            <a:endParaRPr lang="en-IN" sz="1600" dirty="0">
              <a:solidFill>
                <a:schemeClr val="tx1"/>
              </a:solidFill>
            </a:endParaRPr>
          </a:p>
        </p:txBody>
      </p:sp>
      <p:sp>
        <p:nvSpPr>
          <p:cNvPr id="4" name="TextBox 3">
            <a:extLst>
              <a:ext uri="{FF2B5EF4-FFF2-40B4-BE49-F238E27FC236}">
                <a16:creationId xmlns:a16="http://schemas.microsoft.com/office/drawing/2014/main" id="{382CDAF2-1A03-68B7-D651-B35FC879D349}"/>
              </a:ext>
            </a:extLst>
          </p:cNvPr>
          <p:cNvSpPr txBox="1"/>
          <p:nvPr/>
        </p:nvSpPr>
        <p:spPr>
          <a:xfrm rot="16200000">
            <a:off x="-583784" y="3252111"/>
            <a:ext cx="1889944" cy="349968"/>
          </a:xfrm>
          <a:prstGeom prst="rect">
            <a:avLst/>
          </a:prstGeom>
          <a:noFill/>
        </p:spPr>
        <p:txBody>
          <a:bodyPr wrap="square">
            <a:spAutoFit/>
          </a:bodyPr>
          <a:lstStyle/>
          <a:p>
            <a:pPr defTabSz="850392">
              <a:spcAft>
                <a:spcPts val="600"/>
              </a:spcAft>
            </a:pPr>
            <a:r>
              <a:rPr lang="en-IN" sz="1674" b="1" u="sng" kern="1200" dirty="0">
                <a:solidFill>
                  <a:schemeClr val="bg1"/>
                </a:solidFill>
                <a:latin typeface="+mn-lt"/>
                <a:ea typeface="+mn-ea"/>
                <a:cs typeface="+mn-cs"/>
              </a:rPr>
              <a:t>Training the Model</a:t>
            </a:r>
            <a:endParaRPr lang="en-IN" sz="1800" b="1" u="sng" dirty="0">
              <a:solidFill>
                <a:schemeClr val="bg1"/>
              </a:solidFill>
            </a:endParaRPr>
          </a:p>
        </p:txBody>
      </p:sp>
      <p:sp>
        <p:nvSpPr>
          <p:cNvPr id="6" name="TextBox 5">
            <a:extLst>
              <a:ext uri="{FF2B5EF4-FFF2-40B4-BE49-F238E27FC236}">
                <a16:creationId xmlns:a16="http://schemas.microsoft.com/office/drawing/2014/main" id="{5CBCC4C4-817C-00B0-4BC6-F47F54DFA589}"/>
              </a:ext>
            </a:extLst>
          </p:cNvPr>
          <p:cNvSpPr txBox="1"/>
          <p:nvPr/>
        </p:nvSpPr>
        <p:spPr>
          <a:xfrm>
            <a:off x="1200828" y="506940"/>
            <a:ext cx="9790033" cy="834074"/>
          </a:xfrm>
          <a:prstGeom prst="rect">
            <a:avLst/>
          </a:prstGeom>
          <a:noFill/>
        </p:spPr>
        <p:txBody>
          <a:bodyPr wrap="square">
            <a:spAutoFit/>
          </a:bodyPr>
          <a:lstStyle/>
          <a:p>
            <a:pPr defTabSz="850392">
              <a:lnSpc>
                <a:spcPct val="90000"/>
              </a:lnSpc>
              <a:spcAft>
                <a:spcPts val="600"/>
              </a:spcAft>
            </a:pPr>
            <a:r>
              <a:rPr lang="en-IN" sz="1600" b="1" u="sng" kern="1200" dirty="0">
                <a:solidFill>
                  <a:schemeClr val="tx1"/>
                </a:solidFill>
                <a:latin typeface="+mn-lt"/>
                <a:ea typeface="+mn-ea"/>
                <a:cs typeface="+mn-cs"/>
              </a:rPr>
              <a:t>Overview:</a:t>
            </a:r>
          </a:p>
          <a:p>
            <a:pPr algn="just" defTabSz="850392">
              <a:lnSpc>
                <a:spcPct val="90000"/>
              </a:lnSpc>
              <a:spcAft>
                <a:spcPts val="600"/>
              </a:spcAft>
            </a:pPr>
            <a:r>
              <a:rPr lang="en-IN" sz="1600" kern="1200" dirty="0" err="1">
                <a:solidFill>
                  <a:schemeClr val="tx1"/>
                </a:solidFill>
                <a:latin typeface="+mn-lt"/>
                <a:ea typeface="+mn-ea"/>
                <a:cs typeface="+mn-cs"/>
              </a:rPr>
              <a:t>GraphSAGE</a:t>
            </a:r>
            <a:r>
              <a:rPr lang="en-IN" sz="1600" kern="1200" dirty="0">
                <a:solidFill>
                  <a:schemeClr val="tx1"/>
                </a:solidFill>
                <a:latin typeface="+mn-lt"/>
                <a:ea typeface="+mn-ea"/>
                <a:cs typeface="+mn-cs"/>
              </a:rPr>
              <a:t> utilizes an end-to-end training process that learns to aggregate and transform feature information from local </a:t>
            </a:r>
            <a:r>
              <a:rPr lang="en-IN" sz="1600" kern="1200" dirty="0" err="1">
                <a:solidFill>
                  <a:schemeClr val="tx1"/>
                </a:solidFill>
                <a:latin typeface="+mn-lt"/>
                <a:ea typeface="+mn-ea"/>
                <a:cs typeface="+mn-cs"/>
              </a:rPr>
              <a:t>neighborhoods</a:t>
            </a:r>
            <a:r>
              <a:rPr lang="en-IN" sz="1600" kern="1200" dirty="0">
                <a:solidFill>
                  <a:schemeClr val="tx1"/>
                </a:solidFill>
                <a:latin typeface="+mn-lt"/>
                <a:ea typeface="+mn-ea"/>
                <a:cs typeface="+mn-cs"/>
              </a:rPr>
              <a:t> into node embeddings.</a:t>
            </a:r>
          </a:p>
        </p:txBody>
      </p:sp>
      <p:sp>
        <p:nvSpPr>
          <p:cNvPr id="8" name="TextBox 7">
            <a:extLst>
              <a:ext uri="{FF2B5EF4-FFF2-40B4-BE49-F238E27FC236}">
                <a16:creationId xmlns:a16="http://schemas.microsoft.com/office/drawing/2014/main" id="{9ED50DE2-992F-3674-1066-FF45AF91FEA7}"/>
              </a:ext>
            </a:extLst>
          </p:cNvPr>
          <p:cNvSpPr txBox="1"/>
          <p:nvPr/>
        </p:nvSpPr>
        <p:spPr>
          <a:xfrm>
            <a:off x="1200828" y="1437518"/>
            <a:ext cx="1516972" cy="313932"/>
          </a:xfrm>
          <a:prstGeom prst="rect">
            <a:avLst/>
          </a:prstGeom>
          <a:noFill/>
        </p:spPr>
        <p:txBody>
          <a:bodyPr wrap="square">
            <a:spAutoFit/>
          </a:bodyPr>
          <a:lstStyle/>
          <a:p>
            <a:pPr defTabSz="850392">
              <a:lnSpc>
                <a:spcPct val="90000"/>
              </a:lnSpc>
              <a:spcAft>
                <a:spcPts val="600"/>
              </a:spcAft>
            </a:pPr>
            <a:r>
              <a:rPr lang="en-IN" sz="1600" b="1" u="sng" kern="1200" dirty="0">
                <a:solidFill>
                  <a:schemeClr val="tx1"/>
                </a:solidFill>
                <a:latin typeface="+mn-lt"/>
                <a:ea typeface="+mn-ea"/>
                <a:cs typeface="+mn-cs"/>
              </a:rPr>
              <a:t>Loss Functions:</a:t>
            </a:r>
          </a:p>
        </p:txBody>
      </p:sp>
      <p:sp>
        <p:nvSpPr>
          <p:cNvPr id="12" name="TextBox 11">
            <a:extLst>
              <a:ext uri="{FF2B5EF4-FFF2-40B4-BE49-F238E27FC236}">
                <a16:creationId xmlns:a16="http://schemas.microsoft.com/office/drawing/2014/main" id="{E36E309B-C780-8F4D-991D-0749AB5A9202}"/>
              </a:ext>
            </a:extLst>
          </p:cNvPr>
          <p:cNvSpPr txBox="1"/>
          <p:nvPr/>
        </p:nvSpPr>
        <p:spPr>
          <a:xfrm>
            <a:off x="1562019" y="4403397"/>
            <a:ext cx="9526439"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Uses stochastic gradient descent (SGD) to optimize the model parameters.</a:t>
            </a:r>
          </a:p>
          <a:p>
            <a:pPr marL="342900" indent="-342900">
              <a:buFont typeface="Wingdings" panose="05000000000000000000" pitchFamily="2" charset="2"/>
              <a:buChar char="Ø"/>
            </a:pPr>
            <a:r>
              <a:rPr lang="en-IN" sz="1600" dirty="0">
                <a:solidFill>
                  <a:schemeClr val="tx1"/>
                </a:solidFill>
              </a:rPr>
              <a:t>Learning rate and other hyperparameters are tuned based on validation set performance.</a:t>
            </a:r>
          </a:p>
        </p:txBody>
      </p:sp>
      <p:sp>
        <p:nvSpPr>
          <p:cNvPr id="18" name="TextBox 17">
            <a:extLst>
              <a:ext uri="{FF2B5EF4-FFF2-40B4-BE49-F238E27FC236}">
                <a16:creationId xmlns:a16="http://schemas.microsoft.com/office/drawing/2014/main" id="{C8127629-CD22-2E5D-0E36-1DF9B326C332}"/>
              </a:ext>
            </a:extLst>
          </p:cNvPr>
          <p:cNvSpPr txBox="1"/>
          <p:nvPr/>
        </p:nvSpPr>
        <p:spPr>
          <a:xfrm>
            <a:off x="1200828" y="3969749"/>
            <a:ext cx="2092705" cy="341632"/>
          </a:xfrm>
          <a:prstGeom prst="rect">
            <a:avLst/>
          </a:prstGeom>
          <a:noFill/>
        </p:spPr>
        <p:txBody>
          <a:bodyPr wrap="square">
            <a:spAutoFit/>
          </a:bodyPr>
          <a:lstStyle/>
          <a:p>
            <a:r>
              <a:rPr lang="en-IN" sz="1600" b="1" u="sng" dirty="0">
                <a:solidFill>
                  <a:schemeClr val="tx1"/>
                </a:solidFill>
              </a:rPr>
              <a:t>Optimization Strategy:</a:t>
            </a:r>
          </a:p>
        </p:txBody>
      </p:sp>
      <p:sp>
        <p:nvSpPr>
          <p:cNvPr id="22" name="TextBox 21">
            <a:extLst>
              <a:ext uri="{FF2B5EF4-FFF2-40B4-BE49-F238E27FC236}">
                <a16:creationId xmlns:a16="http://schemas.microsoft.com/office/drawing/2014/main" id="{0F758AF2-5347-99D7-8AD4-E6C4EDE9A81C}"/>
              </a:ext>
            </a:extLst>
          </p:cNvPr>
          <p:cNvSpPr txBox="1"/>
          <p:nvPr/>
        </p:nvSpPr>
        <p:spPr>
          <a:xfrm>
            <a:off x="1562019" y="5511257"/>
            <a:ext cx="10151223"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Incorporates techniques such as L2 regularization and dropout to prevent overfitting and improve model generalization.</a:t>
            </a:r>
          </a:p>
        </p:txBody>
      </p:sp>
      <p:sp>
        <p:nvSpPr>
          <p:cNvPr id="26" name="TextBox 25">
            <a:extLst>
              <a:ext uri="{FF2B5EF4-FFF2-40B4-BE49-F238E27FC236}">
                <a16:creationId xmlns:a16="http://schemas.microsoft.com/office/drawing/2014/main" id="{0FFC63FF-44F7-3542-565B-2AF7CB912BE6}"/>
              </a:ext>
            </a:extLst>
          </p:cNvPr>
          <p:cNvSpPr txBox="1"/>
          <p:nvPr/>
        </p:nvSpPr>
        <p:spPr>
          <a:xfrm>
            <a:off x="1200828" y="5076859"/>
            <a:ext cx="2575305" cy="338554"/>
          </a:xfrm>
          <a:prstGeom prst="rect">
            <a:avLst/>
          </a:prstGeom>
          <a:noFill/>
        </p:spPr>
        <p:txBody>
          <a:bodyPr wrap="square">
            <a:spAutoFit/>
          </a:bodyPr>
          <a:lstStyle/>
          <a:p>
            <a:r>
              <a:rPr lang="en-IN" sz="1600" b="1" u="sng" dirty="0">
                <a:solidFill>
                  <a:schemeClr val="tx1"/>
                </a:solidFill>
              </a:rPr>
              <a:t>Regularization and Dropout:</a:t>
            </a:r>
          </a:p>
        </p:txBody>
      </p:sp>
    </p:spTree>
    <p:extLst>
      <p:ext uri="{BB962C8B-B14F-4D97-AF65-F5344CB8AC3E}">
        <p14:creationId xmlns:p14="http://schemas.microsoft.com/office/powerpoint/2010/main" val="251466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CDAF2-1A03-68B7-D651-B35FC879D349}"/>
              </a:ext>
            </a:extLst>
          </p:cNvPr>
          <p:cNvSpPr txBox="1"/>
          <p:nvPr/>
        </p:nvSpPr>
        <p:spPr>
          <a:xfrm rot="16200000">
            <a:off x="-583784" y="3252111"/>
            <a:ext cx="1889944" cy="349968"/>
          </a:xfrm>
          <a:prstGeom prst="rect">
            <a:avLst/>
          </a:prstGeom>
          <a:noFill/>
        </p:spPr>
        <p:txBody>
          <a:bodyPr wrap="square">
            <a:spAutoFit/>
          </a:bodyPr>
          <a:lstStyle/>
          <a:p>
            <a:pPr defTabSz="850392">
              <a:spcAft>
                <a:spcPts val="600"/>
              </a:spcAft>
            </a:pPr>
            <a:r>
              <a:rPr lang="en-IN" sz="1674" b="1" u="sng" kern="1200" dirty="0">
                <a:solidFill>
                  <a:schemeClr val="bg1"/>
                </a:solidFill>
                <a:latin typeface="+mn-lt"/>
                <a:ea typeface="+mn-ea"/>
                <a:cs typeface="+mn-cs"/>
              </a:rPr>
              <a:t>Training the Model</a:t>
            </a:r>
            <a:endParaRPr lang="en-IN" sz="1800" b="1" u="sng" dirty="0">
              <a:solidFill>
                <a:schemeClr val="bg1"/>
              </a:solidFill>
            </a:endParaRPr>
          </a:p>
        </p:txBody>
      </p:sp>
      <p:sp>
        <p:nvSpPr>
          <p:cNvPr id="5" name="TextBox 4">
            <a:extLst>
              <a:ext uri="{FF2B5EF4-FFF2-40B4-BE49-F238E27FC236}">
                <a16:creationId xmlns:a16="http://schemas.microsoft.com/office/drawing/2014/main" id="{20C76834-180F-BAB9-F15C-AEB8E3FA7817}"/>
              </a:ext>
            </a:extLst>
          </p:cNvPr>
          <p:cNvSpPr txBox="1"/>
          <p:nvPr/>
        </p:nvSpPr>
        <p:spPr>
          <a:xfrm>
            <a:off x="1159934" y="724669"/>
            <a:ext cx="1879599" cy="338554"/>
          </a:xfrm>
          <a:prstGeom prst="rect">
            <a:avLst/>
          </a:prstGeom>
          <a:noFill/>
        </p:spPr>
        <p:txBody>
          <a:bodyPr wrap="square">
            <a:spAutoFit/>
          </a:bodyPr>
          <a:lstStyle/>
          <a:p>
            <a:r>
              <a:rPr lang="en-IN" sz="1600" b="1" u="sng" dirty="0">
                <a:solidFill>
                  <a:schemeClr val="tx1"/>
                </a:solidFill>
              </a:rPr>
              <a:t>Parameter Updates:</a:t>
            </a:r>
          </a:p>
        </p:txBody>
      </p:sp>
      <p:sp>
        <p:nvSpPr>
          <p:cNvPr id="9" name="TextBox 8">
            <a:extLst>
              <a:ext uri="{FF2B5EF4-FFF2-40B4-BE49-F238E27FC236}">
                <a16:creationId xmlns:a16="http://schemas.microsoft.com/office/drawing/2014/main" id="{F0DDF4D4-A195-243D-6A4C-280554560BEA}"/>
              </a:ext>
            </a:extLst>
          </p:cNvPr>
          <p:cNvSpPr txBox="1"/>
          <p:nvPr/>
        </p:nvSpPr>
        <p:spPr>
          <a:xfrm>
            <a:off x="1554835" y="1190366"/>
            <a:ext cx="9804401"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Model parameters are updated iteratively based on mini-batches of graph data to efficiently handle large graphs.</a:t>
            </a:r>
          </a:p>
          <a:p>
            <a:pPr marL="342900" indent="-342900">
              <a:buFont typeface="Wingdings" panose="05000000000000000000" pitchFamily="2" charset="2"/>
              <a:buChar char="Ø"/>
            </a:pPr>
            <a:r>
              <a:rPr lang="en-IN" sz="1600" dirty="0">
                <a:solidFill>
                  <a:schemeClr val="tx1"/>
                </a:solidFill>
              </a:rPr>
              <a:t>Utilizes the Adam optimizer for better convergence in training deep models.</a:t>
            </a:r>
          </a:p>
        </p:txBody>
      </p:sp>
      <p:sp>
        <p:nvSpPr>
          <p:cNvPr id="11" name="TextBox 10">
            <a:extLst>
              <a:ext uri="{FF2B5EF4-FFF2-40B4-BE49-F238E27FC236}">
                <a16:creationId xmlns:a16="http://schemas.microsoft.com/office/drawing/2014/main" id="{A38A38FB-DD7F-9AF8-9C1F-CD8DF87AC570}"/>
              </a:ext>
            </a:extLst>
          </p:cNvPr>
          <p:cNvSpPr txBox="1"/>
          <p:nvPr/>
        </p:nvSpPr>
        <p:spPr>
          <a:xfrm>
            <a:off x="1159934" y="1974720"/>
            <a:ext cx="2184399" cy="338554"/>
          </a:xfrm>
          <a:prstGeom prst="rect">
            <a:avLst/>
          </a:prstGeom>
          <a:noFill/>
        </p:spPr>
        <p:txBody>
          <a:bodyPr wrap="square">
            <a:spAutoFit/>
          </a:bodyPr>
          <a:lstStyle/>
          <a:p>
            <a:r>
              <a:rPr lang="en-IN" sz="1600" b="1" u="sng" dirty="0">
                <a:solidFill>
                  <a:schemeClr val="tx1"/>
                </a:solidFill>
              </a:rPr>
              <a:t>Aggregation Functions:</a:t>
            </a:r>
          </a:p>
        </p:txBody>
      </p:sp>
      <p:sp>
        <p:nvSpPr>
          <p:cNvPr id="16" name="TextBox 15">
            <a:extLst>
              <a:ext uri="{FF2B5EF4-FFF2-40B4-BE49-F238E27FC236}">
                <a16:creationId xmlns:a16="http://schemas.microsoft.com/office/drawing/2014/main" id="{D54481A5-6952-6468-DF08-B97662F34601}"/>
              </a:ext>
            </a:extLst>
          </p:cNvPr>
          <p:cNvSpPr txBox="1"/>
          <p:nvPr/>
        </p:nvSpPr>
        <p:spPr>
          <a:xfrm>
            <a:off x="1554834" y="2428988"/>
            <a:ext cx="8156432"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Trainable functions that combine feature information from a node’s </a:t>
            </a:r>
            <a:r>
              <a:rPr lang="en-IN" sz="1600" dirty="0" err="1">
                <a:solidFill>
                  <a:schemeClr val="tx1"/>
                </a:solidFill>
              </a:rPr>
              <a:t>neighbors</a:t>
            </a:r>
            <a:r>
              <a:rPr lang="en-IN" sz="1600" dirty="0">
                <a:solidFill>
                  <a:schemeClr val="tx1"/>
                </a:solidFill>
              </a:rPr>
              <a:t>.</a:t>
            </a:r>
          </a:p>
          <a:p>
            <a:pPr marL="342900" indent="-342900">
              <a:buFont typeface="Wingdings" panose="05000000000000000000" pitchFamily="2" charset="2"/>
              <a:buChar char="Ø"/>
            </a:pPr>
            <a:r>
              <a:rPr lang="en-IN" sz="1600" dirty="0">
                <a:solidFill>
                  <a:schemeClr val="tx1"/>
                </a:solidFill>
              </a:rPr>
              <a:t>Key to adapting the model to different graph structures and feature distributions.</a:t>
            </a:r>
          </a:p>
        </p:txBody>
      </p:sp>
      <p:sp>
        <p:nvSpPr>
          <p:cNvPr id="19" name="TextBox 18">
            <a:extLst>
              <a:ext uri="{FF2B5EF4-FFF2-40B4-BE49-F238E27FC236}">
                <a16:creationId xmlns:a16="http://schemas.microsoft.com/office/drawing/2014/main" id="{B51858B7-D8B7-C5D1-16B8-94B5D4986C10}"/>
              </a:ext>
            </a:extLst>
          </p:cNvPr>
          <p:cNvSpPr txBox="1"/>
          <p:nvPr/>
        </p:nvSpPr>
        <p:spPr>
          <a:xfrm>
            <a:off x="1159934" y="3205112"/>
            <a:ext cx="2700866" cy="338554"/>
          </a:xfrm>
          <a:prstGeom prst="rect">
            <a:avLst/>
          </a:prstGeom>
          <a:noFill/>
        </p:spPr>
        <p:txBody>
          <a:bodyPr wrap="square">
            <a:spAutoFit/>
          </a:bodyPr>
          <a:lstStyle/>
          <a:p>
            <a:r>
              <a:rPr lang="en-IN" sz="1600" b="1" u="sng" dirty="0">
                <a:solidFill>
                  <a:schemeClr val="tx1"/>
                </a:solidFill>
              </a:rPr>
              <a:t>Training Epochs and Batches:</a:t>
            </a:r>
          </a:p>
        </p:txBody>
      </p:sp>
      <p:sp>
        <p:nvSpPr>
          <p:cNvPr id="21" name="TextBox 20">
            <a:extLst>
              <a:ext uri="{FF2B5EF4-FFF2-40B4-BE49-F238E27FC236}">
                <a16:creationId xmlns:a16="http://schemas.microsoft.com/office/drawing/2014/main" id="{8F9D16DA-A97F-D685-8888-AC0AC1AE6700}"/>
              </a:ext>
            </a:extLst>
          </p:cNvPr>
          <p:cNvSpPr txBox="1"/>
          <p:nvPr/>
        </p:nvSpPr>
        <p:spPr>
          <a:xfrm>
            <a:off x="1554834" y="3725659"/>
            <a:ext cx="9804402"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Multiple epochs over the data ensure thorough learning.</a:t>
            </a:r>
          </a:p>
          <a:p>
            <a:pPr marL="342900" indent="-342900">
              <a:buFont typeface="Wingdings" panose="05000000000000000000" pitchFamily="2" charset="2"/>
              <a:buChar char="Ø"/>
            </a:pPr>
            <a:r>
              <a:rPr lang="en-IN" sz="1600" dirty="0">
                <a:solidFill>
                  <a:schemeClr val="tx1"/>
                </a:solidFill>
              </a:rPr>
              <a:t>Batches are sampled via a </a:t>
            </a:r>
            <a:r>
              <a:rPr lang="en-IN" sz="1600" dirty="0" err="1">
                <a:solidFill>
                  <a:schemeClr val="tx1"/>
                </a:solidFill>
              </a:rPr>
              <a:t>neighborhood</a:t>
            </a:r>
            <a:r>
              <a:rPr lang="en-IN" sz="1600" dirty="0">
                <a:solidFill>
                  <a:schemeClr val="tx1"/>
                </a:solidFill>
              </a:rPr>
              <a:t> sampling strategy to maintain manageable computational complexity.</a:t>
            </a:r>
          </a:p>
        </p:txBody>
      </p:sp>
      <p:sp>
        <p:nvSpPr>
          <p:cNvPr id="24" name="TextBox 23">
            <a:extLst>
              <a:ext uri="{FF2B5EF4-FFF2-40B4-BE49-F238E27FC236}">
                <a16:creationId xmlns:a16="http://schemas.microsoft.com/office/drawing/2014/main" id="{E3E63083-6DC4-FB9A-61FF-D00FFF60BAF7}"/>
              </a:ext>
            </a:extLst>
          </p:cNvPr>
          <p:cNvSpPr txBox="1"/>
          <p:nvPr/>
        </p:nvSpPr>
        <p:spPr>
          <a:xfrm>
            <a:off x="1159934" y="4438863"/>
            <a:ext cx="2404533" cy="338554"/>
          </a:xfrm>
          <a:prstGeom prst="rect">
            <a:avLst/>
          </a:prstGeom>
          <a:noFill/>
        </p:spPr>
        <p:txBody>
          <a:bodyPr wrap="square">
            <a:spAutoFit/>
          </a:bodyPr>
          <a:lstStyle/>
          <a:p>
            <a:r>
              <a:rPr lang="en-IN" sz="1600" b="1" u="sng" dirty="0">
                <a:solidFill>
                  <a:schemeClr val="tx1"/>
                </a:solidFill>
              </a:rPr>
              <a:t>Evaluation and Validation:</a:t>
            </a:r>
          </a:p>
        </p:txBody>
      </p:sp>
      <p:sp>
        <p:nvSpPr>
          <p:cNvPr id="27" name="TextBox 26">
            <a:extLst>
              <a:ext uri="{FF2B5EF4-FFF2-40B4-BE49-F238E27FC236}">
                <a16:creationId xmlns:a16="http://schemas.microsoft.com/office/drawing/2014/main" id="{7A2519E0-F150-5EF2-D4C6-1920670BCC44}"/>
              </a:ext>
            </a:extLst>
          </p:cNvPr>
          <p:cNvSpPr txBox="1"/>
          <p:nvPr/>
        </p:nvSpPr>
        <p:spPr>
          <a:xfrm>
            <a:off x="1554834" y="4964281"/>
            <a:ext cx="9804403" cy="584775"/>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tx1"/>
                </a:solidFill>
              </a:rPr>
              <a:t>Continuous evaluation on a held-out validation set to monitor training progress and avoid overfitting.</a:t>
            </a:r>
          </a:p>
          <a:p>
            <a:pPr marL="342900" indent="-342900">
              <a:buFont typeface="Wingdings" panose="05000000000000000000" pitchFamily="2" charset="2"/>
              <a:buChar char="Ø"/>
            </a:pPr>
            <a:r>
              <a:rPr lang="en-IN" sz="1600" dirty="0">
                <a:solidFill>
                  <a:schemeClr val="tx1"/>
                </a:solidFill>
              </a:rPr>
              <a:t>Adjustments to the learning rate and other hyperparameters based on validation performance.</a:t>
            </a:r>
          </a:p>
        </p:txBody>
      </p:sp>
    </p:spTree>
    <p:extLst>
      <p:ext uri="{BB962C8B-B14F-4D97-AF65-F5344CB8AC3E}">
        <p14:creationId xmlns:p14="http://schemas.microsoft.com/office/powerpoint/2010/main" val="62844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FCEC81-20A5-BFDF-4797-DB879C28F43F}"/>
              </a:ext>
            </a:extLst>
          </p:cNvPr>
          <p:cNvSpPr>
            <a:spLocks noGrp="1"/>
          </p:cNvSpPr>
          <p:nvPr>
            <p:ph type="body" idx="1"/>
          </p:nvPr>
        </p:nvSpPr>
        <p:spPr>
          <a:xfrm>
            <a:off x="3866090" y="819574"/>
            <a:ext cx="4459817" cy="460586"/>
          </a:xfrm>
        </p:spPr>
        <p:txBody>
          <a:bodyPr>
            <a:normAutofit/>
          </a:bodyPr>
          <a:lstStyle/>
          <a:p>
            <a:r>
              <a:rPr lang="en-IN" sz="1500" b="1" dirty="0">
                <a:solidFill>
                  <a:schemeClr val="tx1"/>
                </a:solidFill>
              </a:rPr>
              <a:t>Performance on Citation Network Dataset</a:t>
            </a:r>
            <a:endParaRPr lang="en-US" sz="1500" dirty="0">
              <a:highlight>
                <a:srgbClr val="FFFFFF"/>
              </a:highlight>
            </a:endParaRPr>
          </a:p>
          <a:p>
            <a:pPr algn="l"/>
            <a:endParaRPr lang="en-IN" sz="1500" b="0" i="0" dirty="0">
              <a:solidFill>
                <a:srgbClr val="111111"/>
              </a:solidFill>
              <a:effectLst/>
              <a:highlight>
                <a:srgbClr val="FFFFFF"/>
              </a:highlight>
              <a:latin typeface="Roboto" panose="02000000000000000000" pitchFamily="2" charset="0"/>
            </a:endParaRPr>
          </a:p>
          <a:p>
            <a:pPr algn="l"/>
            <a:endParaRPr lang="en-IN" sz="1500" b="0" i="0" dirty="0">
              <a:solidFill>
                <a:srgbClr val="111111"/>
              </a:solidFill>
              <a:effectLst/>
              <a:highlight>
                <a:srgbClr val="FFFFFF"/>
              </a:highlight>
              <a:latin typeface="Roboto" panose="02000000000000000000" pitchFamily="2" charset="0"/>
            </a:endParaRPr>
          </a:p>
        </p:txBody>
      </p:sp>
      <p:pic>
        <p:nvPicPr>
          <p:cNvPr id="5122" name="Picture 2">
            <a:extLst>
              <a:ext uri="{FF2B5EF4-FFF2-40B4-BE49-F238E27FC236}">
                <a16:creationId xmlns:a16="http://schemas.microsoft.com/office/drawing/2014/main" id="{0BC7C490-B3B1-9E99-137B-D83CC97A1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266" y="1510666"/>
            <a:ext cx="4707467" cy="3657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93D031-3F60-D9B9-BBAB-3A3487201C4A}"/>
              </a:ext>
            </a:extLst>
          </p:cNvPr>
          <p:cNvSpPr txBox="1"/>
          <p:nvPr/>
        </p:nvSpPr>
        <p:spPr>
          <a:xfrm>
            <a:off x="1420283" y="680535"/>
            <a:ext cx="1001183" cy="369332"/>
          </a:xfrm>
          <a:prstGeom prst="rect">
            <a:avLst/>
          </a:prstGeom>
          <a:noFill/>
        </p:spPr>
        <p:txBody>
          <a:bodyPr wrap="square">
            <a:spAutoFit/>
          </a:bodyPr>
          <a:lstStyle/>
          <a:p>
            <a:r>
              <a:rPr lang="en-IN" b="1" u="sng" dirty="0">
                <a:solidFill>
                  <a:schemeClr val="tx1"/>
                </a:solidFill>
              </a:rPr>
              <a:t>Results:</a:t>
            </a:r>
          </a:p>
        </p:txBody>
      </p:sp>
      <p:sp>
        <p:nvSpPr>
          <p:cNvPr id="6" name="TextBox 5">
            <a:extLst>
              <a:ext uri="{FF2B5EF4-FFF2-40B4-BE49-F238E27FC236}">
                <a16:creationId xmlns:a16="http://schemas.microsoft.com/office/drawing/2014/main" id="{C3460A67-C584-72AB-BBD3-79B0F359CAAD}"/>
              </a:ext>
            </a:extLst>
          </p:cNvPr>
          <p:cNvSpPr txBox="1"/>
          <p:nvPr/>
        </p:nvSpPr>
        <p:spPr>
          <a:xfrm>
            <a:off x="1583001" y="5629064"/>
            <a:ext cx="9025997" cy="584775"/>
          </a:xfrm>
          <a:prstGeom prst="rect">
            <a:avLst/>
          </a:prstGeom>
          <a:noFill/>
        </p:spPr>
        <p:txBody>
          <a:bodyPr wrap="square">
            <a:spAutoFit/>
          </a:bodyPr>
          <a:lstStyle/>
          <a:p>
            <a:pPr algn="l"/>
            <a:r>
              <a:rPr lang="en-IN" sz="1600" b="0" i="0" dirty="0">
                <a:solidFill>
                  <a:srgbClr val="111111"/>
                </a:solidFill>
                <a:effectLst/>
                <a:highlight>
                  <a:srgbClr val="FFFFFF"/>
                </a:highlight>
                <a:latin typeface="Roboto" panose="02000000000000000000" pitchFamily="2" charset="0"/>
              </a:rPr>
              <a:t>Bar-chart showing F1-scores for the baseline and our model on actual test data using separate training and test generation images, and using same images for training and test data generation</a:t>
            </a:r>
          </a:p>
        </p:txBody>
      </p:sp>
    </p:spTree>
    <p:extLst>
      <p:ext uri="{BB962C8B-B14F-4D97-AF65-F5344CB8AC3E}">
        <p14:creationId xmlns:p14="http://schemas.microsoft.com/office/powerpoint/2010/main" val="37370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FA0E83B-028C-0290-D7EA-23C3E22C672E}"/>
              </a:ext>
            </a:extLst>
          </p:cNvPr>
          <p:cNvSpPr txBox="1"/>
          <p:nvPr/>
        </p:nvSpPr>
        <p:spPr>
          <a:xfrm>
            <a:off x="838200" y="253397"/>
            <a:ext cx="10515600" cy="12732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u="sng" kern="1200">
                <a:solidFill>
                  <a:schemeClr val="tx1"/>
                </a:solidFill>
                <a:latin typeface="+mj-lt"/>
                <a:ea typeface="+mj-ea"/>
                <a:cs typeface="+mj-cs"/>
              </a:rPr>
              <a:t>Project Set-Up</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1">
            <a:extLst>
              <a:ext uri="{FF2B5EF4-FFF2-40B4-BE49-F238E27FC236}">
                <a16:creationId xmlns:a16="http://schemas.microsoft.com/office/drawing/2014/main" id="{CC18F032-BAB5-1F9B-3B04-8B81774EC18C}"/>
              </a:ext>
            </a:extLst>
          </p:cNvPr>
          <p:cNvSpPr>
            <a:spLocks noChangeArrowheads="1"/>
          </p:cNvSpPr>
          <p:nvPr/>
        </p:nvSpPr>
        <p:spPr bwMode="auto">
          <a:xfrm>
            <a:off x="836676" y="2283290"/>
            <a:ext cx="10515600" cy="36941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effectLst/>
              </a:rPr>
              <a:t>Installation Requirements</a:t>
            </a:r>
            <a:endParaRPr kumimoji="0" lang="en-US" altLang="en-US" sz="2200"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Required software: TensorFlow, </a:t>
            </a:r>
            <a:r>
              <a:rPr kumimoji="0" lang="en-US" altLang="en-US" sz="2200" b="0" i="0" u="none" strike="noStrike" cap="none" normalizeH="0" baseline="0" dirty="0" err="1">
                <a:ln>
                  <a:noFill/>
                </a:ln>
                <a:effectLst/>
              </a:rPr>
              <a:t>numpy</a:t>
            </a:r>
            <a:r>
              <a:rPr kumimoji="0" lang="en-US" altLang="en-US" sz="2200" b="0" i="0" u="none" strike="noStrike" cap="none" normalizeH="0" baseline="0" dirty="0">
                <a:ln>
                  <a:noFill/>
                </a:ln>
                <a:effectLst/>
              </a:rPr>
              <a:t>, </a:t>
            </a:r>
            <a:r>
              <a:rPr kumimoji="0" lang="en-US" altLang="en-US" sz="2200" b="0" i="0" u="none" strike="noStrike" cap="none" normalizeH="0" baseline="0" dirty="0" err="1">
                <a:ln>
                  <a:noFill/>
                </a:ln>
                <a:effectLst/>
              </a:rPr>
              <a:t>scipy</a:t>
            </a:r>
            <a:r>
              <a:rPr kumimoji="0" lang="en-US" altLang="en-US" sz="2200" b="0" i="0" u="none" strike="noStrike" cap="none" normalizeH="0" baseline="0" dirty="0">
                <a:ln>
                  <a:noFill/>
                </a:ln>
                <a:effectLst/>
              </a:rPr>
              <a:t>, </a:t>
            </a:r>
            <a:r>
              <a:rPr kumimoji="0" lang="en-US" altLang="en-US" sz="2200" b="0" i="0" u="none" strike="noStrike" cap="none" normalizeH="0" baseline="0" dirty="0" err="1">
                <a:ln>
                  <a:noFill/>
                </a:ln>
                <a:effectLst/>
              </a:rPr>
              <a:t>sklearn</a:t>
            </a:r>
            <a:r>
              <a:rPr kumimoji="0" lang="en-US" altLang="en-US" sz="2200" b="0" i="0" u="none" strike="noStrike" cap="none" normalizeH="0" baseline="0" dirty="0">
                <a:ln>
                  <a:noFill/>
                </a:ln>
                <a:effectLst/>
              </a:rPr>
              <a:t>, </a:t>
            </a:r>
            <a:r>
              <a:rPr kumimoji="0" lang="en-US" altLang="en-US" sz="2200" b="0" i="0" u="none" strike="noStrike" cap="none" normalizeH="0" baseline="0" dirty="0" err="1">
                <a:ln>
                  <a:noFill/>
                </a:ln>
                <a:effectLst/>
              </a:rPr>
              <a:t>networkx</a:t>
            </a:r>
            <a:r>
              <a:rPr kumimoji="0" lang="en-US" altLang="en-US" sz="2200" b="0" i="0" u="none" strike="noStrike" cap="none" normalizeH="0" baseline="0" dirty="0">
                <a:ln>
                  <a:noFill/>
                </a:ln>
                <a:effectLst/>
              </a:rPr>
              <a:t> (&lt;=1.11)</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Installation command: ‘</a:t>
            </a:r>
            <a:r>
              <a:rPr kumimoji="0" lang="en-US" altLang="en-US" sz="2200" b="1" i="0" u="none" strike="noStrike" cap="none" normalizeH="0" baseline="0" dirty="0">
                <a:ln>
                  <a:noFill/>
                </a:ln>
                <a:effectLst/>
              </a:rPr>
              <a:t>pip install -r requirements.txt’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1"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effectLst/>
              </a:rPr>
              <a:t>Setting Up with Docker</a:t>
            </a:r>
            <a:endParaRPr kumimoji="0" lang="en-US" altLang="en-US" sz="2200"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Docker installation</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Building and running the Docker image</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Commands for running with Docker and GPU support</a:t>
            </a:r>
          </a:p>
          <a:p>
            <a:pPr marL="285750" indent="-228600" fontAlgn="base">
              <a:lnSpc>
                <a:spcPct val="90000"/>
              </a:lnSpc>
              <a:spcBef>
                <a:spcPct val="0"/>
              </a:spcBef>
              <a:spcAft>
                <a:spcPts val="600"/>
              </a:spcAft>
              <a:buFont typeface="Arial" panose="020B0604020202020204" pitchFamily="34" charset="0"/>
              <a:buChar char="•"/>
            </a:pPr>
            <a:r>
              <a:rPr lang="en-US" sz="2200" dirty="0"/>
              <a:t>The process to setup docker is mentioned in the readme file</a:t>
            </a:r>
          </a:p>
        </p:txBody>
      </p:sp>
    </p:spTree>
    <p:extLst>
      <p:ext uri="{BB962C8B-B14F-4D97-AF65-F5344CB8AC3E}">
        <p14:creationId xmlns:p14="http://schemas.microsoft.com/office/powerpoint/2010/main" val="42311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C341DC-A32E-1AA8-3F22-6ACCDBA00E2E}"/>
              </a:ext>
            </a:extLst>
          </p:cNvPr>
          <p:cNvSpPr txBox="1"/>
          <p:nvPr/>
        </p:nvSpPr>
        <p:spPr>
          <a:xfrm>
            <a:off x="5422963" y="551431"/>
            <a:ext cx="1346074" cy="369332"/>
          </a:xfrm>
          <a:prstGeom prst="rect">
            <a:avLst/>
          </a:prstGeom>
          <a:noFill/>
        </p:spPr>
        <p:txBody>
          <a:bodyPr wrap="none" rtlCol="0">
            <a:spAutoFit/>
          </a:bodyPr>
          <a:lstStyle/>
          <a:p>
            <a:r>
              <a:rPr lang="en-US" b="1" dirty="0"/>
              <a:t>How to do?</a:t>
            </a:r>
          </a:p>
        </p:txBody>
      </p:sp>
      <p:sp>
        <p:nvSpPr>
          <p:cNvPr id="5" name="TextBox 4">
            <a:extLst>
              <a:ext uri="{FF2B5EF4-FFF2-40B4-BE49-F238E27FC236}">
                <a16:creationId xmlns:a16="http://schemas.microsoft.com/office/drawing/2014/main" id="{087B6523-711A-C641-1D2B-A8C03FF76F3B}"/>
              </a:ext>
            </a:extLst>
          </p:cNvPr>
          <p:cNvSpPr txBox="1"/>
          <p:nvPr/>
        </p:nvSpPr>
        <p:spPr>
          <a:xfrm>
            <a:off x="689291" y="1779159"/>
            <a:ext cx="3993810" cy="369332"/>
          </a:xfrm>
          <a:prstGeom prst="rect">
            <a:avLst/>
          </a:prstGeom>
          <a:noFill/>
        </p:spPr>
        <p:txBody>
          <a:bodyPr wrap="square">
            <a:spAutoFit/>
          </a:bodyPr>
          <a:lstStyle/>
          <a:p>
            <a:pPr marL="285750" indent="-285750">
              <a:buFont typeface="Arial" panose="020B0604020202020204" pitchFamily="34" charset="0"/>
              <a:buChar char="•"/>
            </a:pPr>
            <a:r>
              <a:rPr lang="en-US" dirty="0"/>
              <a:t>Open the localhost from the docker</a:t>
            </a:r>
          </a:p>
        </p:txBody>
      </p:sp>
      <p:pic>
        <p:nvPicPr>
          <p:cNvPr id="7" name="Picture 6" descr="A screenshot of a computer program&#10;&#10;Description automatically generated">
            <a:extLst>
              <a:ext uri="{FF2B5EF4-FFF2-40B4-BE49-F238E27FC236}">
                <a16:creationId xmlns:a16="http://schemas.microsoft.com/office/drawing/2014/main" id="{02B405FD-94A5-EF37-D6DB-51014A27B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68" y="2498422"/>
            <a:ext cx="5841559" cy="2457793"/>
          </a:xfrm>
          <a:prstGeom prst="rect">
            <a:avLst/>
          </a:prstGeom>
        </p:spPr>
      </p:pic>
      <p:sp>
        <p:nvSpPr>
          <p:cNvPr id="9" name="TextBox 8">
            <a:extLst>
              <a:ext uri="{FF2B5EF4-FFF2-40B4-BE49-F238E27FC236}">
                <a16:creationId xmlns:a16="http://schemas.microsoft.com/office/drawing/2014/main" id="{8548D468-DFAF-FEF6-4764-9735363BDA41}"/>
              </a:ext>
            </a:extLst>
          </p:cNvPr>
          <p:cNvSpPr txBox="1"/>
          <p:nvPr/>
        </p:nvSpPr>
        <p:spPr>
          <a:xfrm>
            <a:off x="7508900" y="1779159"/>
            <a:ext cx="3289397" cy="369332"/>
          </a:xfrm>
          <a:prstGeom prst="rect">
            <a:avLst/>
          </a:prstGeom>
          <a:noFill/>
        </p:spPr>
        <p:txBody>
          <a:bodyPr wrap="square">
            <a:spAutoFit/>
          </a:bodyPr>
          <a:lstStyle/>
          <a:p>
            <a:pPr marL="285750" indent="-285750">
              <a:buFont typeface="Arial" panose="020B0604020202020204" pitchFamily="34" charset="0"/>
              <a:buChar char="•"/>
            </a:pPr>
            <a:r>
              <a:rPr lang="en-US" dirty="0"/>
              <a:t>Open new terminal in Jupiter</a:t>
            </a:r>
          </a:p>
        </p:txBody>
      </p:sp>
      <p:pic>
        <p:nvPicPr>
          <p:cNvPr id="15" name="Picture 14" descr="A screenshot of a computer&#10;&#10;Description automatically generated">
            <a:extLst>
              <a:ext uri="{FF2B5EF4-FFF2-40B4-BE49-F238E27FC236}">
                <a16:creationId xmlns:a16="http://schemas.microsoft.com/office/drawing/2014/main" id="{3CABC5A5-AD25-9838-1F3D-89030326A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414" y="2541291"/>
            <a:ext cx="2438740" cy="2372056"/>
          </a:xfrm>
          <a:prstGeom prst="rect">
            <a:avLst/>
          </a:prstGeom>
        </p:spPr>
      </p:pic>
      <p:sp>
        <p:nvSpPr>
          <p:cNvPr id="16" name="Rectangle 15">
            <a:extLst>
              <a:ext uri="{FF2B5EF4-FFF2-40B4-BE49-F238E27FC236}">
                <a16:creationId xmlns:a16="http://schemas.microsoft.com/office/drawing/2014/main" id="{2D455124-8C69-9356-C372-199815CD2336}"/>
              </a:ext>
            </a:extLst>
          </p:cNvPr>
          <p:cNvSpPr/>
          <p:nvPr/>
        </p:nvSpPr>
        <p:spPr>
          <a:xfrm>
            <a:off x="1242467" y="3182950"/>
            <a:ext cx="788757" cy="30014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BEDE037-794A-8C9F-DEFD-9E79B30D7B5A}"/>
              </a:ext>
            </a:extLst>
          </p:cNvPr>
          <p:cNvSpPr/>
          <p:nvPr/>
        </p:nvSpPr>
        <p:spPr>
          <a:xfrm>
            <a:off x="8678947" y="4138068"/>
            <a:ext cx="788757" cy="30014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620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363DA-0182-806E-BA85-0BFC634800A6}"/>
              </a:ext>
            </a:extLst>
          </p:cNvPr>
          <p:cNvSpPr txBox="1"/>
          <p:nvPr/>
        </p:nvSpPr>
        <p:spPr>
          <a:xfrm>
            <a:off x="530156" y="394850"/>
            <a:ext cx="4612225" cy="369332"/>
          </a:xfrm>
          <a:prstGeom prst="rect">
            <a:avLst/>
          </a:prstGeom>
          <a:noFill/>
        </p:spPr>
        <p:txBody>
          <a:bodyPr wrap="none" rtlCol="0">
            <a:spAutoFit/>
          </a:bodyPr>
          <a:lstStyle/>
          <a:p>
            <a:pPr marL="285750" indent="-285750">
              <a:buFont typeface="Arial" panose="020B0604020202020204" pitchFamily="34" charset="0"/>
              <a:buChar char="•"/>
            </a:pPr>
            <a:r>
              <a:rPr lang="en-US" dirty="0"/>
              <a:t>Run the commands to run the python files</a:t>
            </a:r>
          </a:p>
        </p:txBody>
      </p:sp>
      <p:pic>
        <p:nvPicPr>
          <p:cNvPr id="4" name="Picture 3">
            <a:extLst>
              <a:ext uri="{FF2B5EF4-FFF2-40B4-BE49-F238E27FC236}">
                <a16:creationId xmlns:a16="http://schemas.microsoft.com/office/drawing/2014/main" id="{A9FB4AB3-5F7E-5D6A-2AD5-1AD62706F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71" y="5511260"/>
            <a:ext cx="10621857" cy="685896"/>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2BE9DA53-300E-B679-55C4-5E11E4633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71" y="1595939"/>
            <a:ext cx="10621857" cy="3915321"/>
          </a:xfrm>
          <a:prstGeom prst="rect">
            <a:avLst/>
          </a:prstGeom>
        </p:spPr>
      </p:pic>
      <p:sp>
        <p:nvSpPr>
          <p:cNvPr id="7" name="TextBox 6">
            <a:extLst>
              <a:ext uri="{FF2B5EF4-FFF2-40B4-BE49-F238E27FC236}">
                <a16:creationId xmlns:a16="http://schemas.microsoft.com/office/drawing/2014/main" id="{3F14028F-F4F6-9B4D-57CD-C97179965377}"/>
              </a:ext>
            </a:extLst>
          </p:cNvPr>
          <p:cNvSpPr txBox="1"/>
          <p:nvPr/>
        </p:nvSpPr>
        <p:spPr>
          <a:xfrm>
            <a:off x="675004" y="995394"/>
            <a:ext cx="3574376" cy="369332"/>
          </a:xfrm>
          <a:prstGeom prst="rect">
            <a:avLst/>
          </a:prstGeom>
          <a:noFill/>
        </p:spPr>
        <p:txBody>
          <a:bodyPr wrap="none" rtlCol="0">
            <a:spAutoFit/>
          </a:bodyPr>
          <a:lstStyle/>
          <a:p>
            <a:r>
              <a:rPr lang="en-US" dirty="0"/>
              <a:t>Command to run supervised data:</a:t>
            </a:r>
          </a:p>
        </p:txBody>
      </p:sp>
      <p:sp>
        <p:nvSpPr>
          <p:cNvPr id="8" name="TextBox 7">
            <a:extLst>
              <a:ext uri="{FF2B5EF4-FFF2-40B4-BE49-F238E27FC236}">
                <a16:creationId xmlns:a16="http://schemas.microsoft.com/office/drawing/2014/main" id="{9BACE635-28B4-08A7-2615-6952DD6AC6C0}"/>
              </a:ext>
            </a:extLst>
          </p:cNvPr>
          <p:cNvSpPr txBox="1"/>
          <p:nvPr/>
        </p:nvSpPr>
        <p:spPr>
          <a:xfrm>
            <a:off x="4249380" y="995394"/>
            <a:ext cx="2816092" cy="369332"/>
          </a:xfrm>
          <a:prstGeom prst="rect">
            <a:avLst/>
          </a:prstGeom>
          <a:noFill/>
        </p:spPr>
        <p:txBody>
          <a:bodyPr wrap="none" rtlCol="0">
            <a:spAutoFit/>
          </a:bodyPr>
          <a:lstStyle/>
          <a:p>
            <a:r>
              <a:rPr lang="en-US" b="1" dirty="0"/>
              <a:t>./example_supervised.sh</a:t>
            </a:r>
          </a:p>
        </p:txBody>
      </p:sp>
    </p:spTree>
    <p:extLst>
      <p:ext uri="{BB962C8B-B14F-4D97-AF65-F5344CB8AC3E}">
        <p14:creationId xmlns:p14="http://schemas.microsoft.com/office/powerpoint/2010/main" val="132229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650</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BOYAPATI</dc:creator>
  <cp:lastModifiedBy>@ BOYAPATI</cp:lastModifiedBy>
  <cp:revision>3</cp:revision>
  <dcterms:created xsi:type="dcterms:W3CDTF">2024-06-05T22:04:35Z</dcterms:created>
  <dcterms:modified xsi:type="dcterms:W3CDTF">2024-06-06T04:32:25Z</dcterms:modified>
</cp:coreProperties>
</file>