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71" r:id="rId8"/>
    <p:sldId id="261" r:id="rId9"/>
    <p:sldId id="263" r:id="rId10"/>
    <p:sldId id="264" r:id="rId11"/>
    <p:sldId id="265" r:id="rId12"/>
    <p:sldId id="266" r:id="rId13"/>
    <p:sldId id="267" r:id="rId14"/>
    <p:sldId id="268" r:id="rId15"/>
    <p:sldId id="269" r:id="rId16"/>
    <p:sldId id="278" r:id="rId17"/>
    <p:sldId id="272" r:id="rId18"/>
    <p:sldId id="273" r:id="rId19"/>
    <p:sldId id="274" r:id="rId20"/>
    <p:sldId id="275" r:id="rId21"/>
    <p:sldId id="276"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9A2B1C-5D17-486A-AA2F-4AB12C40ACF2}" v="159" dt="2021-04-19T01:37:25.770"/>
    <p1510:client id="{03B79DAB-5B35-DE43-8B93-7633B95B7760}" v="1" dt="2021-04-19T02:09:38.930"/>
    <p1510:client id="{13EE48E1-B6F3-4C6C-8BD5-D539C4BC3B46}" v="12" dt="2021-04-19T02:11:24.110"/>
    <p1510:client id="{551637DE-77AE-47BA-9EC4-96E68F1E6F74}" v="86" dt="2021-04-19T02:30:14.749"/>
    <p1510:client id="{60785D97-47FD-4C57-B4D6-92C0D7D77D1F}" v="4" dt="2021-04-19T02:05:02.639"/>
    <p1510:client id="{95D0E811-F221-43FA-A001-3DCAD8026DF9}" v="138" dt="2021-04-19T01:15:20.545"/>
    <p1510:client id="{CDCBEB8D-3FFE-4C92-91F2-884C6C0B2E37}" v="4" dt="2021-04-19T08:19:10.4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4/19/2021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83659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4/19/2021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65651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4/19/2021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96694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4/19/2021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81947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4/19/2021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4355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4/19/2021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60717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4/19/2021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68789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4/19/2021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20468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4/19/2021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884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4/19/2021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51400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4/19/2021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9175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4/19/2021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69794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spc="50">
                <a:solidFill>
                  <a:schemeClr val="tx1">
                    <a:tint val="75000"/>
                  </a:schemeClr>
                </a:solidFill>
              </a:defRPr>
            </a:lvl1pPr>
          </a:lstStyle>
          <a:p>
            <a:fld id="{3C04E684-10F4-4CC3-A0B9-F03AA7BE37CF}" type="datetimeFigureOut">
              <a:rPr lang="en-US" smtClean="0"/>
              <a:t>4/19/2021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spc="5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spc="5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662210336"/>
      </p:ext>
    </p:extLst>
  </p:cSld>
  <p:clrMap bg1="lt1" tx1="dk1" bg2="lt2" tx2="dk2" accent1="accent1" accent2="accent2" accent3="accent3" accent4="accent4" accent5="accent5" accent6="accent6" hlink="hlink" folHlink="folHlink"/>
  <p:sldLayoutIdLst>
    <p:sldLayoutId id="2147483684" r:id="rId1"/>
    <p:sldLayoutId id="2147483683" r:id="rId2"/>
    <p:sldLayoutId id="2147483682" r:id="rId3"/>
    <p:sldLayoutId id="2147483681" r:id="rId4"/>
    <p:sldLayoutId id="2147483680" r:id="rId5"/>
    <p:sldLayoutId id="2147483679" r:id="rId6"/>
    <p:sldLayoutId id="2147483678" r:id="rId7"/>
    <p:sldLayoutId id="2147483677" r:id="rId8"/>
    <p:sldLayoutId id="2147483676" r:id="rId9"/>
    <p:sldLayoutId id="2147483675" r:id="rId10"/>
    <p:sldLayoutId id="2147483673" r:id="rId11"/>
    <p:sldLayoutId id="2147483674" r:id="rId12"/>
  </p:sldLayoutIdLst>
  <p:txStyles>
    <p:titleStyle>
      <a:lvl1pPr algn="l" defTabSz="914400" rtl="0" eaLnBrk="1" latinLnBrk="0" hangingPunct="1">
        <a:lnSpc>
          <a:spcPct val="90000"/>
        </a:lnSpc>
        <a:spcBef>
          <a:spcPct val="0"/>
        </a:spcBef>
        <a:buNone/>
        <a:defRPr sz="4400" b="1" i="1" kern="1200" spc="15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spc="9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spc="9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spc="9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spc="9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spc="9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0" descr="Railroad tracks intersecting">
            <a:extLst>
              <a:ext uri="{FF2B5EF4-FFF2-40B4-BE49-F238E27FC236}">
                <a16:creationId xmlns:a16="http://schemas.microsoft.com/office/drawing/2014/main" id="{D1C79AE4-9EE3-489F-83BC-449C8CAF47F3}"/>
              </a:ext>
            </a:extLst>
          </p:cNvPr>
          <p:cNvPicPr>
            <a:picLocks noChangeAspect="1"/>
          </p:cNvPicPr>
          <p:nvPr/>
        </p:nvPicPr>
        <p:blipFill rotWithShape="1">
          <a:blip r:embed="rId2"/>
          <a:srcRect t="15068" b="28682"/>
          <a:stretch/>
        </p:blipFill>
        <p:spPr>
          <a:xfrm>
            <a:off x="20" y="10"/>
            <a:ext cx="12191980" cy="6857990"/>
          </a:xfrm>
          <a:prstGeom prst="rect">
            <a:avLst/>
          </a:prstGeom>
        </p:spPr>
      </p:pic>
      <p:sp>
        <p:nvSpPr>
          <p:cNvPr id="51"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alpha val="60000"/>
            </a:schemeClr>
          </a:solidFill>
          <a:ln w="32707" cap="flat">
            <a:noFill/>
            <a:prstDash val="solid"/>
            <a:miter/>
          </a:ln>
          <a:effectLst/>
        </p:spPr>
        <p:txBody>
          <a:bodyPr rtlCol="0" anchor="ctr"/>
          <a:lstStyle/>
          <a:p>
            <a:endParaRPr lang="en-US" dirty="0"/>
          </a:p>
        </p:txBody>
      </p:sp>
      <p:sp>
        <p:nvSpPr>
          <p:cNvPr id="2" name="Title 1"/>
          <p:cNvSpPr>
            <a:spLocks noGrp="1"/>
          </p:cNvSpPr>
          <p:nvPr>
            <p:ph type="ctrTitle"/>
          </p:nvPr>
        </p:nvSpPr>
        <p:spPr>
          <a:xfrm>
            <a:off x="3325473" y="1998924"/>
            <a:ext cx="5541054" cy="2213621"/>
          </a:xfrm>
        </p:spPr>
        <p:txBody>
          <a:bodyPr>
            <a:normAutofit/>
          </a:bodyPr>
          <a:lstStyle/>
          <a:p>
            <a:pPr algn="ctr"/>
            <a:r>
              <a:rPr lang="en-US" b="0" i="0">
                <a:ea typeface="+mj-lt"/>
                <a:cs typeface="+mj-lt"/>
              </a:rPr>
              <a:t>Railway Management System</a:t>
            </a:r>
            <a:endParaRPr lang="en-US"/>
          </a:p>
        </p:txBody>
      </p:sp>
      <p:sp>
        <p:nvSpPr>
          <p:cNvPr id="3" name="Subtitle 2"/>
          <p:cNvSpPr>
            <a:spLocks noGrp="1"/>
          </p:cNvSpPr>
          <p:nvPr>
            <p:ph type="subTitle" idx="1"/>
          </p:nvPr>
        </p:nvSpPr>
        <p:spPr>
          <a:xfrm>
            <a:off x="3880419" y="4300833"/>
            <a:ext cx="4431162" cy="1191873"/>
          </a:xfrm>
        </p:spPr>
        <p:txBody>
          <a:bodyPr lIns="109728" tIns="109728" rIns="109728" bIns="91440">
            <a:normAutofit/>
          </a:bodyPr>
          <a:lstStyle/>
          <a:p>
            <a:pPr algn="ctr"/>
            <a:r>
              <a:rPr lang="en-US" sz="2200">
                <a:ea typeface="+mn-lt"/>
                <a:cs typeface="+mn-lt"/>
              </a:rPr>
              <a:t>R.Harish Ganesh-18112020 </a:t>
            </a:r>
          </a:p>
          <a:p>
            <a:pPr algn="ctr"/>
            <a:r>
              <a:rPr lang="en-US" sz="2200">
                <a:ea typeface="+mn-lt"/>
                <a:cs typeface="+mn-lt"/>
              </a:rPr>
              <a:t>B.Jawahar-18112022 </a:t>
            </a:r>
            <a:endParaRPr lang="en-US" sz="220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E4352C">
              <a:alpha val="20000"/>
            </a:srgb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02F0B65-578F-4AE8-BABF-E085A3FEF0C8}"/>
              </a:ext>
            </a:extLst>
          </p:cNvPr>
          <p:cNvSpPr>
            <a:spLocks noGrp="1"/>
          </p:cNvSpPr>
          <p:nvPr>
            <p:ph type="title"/>
          </p:nvPr>
        </p:nvSpPr>
        <p:spPr>
          <a:xfrm>
            <a:off x="838200" y="713312"/>
            <a:ext cx="3524250" cy="5431376"/>
          </a:xfrm>
        </p:spPr>
        <p:txBody>
          <a:bodyPr>
            <a:normAutofit/>
          </a:bodyPr>
          <a:lstStyle/>
          <a:p>
            <a:r>
              <a:rPr lang="en-US" b="0" i="0">
                <a:ea typeface="+mj-lt"/>
                <a:cs typeface="+mj-lt"/>
              </a:rPr>
              <a:t>Creating Table Passenger</a:t>
            </a:r>
            <a:endParaRPr lang="en-US"/>
          </a:p>
        </p:txBody>
      </p:sp>
      <p:sp>
        <p:nvSpPr>
          <p:cNvPr id="3" name="Content Placeholder 2">
            <a:extLst>
              <a:ext uri="{FF2B5EF4-FFF2-40B4-BE49-F238E27FC236}">
                <a16:creationId xmlns:a16="http://schemas.microsoft.com/office/drawing/2014/main" id="{0FCB2D5D-DEDD-422C-9042-AF940BE5D17D}"/>
              </a:ext>
            </a:extLst>
          </p:cNvPr>
          <p:cNvSpPr>
            <a:spLocks noGrp="1"/>
          </p:cNvSpPr>
          <p:nvPr>
            <p:ph idx="1"/>
          </p:nvPr>
        </p:nvSpPr>
        <p:spPr>
          <a:xfrm>
            <a:off x="6095999" y="713313"/>
            <a:ext cx="5257801" cy="5431376"/>
          </a:xfrm>
        </p:spPr>
        <p:txBody>
          <a:bodyPr lIns="109728" tIns="109728" rIns="109728" bIns="91440" anchor="ctr">
            <a:normAutofit/>
          </a:bodyPr>
          <a:lstStyle/>
          <a:p>
            <a:r>
              <a:rPr lang="en-US" sz="2000">
                <a:ea typeface="+mn-lt"/>
                <a:cs typeface="+mn-lt"/>
              </a:rPr>
              <a:t>Create Table Passenger ( PNR_no number(5), PName varchar(20), PAddress varchar(20), PAge number(20), PSeat_type varchar(20), PStatus varchar(20), PGender varchar(20), BookedDate date(20), TrainNumber number(20), PRIMARY KEY (PNR_no) , FOREIGN KEY (TrainNumber) REFERENCES Train(Train_Number) ); </a:t>
            </a:r>
            <a:endParaRPr lang="en-US" sz="2000"/>
          </a:p>
        </p:txBody>
      </p:sp>
    </p:spTree>
    <p:extLst>
      <p:ext uri="{BB962C8B-B14F-4D97-AF65-F5344CB8AC3E}">
        <p14:creationId xmlns:p14="http://schemas.microsoft.com/office/powerpoint/2010/main" val="1071527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E4352C">
              <a:alpha val="20000"/>
            </a:srgb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6B1FE25-A520-45E7-95AB-43A647656F05}"/>
              </a:ext>
            </a:extLst>
          </p:cNvPr>
          <p:cNvSpPr>
            <a:spLocks noGrp="1"/>
          </p:cNvSpPr>
          <p:nvPr>
            <p:ph type="title"/>
          </p:nvPr>
        </p:nvSpPr>
        <p:spPr>
          <a:xfrm>
            <a:off x="838200" y="713312"/>
            <a:ext cx="3524250" cy="5431376"/>
          </a:xfrm>
        </p:spPr>
        <p:txBody>
          <a:bodyPr>
            <a:normAutofit/>
          </a:bodyPr>
          <a:lstStyle/>
          <a:p>
            <a:r>
              <a:rPr lang="en-US" sz="3400" b="0" i="0">
                <a:ea typeface="+mj-lt"/>
                <a:cs typeface="+mj-lt"/>
              </a:rPr>
              <a:t>Creating Table </a:t>
            </a:r>
            <a:r>
              <a:rPr lang="en-US" sz="3400" b="0" i="0" err="1">
                <a:ea typeface="+mj-lt"/>
                <a:cs typeface="+mj-lt"/>
              </a:rPr>
              <a:t>BookedTicket</a:t>
            </a:r>
            <a:endParaRPr lang="en-US" sz="3400" err="1"/>
          </a:p>
        </p:txBody>
      </p:sp>
      <p:sp>
        <p:nvSpPr>
          <p:cNvPr id="3" name="Content Placeholder 2">
            <a:extLst>
              <a:ext uri="{FF2B5EF4-FFF2-40B4-BE49-F238E27FC236}">
                <a16:creationId xmlns:a16="http://schemas.microsoft.com/office/drawing/2014/main" id="{6950ED67-8BA0-4493-8D94-1631F900F52A}"/>
              </a:ext>
            </a:extLst>
          </p:cNvPr>
          <p:cNvSpPr>
            <a:spLocks noGrp="1"/>
          </p:cNvSpPr>
          <p:nvPr>
            <p:ph idx="1"/>
          </p:nvPr>
        </p:nvSpPr>
        <p:spPr>
          <a:xfrm>
            <a:off x="6095999" y="713313"/>
            <a:ext cx="5257801" cy="5431376"/>
          </a:xfrm>
        </p:spPr>
        <p:txBody>
          <a:bodyPr lIns="109728" tIns="109728" rIns="109728" bIns="91440" anchor="ctr">
            <a:normAutofit/>
          </a:bodyPr>
          <a:lstStyle/>
          <a:p>
            <a:r>
              <a:rPr lang="en-US" sz="2000">
                <a:ea typeface="+mn-lt"/>
                <a:cs typeface="+mn-lt"/>
              </a:rPr>
              <a:t>Create Table BookedTicket ( train_Number Number Not Null, BookedDate date, Seat_type varchar(10), PNR_no Number, FOREIGN KEY (Train_Number) REFERENCES Train(Train_Number) ); </a:t>
            </a:r>
            <a:endParaRPr lang="en-US" sz="2000"/>
          </a:p>
        </p:txBody>
      </p:sp>
    </p:spTree>
    <p:extLst>
      <p:ext uri="{BB962C8B-B14F-4D97-AF65-F5344CB8AC3E}">
        <p14:creationId xmlns:p14="http://schemas.microsoft.com/office/powerpoint/2010/main" val="2889013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E4352C">
              <a:alpha val="20000"/>
            </a:srgb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F8FB573-3D90-4062-86F2-CA0B44132491}"/>
              </a:ext>
            </a:extLst>
          </p:cNvPr>
          <p:cNvSpPr>
            <a:spLocks noGrp="1"/>
          </p:cNvSpPr>
          <p:nvPr>
            <p:ph type="title"/>
          </p:nvPr>
        </p:nvSpPr>
        <p:spPr>
          <a:xfrm>
            <a:off x="838200" y="713312"/>
            <a:ext cx="3524250" cy="5431376"/>
          </a:xfrm>
        </p:spPr>
        <p:txBody>
          <a:bodyPr>
            <a:normAutofit/>
          </a:bodyPr>
          <a:lstStyle/>
          <a:p>
            <a:r>
              <a:rPr lang="en-US" b="0" i="0">
                <a:ea typeface="+mj-lt"/>
                <a:cs typeface="+mj-lt"/>
              </a:rPr>
              <a:t>Creating Table Cancel</a:t>
            </a:r>
            <a:endParaRPr lang="en-US"/>
          </a:p>
        </p:txBody>
      </p:sp>
      <p:sp>
        <p:nvSpPr>
          <p:cNvPr id="3" name="Content Placeholder 2">
            <a:extLst>
              <a:ext uri="{FF2B5EF4-FFF2-40B4-BE49-F238E27FC236}">
                <a16:creationId xmlns:a16="http://schemas.microsoft.com/office/drawing/2014/main" id="{F3D3DEDD-570C-484A-8E7E-0288DD0A4C9B}"/>
              </a:ext>
            </a:extLst>
          </p:cNvPr>
          <p:cNvSpPr>
            <a:spLocks noGrp="1"/>
          </p:cNvSpPr>
          <p:nvPr>
            <p:ph idx="1"/>
          </p:nvPr>
        </p:nvSpPr>
        <p:spPr>
          <a:xfrm>
            <a:off x="6095999" y="713313"/>
            <a:ext cx="5257801" cy="5431376"/>
          </a:xfrm>
        </p:spPr>
        <p:txBody>
          <a:bodyPr lIns="109728" tIns="109728" rIns="109728" bIns="91440" anchor="ctr">
            <a:normAutofit/>
          </a:bodyPr>
          <a:lstStyle/>
          <a:p>
            <a:r>
              <a:rPr lang="en-US" sz="2000">
                <a:ea typeface="+mn-lt"/>
                <a:cs typeface="+mn-lt"/>
              </a:rPr>
              <a:t>Create Table Cancel ( PNR_no Number(10), Dateofbooked date, FOREIGN KEY (PNR_no) REFERENCES Passenger(PNR_no) );</a:t>
            </a:r>
            <a:endParaRPr lang="en-US" sz="2000"/>
          </a:p>
        </p:txBody>
      </p:sp>
    </p:spTree>
    <p:extLst>
      <p:ext uri="{BB962C8B-B14F-4D97-AF65-F5344CB8AC3E}">
        <p14:creationId xmlns:p14="http://schemas.microsoft.com/office/powerpoint/2010/main" val="2103863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E4352C">
              <a:alpha val="20000"/>
            </a:srgb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E7B65C8-8351-43D0-9AA5-86E03E5CF5FC}"/>
              </a:ext>
            </a:extLst>
          </p:cNvPr>
          <p:cNvSpPr>
            <a:spLocks noGrp="1"/>
          </p:cNvSpPr>
          <p:nvPr>
            <p:ph type="title"/>
          </p:nvPr>
        </p:nvSpPr>
        <p:spPr>
          <a:xfrm>
            <a:off x="838200" y="713312"/>
            <a:ext cx="3524250" cy="5431376"/>
          </a:xfrm>
        </p:spPr>
        <p:txBody>
          <a:bodyPr>
            <a:normAutofit/>
          </a:bodyPr>
          <a:lstStyle/>
          <a:p>
            <a:r>
              <a:rPr lang="en-US" b="0" i="0">
                <a:ea typeface="+mj-lt"/>
                <a:cs typeface="+mj-lt"/>
              </a:rPr>
              <a:t>Inserting Values:</a:t>
            </a:r>
            <a:endParaRPr lang="en-US"/>
          </a:p>
        </p:txBody>
      </p:sp>
      <p:sp>
        <p:nvSpPr>
          <p:cNvPr id="3" name="Content Placeholder 2">
            <a:extLst>
              <a:ext uri="{FF2B5EF4-FFF2-40B4-BE49-F238E27FC236}">
                <a16:creationId xmlns:a16="http://schemas.microsoft.com/office/drawing/2014/main" id="{C6FD5E5B-32E6-43B5-9095-4BA4364EBFD1}"/>
              </a:ext>
            </a:extLst>
          </p:cNvPr>
          <p:cNvSpPr>
            <a:spLocks noGrp="1"/>
          </p:cNvSpPr>
          <p:nvPr>
            <p:ph idx="1"/>
          </p:nvPr>
        </p:nvSpPr>
        <p:spPr>
          <a:xfrm>
            <a:off x="6095999" y="713313"/>
            <a:ext cx="5257801" cy="5431376"/>
          </a:xfrm>
        </p:spPr>
        <p:txBody>
          <a:bodyPr lIns="109728" tIns="109728" rIns="109728" bIns="91440" anchor="ctr">
            <a:normAutofit/>
          </a:bodyPr>
          <a:lstStyle/>
          <a:p>
            <a:pPr>
              <a:lnSpc>
                <a:spcPct val="90000"/>
              </a:lnSpc>
            </a:pPr>
            <a:r>
              <a:rPr lang="en-US" sz="1400">
                <a:latin typeface="Times New Roman"/>
                <a:ea typeface="+mn-lt"/>
                <a:cs typeface="+mn-lt"/>
              </a:rPr>
              <a:t>insert into Train VALUES(12839,'Howrah Mail','MGR Chennai Central','Howrah',2100,700,'Yes','Yes','Yes','Yes','Yes','Yes','Yes');</a:t>
            </a:r>
          </a:p>
          <a:p>
            <a:pPr>
              <a:lnSpc>
                <a:spcPct val="90000"/>
              </a:lnSpc>
            </a:pPr>
            <a:r>
              <a:rPr lang="en-US" sz="1400">
                <a:latin typeface="Times New Roman"/>
                <a:ea typeface="+mn-lt"/>
                <a:cs typeface="+mn-lt"/>
              </a:rPr>
              <a:t>insert into Train VALUES(12621,'TamilNadu Express','MGR Chennai Central','New Delhi',2600,850,'Yes','Yes','Yes','Yes','Yes','Yes','Yes');</a:t>
            </a:r>
          </a:p>
          <a:p>
            <a:pPr>
              <a:lnSpc>
                <a:spcPct val="90000"/>
              </a:lnSpc>
            </a:pPr>
            <a:r>
              <a:rPr lang="en-US" sz="1400">
                <a:latin typeface="Times New Roman"/>
                <a:ea typeface="+mn-lt"/>
                <a:cs typeface="+mn-lt"/>
              </a:rPr>
              <a:t>insert into Train VALUES(01022,'Ganpati Express','Yesvanthpur Central','Dadar Central',2000,500,'No','Yes','No','No','Yes','Yes','No'); </a:t>
            </a:r>
          </a:p>
          <a:p>
            <a:pPr>
              <a:lnSpc>
                <a:spcPct val="90000"/>
              </a:lnSpc>
            </a:pPr>
            <a:r>
              <a:rPr lang="en-US" sz="1400">
                <a:latin typeface="Times New Roman"/>
                <a:ea typeface="+mn-lt"/>
                <a:cs typeface="+mn-lt"/>
              </a:rPr>
              <a:t>insert into Train VALUES(20801,'Magath Express','Islampur','New Delhi',1050,300,'Yes','Yes','Yes','Yes','Yes','Yes','Yes');</a:t>
            </a:r>
          </a:p>
          <a:p>
            <a:pPr>
              <a:lnSpc>
                <a:spcPct val="90000"/>
              </a:lnSpc>
            </a:pPr>
            <a:r>
              <a:rPr lang="en-US" sz="1400">
                <a:latin typeface="Times New Roman"/>
                <a:ea typeface="+mn-lt"/>
                <a:cs typeface="+mn-lt"/>
              </a:rPr>
              <a:t>insert into Train VALUES(12509,'Guwahati Express','Bangalore','Guwahati',3450,900,'No','No','Yes','Yes','Yes','No','No');</a:t>
            </a:r>
            <a:endParaRPr lang="en-US" sz="1400">
              <a:latin typeface="Times New Roman"/>
              <a:ea typeface="+mn-lt"/>
              <a:cs typeface="Times New Roman"/>
            </a:endParaRPr>
          </a:p>
          <a:p>
            <a:pPr>
              <a:lnSpc>
                <a:spcPct val="90000"/>
              </a:lnSpc>
            </a:pPr>
            <a:r>
              <a:rPr lang="en-US" sz="1400">
                <a:latin typeface="Times New Roman"/>
                <a:ea typeface="+mn-lt"/>
                <a:cs typeface="+mn-lt"/>
              </a:rPr>
              <a:t> INSERT into Train VALUES (12663,'Tiruchirapalli SF Express','Howrah','Tiruchirapalli',3000,800,'No','No','No','Yes','No','No','Yes');</a:t>
            </a:r>
            <a:endParaRPr lang="en-US" sz="1400">
              <a:latin typeface="Times New Roman"/>
              <a:cs typeface="Times New Roman"/>
            </a:endParaRPr>
          </a:p>
        </p:txBody>
      </p:sp>
    </p:spTree>
    <p:extLst>
      <p:ext uri="{BB962C8B-B14F-4D97-AF65-F5344CB8AC3E}">
        <p14:creationId xmlns:p14="http://schemas.microsoft.com/office/powerpoint/2010/main" val="1593477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E4352C">
              <a:alpha val="20000"/>
            </a:srgb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FF07A220-3C97-4813-A438-61110EDDAEF3}"/>
              </a:ext>
            </a:extLst>
          </p:cNvPr>
          <p:cNvSpPr>
            <a:spLocks noGrp="1"/>
          </p:cNvSpPr>
          <p:nvPr>
            <p:ph type="title"/>
          </p:nvPr>
        </p:nvSpPr>
        <p:spPr>
          <a:xfrm>
            <a:off x="838200" y="713312"/>
            <a:ext cx="3524250" cy="5431376"/>
          </a:xfrm>
        </p:spPr>
        <p:txBody>
          <a:bodyPr>
            <a:normAutofit/>
          </a:bodyPr>
          <a:lstStyle/>
          <a:p>
            <a:r>
              <a:rPr lang="en-US" b="0" i="0">
                <a:ea typeface="+mj-lt"/>
                <a:cs typeface="+mj-lt"/>
              </a:rPr>
              <a:t>Inserting Values:</a:t>
            </a:r>
            <a:endParaRPr lang="en-US"/>
          </a:p>
        </p:txBody>
      </p:sp>
      <p:sp>
        <p:nvSpPr>
          <p:cNvPr id="3" name="Content Placeholder 2">
            <a:extLst>
              <a:ext uri="{FF2B5EF4-FFF2-40B4-BE49-F238E27FC236}">
                <a16:creationId xmlns:a16="http://schemas.microsoft.com/office/drawing/2014/main" id="{71571E0D-9354-4B33-A37B-ACBE7616AF92}"/>
              </a:ext>
            </a:extLst>
          </p:cNvPr>
          <p:cNvSpPr>
            <a:spLocks noGrp="1"/>
          </p:cNvSpPr>
          <p:nvPr>
            <p:ph idx="1"/>
          </p:nvPr>
        </p:nvSpPr>
        <p:spPr>
          <a:xfrm>
            <a:off x="6095999" y="713313"/>
            <a:ext cx="5257801" cy="5431376"/>
          </a:xfrm>
        </p:spPr>
        <p:txBody>
          <a:bodyPr lIns="109728" tIns="109728" rIns="109728" bIns="91440" anchor="ctr">
            <a:normAutofit/>
          </a:bodyPr>
          <a:lstStyle/>
          <a:p>
            <a:r>
              <a:rPr lang="en-US" sz="2000">
                <a:latin typeface="Times New Roman"/>
                <a:ea typeface="+mn-lt"/>
                <a:cs typeface="+mn-lt"/>
              </a:rPr>
              <a:t>INSERT INTO TrainStatus VALUES('09/04/2021',12,4,20801); </a:t>
            </a:r>
          </a:p>
          <a:p>
            <a:r>
              <a:rPr lang="en-US" sz="2000">
                <a:latin typeface="Times New Roman"/>
                <a:ea typeface="+mn-lt"/>
                <a:cs typeface="+mn-lt"/>
              </a:rPr>
              <a:t>INSERT INTO TrainStatus VALUES('09/04/2021',16,20,12839); </a:t>
            </a:r>
          </a:p>
          <a:p>
            <a:r>
              <a:rPr lang="en-US" sz="2000">
                <a:latin typeface="Times New Roman"/>
                <a:ea typeface="+mn-lt"/>
                <a:cs typeface="+mn-lt"/>
              </a:rPr>
              <a:t>INSERT INTO TrainStatus VALUES('10/04/2021',9,15,12621);</a:t>
            </a:r>
          </a:p>
          <a:p>
            <a:r>
              <a:rPr lang="en-US" sz="2000">
                <a:latin typeface="Times New Roman"/>
                <a:ea typeface="+mn-lt"/>
                <a:cs typeface="+mn-lt"/>
              </a:rPr>
              <a:t> INSERT INTO TrainStatus VALUES('08/04/2021',18,3,12663);</a:t>
            </a:r>
          </a:p>
          <a:p>
            <a:r>
              <a:rPr lang="en-US" sz="2000">
                <a:latin typeface="Times New Roman"/>
                <a:ea typeface="+mn-lt"/>
                <a:cs typeface="+mn-lt"/>
              </a:rPr>
              <a:t> INSERT INTO TrainStatus VALUES('08/04/2021',22,14,12509);</a:t>
            </a:r>
            <a:endParaRPr lang="en-US" sz="2000">
              <a:latin typeface="Times New Roman"/>
              <a:cs typeface="Times New Roman"/>
            </a:endParaRPr>
          </a:p>
        </p:txBody>
      </p:sp>
    </p:spTree>
    <p:extLst>
      <p:ext uri="{BB962C8B-B14F-4D97-AF65-F5344CB8AC3E}">
        <p14:creationId xmlns:p14="http://schemas.microsoft.com/office/powerpoint/2010/main" val="2991268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E4352C">
              <a:alpha val="20000"/>
            </a:srgb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7D9B427-7A48-4FA5-994A-7C70322D8764}"/>
              </a:ext>
            </a:extLst>
          </p:cNvPr>
          <p:cNvSpPr>
            <a:spLocks noGrp="1"/>
          </p:cNvSpPr>
          <p:nvPr>
            <p:ph type="title"/>
          </p:nvPr>
        </p:nvSpPr>
        <p:spPr>
          <a:xfrm>
            <a:off x="838200" y="713312"/>
            <a:ext cx="3524250" cy="5431376"/>
          </a:xfrm>
        </p:spPr>
        <p:txBody>
          <a:bodyPr>
            <a:normAutofit/>
          </a:bodyPr>
          <a:lstStyle/>
          <a:p>
            <a:r>
              <a:rPr lang="en-US" b="0" i="0">
                <a:ea typeface="+mj-lt"/>
                <a:cs typeface="+mj-lt"/>
              </a:rPr>
              <a:t>Inserting Values:</a:t>
            </a:r>
            <a:endParaRPr lang="en-US"/>
          </a:p>
        </p:txBody>
      </p:sp>
      <p:sp>
        <p:nvSpPr>
          <p:cNvPr id="3" name="Content Placeholder 2">
            <a:extLst>
              <a:ext uri="{FF2B5EF4-FFF2-40B4-BE49-F238E27FC236}">
                <a16:creationId xmlns:a16="http://schemas.microsoft.com/office/drawing/2014/main" id="{349046E7-495B-4974-AB27-CB9F5846D971}"/>
              </a:ext>
            </a:extLst>
          </p:cNvPr>
          <p:cNvSpPr>
            <a:spLocks noGrp="1"/>
          </p:cNvSpPr>
          <p:nvPr>
            <p:ph idx="1"/>
          </p:nvPr>
        </p:nvSpPr>
        <p:spPr>
          <a:xfrm>
            <a:off x="6095999" y="713313"/>
            <a:ext cx="5257801" cy="5431376"/>
          </a:xfrm>
        </p:spPr>
        <p:txBody>
          <a:bodyPr lIns="109728" tIns="109728" rIns="109728" bIns="91440" anchor="ctr">
            <a:normAutofit/>
          </a:bodyPr>
          <a:lstStyle/>
          <a:p>
            <a:pPr>
              <a:lnSpc>
                <a:spcPct val="90000"/>
              </a:lnSpc>
            </a:pPr>
            <a:r>
              <a:rPr lang="en-US" sz="1900">
                <a:latin typeface="Times New Roman"/>
                <a:ea typeface="+mn-lt"/>
                <a:cs typeface="+mn-lt"/>
              </a:rPr>
              <a:t>INSERT INTO Passenger VALUES(1,'Dayaram','some',42,'General','Booked','Male','08/04/2021',12663); </a:t>
            </a:r>
            <a:endParaRPr lang="en-US" sz="1900">
              <a:latin typeface="Times New Roman"/>
              <a:ea typeface="+mn-lt"/>
              <a:cs typeface="Times New Roman"/>
            </a:endParaRPr>
          </a:p>
          <a:p>
            <a:pPr>
              <a:lnSpc>
                <a:spcPct val="90000"/>
              </a:lnSpc>
            </a:pPr>
            <a:r>
              <a:rPr lang="en-US" sz="1900">
                <a:latin typeface="Times New Roman"/>
                <a:ea typeface="+mn-lt"/>
                <a:cs typeface="+mn-lt"/>
              </a:rPr>
              <a:t>INSERT INTO Passenger VALUES(2,'Sana','other',33,'General','Booked','Female','10/04/2021',12621); </a:t>
            </a:r>
            <a:endParaRPr lang="en-US" sz="1900">
              <a:latin typeface="Times New Roman"/>
              <a:ea typeface="+mn-lt"/>
              <a:cs typeface="Times New Roman"/>
            </a:endParaRPr>
          </a:p>
          <a:p>
            <a:pPr>
              <a:lnSpc>
                <a:spcPct val="90000"/>
              </a:lnSpc>
            </a:pPr>
            <a:r>
              <a:rPr lang="en-US" sz="1900">
                <a:latin typeface="Times New Roman"/>
                <a:ea typeface="+mn-lt"/>
                <a:cs typeface="+mn-lt"/>
              </a:rPr>
              <a:t>INSERT INTO Passenger VALUES(3,'Ajay','Random',20,'AC','Booked','Male','09/04/2021',20801); </a:t>
            </a:r>
            <a:endParaRPr lang="en-US" sz="1900">
              <a:latin typeface="Times New Roman"/>
              <a:ea typeface="+mn-lt"/>
              <a:cs typeface="Times New Roman"/>
            </a:endParaRPr>
          </a:p>
          <a:p>
            <a:pPr>
              <a:lnSpc>
                <a:spcPct val="90000"/>
              </a:lnSpc>
            </a:pPr>
            <a:r>
              <a:rPr lang="en-US" sz="1900">
                <a:latin typeface="Times New Roman"/>
                <a:ea typeface="+mn-lt"/>
                <a:cs typeface="+mn-lt"/>
              </a:rPr>
              <a:t>INSERT into BookedTicket VALUES(12663,'08/04/2021','General',1); </a:t>
            </a:r>
            <a:endParaRPr lang="en-US" sz="1900">
              <a:latin typeface="Times New Roman"/>
              <a:ea typeface="+mn-lt"/>
              <a:cs typeface="Times New Roman"/>
            </a:endParaRPr>
          </a:p>
          <a:p>
            <a:pPr>
              <a:lnSpc>
                <a:spcPct val="90000"/>
              </a:lnSpc>
            </a:pPr>
            <a:r>
              <a:rPr lang="en-US" sz="1900">
                <a:latin typeface="Times New Roman"/>
                <a:ea typeface="+mn-lt"/>
                <a:cs typeface="+mn-lt"/>
              </a:rPr>
              <a:t>INSERT into BookedTicket VALUES(12621,'10/04/2021','General',2); </a:t>
            </a:r>
            <a:endParaRPr lang="en-US" sz="1900">
              <a:latin typeface="Times New Roman"/>
              <a:ea typeface="+mn-lt"/>
              <a:cs typeface="Times New Roman"/>
            </a:endParaRPr>
          </a:p>
          <a:p>
            <a:pPr>
              <a:lnSpc>
                <a:spcPct val="90000"/>
              </a:lnSpc>
            </a:pPr>
            <a:r>
              <a:rPr lang="en-US" sz="1900">
                <a:latin typeface="Times New Roman"/>
                <a:ea typeface="+mn-lt"/>
                <a:cs typeface="+mn-lt"/>
              </a:rPr>
              <a:t>INSERT into BookedTicket VALUES(20801,'09/04/2021','AC',3); </a:t>
            </a:r>
            <a:endParaRPr lang="en-US" sz="1900">
              <a:latin typeface="Times New Roman"/>
              <a:ea typeface="+mn-lt"/>
              <a:cs typeface="Times New Roman"/>
            </a:endParaRPr>
          </a:p>
          <a:p>
            <a:pPr>
              <a:lnSpc>
                <a:spcPct val="90000"/>
              </a:lnSpc>
            </a:pPr>
            <a:r>
              <a:rPr lang="en-US" sz="1900">
                <a:latin typeface="Times New Roman"/>
                <a:ea typeface="+mn-lt"/>
                <a:cs typeface="+mn-lt"/>
              </a:rPr>
              <a:t>insert into Cancel VALUES(1,'08/04/2021')</a:t>
            </a:r>
            <a:endParaRPr lang="en-US" sz="1900">
              <a:latin typeface="Times New Roman"/>
              <a:cs typeface="Times New Roman"/>
            </a:endParaRPr>
          </a:p>
        </p:txBody>
      </p:sp>
    </p:spTree>
    <p:extLst>
      <p:ext uri="{BB962C8B-B14F-4D97-AF65-F5344CB8AC3E}">
        <p14:creationId xmlns:p14="http://schemas.microsoft.com/office/powerpoint/2010/main" val="1865150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D27579ED-B3F6-4F31-8BE7-59BFB2432500}"/>
              </a:ext>
            </a:extLst>
          </p:cNvPr>
          <p:cNvPicPr>
            <a:picLocks noChangeAspect="1"/>
          </p:cNvPicPr>
          <p:nvPr/>
        </p:nvPicPr>
        <p:blipFill>
          <a:blip r:embed="rId2"/>
          <a:stretch>
            <a:fillRect/>
          </a:stretch>
        </p:blipFill>
        <p:spPr>
          <a:xfrm>
            <a:off x="643467" y="2093129"/>
            <a:ext cx="10905066" cy="2671741"/>
          </a:xfrm>
          <a:prstGeom prst="rect">
            <a:avLst/>
          </a:prstGeom>
        </p:spPr>
      </p:pic>
    </p:spTree>
    <p:extLst>
      <p:ext uri="{BB962C8B-B14F-4D97-AF65-F5344CB8AC3E}">
        <p14:creationId xmlns:p14="http://schemas.microsoft.com/office/powerpoint/2010/main" val="4073283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useBgFill="1">
        <p:nvSpPr>
          <p:cNvPr id="13" name="Rectangle 16">
            <a:extLst>
              <a:ext uri="{FF2B5EF4-FFF2-40B4-BE49-F238E27FC236}">
                <a16:creationId xmlns:a16="http://schemas.microsoft.com/office/drawing/2014/main" id="{F269BDC9-F5DC-4A16-9583-2F8CE418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1D2802-8E0D-423C-A80B-F93438D963E0}"/>
              </a:ext>
            </a:extLst>
          </p:cNvPr>
          <p:cNvSpPr>
            <a:spLocks noGrp="1"/>
          </p:cNvSpPr>
          <p:nvPr>
            <p:ph type="title"/>
          </p:nvPr>
        </p:nvSpPr>
        <p:spPr>
          <a:xfrm>
            <a:off x="1524000" y="4063296"/>
            <a:ext cx="9144000" cy="1152663"/>
          </a:xfrm>
        </p:spPr>
        <p:txBody>
          <a:bodyPr vert="horz" lIns="91440" tIns="45720" rIns="91440" bIns="45720" rtlCol="0" anchor="ctr">
            <a:normAutofit/>
          </a:bodyPr>
          <a:lstStyle/>
          <a:p>
            <a:pPr algn="ctr"/>
            <a:r>
              <a:rPr lang="en-US" sz="4800" b="0"/>
              <a:t>SQL Queries:</a:t>
            </a:r>
            <a:endParaRPr lang="en-US" sz="4800"/>
          </a:p>
        </p:txBody>
      </p:sp>
      <p:sp>
        <p:nvSpPr>
          <p:cNvPr id="3" name="Content Placeholder 2">
            <a:extLst>
              <a:ext uri="{FF2B5EF4-FFF2-40B4-BE49-F238E27FC236}">
                <a16:creationId xmlns:a16="http://schemas.microsoft.com/office/drawing/2014/main" id="{D762E595-EC8F-45C2-B3C7-16EF173350A7}"/>
              </a:ext>
            </a:extLst>
          </p:cNvPr>
          <p:cNvSpPr>
            <a:spLocks noGrp="1"/>
          </p:cNvSpPr>
          <p:nvPr>
            <p:ph idx="1"/>
          </p:nvPr>
        </p:nvSpPr>
        <p:spPr>
          <a:xfrm>
            <a:off x="1524000" y="5329534"/>
            <a:ext cx="9144000" cy="646785"/>
          </a:xfrm>
        </p:spPr>
        <p:txBody>
          <a:bodyPr vert="horz" lIns="91440" tIns="45720" rIns="91440" bIns="45720" rtlCol="0">
            <a:normAutofit/>
          </a:bodyPr>
          <a:lstStyle/>
          <a:p>
            <a:pPr marL="0" indent="0" algn="ctr">
              <a:lnSpc>
                <a:spcPct val="90000"/>
              </a:lnSpc>
              <a:buNone/>
            </a:pPr>
            <a:r>
              <a:rPr lang="en-US" sz="2000" cap="all"/>
              <a:t>1. Details of passenger travelling in TamilNadu Express (12621):</a:t>
            </a:r>
          </a:p>
        </p:txBody>
      </p:sp>
      <p:pic>
        <p:nvPicPr>
          <p:cNvPr id="4" name="Picture 4">
            <a:extLst>
              <a:ext uri="{FF2B5EF4-FFF2-40B4-BE49-F238E27FC236}">
                <a16:creationId xmlns:a16="http://schemas.microsoft.com/office/drawing/2014/main" id="{42476762-3A8A-428C-BBA9-358C5278A744}"/>
              </a:ext>
            </a:extLst>
          </p:cNvPr>
          <p:cNvPicPr>
            <a:picLocks noChangeAspect="1"/>
          </p:cNvPicPr>
          <p:nvPr/>
        </p:nvPicPr>
        <p:blipFill>
          <a:blip r:embed="rId2"/>
          <a:stretch>
            <a:fillRect/>
          </a:stretch>
        </p:blipFill>
        <p:spPr>
          <a:xfrm>
            <a:off x="1883767" y="643467"/>
            <a:ext cx="8424466" cy="3159175"/>
          </a:xfrm>
          <a:prstGeom prst="rect">
            <a:avLst/>
          </a:prstGeom>
        </p:spPr>
      </p:pic>
    </p:spTree>
    <p:extLst>
      <p:ext uri="{BB962C8B-B14F-4D97-AF65-F5344CB8AC3E}">
        <p14:creationId xmlns:p14="http://schemas.microsoft.com/office/powerpoint/2010/main" val="3327957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useBgFill="1">
        <p:nvSpPr>
          <p:cNvPr id="13" name="Rectangle 16">
            <a:extLst>
              <a:ext uri="{FF2B5EF4-FFF2-40B4-BE49-F238E27FC236}">
                <a16:creationId xmlns:a16="http://schemas.microsoft.com/office/drawing/2014/main" id="{F269BDC9-F5DC-4A16-9583-2F8CE418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16E8B1-646C-47BC-89D6-1587C948C715}"/>
              </a:ext>
            </a:extLst>
          </p:cNvPr>
          <p:cNvSpPr>
            <a:spLocks noGrp="1"/>
          </p:cNvSpPr>
          <p:nvPr>
            <p:ph type="title"/>
          </p:nvPr>
        </p:nvSpPr>
        <p:spPr>
          <a:xfrm>
            <a:off x="1524000" y="4063296"/>
            <a:ext cx="9144000" cy="1152663"/>
          </a:xfrm>
        </p:spPr>
        <p:txBody>
          <a:bodyPr vert="horz" lIns="91440" tIns="45720" rIns="91440" bIns="45720" rtlCol="0" anchor="ctr">
            <a:normAutofit/>
          </a:bodyPr>
          <a:lstStyle/>
          <a:p>
            <a:pPr algn="ctr"/>
            <a:r>
              <a:rPr lang="en-US" sz="4800" b="0"/>
              <a:t>SQL Queries:</a:t>
            </a:r>
            <a:endParaRPr lang="en-US" sz="4800"/>
          </a:p>
        </p:txBody>
      </p:sp>
      <p:sp>
        <p:nvSpPr>
          <p:cNvPr id="3" name="Content Placeholder 2">
            <a:extLst>
              <a:ext uri="{FF2B5EF4-FFF2-40B4-BE49-F238E27FC236}">
                <a16:creationId xmlns:a16="http://schemas.microsoft.com/office/drawing/2014/main" id="{2804CD3E-2033-43B3-AE5C-E2092E6578C8}"/>
              </a:ext>
            </a:extLst>
          </p:cNvPr>
          <p:cNvSpPr>
            <a:spLocks noGrp="1"/>
          </p:cNvSpPr>
          <p:nvPr>
            <p:ph idx="1"/>
          </p:nvPr>
        </p:nvSpPr>
        <p:spPr>
          <a:xfrm>
            <a:off x="1524000" y="5329534"/>
            <a:ext cx="9144000" cy="646785"/>
          </a:xfrm>
        </p:spPr>
        <p:txBody>
          <a:bodyPr vert="horz" lIns="91440" tIns="45720" rIns="91440" bIns="45720" rtlCol="0">
            <a:normAutofit/>
          </a:bodyPr>
          <a:lstStyle/>
          <a:p>
            <a:pPr marL="0" indent="0" algn="ctr">
              <a:buNone/>
            </a:pPr>
            <a:r>
              <a:rPr lang="en-US" sz="2400" cap="all"/>
              <a:t>Trains starting from MGR Chennai Central:</a:t>
            </a:r>
          </a:p>
        </p:txBody>
      </p:sp>
      <p:pic>
        <p:nvPicPr>
          <p:cNvPr id="4" name="Picture 4">
            <a:extLst>
              <a:ext uri="{FF2B5EF4-FFF2-40B4-BE49-F238E27FC236}">
                <a16:creationId xmlns:a16="http://schemas.microsoft.com/office/drawing/2014/main" id="{2B363D8D-58A2-4164-8982-3FF7C31A9F48}"/>
              </a:ext>
            </a:extLst>
          </p:cNvPr>
          <p:cNvPicPr>
            <a:picLocks noChangeAspect="1"/>
          </p:cNvPicPr>
          <p:nvPr/>
        </p:nvPicPr>
        <p:blipFill>
          <a:blip r:embed="rId2"/>
          <a:stretch>
            <a:fillRect/>
          </a:stretch>
        </p:blipFill>
        <p:spPr>
          <a:xfrm>
            <a:off x="2357333" y="643467"/>
            <a:ext cx="7477334" cy="3159175"/>
          </a:xfrm>
          <a:prstGeom prst="rect">
            <a:avLst/>
          </a:prstGeom>
        </p:spPr>
      </p:pic>
    </p:spTree>
    <p:extLst>
      <p:ext uri="{BB962C8B-B14F-4D97-AF65-F5344CB8AC3E}">
        <p14:creationId xmlns:p14="http://schemas.microsoft.com/office/powerpoint/2010/main" val="2702444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useBgFill="1">
        <p:nvSpPr>
          <p:cNvPr id="17" name="Rectangle 16">
            <a:extLst>
              <a:ext uri="{FF2B5EF4-FFF2-40B4-BE49-F238E27FC236}">
                <a16:creationId xmlns:a16="http://schemas.microsoft.com/office/drawing/2014/main" id="{F269BDC9-F5DC-4A16-9583-2F8CE418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9785A7-B42D-488C-B58F-976A9AA8911C}"/>
              </a:ext>
            </a:extLst>
          </p:cNvPr>
          <p:cNvSpPr>
            <a:spLocks noGrp="1"/>
          </p:cNvSpPr>
          <p:nvPr>
            <p:ph type="title"/>
          </p:nvPr>
        </p:nvSpPr>
        <p:spPr>
          <a:xfrm>
            <a:off x="1524000" y="4063296"/>
            <a:ext cx="9144000" cy="1152663"/>
          </a:xfrm>
        </p:spPr>
        <p:txBody>
          <a:bodyPr vert="horz" lIns="91440" tIns="45720" rIns="91440" bIns="45720" rtlCol="0" anchor="ctr">
            <a:normAutofit/>
          </a:bodyPr>
          <a:lstStyle/>
          <a:p>
            <a:pPr algn="ctr"/>
            <a:r>
              <a:rPr lang="en-US" sz="4800" b="0"/>
              <a:t>SQL Queries:</a:t>
            </a:r>
          </a:p>
          <a:p>
            <a:pPr algn="ctr"/>
            <a:endParaRPr lang="en-US" sz="4800"/>
          </a:p>
        </p:txBody>
      </p:sp>
      <p:sp>
        <p:nvSpPr>
          <p:cNvPr id="3" name="Content Placeholder 2">
            <a:extLst>
              <a:ext uri="{FF2B5EF4-FFF2-40B4-BE49-F238E27FC236}">
                <a16:creationId xmlns:a16="http://schemas.microsoft.com/office/drawing/2014/main" id="{61BFF02C-77C0-4445-BE62-E9EEE875386F}"/>
              </a:ext>
            </a:extLst>
          </p:cNvPr>
          <p:cNvSpPr>
            <a:spLocks noGrp="1"/>
          </p:cNvSpPr>
          <p:nvPr>
            <p:ph idx="1"/>
          </p:nvPr>
        </p:nvSpPr>
        <p:spPr>
          <a:xfrm>
            <a:off x="1524000" y="5329534"/>
            <a:ext cx="9144000" cy="646785"/>
          </a:xfrm>
        </p:spPr>
        <p:txBody>
          <a:bodyPr vert="horz" lIns="91440" tIns="45720" rIns="91440" bIns="45720" rtlCol="0">
            <a:normAutofit/>
          </a:bodyPr>
          <a:lstStyle/>
          <a:p>
            <a:pPr marL="0" indent="0" algn="ctr">
              <a:buNone/>
            </a:pPr>
            <a:r>
              <a:rPr lang="en-US" sz="2200" cap="all"/>
              <a:t>Destination that can be arrived with minimum cost: </a:t>
            </a:r>
          </a:p>
        </p:txBody>
      </p:sp>
      <p:pic>
        <p:nvPicPr>
          <p:cNvPr id="4" name="Picture 4">
            <a:extLst>
              <a:ext uri="{FF2B5EF4-FFF2-40B4-BE49-F238E27FC236}">
                <a16:creationId xmlns:a16="http://schemas.microsoft.com/office/drawing/2014/main" id="{74A88CB7-3B5F-4B6A-9DDA-6501B094CA30}"/>
              </a:ext>
            </a:extLst>
          </p:cNvPr>
          <p:cNvPicPr>
            <a:picLocks noChangeAspect="1"/>
          </p:cNvPicPr>
          <p:nvPr/>
        </p:nvPicPr>
        <p:blipFill>
          <a:blip r:embed="rId2"/>
          <a:stretch>
            <a:fillRect/>
          </a:stretch>
        </p:blipFill>
        <p:spPr>
          <a:xfrm>
            <a:off x="2219713" y="643467"/>
            <a:ext cx="7752574" cy="3159175"/>
          </a:xfrm>
          <a:prstGeom prst="rect">
            <a:avLst/>
          </a:prstGeom>
        </p:spPr>
      </p:pic>
    </p:spTree>
    <p:extLst>
      <p:ext uri="{BB962C8B-B14F-4D97-AF65-F5344CB8AC3E}">
        <p14:creationId xmlns:p14="http://schemas.microsoft.com/office/powerpoint/2010/main" val="2502654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E4352C">
              <a:alpha val="20000"/>
            </a:srgb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4015283-F736-4A3F-BFBE-AF5BB471CEE6}"/>
              </a:ext>
            </a:extLst>
          </p:cNvPr>
          <p:cNvSpPr>
            <a:spLocks noGrp="1"/>
          </p:cNvSpPr>
          <p:nvPr>
            <p:ph type="title"/>
          </p:nvPr>
        </p:nvSpPr>
        <p:spPr>
          <a:xfrm>
            <a:off x="838200" y="713312"/>
            <a:ext cx="3524250" cy="5431376"/>
          </a:xfrm>
        </p:spPr>
        <p:txBody>
          <a:bodyPr>
            <a:normAutofit/>
          </a:bodyPr>
          <a:lstStyle/>
          <a:p>
            <a:r>
              <a:rPr lang="en-US" sz="3700" b="0" i="0" err="1">
                <a:ea typeface="+mj-lt"/>
                <a:cs typeface="+mj-lt"/>
              </a:rPr>
              <a:t>DataBase</a:t>
            </a:r>
            <a:r>
              <a:rPr lang="en-US" sz="3700" b="0" i="0">
                <a:ea typeface="+mj-lt"/>
                <a:cs typeface="+mj-lt"/>
              </a:rPr>
              <a:t> Management Systems</a:t>
            </a:r>
            <a:endParaRPr lang="en-US" sz="3700"/>
          </a:p>
        </p:txBody>
      </p:sp>
      <p:sp>
        <p:nvSpPr>
          <p:cNvPr id="3" name="Content Placeholder 2">
            <a:extLst>
              <a:ext uri="{FF2B5EF4-FFF2-40B4-BE49-F238E27FC236}">
                <a16:creationId xmlns:a16="http://schemas.microsoft.com/office/drawing/2014/main" id="{4782E561-459F-488E-AA7C-B37C3727A666}"/>
              </a:ext>
            </a:extLst>
          </p:cNvPr>
          <p:cNvSpPr>
            <a:spLocks noGrp="1"/>
          </p:cNvSpPr>
          <p:nvPr>
            <p:ph idx="1"/>
          </p:nvPr>
        </p:nvSpPr>
        <p:spPr>
          <a:xfrm>
            <a:off x="6095999" y="713313"/>
            <a:ext cx="5257801" cy="5431376"/>
          </a:xfrm>
        </p:spPr>
        <p:txBody>
          <a:bodyPr lIns="109728" tIns="109728" rIns="109728" bIns="91440" anchor="ctr">
            <a:normAutofit/>
          </a:bodyPr>
          <a:lstStyle/>
          <a:p>
            <a:r>
              <a:rPr lang="en-US" sz="2000">
                <a:ea typeface="+mn-lt"/>
                <a:cs typeface="+mn-lt"/>
              </a:rPr>
              <a:t>Using a normal file system can cause various problems like data redundancy and in data isolation, integrity problems and security problems. This can be overcomed by using DataBase Management Systems.</a:t>
            </a:r>
          </a:p>
          <a:p>
            <a:r>
              <a:rPr lang="en-US" sz="2000">
                <a:ea typeface="+mn-lt"/>
                <a:cs typeface="+mn-lt"/>
              </a:rPr>
              <a:t>In this, the data schema is given in Data Definition Language (DDL) and Data is manipulated using Data Manipulation Language (DML). SQl is the widely developed language for developing a DataBase Management System.</a:t>
            </a:r>
            <a:endParaRPr lang="en-US" sz="2000"/>
          </a:p>
        </p:txBody>
      </p:sp>
    </p:spTree>
    <p:extLst>
      <p:ext uri="{BB962C8B-B14F-4D97-AF65-F5344CB8AC3E}">
        <p14:creationId xmlns:p14="http://schemas.microsoft.com/office/powerpoint/2010/main" val="3103995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useBgFill="1">
        <p:nvSpPr>
          <p:cNvPr id="17" name="Rectangle 16">
            <a:extLst>
              <a:ext uri="{FF2B5EF4-FFF2-40B4-BE49-F238E27FC236}">
                <a16:creationId xmlns:a16="http://schemas.microsoft.com/office/drawing/2014/main" id="{F269BDC9-F5DC-4A16-9583-2F8CE418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7E95C2-A82D-44A8-90FE-45DC3910DAEF}"/>
              </a:ext>
            </a:extLst>
          </p:cNvPr>
          <p:cNvSpPr>
            <a:spLocks noGrp="1"/>
          </p:cNvSpPr>
          <p:nvPr>
            <p:ph type="title"/>
          </p:nvPr>
        </p:nvSpPr>
        <p:spPr>
          <a:xfrm>
            <a:off x="1524000" y="4063296"/>
            <a:ext cx="9144000" cy="1152663"/>
          </a:xfrm>
        </p:spPr>
        <p:txBody>
          <a:bodyPr vert="horz" lIns="91440" tIns="45720" rIns="91440" bIns="45720" rtlCol="0" anchor="ctr">
            <a:normAutofit/>
          </a:bodyPr>
          <a:lstStyle/>
          <a:p>
            <a:pPr algn="ctr"/>
            <a:r>
              <a:rPr lang="en-US" sz="4800" b="0"/>
              <a:t>SQL Queries:</a:t>
            </a:r>
          </a:p>
          <a:p>
            <a:pPr algn="ctr"/>
            <a:endParaRPr lang="en-US" sz="4800"/>
          </a:p>
        </p:txBody>
      </p:sp>
      <p:sp>
        <p:nvSpPr>
          <p:cNvPr id="3" name="Content Placeholder 2">
            <a:extLst>
              <a:ext uri="{FF2B5EF4-FFF2-40B4-BE49-F238E27FC236}">
                <a16:creationId xmlns:a16="http://schemas.microsoft.com/office/drawing/2014/main" id="{38F3E2C1-5EBB-475F-8DEE-9E265E846517}"/>
              </a:ext>
            </a:extLst>
          </p:cNvPr>
          <p:cNvSpPr>
            <a:spLocks noGrp="1"/>
          </p:cNvSpPr>
          <p:nvPr>
            <p:ph idx="1"/>
          </p:nvPr>
        </p:nvSpPr>
        <p:spPr>
          <a:xfrm>
            <a:off x="1524000" y="5329534"/>
            <a:ext cx="9144000" cy="646785"/>
          </a:xfrm>
        </p:spPr>
        <p:txBody>
          <a:bodyPr vert="horz" lIns="91440" tIns="45720" rIns="91440" bIns="45720" rtlCol="0">
            <a:normAutofit/>
          </a:bodyPr>
          <a:lstStyle/>
          <a:p>
            <a:pPr marL="0" indent="0" algn="ctr">
              <a:buNone/>
            </a:pPr>
            <a:r>
              <a:rPr lang="en-US" sz="2400" cap="all" dirty="0"/>
              <a:t>Trains that cost less than </a:t>
            </a:r>
            <a:r>
              <a:rPr lang="en-US" sz="2400" cap="all" dirty="0" err="1"/>
              <a:t>Tiruchirapalli</a:t>
            </a:r>
            <a:r>
              <a:rPr lang="en-US" sz="2400" cap="all" dirty="0"/>
              <a:t> SF Express:</a:t>
            </a:r>
          </a:p>
        </p:txBody>
      </p:sp>
      <p:pic>
        <p:nvPicPr>
          <p:cNvPr id="4" name="Picture 4">
            <a:extLst>
              <a:ext uri="{FF2B5EF4-FFF2-40B4-BE49-F238E27FC236}">
                <a16:creationId xmlns:a16="http://schemas.microsoft.com/office/drawing/2014/main" id="{41D94C25-9A39-4328-B338-E5A085A80B7A}"/>
              </a:ext>
            </a:extLst>
          </p:cNvPr>
          <p:cNvPicPr>
            <a:picLocks noChangeAspect="1"/>
          </p:cNvPicPr>
          <p:nvPr/>
        </p:nvPicPr>
        <p:blipFill>
          <a:blip r:embed="rId2"/>
          <a:stretch>
            <a:fillRect/>
          </a:stretch>
        </p:blipFill>
        <p:spPr>
          <a:xfrm>
            <a:off x="2097043" y="643467"/>
            <a:ext cx="7997913" cy="3159175"/>
          </a:xfrm>
          <a:prstGeom prst="rect">
            <a:avLst/>
          </a:prstGeom>
        </p:spPr>
      </p:pic>
    </p:spTree>
    <p:extLst>
      <p:ext uri="{BB962C8B-B14F-4D97-AF65-F5344CB8AC3E}">
        <p14:creationId xmlns:p14="http://schemas.microsoft.com/office/powerpoint/2010/main" val="3200049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63E7F-399B-4A5A-9C50-7BD7888B162D}"/>
              </a:ext>
            </a:extLst>
          </p:cNvPr>
          <p:cNvSpPr>
            <a:spLocks noGrp="1"/>
          </p:cNvSpPr>
          <p:nvPr>
            <p:ph type="title"/>
          </p:nvPr>
        </p:nvSpPr>
        <p:spPr/>
        <p:txBody>
          <a:bodyPr>
            <a:normAutofit/>
          </a:bodyPr>
          <a:lstStyle/>
          <a:p>
            <a:r>
              <a:rPr lang="en-US" b="0" dirty="0">
                <a:ea typeface="+mj-lt"/>
                <a:cs typeface="+mj-lt"/>
              </a:rPr>
              <a:t>SQL Queries:</a:t>
            </a:r>
            <a:br>
              <a:rPr lang="en-US" b="0" dirty="0">
                <a:ea typeface="+mj-lt"/>
                <a:cs typeface="+mj-lt"/>
              </a:rPr>
            </a:br>
            <a:r>
              <a:rPr lang="en-US" sz="2200" dirty="0">
                <a:latin typeface="Times New Roman" panose="02020603050405020304" pitchFamily="18" charset="0"/>
                <a:ea typeface="+mn-lt"/>
                <a:cs typeface="Times New Roman" panose="02020603050405020304" pitchFamily="18" charset="0"/>
              </a:rPr>
              <a:t>Cancelling Booked Ticket</a:t>
            </a:r>
            <a:endParaRPr lang="en-US" b="0" i="0" dirty="0">
              <a:ea typeface="+mj-lt"/>
              <a:cs typeface="+mj-lt"/>
            </a:endParaRPr>
          </a:p>
          <a:p>
            <a:endParaRPr lang="en-US" dirty="0"/>
          </a:p>
        </p:txBody>
      </p:sp>
      <p:sp>
        <p:nvSpPr>
          <p:cNvPr id="10" name="Content Placeholder 9">
            <a:extLst>
              <a:ext uri="{FF2B5EF4-FFF2-40B4-BE49-F238E27FC236}">
                <a16:creationId xmlns:a16="http://schemas.microsoft.com/office/drawing/2014/main" id="{04DEA008-B873-4B40-BA79-58E82BF3E8ED}"/>
              </a:ext>
            </a:extLst>
          </p:cNvPr>
          <p:cNvSpPr>
            <a:spLocks noGrp="1"/>
          </p:cNvSpPr>
          <p:nvPr>
            <p:ph sz="half" idx="1"/>
          </p:nvPr>
        </p:nvSpPr>
        <p:spPr/>
        <p:txBody>
          <a:bodyPr/>
          <a:lstStyle/>
          <a:p>
            <a:r>
              <a:rPr lang="en-US" sz="2400" dirty="0"/>
              <a:t>Before cancelling</a:t>
            </a:r>
            <a:endParaRPr lang="en-IN" sz="2400" dirty="0"/>
          </a:p>
        </p:txBody>
      </p:sp>
      <p:sp>
        <p:nvSpPr>
          <p:cNvPr id="3" name="Content Placeholder 2">
            <a:extLst>
              <a:ext uri="{FF2B5EF4-FFF2-40B4-BE49-F238E27FC236}">
                <a16:creationId xmlns:a16="http://schemas.microsoft.com/office/drawing/2014/main" id="{86B47EA7-9D74-4EEF-95A2-9EA682A0A76A}"/>
              </a:ext>
            </a:extLst>
          </p:cNvPr>
          <p:cNvSpPr>
            <a:spLocks noGrp="1"/>
          </p:cNvSpPr>
          <p:nvPr>
            <p:ph sz="half" idx="2"/>
          </p:nvPr>
        </p:nvSpPr>
        <p:spPr/>
        <p:txBody>
          <a:bodyPr lIns="109728" tIns="109728" rIns="109728" bIns="91440">
            <a:normAutofit/>
          </a:bodyPr>
          <a:lstStyle/>
          <a:p>
            <a:r>
              <a:rPr lang="en-US" sz="2000" dirty="0"/>
              <a:t>Query:</a:t>
            </a:r>
          </a:p>
          <a:p>
            <a:endParaRPr lang="en-US" sz="2000" dirty="0"/>
          </a:p>
          <a:p>
            <a:endParaRPr lang="en-US" sz="2000" dirty="0"/>
          </a:p>
          <a:p>
            <a:endParaRPr lang="en-US" sz="2000" dirty="0"/>
          </a:p>
          <a:p>
            <a:r>
              <a:rPr lang="en-US" sz="2000" dirty="0"/>
              <a:t>After cancelling:</a:t>
            </a:r>
          </a:p>
          <a:p>
            <a:endParaRPr lang="en-US" sz="2000" dirty="0"/>
          </a:p>
        </p:txBody>
      </p:sp>
      <p:pic>
        <p:nvPicPr>
          <p:cNvPr id="9" name="Picture 4">
            <a:extLst>
              <a:ext uri="{FF2B5EF4-FFF2-40B4-BE49-F238E27FC236}">
                <a16:creationId xmlns:a16="http://schemas.microsoft.com/office/drawing/2014/main" id="{D605349D-A873-4E7F-AC5A-5B2A7BD5604B}"/>
              </a:ext>
            </a:extLst>
          </p:cNvPr>
          <p:cNvPicPr>
            <a:picLocks noChangeAspect="1"/>
          </p:cNvPicPr>
          <p:nvPr/>
        </p:nvPicPr>
        <p:blipFill>
          <a:blip r:embed="rId2"/>
          <a:stretch>
            <a:fillRect/>
          </a:stretch>
        </p:blipFill>
        <p:spPr>
          <a:xfrm>
            <a:off x="835152" y="3017807"/>
            <a:ext cx="4747547" cy="2148265"/>
          </a:xfrm>
          <a:prstGeom prst="rect">
            <a:avLst/>
          </a:prstGeom>
        </p:spPr>
      </p:pic>
      <p:pic>
        <p:nvPicPr>
          <p:cNvPr id="14" name="Picture 13">
            <a:extLst>
              <a:ext uri="{FF2B5EF4-FFF2-40B4-BE49-F238E27FC236}">
                <a16:creationId xmlns:a16="http://schemas.microsoft.com/office/drawing/2014/main" id="{270912E9-CC1A-4B4C-A453-2EAC31146482}"/>
              </a:ext>
            </a:extLst>
          </p:cNvPr>
          <p:cNvPicPr>
            <a:picLocks noChangeAspect="1"/>
          </p:cNvPicPr>
          <p:nvPr/>
        </p:nvPicPr>
        <p:blipFill>
          <a:blip r:embed="rId3"/>
          <a:stretch>
            <a:fillRect/>
          </a:stretch>
        </p:blipFill>
        <p:spPr>
          <a:xfrm>
            <a:off x="6414814" y="2817845"/>
            <a:ext cx="4436754" cy="809292"/>
          </a:xfrm>
          <a:prstGeom prst="rect">
            <a:avLst/>
          </a:prstGeom>
        </p:spPr>
      </p:pic>
      <p:pic>
        <p:nvPicPr>
          <p:cNvPr id="16" name="Picture 15">
            <a:extLst>
              <a:ext uri="{FF2B5EF4-FFF2-40B4-BE49-F238E27FC236}">
                <a16:creationId xmlns:a16="http://schemas.microsoft.com/office/drawing/2014/main" id="{58A58C10-E3A8-432E-BC06-2EB847D64713}"/>
              </a:ext>
            </a:extLst>
          </p:cNvPr>
          <p:cNvPicPr>
            <a:picLocks noChangeAspect="1"/>
          </p:cNvPicPr>
          <p:nvPr/>
        </p:nvPicPr>
        <p:blipFill>
          <a:blip r:embed="rId4"/>
          <a:stretch>
            <a:fillRect/>
          </a:stretch>
        </p:blipFill>
        <p:spPr>
          <a:xfrm>
            <a:off x="6674972" y="4367837"/>
            <a:ext cx="3414056" cy="1257409"/>
          </a:xfrm>
          <a:prstGeom prst="rect">
            <a:avLst/>
          </a:prstGeom>
        </p:spPr>
      </p:pic>
    </p:spTree>
    <p:extLst>
      <p:ext uri="{BB962C8B-B14F-4D97-AF65-F5344CB8AC3E}">
        <p14:creationId xmlns:p14="http://schemas.microsoft.com/office/powerpoint/2010/main" val="2451930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E4352C">
              <a:alpha val="20000"/>
            </a:srgb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4107FEB-3197-4429-BF89-326580E128C9}"/>
              </a:ext>
            </a:extLst>
          </p:cNvPr>
          <p:cNvSpPr>
            <a:spLocks noGrp="1"/>
          </p:cNvSpPr>
          <p:nvPr>
            <p:ph type="title"/>
          </p:nvPr>
        </p:nvSpPr>
        <p:spPr>
          <a:xfrm>
            <a:off x="838200" y="713312"/>
            <a:ext cx="3524250" cy="5431376"/>
          </a:xfrm>
        </p:spPr>
        <p:txBody>
          <a:bodyPr>
            <a:normAutofit/>
          </a:bodyPr>
          <a:lstStyle/>
          <a:p>
            <a:r>
              <a:rPr lang="en-US" b="0" i="0">
                <a:ea typeface="+mj-lt"/>
                <a:cs typeface="+mj-lt"/>
              </a:rPr>
              <a:t>Conclusion:</a:t>
            </a:r>
            <a:endParaRPr lang="en-US"/>
          </a:p>
        </p:txBody>
      </p:sp>
      <p:sp>
        <p:nvSpPr>
          <p:cNvPr id="3" name="Content Placeholder 2">
            <a:extLst>
              <a:ext uri="{FF2B5EF4-FFF2-40B4-BE49-F238E27FC236}">
                <a16:creationId xmlns:a16="http://schemas.microsoft.com/office/drawing/2014/main" id="{63C4C2C1-7376-497F-840E-4DAF9C393E20}"/>
              </a:ext>
            </a:extLst>
          </p:cNvPr>
          <p:cNvSpPr>
            <a:spLocks noGrp="1"/>
          </p:cNvSpPr>
          <p:nvPr>
            <p:ph idx="1"/>
          </p:nvPr>
        </p:nvSpPr>
        <p:spPr>
          <a:xfrm>
            <a:off x="6095999" y="713313"/>
            <a:ext cx="5257801" cy="5431376"/>
          </a:xfrm>
        </p:spPr>
        <p:txBody>
          <a:bodyPr lIns="109728" tIns="109728" rIns="109728" bIns="91440" anchor="ctr">
            <a:normAutofit/>
          </a:bodyPr>
          <a:lstStyle/>
          <a:p>
            <a:r>
              <a:rPr lang="en-US" sz="2000">
                <a:ea typeface="+mn-lt"/>
                <a:cs typeface="+mn-lt"/>
              </a:rPr>
              <a:t> We created a database that can be used for keeping track of train booking. The booking process is divided into 5 entities. Train, TrainStatus, Passenger, BookedTicket, Cancel which reduced the complexity of the booking process. Also enabling the user to access the necessary information without making any changes to other data which are to be protected. </a:t>
            </a:r>
            <a:endParaRPr lang="en-US" sz="2000"/>
          </a:p>
        </p:txBody>
      </p:sp>
    </p:spTree>
    <p:extLst>
      <p:ext uri="{BB962C8B-B14F-4D97-AF65-F5344CB8AC3E}">
        <p14:creationId xmlns:p14="http://schemas.microsoft.com/office/powerpoint/2010/main" val="39163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E4352C">
              <a:alpha val="20000"/>
            </a:srgb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653428F-0921-4F84-A355-D8AE92F0298A}"/>
              </a:ext>
            </a:extLst>
          </p:cNvPr>
          <p:cNvSpPr>
            <a:spLocks noGrp="1"/>
          </p:cNvSpPr>
          <p:nvPr>
            <p:ph type="title"/>
          </p:nvPr>
        </p:nvSpPr>
        <p:spPr>
          <a:xfrm>
            <a:off x="838200" y="713312"/>
            <a:ext cx="3524250" cy="5431376"/>
          </a:xfrm>
        </p:spPr>
        <p:txBody>
          <a:bodyPr>
            <a:normAutofit/>
          </a:bodyPr>
          <a:lstStyle/>
          <a:p>
            <a:r>
              <a:rPr lang="en-US" sz="3700" b="0" i="0">
                <a:ea typeface="+mj-lt"/>
                <a:cs typeface="+mj-lt"/>
              </a:rPr>
              <a:t>Railway Management System</a:t>
            </a:r>
            <a:endParaRPr lang="en-US" sz="3700"/>
          </a:p>
        </p:txBody>
      </p:sp>
      <p:sp>
        <p:nvSpPr>
          <p:cNvPr id="3" name="Content Placeholder 2">
            <a:extLst>
              <a:ext uri="{FF2B5EF4-FFF2-40B4-BE49-F238E27FC236}">
                <a16:creationId xmlns:a16="http://schemas.microsoft.com/office/drawing/2014/main" id="{88269592-96DF-4977-AC9B-8F4848312BC0}"/>
              </a:ext>
            </a:extLst>
          </p:cNvPr>
          <p:cNvSpPr>
            <a:spLocks noGrp="1"/>
          </p:cNvSpPr>
          <p:nvPr>
            <p:ph idx="1"/>
          </p:nvPr>
        </p:nvSpPr>
        <p:spPr>
          <a:xfrm>
            <a:off x="6095999" y="713313"/>
            <a:ext cx="5257801" cy="5431376"/>
          </a:xfrm>
        </p:spPr>
        <p:txBody>
          <a:bodyPr lIns="109728" tIns="109728" rIns="109728" bIns="91440" anchor="ctr">
            <a:normAutofit/>
          </a:bodyPr>
          <a:lstStyle/>
          <a:p>
            <a:pPr>
              <a:lnSpc>
                <a:spcPct val="90000"/>
              </a:lnSpc>
            </a:pPr>
            <a:r>
              <a:rPr lang="en-US" sz="1700">
                <a:ea typeface="+mn-lt"/>
                <a:cs typeface="+mn-lt"/>
              </a:rPr>
              <a:t>This database is created in such a way that the user can see the details of the train, available seats in the train, and the employees can see passenger details, details of the booked ticket and it can also delete the tickets which are cancelled.</a:t>
            </a:r>
          </a:p>
          <a:p>
            <a:pPr>
              <a:lnSpc>
                <a:spcPct val="90000"/>
              </a:lnSpc>
            </a:pPr>
            <a:r>
              <a:rPr lang="en-US" sz="1700">
                <a:ea typeface="+mn-lt"/>
                <a:cs typeface="+mn-lt"/>
              </a:rPr>
              <a:t> Passengers can book the tickets based on the availability of tickets in general and AC classes. This contains a detailed record of the trains which includes the train number and name, its starting place and destination, and the days in which the train is available and the seat availability. </a:t>
            </a:r>
          </a:p>
          <a:p>
            <a:pPr>
              <a:lnSpc>
                <a:spcPct val="90000"/>
              </a:lnSpc>
            </a:pPr>
            <a:r>
              <a:rPr lang="en-US" sz="1700">
                <a:ea typeface="+mn-lt"/>
                <a:cs typeface="+mn-lt"/>
              </a:rPr>
              <a:t>Passengers can see the details of the ticket booked using their PNR number which is a unique primary key and using this the ticket can also be cancelled. </a:t>
            </a:r>
            <a:endParaRPr lang="en-US" sz="1700"/>
          </a:p>
        </p:txBody>
      </p:sp>
    </p:spTree>
    <p:extLst>
      <p:ext uri="{BB962C8B-B14F-4D97-AF65-F5344CB8AC3E}">
        <p14:creationId xmlns:p14="http://schemas.microsoft.com/office/powerpoint/2010/main" val="3884383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E4352C">
              <a:alpha val="20000"/>
            </a:srgb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3AE3C8E-AA34-4E50-951A-B0F150910A84}"/>
              </a:ext>
            </a:extLst>
          </p:cNvPr>
          <p:cNvSpPr>
            <a:spLocks noGrp="1"/>
          </p:cNvSpPr>
          <p:nvPr>
            <p:ph type="title"/>
          </p:nvPr>
        </p:nvSpPr>
        <p:spPr>
          <a:xfrm>
            <a:off x="838200" y="713312"/>
            <a:ext cx="3524250" cy="5431376"/>
          </a:xfrm>
        </p:spPr>
        <p:txBody>
          <a:bodyPr>
            <a:normAutofit/>
          </a:bodyPr>
          <a:lstStyle/>
          <a:p>
            <a:r>
              <a:rPr lang="en-US" sz="3700" b="0" i="0">
                <a:ea typeface="+mj-lt"/>
                <a:cs typeface="+mj-lt"/>
              </a:rPr>
              <a:t>Railway Management System</a:t>
            </a:r>
          </a:p>
          <a:p>
            <a:endParaRPr lang="en-US" sz="3700"/>
          </a:p>
        </p:txBody>
      </p:sp>
      <p:sp>
        <p:nvSpPr>
          <p:cNvPr id="3" name="Content Placeholder 2">
            <a:extLst>
              <a:ext uri="{FF2B5EF4-FFF2-40B4-BE49-F238E27FC236}">
                <a16:creationId xmlns:a16="http://schemas.microsoft.com/office/drawing/2014/main" id="{6B9476E3-D784-4274-8995-03FFE95C39F7}"/>
              </a:ext>
            </a:extLst>
          </p:cNvPr>
          <p:cNvSpPr>
            <a:spLocks noGrp="1"/>
          </p:cNvSpPr>
          <p:nvPr>
            <p:ph idx="1"/>
          </p:nvPr>
        </p:nvSpPr>
        <p:spPr>
          <a:xfrm>
            <a:off x="6095999" y="713313"/>
            <a:ext cx="5257801" cy="5431376"/>
          </a:xfrm>
        </p:spPr>
        <p:txBody>
          <a:bodyPr lIns="109728" tIns="109728" rIns="109728" bIns="91440" anchor="ctr">
            <a:normAutofit/>
          </a:bodyPr>
          <a:lstStyle/>
          <a:p>
            <a:r>
              <a:rPr lang="en-US" sz="2000">
                <a:ea typeface="+mn-lt"/>
                <a:cs typeface="+mn-lt"/>
              </a:rPr>
              <a:t>In this model, the total no. of trains used is 5 and in-between stations are not considered. There are 2 types of seats: General and AC. There are 5 entities in this model:</a:t>
            </a:r>
          </a:p>
          <a:p>
            <a:r>
              <a:rPr lang="en-US" sz="2000">
                <a:ea typeface="+mn-lt"/>
                <a:cs typeface="+mn-lt"/>
              </a:rPr>
              <a:t>Train </a:t>
            </a:r>
          </a:p>
          <a:p>
            <a:r>
              <a:rPr lang="en-US" sz="2000">
                <a:ea typeface="+mn-lt"/>
                <a:cs typeface="+mn-lt"/>
              </a:rPr>
              <a:t>TrainStatus </a:t>
            </a:r>
          </a:p>
          <a:p>
            <a:r>
              <a:rPr lang="en-US" sz="2000">
                <a:ea typeface="+mn-lt"/>
                <a:cs typeface="+mn-lt"/>
              </a:rPr>
              <a:t>Passenger </a:t>
            </a:r>
          </a:p>
          <a:p>
            <a:r>
              <a:rPr lang="en-US" sz="2000">
                <a:ea typeface="+mn-lt"/>
                <a:cs typeface="+mn-lt"/>
              </a:rPr>
              <a:t>BookedTicket </a:t>
            </a:r>
          </a:p>
          <a:p>
            <a:r>
              <a:rPr lang="en-US" sz="2000">
                <a:ea typeface="+mn-lt"/>
                <a:cs typeface="+mn-lt"/>
              </a:rPr>
              <a:t>Cancel </a:t>
            </a:r>
            <a:endParaRPr lang="en-US" sz="2000"/>
          </a:p>
        </p:txBody>
      </p:sp>
    </p:spTree>
    <p:extLst>
      <p:ext uri="{BB962C8B-B14F-4D97-AF65-F5344CB8AC3E}">
        <p14:creationId xmlns:p14="http://schemas.microsoft.com/office/powerpoint/2010/main" val="1051385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E4352C">
              <a:alpha val="20000"/>
            </a:srgb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019B0C1E-98D9-4FCD-A5BE-DCDD6B50DEFC}"/>
              </a:ext>
            </a:extLst>
          </p:cNvPr>
          <p:cNvSpPr>
            <a:spLocks noGrp="1"/>
          </p:cNvSpPr>
          <p:nvPr>
            <p:ph type="title"/>
          </p:nvPr>
        </p:nvSpPr>
        <p:spPr>
          <a:xfrm>
            <a:off x="838200" y="713312"/>
            <a:ext cx="3524250" cy="5431376"/>
          </a:xfrm>
        </p:spPr>
        <p:txBody>
          <a:bodyPr>
            <a:normAutofit/>
          </a:bodyPr>
          <a:lstStyle/>
          <a:p>
            <a:r>
              <a:rPr lang="en-US" b="0" i="0">
                <a:ea typeface="+mj-lt"/>
                <a:cs typeface="+mj-lt"/>
              </a:rPr>
              <a:t>Entities and their attributes:</a:t>
            </a:r>
            <a:endParaRPr lang="en-US"/>
          </a:p>
        </p:txBody>
      </p:sp>
      <p:sp>
        <p:nvSpPr>
          <p:cNvPr id="3" name="Content Placeholder 2">
            <a:extLst>
              <a:ext uri="{FF2B5EF4-FFF2-40B4-BE49-F238E27FC236}">
                <a16:creationId xmlns:a16="http://schemas.microsoft.com/office/drawing/2014/main" id="{C478C34D-75CA-48F3-BE21-5583C5744B39}"/>
              </a:ext>
            </a:extLst>
          </p:cNvPr>
          <p:cNvSpPr>
            <a:spLocks noGrp="1"/>
          </p:cNvSpPr>
          <p:nvPr>
            <p:ph idx="1"/>
          </p:nvPr>
        </p:nvSpPr>
        <p:spPr>
          <a:xfrm>
            <a:off x="6095999" y="713313"/>
            <a:ext cx="5257801" cy="5431376"/>
          </a:xfrm>
        </p:spPr>
        <p:txBody>
          <a:bodyPr lIns="109728" tIns="109728" rIns="109728" bIns="91440" anchor="ctr">
            <a:normAutofit/>
          </a:bodyPr>
          <a:lstStyle/>
          <a:p>
            <a:pPr>
              <a:lnSpc>
                <a:spcPct val="90000"/>
              </a:lnSpc>
            </a:pPr>
            <a:r>
              <a:rPr lang="en-US" sz="1700">
                <a:ea typeface="+mn-lt"/>
                <a:cs typeface="+mn-lt"/>
              </a:rPr>
              <a:t>Train:</a:t>
            </a:r>
          </a:p>
          <a:p>
            <a:pPr lvl="1">
              <a:lnSpc>
                <a:spcPct val="90000"/>
              </a:lnSpc>
            </a:pPr>
            <a:r>
              <a:rPr lang="en-US" sz="1700">
                <a:ea typeface="+mn-lt"/>
                <a:cs typeface="+mn-lt"/>
              </a:rPr>
              <a:t> Train_Number, Train_Name, Source, Destination, AC_cost,Gen_cost, mon_aval, Tue_aval, Wed_aval, Thu_aval, Fri_aval, Sat_aval, Sun_aval. </a:t>
            </a:r>
            <a:endParaRPr lang="en-US" sz="1700"/>
          </a:p>
          <a:p>
            <a:pPr>
              <a:lnSpc>
                <a:spcPct val="90000"/>
              </a:lnSpc>
            </a:pPr>
            <a:r>
              <a:rPr lang="en-US" sz="1700">
                <a:ea typeface="+mn-lt"/>
                <a:cs typeface="+mn-lt"/>
              </a:rPr>
              <a:t>TrainStatus: </a:t>
            </a:r>
          </a:p>
          <a:p>
            <a:pPr lvl="1">
              <a:lnSpc>
                <a:spcPct val="90000"/>
              </a:lnSpc>
            </a:pPr>
            <a:r>
              <a:rPr lang="en-US" sz="1700">
                <a:ea typeface="+mn-lt"/>
                <a:cs typeface="+mn-lt"/>
              </a:rPr>
              <a:t>TrainDate, Ac_Seat, Gen_seat, TrainNumber </a:t>
            </a:r>
            <a:endParaRPr lang="en-US" sz="1700"/>
          </a:p>
          <a:p>
            <a:pPr>
              <a:lnSpc>
                <a:spcPct val="90000"/>
              </a:lnSpc>
            </a:pPr>
            <a:r>
              <a:rPr lang="en-US" sz="1700">
                <a:ea typeface="+mn-lt"/>
                <a:cs typeface="+mn-lt"/>
              </a:rPr>
              <a:t>Passenger: </a:t>
            </a:r>
          </a:p>
          <a:p>
            <a:pPr lvl="1">
              <a:lnSpc>
                <a:spcPct val="90000"/>
              </a:lnSpc>
            </a:pPr>
            <a:r>
              <a:rPr lang="en-US" sz="1700">
                <a:ea typeface="+mn-lt"/>
                <a:cs typeface="+mn-lt"/>
              </a:rPr>
              <a:t>PNR_no, PName, PAddress, PAage, PSeat_type, PStatus, PGender, BookedDate, TrainNumber </a:t>
            </a:r>
            <a:endParaRPr lang="en-US" sz="1700"/>
          </a:p>
          <a:p>
            <a:pPr>
              <a:lnSpc>
                <a:spcPct val="90000"/>
              </a:lnSpc>
            </a:pPr>
            <a:r>
              <a:rPr lang="en-US" sz="1700">
                <a:ea typeface="+mn-lt"/>
                <a:cs typeface="+mn-lt"/>
              </a:rPr>
              <a:t>BookedTicket: </a:t>
            </a:r>
          </a:p>
          <a:p>
            <a:pPr lvl="1">
              <a:lnSpc>
                <a:spcPct val="90000"/>
              </a:lnSpc>
            </a:pPr>
            <a:r>
              <a:rPr lang="en-US" sz="1700">
                <a:ea typeface="+mn-lt"/>
                <a:cs typeface="+mn-lt"/>
              </a:rPr>
              <a:t>train_Number, BookedDate, Seat_type, PNR_no</a:t>
            </a:r>
          </a:p>
          <a:p>
            <a:pPr>
              <a:lnSpc>
                <a:spcPct val="90000"/>
              </a:lnSpc>
            </a:pPr>
            <a:r>
              <a:rPr lang="en-US" sz="1700">
                <a:ea typeface="+mn-lt"/>
                <a:cs typeface="+mn-lt"/>
              </a:rPr>
              <a:t> Cancel: </a:t>
            </a:r>
          </a:p>
          <a:p>
            <a:pPr lvl="1">
              <a:lnSpc>
                <a:spcPct val="90000"/>
              </a:lnSpc>
            </a:pPr>
            <a:r>
              <a:rPr lang="en-US" sz="1700">
                <a:ea typeface="+mn-lt"/>
                <a:cs typeface="+mn-lt"/>
              </a:rPr>
              <a:t>PNR_no, BookedDate</a:t>
            </a:r>
            <a:endParaRPr lang="en-US" sz="1700"/>
          </a:p>
        </p:txBody>
      </p:sp>
    </p:spTree>
    <p:extLst>
      <p:ext uri="{BB962C8B-B14F-4D97-AF65-F5344CB8AC3E}">
        <p14:creationId xmlns:p14="http://schemas.microsoft.com/office/powerpoint/2010/main" val="282465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F71905A-5B21-44F5-80DE-08FC17733A34}"/>
              </a:ext>
            </a:extLst>
          </p:cNvPr>
          <p:cNvPicPr>
            <a:picLocks noChangeAspect="1"/>
          </p:cNvPicPr>
          <p:nvPr/>
        </p:nvPicPr>
        <p:blipFill>
          <a:blip r:embed="rId2"/>
          <a:stretch>
            <a:fillRect/>
          </a:stretch>
        </p:blipFill>
        <p:spPr>
          <a:xfrm>
            <a:off x="3043826" y="261364"/>
            <a:ext cx="5530239" cy="6596231"/>
          </a:xfrm>
          <a:prstGeom prst="rect">
            <a:avLst/>
          </a:prstGeom>
        </p:spPr>
      </p:pic>
    </p:spTree>
    <p:extLst>
      <p:ext uri="{BB962C8B-B14F-4D97-AF65-F5344CB8AC3E}">
        <p14:creationId xmlns:p14="http://schemas.microsoft.com/office/powerpoint/2010/main" val="4146771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0BDD430-A1A3-4ED5-AC28-6F72AA478D9A}"/>
              </a:ext>
            </a:extLst>
          </p:cNvPr>
          <p:cNvPicPr>
            <a:picLocks noChangeAspect="1"/>
          </p:cNvPicPr>
          <p:nvPr/>
        </p:nvPicPr>
        <p:blipFill>
          <a:blip r:embed="rId2"/>
          <a:stretch>
            <a:fillRect/>
          </a:stretch>
        </p:blipFill>
        <p:spPr>
          <a:xfrm>
            <a:off x="3605514" y="467516"/>
            <a:ext cx="5331124" cy="5643792"/>
          </a:xfrm>
          <a:prstGeom prst="rect">
            <a:avLst/>
          </a:prstGeom>
        </p:spPr>
      </p:pic>
    </p:spTree>
    <p:extLst>
      <p:ext uri="{BB962C8B-B14F-4D97-AF65-F5344CB8AC3E}">
        <p14:creationId xmlns:p14="http://schemas.microsoft.com/office/powerpoint/2010/main" val="1657751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E4352C">
              <a:alpha val="20000"/>
            </a:srgb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F474A9A-CDFD-4E39-A78A-4DFFA4D3B744}"/>
              </a:ext>
            </a:extLst>
          </p:cNvPr>
          <p:cNvSpPr>
            <a:spLocks noGrp="1"/>
          </p:cNvSpPr>
          <p:nvPr>
            <p:ph type="title"/>
          </p:nvPr>
        </p:nvSpPr>
        <p:spPr>
          <a:xfrm>
            <a:off x="838200" y="713312"/>
            <a:ext cx="3524250" cy="5431376"/>
          </a:xfrm>
        </p:spPr>
        <p:txBody>
          <a:bodyPr>
            <a:normAutofit/>
          </a:bodyPr>
          <a:lstStyle/>
          <a:p>
            <a:r>
              <a:rPr lang="en-US" b="0" i="0">
                <a:ea typeface="+mj-lt"/>
                <a:cs typeface="+mj-lt"/>
              </a:rPr>
              <a:t>Creating Table Train:</a:t>
            </a:r>
            <a:endParaRPr lang="en-US"/>
          </a:p>
        </p:txBody>
      </p:sp>
      <p:sp>
        <p:nvSpPr>
          <p:cNvPr id="3" name="Content Placeholder 2">
            <a:extLst>
              <a:ext uri="{FF2B5EF4-FFF2-40B4-BE49-F238E27FC236}">
                <a16:creationId xmlns:a16="http://schemas.microsoft.com/office/drawing/2014/main" id="{A9818786-2E59-453D-AEE9-B30E8B449C36}"/>
              </a:ext>
            </a:extLst>
          </p:cNvPr>
          <p:cNvSpPr>
            <a:spLocks noGrp="1"/>
          </p:cNvSpPr>
          <p:nvPr>
            <p:ph idx="1"/>
          </p:nvPr>
        </p:nvSpPr>
        <p:spPr>
          <a:xfrm>
            <a:off x="6095999" y="713313"/>
            <a:ext cx="5257801" cy="5431376"/>
          </a:xfrm>
        </p:spPr>
        <p:txBody>
          <a:bodyPr lIns="109728" tIns="109728" rIns="109728" bIns="91440" anchor="ctr">
            <a:normAutofit/>
          </a:bodyPr>
          <a:lstStyle/>
          <a:p>
            <a:r>
              <a:rPr lang="en-US" sz="2000">
                <a:ea typeface="+mn-lt"/>
                <a:cs typeface="+mn-lt"/>
              </a:rPr>
              <a:t>Create Table Train </a:t>
            </a:r>
          </a:p>
          <a:p>
            <a:r>
              <a:rPr lang="en-US" sz="2000">
                <a:ea typeface="+mn-lt"/>
                <a:cs typeface="+mn-lt"/>
              </a:rPr>
              <a:t>( Train_Number int NOT NULL, Train_Name varchar(20), Source varchar(20), Destination Varchar(20), Ac_Cost varchar(20), Gen_Cost varchar(20), Mon_Available Varchar(20), Tue_Available Varchar(20), Wed_Available Varchar(20), Thu_Available Varchar(20), Fri_Available Varchar(20), Sat_Available Varchar(20), Sun_Available Varchar(20), PRIMARY KEY (Train_Number) );</a:t>
            </a:r>
            <a:endParaRPr lang="en-US" sz="2000"/>
          </a:p>
        </p:txBody>
      </p:sp>
    </p:spTree>
    <p:extLst>
      <p:ext uri="{BB962C8B-B14F-4D97-AF65-F5344CB8AC3E}">
        <p14:creationId xmlns:p14="http://schemas.microsoft.com/office/powerpoint/2010/main" val="1755572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E4352C">
              <a:alpha val="20000"/>
            </a:srgb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78F5527-F5CF-473B-9BC6-33EEA38358CA}"/>
              </a:ext>
            </a:extLst>
          </p:cNvPr>
          <p:cNvSpPr>
            <a:spLocks noGrp="1"/>
          </p:cNvSpPr>
          <p:nvPr>
            <p:ph type="title"/>
          </p:nvPr>
        </p:nvSpPr>
        <p:spPr>
          <a:xfrm>
            <a:off x="838200" y="713312"/>
            <a:ext cx="3524250" cy="5431376"/>
          </a:xfrm>
        </p:spPr>
        <p:txBody>
          <a:bodyPr>
            <a:normAutofit/>
          </a:bodyPr>
          <a:lstStyle/>
          <a:p>
            <a:r>
              <a:rPr lang="en-US" sz="3700" b="0" i="0">
                <a:ea typeface="+mj-lt"/>
                <a:cs typeface="+mj-lt"/>
              </a:rPr>
              <a:t>Creating Table </a:t>
            </a:r>
            <a:r>
              <a:rPr lang="en-US" sz="3700" b="0" i="0" err="1">
                <a:ea typeface="+mj-lt"/>
                <a:cs typeface="+mj-lt"/>
              </a:rPr>
              <a:t>TrainStatus</a:t>
            </a:r>
            <a:r>
              <a:rPr lang="en-US" sz="3700" b="0" i="0">
                <a:ea typeface="+mj-lt"/>
                <a:cs typeface="+mj-lt"/>
              </a:rPr>
              <a:t> </a:t>
            </a:r>
            <a:endParaRPr lang="en-US" sz="3700"/>
          </a:p>
        </p:txBody>
      </p:sp>
      <p:sp>
        <p:nvSpPr>
          <p:cNvPr id="3" name="Content Placeholder 2">
            <a:extLst>
              <a:ext uri="{FF2B5EF4-FFF2-40B4-BE49-F238E27FC236}">
                <a16:creationId xmlns:a16="http://schemas.microsoft.com/office/drawing/2014/main" id="{5A8561B8-12C9-4796-976A-E459E6031D0C}"/>
              </a:ext>
            </a:extLst>
          </p:cNvPr>
          <p:cNvSpPr>
            <a:spLocks noGrp="1"/>
          </p:cNvSpPr>
          <p:nvPr>
            <p:ph idx="1"/>
          </p:nvPr>
        </p:nvSpPr>
        <p:spPr>
          <a:xfrm>
            <a:off x="6095999" y="713313"/>
            <a:ext cx="5257801" cy="5431376"/>
          </a:xfrm>
        </p:spPr>
        <p:txBody>
          <a:bodyPr lIns="109728" tIns="109728" rIns="109728" bIns="91440" anchor="ctr">
            <a:normAutofit/>
          </a:bodyPr>
          <a:lstStyle/>
          <a:p>
            <a:r>
              <a:rPr lang="en-US" sz="2000">
                <a:ea typeface="+mn-lt"/>
                <a:cs typeface="+mn-lt"/>
              </a:rPr>
              <a:t>Create Table TrainStatus ( TrainDate Date, Ac_Seat Number(20), Gen_Seat Number(20), TrainNumber number(20), FOREIGN KEY (TrainNumber) REFERENCES Train(Train_Number) ); </a:t>
            </a:r>
            <a:endParaRPr lang="en-US" sz="2000"/>
          </a:p>
        </p:txBody>
      </p:sp>
    </p:spTree>
    <p:extLst>
      <p:ext uri="{BB962C8B-B14F-4D97-AF65-F5344CB8AC3E}">
        <p14:creationId xmlns:p14="http://schemas.microsoft.com/office/powerpoint/2010/main" val="916728479"/>
      </p:ext>
    </p:extLst>
  </p:cSld>
  <p:clrMapOvr>
    <a:masterClrMapping/>
  </p:clrMapOvr>
</p:sld>
</file>

<file path=ppt/theme/theme1.xml><?xml version="1.0" encoding="utf-8"?>
<a:theme xmlns:a="http://schemas.openxmlformats.org/drawingml/2006/main" name="BrushVTI">
  <a:themeElements>
    <a:clrScheme name="AnalogousFromDarkSeedLeftStep">
      <a:dk1>
        <a:srgbClr val="000000"/>
      </a:dk1>
      <a:lt1>
        <a:srgbClr val="FFFFFF"/>
      </a:lt1>
      <a:dk2>
        <a:srgbClr val="2D1B31"/>
      </a:dk2>
      <a:lt2>
        <a:srgbClr val="F0F3F3"/>
      </a:lt2>
      <a:accent1>
        <a:srgbClr val="E4352C"/>
      </a:accent1>
      <a:accent2>
        <a:srgbClr val="D21A5D"/>
      </a:accent2>
      <a:accent3>
        <a:srgbClr val="E42CBC"/>
      </a:accent3>
      <a:accent4>
        <a:srgbClr val="AD1AD2"/>
      </a:accent4>
      <a:accent5>
        <a:srgbClr val="732CE4"/>
      </a:accent5>
      <a:accent6>
        <a:srgbClr val="3237D7"/>
      </a:accent6>
      <a:hlink>
        <a:srgbClr val="863FBF"/>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1173</Words>
  <Application>Microsoft Office PowerPoint</Application>
  <PresentationFormat>Widescreen</PresentationFormat>
  <Paragraphs>77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Elephant</vt:lpstr>
      <vt:lpstr>Times New Roman</vt:lpstr>
      <vt:lpstr>BrushVTI</vt:lpstr>
      <vt:lpstr>Railway Management System</vt:lpstr>
      <vt:lpstr>DataBase Management Systems</vt:lpstr>
      <vt:lpstr>Railway Management System</vt:lpstr>
      <vt:lpstr>Railway Management System </vt:lpstr>
      <vt:lpstr>Entities and their attributes:</vt:lpstr>
      <vt:lpstr>PowerPoint Presentation</vt:lpstr>
      <vt:lpstr>PowerPoint Presentation</vt:lpstr>
      <vt:lpstr>Creating Table Train:</vt:lpstr>
      <vt:lpstr>Creating Table TrainStatus </vt:lpstr>
      <vt:lpstr>Creating Table Passenger</vt:lpstr>
      <vt:lpstr>Creating Table BookedTicket</vt:lpstr>
      <vt:lpstr>Creating Table Cancel</vt:lpstr>
      <vt:lpstr>Inserting Values:</vt:lpstr>
      <vt:lpstr>Inserting Values:</vt:lpstr>
      <vt:lpstr>Inserting Values:</vt:lpstr>
      <vt:lpstr>PowerPoint Presentation</vt:lpstr>
      <vt:lpstr>SQL Queries:</vt:lpstr>
      <vt:lpstr>SQL Queries:</vt:lpstr>
      <vt:lpstr>SQL Queries: </vt:lpstr>
      <vt:lpstr>SQL Queries: </vt:lpstr>
      <vt:lpstr>SQL Queries: Cancelling Booked Ticket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Jawahar B</cp:lastModifiedBy>
  <cp:revision>11</cp:revision>
  <dcterms:created xsi:type="dcterms:W3CDTF">2021-04-19T00:56:03Z</dcterms:created>
  <dcterms:modified xsi:type="dcterms:W3CDTF">2021-04-19T09:38:21Z</dcterms:modified>
</cp:coreProperties>
</file>