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73" r:id="rId6"/>
    <p:sldId id="268" r:id="rId7"/>
    <p:sldId id="269" r:id="rId8"/>
    <p:sldId id="272" r:id="rId9"/>
    <p:sldId id="270" r:id="rId10"/>
    <p:sldId id="274" r:id="rId11"/>
    <p:sldId id="271" r:id="rId12"/>
    <p:sldId id="266" r:id="rId13"/>
    <p:sldId id="265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EA"/>
    <a:srgbClr val="A1A1A1"/>
    <a:srgbClr val="A5A5A5"/>
    <a:srgbClr val="848484"/>
    <a:srgbClr val="53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906" y="78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tr-TR" sz="1800" b="1">
                <a:solidFill>
                  <a:srgbClr val="FF0000"/>
                </a:solidFill>
              </a:rPr>
              <a:t>Sistemin Maliyet Oranları</a:t>
            </a:r>
            <a:endParaRPr lang="en-GB" sz="1800" b="1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185679609665649"/>
          <c:y val="6.6460465375779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1.307175162296811E-3"/>
          <c:y val="0.20104111986001749"/>
          <c:w val="0.56666717087196816"/>
          <c:h val="0.75111184018664345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CD-4A4B-B87A-C27D937B57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CD-4A4B-B87A-C27D937B57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CD-4A4B-B87A-C27D937B57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0CD-4A4B-B87A-C27D937B579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0CD-4A4B-B87A-C27D937B579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0CD-4A4B-B87A-C27D937B57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Sheet1!$A$4:$A$9</c:f>
              <c:strCache>
                <c:ptCount val="6"/>
                <c:pt idx="0">
                  <c:v>Personel </c:v>
                </c:pt>
                <c:pt idx="1">
                  <c:v>Seyahat </c:v>
                </c:pt>
                <c:pt idx="2">
                  <c:v>Alet/Teçhizat/Yazılım/Yayın</c:v>
                </c:pt>
                <c:pt idx="3">
                  <c:v>Danışmanlık/Hizmet Alımı</c:v>
                </c:pt>
                <c:pt idx="4">
                  <c:v>Malzeme </c:v>
                </c:pt>
                <c:pt idx="5">
                  <c:v>Genel Giderler</c:v>
                </c:pt>
              </c:strCache>
              <c:extLst/>
            </c:strRef>
          </c:cat>
          <c:val>
            <c:numRef>
              <c:f>Sheet1!$E$4:$E$9</c:f>
              <c:numCache>
                <c:formatCode>General</c:formatCode>
                <c:ptCount val="6"/>
                <c:pt idx="0">
                  <c:v>33.72</c:v>
                </c:pt>
                <c:pt idx="1">
                  <c:v>33.72</c:v>
                </c:pt>
                <c:pt idx="2">
                  <c:v>7.39</c:v>
                </c:pt>
                <c:pt idx="3">
                  <c:v>3.56</c:v>
                </c:pt>
                <c:pt idx="4">
                  <c:v>8.23</c:v>
                </c:pt>
                <c:pt idx="5">
                  <c:v>13.38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C-E0CD-4A4B-B87A-C27D937B5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31861529539539"/>
          <c:y val="0.3306463254593176"/>
          <c:w val="0.42687289059628281"/>
          <c:h val="0.468753280839895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rot="5400000" vert="horz"/>
    <a:lstStyle/>
    <a:p>
      <a:pPr>
        <a:defRPr>
          <a:solidFill>
            <a:schemeClr val="tx1"/>
          </a:solidFill>
        </a:defRPr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03.0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0,'445'0,"-427"0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38.4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0,'5'0,"5"0,6 0,5 0,3 0,3 0,0 0,0 0,1 0,-1 0,0 0,0 0,0 0,0 0,-1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46.2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0,'5'0,"5"0,6 0,5 0,3 0,3 0,0 0,-4 0,-6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51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1,'1403'0,"-1380"0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55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1,'5'0,"5"0,6 0,5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59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1,'1457'0,"-1436"0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9:06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0,'980'0,"-958"0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9:08.2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0,'5'0,"5"0,6 0,5 0,3 0,2 0,1 0,1 0,0 0,-1 0,0 0,-5 0,-5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9:12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0,'891'0,"-880"0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9:15.5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0,'5'0,"5"0,6 0,5 0,3 0,2 0,1 0,1 0,-5 0,-1 0,-1 0,1 0,2 0,0 0,2 0,-4 0,-6 0,-6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9:17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0,'1694'0,"-1671"0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08.2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1,'1425'0,"-1408"0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9:18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0,'689'0,"-666"0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12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1,'0'0,"5"0,5 0,6 0,5 0,-1 0,0 0,1 0,2 0,-3 0,-1 0,2 0,1 0,1 0,2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15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0,'3087'0,"-3097"0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22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0,'1097'0,"-1086"0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25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1,'2257'0,"-2252"0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33.7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1,'5'0,"5"0,6 0,5 0,-1 0,0 0,1 0,2 0,2 0,0 0,1 0,1 0,-1 0,1 0,-5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36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0,'1959'0,"-1936"0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20:08:37.6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0,'5'0,"5"0,6 0,5 0,3 0,2 0,1 0,0 0,-4 0,-1 0,-1 0,2 0,-4 0,-1 0,2 0,1 0,2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8B7BF-DCAC-4692-9322-A5DE43ACC397}" type="datetimeFigureOut">
              <a:rPr lang="tr-TR" smtClean="0"/>
              <a:t>20.12.2024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B4C54-0904-418C-B0D3-699A894751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33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877F40-47A8-4912-9FBC-1F8876362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60F5936-B92A-4845-B29E-7CB68C72A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E36120-4246-4F15-920C-5EB8183E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A2F8-26A6-4F38-AF9A-0A706956D59D}" type="datetime1">
              <a:rPr lang="tr-TR" smtClean="0"/>
              <a:t>20.12.2024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5D40B8-CA54-42A7-869B-599EF5A0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81287A-C75D-4399-AEDC-27176DC1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89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D59FC6-3DB9-467A-99B9-15837985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0DC7DC-123B-44B3-83C9-9859CA80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15E177-4C89-4DCB-B900-6F9ADF44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865D-DB4A-44DD-A5CC-5CA491ED5452}" type="datetime1">
              <a:rPr lang="tr-TR" smtClean="0"/>
              <a:t>20.12.2024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41B49D-9F8A-4A1A-A5DA-BA8E9DE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C1AC22-A13D-4854-B503-7011B4F8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49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6040BE8-67B6-4D40-9FEE-81B496382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89020A-804A-40C9-8EE9-19663D089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84821B-C3C6-405A-BF4D-19CCA4F4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9B3-BACA-4067-88A8-D9C4E14DC123}" type="datetime1">
              <a:rPr lang="tr-TR" smtClean="0"/>
              <a:t>20.12.2024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B35F64-420A-4BC9-A861-204E5E21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7DE3F8-3FE5-4754-BEEE-8641F0C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18DC0A-5268-4A35-96DF-8D5D1B3A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B1EE55-043B-4AB7-8869-C9449CC0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E52D66-209D-4631-864E-78E8422D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11A-58D7-4F43-9FA9-81A7D5CB83EE}" type="datetime1">
              <a:rPr lang="tr-TR" smtClean="0"/>
              <a:t>20.12.2024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746859-10AC-4F23-A3D8-A2796114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9C8F7F-6018-40C4-9AAF-A8FADC5F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31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79F28E-F64E-428B-9483-651906B4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68EA5D-A851-45A8-BA8E-9B19E1D0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FA49E9-2E05-4901-A6DB-6BB8EBC4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B0DF-8704-4539-B115-CDB82B5D0F04}" type="datetime1">
              <a:rPr lang="tr-TR" smtClean="0"/>
              <a:t>20.12.2024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990BDE-5A95-4FF1-B957-EA94DCC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C9A084-54CD-4302-B603-D083490E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813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EEEAFE-36F5-4339-8F17-F4E50948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AC4901-F2D9-4846-B3C8-A9360743D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FBCF908-849A-4D4E-A0E1-18C36CABD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8269BD-0C0B-414C-9695-E5B0964D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7D6B-69E9-4909-88E8-C070EF86754D}" type="datetime1">
              <a:rPr lang="tr-TR" smtClean="0"/>
              <a:t>20.12.2024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8BDE54-635B-4B1D-B804-FFB57917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E5BF31A-0363-45D7-B360-EAE32C79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7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F4174-D1BE-4CB7-BF16-6A52AAF5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AC2278-F0E9-427C-9FEC-5CDE946D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BE9886F-3FDA-4EEC-9DA6-0EF5D533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2026051-120C-47F9-AB8C-4E9BE3FE8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F685A3D-515E-4C54-8608-6D42F1801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B88D150-9ADE-4BD1-B986-20B908A9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1A9D-5B57-4B7B-AA6D-7A3AE7FB407D}" type="datetime1">
              <a:rPr lang="tr-TR" smtClean="0"/>
              <a:t>20.12.2024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5EA57AF-17F2-4135-90D3-FF890D30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D0CE7B6-3264-41ED-958A-7AA25BF1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83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4D49DA-AEB8-4495-B005-EC656CF8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EA1CF11-3673-482C-B2F1-2D8A753D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515-9944-4B7A-8E8E-A677DD0692EE}" type="datetime1">
              <a:rPr lang="tr-TR" smtClean="0"/>
              <a:t>20.12.2024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CB758C4-7FA5-4FFD-B54E-142487E8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0E76927-A6B2-4509-BC2B-A3D96D55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7D0C732-8394-4B25-A936-E3F75541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D46E-460B-4090-8A29-990884ED4737}" type="datetime1">
              <a:rPr lang="tr-TR" smtClean="0"/>
              <a:t>20.12.2024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A23963C-7F4D-4BA9-ABA2-8F1400E0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E24AA4B-261D-45CE-AE3E-A3D7E5DC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4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500BC2-3314-4843-B825-97B9C5A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667871-233B-4E47-9C73-CA20BF31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D210BE-0955-4318-AD42-3C29449B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8610AC-FC75-4769-830C-A02182F0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856-E3D1-4AE2-B21C-5903088565D0}" type="datetime1">
              <a:rPr lang="tr-TR" smtClean="0"/>
              <a:t>20.12.2024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3094DD-8735-4FF1-9DF5-9C482F1D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A968D2-285F-464A-91FF-EF5213FF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36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5004C2-1283-4136-A894-B02FABE5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401C43B-7A8A-4030-9780-32E6CBEA7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9DADC4-142A-4636-B55B-7C7E806E7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4300D1-F18E-4F74-A7FA-7BFAD55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5B6A-D671-46DF-9619-D9D194B566C3}" type="datetime1">
              <a:rPr lang="tr-TR" smtClean="0"/>
              <a:t>20.12.2024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420DB9-E3E6-4D82-8BFC-B8182BED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1C3E37-7518-49C8-8D28-93A07E20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8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049CA67-B8C9-4EEC-9F03-A15B379E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E2B806-6305-47F6-98F5-95FD18B5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C4021C-669A-4F09-9FE6-B162C30E1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D6B0-EB12-46F2-BEE6-81B82C00D8D5}" type="datetime1">
              <a:rPr lang="tr-TR" smtClean="0"/>
              <a:t>20.12.2024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BB2D35-F702-4335-A14B-290172342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3B214E-CAE5-4598-89C4-6918F8C49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51D0-7B0D-44A0-90AE-0206A335A4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9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.png"/><Relationship Id="rId21" Type="http://schemas.openxmlformats.org/officeDocument/2006/relationships/image" Target="../media/image30.png"/><Relationship Id="rId42" Type="http://schemas.openxmlformats.org/officeDocument/2006/relationships/customXml" Target="../ink/ink6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image" Target="../media/image57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customXml" Target="../ink/ink1.xml"/><Relationship Id="rId37" Type="http://schemas.openxmlformats.org/officeDocument/2006/relationships/image" Target="../media/image42.png"/><Relationship Id="rId40" Type="http://schemas.openxmlformats.org/officeDocument/2006/relationships/customXml" Target="../ink/ink5.xml"/><Relationship Id="rId45" Type="http://schemas.openxmlformats.org/officeDocument/2006/relationships/image" Target="../media/image46.png"/><Relationship Id="rId53" Type="http://schemas.openxmlformats.org/officeDocument/2006/relationships/image" Target="../media/image50.png"/><Relationship Id="rId58" Type="http://schemas.openxmlformats.org/officeDocument/2006/relationships/customXml" Target="../ink/ink14.xml"/><Relationship Id="rId66" Type="http://schemas.openxmlformats.org/officeDocument/2006/relationships/customXml" Target="../ink/ink18.xml"/><Relationship Id="rId5" Type="http://schemas.openxmlformats.org/officeDocument/2006/relationships/image" Target="../media/image14.png"/><Relationship Id="rId61" Type="http://schemas.openxmlformats.org/officeDocument/2006/relationships/image" Target="../media/image54.png"/><Relationship Id="rId19" Type="http://schemas.openxmlformats.org/officeDocument/2006/relationships/image" Target="../media/image2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9.xml"/><Relationship Id="rId56" Type="http://schemas.openxmlformats.org/officeDocument/2006/relationships/customXml" Target="../ink/ink13.xml"/><Relationship Id="rId64" Type="http://schemas.openxmlformats.org/officeDocument/2006/relationships/customXml" Target="../ink/ink17.xml"/><Relationship Id="rId69" Type="http://schemas.openxmlformats.org/officeDocument/2006/relationships/customXml" Target="../ink/ink20.xml"/><Relationship Id="rId8" Type="http://schemas.openxmlformats.org/officeDocument/2006/relationships/image" Target="../media/image17.png"/><Relationship Id="rId51" Type="http://schemas.openxmlformats.org/officeDocument/2006/relationships/image" Target="../media/image49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00.png"/><Relationship Id="rId38" Type="http://schemas.openxmlformats.org/officeDocument/2006/relationships/customXml" Target="../ink/ink4.xml"/><Relationship Id="rId46" Type="http://schemas.openxmlformats.org/officeDocument/2006/relationships/customXml" Target="../ink/ink8.xml"/><Relationship Id="rId59" Type="http://schemas.openxmlformats.org/officeDocument/2006/relationships/image" Target="../media/image53.png"/><Relationship Id="rId67" Type="http://schemas.openxmlformats.org/officeDocument/2006/relationships/customXml" Target="../ink/ink19.xml"/><Relationship Id="rId20" Type="http://schemas.openxmlformats.org/officeDocument/2006/relationships/image" Target="../media/image29.png"/><Relationship Id="rId41" Type="http://schemas.openxmlformats.org/officeDocument/2006/relationships/image" Target="../media/image44.png"/><Relationship Id="rId54" Type="http://schemas.openxmlformats.org/officeDocument/2006/relationships/customXml" Target="../ink/ink12.xml"/><Relationship Id="rId62" Type="http://schemas.openxmlformats.org/officeDocument/2006/relationships/customXml" Target="../ink/ink16.xml"/><Relationship Id="rId7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customXml" Target="../ink/ink3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image" Target="../media/image19.png"/><Relationship Id="rId31" Type="http://schemas.openxmlformats.org/officeDocument/2006/relationships/image" Target="../media/image40.png"/><Relationship Id="rId44" Type="http://schemas.openxmlformats.org/officeDocument/2006/relationships/customXml" Target="../ink/ink7.xml"/><Relationship Id="rId52" Type="http://schemas.openxmlformats.org/officeDocument/2006/relationships/customXml" Target="../ink/ink11.xml"/><Relationship Id="rId60" Type="http://schemas.openxmlformats.org/officeDocument/2006/relationships/customXml" Target="../ink/ink15.xml"/><Relationship Id="rId65" Type="http://schemas.openxmlformats.org/officeDocument/2006/relationships/image" Target="../media/image5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9" Type="http://schemas.openxmlformats.org/officeDocument/2006/relationships/image" Target="../media/image43.png"/><Relationship Id="rId34" Type="http://schemas.openxmlformats.org/officeDocument/2006/relationships/customXml" Target="../ink/ink2.xml"/><Relationship Id="rId50" Type="http://schemas.openxmlformats.org/officeDocument/2006/relationships/customXml" Target="../ink/ink10.xml"/><Relationship Id="rId55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E4264DB-6BB7-4AB2-AD70-7D8539A13948}"/>
              </a:ext>
            </a:extLst>
          </p:cNvPr>
          <p:cNvSpPr txBox="1"/>
          <p:nvPr/>
        </p:nvSpPr>
        <p:spPr>
          <a:xfrm>
            <a:off x="2490447" y="393802"/>
            <a:ext cx="7404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0086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KTO Karatay Üniversitesi</a:t>
            </a:r>
          </a:p>
          <a:p>
            <a:pPr algn="ctr"/>
            <a:r>
              <a:rPr lang="tr-TR" sz="2000" dirty="0">
                <a:solidFill>
                  <a:srgbClr val="0086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Mühendislik ve Doğa Bilimleri Fakültesi</a:t>
            </a:r>
          </a:p>
          <a:p>
            <a:pPr algn="ctr"/>
            <a:r>
              <a:rPr lang="tr-TR" sz="2000" dirty="0">
                <a:solidFill>
                  <a:srgbClr val="0086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Mekatronik Mühendisliği Bölümü</a:t>
            </a:r>
          </a:p>
          <a:p>
            <a:pPr algn="ctr"/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MAK7201 Uygulamalı Makine Tasarımı</a:t>
            </a:r>
          </a:p>
          <a:p>
            <a:pPr algn="ctr"/>
            <a:r>
              <a:rPr lang="tr-T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 Sunumu</a:t>
            </a:r>
          </a:p>
          <a:p>
            <a:pPr algn="ctr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2024 -2025 / Güz Dönemi</a:t>
            </a:r>
          </a:p>
          <a:p>
            <a:pPr algn="ctr"/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E2BC21E-6247-41BE-9681-AAB4F30BEFAC}"/>
              </a:ext>
            </a:extLst>
          </p:cNvPr>
          <p:cNvSpPr txBox="1"/>
          <p:nvPr/>
        </p:nvSpPr>
        <p:spPr>
          <a:xfrm>
            <a:off x="2876956" y="3759799"/>
            <a:ext cx="66309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Yarı Otomatik Modüler </a:t>
            </a:r>
          </a:p>
          <a:p>
            <a:pPr algn="ctr"/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Tarım Sistemi</a:t>
            </a:r>
          </a:p>
          <a:p>
            <a:pPr algn="ctr"/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Mustafa USTA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F5C0FD1-4921-49F7-B699-19E788266C7C}"/>
              </a:ext>
            </a:extLst>
          </p:cNvPr>
          <p:cNvSpPr txBox="1"/>
          <p:nvPr/>
        </p:nvSpPr>
        <p:spPr>
          <a:xfrm>
            <a:off x="3047999" y="59396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Öğretim Üyesi: </a:t>
            </a:r>
            <a:r>
              <a:rPr lang="tr-T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Mehmet ÇELİK</a:t>
            </a:r>
          </a:p>
          <a:p>
            <a:pPr algn="ctr"/>
            <a:r>
              <a:rPr lang="tr-T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Ders Asistanı: Arş. Gör. Abdullah ÖZKAN</a:t>
            </a: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E4EE3B7D-B0AF-4792-B9E3-D89B32DC13C2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29C30316-5163-456B-8823-E8C4BA58A33B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24A8B3E7-6431-4A74-B214-5072E06A2FE1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4F2B894D-5296-426F-89D1-C873593756B5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Resim 9">
            <a:extLst>
              <a:ext uri="{FF2B5EF4-FFF2-40B4-BE49-F238E27FC236}">
                <a16:creationId xmlns:a16="http://schemas.microsoft.com/office/drawing/2014/main" id="{B35A977C-CE14-4D60-A802-FBC047C06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22069" b="21540"/>
          <a:stretch/>
        </p:blipFill>
        <p:spPr>
          <a:xfrm>
            <a:off x="171449" y="511276"/>
            <a:ext cx="2127381" cy="1355623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1A3B81C-9892-402B-8150-182EC7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643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66292" y="365129"/>
            <a:ext cx="8487508" cy="1325563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Sistemin Parça Maliyetleri</a:t>
            </a:r>
            <a:endParaRPr lang="tr-TR" b="1" dirty="0">
              <a:solidFill>
                <a:srgbClr val="C00000"/>
              </a:solidFill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95" y="1590762"/>
            <a:ext cx="8198687" cy="4351338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10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A338E72-9D97-EAA1-7CFB-753F5D813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3F169C99-D72A-EE81-233E-6FE10B272F09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B63716B2-0D9A-1ECC-D83B-A965877E5868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288DF03-1B87-B416-9B1F-AECACFB7D47D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EBE0FCFA-C12D-0C26-17BA-A23168033181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1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55D65-B26B-F891-FF13-D976F902E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0FCE46C-C306-5249-B55C-46927797C195}"/>
              </a:ext>
            </a:extLst>
          </p:cNvPr>
          <p:cNvSpPr txBox="1"/>
          <p:nvPr/>
        </p:nvSpPr>
        <p:spPr>
          <a:xfrm>
            <a:off x="1425680" y="511277"/>
            <a:ext cx="1041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İş Zaman Çizelgesi</a:t>
            </a:r>
            <a:endParaRPr lang="tr-T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401EA70-720F-B2A0-D62D-857EBC2D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0058A3C4-C2A1-D908-1437-DA959FF4FA1D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4F9A7447-B3C5-55F0-29DA-5A1D2C59E044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6DF79FDE-695D-CDC2-8C93-71B56D8C0203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E659186E-2B7D-42E9-A04F-170839D0995F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3794B92-227D-913B-EBF3-49292FAB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11</a:t>
            </a:fld>
            <a:endParaRPr lang="tr-TR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B6CD1A5-3256-B074-7329-E7B24776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92384"/>
              </p:ext>
            </p:extLst>
          </p:nvPr>
        </p:nvGraphicFramePr>
        <p:xfrm>
          <a:off x="838195" y="1330060"/>
          <a:ext cx="10890471" cy="4177070"/>
        </p:xfrm>
        <a:graphic>
          <a:graphicData uri="http://schemas.openxmlformats.org/drawingml/2006/table">
            <a:tbl>
              <a:tblPr/>
              <a:tblGrid>
                <a:gridCol w="2633348">
                  <a:extLst>
                    <a:ext uri="{9D8B030D-6E8A-4147-A177-3AD203B41FA5}">
                      <a16:colId xmlns:a16="http://schemas.microsoft.com/office/drawing/2014/main" val="721877542"/>
                    </a:ext>
                  </a:extLst>
                </a:gridCol>
                <a:gridCol w="1240798">
                  <a:extLst>
                    <a:ext uri="{9D8B030D-6E8A-4147-A177-3AD203B41FA5}">
                      <a16:colId xmlns:a16="http://schemas.microsoft.com/office/drawing/2014/main" val="110582750"/>
                    </a:ext>
                  </a:extLst>
                </a:gridCol>
                <a:gridCol w="803395">
                  <a:extLst>
                    <a:ext uri="{9D8B030D-6E8A-4147-A177-3AD203B41FA5}">
                      <a16:colId xmlns:a16="http://schemas.microsoft.com/office/drawing/2014/main" val="1999288919"/>
                    </a:ext>
                  </a:extLst>
                </a:gridCol>
                <a:gridCol w="1071193">
                  <a:extLst>
                    <a:ext uri="{9D8B030D-6E8A-4147-A177-3AD203B41FA5}">
                      <a16:colId xmlns:a16="http://schemas.microsoft.com/office/drawing/2014/main" val="3845315760"/>
                    </a:ext>
                  </a:extLst>
                </a:gridCol>
                <a:gridCol w="1071193">
                  <a:extLst>
                    <a:ext uri="{9D8B030D-6E8A-4147-A177-3AD203B41FA5}">
                      <a16:colId xmlns:a16="http://schemas.microsoft.com/office/drawing/2014/main" val="1673448982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2239987202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3329926122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2583779918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2582297335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1192859355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1874379392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614135826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3188634431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190915538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367381232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89440239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1487011834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3620882038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2519920562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629562880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1914061897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2271157913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2223884282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3674722489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3036665485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2387229000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1238463208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2836985694"/>
                    </a:ext>
                  </a:extLst>
                </a:gridCol>
                <a:gridCol w="169606">
                  <a:extLst>
                    <a:ext uri="{9D8B030D-6E8A-4147-A177-3AD203B41FA5}">
                      <a16:colId xmlns:a16="http://schemas.microsoft.com/office/drawing/2014/main" val="3554954433"/>
                    </a:ext>
                  </a:extLst>
                </a:gridCol>
              </a:tblGrid>
              <a:tr h="196473">
                <a:tc rowSpan="2" gridSpan="5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err="1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İş</a:t>
                      </a:r>
                      <a:r>
                        <a:rPr lang="en-GB" sz="1000" b="0" i="0" u="none" strike="noStrike" dirty="0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GB" sz="1000" b="0" i="0" u="none" strike="noStrike" dirty="0" err="1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ve</a:t>
                      </a:r>
                      <a:r>
                        <a:rPr lang="en-GB" sz="1000" b="0" i="0" u="none" strike="noStrike" dirty="0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 Zaman </a:t>
                      </a:r>
                      <a:r>
                        <a:rPr lang="en-GB" sz="1000" b="0" i="0" u="none" strike="noStrike" dirty="0" err="1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Çizelgesi</a:t>
                      </a:r>
                      <a:endParaRPr lang="en-GB" sz="1000" b="0" i="0" u="none" strike="noStrike" dirty="0">
                        <a:solidFill>
                          <a:srgbClr val="E8E8E8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A6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4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AYLAR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A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36764"/>
                  </a:ext>
                </a:extLst>
              </a:tr>
              <a:tr h="196473"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Ocak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A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Şubat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A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Mart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A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Nisan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A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Mayıs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A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E8E8E8"/>
                          </a:solidFill>
                          <a:effectLst/>
                          <a:latin typeface="Aptos Narrow" panose="020B0004020202020204" pitchFamily="34" charset="0"/>
                        </a:rPr>
                        <a:t>Haziran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A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69190"/>
                  </a:ext>
                </a:extLst>
              </a:tr>
              <a:tr h="4911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AŞAMALAR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YAPACAK KİŞİ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BAŞLANGIÇ TARİHİ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BİTİŞ TARİHİ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1.hafta</a:t>
                      </a:r>
                    </a:p>
                  </a:txBody>
                  <a:tcPr marL="6956" marR="6956" marT="6956" marB="0" vert="vert27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2.hafta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3.hafta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4.hafta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1.hafta</a:t>
                      </a:r>
                    </a:p>
                  </a:txBody>
                  <a:tcPr marL="6956" marR="6956" marT="6956" marB="0" vert="vert27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2.hafta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3.hafta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4.hafta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1.hafta</a:t>
                      </a:r>
                    </a:p>
                  </a:txBody>
                  <a:tcPr marL="6956" marR="6956" marT="6956" marB="0" vert="vert27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2.hafta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3.hafta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4.hafta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1.hafta</a:t>
                      </a:r>
                    </a:p>
                  </a:txBody>
                  <a:tcPr marL="6956" marR="6956" marT="6956" marB="0" vert="vert27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2.hafta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3.hafta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4.hafta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1.hafta</a:t>
                      </a:r>
                    </a:p>
                  </a:txBody>
                  <a:tcPr marL="6956" marR="6956" marT="6956" marB="0" vert="vert27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2.hafta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3.hafta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4.hafta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1.hafta</a:t>
                      </a:r>
                    </a:p>
                  </a:txBody>
                  <a:tcPr marL="6956" marR="6956" marT="6956" marB="0" vert="vert27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2.hafta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3.hafta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4.hafta</a:t>
                      </a:r>
                    </a:p>
                  </a:txBody>
                  <a:tcPr marL="6956" marR="6956" marT="6956" marB="0" vert="vert27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79792"/>
                  </a:ext>
                </a:extLst>
              </a:tr>
              <a:tr h="1964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                         Temel Araştırma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68465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 ve Çözüm Hakkında Temel Araştırma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01.01.2025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12.01.2025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741899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Literatür Taraması ve Raporlama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09.01.2025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26.01.2025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263047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Hesaplamanın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Yapılması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Raporlanması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27.01.2025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09.02.2025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971626"/>
                  </a:ext>
                </a:extLst>
              </a:tr>
              <a:tr h="1964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                    Uygulamalı Araştırma 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10772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Ön Tasarımın Yapılması 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10.02.2025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23.02.2025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492636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Detaylı Tasarımın Yapılması 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24.02.2025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23.03.2025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19301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Bilgisayar Destekli Yazılımsal Analizlerin Yapılması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24.03.2025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13.04.2025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683853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Laboratuvar Prototipinin Üretimi ve Mühendislik Testlerinin Yapılması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07.04.2025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04.05.2025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19470"/>
                  </a:ext>
                </a:extLst>
              </a:tr>
              <a:tr h="1964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                     Deneysel Geliştirme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119791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Alt Sistemlerin Testlerinin Yapılması 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02.05.2025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11.05.2025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197742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Tüm Test Çıktılarına Göre Tasarımın Revize Edilmesi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12.05.2025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25.05.2025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165277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Mühendislik Prototipinin Üretimi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19.05.2025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02.06.2025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95565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Prototipin Gerçek Ortamda Denenmesi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03.06.2025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19.06.2025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48486"/>
                  </a:ext>
                </a:extLst>
              </a:tr>
              <a:tr h="1964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Ürünün Satışa Hazır Hale Gelmesi İçin Son Kontroller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Mustafa Usta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16.06.2025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29.06.2025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8657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6750D57-73E6-972A-5EB6-062A7982D083}"/>
              </a:ext>
            </a:extLst>
          </p:cNvPr>
          <p:cNvSpPr txBox="1"/>
          <p:nvPr/>
        </p:nvSpPr>
        <p:spPr>
          <a:xfrm>
            <a:off x="838194" y="5161280"/>
            <a:ext cx="11002433" cy="133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 gerçekleştirilmesi için toplamda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aylık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yeterlidir.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Literatür taraması ve raporlama kısmı 3 hafta, detaylı tasarım, bilgisayar destekli analizlerin yapılması  ve prototip üretilme aşamaları toplamda 10 haftalık süreci kapsamaktadır.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Prototipin gerçek ortamda denemelerinin yapılması ve satışa hazır hale gelmesi  ise toplamda 1 aylık süreçtir.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E4264DB-6BB7-4AB2-AD70-7D8539A13948}"/>
              </a:ext>
            </a:extLst>
          </p:cNvPr>
          <p:cNvSpPr txBox="1"/>
          <p:nvPr/>
        </p:nvSpPr>
        <p:spPr>
          <a:xfrm>
            <a:off x="1425680" y="511277"/>
            <a:ext cx="1041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Sonuç ve Değerlendirme</a:t>
            </a:r>
            <a:endParaRPr lang="tr-T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0525DD3-358D-4D29-938E-FFCEC8145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0B769616-4AD1-4B22-A1C0-17CFAC895BFE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FC74401F-17A4-4C36-845D-73586C04AE65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FAC847BA-DFC9-4818-9CF2-DD917E7F4DE5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9E87139-1ABB-4D2A-9819-4DC0AF55C2FD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4D3E3A8-0958-4FDA-AD2E-518E349286FB}"/>
              </a:ext>
            </a:extLst>
          </p:cNvPr>
          <p:cNvSpPr txBox="1"/>
          <p:nvPr/>
        </p:nvSpPr>
        <p:spPr>
          <a:xfrm>
            <a:off x="692898" y="1529349"/>
            <a:ext cx="111477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Geliştirilen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Yarı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Otomatik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Modüler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Tarım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modüler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yapısı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sürdürülebilir</a:t>
            </a:r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tarım</a:t>
            </a:r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hedefleriyle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tasarlanmış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hem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bireysel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 de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büyük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üreticiler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ölçeklenebilir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sunmaktadır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çeşitli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sensörlerle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donatılarak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tarımsal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verimliliği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artırmak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sürekli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izleme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otomatik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sağlamaktadır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Projenin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raporunda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1.485.087 TL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belirlenmiş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büyük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kısmı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seyahat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giderlerine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ayrılmıştır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ekipman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malzeme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giderleri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kısmını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oluşturmuştur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Sonuç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geleneksel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tarım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kıyasla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verimli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sürdürülebilir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ekonomik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sunarak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tarımda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yenilikçi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atılmasını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sağlamaktadır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Tarım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alanında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çevre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yerel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destekleyen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yaklaşım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sektörde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oluşturma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potansiyeline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sahiptir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4597144-DB6C-4C47-9C56-8BE91410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53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E4264DB-6BB7-4AB2-AD70-7D8539A13948}"/>
              </a:ext>
            </a:extLst>
          </p:cNvPr>
          <p:cNvSpPr txBox="1"/>
          <p:nvPr/>
        </p:nvSpPr>
        <p:spPr>
          <a:xfrm>
            <a:off x="3254631" y="1720840"/>
            <a:ext cx="568273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Sunumuma katıldığınız ve beni dinlediğiniz için </a:t>
            </a:r>
          </a:p>
          <a:p>
            <a:pPr algn="ctr"/>
            <a:r>
              <a:rPr lang="tr-TR" sz="6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Teşekkürler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0525DD3-358D-4D29-938E-FFCEC8145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0B769616-4AD1-4B22-A1C0-17CFAC895BFE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FC74401F-17A4-4C36-845D-73586C04AE65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FAC847BA-DFC9-4818-9CF2-DD917E7F4DE5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9E87139-1ABB-4D2A-9819-4DC0AF55C2FD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C2E23CC-A8D0-4D8F-A0E4-F7470EB1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09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E4264DB-6BB7-4AB2-AD70-7D8539A13948}"/>
              </a:ext>
            </a:extLst>
          </p:cNvPr>
          <p:cNvSpPr txBox="1"/>
          <p:nvPr/>
        </p:nvSpPr>
        <p:spPr>
          <a:xfrm>
            <a:off x="1425680" y="511277"/>
            <a:ext cx="1041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Sunum Planı</a:t>
            </a:r>
            <a:endParaRPr lang="tr-T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0525DD3-358D-4D29-938E-FFCEC8145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0B769616-4AD1-4B22-A1C0-17CFAC895BFE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FC74401F-17A4-4C36-845D-73586C04AE65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FAC847BA-DFC9-4818-9CF2-DD917E7F4DE5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9E87139-1ABB-4D2A-9819-4DC0AF55C2FD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B6D7628-6182-48B4-B53D-BDD66B23DF63}"/>
              </a:ext>
            </a:extLst>
          </p:cNvPr>
          <p:cNvSpPr txBox="1"/>
          <p:nvPr/>
        </p:nvSpPr>
        <p:spPr>
          <a:xfrm>
            <a:off x="961373" y="1391020"/>
            <a:ext cx="8792227" cy="473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1. Proje Tanımı ve Amacı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1.1. Sistem Gereksinimleri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1.2. Sistem Durum ve Modları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2. Proje Ön Tasarımı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3. Proje Detaylı Tasarımı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4. Analiz ve Hesaplamalar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5. Maliyet Analizi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7. İş-Zaman Çizelgesi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8. Sonuç ve Değerlendirme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3B00987-9A70-489D-AAC3-43EF227C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5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E4264DB-6BB7-4AB2-AD70-7D8539A13948}"/>
              </a:ext>
            </a:extLst>
          </p:cNvPr>
          <p:cNvSpPr txBox="1"/>
          <p:nvPr/>
        </p:nvSpPr>
        <p:spPr>
          <a:xfrm>
            <a:off x="1425680" y="511277"/>
            <a:ext cx="1041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Proje Tanımı Ve Amacı</a:t>
            </a:r>
            <a:endParaRPr lang="tr-T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0525DD3-358D-4D29-938E-FFCEC8145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0B769616-4AD1-4B22-A1C0-17CFAC895BFE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FC74401F-17A4-4C36-845D-73586C04AE65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FAC847BA-DFC9-4818-9CF2-DD917E7F4DE5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9E87139-1ABB-4D2A-9819-4DC0AF55C2FD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4D3E3A8-0958-4FDA-AD2E-518E349286FB}"/>
              </a:ext>
            </a:extLst>
          </p:cNvPr>
          <p:cNvSpPr txBox="1"/>
          <p:nvPr/>
        </p:nvSpPr>
        <p:spPr>
          <a:xfrm>
            <a:off x="575292" y="1356857"/>
            <a:ext cx="6054107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0825" indent="-2508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Modüler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tarım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geleneksel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tarımın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sorunlarına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sürdürülebilir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verimli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modelidir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825" indent="-2508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Çeşitli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mekanizmalar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donatılmış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hassas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tutarlı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Proje sayesinde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bireysel kullanıcılardan büyük üreticilere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tr-T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herkes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düşük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çevre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sunarak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 </a:t>
            </a:r>
            <a:r>
              <a:rPr lang="en-GB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verimliliği</a:t>
            </a:r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artırır</a:t>
            </a:r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 de </a:t>
            </a:r>
            <a:r>
              <a:rPr lang="en-GB" sz="2000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yerel</a:t>
            </a:r>
            <a:r>
              <a:rPr lang="en-GB" sz="2000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gıda</a:t>
            </a:r>
            <a:r>
              <a:rPr lang="en-GB" sz="2000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üretimini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teşvik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4" name="Picture 13" descr="A drawing of a machine&#10;&#10;Description automatically generated">
            <a:extLst>
              <a:ext uri="{FF2B5EF4-FFF2-40B4-BE49-F238E27FC236}">
                <a16:creationId xmlns:a16="http://schemas.microsoft.com/office/drawing/2014/main" id="{8EAC2B82-96A4-BB61-E556-C040F7A1B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48" y="1556785"/>
            <a:ext cx="4994787" cy="42537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315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8BFF-6E51-21D6-F0BB-89CF9704C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016D7B7-C117-54AE-D623-4D09D2BF1792}"/>
              </a:ext>
            </a:extLst>
          </p:cNvPr>
          <p:cNvSpPr txBox="1"/>
          <p:nvPr/>
        </p:nvSpPr>
        <p:spPr>
          <a:xfrm>
            <a:off x="1330960" y="631844"/>
            <a:ext cx="10509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Sistem Gereksinimleri  Sistem Durum ve Modları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80F81F1-D28E-6F01-BD89-17690DF47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F7065DD6-3C7F-ADDE-BE82-9BCB63EC52C7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4DCB1812-96A7-F1F0-B31A-66F057AE5B6C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2BBE4F9-A976-EAAE-BEDB-0D5ACD8AE554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FC62074C-6065-0E00-9728-75DC3FC2555C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D2F7FBF-99A6-C7AC-B90D-47912239394F}"/>
              </a:ext>
            </a:extLst>
          </p:cNvPr>
          <p:cNvSpPr txBox="1"/>
          <p:nvPr/>
        </p:nvSpPr>
        <p:spPr>
          <a:xfrm>
            <a:off x="605570" y="1347375"/>
            <a:ext cx="5530863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en-GB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</a:t>
            </a:r>
            <a:endParaRPr lang="tr-TR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gereksinimleri 4 ana başlık altında toplanabilir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-204788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şasi 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aydınlatm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sistemi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-204788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Sıcaklık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CO2,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sıcaklığı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-204788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pompa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drenaj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tankları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-204788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Merkezi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ünitesi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-204788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(HMI)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verileriyle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ayarlama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arayüzü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Çevresel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-204788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Kapalı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elektrik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havalandırma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Destek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-204788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Montaj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temini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5CC256F3-C424-E346-FC32-BA16ADB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4</a:t>
            </a:fld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90BADB-BDAD-FC72-DD7B-FEFD91952AE4}"/>
              </a:ext>
            </a:extLst>
          </p:cNvPr>
          <p:cNvCxnSpPr>
            <a:cxnSpLocks/>
          </p:cNvCxnSpPr>
          <p:nvPr/>
        </p:nvCxnSpPr>
        <p:spPr>
          <a:xfrm flipH="1">
            <a:off x="6096000" y="1757680"/>
            <a:ext cx="10160" cy="47812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9AAE38-9701-2C73-95FD-EC6EE5BBC204}"/>
              </a:ext>
            </a:extLst>
          </p:cNvPr>
          <p:cNvSpPr txBox="1"/>
          <p:nvPr/>
        </p:nvSpPr>
        <p:spPr>
          <a:xfrm>
            <a:off x="6248400" y="1347375"/>
            <a:ext cx="5592235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tr-T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Durum ve Modları</a:t>
            </a:r>
          </a:p>
          <a:p>
            <a:endParaRPr lang="tr-TR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Çalışma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Başlangıç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Büyüme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Çiçeklenme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Bekleme Modu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Enerji Tasarruf Modu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Karantina Modu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Hastalık durumu)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Arıza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Temizlik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Modlar arası geçiş sistem tarafından </a:t>
            </a: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otomatik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yapılmaktadır.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2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54316" y="67949"/>
            <a:ext cx="7599484" cy="1325563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Sistemin Akış Seması</a:t>
            </a:r>
            <a:endParaRPr lang="tr-TR" b="1" dirty="0">
              <a:solidFill>
                <a:srgbClr val="C00000"/>
              </a:solidFill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"/>
          <a:stretch/>
        </p:blipFill>
        <p:spPr>
          <a:xfrm>
            <a:off x="3754316" y="1301261"/>
            <a:ext cx="4966599" cy="542021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5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80F81F1-D28E-6F01-BD89-17690DF47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F7065DD6-3C7F-ADDE-BE82-9BCB63EC52C7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4DCB1812-96A7-F1F0-B31A-66F057AE5B6C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02BBE4F9-A976-EAAE-BEDB-0D5ACD8AE554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FC62074C-6065-0E00-9728-75DC3FC2555C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5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353B8-381F-039F-FBC2-5AC4D61C7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E949BD4-4040-AEFE-9D8C-A00DCDD7761C}"/>
              </a:ext>
            </a:extLst>
          </p:cNvPr>
          <p:cNvSpPr txBox="1"/>
          <p:nvPr/>
        </p:nvSpPr>
        <p:spPr>
          <a:xfrm>
            <a:off x="1425680" y="511277"/>
            <a:ext cx="1041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Proje Ön Tasarımı ve Detaylı Tasarımı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A6257BF-0D69-E3C9-7649-101E5F8125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35489EED-645B-2224-7758-D075D3ED0BD8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CECCEC66-FAC5-7FDC-FA8B-70A20FE58951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D44FEDBD-9877-BF80-17D5-DEB8ABC97974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747E741C-718B-18E3-FE24-C220B803EE3F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DA2AC20-F54E-E787-A215-BDBEE8C9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6</a:t>
            </a:fld>
            <a:endParaRPr lang="tr-T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2EF56-6472-01AC-F077-3B97A85E79B0}"/>
              </a:ext>
            </a:extLst>
          </p:cNvPr>
          <p:cNvSpPr txBox="1"/>
          <p:nvPr/>
        </p:nvSpPr>
        <p:spPr>
          <a:xfrm>
            <a:off x="6543040" y="1356857"/>
            <a:ext cx="5476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dikkat edilen detaylar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Modülerlik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parçası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modüler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tasarlanmıştır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montaj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demontaj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değişimi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sağlanmıştır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Basitlik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Güvenilirlik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tasarımında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basitlik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hedeflenmiş ve olası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arıza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oranı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indirilmiştir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dostu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hedeflenmiştir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Ölçeklenebilirlik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bireysel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büyük çaplı üreticilere kadar herkese hitap etmektedir.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kapasitesi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ihtiyaçlara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ölçeklenebilir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Amaçlı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kentsel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tarım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geniş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çiftlik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uyarlanabilir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 pek çok bitki türü için uygundur.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drawing of a machine&#10;&#10;Description automatically generated">
            <a:extLst>
              <a:ext uri="{FF2B5EF4-FFF2-40B4-BE49-F238E27FC236}">
                <a16:creationId xmlns:a16="http://schemas.microsoft.com/office/drawing/2014/main" id="{0024034A-0C25-1FD0-1BF1-17DB15DB3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7" y="1490543"/>
            <a:ext cx="5702111" cy="48561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343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B17E1-10DC-2895-59F4-4F3D1F77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3EE028A5-3739-6682-8A38-AAF8F473FFB8}"/>
              </a:ext>
            </a:extLst>
          </p:cNvPr>
          <p:cNvSpPr txBox="1"/>
          <p:nvPr/>
        </p:nvSpPr>
        <p:spPr>
          <a:xfrm>
            <a:off x="1425680" y="511277"/>
            <a:ext cx="10418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Analiz ve Hesaplamalar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  <a:p>
            <a:endParaRPr lang="tr-T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1664558-363E-4C9E-68BC-42357033F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8EE3EE96-B60A-37C1-BD42-F9BB4145614A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381BBB53-9E63-D7A4-3472-0944F5D01212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E3211373-B0A7-B781-F66C-B5C1067E4C94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CB882DA7-BDFA-BE8E-4D43-E9BB51106546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9ACFAA0-58A9-581E-758B-DE9A5EFA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7</a:t>
            </a:fld>
            <a:endParaRPr lang="tr-TR"/>
          </a:p>
        </p:txBody>
      </p:sp>
      <p:pic>
        <p:nvPicPr>
          <p:cNvPr id="18" name="Picture 17" descr="A blue and purple metal structure&#10;&#10;Description automatically generated with medium confidence">
            <a:extLst>
              <a:ext uri="{FF2B5EF4-FFF2-40B4-BE49-F238E27FC236}">
                <a16:creationId xmlns:a16="http://schemas.microsoft.com/office/drawing/2014/main" id="{4C3E8156-3038-6488-9517-4DBE7836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00" y="3266435"/>
            <a:ext cx="3759923" cy="3144585"/>
          </a:xfrm>
          <a:prstGeom prst="rect">
            <a:avLst/>
          </a:prstGeom>
        </p:spPr>
      </p:pic>
      <p:pic>
        <p:nvPicPr>
          <p:cNvPr id="24" name="Picture 23" descr="A blue and purple metal structure with arrows&#10;&#10;Description automatically generated with medium confidence">
            <a:extLst>
              <a:ext uri="{FF2B5EF4-FFF2-40B4-BE49-F238E27FC236}">
                <a16:creationId xmlns:a16="http://schemas.microsoft.com/office/drawing/2014/main" id="{B9FC721C-FF88-F6C3-DF13-7813D0165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90" y="510224"/>
            <a:ext cx="4045123" cy="2422424"/>
          </a:xfrm>
          <a:prstGeom prst="rect">
            <a:avLst/>
          </a:prstGeom>
        </p:spPr>
      </p:pic>
      <p:pic>
        <p:nvPicPr>
          <p:cNvPr id="26" name="Picture 25" descr="A blue metal shelf with a heat map&#10;&#10;Description automatically generated with medium confidence">
            <a:extLst>
              <a:ext uri="{FF2B5EF4-FFF2-40B4-BE49-F238E27FC236}">
                <a16:creationId xmlns:a16="http://schemas.microsoft.com/office/drawing/2014/main" id="{E319E6E2-2693-0D2C-57D7-3964C11F8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95" y="3266436"/>
            <a:ext cx="3759925" cy="31445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5E6C95-B13F-FF51-B1A7-4D16A6BD9704}"/>
              </a:ext>
            </a:extLst>
          </p:cNvPr>
          <p:cNvSpPr txBox="1"/>
          <p:nvPr/>
        </p:nvSpPr>
        <p:spPr>
          <a:xfrm>
            <a:off x="7174393" y="2933700"/>
            <a:ext cx="37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Misses Gerilmesinin Sonuçları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0DCD19-644B-050B-05AD-F0AEF5071D75}"/>
              </a:ext>
            </a:extLst>
          </p:cNvPr>
          <p:cNvSpPr txBox="1"/>
          <p:nvPr/>
        </p:nvSpPr>
        <p:spPr>
          <a:xfrm>
            <a:off x="7031796" y="6364675"/>
            <a:ext cx="37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 Değiştirme  Analizi Sonuçları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90A71-4BA6-57DF-3D95-7D237FE2FF2F}"/>
              </a:ext>
            </a:extLst>
          </p:cNvPr>
          <p:cNvSpPr txBox="1"/>
          <p:nvPr/>
        </p:nvSpPr>
        <p:spPr>
          <a:xfrm>
            <a:off x="2202268" y="6359969"/>
            <a:ext cx="299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Gerinim Sonuçları</a:t>
            </a:r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70D27F42-7B04-80B5-FED2-2C643DB59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9" b="7362"/>
          <a:stretch/>
        </p:blipFill>
        <p:spPr>
          <a:xfrm>
            <a:off x="3922117" y="1637263"/>
            <a:ext cx="2276792" cy="1259840"/>
          </a:xfrm>
          <a:prstGeom prst="rect">
            <a:avLst/>
          </a:prstGeom>
        </p:spPr>
      </p:pic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FDAE387A-ABAB-B88A-2F1F-45CF4E1E6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1265"/>
          <a:stretch/>
        </p:blipFill>
        <p:spPr>
          <a:xfrm>
            <a:off x="1421870" y="1513559"/>
            <a:ext cx="2276792" cy="13835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317DFFB-5F22-8978-6CDF-E2471551A265}"/>
              </a:ext>
            </a:extLst>
          </p:cNvPr>
          <p:cNvSpPr txBox="1"/>
          <p:nvPr/>
        </p:nvSpPr>
        <p:spPr>
          <a:xfrm>
            <a:off x="1421870" y="2897103"/>
            <a:ext cx="497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Sisteme Etki Eden Tüm Kuvvetler</a:t>
            </a:r>
            <a:endParaRPr lang="en-GB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7F0D144-5470-3F6B-E7A4-68A04C5CC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580" y="555808"/>
            <a:ext cx="773398" cy="232998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B025B03-C610-D487-5D2A-D2A4A4FEC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580" y="3266435"/>
            <a:ext cx="724641" cy="299149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1C1454C9-DD8A-907A-F249-10C993289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0654" y="3279051"/>
            <a:ext cx="766260" cy="30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6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C9B50DE-F45E-6C79-03AE-E8B87908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8</a:t>
            </a:fld>
            <a:endParaRPr lang="tr-TR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09644238-ACA7-2345-BB84-115E3A7A7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11267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Analiz ve Hesaplamalar                   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Pompa ve Fan Hesaplamaları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5F06881-6E11-FFB3-C514-09306C8B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2182"/>
            <a:ext cx="3714750" cy="165864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ABEBB31-7394-E4CF-1ED5-CC519CB2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1" b="18391"/>
          <a:stretch/>
        </p:blipFill>
        <p:spPr>
          <a:xfrm>
            <a:off x="876300" y="3285830"/>
            <a:ext cx="4020120" cy="31874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79B75B7-9EDE-C6AE-C8A1-31CA1DD84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85082"/>
            <a:ext cx="3477110" cy="59063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64167E7-E960-7D14-525A-D0B923127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95210"/>
            <a:ext cx="3000794" cy="38105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4F0E6378-36B6-A81B-5979-B48C0E4C0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4623894"/>
            <a:ext cx="2572109" cy="54300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48AC993B-7B3F-0681-AC43-225DB4D86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147399"/>
            <a:ext cx="2410161" cy="342948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97BCE81A-A30F-CF3D-8976-6339E20D6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580847"/>
            <a:ext cx="2152950" cy="21910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6AD47396-A2FF-C9C7-5DDE-8C5DD2AE5C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5875236"/>
            <a:ext cx="2743200" cy="628738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C698D1D-327A-67DE-A5E1-786C4BCDBE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1020" y="5980026"/>
            <a:ext cx="2143424" cy="523948"/>
          </a:xfrm>
          <a:prstGeom prst="rect">
            <a:avLst/>
          </a:prstGeom>
        </p:spPr>
      </p:pic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D0957C01-BE47-806C-DEA2-663CA952E6FF}"/>
              </a:ext>
            </a:extLst>
          </p:cNvPr>
          <p:cNvCxnSpPr/>
          <p:nvPr/>
        </p:nvCxnSpPr>
        <p:spPr>
          <a:xfrm>
            <a:off x="5886450" y="1476375"/>
            <a:ext cx="0" cy="5027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Resim 26">
            <a:extLst>
              <a:ext uri="{FF2B5EF4-FFF2-40B4-BE49-F238E27FC236}">
                <a16:creationId xmlns:a16="http://schemas.microsoft.com/office/drawing/2014/main" id="{EB677B90-5AB7-B516-7F05-4B721B42A6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0567" y="1670522"/>
            <a:ext cx="4091684" cy="1032340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D0C1A0D2-4760-CDE3-EA98-FBB467255E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5191" y="1379220"/>
            <a:ext cx="790575" cy="323850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633E8B14-D5BF-3B7C-46F5-5B1115868B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4134" y="2756261"/>
            <a:ext cx="2057865" cy="304564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DD1EC6B5-28B1-B80D-B1BD-333D9A6A15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0882" y="3089749"/>
            <a:ext cx="1167752" cy="193336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C51EE393-54B2-5A04-19F9-0B52A8C809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3576" y="2978359"/>
            <a:ext cx="2416410" cy="381539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0E2189F7-C9D6-4597-7D29-3A0BBD55CE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10164" y="3442234"/>
            <a:ext cx="943481" cy="2242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777BEE52-45F7-961C-4D6A-D79CADFBED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12626" y="3399367"/>
            <a:ext cx="2126700" cy="293872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0B6CD49A-C39B-A6F9-23B2-163F2A2F68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24134" y="3807419"/>
            <a:ext cx="2503744" cy="28268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A596BA83-9FCA-6FFB-AA1A-4AC05BA2BB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64374" y="4109531"/>
            <a:ext cx="1251872" cy="541132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39C4694F-A8B9-5E42-A5D8-EE89A9E862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80420" y="4095977"/>
            <a:ext cx="1657579" cy="623305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8F740D35-E8BF-E881-214B-D524381FDBA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24134" y="4765338"/>
            <a:ext cx="1828467" cy="272666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C60B8009-EF2E-3E33-79C0-F368B614456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80882" y="5096020"/>
            <a:ext cx="1139356" cy="486310"/>
          </a:xfrm>
          <a:prstGeom prst="rect">
            <a:avLst/>
          </a:prstGeom>
        </p:spPr>
      </p:pic>
      <p:pic>
        <p:nvPicPr>
          <p:cNvPr id="51" name="Resim 50">
            <a:extLst>
              <a:ext uri="{FF2B5EF4-FFF2-40B4-BE49-F238E27FC236}">
                <a16:creationId xmlns:a16="http://schemas.microsoft.com/office/drawing/2014/main" id="{B87F869E-F095-44E8-1D32-0F6BC1BDA82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76926" y="5050916"/>
            <a:ext cx="1395408" cy="312764"/>
          </a:xfrm>
          <a:prstGeom prst="rect">
            <a:avLst/>
          </a:prstGeom>
        </p:spPr>
      </p:pic>
      <p:pic>
        <p:nvPicPr>
          <p:cNvPr id="53" name="Resim 52">
            <a:extLst>
              <a:ext uri="{FF2B5EF4-FFF2-40B4-BE49-F238E27FC236}">
                <a16:creationId xmlns:a16="http://schemas.microsoft.com/office/drawing/2014/main" id="{8FBAAF51-3559-0A7F-90CE-CFA52A6B803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36684" y="5317520"/>
            <a:ext cx="1509487" cy="263358"/>
          </a:xfrm>
          <a:prstGeom prst="rect">
            <a:avLst/>
          </a:prstGeom>
        </p:spPr>
      </p:pic>
      <p:pic>
        <p:nvPicPr>
          <p:cNvPr id="55" name="Resim 54">
            <a:extLst>
              <a:ext uri="{FF2B5EF4-FFF2-40B4-BE49-F238E27FC236}">
                <a16:creationId xmlns:a16="http://schemas.microsoft.com/office/drawing/2014/main" id="{3645FC08-4B16-C301-9E92-0C368B5B089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677131" y="4795247"/>
            <a:ext cx="1395412" cy="424691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211019E9-3B2A-6DF2-F5AD-CC8D8D809AB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66785" y="5707162"/>
            <a:ext cx="2338766" cy="27018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EBA5A878-EBAC-6395-217D-F8E8BA53FC0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938646" y="5996549"/>
            <a:ext cx="1986532" cy="500367"/>
          </a:xfrm>
          <a:prstGeom prst="rect">
            <a:avLst/>
          </a:prstGeom>
        </p:spPr>
      </p:pic>
      <p:pic>
        <p:nvPicPr>
          <p:cNvPr id="62" name="Resim 61">
            <a:extLst>
              <a:ext uri="{FF2B5EF4-FFF2-40B4-BE49-F238E27FC236}">
                <a16:creationId xmlns:a16="http://schemas.microsoft.com/office/drawing/2014/main" id="{CD717E7D-8B3C-523B-7044-7FF4D58BB9BC}"/>
              </a:ext>
            </a:extLst>
          </p:cNvPr>
          <p:cNvPicPr>
            <a:picLocks noChangeAspect="1"/>
          </p:cNvPicPr>
          <p:nvPr/>
        </p:nvPicPr>
        <p:blipFill>
          <a:blip r:embed="rId28"/>
          <a:srcRect b="32790"/>
          <a:stretch/>
        </p:blipFill>
        <p:spPr>
          <a:xfrm>
            <a:off x="6399250" y="5968365"/>
            <a:ext cx="1259721" cy="535531"/>
          </a:xfrm>
          <a:prstGeom prst="rect">
            <a:avLst/>
          </a:prstGeom>
        </p:spPr>
      </p:pic>
      <p:pic>
        <p:nvPicPr>
          <p:cNvPr id="66" name="Resim 65">
            <a:extLst>
              <a:ext uri="{FF2B5EF4-FFF2-40B4-BE49-F238E27FC236}">
                <a16:creationId xmlns:a16="http://schemas.microsoft.com/office/drawing/2014/main" id="{300E9F30-2BEE-43FD-2928-4CCA8EEEFAD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55120" y="5959887"/>
            <a:ext cx="750431" cy="389929"/>
          </a:xfrm>
          <a:prstGeom prst="rect">
            <a:avLst/>
          </a:prstGeom>
        </p:spPr>
      </p:pic>
      <p:pic>
        <p:nvPicPr>
          <p:cNvPr id="68" name="Resim 67">
            <a:extLst>
              <a:ext uri="{FF2B5EF4-FFF2-40B4-BE49-F238E27FC236}">
                <a16:creationId xmlns:a16="http://schemas.microsoft.com/office/drawing/2014/main" id="{315EC383-FB57-D173-540D-38953BD959F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662617" y="5176550"/>
            <a:ext cx="2126701" cy="261422"/>
          </a:xfrm>
          <a:prstGeom prst="rect">
            <a:avLst/>
          </a:prstGeom>
        </p:spPr>
      </p:pic>
      <p:pic>
        <p:nvPicPr>
          <p:cNvPr id="70" name="Resim 69">
            <a:extLst>
              <a:ext uri="{FF2B5EF4-FFF2-40B4-BE49-F238E27FC236}">
                <a16:creationId xmlns:a16="http://schemas.microsoft.com/office/drawing/2014/main" id="{96D6323F-BF7F-6BAE-953F-83711FD62C1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650218" y="5411652"/>
            <a:ext cx="1986533" cy="3361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" name="Mürekkep 70">
                <a:extLst>
                  <a:ext uri="{FF2B5EF4-FFF2-40B4-BE49-F238E27FC236}">
                    <a16:creationId xmlns:a16="http://schemas.microsoft.com/office/drawing/2014/main" id="{13CED11E-192E-8E56-B085-F035A73B41D9}"/>
                  </a:ext>
                </a:extLst>
              </p14:cNvPr>
              <p14:cNvContentPartPr/>
              <p14:nvPr/>
            </p14:nvContentPartPr>
            <p14:xfrm>
              <a:off x="971445" y="3916710"/>
              <a:ext cx="166680" cy="360"/>
            </p14:xfrm>
          </p:contentPart>
        </mc:Choice>
        <mc:Fallback xmlns="">
          <p:pic>
            <p:nvPicPr>
              <p:cNvPr id="71" name="Mürekkep 70">
                <a:extLst>
                  <a:ext uri="{FF2B5EF4-FFF2-40B4-BE49-F238E27FC236}">
                    <a16:creationId xmlns:a16="http://schemas.microsoft.com/office/drawing/2014/main" id="{13CED11E-192E-8E56-B085-F035A73B41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7445" y="3808710"/>
                <a:ext cx="274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Mürekkep 71">
                <a:extLst>
                  <a:ext uri="{FF2B5EF4-FFF2-40B4-BE49-F238E27FC236}">
                    <a16:creationId xmlns:a16="http://schemas.microsoft.com/office/drawing/2014/main" id="{73BFF6E1-2EEC-098A-4394-C1AB6A9A582C}"/>
                  </a:ext>
                </a:extLst>
              </p14:cNvPr>
              <p14:cNvContentPartPr/>
              <p14:nvPr/>
            </p14:nvContentPartPr>
            <p14:xfrm>
              <a:off x="3714645" y="3859470"/>
              <a:ext cx="519480" cy="360"/>
            </p14:xfrm>
          </p:contentPart>
        </mc:Choice>
        <mc:Fallback xmlns="">
          <p:pic>
            <p:nvPicPr>
              <p:cNvPr id="72" name="Mürekkep 71">
                <a:extLst>
                  <a:ext uri="{FF2B5EF4-FFF2-40B4-BE49-F238E27FC236}">
                    <a16:creationId xmlns:a16="http://schemas.microsoft.com/office/drawing/2014/main" id="{73BFF6E1-2EEC-098A-4394-C1AB6A9A58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60645" y="3751830"/>
                <a:ext cx="627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" name="Mürekkep 72">
                <a:extLst>
                  <a:ext uri="{FF2B5EF4-FFF2-40B4-BE49-F238E27FC236}">
                    <a16:creationId xmlns:a16="http://schemas.microsoft.com/office/drawing/2014/main" id="{9ABF17AF-7397-C015-C3E7-87F5E37836EF}"/>
                  </a:ext>
                </a:extLst>
              </p14:cNvPr>
              <p14:cNvContentPartPr/>
              <p14:nvPr/>
            </p14:nvContentPartPr>
            <p14:xfrm>
              <a:off x="1009605" y="4878630"/>
              <a:ext cx="103680" cy="360"/>
            </p14:xfrm>
          </p:contentPart>
        </mc:Choice>
        <mc:Fallback xmlns="">
          <p:pic>
            <p:nvPicPr>
              <p:cNvPr id="73" name="Mürekkep 72">
                <a:extLst>
                  <a:ext uri="{FF2B5EF4-FFF2-40B4-BE49-F238E27FC236}">
                    <a16:creationId xmlns:a16="http://schemas.microsoft.com/office/drawing/2014/main" id="{9ABF17AF-7397-C015-C3E7-87F5E37836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5605" y="4770990"/>
                <a:ext cx="21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Mürekkep 73">
                <a:extLst>
                  <a:ext uri="{FF2B5EF4-FFF2-40B4-BE49-F238E27FC236}">
                    <a16:creationId xmlns:a16="http://schemas.microsoft.com/office/drawing/2014/main" id="{F2C3636D-0A30-138A-1EA0-23DAE332847D}"/>
                  </a:ext>
                </a:extLst>
              </p14:cNvPr>
              <p14:cNvContentPartPr/>
              <p14:nvPr/>
            </p14:nvContentPartPr>
            <p14:xfrm>
              <a:off x="2362125" y="4850190"/>
              <a:ext cx="1111680" cy="360"/>
            </p14:xfrm>
          </p:contentPart>
        </mc:Choice>
        <mc:Fallback xmlns="">
          <p:pic>
            <p:nvPicPr>
              <p:cNvPr id="74" name="Mürekkep 73">
                <a:extLst>
                  <a:ext uri="{FF2B5EF4-FFF2-40B4-BE49-F238E27FC236}">
                    <a16:creationId xmlns:a16="http://schemas.microsoft.com/office/drawing/2014/main" id="{F2C3636D-0A30-138A-1EA0-23DAE33284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08125" y="4742190"/>
                <a:ext cx="1219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Mürekkep 74">
                <a:extLst>
                  <a:ext uri="{FF2B5EF4-FFF2-40B4-BE49-F238E27FC236}">
                    <a16:creationId xmlns:a16="http://schemas.microsoft.com/office/drawing/2014/main" id="{10ABB40B-7DF5-1214-DFDD-73E887F610BC}"/>
                  </a:ext>
                </a:extLst>
              </p14:cNvPr>
              <p14:cNvContentPartPr/>
              <p14:nvPr/>
            </p14:nvContentPartPr>
            <p14:xfrm>
              <a:off x="3648045" y="6221790"/>
              <a:ext cx="399240" cy="360"/>
            </p14:xfrm>
          </p:contentPart>
        </mc:Choice>
        <mc:Fallback xmlns="">
          <p:pic>
            <p:nvPicPr>
              <p:cNvPr id="75" name="Mürekkep 74">
                <a:extLst>
                  <a:ext uri="{FF2B5EF4-FFF2-40B4-BE49-F238E27FC236}">
                    <a16:creationId xmlns:a16="http://schemas.microsoft.com/office/drawing/2014/main" id="{10ABB40B-7DF5-1214-DFDD-73E887F610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4045" y="6113790"/>
                <a:ext cx="506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6" name="Mürekkep 75">
                <a:extLst>
                  <a:ext uri="{FF2B5EF4-FFF2-40B4-BE49-F238E27FC236}">
                    <a16:creationId xmlns:a16="http://schemas.microsoft.com/office/drawing/2014/main" id="{817B73F2-BC48-3DE3-C80E-9AFB7DF71BDA}"/>
                  </a:ext>
                </a:extLst>
              </p14:cNvPr>
              <p14:cNvContentPartPr/>
              <p14:nvPr/>
            </p14:nvContentPartPr>
            <p14:xfrm>
              <a:off x="4876725" y="6192990"/>
              <a:ext cx="814680" cy="360"/>
            </p14:xfrm>
          </p:contentPart>
        </mc:Choice>
        <mc:Fallback xmlns="">
          <p:pic>
            <p:nvPicPr>
              <p:cNvPr id="76" name="Mürekkep 75">
                <a:extLst>
                  <a:ext uri="{FF2B5EF4-FFF2-40B4-BE49-F238E27FC236}">
                    <a16:creationId xmlns:a16="http://schemas.microsoft.com/office/drawing/2014/main" id="{817B73F2-BC48-3DE3-C80E-9AFB7DF71B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22725" y="6085350"/>
                <a:ext cx="922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Mürekkep 77">
                <a:extLst>
                  <a:ext uri="{FF2B5EF4-FFF2-40B4-BE49-F238E27FC236}">
                    <a16:creationId xmlns:a16="http://schemas.microsoft.com/office/drawing/2014/main" id="{6A0CE4A5-6747-6087-C938-62F86393CC30}"/>
                  </a:ext>
                </a:extLst>
              </p14:cNvPr>
              <p14:cNvContentPartPr/>
              <p14:nvPr/>
            </p14:nvContentPartPr>
            <p14:xfrm>
              <a:off x="7781925" y="3554550"/>
              <a:ext cx="113400" cy="360"/>
            </p14:xfrm>
          </p:contentPart>
        </mc:Choice>
        <mc:Fallback xmlns="">
          <p:pic>
            <p:nvPicPr>
              <p:cNvPr id="78" name="Mürekkep 77">
                <a:extLst>
                  <a:ext uri="{FF2B5EF4-FFF2-40B4-BE49-F238E27FC236}">
                    <a16:creationId xmlns:a16="http://schemas.microsoft.com/office/drawing/2014/main" id="{6A0CE4A5-6747-6087-C938-62F86393CC3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27925" y="3446910"/>
                <a:ext cx="221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Mürekkep 78">
                <a:extLst>
                  <a:ext uri="{FF2B5EF4-FFF2-40B4-BE49-F238E27FC236}">
                    <a16:creationId xmlns:a16="http://schemas.microsoft.com/office/drawing/2014/main" id="{173EBCB0-371F-B119-747F-3B39E4D353E5}"/>
                  </a:ext>
                </a:extLst>
              </p14:cNvPr>
              <p14:cNvContentPartPr/>
              <p14:nvPr/>
            </p14:nvContentPartPr>
            <p14:xfrm>
              <a:off x="9058125" y="3516750"/>
              <a:ext cx="713880" cy="360"/>
            </p14:xfrm>
          </p:contentPart>
        </mc:Choice>
        <mc:Fallback xmlns="">
          <p:pic>
            <p:nvPicPr>
              <p:cNvPr id="79" name="Mürekkep 78">
                <a:extLst>
                  <a:ext uri="{FF2B5EF4-FFF2-40B4-BE49-F238E27FC236}">
                    <a16:creationId xmlns:a16="http://schemas.microsoft.com/office/drawing/2014/main" id="{173EBCB0-371F-B119-747F-3B39E4D353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04125" y="3408750"/>
                <a:ext cx="821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0" name="Mürekkep 79">
                <a:extLst>
                  <a:ext uri="{FF2B5EF4-FFF2-40B4-BE49-F238E27FC236}">
                    <a16:creationId xmlns:a16="http://schemas.microsoft.com/office/drawing/2014/main" id="{CF1CF2FB-8750-4300-2A78-165BFD110459}"/>
                  </a:ext>
                </a:extLst>
              </p14:cNvPr>
              <p14:cNvContentPartPr/>
              <p14:nvPr/>
            </p14:nvContentPartPr>
            <p14:xfrm>
              <a:off x="9020325" y="3516750"/>
              <a:ext cx="132120" cy="360"/>
            </p14:xfrm>
          </p:contentPart>
        </mc:Choice>
        <mc:Fallback xmlns="">
          <p:pic>
            <p:nvPicPr>
              <p:cNvPr id="80" name="Mürekkep 79">
                <a:extLst>
                  <a:ext uri="{FF2B5EF4-FFF2-40B4-BE49-F238E27FC236}">
                    <a16:creationId xmlns:a16="http://schemas.microsoft.com/office/drawing/2014/main" id="{CF1CF2FB-8750-4300-2A78-165BFD1104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66325" y="3408750"/>
                <a:ext cx="239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Mürekkep 80">
                <a:extLst>
                  <a:ext uri="{FF2B5EF4-FFF2-40B4-BE49-F238E27FC236}">
                    <a16:creationId xmlns:a16="http://schemas.microsoft.com/office/drawing/2014/main" id="{EBC71808-6553-35C7-1EF7-CE838E80AA18}"/>
                  </a:ext>
                </a:extLst>
              </p14:cNvPr>
              <p14:cNvContentPartPr/>
              <p14:nvPr/>
            </p14:nvContentPartPr>
            <p14:xfrm>
              <a:off x="8953365" y="3516750"/>
              <a:ext cx="132840" cy="360"/>
            </p14:xfrm>
          </p:contentPart>
        </mc:Choice>
        <mc:Fallback xmlns="">
          <p:pic>
            <p:nvPicPr>
              <p:cNvPr id="81" name="Mürekkep 80">
                <a:extLst>
                  <a:ext uri="{FF2B5EF4-FFF2-40B4-BE49-F238E27FC236}">
                    <a16:creationId xmlns:a16="http://schemas.microsoft.com/office/drawing/2014/main" id="{EBC71808-6553-35C7-1EF7-CE838E80AA1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99365" y="3408750"/>
                <a:ext cx="240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4" name="Mürekkep 83">
                <a:extLst>
                  <a:ext uri="{FF2B5EF4-FFF2-40B4-BE49-F238E27FC236}">
                    <a16:creationId xmlns:a16="http://schemas.microsoft.com/office/drawing/2014/main" id="{68816731-2268-74D3-9C62-7801D3DB78C8}"/>
                  </a:ext>
                </a:extLst>
              </p14:cNvPr>
              <p14:cNvContentPartPr/>
              <p14:nvPr/>
            </p14:nvContentPartPr>
            <p14:xfrm>
              <a:off x="7810365" y="3164310"/>
              <a:ext cx="61560" cy="360"/>
            </p14:xfrm>
          </p:contentPart>
        </mc:Choice>
        <mc:Fallback xmlns="">
          <p:pic>
            <p:nvPicPr>
              <p:cNvPr id="84" name="Mürekkep 83">
                <a:extLst>
                  <a:ext uri="{FF2B5EF4-FFF2-40B4-BE49-F238E27FC236}">
                    <a16:creationId xmlns:a16="http://schemas.microsoft.com/office/drawing/2014/main" id="{68816731-2268-74D3-9C62-7801D3DB78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56365" y="3056310"/>
                <a:ext cx="169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6" name="Mürekkep 85">
                <a:extLst>
                  <a:ext uri="{FF2B5EF4-FFF2-40B4-BE49-F238E27FC236}">
                    <a16:creationId xmlns:a16="http://schemas.microsoft.com/office/drawing/2014/main" id="{2D6BDC5F-D9FB-8BEA-57FD-35F7D2E111B9}"/>
                  </a:ext>
                </a:extLst>
              </p14:cNvPr>
              <p14:cNvContentPartPr/>
              <p14:nvPr/>
            </p14:nvContentPartPr>
            <p14:xfrm>
              <a:off x="9591645" y="3154590"/>
              <a:ext cx="513720" cy="360"/>
            </p14:xfrm>
          </p:contentPart>
        </mc:Choice>
        <mc:Fallback xmlns="">
          <p:pic>
            <p:nvPicPr>
              <p:cNvPr id="86" name="Mürekkep 85">
                <a:extLst>
                  <a:ext uri="{FF2B5EF4-FFF2-40B4-BE49-F238E27FC236}">
                    <a16:creationId xmlns:a16="http://schemas.microsoft.com/office/drawing/2014/main" id="{2D6BDC5F-D9FB-8BEA-57FD-35F7D2E111B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37645" y="3046950"/>
                <a:ext cx="621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Mürekkep 87">
                <a:extLst>
                  <a:ext uri="{FF2B5EF4-FFF2-40B4-BE49-F238E27FC236}">
                    <a16:creationId xmlns:a16="http://schemas.microsoft.com/office/drawing/2014/main" id="{A7DBCEBD-6172-A4C5-6F4C-BA9D739A35D9}"/>
                  </a:ext>
                </a:extLst>
              </p14:cNvPr>
              <p14:cNvContentPartPr/>
              <p14:nvPr/>
            </p14:nvContentPartPr>
            <p14:xfrm>
              <a:off x="8248485" y="4545270"/>
              <a:ext cx="26280" cy="360"/>
            </p14:xfrm>
          </p:contentPart>
        </mc:Choice>
        <mc:Fallback xmlns="">
          <p:pic>
            <p:nvPicPr>
              <p:cNvPr id="88" name="Mürekkep 87">
                <a:extLst>
                  <a:ext uri="{FF2B5EF4-FFF2-40B4-BE49-F238E27FC236}">
                    <a16:creationId xmlns:a16="http://schemas.microsoft.com/office/drawing/2014/main" id="{A7DBCEBD-6172-A4C5-6F4C-BA9D739A35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94485" y="4437630"/>
                <a:ext cx="133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Mürekkep 88">
                <a:extLst>
                  <a:ext uri="{FF2B5EF4-FFF2-40B4-BE49-F238E27FC236}">
                    <a16:creationId xmlns:a16="http://schemas.microsoft.com/office/drawing/2014/main" id="{49069C27-5BE1-9701-5FD6-8A2A1D25CE67}"/>
                  </a:ext>
                </a:extLst>
              </p14:cNvPr>
              <p14:cNvContentPartPr/>
              <p14:nvPr/>
            </p14:nvContentPartPr>
            <p14:xfrm>
              <a:off x="9191685" y="4545270"/>
              <a:ext cx="532440" cy="360"/>
            </p14:xfrm>
          </p:contentPart>
        </mc:Choice>
        <mc:Fallback xmlns="">
          <p:pic>
            <p:nvPicPr>
              <p:cNvPr id="89" name="Mürekkep 88">
                <a:extLst>
                  <a:ext uri="{FF2B5EF4-FFF2-40B4-BE49-F238E27FC236}">
                    <a16:creationId xmlns:a16="http://schemas.microsoft.com/office/drawing/2014/main" id="{49069C27-5BE1-9701-5FD6-8A2A1D25CE6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37685" y="4437630"/>
                <a:ext cx="640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Mürekkep 89">
                <a:extLst>
                  <a:ext uri="{FF2B5EF4-FFF2-40B4-BE49-F238E27FC236}">
                    <a16:creationId xmlns:a16="http://schemas.microsoft.com/office/drawing/2014/main" id="{2B472A8D-0834-47EC-3B94-702B48B7170F}"/>
                  </a:ext>
                </a:extLst>
              </p14:cNvPr>
              <p14:cNvContentPartPr/>
              <p14:nvPr/>
            </p14:nvContentPartPr>
            <p14:xfrm>
              <a:off x="11144325" y="5583510"/>
              <a:ext cx="361080" cy="360"/>
            </p14:xfrm>
          </p:contentPart>
        </mc:Choice>
        <mc:Fallback xmlns="">
          <p:pic>
            <p:nvPicPr>
              <p:cNvPr id="90" name="Mürekkep 89">
                <a:extLst>
                  <a:ext uri="{FF2B5EF4-FFF2-40B4-BE49-F238E27FC236}">
                    <a16:creationId xmlns:a16="http://schemas.microsoft.com/office/drawing/2014/main" id="{2B472A8D-0834-47EC-3B94-702B48B717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90325" y="5475510"/>
                <a:ext cx="46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Mürekkep 90">
                <a:extLst>
                  <a:ext uri="{FF2B5EF4-FFF2-40B4-BE49-F238E27FC236}">
                    <a16:creationId xmlns:a16="http://schemas.microsoft.com/office/drawing/2014/main" id="{AE3548B1-1D9A-406B-FB9C-5336DDC34DCC}"/>
                  </a:ext>
                </a:extLst>
              </p14:cNvPr>
              <p14:cNvContentPartPr/>
              <p14:nvPr/>
            </p14:nvContentPartPr>
            <p14:xfrm>
              <a:off x="10877565" y="5583510"/>
              <a:ext cx="100440" cy="360"/>
            </p14:xfrm>
          </p:contentPart>
        </mc:Choice>
        <mc:Fallback xmlns="">
          <p:pic>
            <p:nvPicPr>
              <p:cNvPr id="91" name="Mürekkep 90">
                <a:extLst>
                  <a:ext uri="{FF2B5EF4-FFF2-40B4-BE49-F238E27FC236}">
                    <a16:creationId xmlns:a16="http://schemas.microsoft.com/office/drawing/2014/main" id="{AE3548B1-1D9A-406B-FB9C-5336DDC34D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23565" y="5475510"/>
                <a:ext cx="208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4" name="Mürekkep 93">
                <a:extLst>
                  <a:ext uri="{FF2B5EF4-FFF2-40B4-BE49-F238E27FC236}">
                    <a16:creationId xmlns:a16="http://schemas.microsoft.com/office/drawing/2014/main" id="{4E84CF49-35FB-EF29-A3CD-C28CD833DEDE}"/>
                  </a:ext>
                </a:extLst>
              </p14:cNvPr>
              <p14:cNvContentPartPr/>
              <p14:nvPr/>
            </p14:nvContentPartPr>
            <p14:xfrm>
              <a:off x="9810885" y="5583510"/>
              <a:ext cx="325080" cy="360"/>
            </p14:xfrm>
          </p:contentPart>
        </mc:Choice>
        <mc:Fallback xmlns="">
          <p:pic>
            <p:nvPicPr>
              <p:cNvPr id="94" name="Mürekkep 93">
                <a:extLst>
                  <a:ext uri="{FF2B5EF4-FFF2-40B4-BE49-F238E27FC236}">
                    <a16:creationId xmlns:a16="http://schemas.microsoft.com/office/drawing/2014/main" id="{4E84CF49-35FB-EF29-A3CD-C28CD833DED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56885" y="5475510"/>
                <a:ext cx="432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5" name="Mürekkep 94">
                <a:extLst>
                  <a:ext uri="{FF2B5EF4-FFF2-40B4-BE49-F238E27FC236}">
                    <a16:creationId xmlns:a16="http://schemas.microsoft.com/office/drawing/2014/main" id="{D5721F9B-0BC2-6DB2-4C55-350567C49AAA}"/>
                  </a:ext>
                </a:extLst>
              </p14:cNvPr>
              <p14:cNvContentPartPr/>
              <p14:nvPr/>
            </p14:nvContentPartPr>
            <p14:xfrm>
              <a:off x="9115365" y="6164550"/>
              <a:ext cx="132480" cy="360"/>
            </p14:xfrm>
          </p:contentPart>
        </mc:Choice>
        <mc:Fallback xmlns="">
          <p:pic>
            <p:nvPicPr>
              <p:cNvPr id="95" name="Mürekkep 94">
                <a:extLst>
                  <a:ext uri="{FF2B5EF4-FFF2-40B4-BE49-F238E27FC236}">
                    <a16:creationId xmlns:a16="http://schemas.microsoft.com/office/drawing/2014/main" id="{D5721F9B-0BC2-6DB2-4C55-350567C49A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61365" y="6056550"/>
                <a:ext cx="240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6" name="Mürekkep 95">
                <a:extLst>
                  <a:ext uri="{FF2B5EF4-FFF2-40B4-BE49-F238E27FC236}">
                    <a16:creationId xmlns:a16="http://schemas.microsoft.com/office/drawing/2014/main" id="{58643408-1100-4578-BFAC-C8976AE2AF1B}"/>
                  </a:ext>
                </a:extLst>
              </p14:cNvPr>
              <p14:cNvContentPartPr/>
              <p14:nvPr/>
            </p14:nvContentPartPr>
            <p14:xfrm>
              <a:off x="10229925" y="6164550"/>
              <a:ext cx="618480" cy="360"/>
            </p14:xfrm>
          </p:contentPart>
        </mc:Choice>
        <mc:Fallback xmlns="">
          <p:pic>
            <p:nvPicPr>
              <p:cNvPr id="96" name="Mürekkep 95">
                <a:extLst>
                  <a:ext uri="{FF2B5EF4-FFF2-40B4-BE49-F238E27FC236}">
                    <a16:creationId xmlns:a16="http://schemas.microsoft.com/office/drawing/2014/main" id="{58643408-1100-4578-BFAC-C8976AE2AF1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175925" y="6056550"/>
                <a:ext cx="726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7" name="Mürekkep 96">
                <a:extLst>
                  <a:ext uri="{FF2B5EF4-FFF2-40B4-BE49-F238E27FC236}">
                    <a16:creationId xmlns:a16="http://schemas.microsoft.com/office/drawing/2014/main" id="{290E11EF-3733-861A-0EA3-30399D34008D}"/>
                  </a:ext>
                </a:extLst>
              </p14:cNvPr>
              <p14:cNvContentPartPr/>
              <p14:nvPr/>
            </p14:nvContentPartPr>
            <p14:xfrm>
              <a:off x="10134525" y="6164550"/>
              <a:ext cx="256680" cy="360"/>
            </p14:xfrm>
          </p:contentPart>
        </mc:Choice>
        <mc:Fallback xmlns="">
          <p:pic>
            <p:nvPicPr>
              <p:cNvPr id="97" name="Mürekkep 96">
                <a:extLst>
                  <a:ext uri="{FF2B5EF4-FFF2-40B4-BE49-F238E27FC236}">
                    <a16:creationId xmlns:a16="http://schemas.microsoft.com/office/drawing/2014/main" id="{290E11EF-3733-861A-0EA3-30399D34008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080525" y="6056550"/>
                <a:ext cx="364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78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6D728-D71C-61C4-2A80-E4F4BB7C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852AB2-84AE-9C80-64B9-68A988FA1DD6}"/>
              </a:ext>
            </a:extLst>
          </p:cNvPr>
          <p:cNvSpPr/>
          <p:nvPr/>
        </p:nvSpPr>
        <p:spPr>
          <a:xfrm>
            <a:off x="7437546" y="1477216"/>
            <a:ext cx="4341220" cy="302907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CB51805-E18C-525E-8F3E-03C1C9804FE9}"/>
              </a:ext>
            </a:extLst>
          </p:cNvPr>
          <p:cNvSpPr txBox="1"/>
          <p:nvPr/>
        </p:nvSpPr>
        <p:spPr>
          <a:xfrm>
            <a:off x="1425680" y="511277"/>
            <a:ext cx="1041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Maliyet Analizi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A338E72-9D97-EAA1-7CFB-753F5D813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216309"/>
            <a:ext cx="1415846" cy="14158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3F169C99-D72A-EE81-233E-6FE10B272F09}"/>
              </a:ext>
            </a:extLst>
          </p:cNvPr>
          <p:cNvCxnSpPr/>
          <p:nvPr/>
        </p:nvCxnSpPr>
        <p:spPr>
          <a:xfrm>
            <a:off x="463329" y="1356857"/>
            <a:ext cx="0" cy="5565913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63716B2-0D9A-1ECC-D83B-A965877E5868}"/>
              </a:ext>
            </a:extLst>
          </p:cNvPr>
          <p:cNvCxnSpPr/>
          <p:nvPr/>
        </p:nvCxnSpPr>
        <p:spPr>
          <a:xfrm>
            <a:off x="351365" y="1356857"/>
            <a:ext cx="0" cy="55659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1288DF03-1B87-B416-9B1F-AECACFB7D47D}"/>
              </a:ext>
            </a:extLst>
          </p:cNvPr>
          <p:cNvCxnSpPr>
            <a:cxnSpLocks/>
          </p:cNvCxnSpPr>
          <p:nvPr/>
        </p:nvCxnSpPr>
        <p:spPr>
          <a:xfrm>
            <a:off x="347555" y="0"/>
            <a:ext cx="0" cy="5112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EBE0FCFA-C12D-0C26-17BA-A23168033181}"/>
              </a:ext>
            </a:extLst>
          </p:cNvPr>
          <p:cNvCxnSpPr>
            <a:cxnSpLocks/>
          </p:cNvCxnSpPr>
          <p:nvPr/>
        </p:nvCxnSpPr>
        <p:spPr>
          <a:xfrm>
            <a:off x="467139" y="0"/>
            <a:ext cx="0" cy="511277"/>
          </a:xfrm>
          <a:prstGeom prst="line">
            <a:avLst/>
          </a:prstGeom>
          <a:ln w="38100">
            <a:solidFill>
              <a:srgbClr val="53B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723C176-66F4-E869-872E-80D462BD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51D0-7B0D-44A0-90AE-0206A335A463}" type="slidenum">
              <a:rPr lang="tr-TR" smtClean="0"/>
              <a:t>9</a:t>
            </a:fld>
            <a:endParaRPr lang="tr-T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E35832-E533-8316-DB39-69EC59FC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52444"/>
              </p:ext>
            </p:extLst>
          </p:nvPr>
        </p:nvGraphicFramePr>
        <p:xfrm>
          <a:off x="717757" y="1500075"/>
          <a:ext cx="6465362" cy="3029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706">
                  <a:extLst>
                    <a:ext uri="{9D8B030D-6E8A-4147-A177-3AD203B41FA5}">
                      <a16:colId xmlns:a16="http://schemas.microsoft.com/office/drawing/2014/main" val="781216475"/>
                    </a:ext>
                  </a:extLst>
                </a:gridCol>
                <a:gridCol w="764314">
                  <a:extLst>
                    <a:ext uri="{9D8B030D-6E8A-4147-A177-3AD203B41FA5}">
                      <a16:colId xmlns:a16="http://schemas.microsoft.com/office/drawing/2014/main" val="366407627"/>
                    </a:ext>
                  </a:extLst>
                </a:gridCol>
                <a:gridCol w="764314">
                  <a:extLst>
                    <a:ext uri="{9D8B030D-6E8A-4147-A177-3AD203B41FA5}">
                      <a16:colId xmlns:a16="http://schemas.microsoft.com/office/drawing/2014/main" val="3293339125"/>
                    </a:ext>
                  </a:extLst>
                </a:gridCol>
                <a:gridCol w="1484043">
                  <a:extLst>
                    <a:ext uri="{9D8B030D-6E8A-4147-A177-3AD203B41FA5}">
                      <a16:colId xmlns:a16="http://schemas.microsoft.com/office/drawing/2014/main" val="4169697294"/>
                    </a:ext>
                  </a:extLst>
                </a:gridCol>
                <a:gridCol w="1683615">
                  <a:extLst>
                    <a:ext uri="{9D8B030D-6E8A-4147-A177-3AD203B41FA5}">
                      <a16:colId xmlns:a16="http://schemas.microsoft.com/office/drawing/2014/main" val="589845946"/>
                    </a:ext>
                  </a:extLst>
                </a:gridCol>
                <a:gridCol w="49370">
                  <a:extLst>
                    <a:ext uri="{9D8B030D-6E8A-4147-A177-3AD203B41FA5}">
                      <a16:colId xmlns:a16="http://schemas.microsoft.com/office/drawing/2014/main" val="674341632"/>
                    </a:ext>
                  </a:extLst>
                </a:gridCol>
              </a:tblGrid>
              <a:tr h="254350">
                <a:tc gridSpan="6">
                  <a:txBody>
                    <a:bodyPr/>
                    <a:lstStyle/>
                    <a:p>
                      <a:r>
                        <a:rPr lang="tr-TR" sz="1100" b="1" dirty="0">
                          <a:effectLst/>
                        </a:rPr>
                        <a:t>İş Fikri Adı: Yarı Otomatik Modüler Tarım Sistemi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24980"/>
                  </a:ext>
                </a:extLst>
              </a:tr>
              <a:tr h="277473">
                <a:tc rowSpan="2">
                  <a:txBody>
                    <a:bodyPr/>
                    <a:lstStyle/>
                    <a:p>
                      <a:r>
                        <a:rPr lang="tr-TR" sz="1100">
                          <a:effectLst/>
                        </a:rPr>
                        <a:t>Maliyet Kalemi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100">
                          <a:effectLst/>
                        </a:rPr>
                        <a:t>2025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sz="1100">
                          <a:effectLst/>
                        </a:rPr>
                        <a:t>TOPLAM (TL)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effectLst/>
                        </a:rPr>
                        <a:t>TOPLAM MALİYET</a:t>
                      </a:r>
                      <a:endParaRPr lang="en-GB" sz="1200" dirty="0">
                        <a:effectLst/>
                      </a:endParaRPr>
                    </a:p>
                    <a:p>
                      <a:pPr algn="ctr"/>
                      <a:r>
                        <a:rPr lang="tr-TR" sz="1100" dirty="0">
                          <a:effectLst/>
                        </a:rPr>
                        <a:t>İÇİNDEKİ ORANI (</a:t>
                      </a:r>
                      <a:r>
                        <a:rPr lang="tr-TR" sz="1100" b="1" dirty="0">
                          <a:effectLst/>
                        </a:rPr>
                        <a:t>%</a:t>
                      </a:r>
                      <a:r>
                        <a:rPr lang="tr-TR" sz="1100" dirty="0">
                          <a:effectLst/>
                        </a:rPr>
                        <a:t>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909780"/>
                  </a:ext>
                </a:extLst>
              </a:tr>
              <a:tr h="2774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>
                          <a:effectLst/>
                        </a:rPr>
                        <a:t>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>
                          <a:effectLst/>
                        </a:rPr>
                        <a:t>II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2394646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</a:rPr>
                        <a:t>Personel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225.000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270.000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495.000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 dirty="0">
                          <a:effectLst/>
                        </a:rPr>
                        <a:t>33,72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4657963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</a:rPr>
                        <a:t>Seyahat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220.000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275.000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495.000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33,72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0853288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</a:rPr>
                        <a:t>Alet/Teçhizat/Yazılım/Yayın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103.980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103.980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7,39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7576106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</a:rPr>
                        <a:t>Danışmanlık/Hizmet Alımı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25.000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25.000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50.000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3.56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3595371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</a:rPr>
                        <a:t>Malzeme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62.634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81.473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125.268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8,23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585226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</a:rPr>
                        <a:t>Genel Giderler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85.000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112.000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197.000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100">
                          <a:effectLst/>
                        </a:rPr>
                        <a:t>13,38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4918815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TOPLAM MALİYET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 dirty="0">
                          <a:effectLst/>
                        </a:rPr>
                        <a:t>721.614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763.473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 b="1" dirty="0">
                          <a:effectLst/>
                        </a:rPr>
                        <a:t>1.485.087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 dirty="0">
                          <a:effectLst/>
                        </a:rPr>
                        <a:t>100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5650204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BİRİKİMLİ MALİYET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721.614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763.473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 b="1" dirty="0">
                          <a:effectLst/>
                        </a:rPr>
                        <a:t>1.485.087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1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596162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8C8ECE2-F92B-4AF9-A856-D3ED2A4DF6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435611"/>
              </p:ext>
            </p:extLst>
          </p:nvPr>
        </p:nvGraphicFramePr>
        <p:xfrm>
          <a:off x="7560612" y="1421970"/>
          <a:ext cx="4280023" cy="302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7A11F35-A567-2938-26CF-4BCE019F069D}"/>
              </a:ext>
            </a:extLst>
          </p:cNvPr>
          <p:cNvSpPr txBox="1"/>
          <p:nvPr/>
        </p:nvSpPr>
        <p:spPr>
          <a:xfrm>
            <a:off x="717758" y="4655820"/>
            <a:ext cx="10947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1.485.087 TL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hesaplanmıştır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kalemleri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arasında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seyahat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giderleri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(%33,72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alırken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giderler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(%13,38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malzeme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(%8,23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etmektedir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tehçizat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yayın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giderleri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%7,39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oluşturmuştur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için alınmış olan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danışmanlık ve hizmetlerin giderleri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 </a:t>
            </a: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(%3,56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lık kısmını oluşturmaktadır.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Sistem, hem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ekonomik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dengeyi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koruyarak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kaynakların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verimli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kullanılmasını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hedeflemiştir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72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Tema-2203_</Template>
  <TotalTime>2009</TotalTime>
  <Words>925</Words>
  <Application>Microsoft Office PowerPoint</Application>
  <PresentationFormat>Geniş ekran</PresentationFormat>
  <Paragraphs>628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1" baseType="lpstr">
      <vt:lpstr>Aptos Narrow</vt:lpstr>
      <vt:lpstr>Arial</vt:lpstr>
      <vt:lpstr>Calibri</vt:lpstr>
      <vt:lpstr>Calibri Light</vt:lpstr>
      <vt:lpstr>Courier New</vt:lpstr>
      <vt:lpstr>Times New Roman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Sistemin Akış Seması</vt:lpstr>
      <vt:lpstr>PowerPoint Sunusu</vt:lpstr>
      <vt:lpstr>PowerPoint Sunusu</vt:lpstr>
      <vt:lpstr>Analiz ve Hesaplamalar                    Pompa ve Fan Hesaplamaları</vt:lpstr>
      <vt:lpstr>PowerPoint Sunusu</vt:lpstr>
      <vt:lpstr>Sistemin Parça Maliyetleri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KTO</dc:creator>
  <cp:lastModifiedBy>PC</cp:lastModifiedBy>
  <cp:revision>166</cp:revision>
  <dcterms:created xsi:type="dcterms:W3CDTF">2021-06-25T07:40:54Z</dcterms:created>
  <dcterms:modified xsi:type="dcterms:W3CDTF">2024-12-20T07:18:38Z</dcterms:modified>
</cp:coreProperties>
</file>