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a:t>
            </a:r>
            <a:r>
              <a:rPr lang="en-IN" spc="15" dirty="0" smtClean="0"/>
              <a:t>YOGESH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 xmlns:a16="http://schemas.microsoft.com/office/drawing/2014/main" id="{490BC127-869C-A3F6-572E-C89255A675DE}"/>
              </a:ext>
            </a:extLst>
          </p:cNvPr>
          <p:cNvSpPr txBox="1"/>
          <p:nvPr/>
        </p:nvSpPr>
        <p:spPr>
          <a:xfrm>
            <a:off x="777056" y="1330220"/>
            <a:ext cx="8077200" cy="2540567"/>
          </a:xfrm>
          <a:prstGeom prst="rect">
            <a:avLst/>
          </a:prstGeom>
          <a:noFill/>
        </p:spPr>
        <p:txBody>
          <a:bodyPr wrap="square">
            <a:spAutoFit/>
          </a:bodyPr>
          <a:lstStyle/>
          <a:p>
            <a:pPr algn="just">
              <a:lnSpc>
                <a:spcPct val="150000"/>
              </a:lnSpc>
            </a:pPr>
            <a:r>
              <a:rPr lang="en-IN" dirty="0"/>
              <a:t>The expected result of this project is a robust and accurate predictive model that can predict the severity of traffic accidents with high confidence. The model will be evaluated based on its performance metrics and validated using real-world accident data. The ultimate goal is to deploy the model for practical use by traffic management authorities, emergency services, and commuters to improve overall road safety and mitigate the impact of traffic accidents.</a:t>
            </a:r>
            <a:endParaRPr lang="en-IN" dirty="0">
              <a:cs typeface="Times New Roman" panose="02020603050405020304" pitchFamily="18" charset="0"/>
            </a:endParaRPr>
          </a:p>
        </p:txBody>
      </p:sp>
      <p:pic>
        <p:nvPicPr>
          <p:cNvPr id="3074" name="Picture 2">
            <a:extLst>
              <a:ext uri="{FF2B5EF4-FFF2-40B4-BE49-F238E27FC236}">
                <a16:creationId xmlns=""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 xmlns:a16="http://schemas.microsoft.com/office/drawing/2014/main"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7F3F4296-A640-B8F6-0B46-A0493B9F5E77}"/>
              </a:ext>
            </a:extLst>
          </p:cNvPr>
          <p:cNvSpPr txBox="1"/>
          <p:nvPr/>
        </p:nvSpPr>
        <p:spPr>
          <a:xfrm>
            <a:off x="6259605" y="2313652"/>
            <a:ext cx="4000394" cy="2554545"/>
          </a:xfrm>
          <a:prstGeom prst="rect">
            <a:avLst/>
          </a:prstGeom>
          <a:noFill/>
        </p:spPr>
        <p:txBody>
          <a:bodyPr wrap="square">
            <a:spAutoFit/>
          </a:bodyPr>
          <a:lstStyle/>
          <a:p>
            <a:r>
              <a:rPr lang="en-IN" sz="4000" b="1" dirty="0">
                <a:latin typeface="Times New Roman" pitchFamily="18" charset="0"/>
                <a:cs typeface="Times New Roman" pitchFamily="18" charset="0"/>
              </a:rPr>
              <a:t>Traffic Accident Severity Prediction Using Random Forest</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 xmlns:a16="http://schemas.microsoft.com/office/drawing/2014/main" id="{D3934DF2-996C-10AA-46CC-DD47EB1CEDC4}"/>
              </a:ext>
            </a:extLst>
          </p:cNvPr>
          <p:cNvSpPr txBox="1"/>
          <p:nvPr/>
        </p:nvSpPr>
        <p:spPr>
          <a:xfrm>
            <a:off x="1746243" y="1246058"/>
            <a:ext cx="7370199" cy="2125390"/>
          </a:xfrm>
          <a:prstGeom prst="rect">
            <a:avLst/>
          </a:prstGeom>
          <a:noFill/>
        </p:spPr>
        <p:txBody>
          <a:bodyPr wrap="square">
            <a:spAutoFit/>
          </a:bodyPr>
          <a:lstStyle/>
          <a:p>
            <a:pPr algn="just">
              <a:lnSpc>
                <a:spcPct val="150000"/>
              </a:lnSpc>
            </a:pPr>
            <a:r>
              <a:rPr lang="en-IN" dirty="0"/>
              <a:t>The agenda of this project is to develop a predictive model using Random Forest algorithm to accurately predict the severity of traffic accidents. The project aims to provide a tool that can assist traffic management authorities, emergency services, and commuters in understanding and mitigating potential risks on the road.</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F799D67F-5568-D176-429A-EBF07F3E4BE1}"/>
              </a:ext>
            </a:extLst>
          </p:cNvPr>
          <p:cNvSpPr txBox="1"/>
          <p:nvPr/>
        </p:nvSpPr>
        <p:spPr>
          <a:xfrm>
            <a:off x="834072" y="1828800"/>
            <a:ext cx="6633528" cy="2542363"/>
          </a:xfrm>
          <a:prstGeom prst="rect">
            <a:avLst/>
          </a:prstGeom>
          <a:noFill/>
        </p:spPr>
        <p:txBody>
          <a:bodyPr wrap="square">
            <a:spAutoFit/>
          </a:bodyPr>
          <a:lstStyle/>
          <a:p>
            <a:pPr algn="just">
              <a:lnSpc>
                <a:spcPct val="150000"/>
              </a:lnSpc>
            </a:pPr>
            <a:r>
              <a:rPr lang="en-IN" dirty="0"/>
              <a:t>Traffic accidents are a major concern globally, leading to loss of lives, property damage, and economic impact. Predicting the severity of accidents beforehand can significantly improve emergency response, traffic management, and public safety measures. However, accurately predicting accident severity based on various contributing factors remains a challenging task.</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 xmlns:a16="http://schemas.microsoft.com/office/drawing/2014/main" id="{3D1EF36B-ED50-F791-EDF7-B5D571D8BAF9}"/>
              </a:ext>
            </a:extLst>
          </p:cNvPr>
          <p:cNvSpPr txBox="1"/>
          <p:nvPr/>
        </p:nvSpPr>
        <p:spPr>
          <a:xfrm>
            <a:off x="973901" y="2019300"/>
            <a:ext cx="7713632" cy="1709892"/>
          </a:xfrm>
          <a:prstGeom prst="rect">
            <a:avLst/>
          </a:prstGeom>
          <a:noFill/>
        </p:spPr>
        <p:txBody>
          <a:bodyPr wrap="square">
            <a:spAutoFit/>
          </a:bodyPr>
          <a:lstStyle/>
          <a:p>
            <a:pPr algn="just">
              <a:lnSpc>
                <a:spcPct val="150000"/>
              </a:lnSpc>
            </a:pPr>
            <a:r>
              <a:rPr lang="en-IN" dirty="0"/>
              <a:t>This project involves the development of a machine learning model using the Random Forest algorithm. The model will </a:t>
            </a:r>
            <a:r>
              <a:rPr lang="en-IN" dirty="0" err="1"/>
              <a:t>analyze</a:t>
            </a:r>
            <a:r>
              <a:rPr lang="en-IN" dirty="0"/>
              <a:t> historical accident data along with environmental, geographical, and traffic-related features to predict the severity of accidents on different road segments.</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 xmlns:a16="http://schemas.microsoft.com/office/drawing/2014/main" id="{30699579-571B-4699-74B2-283B4497A62B}"/>
              </a:ext>
            </a:extLst>
          </p:cNvPr>
          <p:cNvSpPr txBox="1"/>
          <p:nvPr/>
        </p:nvSpPr>
        <p:spPr>
          <a:xfrm>
            <a:off x="699452" y="1828801"/>
            <a:ext cx="8447006" cy="2031325"/>
          </a:xfrm>
          <a:prstGeom prst="rect">
            <a:avLst/>
          </a:prstGeom>
          <a:noFill/>
        </p:spPr>
        <p:txBody>
          <a:bodyPr wrap="square">
            <a:spAutoFit/>
          </a:bodyPr>
          <a:lstStyle/>
          <a:p>
            <a:r>
              <a:rPr lang="en-IN" dirty="0"/>
              <a:t>The end users of this project include</a:t>
            </a:r>
            <a:r>
              <a:rPr lang="en-IN" dirty="0" smtClean="0"/>
              <a:t>:</a:t>
            </a:r>
          </a:p>
          <a:p>
            <a:endParaRPr lang="en-IN" dirty="0"/>
          </a:p>
          <a:p>
            <a:pPr marL="285750" indent="-285750">
              <a:buFont typeface="Arial" pitchFamily="34" charset="0"/>
              <a:buChar char="•"/>
            </a:pPr>
            <a:r>
              <a:rPr lang="en-IN" dirty="0"/>
              <a:t>Traffic management authorities</a:t>
            </a:r>
          </a:p>
          <a:p>
            <a:pPr marL="285750" indent="-285750">
              <a:buFont typeface="Arial" pitchFamily="34" charset="0"/>
              <a:buChar char="•"/>
            </a:pPr>
            <a:r>
              <a:rPr lang="en-IN" dirty="0"/>
              <a:t>Emergency services (police, fire department, medical responders)</a:t>
            </a:r>
          </a:p>
          <a:p>
            <a:pPr marL="285750" indent="-285750">
              <a:buFont typeface="Arial" pitchFamily="34" charset="0"/>
              <a:buChar char="•"/>
            </a:pPr>
            <a:r>
              <a:rPr lang="en-IN" dirty="0"/>
              <a:t>Commuters and drivers</a:t>
            </a:r>
          </a:p>
          <a:p>
            <a:pPr marL="285750" indent="-285750">
              <a:buFont typeface="Arial" pitchFamily="34" charset="0"/>
              <a:buChar char="•"/>
            </a:pPr>
            <a:r>
              <a:rPr lang="en-IN" dirty="0"/>
              <a:t>Insurance companies</a:t>
            </a:r>
          </a:p>
          <a:p>
            <a:pPr marL="285750" indent="-285750">
              <a:buFont typeface="Arial" pitchFamily="34" charset="0"/>
              <a:buChar char="•"/>
            </a:pPr>
            <a:r>
              <a:rPr lang="en-IN" dirty="0"/>
              <a:t>Urban planners and policymakers</a:t>
            </a:r>
          </a:p>
        </p:txBody>
      </p:sp>
      <p:sp>
        <p:nvSpPr>
          <p:cNvPr id="13" name="Rectangle 3">
            <a:extLst>
              <a:ext uri="{FF2B5EF4-FFF2-40B4-BE49-F238E27FC236}">
                <a16:creationId xmlns=""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295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 xmlns:a16="http://schemas.microsoft.com/office/drawing/2014/main" id="{C6320647-75AD-2945-DD14-989E33BC3F44}"/>
              </a:ext>
            </a:extLst>
          </p:cNvPr>
          <p:cNvSpPr txBox="1"/>
          <p:nvPr/>
        </p:nvSpPr>
        <p:spPr>
          <a:xfrm>
            <a:off x="3045542" y="2127441"/>
            <a:ext cx="6100916" cy="3416320"/>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a:t>
            </a:r>
            <a:r>
              <a:rPr lang="en-US" dirty="0"/>
              <a:t> </a:t>
            </a:r>
            <a:r>
              <a:rPr lang="en-IN" dirty="0"/>
              <a:t>Our solution involves building a Random Forest model that takes into account various factors such as weather conditions, road type, time of day, traffic density, and historical accident data to predict the severity of </a:t>
            </a:r>
            <a:r>
              <a:rPr lang="en-IN" dirty="0" smtClean="0"/>
              <a:t>accidents</a:t>
            </a:r>
          </a:p>
          <a:p>
            <a:pPr algn="just">
              <a:lnSpc>
                <a:spcPct val="150000"/>
              </a:lnSpc>
            </a:pPr>
            <a:r>
              <a:rPr lang="en-IN" b="1" dirty="0" smtClean="0">
                <a:latin typeface="Times New Roman" panose="02020603050405020304" pitchFamily="18" charset="0"/>
                <a:cs typeface="Times New Roman" panose="02020603050405020304" pitchFamily="18" charset="0"/>
              </a:rPr>
              <a:t>Value</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Proposition</a:t>
            </a:r>
            <a:r>
              <a:rPr lang="en-IN" dirty="0" smtClean="0">
                <a:latin typeface="Times New Roman" panose="02020603050405020304" pitchFamily="18" charset="0"/>
                <a:cs typeface="Times New Roman" panose="02020603050405020304" pitchFamily="18" charset="0"/>
              </a:rPr>
              <a:t>:</a:t>
            </a:r>
            <a:r>
              <a:rPr lang="en-US" b="0" i="0" dirty="0" smtClean="0">
                <a:solidFill>
                  <a:srgbClr val="0D0D0D"/>
                </a:solidFill>
                <a:effectLst/>
                <a:latin typeface="Söhne"/>
              </a:rPr>
              <a:t> </a:t>
            </a:r>
            <a:r>
              <a:rPr lang="en-IN" dirty="0"/>
              <a:t>The value proposition of our solution </a:t>
            </a:r>
            <a:r>
              <a:rPr lang="en-IN" dirty="0" smtClean="0"/>
              <a:t>includes </a:t>
            </a:r>
            <a:r>
              <a:rPr lang="en-IN" dirty="0"/>
              <a:t>Improved emergency </a:t>
            </a:r>
            <a:r>
              <a:rPr lang="en-IN" dirty="0" smtClean="0"/>
              <a:t>response , </a:t>
            </a:r>
            <a:r>
              <a:rPr lang="en-IN" dirty="0"/>
              <a:t>Enhanced traffic </a:t>
            </a:r>
            <a:r>
              <a:rPr lang="en-IN" dirty="0" smtClean="0"/>
              <a:t>management , </a:t>
            </a:r>
            <a:r>
              <a:rPr lang="en-IN" dirty="0"/>
              <a:t>Increased public safety </a:t>
            </a:r>
            <a:r>
              <a:rPr lang="en-IN" dirty="0" smtClean="0"/>
              <a:t>awareness and </a:t>
            </a:r>
            <a:r>
              <a:rPr lang="en-IN" dirty="0"/>
              <a:t>Cost </a:t>
            </a:r>
            <a:r>
              <a:rPr lang="en-IN" dirty="0" smtClean="0"/>
              <a:t>savings.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 xmlns:a16="http://schemas.microsoft.com/office/drawing/2014/main" id="{50F43B6B-D63D-8C11-3402-774E792281B9}"/>
              </a:ext>
            </a:extLst>
          </p:cNvPr>
          <p:cNvSpPr txBox="1"/>
          <p:nvPr/>
        </p:nvSpPr>
        <p:spPr>
          <a:xfrm>
            <a:off x="2362200" y="1981200"/>
            <a:ext cx="6712974" cy="2540567"/>
          </a:xfrm>
          <a:prstGeom prst="rect">
            <a:avLst/>
          </a:prstGeom>
          <a:noFill/>
        </p:spPr>
        <p:txBody>
          <a:bodyPr wrap="square">
            <a:spAutoFit/>
          </a:bodyPr>
          <a:lstStyle/>
          <a:p>
            <a:pPr algn="just">
              <a:lnSpc>
                <a:spcPct val="150000"/>
              </a:lnSpc>
            </a:pPr>
            <a:r>
              <a:rPr lang="en-IN" dirty="0" smtClean="0"/>
              <a:t>The </a:t>
            </a:r>
            <a:r>
              <a:rPr lang="en-IN" dirty="0"/>
              <a:t>wow factor of our solution lies in its accuracy and scalability. By leveraging the Random Forest algorithm, we can achieve high prediction accuracy, even with complex and nonlinear relationships between variables. Additionally, our solution is scalable and can be applied to different geographical regions and road networks with minimal adjustments.</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 xmlns:a16="http://schemas.microsoft.com/office/drawing/2014/main" id="{47BC5487-83B5-E4BF-D80A-4D5A2252E175}"/>
              </a:ext>
            </a:extLst>
          </p:cNvPr>
          <p:cNvSpPr txBox="1"/>
          <p:nvPr/>
        </p:nvSpPr>
        <p:spPr>
          <a:xfrm>
            <a:off x="533400" y="1750237"/>
            <a:ext cx="8694174" cy="3416320"/>
          </a:xfrm>
          <a:prstGeom prst="rect">
            <a:avLst/>
          </a:prstGeom>
          <a:noFill/>
        </p:spPr>
        <p:txBody>
          <a:bodyPr wrap="square">
            <a:spAutoFit/>
          </a:bodyPr>
          <a:lstStyle/>
          <a:p>
            <a:r>
              <a:rPr lang="en-IN" dirty="0"/>
              <a:t>The modelling approach involves</a:t>
            </a:r>
            <a:r>
              <a:rPr lang="en-IN" dirty="0" smtClean="0"/>
              <a:t>:</a:t>
            </a:r>
          </a:p>
          <a:p>
            <a:endParaRPr lang="en-IN" dirty="0"/>
          </a:p>
          <a:p>
            <a:pPr marL="285750" indent="-285750">
              <a:buFont typeface="Arial" pitchFamily="34" charset="0"/>
              <a:buChar char="•"/>
            </a:pPr>
            <a:r>
              <a:rPr lang="en-IN" dirty="0"/>
              <a:t>Data </a:t>
            </a:r>
            <a:r>
              <a:rPr lang="en-IN" dirty="0" err="1"/>
              <a:t>preprocessing</a:t>
            </a:r>
            <a:r>
              <a:rPr lang="en-IN" dirty="0"/>
              <a:t>: Cleaning, transforming, and encoding categorical variables, handling missing values, and scaling numerical features.</a:t>
            </a:r>
          </a:p>
          <a:p>
            <a:pPr marL="285750" indent="-285750">
              <a:buFont typeface="Arial" pitchFamily="34" charset="0"/>
              <a:buChar char="•"/>
            </a:pPr>
            <a:r>
              <a:rPr lang="en-IN" dirty="0"/>
              <a:t>Feature selection: Identifying relevant features that contribute significantly to accident severity prediction.</a:t>
            </a:r>
          </a:p>
          <a:p>
            <a:pPr marL="285750" indent="-285750">
              <a:buFont typeface="Arial" pitchFamily="34" charset="0"/>
              <a:buChar char="•"/>
            </a:pPr>
            <a:r>
              <a:rPr lang="en-IN" dirty="0"/>
              <a:t>Model training: Using Random Forest algorithm to train the predictive model on historical accident data.</a:t>
            </a:r>
          </a:p>
          <a:p>
            <a:pPr marL="285750" indent="-285750">
              <a:buFont typeface="Arial" pitchFamily="34" charset="0"/>
              <a:buChar char="•"/>
            </a:pPr>
            <a:r>
              <a:rPr lang="en-IN" dirty="0"/>
              <a:t>Model evaluation: Assessing the model's performance using metrics such as accuracy, precision, recall, and F1 score.</a:t>
            </a:r>
          </a:p>
          <a:p>
            <a:pPr marL="285750" indent="-285750">
              <a:buFont typeface="Arial" pitchFamily="34" charset="0"/>
              <a:buChar char="•"/>
            </a:pPr>
            <a:r>
              <a:rPr lang="en-IN" dirty="0"/>
              <a:t>Deployment: Implementing the trained model into a user-friendly interface or API for real-time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551</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YOGESH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2021PITIT262</cp:lastModifiedBy>
  <cp:revision>12</cp:revision>
  <dcterms:created xsi:type="dcterms:W3CDTF">2024-03-29T14:48:44Z</dcterms:created>
  <dcterms:modified xsi:type="dcterms:W3CDTF">2024-04-01T08:39:06Z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