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7"/>
  </p:notesMasterIdLst>
  <p:sldIdLst>
    <p:sldId id="262" r:id="rId2"/>
    <p:sldId id="268" r:id="rId3"/>
    <p:sldId id="266" r:id="rId4"/>
    <p:sldId id="271" r:id="rId5"/>
    <p:sldId id="272" r:id="rId6"/>
    <p:sldId id="270" r:id="rId7"/>
    <p:sldId id="273" r:id="rId8"/>
    <p:sldId id="274" r:id="rId9"/>
    <p:sldId id="275" r:id="rId10"/>
    <p:sldId id="276" r:id="rId11"/>
    <p:sldId id="277" r:id="rId12"/>
    <p:sldId id="280" r:id="rId13"/>
    <p:sldId id="281" r:id="rId14"/>
    <p:sldId id="278" r:id="rId15"/>
    <p:sldId id="279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0" autoAdjust="0"/>
    <p:restoredTop sz="94660"/>
  </p:normalViewPr>
  <p:slideViewPr>
    <p:cSldViewPr>
      <p:cViewPr>
        <p:scale>
          <a:sx n="125" d="100"/>
          <a:sy n="125" d="100"/>
        </p:scale>
        <p:origin x="-7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B9463-0702-4B67-AEE8-3AF9E6DFA813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17E45-1FEA-48B3-8AF1-70535EBA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31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400300"/>
            <a:ext cx="7543800" cy="1143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543300"/>
            <a:ext cx="6858000" cy="74295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Month 00, 0000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7240" y="4629150"/>
            <a:ext cx="7543800" cy="205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14350"/>
            <a:ext cx="7239000" cy="291465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r>
              <a:rPr lang="en-US" smtClean="0">
                <a:solidFill>
                  <a:srgbClr val="000000"/>
                </a:solidFill>
              </a:rPr>
              <a:t>Month 00, 0000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E12D0507-9F86-7A45-BE8E-43760B9F92AA}" type="slidenum">
              <a:rPr lang="en-US" smtClean="0">
                <a:solidFill>
                  <a:srgbClr val="000000"/>
                </a:solidFill>
              </a:rPr>
              <a:pPr defTabSz="457189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514351"/>
            <a:ext cx="1828800" cy="40576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514351"/>
            <a:ext cx="5715000" cy="36576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r>
              <a:rPr lang="en-US" smtClean="0">
                <a:solidFill>
                  <a:srgbClr val="000000"/>
                </a:solidFill>
              </a:rPr>
              <a:t>Month 00, 0000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E12D0507-9F86-7A45-BE8E-43760B9F92AA}" type="slidenum">
              <a:rPr lang="en-US" smtClean="0">
                <a:solidFill>
                  <a:srgbClr val="000000"/>
                </a:solidFill>
              </a:rPr>
              <a:pPr defTabSz="457189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ne Statement &amp;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hidden">
          <a:xfrm>
            <a:off x="3054096" y="-2"/>
            <a:ext cx="6089904" cy="51435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457189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>
          <a:xfrm>
            <a:off x="7543800" y="4700016"/>
            <a:ext cx="914400" cy="228600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Month 00, 0000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3511296" y="457201"/>
            <a:ext cx="5175504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6"/>
          </p:nvPr>
        </p:nvSpPr>
        <p:spPr bwMode="gray">
          <a:xfrm>
            <a:off x="457200" y="420624"/>
            <a:ext cx="2130552" cy="4151376"/>
          </a:xfrm>
        </p:spPr>
        <p:txBody>
          <a:bodyPr/>
          <a:lstStyle>
            <a:lvl1pPr>
              <a:lnSpc>
                <a:spcPct val="90000"/>
              </a:lnSpc>
              <a:spcBef>
                <a:spcPts val="900"/>
              </a:spcBef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spcBef>
                <a:spcPts val="900"/>
              </a:spcBef>
              <a:defRPr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460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57200" y="310896"/>
            <a:ext cx="4114800" cy="1737360"/>
          </a:xfrm>
        </p:spPr>
        <p:txBody>
          <a:bodyPr anchor="b" anchorCtr="0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57200" y="2240280"/>
            <a:ext cx="4114800" cy="685800"/>
          </a:xfrm>
        </p:spPr>
        <p:txBody>
          <a:bodyPr>
            <a:noAutofit/>
          </a:bodyPr>
          <a:lstStyle>
            <a:lvl1pPr marL="0" indent="0" algn="l">
              <a:spcBef>
                <a:spcPts val="900"/>
              </a:spcBef>
              <a:buNone/>
              <a:defRPr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29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hidden">
          <a:xfrm>
            <a:off x="0" y="0"/>
            <a:ext cx="9144000" cy="3429000"/>
          </a:xfrm>
          <a:prstGeom prst="rect">
            <a:avLst/>
          </a:prstGeom>
          <a:solidFill>
            <a:srgbClr val="E9F8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457189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 bwMode="gray">
          <a:xfrm>
            <a:off x="457200" y="310896"/>
            <a:ext cx="4114800" cy="1737360"/>
          </a:xfrm>
        </p:spPr>
        <p:txBody>
          <a:bodyPr anchor="b" anchorCtr="0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gray">
          <a:xfrm>
            <a:off x="457200" y="2240280"/>
            <a:ext cx="4114800" cy="685800"/>
          </a:xfrm>
        </p:spPr>
        <p:txBody>
          <a:bodyPr>
            <a:noAutofit/>
          </a:bodyPr>
          <a:lstStyle>
            <a:lvl1pPr marL="0" indent="0" algn="l">
              <a:spcBef>
                <a:spcPts val="900"/>
              </a:spcBef>
              <a:buNone/>
              <a:defRPr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850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hidden">
          <a:xfrm>
            <a:off x="0" y="0"/>
            <a:ext cx="9144000" cy="3429000"/>
          </a:xfrm>
          <a:prstGeom prst="rect">
            <a:avLst/>
          </a:prstGeom>
          <a:solidFill>
            <a:srgbClr val="E8F6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457189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 bwMode="gray">
          <a:xfrm>
            <a:off x="457200" y="310896"/>
            <a:ext cx="4114800" cy="1737360"/>
          </a:xfrm>
        </p:spPr>
        <p:txBody>
          <a:bodyPr anchor="b" anchorCtr="0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gray">
          <a:xfrm>
            <a:off x="457200" y="2240280"/>
            <a:ext cx="4114800" cy="685800"/>
          </a:xfrm>
        </p:spPr>
        <p:txBody>
          <a:bodyPr>
            <a:noAutofit/>
          </a:bodyPr>
          <a:lstStyle>
            <a:lvl1pPr marL="0" indent="0" algn="l">
              <a:spcBef>
                <a:spcPts val="900"/>
              </a:spcBef>
              <a:buNone/>
              <a:defRPr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142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Yello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hidden">
          <a:xfrm>
            <a:off x="0" y="0"/>
            <a:ext cx="9144000" cy="3429000"/>
          </a:xfrm>
          <a:prstGeom prst="rect">
            <a:avLst/>
          </a:prstGeom>
          <a:solidFill>
            <a:srgbClr val="FEFFE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457189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 bwMode="gray">
          <a:xfrm>
            <a:off x="457200" y="310896"/>
            <a:ext cx="4114800" cy="1737360"/>
          </a:xfrm>
        </p:spPr>
        <p:txBody>
          <a:bodyPr anchor="b" anchorCtr="0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gray">
          <a:xfrm>
            <a:off x="457200" y="2240280"/>
            <a:ext cx="4114800" cy="685800"/>
          </a:xfrm>
        </p:spPr>
        <p:txBody>
          <a:bodyPr>
            <a:noAutofit/>
          </a:bodyPr>
          <a:lstStyle>
            <a:lvl1pPr marL="0" indent="0" algn="l">
              <a:spcBef>
                <a:spcPts val="900"/>
              </a:spcBef>
              <a:buNone/>
              <a:defRPr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059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hidden">
          <a:xfrm>
            <a:off x="0" y="0"/>
            <a:ext cx="9144000" cy="3429000"/>
          </a:xfrm>
          <a:prstGeom prst="rect">
            <a:avLst/>
          </a:prstGeom>
          <a:solidFill>
            <a:srgbClr val="FEF0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457189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 bwMode="gray">
          <a:xfrm>
            <a:off x="457200" y="310896"/>
            <a:ext cx="4114800" cy="1737360"/>
          </a:xfrm>
        </p:spPr>
        <p:txBody>
          <a:bodyPr anchor="b" anchorCtr="0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gray">
          <a:xfrm>
            <a:off x="457200" y="2240280"/>
            <a:ext cx="4114800" cy="685800"/>
          </a:xfrm>
        </p:spPr>
        <p:txBody>
          <a:bodyPr>
            <a:noAutofit/>
          </a:bodyPr>
          <a:lstStyle>
            <a:lvl1pPr marL="0" indent="0" algn="l">
              <a:spcBef>
                <a:spcPts val="900"/>
              </a:spcBef>
              <a:buNone/>
              <a:defRPr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9176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691640"/>
            <a:ext cx="7086600" cy="2880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20624"/>
            <a:ext cx="7086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Month 00, 0000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0507-9F86-7A45-BE8E-43760B9F92A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2294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2514600" y="365760"/>
            <a:ext cx="4114800" cy="4114800"/>
            <a:chOff x="2514600" y="365760"/>
            <a:chExt cx="4114800" cy="4114800"/>
          </a:xfrm>
        </p:grpSpPr>
        <p:sp>
          <p:nvSpPr>
            <p:cNvPr id="10" name="Oval 9"/>
            <p:cNvSpPr>
              <a:spLocks noChangeAspect="1"/>
            </p:cNvSpPr>
            <p:nvPr userDrawn="1"/>
          </p:nvSpPr>
          <p:spPr bwMode="gray">
            <a:xfrm>
              <a:off x="2514600" y="365760"/>
              <a:ext cx="4114800" cy="4114800"/>
            </a:xfrm>
            <a:prstGeom prst="ellipse">
              <a:avLst/>
            </a:prstGeom>
            <a:solidFill>
              <a:srgbClr val="E4E5E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1" name="Oval 10"/>
            <p:cNvSpPr>
              <a:spLocks noChangeAspect="1"/>
            </p:cNvSpPr>
            <p:nvPr userDrawn="1"/>
          </p:nvSpPr>
          <p:spPr bwMode="hidden">
            <a:xfrm>
              <a:off x="2514600" y="365760"/>
              <a:ext cx="4114800" cy="4114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337560" y="1188720"/>
            <a:ext cx="2468880" cy="2468880"/>
          </a:xfrm>
        </p:spPr>
        <p:txBody>
          <a:bodyPr lIns="0" rIns="0" anchor="ctr" anchorCtr="0">
            <a:normAutofit/>
          </a:bodyPr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Month 00, 0000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12D0507-9F86-7A45-BE8E-43760B9F92A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78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Month 00, 0000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0507-9F86-7A45-BE8E-43760B9F92A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2514600" y="365760"/>
            <a:ext cx="4114800" cy="4114800"/>
            <a:chOff x="2514600" y="365760"/>
            <a:chExt cx="4114800" cy="4114800"/>
          </a:xfrm>
        </p:grpSpPr>
        <p:sp>
          <p:nvSpPr>
            <p:cNvPr id="13" name="Oval 12"/>
            <p:cNvSpPr>
              <a:spLocks noChangeAspect="1"/>
            </p:cNvSpPr>
            <p:nvPr userDrawn="1"/>
          </p:nvSpPr>
          <p:spPr bwMode="gray">
            <a:xfrm>
              <a:off x="2514600" y="365760"/>
              <a:ext cx="4114800" cy="4114800"/>
            </a:xfrm>
            <a:prstGeom prst="ellipse">
              <a:avLst/>
            </a:prstGeom>
            <a:solidFill>
              <a:srgbClr val="E4E5E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 userDrawn="1"/>
          </p:nvSpPr>
          <p:spPr bwMode="hidden">
            <a:xfrm>
              <a:off x="2514600" y="365760"/>
              <a:ext cx="4114800" cy="4114800"/>
            </a:xfrm>
            <a:prstGeom prst="ellipse">
              <a:avLst/>
            </a:prstGeom>
            <a:solidFill>
              <a:srgbClr val="E9F8E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 bwMode="gray"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Month 00, 0000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 bwMode="gray"/>
        <p:txBody>
          <a:bodyPr/>
          <a:lstStyle/>
          <a:p>
            <a:fld id="{E12D0507-9F86-7A45-BE8E-43760B9F92A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 userDrawn="1">
            <p:ph type="title"/>
          </p:nvPr>
        </p:nvSpPr>
        <p:spPr bwMode="gray">
          <a:xfrm>
            <a:off x="3337560" y="1188720"/>
            <a:ext cx="2468880" cy="2468880"/>
          </a:xfrm>
        </p:spPr>
        <p:txBody>
          <a:bodyPr lIns="0" rIns="0" anchor="ctr" anchorCtr="0">
            <a:normAutofit/>
          </a:bodyPr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8318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2514600" y="365760"/>
            <a:ext cx="4114800" cy="4114800"/>
            <a:chOff x="2514600" y="365760"/>
            <a:chExt cx="4114800" cy="4114800"/>
          </a:xfrm>
        </p:grpSpPr>
        <p:sp>
          <p:nvSpPr>
            <p:cNvPr id="10" name="Oval 9"/>
            <p:cNvSpPr>
              <a:spLocks noChangeAspect="1"/>
            </p:cNvSpPr>
            <p:nvPr userDrawn="1"/>
          </p:nvSpPr>
          <p:spPr bwMode="gray">
            <a:xfrm>
              <a:off x="2514600" y="365760"/>
              <a:ext cx="4114800" cy="4114800"/>
            </a:xfrm>
            <a:prstGeom prst="ellipse">
              <a:avLst/>
            </a:prstGeom>
            <a:solidFill>
              <a:srgbClr val="E4E5E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1" name="Oval 10"/>
            <p:cNvSpPr>
              <a:spLocks noChangeAspect="1"/>
            </p:cNvSpPr>
            <p:nvPr userDrawn="1"/>
          </p:nvSpPr>
          <p:spPr bwMode="hidden">
            <a:xfrm>
              <a:off x="2514600" y="365760"/>
              <a:ext cx="4114800" cy="4114800"/>
            </a:xfrm>
            <a:prstGeom prst="ellipse">
              <a:avLst/>
            </a:prstGeom>
            <a:solidFill>
              <a:srgbClr val="E8F6F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 bwMode="gray"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Month 00, 0000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 bwMode="gray"/>
        <p:txBody>
          <a:bodyPr/>
          <a:lstStyle/>
          <a:p>
            <a:fld id="{E12D0507-9F86-7A45-BE8E-43760B9F92A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 userDrawn="1">
            <p:ph type="title"/>
          </p:nvPr>
        </p:nvSpPr>
        <p:spPr bwMode="gray">
          <a:xfrm>
            <a:off x="3337560" y="1188720"/>
            <a:ext cx="2468880" cy="2468880"/>
          </a:xfrm>
        </p:spPr>
        <p:txBody>
          <a:bodyPr lIns="0" rIns="0" anchor="ctr" anchorCtr="0">
            <a:normAutofit/>
          </a:bodyPr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9303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Yello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2514600" y="365760"/>
            <a:ext cx="4114800" cy="4114800"/>
            <a:chOff x="2514600" y="365760"/>
            <a:chExt cx="4114800" cy="4114800"/>
          </a:xfrm>
        </p:grpSpPr>
        <p:sp>
          <p:nvSpPr>
            <p:cNvPr id="10" name="Oval 9"/>
            <p:cNvSpPr>
              <a:spLocks noChangeAspect="1"/>
            </p:cNvSpPr>
            <p:nvPr userDrawn="1"/>
          </p:nvSpPr>
          <p:spPr bwMode="gray">
            <a:xfrm>
              <a:off x="2514600" y="365760"/>
              <a:ext cx="4114800" cy="4114800"/>
            </a:xfrm>
            <a:prstGeom prst="ellipse">
              <a:avLst/>
            </a:prstGeom>
            <a:solidFill>
              <a:srgbClr val="E4E5E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1" name="Oval 10"/>
            <p:cNvSpPr>
              <a:spLocks noChangeAspect="1"/>
            </p:cNvSpPr>
            <p:nvPr userDrawn="1"/>
          </p:nvSpPr>
          <p:spPr bwMode="hidden">
            <a:xfrm>
              <a:off x="2514600" y="365760"/>
              <a:ext cx="4114800" cy="4114800"/>
            </a:xfrm>
            <a:prstGeom prst="ellipse">
              <a:avLst/>
            </a:prstGeom>
            <a:solidFill>
              <a:srgbClr val="FEFFE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 bwMode="gray"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Month 00, 0000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 bwMode="gray"/>
        <p:txBody>
          <a:bodyPr/>
          <a:lstStyle/>
          <a:p>
            <a:fld id="{E12D0507-9F86-7A45-BE8E-43760B9F92A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 userDrawn="1">
            <p:ph type="title"/>
          </p:nvPr>
        </p:nvSpPr>
        <p:spPr bwMode="gray">
          <a:xfrm>
            <a:off x="3337560" y="1188720"/>
            <a:ext cx="2468880" cy="2468880"/>
          </a:xfrm>
        </p:spPr>
        <p:txBody>
          <a:bodyPr lIns="0" rIns="0" anchor="ctr" anchorCtr="0">
            <a:normAutofit/>
          </a:bodyPr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96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2514600" y="365760"/>
            <a:ext cx="4114800" cy="4114800"/>
            <a:chOff x="2514600" y="365760"/>
            <a:chExt cx="4114800" cy="4114800"/>
          </a:xfrm>
        </p:grpSpPr>
        <p:sp>
          <p:nvSpPr>
            <p:cNvPr id="10" name="Oval 9"/>
            <p:cNvSpPr>
              <a:spLocks noChangeAspect="1"/>
            </p:cNvSpPr>
            <p:nvPr userDrawn="1"/>
          </p:nvSpPr>
          <p:spPr bwMode="gray">
            <a:xfrm>
              <a:off x="2514600" y="365760"/>
              <a:ext cx="4114800" cy="4114800"/>
            </a:xfrm>
            <a:prstGeom prst="ellipse">
              <a:avLst/>
            </a:prstGeom>
            <a:solidFill>
              <a:srgbClr val="E4E5E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1" name="Oval 10"/>
            <p:cNvSpPr>
              <a:spLocks noChangeAspect="1"/>
            </p:cNvSpPr>
            <p:nvPr userDrawn="1"/>
          </p:nvSpPr>
          <p:spPr bwMode="hidden">
            <a:xfrm>
              <a:off x="2514600" y="365760"/>
              <a:ext cx="4114800" cy="4114800"/>
            </a:xfrm>
            <a:prstGeom prst="ellipse">
              <a:avLst/>
            </a:prstGeom>
            <a:solidFill>
              <a:srgbClr val="FEF0E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 bwMode="gray"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Month 00, 0000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 bwMode="gray"/>
        <p:txBody>
          <a:bodyPr/>
          <a:lstStyle/>
          <a:p>
            <a:fld id="{E12D0507-9F86-7A45-BE8E-43760B9F92A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 userDrawn="1">
            <p:ph type="title"/>
          </p:nvPr>
        </p:nvSpPr>
        <p:spPr bwMode="gray">
          <a:xfrm>
            <a:off x="3337560" y="1188720"/>
            <a:ext cx="2468880" cy="2468880"/>
          </a:xfrm>
        </p:spPr>
        <p:txBody>
          <a:bodyPr lIns="0" rIns="0" anchor="ctr" anchorCtr="0">
            <a:normAutofit/>
          </a:bodyPr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5402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7200" y="402336"/>
            <a:ext cx="3886200" cy="2514600"/>
          </a:xfrm>
        </p:spPr>
        <p:txBody>
          <a:bodyPr lIns="0" rIns="0" anchor="t" anchorCtr="0">
            <a:noAutofit/>
          </a:bodyPr>
          <a:lstStyle>
            <a:lvl1pPr algn="l">
              <a:lnSpc>
                <a:spcPct val="90000"/>
              </a:lnSpc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Month 00, 0000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12D0507-9F86-7A45-BE8E-43760B9F92A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599" y="420624"/>
            <a:ext cx="3886200" cy="249631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220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Section Header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hidden">
          <a:xfrm>
            <a:off x="0" y="0"/>
            <a:ext cx="9144000" cy="3429000"/>
          </a:xfrm>
          <a:prstGeom prst="rect">
            <a:avLst/>
          </a:prstGeom>
          <a:solidFill>
            <a:srgbClr val="E9F8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457189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Month 00, 0000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12D0507-9F86-7A45-BE8E-43760B9F92A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 bwMode="gray">
          <a:xfrm>
            <a:off x="457200" y="402336"/>
            <a:ext cx="3886200" cy="2514600"/>
          </a:xfrm>
        </p:spPr>
        <p:txBody>
          <a:bodyPr lIns="0" rIns="0" anchor="t" anchorCtr="0">
            <a:noAutofit/>
          </a:bodyPr>
          <a:lstStyle>
            <a:lvl1pPr algn="l">
              <a:lnSpc>
                <a:spcPct val="90000"/>
              </a:lnSpc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599" y="420624"/>
            <a:ext cx="3886200" cy="249631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909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Section Header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9144000" cy="3429000"/>
          </a:xfrm>
          <a:prstGeom prst="rect">
            <a:avLst/>
          </a:prstGeom>
          <a:solidFill>
            <a:srgbClr val="E8F6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457189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Month 00, 0000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12D0507-9F86-7A45-BE8E-43760B9F92A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 bwMode="gray">
          <a:xfrm>
            <a:off x="457200" y="402336"/>
            <a:ext cx="3886200" cy="2514600"/>
          </a:xfrm>
        </p:spPr>
        <p:txBody>
          <a:bodyPr lIns="0" rIns="0" anchor="t" anchorCtr="0">
            <a:noAutofit/>
          </a:bodyPr>
          <a:lstStyle>
            <a:lvl1pPr algn="l">
              <a:lnSpc>
                <a:spcPct val="90000"/>
              </a:lnSpc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599" y="420624"/>
            <a:ext cx="3886200" cy="249631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012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Section Header Yello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9144000" cy="3429000"/>
          </a:xfrm>
          <a:prstGeom prst="rect">
            <a:avLst/>
          </a:prstGeom>
          <a:solidFill>
            <a:srgbClr val="FEFFE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457189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Month 00, 0000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12D0507-9F86-7A45-BE8E-43760B9F92A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457200" y="402336"/>
            <a:ext cx="3886200" cy="2514600"/>
          </a:xfrm>
        </p:spPr>
        <p:txBody>
          <a:bodyPr lIns="0" rIns="0" anchor="t" anchorCtr="0">
            <a:noAutofit/>
          </a:bodyPr>
          <a:lstStyle>
            <a:lvl1pPr algn="l">
              <a:lnSpc>
                <a:spcPct val="90000"/>
              </a:lnSpc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599" y="420624"/>
            <a:ext cx="3886200" cy="249631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6422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Section Header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9144000" cy="3429000"/>
          </a:xfrm>
          <a:prstGeom prst="rect">
            <a:avLst/>
          </a:prstGeom>
          <a:solidFill>
            <a:srgbClr val="FEF0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457189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Month 00, 0000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12D0507-9F86-7A45-BE8E-43760B9F92A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457200" y="402336"/>
            <a:ext cx="3886200" cy="2514600"/>
          </a:xfrm>
        </p:spPr>
        <p:txBody>
          <a:bodyPr lIns="0" rIns="0" anchor="t" anchorCtr="0">
            <a:noAutofit/>
          </a:bodyPr>
          <a:lstStyle>
            <a:lvl1pPr algn="l">
              <a:lnSpc>
                <a:spcPct val="90000"/>
              </a:lnSpc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599" y="420624"/>
            <a:ext cx="3886200" cy="249631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1228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Statem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3044952" y="0"/>
            <a:ext cx="6099048" cy="5143500"/>
          </a:xfrm>
          <a:noFill/>
        </p:spPr>
        <p:txBody>
          <a:bodyPr anchor="ctr" anchorCtr="0">
            <a:normAutofit/>
          </a:bodyPr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baseline="0"/>
            </a:lvl1pPr>
          </a:lstStyle>
          <a:p>
            <a:r>
              <a:rPr lang="en-US" dirty="0" smtClean="0"/>
              <a:t>Click icon to add picture. </a:t>
            </a:r>
            <a:br>
              <a:rPr lang="en-US" dirty="0" smtClean="0"/>
            </a:br>
            <a:r>
              <a:rPr lang="en-US" dirty="0" smtClean="0"/>
              <a:t>Placeholder is approximately 6:5 proportion.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>
          <a:xfrm>
            <a:off x="7543800" y="4700016"/>
            <a:ext cx="914400" cy="228600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Month 00, 0000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12D0507-9F86-7A45-BE8E-43760B9F92A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6"/>
          </p:nvPr>
        </p:nvSpPr>
        <p:spPr bwMode="gray">
          <a:xfrm>
            <a:off x="457200" y="420624"/>
            <a:ext cx="2130552" cy="4151376"/>
          </a:xfrm>
        </p:spPr>
        <p:txBody>
          <a:bodyPr/>
          <a:lstStyle>
            <a:lvl1pPr>
              <a:lnSpc>
                <a:spcPct val="90000"/>
              </a:lnSpc>
              <a:spcBef>
                <a:spcPts val="900"/>
              </a:spcBef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spcBef>
                <a:spcPts val="900"/>
              </a:spcBef>
              <a:defRPr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48226" y="4637114"/>
            <a:ext cx="1069848" cy="379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293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457450"/>
            <a:ext cx="7543800" cy="12573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714750"/>
            <a:ext cx="6858000" cy="6858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r>
              <a:rPr lang="en-US" smtClean="0">
                <a:solidFill>
                  <a:srgbClr val="000000"/>
                </a:solidFill>
              </a:rPr>
              <a:t>Month 00, 0000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E12D0507-9F86-7A45-BE8E-43760B9F92AA}" type="slidenum">
              <a:rPr lang="en-US" smtClean="0">
                <a:solidFill>
                  <a:srgbClr val="000000"/>
                </a:solidFill>
              </a:rPr>
              <a:pPr defTabSz="457189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7240" y="4629150"/>
            <a:ext cx="7543800" cy="205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Statement &amp; Char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3054096" y="-2"/>
            <a:ext cx="6089904" cy="51435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457189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>
          <a:xfrm>
            <a:off x="7543800" y="4700016"/>
            <a:ext cx="914400" cy="228600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Month 00, 0000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12D0507-9F86-7A45-BE8E-43760B9F92A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Chart Placeholder 6"/>
          <p:cNvSpPr>
            <a:spLocks noGrp="1"/>
          </p:cNvSpPr>
          <p:nvPr>
            <p:ph type="chart" sz="quarter" idx="18" hasCustomPrompt="1"/>
          </p:nvPr>
        </p:nvSpPr>
        <p:spPr>
          <a:xfrm>
            <a:off x="3511551" y="457200"/>
            <a:ext cx="5175250" cy="4114800"/>
          </a:xfrm>
        </p:spPr>
        <p:txBody>
          <a:bodyPr anchor="ctr" anchorCtr="0">
            <a:normAutofit/>
          </a:bodyPr>
          <a:lstStyle>
            <a:lvl1pPr algn="ctr">
              <a:defRPr sz="1200" b="0"/>
            </a:lvl1pPr>
          </a:lstStyle>
          <a:p>
            <a:r>
              <a:rPr lang="en-US" dirty="0" smtClean="0"/>
              <a:t>Click icon to add chart.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6"/>
          </p:nvPr>
        </p:nvSpPr>
        <p:spPr bwMode="gray">
          <a:xfrm>
            <a:off x="457200" y="420624"/>
            <a:ext cx="2130552" cy="4151376"/>
          </a:xfrm>
        </p:spPr>
        <p:txBody>
          <a:bodyPr/>
          <a:lstStyle>
            <a:lvl1pPr>
              <a:lnSpc>
                <a:spcPct val="90000"/>
              </a:lnSpc>
              <a:spcBef>
                <a:spcPts val="900"/>
              </a:spcBef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spcBef>
                <a:spcPts val="900"/>
              </a:spcBef>
              <a:defRPr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48226" y="4637114"/>
            <a:ext cx="1069848" cy="379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80581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gray">
          <a:xfrm>
            <a:off x="6089904" y="-2"/>
            <a:ext cx="3054096" cy="5143502"/>
          </a:xfrm>
          <a:prstGeom prst="rect">
            <a:avLst/>
          </a:prstGeom>
          <a:solidFill>
            <a:srgbClr val="E8F6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457189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3054096" y="-2"/>
            <a:ext cx="3035808" cy="51435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457189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>
          <a:xfrm>
            <a:off x="7543800" y="4700016"/>
            <a:ext cx="914400" cy="228600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Month 00, 0000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12D0507-9F86-7A45-BE8E-43760B9F92A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6"/>
          </p:nvPr>
        </p:nvSpPr>
        <p:spPr bwMode="gray">
          <a:xfrm>
            <a:off x="457200" y="420624"/>
            <a:ext cx="2130552" cy="4151376"/>
          </a:xfrm>
        </p:spPr>
        <p:txBody>
          <a:bodyPr/>
          <a:lstStyle>
            <a:lvl1pPr>
              <a:lnSpc>
                <a:spcPct val="90000"/>
              </a:lnSpc>
              <a:spcBef>
                <a:spcPts val="900"/>
              </a:spcBef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spcBef>
                <a:spcPts val="900"/>
              </a:spcBef>
              <a:defRPr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7"/>
          </p:nvPr>
        </p:nvSpPr>
        <p:spPr bwMode="gray">
          <a:xfrm>
            <a:off x="3511296" y="420624"/>
            <a:ext cx="2130552" cy="4151376"/>
          </a:xfrm>
        </p:spPr>
        <p:txBody>
          <a:bodyPr/>
          <a:lstStyle>
            <a:lvl1pPr>
              <a:lnSpc>
                <a:spcPct val="90000"/>
              </a:lnSpc>
              <a:spcBef>
                <a:spcPts val="900"/>
              </a:spcBef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spcBef>
                <a:spcPts val="900"/>
              </a:spcBef>
              <a:defRPr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8"/>
          </p:nvPr>
        </p:nvSpPr>
        <p:spPr bwMode="gray">
          <a:xfrm>
            <a:off x="6556248" y="420624"/>
            <a:ext cx="2130552" cy="4151376"/>
          </a:xfrm>
        </p:spPr>
        <p:txBody>
          <a:bodyPr/>
          <a:lstStyle>
            <a:lvl1pPr>
              <a:lnSpc>
                <a:spcPct val="90000"/>
              </a:lnSpc>
              <a:spcBef>
                <a:spcPts val="900"/>
              </a:spcBef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spcBef>
                <a:spcPts val="900"/>
              </a:spcBef>
              <a:defRPr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48226" y="4637114"/>
            <a:ext cx="1069848" cy="379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29982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x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gray">
          <a:xfrm>
            <a:off x="3054099" y="2564892"/>
            <a:ext cx="3035807" cy="2578608"/>
          </a:xfrm>
          <a:prstGeom prst="rect">
            <a:avLst/>
          </a:prstGeom>
          <a:solidFill>
            <a:srgbClr val="E9F8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457189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0" y="0"/>
            <a:ext cx="3054096" cy="2564892"/>
          </a:xfrm>
          <a:prstGeom prst="rect">
            <a:avLst/>
          </a:prstGeom>
          <a:solidFill>
            <a:srgbClr val="FEFFE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457189"/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 bwMode="gray">
          <a:xfrm>
            <a:off x="6089904" y="0"/>
            <a:ext cx="3054096" cy="2564892"/>
          </a:xfrm>
          <a:prstGeom prst="rect">
            <a:avLst/>
          </a:prstGeom>
          <a:solidFill>
            <a:srgbClr val="FEFFE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457189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 bwMode="gray">
          <a:xfrm>
            <a:off x="457200" y="420624"/>
            <a:ext cx="2130552" cy="169164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0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 bwMode="gray">
          <a:xfrm>
            <a:off x="3502152" y="420624"/>
            <a:ext cx="2130552" cy="169164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0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2"/>
          </p:nvPr>
        </p:nvSpPr>
        <p:spPr bwMode="gray">
          <a:xfrm>
            <a:off x="6556248" y="420624"/>
            <a:ext cx="2130552" cy="169164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0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3"/>
          </p:nvPr>
        </p:nvSpPr>
        <p:spPr bwMode="gray">
          <a:xfrm>
            <a:off x="457200" y="2990088"/>
            <a:ext cx="2130552" cy="1581912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0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4"/>
          </p:nvPr>
        </p:nvSpPr>
        <p:spPr bwMode="gray">
          <a:xfrm>
            <a:off x="3502152" y="2990088"/>
            <a:ext cx="2130552" cy="1581912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0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5"/>
          </p:nvPr>
        </p:nvSpPr>
        <p:spPr bwMode="gray">
          <a:xfrm>
            <a:off x="6556248" y="2990088"/>
            <a:ext cx="2130552" cy="1581912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0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>
          <a:xfrm>
            <a:off x="7543800" y="4700016"/>
            <a:ext cx="914400" cy="228600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Month 00, 0000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12D0507-9F86-7A45-BE8E-43760B9F92A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48226" y="4637114"/>
            <a:ext cx="1069848" cy="379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60627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Month 00, 0000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12D0507-9F86-7A45-BE8E-43760B9F92A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420624"/>
            <a:ext cx="2130552" cy="4151376"/>
          </a:xfrm>
        </p:spPr>
        <p:txBody>
          <a:bodyPr/>
          <a:lstStyle>
            <a:lvl1pPr>
              <a:lnSpc>
                <a:spcPct val="90000"/>
              </a:lnSpc>
              <a:spcBef>
                <a:spcPts val="900"/>
              </a:spcBef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spcBef>
                <a:spcPts val="900"/>
              </a:spcBef>
              <a:defRPr b="1"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230183" indent="-230183">
              <a:spcBef>
                <a:spcPts val="600"/>
              </a:spcBef>
              <a:buFont typeface="Arial"/>
              <a:buChar char="•"/>
              <a:defRPr/>
            </a:lvl4pPr>
            <a:lvl5pPr marL="460364" indent="-230183"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Picture Placeholder 8"/>
          <p:cNvSpPr>
            <a:spLocks noGrp="1" noChangeAspect="1"/>
          </p:cNvSpPr>
          <p:nvPr>
            <p:ph type="pic" sz="quarter" idx="20" hasCustomPrompt="1"/>
          </p:nvPr>
        </p:nvSpPr>
        <p:spPr bwMode="gray">
          <a:xfrm>
            <a:off x="3369564" y="901007"/>
            <a:ext cx="5317236" cy="3198813"/>
          </a:xfrm>
          <a:noFill/>
        </p:spPr>
        <p:txBody>
          <a:bodyPr anchor="ctr" anchorCtr="0">
            <a:normAutofit/>
          </a:bodyPr>
          <a:lstStyle>
            <a:lvl1pPr algn="ctr">
              <a:spcBef>
                <a:spcPts val="0"/>
              </a:spcBef>
              <a:defRPr sz="1200" b="0"/>
            </a:lvl1pPr>
          </a:lstStyle>
          <a:p>
            <a:r>
              <a:rPr lang="en-US" dirty="0" smtClean="0"/>
              <a:t>Click icon to add picture. </a:t>
            </a:r>
            <a:br>
              <a:rPr lang="en-US" dirty="0" smtClean="0"/>
            </a:br>
            <a:r>
              <a:rPr lang="en-US" dirty="0" smtClean="0"/>
              <a:t>Placeholder is 5:3 proportion.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3369564" y="4175942"/>
            <a:ext cx="5317236" cy="396057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700" b="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1200"/>
            </a:lvl2pPr>
            <a:lvl3pPr marL="115885" indent="-115885">
              <a:spcBef>
                <a:spcPts val="0"/>
              </a:spcBef>
              <a:defRPr sz="1200"/>
            </a:lvl3pPr>
            <a:lvl4pPr marL="230183" indent="-114297">
              <a:spcBef>
                <a:spcPts val="0"/>
              </a:spcBef>
              <a:defRPr sz="1200"/>
            </a:lvl4pPr>
            <a:lvl5pPr marL="339716" indent="-109535"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 smtClean="0"/>
              <a:t>Optional caption goes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7209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Tw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Month 00, 0000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12D0507-9F86-7A45-BE8E-43760B9F92A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420624"/>
            <a:ext cx="2130552" cy="4151376"/>
          </a:xfrm>
        </p:spPr>
        <p:txBody>
          <a:bodyPr/>
          <a:lstStyle>
            <a:lvl1pPr>
              <a:lnSpc>
                <a:spcPct val="90000"/>
              </a:lnSpc>
              <a:spcBef>
                <a:spcPts val="900"/>
              </a:spcBef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spcBef>
                <a:spcPts val="900"/>
              </a:spcBef>
              <a:defRPr b="1"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230183" indent="-230183">
              <a:spcBef>
                <a:spcPts val="600"/>
              </a:spcBef>
              <a:buFont typeface="Arial"/>
              <a:buChar char="•"/>
              <a:defRPr/>
            </a:lvl4pPr>
            <a:lvl5pPr marL="460364" indent="-230183"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8"/>
          <p:cNvSpPr>
            <a:spLocks noGrp="1" noChangeAspect="1"/>
          </p:cNvSpPr>
          <p:nvPr>
            <p:ph type="pic" sz="quarter" idx="31" hasCustomPrompt="1"/>
          </p:nvPr>
        </p:nvSpPr>
        <p:spPr bwMode="gray">
          <a:xfrm>
            <a:off x="3375100" y="901007"/>
            <a:ext cx="2404872" cy="3200400"/>
          </a:xfrm>
          <a:noFill/>
        </p:spPr>
        <p:txBody>
          <a:bodyPr anchor="ctr" anchorCtr="0">
            <a:normAutofit/>
          </a:bodyPr>
          <a:lstStyle>
            <a:lvl1pPr algn="ctr">
              <a:spcBef>
                <a:spcPts val="0"/>
              </a:spcBef>
              <a:defRPr sz="1200" b="0" baseline="0"/>
            </a:lvl1pPr>
          </a:lstStyle>
          <a:p>
            <a:r>
              <a:rPr lang="en-US" dirty="0" smtClean="0"/>
              <a:t>Click icon to add picture. </a:t>
            </a:r>
            <a:br>
              <a:rPr lang="en-US" dirty="0" smtClean="0"/>
            </a:br>
            <a:r>
              <a:rPr lang="en-US" dirty="0" smtClean="0"/>
              <a:t>Placeholder is 3:4 proportion.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3369564" y="4175943"/>
            <a:ext cx="2404872" cy="396058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700" b="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1200"/>
            </a:lvl2pPr>
            <a:lvl3pPr marL="115885" indent="-115885">
              <a:spcBef>
                <a:spcPts val="0"/>
              </a:spcBef>
              <a:defRPr sz="1200"/>
            </a:lvl3pPr>
            <a:lvl4pPr marL="230183" indent="-114297">
              <a:spcBef>
                <a:spcPts val="0"/>
              </a:spcBef>
              <a:defRPr sz="1200"/>
            </a:lvl4pPr>
            <a:lvl5pPr marL="339716" indent="-109535"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 smtClean="0"/>
              <a:t>Optional caption goes here.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29" hasCustomPrompt="1"/>
          </p:nvPr>
        </p:nvSpPr>
        <p:spPr>
          <a:xfrm>
            <a:off x="6099355" y="4175943"/>
            <a:ext cx="2404872" cy="396058"/>
          </a:xfrm>
        </p:spPr>
        <p:txBody>
          <a:bodyPr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1200"/>
            </a:lvl2pPr>
            <a:lvl3pPr marL="115885" indent="-115885">
              <a:spcBef>
                <a:spcPts val="0"/>
              </a:spcBef>
              <a:defRPr sz="1200"/>
            </a:lvl3pPr>
            <a:lvl4pPr marL="230183" indent="-114297">
              <a:spcBef>
                <a:spcPts val="0"/>
              </a:spcBef>
              <a:defRPr sz="1200"/>
            </a:lvl4pPr>
            <a:lvl5pPr marL="339716" indent="-109535"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 smtClean="0"/>
              <a:t>Optional caption goes here.</a:t>
            </a:r>
            <a:endParaRPr lang="en-US" dirty="0"/>
          </a:p>
        </p:txBody>
      </p:sp>
      <p:sp>
        <p:nvSpPr>
          <p:cNvPr id="12" name="Picture Placeholder 8"/>
          <p:cNvSpPr>
            <a:spLocks noGrp="1" noChangeAspect="1"/>
          </p:cNvSpPr>
          <p:nvPr>
            <p:ph type="pic" sz="quarter" idx="30" hasCustomPrompt="1"/>
          </p:nvPr>
        </p:nvSpPr>
        <p:spPr bwMode="gray">
          <a:xfrm>
            <a:off x="6099355" y="901007"/>
            <a:ext cx="2404872" cy="3200400"/>
          </a:xfrm>
          <a:noFill/>
        </p:spPr>
        <p:txBody>
          <a:bodyPr anchor="ctr" anchorCtr="0">
            <a:normAutofit/>
          </a:bodyPr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baseline="0"/>
            </a:lvl1pPr>
          </a:lstStyle>
          <a:p>
            <a:r>
              <a:rPr lang="en-US" dirty="0" smtClean="0"/>
              <a:t>Click icon to add picture. </a:t>
            </a:r>
            <a:br>
              <a:rPr lang="en-US" dirty="0" smtClean="0"/>
            </a:br>
            <a:r>
              <a:rPr lang="en-US" dirty="0" smtClean="0"/>
              <a:t>Placeholder is 3:4 proportion.</a:t>
            </a:r>
          </a:p>
        </p:txBody>
      </p:sp>
    </p:spTree>
    <p:extLst>
      <p:ext uri="{BB962C8B-B14F-4D97-AF65-F5344CB8AC3E}">
        <p14:creationId xmlns:p14="http://schemas.microsoft.com/office/powerpoint/2010/main" val="26681647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Month 00, 0000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12D0507-9F86-7A45-BE8E-43760B9F92A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6175377" y="4329111"/>
            <a:ext cx="2511424" cy="24289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700" b="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1200"/>
            </a:lvl2pPr>
            <a:lvl3pPr marL="115885" indent="-115885">
              <a:spcBef>
                <a:spcPts val="0"/>
              </a:spcBef>
              <a:defRPr sz="1200"/>
            </a:lvl3pPr>
            <a:lvl4pPr marL="230183" indent="-114297">
              <a:spcBef>
                <a:spcPts val="0"/>
              </a:spcBef>
              <a:defRPr sz="1200"/>
            </a:lvl4pPr>
            <a:lvl5pPr marL="339716" indent="-109535"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 smtClean="0"/>
              <a:t>Optional caption goes here.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4329111"/>
            <a:ext cx="2516188" cy="24289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700" b="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1200"/>
            </a:lvl2pPr>
            <a:lvl3pPr marL="115885" indent="-115885">
              <a:spcBef>
                <a:spcPts val="0"/>
              </a:spcBef>
              <a:defRPr sz="1200"/>
            </a:lvl3pPr>
            <a:lvl4pPr marL="230183" indent="-114297">
              <a:spcBef>
                <a:spcPts val="0"/>
              </a:spcBef>
              <a:defRPr sz="1200"/>
            </a:lvl4pPr>
            <a:lvl5pPr marL="339716" indent="-109535"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 smtClean="0"/>
              <a:t>Optional caption goes here.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30" hasCustomPrompt="1"/>
          </p:nvPr>
        </p:nvSpPr>
        <p:spPr>
          <a:xfrm>
            <a:off x="3314700" y="4329111"/>
            <a:ext cx="2514600" cy="24289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700" b="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1200"/>
            </a:lvl2pPr>
            <a:lvl3pPr marL="115885" indent="-115885">
              <a:spcBef>
                <a:spcPts val="0"/>
              </a:spcBef>
              <a:defRPr sz="1200"/>
            </a:lvl3pPr>
            <a:lvl4pPr marL="230183" indent="-114297">
              <a:spcBef>
                <a:spcPts val="0"/>
              </a:spcBef>
              <a:defRPr sz="1200"/>
            </a:lvl4pPr>
            <a:lvl5pPr marL="339716" indent="-109535"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 smtClean="0"/>
              <a:t>Optional caption goes here.</a:t>
            </a:r>
            <a:endParaRPr lang="en-US" dirty="0"/>
          </a:p>
        </p:txBody>
      </p:sp>
      <p:sp>
        <p:nvSpPr>
          <p:cNvPr id="11" name="Picture Placeholder 8"/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58788" y="907122"/>
            <a:ext cx="2514600" cy="3346426"/>
          </a:xfrm>
          <a:noFill/>
        </p:spPr>
        <p:txBody>
          <a:bodyPr anchor="ctr" anchorCtr="0">
            <a:normAutofit/>
          </a:bodyPr>
          <a:lstStyle>
            <a:lvl1pPr algn="ctr">
              <a:spcBef>
                <a:spcPts val="0"/>
              </a:spcBef>
              <a:defRPr sz="1200" b="0" baseline="0"/>
            </a:lvl1pPr>
          </a:lstStyle>
          <a:p>
            <a:r>
              <a:rPr lang="en-US" dirty="0" smtClean="0"/>
              <a:t>Click icon to add picture. </a:t>
            </a:r>
            <a:br>
              <a:rPr lang="en-US" dirty="0" smtClean="0"/>
            </a:br>
            <a:r>
              <a:rPr lang="en-US" dirty="0" smtClean="0"/>
              <a:t>Placeholder is 3:4 proportion.</a:t>
            </a:r>
            <a:endParaRPr lang="en-US" dirty="0"/>
          </a:p>
        </p:txBody>
      </p:sp>
      <p:sp>
        <p:nvSpPr>
          <p:cNvPr id="12" name="Picture Placeholder 8"/>
          <p:cNvSpPr>
            <a:spLocks noGrp="1" noChangeAspect="1"/>
          </p:cNvSpPr>
          <p:nvPr>
            <p:ph type="pic" sz="quarter" idx="14" hasCustomPrompt="1"/>
          </p:nvPr>
        </p:nvSpPr>
        <p:spPr bwMode="gray">
          <a:xfrm>
            <a:off x="3314700" y="907122"/>
            <a:ext cx="2514600" cy="3346426"/>
          </a:xfrm>
          <a:noFill/>
        </p:spPr>
        <p:txBody>
          <a:bodyPr anchor="ctr" anchorCtr="0">
            <a:normAutofit/>
          </a:bodyPr>
          <a:lstStyle>
            <a:lvl1pPr algn="ctr">
              <a:spcBef>
                <a:spcPts val="0"/>
              </a:spcBef>
              <a:defRPr sz="1200" b="0" baseline="0"/>
            </a:lvl1pPr>
          </a:lstStyle>
          <a:p>
            <a:r>
              <a:rPr lang="en-US" dirty="0" smtClean="0"/>
              <a:t>Click icon to add picture. </a:t>
            </a:r>
            <a:br>
              <a:rPr lang="en-US" dirty="0" smtClean="0"/>
            </a:br>
            <a:r>
              <a:rPr lang="en-US" dirty="0" smtClean="0"/>
              <a:t>Placeholder is 3:4 proportion.</a:t>
            </a:r>
            <a:endParaRPr lang="en-US" dirty="0"/>
          </a:p>
        </p:txBody>
      </p:sp>
      <p:sp>
        <p:nvSpPr>
          <p:cNvPr id="16" name="Picture Placeholder 8"/>
          <p:cNvSpPr>
            <a:spLocks noGrp="1" noChangeAspect="1"/>
          </p:cNvSpPr>
          <p:nvPr>
            <p:ph type="pic" sz="quarter" idx="15" hasCustomPrompt="1"/>
          </p:nvPr>
        </p:nvSpPr>
        <p:spPr bwMode="gray">
          <a:xfrm>
            <a:off x="6175375" y="907122"/>
            <a:ext cx="2514600" cy="3346426"/>
          </a:xfrm>
          <a:noFill/>
        </p:spPr>
        <p:txBody>
          <a:bodyPr anchor="ctr" anchorCtr="0">
            <a:normAutofit/>
          </a:bodyPr>
          <a:lstStyle>
            <a:lvl1pPr algn="ctr">
              <a:spcBef>
                <a:spcPts val="0"/>
              </a:spcBef>
              <a:defRPr sz="1200" b="0" baseline="0"/>
            </a:lvl1pPr>
          </a:lstStyle>
          <a:p>
            <a:r>
              <a:rPr lang="en-US" dirty="0" smtClean="0"/>
              <a:t>Click icon to add picture. </a:t>
            </a:r>
            <a:br>
              <a:rPr lang="en-US" dirty="0" smtClean="0"/>
            </a:br>
            <a:r>
              <a:rPr lang="en-US" dirty="0" smtClean="0"/>
              <a:t>Placeholder is 3:4 proportion.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8182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-Screen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0"/>
            <a:ext cx="9144000" cy="5143500"/>
          </a:xfrm>
        </p:spPr>
        <p:txBody>
          <a:bodyPr anchor="ctr" anchorCtr="0">
            <a:normAutofit/>
          </a:bodyPr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/>
            </a:lvl1pPr>
          </a:lstStyle>
          <a:p>
            <a:r>
              <a:rPr lang="en-US" dirty="0" smtClean="0"/>
              <a:t>Click icon to add picture. </a:t>
            </a:r>
            <a:br>
              <a:rPr lang="en-US" dirty="0" smtClean="0"/>
            </a:br>
            <a:r>
              <a:rPr lang="en-US" dirty="0" smtClean="0"/>
              <a:t>Placeholder is 16:9 proportion.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Month 00, 0000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2D0507-9F86-7A45-BE8E-43760B9F92A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7204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2514600" y="365760"/>
            <a:ext cx="4114800" cy="4114800"/>
            <a:chOff x="2514600" y="365760"/>
            <a:chExt cx="4114800" cy="4114800"/>
          </a:xfrm>
        </p:grpSpPr>
        <p:sp>
          <p:nvSpPr>
            <p:cNvPr id="7" name="Oval 6"/>
            <p:cNvSpPr>
              <a:spLocks noChangeAspect="1"/>
            </p:cNvSpPr>
            <p:nvPr userDrawn="1"/>
          </p:nvSpPr>
          <p:spPr bwMode="gray">
            <a:xfrm>
              <a:off x="2514600" y="365760"/>
              <a:ext cx="4114800" cy="4114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 userDrawn="1"/>
          </p:nvSpPr>
          <p:spPr bwMode="hidden">
            <a:xfrm>
              <a:off x="2514600" y="365760"/>
              <a:ext cx="4114800" cy="4114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3" name="TextBox 2"/>
          <p:cNvSpPr txBox="1"/>
          <p:nvPr userDrawn="1"/>
        </p:nvSpPr>
        <p:spPr bwMode="gray">
          <a:xfrm>
            <a:off x="3154680" y="1188720"/>
            <a:ext cx="2834640" cy="246888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 defTabSz="457189">
              <a:lnSpc>
                <a:spcPct val="90000"/>
              </a:lnSpc>
            </a:pPr>
            <a:r>
              <a:rPr lang="en-US" sz="4000" b="1" dirty="0">
                <a:solidFill>
                  <a:srgbClr val="CC050A"/>
                </a:solidFill>
              </a:rPr>
              <a:t>Thank you.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Month 00, 0000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4095750"/>
            <a:ext cx="1524000" cy="27384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Bharti Kukreja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5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457201"/>
            <a:ext cx="3657600" cy="28254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57201"/>
            <a:ext cx="3657600" cy="28254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r>
              <a:rPr lang="en-US" smtClean="0">
                <a:solidFill>
                  <a:srgbClr val="000000"/>
                </a:solidFill>
              </a:rPr>
              <a:t>Month 00, 0000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E12D0507-9F86-7A45-BE8E-43760B9F92AA}" type="slidenum">
              <a:rPr lang="en-US" smtClean="0">
                <a:solidFill>
                  <a:srgbClr val="000000"/>
                </a:solidFill>
              </a:rPr>
              <a:pPr defTabSz="457189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457200"/>
            <a:ext cx="3657600" cy="47982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996948"/>
            <a:ext cx="3657600" cy="2286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457200"/>
            <a:ext cx="3657600" cy="47982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996948"/>
            <a:ext cx="3657600" cy="2286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r>
              <a:rPr lang="en-US" smtClean="0">
                <a:solidFill>
                  <a:srgbClr val="000000"/>
                </a:solidFill>
              </a:rPr>
              <a:t>Month 00, 0000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E12D0507-9F86-7A45-BE8E-43760B9F92AA}" type="slidenum">
              <a:rPr lang="en-US" smtClean="0">
                <a:solidFill>
                  <a:srgbClr val="000000"/>
                </a:solidFill>
              </a:rPr>
              <a:pPr defTabSz="457189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937022"/>
            <a:ext cx="3657600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937022"/>
            <a:ext cx="3657600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r>
              <a:rPr lang="en-US" smtClean="0">
                <a:solidFill>
                  <a:srgbClr val="000000"/>
                </a:solidFill>
              </a:rPr>
              <a:t>Month 00, 0000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E12D0507-9F86-7A45-BE8E-43760B9F92AA}" type="slidenum">
              <a:rPr lang="en-US" smtClean="0">
                <a:solidFill>
                  <a:srgbClr val="000000"/>
                </a:solidFill>
              </a:rPr>
              <a:pPr defTabSz="457189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r>
              <a:rPr lang="en-US" smtClean="0">
                <a:solidFill>
                  <a:srgbClr val="000000"/>
                </a:solidFill>
              </a:rPr>
              <a:t>Month 00, 0000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E12D0507-9F86-7A45-BE8E-43760B9F92AA}" type="slidenum">
              <a:rPr lang="en-US" smtClean="0">
                <a:solidFill>
                  <a:srgbClr val="000000"/>
                </a:solidFill>
              </a:rPr>
              <a:pPr defTabSz="457189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429000"/>
            <a:ext cx="6784848" cy="120015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342900"/>
            <a:ext cx="4594934" cy="30860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2" y="342900"/>
            <a:ext cx="2673657" cy="30861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r>
              <a:rPr lang="en-US" smtClean="0">
                <a:solidFill>
                  <a:srgbClr val="000000"/>
                </a:solidFill>
              </a:rPr>
              <a:t>Month 00, 0000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E12D0507-9F86-7A45-BE8E-43760B9F92AA}" type="slidenum">
              <a:rPr lang="en-US" smtClean="0">
                <a:solidFill>
                  <a:srgbClr val="000000"/>
                </a:solidFill>
              </a:rPr>
              <a:pPr defTabSz="457189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153444" y="1885752"/>
            <a:ext cx="28575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3429000"/>
            <a:ext cx="6784848" cy="120015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342900"/>
            <a:ext cx="7543800" cy="21717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2628900"/>
            <a:ext cx="7391400" cy="60364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r>
              <a:rPr lang="en-US" smtClean="0">
                <a:solidFill>
                  <a:srgbClr val="000000"/>
                </a:solidFill>
              </a:rPr>
              <a:t>Month 00, 0000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E12D0507-9F86-7A45-BE8E-43760B9F92AA}" type="slidenum">
              <a:rPr lang="en-US" smtClean="0">
                <a:solidFill>
                  <a:srgbClr val="000000"/>
                </a:solidFill>
              </a:rPr>
              <a:pPr defTabSz="457189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3429000"/>
            <a:ext cx="6781800" cy="12001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514350"/>
            <a:ext cx="7543800" cy="291465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465658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defTabSz="457189"/>
            <a:r>
              <a:rPr lang="en-US" smtClean="0">
                <a:solidFill>
                  <a:srgbClr val="000000"/>
                </a:solidFill>
              </a:rPr>
              <a:t>Month 00, 0000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0" y="4656582"/>
            <a:ext cx="487386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4265676"/>
            <a:ext cx="762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defTabSz="457189"/>
            <a:fld id="{E12D0507-9F86-7A45-BE8E-43760B9F92AA}" type="slidenum">
              <a:rPr lang="en-US" smtClean="0">
                <a:solidFill>
                  <a:srgbClr val="000000"/>
                </a:solidFill>
              </a:rPr>
              <a:pPr defTabSz="457189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285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4629150"/>
            <a:ext cx="7543800" cy="205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80" r:id="rId29"/>
    <p:sldLayoutId id="2147483682" r:id="rId30"/>
    <p:sldLayoutId id="2147483683" r:id="rId31"/>
    <p:sldLayoutId id="2147483684" r:id="rId32"/>
    <p:sldLayoutId id="2147483685" r:id="rId33"/>
    <p:sldLayoutId id="2147483686" r:id="rId34"/>
    <p:sldLayoutId id="2147483687" r:id="rId35"/>
    <p:sldLayoutId id="2147483688" r:id="rId36"/>
    <p:sldLayoutId id="2147483689" r:id="rId37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514350"/>
            <a:ext cx="7772400" cy="173736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4000" dirty="0" smtClean="0">
                <a:ln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latin typeface="NeueHaasGroteskDisp Std Md" pitchFamily="34" charset="0"/>
              </a:rPr>
              <a:t>Techgig's Geek goddess 2018 Data science Semi final hackathon</a:t>
            </a:r>
            <a:endParaRPr lang="en-US" sz="4000" dirty="0">
              <a:ln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latin typeface="NeueHaasGroteskDisp Std Md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85800" y="3409950"/>
            <a:ext cx="4114800" cy="132207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NeueHaasGroteskDisp Std Md" pitchFamily="34" charset="0"/>
              </a:rPr>
              <a:t>Bharti Kukreja</a:t>
            </a:r>
          </a:p>
          <a:p>
            <a:r>
              <a:rPr lang="en-US" dirty="0" smtClean="0">
                <a:solidFill>
                  <a:schemeClr val="tx1"/>
                </a:solidFill>
                <a:latin typeface="NeueHaasGroteskDisp Std Md" pitchFamily="34" charset="0"/>
              </a:rPr>
              <a:t>Data scientist </a:t>
            </a:r>
          </a:p>
          <a:p>
            <a:r>
              <a:rPr lang="en-US" dirty="0" smtClean="0">
                <a:solidFill>
                  <a:schemeClr val="tx1"/>
                </a:solidFill>
                <a:latin typeface="NeueHaasGroteskDisp Std Md" pitchFamily="34" charset="0"/>
              </a:rPr>
              <a:t>Business Intelligence</a:t>
            </a:r>
          </a:p>
          <a:p>
            <a:r>
              <a:rPr lang="en-US" dirty="0" smtClean="0">
                <a:solidFill>
                  <a:schemeClr val="tx1"/>
                </a:solidFill>
                <a:latin typeface="NeueHaasGroteskDisp Std Md" pitchFamily="34" charset="0"/>
              </a:rPr>
              <a:t>VDSI</a:t>
            </a:r>
            <a:endParaRPr lang="en-US" dirty="0">
              <a:solidFill>
                <a:schemeClr val="tx1"/>
              </a:solidFill>
              <a:latin typeface="NeueHaasGroteskDisp Std M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7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strength_of_deo</a:t>
            </a:r>
            <a:r>
              <a:rPr lang="en-US" dirty="0"/>
              <a:t>	</a:t>
            </a:r>
            <a:r>
              <a:rPr lang="en-US" dirty="0" smtClean="0"/>
              <a:t>% age instant </a:t>
            </a:r>
            <a:r>
              <a:rPr lang="en-US" dirty="0"/>
              <a:t>liking</a:t>
            </a:r>
          </a:p>
          <a:p>
            <a:pPr marL="0" indent="0">
              <a:buNone/>
            </a:pPr>
            <a:r>
              <a:rPr lang="en-US" dirty="0"/>
              <a:t>1	</a:t>
            </a:r>
            <a:r>
              <a:rPr lang="en-US" dirty="0" smtClean="0"/>
              <a:t>		33.33333333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	</a:t>
            </a:r>
            <a:r>
              <a:rPr lang="en-US" dirty="0" smtClean="0"/>
              <a:t>		23.75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	</a:t>
            </a:r>
            <a:r>
              <a:rPr lang="en-US" dirty="0" smtClean="0"/>
              <a:t>		24.33927474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	</a:t>
            </a:r>
            <a:r>
              <a:rPr lang="en-US" dirty="0" smtClean="0"/>
              <a:t>		23.42857143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	</a:t>
            </a:r>
            <a:r>
              <a:rPr lang="en-US" dirty="0" smtClean="0"/>
              <a:t>		29.41176471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0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among the different products you just mentioned, which one do you most often wear?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707" y="599263"/>
            <a:ext cx="5352893" cy="372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68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If this fragrance had a texture, would it be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8575"/>
            <a:ext cx="547249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8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Cheap (4. Here is a list of attributes that can be used to describe a fragrance. For each attribute, please tell me how much you agree this statement applies to the fragrance you have just smelled. This fragrance smells.)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255" y="514350"/>
            <a:ext cx="471514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675964"/>
              </p:ext>
            </p:extLst>
          </p:nvPr>
        </p:nvGraphicFramePr>
        <p:xfrm>
          <a:off x="7315200" y="36195"/>
          <a:ext cx="1765299" cy="20783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7223"/>
                <a:gridCol w="439038"/>
                <a:gridCol w="439038"/>
              </a:tblGrid>
              <a:tr h="419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cheap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%age liking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872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25.77566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872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22.43243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872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26.17801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872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27.11864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872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22.85714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872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19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457200" y="420624"/>
            <a:ext cx="2130552" cy="10081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Working status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225767"/>
              </p:ext>
            </p:extLst>
          </p:nvPr>
        </p:nvGraphicFramePr>
        <p:xfrm>
          <a:off x="838200" y="1733550"/>
          <a:ext cx="1143000" cy="2666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000"/>
              </a:tblGrid>
              <a:tr h="35721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[1] Working full time</a:t>
                      </a:r>
                      <a:endParaRPr lang="en-US" sz="800" b="0" i="1" u="none" strike="noStrike" dirty="0">
                        <a:solidFill>
                          <a:srgbClr val="0000FF"/>
                        </a:solidFill>
                        <a:effectLst/>
                        <a:latin typeface="Courier New"/>
                      </a:endParaRPr>
                    </a:p>
                  </a:txBody>
                  <a:tcPr marL="9525" marR="9525" marT="9525" marB="0" anchor="b"/>
                </a:tc>
              </a:tr>
              <a:tr h="35721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[2] Working part time</a:t>
                      </a:r>
                      <a:endParaRPr lang="en-US" sz="800" b="0" i="1" u="none" strike="noStrike">
                        <a:solidFill>
                          <a:srgbClr val="0000FF"/>
                        </a:solidFill>
                        <a:effectLst/>
                        <a:latin typeface="Courier New"/>
                      </a:endParaRPr>
                    </a:p>
                  </a:txBody>
                  <a:tcPr marL="9525" marR="9525" marT="9525" marB="0" anchor="b"/>
                </a:tc>
              </a:tr>
              <a:tr h="35721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[3] Homemaker</a:t>
                      </a:r>
                      <a:endParaRPr lang="en-US" sz="800" b="0" i="1" u="none" strike="noStrike">
                        <a:solidFill>
                          <a:srgbClr val="0000FF"/>
                        </a:solidFill>
                        <a:effectLst/>
                        <a:latin typeface="Courier New"/>
                      </a:endParaRPr>
                    </a:p>
                  </a:txBody>
                  <a:tcPr marL="9525" marR="9525" marT="9525" marB="0" anchor="b"/>
                </a:tc>
              </a:tr>
              <a:tr h="26858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[4] Student</a:t>
                      </a:r>
                      <a:endParaRPr lang="en-US" sz="800" b="0" i="1" u="none" strike="noStrike" dirty="0">
                        <a:solidFill>
                          <a:srgbClr val="0000FF"/>
                        </a:solidFill>
                        <a:effectLst/>
                        <a:latin typeface="Courier New"/>
                      </a:endParaRPr>
                    </a:p>
                  </a:txBody>
                  <a:tcPr marL="9525" marR="9525" marT="9525" marB="0" anchor="b"/>
                </a:tc>
              </a:tr>
              <a:tr h="26858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[5] Retired</a:t>
                      </a:r>
                      <a:endParaRPr lang="en-US" sz="800" b="0" i="1" u="none" strike="noStrike">
                        <a:solidFill>
                          <a:srgbClr val="0000FF"/>
                        </a:solidFill>
                        <a:effectLst/>
                        <a:latin typeface="Courier New"/>
                      </a:endParaRPr>
                    </a:p>
                  </a:txBody>
                  <a:tcPr marL="9525" marR="9525" marT="9525" marB="0" anchor="b"/>
                </a:tc>
              </a:tr>
              <a:tr h="70099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[6] Unemployed/looking for a job</a:t>
                      </a:r>
                      <a:endParaRPr lang="en-US" sz="800" b="0" i="1" u="none" strike="noStrike">
                        <a:solidFill>
                          <a:srgbClr val="0000FF"/>
                        </a:solidFill>
                        <a:effectLst/>
                        <a:latin typeface="Courier New"/>
                      </a:endParaRPr>
                    </a:p>
                  </a:txBody>
                  <a:tcPr marL="9525" marR="9525" marT="9525" marB="0" anchor="b"/>
                </a:tc>
              </a:tr>
              <a:tr h="35721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[7] Other (specify)</a:t>
                      </a:r>
                      <a:endParaRPr lang="en-US" sz="800" b="0" i="1" u="none" strike="noStrike" dirty="0">
                        <a:solidFill>
                          <a:srgbClr val="0000FF"/>
                        </a:solidFill>
                        <a:effectLst/>
                        <a:latin typeface="Courier New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371" y="209550"/>
            <a:ext cx="5294029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70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457200" y="420624"/>
            <a:ext cx="2130552" cy="10081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Marital status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90500"/>
            <a:ext cx="538543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990541"/>
              </p:ext>
            </p:extLst>
          </p:nvPr>
        </p:nvGraphicFramePr>
        <p:xfrm>
          <a:off x="838200" y="2011044"/>
          <a:ext cx="1219200" cy="20085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"/>
              </a:tblGrid>
              <a:tr h="33643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[1] Single</a:t>
                      </a:r>
                      <a:endParaRPr lang="en-US" sz="800" b="0" i="1" u="none" strike="noStrike" dirty="0">
                        <a:solidFill>
                          <a:srgbClr val="0000FF"/>
                        </a:solidFill>
                        <a:effectLst/>
                        <a:latin typeface="Courier New"/>
                      </a:endParaRPr>
                    </a:p>
                  </a:txBody>
                  <a:tcPr marL="9525" marR="9525" marT="9525" marB="0" anchor="b"/>
                </a:tc>
              </a:tr>
              <a:tr h="33643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[2] Married</a:t>
                      </a:r>
                      <a:endParaRPr lang="en-US" sz="800" b="0" i="1" u="none" strike="noStrike">
                        <a:solidFill>
                          <a:srgbClr val="0000FF"/>
                        </a:solidFill>
                        <a:effectLst/>
                        <a:latin typeface="Courier New"/>
                      </a:endParaRPr>
                    </a:p>
                  </a:txBody>
                  <a:tcPr marL="9525" marR="9525" marT="9525" marB="0" anchor="b"/>
                </a:tc>
              </a:tr>
              <a:tr h="66277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[3] Separated/Divorced</a:t>
                      </a:r>
                      <a:endParaRPr lang="en-US" sz="800" b="0" i="1" u="none" strike="noStrike" dirty="0">
                        <a:solidFill>
                          <a:srgbClr val="0000FF"/>
                        </a:solidFill>
                        <a:effectLst/>
                        <a:latin typeface="Courier New"/>
                      </a:endParaRPr>
                    </a:p>
                  </a:txBody>
                  <a:tcPr marL="9525" marR="9525" marT="9525" marB="0" anchor="b"/>
                </a:tc>
              </a:tr>
              <a:tr h="33643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[4] Widowed</a:t>
                      </a:r>
                      <a:endParaRPr lang="en-US" sz="800" b="0" i="1" u="none" strike="noStrike">
                        <a:solidFill>
                          <a:srgbClr val="0000FF"/>
                        </a:solidFill>
                        <a:effectLst/>
                        <a:latin typeface="Courier New"/>
                      </a:endParaRPr>
                    </a:p>
                  </a:txBody>
                  <a:tcPr marL="9525" marR="9525" marT="9525" marB="0" anchor="b"/>
                </a:tc>
              </a:tr>
              <a:tr h="33643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[5] Other</a:t>
                      </a:r>
                      <a:endParaRPr lang="en-US" sz="800" b="0" i="1" u="none" strike="noStrike" dirty="0">
                        <a:solidFill>
                          <a:srgbClr val="0000FF"/>
                        </a:solidFill>
                        <a:effectLst/>
                        <a:latin typeface="Courier New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07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Coverage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3276600" y="1485900"/>
            <a:ext cx="5029200" cy="291465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Model Summary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Insights &amp; Findings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Views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677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80"/>
          <p:cNvSpPr/>
          <p:nvPr/>
        </p:nvSpPr>
        <p:spPr>
          <a:xfrm>
            <a:off x="3094345" y="63935"/>
            <a:ext cx="2970704" cy="2584015"/>
          </a:xfrm>
          <a:prstGeom prst="roundRect">
            <a:avLst>
              <a:gd name="adj" fmla="val 5040"/>
            </a:avLst>
          </a:prstGeom>
          <a:solidFill>
            <a:schemeClr val="accent3">
              <a:alpha val="3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200">
              <a:solidFill>
                <a:srgbClr val="FFFFFF"/>
              </a:solidFill>
              <a:latin typeface="NeueHaasGroteskDisp Std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gray">
          <a:xfrm>
            <a:off x="70911" y="63935"/>
            <a:ext cx="2930525" cy="44132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45718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NeueHaasGroteskDisp Std" pitchFamily="34" charset="0"/>
                <a:cs typeface="Calibri" panose="020F0502020204030204" pitchFamily="34" charset="0"/>
              </a:rPr>
              <a:t>1 Model Summary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NeueHaasGroteskDisp Std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911" y="428901"/>
            <a:ext cx="28139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D2D2D2">
                    <a:lumMod val="10000"/>
                  </a:srgbClr>
                </a:solidFill>
                <a:latin typeface="NeueHaasGroteskDisp Std" pitchFamily="34" charset="0"/>
              </a:rPr>
              <a:t>Problem Statement</a:t>
            </a:r>
          </a:p>
          <a:p>
            <a:r>
              <a:rPr lang="en-US" sz="1000" dirty="0">
                <a:solidFill>
                  <a:srgbClr val="D2D2D2">
                    <a:lumMod val="10000"/>
                  </a:srgbClr>
                </a:solidFill>
                <a:latin typeface="NeueHaasGroteskDisp Std" pitchFamily="34" charset="0"/>
              </a:rPr>
              <a:t>The client wants to monitor the performance of 10 popular Deodorants available in the market through a survey</a:t>
            </a:r>
            <a:r>
              <a:rPr lang="en-US" sz="1000" dirty="0" smtClean="0">
                <a:solidFill>
                  <a:srgbClr val="D2D2D2">
                    <a:lumMod val="10000"/>
                  </a:srgbClr>
                </a:solidFill>
                <a:latin typeface="NeueHaasGroteskDisp Std" pitchFamily="34" charset="0"/>
              </a:rPr>
              <a:t>. </a:t>
            </a:r>
            <a:r>
              <a:rPr lang="en-US" sz="1000" dirty="0">
                <a:solidFill>
                  <a:srgbClr val="D2D2D2">
                    <a:lumMod val="10000"/>
                  </a:srgbClr>
                </a:solidFill>
                <a:latin typeface="NeueHaasGroteskDisp Std" pitchFamily="34" charset="0"/>
              </a:rPr>
              <a:t>The model should be able to predict First Impression about the scent i.e. Instant liking for a record.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910" y="1531190"/>
            <a:ext cx="2930525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D2D2D2">
                    <a:lumMod val="10000"/>
                  </a:srgbClr>
                </a:solidFill>
                <a:latin typeface="NeueHaasGroteskDisp Std" pitchFamily="34" charset="0"/>
              </a:rPr>
              <a:t>Solution Approach</a:t>
            </a:r>
            <a:endParaRPr lang="en-US" sz="1200" dirty="0">
              <a:solidFill>
                <a:srgbClr val="D2D2D2">
                  <a:lumMod val="10000"/>
                </a:srgbClr>
              </a:solidFill>
              <a:latin typeface="NeueHaasGroteskDisp Std" pitchFamily="34" charset="0"/>
            </a:endParaRPr>
          </a:p>
          <a:p>
            <a:r>
              <a:rPr lang="en-US" sz="1000" dirty="0" smtClean="0">
                <a:solidFill>
                  <a:srgbClr val="D2D2D2">
                    <a:lumMod val="10000"/>
                  </a:srgbClr>
                </a:solidFill>
                <a:latin typeface="NeueHaasGroteskDisp Std" pitchFamily="34" charset="0"/>
              </a:rPr>
              <a:t>Developed </a:t>
            </a:r>
            <a:r>
              <a:rPr lang="en-US" sz="1000" dirty="0">
                <a:solidFill>
                  <a:srgbClr val="D2D2D2">
                    <a:lumMod val="10000"/>
                  </a:srgbClr>
                </a:solidFill>
                <a:latin typeface="NeueHaasGroteskDisp Std" pitchFamily="34" charset="0"/>
              </a:rPr>
              <a:t>a data analytics model that forecasts the </a:t>
            </a:r>
            <a:r>
              <a:rPr lang="en-US" sz="1000" dirty="0" smtClean="0">
                <a:solidFill>
                  <a:srgbClr val="D2D2D2">
                    <a:lumMod val="10000"/>
                  </a:srgbClr>
                </a:solidFill>
                <a:latin typeface="NeueHaasGroteskDisp Std" pitchFamily="34" charset="0"/>
              </a:rPr>
              <a:t>instant likelihood of a deodorant based </a:t>
            </a:r>
            <a:r>
              <a:rPr lang="en-US" sz="1000" dirty="0">
                <a:solidFill>
                  <a:srgbClr val="D2D2D2">
                    <a:lumMod val="10000"/>
                  </a:srgbClr>
                </a:solidFill>
                <a:latin typeface="NeueHaasGroteskDisp Std" pitchFamily="34" charset="0"/>
              </a:rPr>
              <a:t>on </a:t>
            </a:r>
            <a:r>
              <a:rPr lang="en-US" sz="1000" dirty="0" smtClean="0">
                <a:solidFill>
                  <a:srgbClr val="D2D2D2">
                    <a:lumMod val="10000"/>
                  </a:srgbClr>
                </a:solidFill>
                <a:latin typeface="NeueHaasGroteskDisp Std" pitchFamily="34" charset="0"/>
              </a:rPr>
              <a:t>a large and </a:t>
            </a:r>
            <a:r>
              <a:rPr lang="en-US" sz="1000" dirty="0">
                <a:solidFill>
                  <a:srgbClr val="D2D2D2">
                    <a:lumMod val="10000"/>
                  </a:srgbClr>
                </a:solidFill>
                <a:latin typeface="NeueHaasGroteskDisp Std" pitchFamily="34" charset="0"/>
              </a:rPr>
              <a:t>comprehensive historical data set</a:t>
            </a:r>
            <a:r>
              <a:rPr lang="en-US" sz="1000" dirty="0" smtClean="0">
                <a:solidFill>
                  <a:srgbClr val="D2D2D2">
                    <a:lumMod val="10000"/>
                  </a:srgbClr>
                </a:solidFill>
                <a:latin typeface="NeueHaasGroteskDisp Std" pitchFamily="34" charset="0"/>
              </a:rPr>
              <a:t>.</a:t>
            </a:r>
          </a:p>
          <a:p>
            <a:r>
              <a:rPr lang="en-US" sz="1000" dirty="0" smtClean="0">
                <a:solidFill>
                  <a:srgbClr val="D2D2D2">
                    <a:lumMod val="10000"/>
                  </a:srgbClr>
                </a:solidFill>
                <a:latin typeface="NeueHaasGroteskDisp Std" pitchFamily="34" charset="0"/>
              </a:rPr>
              <a:t>In addition there are insights provided like why the likelihood is high/low.</a:t>
            </a:r>
          </a:p>
          <a:p>
            <a:r>
              <a:rPr lang="en-US" sz="1000" dirty="0" smtClean="0">
                <a:solidFill>
                  <a:srgbClr val="D2D2D2">
                    <a:lumMod val="10000"/>
                  </a:srgbClr>
                </a:solidFill>
                <a:latin typeface="NeueHaasGroteskDisp Std" pitchFamily="34" charset="0"/>
              </a:rPr>
              <a:t>Plan is to evolve the model to incorporate suggestions as  part of the insights.</a:t>
            </a:r>
            <a:endParaRPr lang="en-US" sz="1000" dirty="0">
              <a:solidFill>
                <a:srgbClr val="D2D2D2">
                  <a:lumMod val="10000"/>
                </a:srgbClr>
              </a:solidFill>
              <a:latin typeface="NeueHaasGroteskDisp Std" pitchFamily="34" charset="0"/>
            </a:endParaRPr>
          </a:p>
        </p:txBody>
      </p:sp>
      <p:sp>
        <p:nvSpPr>
          <p:cNvPr id="8" name="Trapezoid 7"/>
          <p:cNvSpPr/>
          <p:nvPr/>
        </p:nvSpPr>
        <p:spPr>
          <a:xfrm flipV="1">
            <a:off x="1738088" y="3266423"/>
            <a:ext cx="1242811" cy="1175488"/>
          </a:xfrm>
          <a:prstGeom prst="trapezoid">
            <a:avLst>
              <a:gd name="adj" fmla="val 34327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NeueHaasGroteskDisp Std" pitchFamily="34" charset="0"/>
            </a:endParaRPr>
          </a:p>
        </p:txBody>
      </p:sp>
      <p:sp>
        <p:nvSpPr>
          <p:cNvPr id="9" name="Trapezoid 8"/>
          <p:cNvSpPr/>
          <p:nvPr/>
        </p:nvSpPr>
        <p:spPr>
          <a:xfrm flipV="1">
            <a:off x="1902489" y="3330723"/>
            <a:ext cx="926887" cy="1037739"/>
          </a:xfrm>
          <a:prstGeom prst="trapezoid">
            <a:avLst>
              <a:gd name="adj" fmla="val 36561"/>
            </a:avLst>
          </a:prstGeom>
          <a:gradFill>
            <a:gsLst>
              <a:gs pos="0">
                <a:srgbClr val="00B050"/>
              </a:gs>
              <a:gs pos="74500">
                <a:srgbClr val="FFC000"/>
              </a:gs>
              <a:gs pos="49000">
                <a:srgbClr val="FFFF00"/>
              </a:gs>
              <a:gs pos="23000">
                <a:srgbClr val="92D050"/>
              </a:gs>
              <a:gs pos="10000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NeueHaasGroteskDisp Std" pitchFamily="34" charset="0"/>
            </a:endParaRPr>
          </a:p>
        </p:txBody>
      </p:sp>
      <p:sp>
        <p:nvSpPr>
          <p:cNvPr id="10" name="Trapezoid 9"/>
          <p:cNvSpPr/>
          <p:nvPr/>
        </p:nvSpPr>
        <p:spPr>
          <a:xfrm flipV="1">
            <a:off x="120408" y="3264561"/>
            <a:ext cx="1129828" cy="1175488"/>
          </a:xfrm>
          <a:prstGeom prst="trapezoid">
            <a:avLst>
              <a:gd name="adj" fmla="val 34327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NeueHaasGroteskDisp Std" pitchFamily="34" charset="0"/>
            </a:endParaRPr>
          </a:p>
        </p:txBody>
      </p:sp>
      <p:sp>
        <p:nvSpPr>
          <p:cNvPr id="11" name="Isosceles Triangle 10"/>
          <p:cNvSpPr/>
          <p:nvPr/>
        </p:nvSpPr>
        <p:spPr>
          <a:xfrm flipV="1">
            <a:off x="1327356" y="3597479"/>
            <a:ext cx="219462" cy="256687"/>
          </a:xfrm>
          <a:prstGeom prst="triangle">
            <a:avLst/>
          </a:prstGeom>
          <a:gradFill>
            <a:gsLst>
              <a:gs pos="27076">
                <a:srgbClr val="9297A6"/>
              </a:gs>
              <a:gs pos="84160">
                <a:srgbClr val="E6E6E6"/>
              </a:gs>
              <a:gs pos="0">
                <a:srgbClr val="FFFFFF"/>
              </a:gs>
              <a:gs pos="7001">
                <a:srgbClr val="E6E6E6"/>
              </a:gs>
              <a:gs pos="61000">
                <a:srgbClr val="7D8496"/>
              </a:gs>
              <a:gs pos="80000">
                <a:srgbClr val="E6E6E6"/>
              </a:gs>
              <a:gs pos="100000">
                <a:srgbClr val="E6E6E6"/>
              </a:gs>
            </a:gsLst>
            <a:lin ang="5400000" scaled="0"/>
          </a:gradFill>
          <a:ln>
            <a:noFill/>
          </a:ln>
          <a:scene3d>
            <a:camera prst="orthographicFront"/>
            <a:lightRig rig="contrasting" dir="t"/>
          </a:scene3d>
          <a:sp3d prstMaterial="dkEdge"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NeueHaasGroteskDisp Std" pitchFamily="34" charset="0"/>
            </a:endParaRPr>
          </a:p>
        </p:txBody>
      </p:sp>
      <p:sp>
        <p:nvSpPr>
          <p:cNvPr id="12" name="Isosceles Triangle 11"/>
          <p:cNvSpPr/>
          <p:nvPr/>
        </p:nvSpPr>
        <p:spPr>
          <a:xfrm>
            <a:off x="1327356" y="3854167"/>
            <a:ext cx="219462" cy="256687"/>
          </a:xfrm>
          <a:prstGeom prst="triangle">
            <a:avLst/>
          </a:prstGeom>
          <a:gradFill>
            <a:gsLst>
              <a:gs pos="27076">
                <a:srgbClr val="9297A6"/>
              </a:gs>
              <a:gs pos="84160">
                <a:srgbClr val="E6E6E6"/>
              </a:gs>
              <a:gs pos="0">
                <a:srgbClr val="FFFFFF"/>
              </a:gs>
              <a:gs pos="7001">
                <a:srgbClr val="E6E6E6"/>
              </a:gs>
              <a:gs pos="61000">
                <a:srgbClr val="7D8496"/>
              </a:gs>
              <a:gs pos="80000">
                <a:srgbClr val="E6E6E6"/>
              </a:gs>
              <a:gs pos="100000">
                <a:srgbClr val="E6E6E6"/>
              </a:gs>
            </a:gsLst>
            <a:lin ang="5400000" scaled="0"/>
          </a:gradFill>
          <a:ln>
            <a:noFill/>
          </a:ln>
          <a:scene3d>
            <a:camera prst="orthographicFront"/>
            <a:lightRig rig="contrasting" dir="t"/>
          </a:scene3d>
          <a:sp3d prstMaterial="dkEdge"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NeueHaasGroteskDisp Std" pitchFamily="34" charset="0"/>
            </a:endParaRPr>
          </a:p>
        </p:txBody>
      </p:sp>
      <p:cxnSp>
        <p:nvCxnSpPr>
          <p:cNvPr id="13" name="Straight Connector 12"/>
          <p:cNvCxnSpPr>
            <a:stCxn id="10" idx="3"/>
            <a:endCxn id="12" idx="0"/>
          </p:cNvCxnSpPr>
          <p:nvPr/>
        </p:nvCxnSpPr>
        <p:spPr>
          <a:xfrm>
            <a:off x="1073625" y="3852305"/>
            <a:ext cx="346154" cy="1862"/>
          </a:xfrm>
          <a:prstGeom prst="line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0"/>
          </p:cNvCxnSpPr>
          <p:nvPr/>
        </p:nvCxnSpPr>
        <p:spPr>
          <a:xfrm flipV="1">
            <a:off x="1437087" y="3330723"/>
            <a:ext cx="458461" cy="523444"/>
          </a:xfrm>
          <a:prstGeom prst="line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86848" y="3854167"/>
            <a:ext cx="768743" cy="507391"/>
          </a:xfrm>
          <a:prstGeom prst="line">
            <a:avLst/>
          </a:prstGeom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472721" y="3514966"/>
            <a:ext cx="477873" cy="334628"/>
          </a:xfrm>
          <a:prstGeom prst="line">
            <a:avLst/>
          </a:prstGeom>
          <a:effectLst>
            <a:glow rad="63500">
              <a:schemeClr val="accent6">
                <a:lumMod val="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468686" y="3701969"/>
            <a:ext cx="562021" cy="152200"/>
          </a:xfrm>
          <a:prstGeom prst="line">
            <a:avLst/>
          </a:prstGeom>
          <a:effectLst>
            <a:glow rad="63500">
              <a:schemeClr val="accent5">
                <a:lumMod val="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480116" y="3854168"/>
            <a:ext cx="625612" cy="78862"/>
          </a:xfrm>
          <a:prstGeom prst="line">
            <a:avLst/>
          </a:prstGeom>
          <a:effectLst>
            <a:glow rad="63500">
              <a:schemeClr val="accent5"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476234" y="3849592"/>
            <a:ext cx="705889" cy="316203"/>
          </a:xfrm>
          <a:prstGeom prst="line">
            <a:avLst/>
          </a:prstGeom>
          <a:effectLst>
            <a:glow rad="63500">
              <a:srgbClr val="92D050">
                <a:alpha val="40000"/>
              </a:srgb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914615" y="3330094"/>
            <a:ext cx="8996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977525" y="3514966"/>
            <a:ext cx="796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030707" y="3701969"/>
            <a:ext cx="6733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05728" y="3926853"/>
            <a:ext cx="526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255591" y="4368462"/>
            <a:ext cx="2400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82123" y="4150627"/>
            <a:ext cx="380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32912" y="3329891"/>
            <a:ext cx="8371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solidFill>
                  <a:srgbClr val="000000"/>
                </a:solidFill>
                <a:latin typeface="NeueHaasGroteskDisp Std" pitchFamily="34" charset="0"/>
              </a:rPr>
              <a:t>Very Low </a:t>
            </a:r>
            <a:r>
              <a:rPr lang="en-US" sz="700" dirty="0" err="1" smtClean="0">
                <a:solidFill>
                  <a:srgbClr val="000000"/>
                </a:solidFill>
                <a:latin typeface="NeueHaasGroteskDisp Std" pitchFamily="34" charset="0"/>
              </a:rPr>
              <a:t>Prob</a:t>
            </a:r>
            <a:endParaRPr lang="en-US" sz="700" dirty="0">
              <a:solidFill>
                <a:srgbClr val="000000"/>
              </a:solidFill>
              <a:latin typeface="NeueHaasGroteskDisp Std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36401" y="3521441"/>
            <a:ext cx="8371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000000"/>
                </a:solidFill>
                <a:latin typeface="NeueHaasGroteskDisp Std" pitchFamily="34" charset="0"/>
              </a:rPr>
              <a:t>Low </a:t>
            </a:r>
            <a:r>
              <a:rPr lang="en-US" sz="700" dirty="0" err="1">
                <a:solidFill>
                  <a:srgbClr val="000000"/>
                </a:solidFill>
                <a:latin typeface="NeueHaasGroteskDisp Std" pitchFamily="34" charset="0"/>
              </a:rPr>
              <a:t>Prob</a:t>
            </a:r>
            <a:endParaRPr lang="en-US" sz="700" dirty="0">
              <a:solidFill>
                <a:srgbClr val="000000"/>
              </a:solidFill>
              <a:latin typeface="NeueHaasGroteskDisp St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50594" y="3716098"/>
            <a:ext cx="8371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solidFill>
                  <a:srgbClr val="000000"/>
                </a:solidFill>
                <a:latin typeface="NeueHaasGroteskDisp Std" pitchFamily="34" charset="0"/>
              </a:rPr>
              <a:t>Medium </a:t>
            </a:r>
            <a:r>
              <a:rPr lang="en-US" sz="700" dirty="0" err="1" smtClean="0">
                <a:solidFill>
                  <a:srgbClr val="000000"/>
                </a:solidFill>
                <a:latin typeface="NeueHaasGroteskDisp Std" pitchFamily="34" charset="0"/>
              </a:rPr>
              <a:t>Prob</a:t>
            </a:r>
            <a:endParaRPr lang="en-US" sz="700" dirty="0">
              <a:solidFill>
                <a:srgbClr val="000000"/>
              </a:solidFill>
              <a:latin typeface="NeueHaasGroteskDisp St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40863" y="3933030"/>
            <a:ext cx="8371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solidFill>
                  <a:srgbClr val="000000"/>
                </a:solidFill>
                <a:latin typeface="NeueHaasGroteskDisp Std" pitchFamily="34" charset="0"/>
              </a:rPr>
              <a:t>High </a:t>
            </a:r>
            <a:r>
              <a:rPr lang="en-US" sz="700" dirty="0" err="1" smtClean="0">
                <a:solidFill>
                  <a:srgbClr val="000000"/>
                </a:solidFill>
                <a:latin typeface="NeueHaasGroteskDisp Std" pitchFamily="34" charset="0"/>
              </a:rPr>
              <a:t>Prob</a:t>
            </a:r>
            <a:endParaRPr lang="en-US" sz="700" dirty="0">
              <a:solidFill>
                <a:srgbClr val="000000"/>
              </a:solidFill>
              <a:latin typeface="NeueHaasGroteskDisp Std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47367" y="4115148"/>
            <a:ext cx="837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rgbClr val="000000"/>
                </a:solidFill>
                <a:latin typeface="NeueHaasGroteskDisp Std" pitchFamily="34" charset="0"/>
              </a:rPr>
              <a:t>Very </a:t>
            </a:r>
            <a:r>
              <a:rPr lang="en-US" sz="600" dirty="0">
                <a:solidFill>
                  <a:srgbClr val="000000"/>
                </a:solidFill>
                <a:latin typeface="NeueHaasGroteskDisp Std" pitchFamily="34" charset="0"/>
              </a:rPr>
              <a:t>High </a:t>
            </a:r>
            <a:endParaRPr lang="en-US" sz="600" dirty="0" smtClean="0">
              <a:solidFill>
                <a:srgbClr val="000000"/>
              </a:solidFill>
              <a:latin typeface="NeueHaasGroteskDisp Std" pitchFamily="34" charset="0"/>
            </a:endParaRPr>
          </a:p>
          <a:p>
            <a:pPr algn="ctr"/>
            <a:r>
              <a:rPr lang="en-US" sz="600" dirty="0" smtClean="0">
                <a:solidFill>
                  <a:srgbClr val="000000"/>
                </a:solidFill>
                <a:latin typeface="NeueHaasGroteskDisp Std" pitchFamily="34" charset="0"/>
              </a:rPr>
              <a:t> </a:t>
            </a:r>
            <a:r>
              <a:rPr lang="en-US" sz="600" dirty="0" err="1">
                <a:solidFill>
                  <a:srgbClr val="000000"/>
                </a:solidFill>
                <a:latin typeface="NeueHaasGroteskDisp Std" pitchFamily="34" charset="0"/>
              </a:rPr>
              <a:t>Prob</a:t>
            </a:r>
            <a:endParaRPr lang="en-US" sz="600" dirty="0">
              <a:solidFill>
                <a:srgbClr val="000000"/>
              </a:solidFill>
              <a:latin typeface="NeueHaasGroteskDisp Std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-131768" y="3062565"/>
            <a:ext cx="15795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solidFill>
                  <a:srgbClr val="000000"/>
                </a:solidFill>
                <a:latin typeface="NeueHaasGroteskDisp Std" pitchFamily="34" charset="0"/>
              </a:rPr>
              <a:t>What we think the data  is</a:t>
            </a:r>
            <a:endParaRPr lang="en-US" sz="700" b="1" dirty="0">
              <a:solidFill>
                <a:srgbClr val="000000"/>
              </a:solidFill>
              <a:latin typeface="NeueHaasGroteskDisp Std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24508" y="3062565"/>
            <a:ext cx="14698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solidFill>
                  <a:srgbClr val="000000"/>
                </a:solidFill>
                <a:latin typeface="NeueHaasGroteskDisp Std" pitchFamily="34" charset="0"/>
              </a:rPr>
              <a:t>What the data says</a:t>
            </a:r>
            <a:endParaRPr lang="en-US" sz="700" b="1" dirty="0">
              <a:solidFill>
                <a:srgbClr val="000000"/>
              </a:solidFill>
              <a:latin typeface="NeueHaasGroteskDisp Std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00901" y="4173931"/>
            <a:ext cx="87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solidFill>
                  <a:srgbClr val="000000"/>
                </a:solidFill>
                <a:latin typeface="NeueHaasGroteskDisp Std" pitchFamily="34" charset="0"/>
              </a:rPr>
              <a:t>The Analytics </a:t>
            </a:r>
          </a:p>
          <a:p>
            <a:pPr algn="ctr"/>
            <a:r>
              <a:rPr lang="en-US" sz="700" b="1" dirty="0" smtClean="0">
                <a:solidFill>
                  <a:srgbClr val="000000"/>
                </a:solidFill>
                <a:latin typeface="NeueHaasGroteskDisp Std" pitchFamily="34" charset="0"/>
              </a:rPr>
              <a:t>Model</a:t>
            </a:r>
            <a:endParaRPr lang="en-US" sz="700" b="1" dirty="0">
              <a:solidFill>
                <a:srgbClr val="000000"/>
              </a:solidFill>
              <a:latin typeface="NeueHaasGroteskDisp Std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3124200" y="575281"/>
            <a:ext cx="4579212" cy="2985195"/>
            <a:chOff x="3283262" y="1083704"/>
            <a:chExt cx="4579212" cy="2985195"/>
          </a:xfrm>
        </p:grpSpPr>
        <p:sp>
          <p:nvSpPr>
            <p:cNvPr id="39" name="TextBox 38"/>
            <p:cNvSpPr txBox="1"/>
            <p:nvPr/>
          </p:nvSpPr>
          <p:spPr>
            <a:xfrm>
              <a:off x="5502568" y="2329241"/>
              <a:ext cx="639919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eueHaasGroteskDisp Std" pitchFamily="34" charset="0"/>
                </a:rPr>
                <a:t>Analytics Cloud</a:t>
              </a:r>
              <a:endParaRPr lang="en-US" sz="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eueHaasGroteskDisp Std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83262" y="1624183"/>
              <a:ext cx="8509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chemeClr val="tx2">
                      <a:lumMod val="10000"/>
                    </a:schemeClr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Data cleansed and fed to SPSS</a:t>
              </a:r>
              <a:endParaRPr lang="en-US" sz="700" dirty="0">
                <a:solidFill>
                  <a:schemeClr val="tx2">
                    <a:lumMod val="10000"/>
                  </a:schemeClr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74747" y="1620563"/>
              <a:ext cx="1003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chemeClr val="tx2">
                      <a:lumMod val="10000"/>
                    </a:schemeClr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Analyzed suitable modelling technique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65986" y="1562650"/>
              <a:ext cx="90026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chemeClr val="tx2">
                      <a:lumMod val="10000"/>
                    </a:schemeClr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Output summary from various model generated</a:t>
              </a:r>
              <a:endParaRPr lang="en-US" sz="700" dirty="0">
                <a:solidFill>
                  <a:schemeClr val="tx2">
                    <a:lumMod val="10000"/>
                  </a:schemeClr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pic>
          <p:nvPicPr>
            <p:cNvPr id="43" name="Picture 2" descr="http://www.google.co.in/url?sa=i&amp;source=imgres&amp;cd=&amp;ved=0CAYQjBwwAGoVChMIhsSc2LrdxwIVDR-OCh2yIwjb&amp;url=http%3A%2F%2Fwww.tagra.co.uk%2Fwpimages%2Fwp10cb9265_06.png&amp;psig=AFQjCNHCZAX1YbFF5aXgncW9T4VLh9n8_g&amp;ust=144145881922251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216" y="1208081"/>
              <a:ext cx="362453" cy="362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" descr="http://www.google.co.in/url?sa=i&amp;source=imgres&amp;cd=&amp;ved=0CAYQjBwwAGoVChMIx-27mLvdxwIVzsKOCh3HyAfA&amp;url=http%3A%2F%2Fwww.iconicfuture.com%2Fimages%2Fsections%2Fgears.png&amp;psig=AFQjCNE5RMpYM1sbK5IM39e-Xen78YbfVQ&amp;ust=144145895399050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8893" y="3745318"/>
              <a:ext cx="323581" cy="32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6" descr="http://a3.mzstatic.com/nz/r30/Purple/v4/f4/19/4f/f4194f05-238e-de0d-c640-885bc41b6811/icon175x175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6663" y="1245494"/>
              <a:ext cx="272547" cy="272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12" descr="http://www.google.co.in/url?sa=i&amp;source=imgres&amp;cd=&amp;ved=0CAYQjBwwAGoVChMI25rmsbzdxwIVCQiOCh1_8QWq&amp;url=https%3A%2F%2Fd185ox70mr1pkc.cloudfront.net%2Fimages%2Fsalesforce-analytics-cloud-2.jpg&amp;psig=AFQjCNGloO-xPW89fWa6y7F4s1YpW47T_A&amp;ust=144145927551922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71" t="18802" r="20962" b="24871"/>
            <a:stretch/>
          </p:blipFill>
          <p:spPr bwMode="auto">
            <a:xfrm>
              <a:off x="3625318" y="2179958"/>
              <a:ext cx="858906" cy="556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Chevron 46"/>
            <p:cNvSpPr/>
            <p:nvPr/>
          </p:nvSpPr>
          <p:spPr>
            <a:xfrm>
              <a:off x="4087399" y="1280804"/>
              <a:ext cx="217005" cy="217005"/>
            </a:xfrm>
            <a:prstGeom prst="chevron">
              <a:avLst/>
            </a:prstGeom>
            <a:solidFill>
              <a:schemeClr val="accent4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  <a:latin typeface="NeueHaasGroteskDisp Std" pitchFamily="34" charset="0"/>
              </a:endParaRPr>
            </a:p>
          </p:txBody>
        </p:sp>
        <p:sp>
          <p:nvSpPr>
            <p:cNvPr id="48" name="Chevron 47"/>
            <p:cNvSpPr/>
            <p:nvPr/>
          </p:nvSpPr>
          <p:spPr>
            <a:xfrm>
              <a:off x="4996897" y="1262577"/>
              <a:ext cx="217005" cy="217005"/>
            </a:xfrm>
            <a:prstGeom prst="chevron">
              <a:avLst/>
            </a:prstGeom>
            <a:solidFill>
              <a:schemeClr val="accent4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  <a:latin typeface="NeueHaasGroteskDisp Std" pitchFamily="34" charset="0"/>
              </a:endParaRPr>
            </a:p>
          </p:txBody>
        </p:sp>
        <p:sp>
          <p:nvSpPr>
            <p:cNvPr id="49" name="Chevron 48"/>
            <p:cNvSpPr/>
            <p:nvPr/>
          </p:nvSpPr>
          <p:spPr>
            <a:xfrm rot="5400000">
              <a:off x="5474433" y="1905382"/>
              <a:ext cx="217005" cy="217005"/>
            </a:xfrm>
            <a:prstGeom prst="chevron">
              <a:avLst/>
            </a:prstGeom>
            <a:solidFill>
              <a:schemeClr val="accent4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  <a:latin typeface="NeueHaasGroteskDisp Std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731062" y="2650774"/>
              <a:ext cx="11754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chemeClr val="tx2">
                      <a:lumMod val="10000"/>
                    </a:schemeClr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Model selected and implemented in R </a:t>
              </a:r>
              <a:endParaRPr lang="en-US" sz="700" dirty="0">
                <a:solidFill>
                  <a:schemeClr val="tx2">
                    <a:lumMod val="10000"/>
                  </a:schemeClr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51" name="Chevron 50"/>
            <p:cNvSpPr/>
            <p:nvPr/>
          </p:nvSpPr>
          <p:spPr>
            <a:xfrm flipH="1">
              <a:off x="4590800" y="2329241"/>
              <a:ext cx="217005" cy="217005"/>
            </a:xfrm>
            <a:prstGeom prst="chevron">
              <a:avLst/>
            </a:prstGeom>
            <a:solidFill>
              <a:schemeClr val="accent4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  <a:latin typeface="NeueHaasGroteskDisp Std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365274" y="2718263"/>
              <a:ext cx="138828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chemeClr val="tx2">
                      <a:lumMod val="10000"/>
                    </a:schemeClr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Results and insights analysis</a:t>
              </a:r>
              <a:endParaRPr lang="en-US" sz="700" dirty="0">
                <a:solidFill>
                  <a:schemeClr val="tx2">
                    <a:lumMod val="10000"/>
                  </a:schemeClr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52450" y="1083704"/>
              <a:ext cx="38023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eueHaasGroteskDisp Std" pitchFamily="34" charset="0"/>
                </a:rPr>
                <a:t>Step 1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NeueHaasGroteskDisp Std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45071" y="1083704"/>
              <a:ext cx="39626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eueHaasGroteskDisp Std" pitchFamily="34" charset="0"/>
                </a:rPr>
                <a:t>Step 2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NeueHaasGroteskDisp Std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22430" y="1897819"/>
              <a:ext cx="39626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eueHaasGroteskDisp Std" pitchFamily="34" charset="0"/>
                </a:rPr>
                <a:t>Step 3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NeueHaasGroteskDisp Std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521556" y="2164923"/>
              <a:ext cx="39626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eueHaasGroteskDisp Std" pitchFamily="34" charset="0"/>
                </a:rPr>
                <a:t>Step </a:t>
              </a:r>
              <a:r>
                <a:rPr 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eueHaasGroteskDisp Std" pitchFamily="34" charset="0"/>
                </a:rPr>
                <a:t>4</a:t>
              </a:r>
            </a:p>
          </p:txBody>
        </p:sp>
      </p:grpSp>
      <p:sp>
        <p:nvSpPr>
          <p:cNvPr id="67" name="Rectangle 66"/>
          <p:cNvSpPr/>
          <p:nvPr/>
        </p:nvSpPr>
        <p:spPr>
          <a:xfrm>
            <a:off x="4035615" y="3105150"/>
            <a:ext cx="1713992" cy="192358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 marL="171442" indent="-171442" defTabSz="685783">
              <a:buFont typeface="Wingdings" panose="05000000000000000000" pitchFamily="2" charset="2"/>
              <a:buChar char="ü"/>
            </a:pPr>
            <a:r>
              <a:rPr lang="en-US" sz="800" b="1" dirty="0" smtClean="0">
                <a:solidFill>
                  <a:srgbClr val="000000"/>
                </a:solidFill>
                <a:latin typeface="NeueHaasGroteskDisp Std" pitchFamily="34" charset="0"/>
              </a:rPr>
              <a:t>Data loading and cleaning</a:t>
            </a:r>
            <a:endParaRPr lang="en-US" sz="800" b="1" dirty="0">
              <a:solidFill>
                <a:srgbClr val="000000"/>
              </a:solidFill>
              <a:latin typeface="NeueHaasGroteskDisp Std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242924" y="3486150"/>
            <a:ext cx="1573496" cy="438580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 marL="171442" indent="-171442" defTabSz="685783">
              <a:buFont typeface="Wingdings" panose="05000000000000000000" pitchFamily="2" charset="2"/>
              <a:buChar char="ü"/>
            </a:pPr>
            <a:r>
              <a:rPr lang="en-US" sz="800" b="1" dirty="0" smtClean="0">
                <a:solidFill>
                  <a:srgbClr val="000000"/>
                </a:solidFill>
                <a:latin typeface="NeueHaasGroteskDisp Std" pitchFamily="34" charset="0"/>
              </a:rPr>
              <a:t>Exploratory data analysis and removing unwanted factors</a:t>
            </a:r>
            <a:endParaRPr lang="en-US" sz="800" b="1" dirty="0">
              <a:solidFill>
                <a:srgbClr val="000000"/>
              </a:solidFill>
              <a:latin typeface="NeueHaasGroteskDisp Std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282163" y="4019550"/>
            <a:ext cx="1679359" cy="315469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 marL="171442" indent="-171442" defTabSz="685783">
              <a:buFont typeface="Wingdings" panose="05000000000000000000" pitchFamily="2" charset="2"/>
              <a:buChar char="ü"/>
            </a:pPr>
            <a:r>
              <a:rPr lang="en-US" sz="800" b="1" dirty="0" smtClean="0">
                <a:solidFill>
                  <a:srgbClr val="000000"/>
                </a:solidFill>
                <a:latin typeface="NeueHaasGroteskDisp Std" pitchFamily="34" charset="0"/>
              </a:rPr>
              <a:t>Logistic regression – changed to lasso regression</a:t>
            </a:r>
            <a:endParaRPr lang="en-US" sz="800" b="1" dirty="0">
              <a:solidFill>
                <a:srgbClr val="000000"/>
              </a:solidFill>
              <a:latin typeface="NeueHaasGroteskDisp Std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067836" y="4436792"/>
            <a:ext cx="1722102" cy="192358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 marL="171442" indent="-171442" defTabSz="685783">
              <a:buFont typeface="Wingdings" panose="05000000000000000000" pitchFamily="2" charset="2"/>
              <a:buChar char="ü"/>
            </a:pPr>
            <a:r>
              <a:rPr lang="en-US" sz="800" b="1" dirty="0" smtClean="0">
                <a:solidFill>
                  <a:srgbClr val="000000"/>
                </a:solidFill>
                <a:latin typeface="NeueHaasGroteskDisp Std" pitchFamily="34" charset="0"/>
              </a:rPr>
              <a:t>Prediction and results writing </a:t>
            </a:r>
            <a:endParaRPr lang="en-US" sz="800" b="1" dirty="0">
              <a:solidFill>
                <a:srgbClr val="000000"/>
              </a:solidFill>
              <a:latin typeface="NeueHaasGroteskDisp Std" pitchFamily="34" charset="0"/>
            </a:endParaRPr>
          </a:p>
        </p:txBody>
      </p:sp>
      <p:sp>
        <p:nvSpPr>
          <p:cNvPr id="71" name="Arc 70"/>
          <p:cNvSpPr/>
          <p:nvPr/>
        </p:nvSpPr>
        <p:spPr>
          <a:xfrm>
            <a:off x="3360320" y="3238349"/>
            <a:ext cx="942555" cy="1333045"/>
          </a:xfrm>
          <a:prstGeom prst="arc">
            <a:avLst>
              <a:gd name="adj1" fmla="val 16568797"/>
              <a:gd name="adj2" fmla="val 476463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srgbClr val="000000"/>
              </a:solidFill>
              <a:latin typeface="NeueHaasGroteskDisp Std" pitchFamily="34" charset="0"/>
            </a:endParaRPr>
          </a:p>
        </p:txBody>
      </p:sp>
      <p:pic>
        <p:nvPicPr>
          <p:cNvPr id="72" name="Picture 10" descr="http://optilab.net/wp-content/uploads/2015/12/expertise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642" y="3661086"/>
            <a:ext cx="629338" cy="6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Oval 72"/>
          <p:cNvSpPr/>
          <p:nvPr/>
        </p:nvSpPr>
        <p:spPr>
          <a:xfrm>
            <a:off x="4009379" y="3269964"/>
            <a:ext cx="84248" cy="84248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 b="1">
              <a:solidFill>
                <a:srgbClr val="FFFFFF"/>
              </a:solidFill>
              <a:latin typeface="NeueHaasGroteskDisp Std" pitchFamily="34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4222828" y="3598913"/>
            <a:ext cx="84248" cy="84248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 b="1">
              <a:solidFill>
                <a:srgbClr val="FFFFFF"/>
              </a:solidFill>
              <a:latin typeface="NeueHaasGroteskDisp Std" pitchFamily="34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4234559" y="4052774"/>
            <a:ext cx="84248" cy="84248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 b="1">
              <a:solidFill>
                <a:srgbClr val="FFFFFF"/>
              </a:solidFill>
              <a:latin typeface="NeueHaasGroteskDisp Std" pitchFamily="34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4031980" y="4431793"/>
            <a:ext cx="84248" cy="84248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 b="1">
              <a:solidFill>
                <a:srgbClr val="FFFFFF"/>
              </a:solidFill>
              <a:latin typeface="NeueHaasGroteskDisp Std" pitchFamily="34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6186487" y="63935"/>
            <a:ext cx="2895764" cy="5027939"/>
          </a:xfrm>
          <a:prstGeom prst="roundRect">
            <a:avLst>
              <a:gd name="adj" fmla="val 4436"/>
            </a:avLst>
          </a:prstGeom>
          <a:solidFill>
            <a:schemeClr val="accent4">
              <a:alpha val="3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200" dirty="0">
              <a:solidFill>
                <a:srgbClr val="FFFFFF"/>
              </a:solidFill>
              <a:latin typeface="NeueHaasGroteskDisp Std" pitchFamily="34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6317814" y="139988"/>
            <a:ext cx="894814" cy="894814"/>
            <a:chOff x="8710247" y="2837139"/>
            <a:chExt cx="1781907" cy="1781907"/>
          </a:xfrm>
        </p:grpSpPr>
        <p:sp>
          <p:nvSpPr>
            <p:cNvPr id="84" name="Oval 83"/>
            <p:cNvSpPr/>
            <p:nvPr/>
          </p:nvSpPr>
          <p:spPr>
            <a:xfrm>
              <a:off x="8710247" y="2837139"/>
              <a:ext cx="1781907" cy="1781907"/>
            </a:xfrm>
            <a:prstGeom prst="ellipse">
              <a:avLst/>
            </a:prstGeom>
            <a:solidFill>
              <a:schemeClr val="accent4">
                <a:lumMod val="2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 sz="1400">
                <a:solidFill>
                  <a:srgbClr val="FFFFFF"/>
                </a:solidFill>
                <a:latin typeface="NeueHaasGroteskDisp Std" pitchFamily="34" charset="0"/>
              </a:endParaRPr>
            </a:p>
          </p:txBody>
        </p:sp>
        <p:pic>
          <p:nvPicPr>
            <p:cNvPr id="85" name="Picture 12" descr="https://www.datanyze.com/i/public/icons/predictive-analytics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29607" y="3054955"/>
              <a:ext cx="1143186" cy="1219938"/>
            </a:xfrm>
            <a:prstGeom prst="rect">
              <a:avLst/>
            </a:prstGeom>
            <a:noFill/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6" name="Rectangle 85"/>
          <p:cNvSpPr/>
          <p:nvPr/>
        </p:nvSpPr>
        <p:spPr>
          <a:xfrm>
            <a:off x="7391400" y="361950"/>
            <a:ext cx="1371600" cy="315469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 defTabSz="685783">
              <a:spcBef>
                <a:spcPts val="1500"/>
              </a:spcBef>
              <a:spcAft>
                <a:spcPts val="60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NeueHaasGroteskDisp Std" pitchFamily="34" charset="0"/>
              </a:rPr>
              <a:t>Model Score</a:t>
            </a:r>
            <a:endParaRPr lang="en-US" sz="1600" b="1" dirty="0">
              <a:solidFill>
                <a:srgbClr val="000000"/>
              </a:solidFill>
              <a:latin typeface="NeueHaasGroteskDisp Std" pitchFamily="34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7313451" y="1210755"/>
            <a:ext cx="615294" cy="550109"/>
            <a:chOff x="6994185" y="1426724"/>
            <a:chExt cx="911454" cy="814894"/>
          </a:xfrm>
        </p:grpSpPr>
        <p:sp>
          <p:nvSpPr>
            <p:cNvPr id="89" name="Oval 88"/>
            <p:cNvSpPr/>
            <p:nvPr/>
          </p:nvSpPr>
          <p:spPr>
            <a:xfrm>
              <a:off x="6994185" y="1426724"/>
              <a:ext cx="814894" cy="81489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 sz="900">
                <a:solidFill>
                  <a:srgbClr val="FFFFFF"/>
                </a:solidFill>
                <a:latin typeface="NeueHaasGroteskDisp Std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068352" y="1649743"/>
              <a:ext cx="837287" cy="387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783"/>
              <a:r>
                <a:rPr lang="en-US" sz="1100" b="1" dirty="0" smtClean="0">
                  <a:solidFill>
                    <a:srgbClr val="000000"/>
                  </a:solidFill>
                  <a:latin typeface="NeueHaasGroteskDisp Std" pitchFamily="34" charset="0"/>
                </a:rPr>
                <a:t>100%</a:t>
              </a:r>
              <a:endParaRPr lang="en-US" sz="1100" b="1" dirty="0">
                <a:solidFill>
                  <a:srgbClr val="000000"/>
                </a:solidFill>
                <a:latin typeface="NeueHaasGroteskDisp Std" pitchFamily="34" charset="0"/>
              </a:endParaRPr>
            </a:p>
          </p:txBody>
        </p:sp>
      </p:grpSp>
      <p:sp>
        <p:nvSpPr>
          <p:cNvPr id="92" name="Title 3"/>
          <p:cNvSpPr txBox="1">
            <a:spLocks/>
          </p:cNvSpPr>
          <p:nvPr/>
        </p:nvSpPr>
        <p:spPr>
          <a:xfrm>
            <a:off x="6400800" y="3292253"/>
            <a:ext cx="979924" cy="193897"/>
          </a:xfrm>
          <a:prstGeom prst="rect">
            <a:avLst/>
          </a:prstGeom>
        </p:spPr>
        <p:txBody>
          <a:bodyPr lIns="68579" tIns="34289" rIns="68579" bIns="34289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rgbClr val="ABE0F9">
                    <a:lumMod val="25000"/>
                  </a:srgbClr>
                </a:solidFill>
                <a:latin typeface="NeueHaasGroteskDisp Std" pitchFamily="34" charset="0"/>
              </a:rPr>
              <a:t>Next Steps</a:t>
            </a:r>
          </a:p>
        </p:txBody>
      </p:sp>
      <p:sp>
        <p:nvSpPr>
          <p:cNvPr id="93" name="Rectangle 92"/>
          <p:cNvSpPr/>
          <p:nvPr/>
        </p:nvSpPr>
        <p:spPr>
          <a:xfrm>
            <a:off x="6317108" y="3562350"/>
            <a:ext cx="2607981" cy="1315743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 marL="171446" indent="-171446" defTabSz="457178">
              <a:buFont typeface="+mj-lt"/>
              <a:buAutoNum type="arabicPeriod"/>
            </a:pPr>
            <a:r>
              <a:rPr lang="en-US" sz="900" dirty="0" smtClean="0">
                <a:solidFill>
                  <a:srgbClr val="D2D2D2">
                    <a:lumMod val="10000"/>
                  </a:srgbClr>
                </a:solidFill>
                <a:latin typeface="NeueHaasGroteskDisp Std" pitchFamily="34" charset="0"/>
              </a:rPr>
              <a:t>Giving feedback to production team based on insights.</a:t>
            </a:r>
          </a:p>
          <a:p>
            <a:pPr marL="171446" indent="-171446" defTabSz="457178">
              <a:buFont typeface="+mj-lt"/>
              <a:buAutoNum type="arabicPeriod"/>
            </a:pPr>
            <a:r>
              <a:rPr lang="en-US" sz="900" dirty="0" smtClean="0">
                <a:solidFill>
                  <a:srgbClr val="D2D2D2">
                    <a:lumMod val="10000"/>
                  </a:srgbClr>
                </a:solidFill>
                <a:latin typeface="NeueHaasGroteskDisp Std" pitchFamily="34" charset="0"/>
              </a:rPr>
              <a:t>Giving promotions  based on insights</a:t>
            </a:r>
          </a:p>
          <a:p>
            <a:pPr marL="171446" indent="-171446" defTabSz="457178">
              <a:buFont typeface="+mj-lt"/>
              <a:buAutoNum type="arabicPeriod"/>
            </a:pPr>
            <a:r>
              <a:rPr lang="en-US" sz="900" dirty="0" smtClean="0">
                <a:solidFill>
                  <a:srgbClr val="D2D2D2">
                    <a:lumMod val="10000"/>
                  </a:srgbClr>
                </a:solidFill>
                <a:latin typeface="NeueHaasGroteskDisp Std" pitchFamily="34" charset="0"/>
              </a:rPr>
              <a:t>If discount data can be gathered then appropriate discount %age can be suggested to sales  and pricing team.</a:t>
            </a:r>
          </a:p>
          <a:p>
            <a:pPr marL="171446" indent="-171446" defTabSz="457178">
              <a:buFont typeface="+mj-lt"/>
              <a:buAutoNum type="arabicPeriod"/>
            </a:pPr>
            <a:r>
              <a:rPr lang="en-US" sz="900" dirty="0" smtClean="0">
                <a:solidFill>
                  <a:srgbClr val="D2D2D2">
                    <a:lumMod val="10000"/>
                  </a:srgbClr>
                </a:solidFill>
                <a:latin typeface="NeueHaasGroteskDisp Std" pitchFamily="34" charset="0"/>
              </a:rPr>
              <a:t>Using customer demographic data </a:t>
            </a:r>
            <a:r>
              <a:rPr lang="en-US" sz="900" dirty="0" smtClean="0">
                <a:solidFill>
                  <a:srgbClr val="D2D2D2">
                    <a:lumMod val="10000"/>
                  </a:srgbClr>
                </a:solidFill>
                <a:latin typeface="NeueHaasGroteskDisp Std" pitchFamily="34" charset="0"/>
              </a:rPr>
              <a:t>the propensity to buy based </a:t>
            </a:r>
            <a:r>
              <a:rPr lang="en-US" sz="900" dirty="0" smtClean="0">
                <a:solidFill>
                  <a:srgbClr val="D2D2D2">
                    <a:lumMod val="10000"/>
                  </a:srgbClr>
                </a:solidFill>
                <a:latin typeface="NeueHaasGroteskDisp Std" pitchFamily="34" charset="0"/>
              </a:rPr>
              <a:t>on geography and age group can be predicted.</a:t>
            </a:r>
            <a:endParaRPr lang="en-US" sz="900" dirty="0">
              <a:solidFill>
                <a:srgbClr val="D2D2D2">
                  <a:lumMod val="10000"/>
                </a:srgbClr>
              </a:solidFill>
              <a:latin typeface="NeueHaasGroteskDisp Std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311426" y="153762"/>
            <a:ext cx="1581185" cy="315469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 defTabSz="685783">
              <a:spcBef>
                <a:spcPts val="1500"/>
              </a:spcBef>
              <a:spcAft>
                <a:spcPts val="600"/>
              </a:spcAft>
            </a:pPr>
            <a:r>
              <a:rPr lang="en-US" sz="1600" b="1" dirty="0">
                <a:solidFill>
                  <a:srgbClr val="000000"/>
                </a:solidFill>
                <a:latin typeface="NeueHaasGroteskDisp Std" pitchFamily="34" charset="0"/>
              </a:rPr>
              <a:t>Infrastructure</a:t>
            </a:r>
            <a:r>
              <a:rPr lang="en-US" sz="1100" b="1" dirty="0" smtClean="0">
                <a:solidFill>
                  <a:srgbClr val="000000"/>
                </a:solidFill>
                <a:latin typeface="NeueHaasGroteskDisp Std" pitchFamily="34" charset="0"/>
              </a:rPr>
              <a:t> </a:t>
            </a:r>
            <a:endParaRPr lang="en-US" sz="1100" b="1" dirty="0">
              <a:solidFill>
                <a:srgbClr val="000000"/>
              </a:solidFill>
              <a:latin typeface="NeueHaasGroteskDisp Std" pitchFamily="34" charset="0"/>
            </a:endParaRPr>
          </a:p>
        </p:txBody>
      </p:sp>
      <p:pic>
        <p:nvPicPr>
          <p:cNvPr id="1026" name="Picture 2" descr="Image result for ibm spss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513" y="618780"/>
            <a:ext cx="515887" cy="51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3352800" y="4279393"/>
            <a:ext cx="724820" cy="377024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 defTabSz="685783"/>
            <a:r>
              <a:rPr lang="en-US" sz="1000" b="1" dirty="0" smtClean="0">
                <a:solidFill>
                  <a:srgbClr val="000000"/>
                </a:solidFill>
                <a:latin typeface="NeueHaasGroteskDisp Std" pitchFamily="34" charset="0"/>
              </a:rPr>
              <a:t>Modelling </a:t>
            </a:r>
          </a:p>
          <a:p>
            <a:pPr defTabSz="685783"/>
            <a:r>
              <a:rPr lang="en-US" sz="1000" b="1" dirty="0" smtClean="0">
                <a:solidFill>
                  <a:srgbClr val="000000"/>
                </a:solidFill>
                <a:latin typeface="NeueHaasGroteskDisp Std" pitchFamily="34" charset="0"/>
              </a:rPr>
              <a:t>process</a:t>
            </a:r>
            <a:endParaRPr lang="en-US" sz="1000" b="1" dirty="0">
              <a:solidFill>
                <a:srgbClr val="000000"/>
              </a:solidFill>
              <a:latin typeface="NeueHaasGroteskDisp Std" pitchFamily="34" charset="0"/>
            </a:endParaRPr>
          </a:p>
        </p:txBody>
      </p:sp>
      <p:sp>
        <p:nvSpPr>
          <p:cNvPr id="4" name="AutoShape 4" descr="Image result for 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295" y="1698716"/>
            <a:ext cx="599905" cy="465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AutoShape 7" descr="Image result for r studio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400800" y="1940064"/>
            <a:ext cx="2446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000" dirty="0" smtClean="0">
                <a:solidFill>
                  <a:srgbClr val="D2D2D2">
                    <a:lumMod val="10000"/>
                  </a:srgbClr>
                </a:solidFill>
                <a:latin typeface="NeueHaasGroteskDisp Std" pitchFamily="34" charset="0"/>
              </a:rPr>
              <a:t>Score here </a:t>
            </a:r>
            <a:r>
              <a:rPr lang="en-US" sz="1000" dirty="0">
                <a:solidFill>
                  <a:srgbClr val="D2D2D2">
                    <a:lumMod val="10000"/>
                  </a:srgbClr>
                </a:solidFill>
                <a:latin typeface="NeueHaasGroteskDisp Std" pitchFamily="34" charset="0"/>
              </a:rPr>
              <a:t>represents </a:t>
            </a:r>
            <a:r>
              <a:rPr lang="en-US" sz="1000" dirty="0">
                <a:solidFill>
                  <a:srgbClr val="D2D2D2">
                    <a:lumMod val="10000"/>
                  </a:srgbClr>
                </a:solidFill>
                <a:latin typeface="NeueHaasGroteskDisp Std" pitchFamily="34" charset="0"/>
              </a:rPr>
              <a:t> </a:t>
            </a:r>
            <a:r>
              <a:rPr lang="en-US" sz="1000" dirty="0" smtClean="0">
                <a:solidFill>
                  <a:srgbClr val="D2D2D2">
                    <a:lumMod val="10000"/>
                  </a:srgbClr>
                </a:solidFill>
                <a:latin typeface="NeueHaasGroteskDisp Std" pitchFamily="34" charset="0"/>
              </a:rPr>
              <a:t>how </a:t>
            </a:r>
            <a:r>
              <a:rPr lang="en-US" sz="1000" dirty="0">
                <a:solidFill>
                  <a:srgbClr val="D2D2D2">
                    <a:lumMod val="10000"/>
                  </a:srgbClr>
                </a:solidFill>
                <a:latin typeface="NeueHaasGroteskDisp Std" pitchFamily="34" charset="0"/>
              </a:rPr>
              <a:t> </a:t>
            </a:r>
            <a:r>
              <a:rPr lang="en-US" sz="1000" dirty="0" smtClean="0">
                <a:solidFill>
                  <a:srgbClr val="D2D2D2">
                    <a:lumMod val="10000"/>
                  </a:srgbClr>
                </a:solidFill>
                <a:latin typeface="NeueHaasGroteskDisp Std" pitchFamily="34" charset="0"/>
              </a:rPr>
              <a:t>well the model performs</a:t>
            </a:r>
            <a:r>
              <a:rPr lang="en-US" sz="1000" dirty="0" smtClean="0">
                <a:solidFill>
                  <a:srgbClr val="D2D2D2">
                    <a:lumMod val="10000"/>
                  </a:srgbClr>
                </a:solidFill>
                <a:latin typeface="NeueHaasGroteskDisp Std" pitchFamily="34" charset="0"/>
              </a:rPr>
              <a:t>.</a:t>
            </a:r>
            <a:endParaRPr lang="en-US" sz="1000" dirty="0">
              <a:solidFill>
                <a:srgbClr val="D2D2D2">
                  <a:lumMod val="10000"/>
                </a:srgbClr>
              </a:solidFill>
              <a:latin typeface="NeueHaasGroteskDisp Std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000" dirty="0">
                <a:solidFill>
                  <a:srgbClr val="D2D2D2">
                    <a:lumMod val="10000"/>
                  </a:srgbClr>
                </a:solidFill>
                <a:latin typeface="NeueHaasGroteskDisp Std" pitchFamily="34" charset="0"/>
              </a:rPr>
              <a:t>Score = Number of correct predictions / Total records*100</a:t>
            </a:r>
          </a:p>
        </p:txBody>
      </p:sp>
    </p:spTree>
    <p:extLst>
      <p:ext uri="{BB962C8B-B14F-4D97-AF65-F5344CB8AC3E}">
        <p14:creationId xmlns:p14="http://schemas.microsoft.com/office/powerpoint/2010/main" val="43758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3 Views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Distribution of target amongst 5 deodorants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204" y="590550"/>
            <a:ext cx="5983596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524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The data is normally distributed amongst all 4 deodorants, from this we can not conclude if 1 deodorant is more liked or one is less liked.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6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4 </a:t>
            </a:r>
            <a:r>
              <a:rPr lang="en-US" dirty="0">
                <a:solidFill>
                  <a:schemeClr val="tx1"/>
                </a:solidFill>
              </a:rPr>
              <a:t>Insights &amp; </a:t>
            </a:r>
            <a:r>
              <a:rPr lang="en-US" dirty="0" smtClean="0">
                <a:solidFill>
                  <a:schemeClr val="tx1"/>
                </a:solidFill>
              </a:rPr>
              <a:t>Findings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&gt;personal opinion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90550"/>
            <a:ext cx="5943600" cy="4185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333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This is quite interesting thing that as the personal opinion about fragrance is improves the chances of instant liking being true decreases. At the threshold below 5 the instant liking is true always. Influence of/Affect of marketing. Y they did not like it what went wrong later.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457200" y="420624"/>
            <a:ext cx="2130552" cy="7795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The levels are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619528"/>
              </p:ext>
            </p:extLst>
          </p:nvPr>
        </p:nvGraphicFramePr>
        <p:xfrm>
          <a:off x="990600" y="1504950"/>
          <a:ext cx="1066800" cy="30480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800"/>
              </a:tblGrid>
              <a:tr h="4566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[7] LIKE </a:t>
                      </a:r>
                      <a:r>
                        <a:rPr lang="en-US" sz="800" u="none" strike="noStrike" dirty="0" smtClean="0">
                          <a:effectLst/>
                        </a:rPr>
                        <a:t>EXTREMELY </a:t>
                      </a:r>
                      <a:endParaRPr lang="en-US" sz="800" b="0" i="1" u="none" strike="noStrike" dirty="0">
                        <a:solidFill>
                          <a:srgbClr val="0000FF"/>
                        </a:solidFill>
                        <a:effectLst/>
                        <a:latin typeface="Courier New"/>
                      </a:endParaRPr>
                    </a:p>
                  </a:txBody>
                  <a:tcPr marL="9525" marR="9525" marT="9525" marB="0" anchor="b"/>
                </a:tc>
              </a:tr>
              <a:tr h="30827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[6] LIKE A LOT</a:t>
                      </a:r>
                      <a:endParaRPr lang="en-US" sz="800" b="0" i="1" u="none" strike="noStrike" dirty="0">
                        <a:solidFill>
                          <a:srgbClr val="0000FF"/>
                        </a:solidFill>
                        <a:effectLst/>
                        <a:latin typeface="Courier New"/>
                      </a:endParaRPr>
                    </a:p>
                  </a:txBody>
                  <a:tcPr marL="9525" marR="9525" marT="9525" marB="0" anchor="b"/>
                </a:tc>
              </a:tr>
              <a:tr h="4566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[5] LIKE MODERATELY</a:t>
                      </a:r>
                      <a:endParaRPr lang="en-US" sz="800" b="0" i="1" u="none" strike="noStrike">
                        <a:solidFill>
                          <a:srgbClr val="0000FF"/>
                        </a:solidFill>
                        <a:effectLst/>
                        <a:latin typeface="Courier New"/>
                      </a:endParaRPr>
                    </a:p>
                  </a:txBody>
                  <a:tcPr marL="9525" marR="9525" marT="9525" marB="0" anchor="b"/>
                </a:tc>
              </a:tr>
              <a:tr h="60496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[4] NEITHER LIKE NOR DISLIKE</a:t>
                      </a:r>
                      <a:endParaRPr lang="en-US" sz="800" b="0" i="1" u="none" strike="noStrike">
                        <a:solidFill>
                          <a:srgbClr val="0000FF"/>
                        </a:solidFill>
                        <a:effectLst/>
                        <a:latin typeface="Courier New"/>
                      </a:endParaRPr>
                    </a:p>
                  </a:txBody>
                  <a:tcPr marL="9525" marR="9525" marT="9525" marB="0" anchor="b"/>
                </a:tc>
              </a:tr>
              <a:tr h="4566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[3] DISLIKE MODERATELY</a:t>
                      </a:r>
                      <a:endParaRPr lang="en-US" sz="800" b="0" i="1" u="none" strike="noStrike">
                        <a:solidFill>
                          <a:srgbClr val="0000FF"/>
                        </a:solidFill>
                        <a:effectLst/>
                        <a:latin typeface="Courier New"/>
                      </a:endParaRPr>
                    </a:p>
                  </a:txBody>
                  <a:tcPr marL="9525" marR="9525" marT="9525" marB="0" anchor="b"/>
                </a:tc>
              </a:tr>
              <a:tr h="30827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[2] DISLIKE A LOT</a:t>
                      </a:r>
                      <a:endParaRPr lang="en-US" sz="800" b="0" i="1" u="none" strike="noStrike">
                        <a:solidFill>
                          <a:srgbClr val="0000FF"/>
                        </a:solidFill>
                        <a:effectLst/>
                        <a:latin typeface="Courier New"/>
                      </a:endParaRPr>
                    </a:p>
                  </a:txBody>
                  <a:tcPr marL="9525" marR="9525" marT="9525" marB="0" anchor="b"/>
                </a:tc>
              </a:tr>
              <a:tr h="4566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[1] DISLIKE EXTREMELY</a:t>
                      </a:r>
                      <a:endParaRPr lang="en-US" sz="800" b="0" i="1" u="none" strike="noStrike" dirty="0">
                        <a:solidFill>
                          <a:srgbClr val="0000FF"/>
                        </a:solidFill>
                        <a:effectLst/>
                        <a:latin typeface="Courier New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29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All words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90550"/>
            <a:ext cx="6019800" cy="4181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313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trength </a:t>
            </a:r>
            <a:r>
              <a:rPr lang="en-US" dirty="0">
                <a:solidFill>
                  <a:schemeClr val="tx1"/>
                </a:solidFill>
              </a:rPr>
              <a:t>of the Deodorant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38011"/>
            <a:ext cx="5993048" cy="413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63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30720</TotalTime>
  <Words>566</Words>
  <Application>Microsoft Office PowerPoint</Application>
  <PresentationFormat>On-screen Show (16:9)</PresentationFormat>
  <Paragraphs>105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NewsPrint</vt:lpstr>
      <vt:lpstr>Techgig's Geek goddess 2018 Data science Semi final hackathon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Verizon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Aggarwal, Minakshi</dc:creator>
  <cp:lastModifiedBy>Kukreja, Bharti</cp:lastModifiedBy>
  <cp:revision>158</cp:revision>
  <dcterms:created xsi:type="dcterms:W3CDTF">2017-04-02T16:51:26Z</dcterms:created>
  <dcterms:modified xsi:type="dcterms:W3CDTF">2018-02-10T12:23:46Z</dcterms:modified>
</cp:coreProperties>
</file>