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7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3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6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4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8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textbook/ch-machine-learning/machine-learning-qiskit-pytorch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IsAsPe/ClassificadorCancerEsofago" TargetMode="External"/><Relationship Id="rId4" Type="http://schemas.openxmlformats.org/officeDocument/2006/relationships/hyperlink" Target="https://qiskit.org/documentation/machine-learning/tutorials/05_torch_connecto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allengedata.ens.fr/participants/challenges/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051" y="476103"/>
            <a:ext cx="7378621" cy="25104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Clasificador</a:t>
            </a:r>
            <a:r>
              <a:rPr lang="en-US" dirty="0"/>
              <a:t> Cancer</a:t>
            </a:r>
            <a:r>
              <a:rPr lang="es-AR" dirty="0" err="1"/>
              <a:t>ígeno</a:t>
            </a:r>
            <a:r>
              <a:rPr lang="es-AR" dirty="0"/>
              <a:t> binario por </a:t>
            </a:r>
            <a:r>
              <a:rPr lang="es-AR" dirty="0" err="1"/>
              <a:t>Imagenes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983EC-4ABA-EB2C-BF11-9F8F10CEC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s-AR" dirty="0"/>
              <a:t>Comparación de métodos</a:t>
            </a:r>
          </a:p>
          <a:p>
            <a:r>
              <a:rPr lang="en-US" dirty="0"/>
              <a:t>- </a:t>
            </a:r>
            <a:r>
              <a:rPr lang="es-AR" dirty="0"/>
              <a:t>Perceptrón</a:t>
            </a:r>
          </a:p>
          <a:p>
            <a:r>
              <a:rPr lang="es-AR" dirty="0"/>
              <a:t>- Red Neuronal Convolucional Cuántica (QCCN)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5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834475" y="6083954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Machine Learning &amp; Quantum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9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73" y="96842"/>
            <a:ext cx="377186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Observaciones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21673" y="644351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2" y="799130"/>
            <a:ext cx="7000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effectLst/>
                <a:latin typeface="Consolas" panose="020B0609020204030204" pitchFamily="49" charset="0"/>
              </a:rPr>
              <a:t>- La red neuronal híbrida tiene menor precisión que el perceptrón. Recordemos que la entrada al perceptrón es una matriz que representa a las imágenes en escala </a:t>
            </a:r>
            <a:r>
              <a:rPr lang="es-ES" b="0">
                <a:effectLst/>
                <a:latin typeface="Consolas" panose="020B0609020204030204" pitchFamily="49" charset="0"/>
              </a:rPr>
              <a:t>de grises </a:t>
            </a:r>
            <a:r>
              <a:rPr lang="es-ES" b="0" dirty="0">
                <a:effectLst/>
                <a:latin typeface="Consolas" panose="020B0609020204030204" pitchFamily="49" charset="0"/>
              </a:rPr>
              <a:t>mientras que la entrada la red neuronal es un tensor [3, 260, 260]</a:t>
            </a:r>
          </a:p>
          <a:p>
            <a:pPr marL="285750" indent="-285750">
              <a:buFontTx/>
              <a:buChar char="-"/>
            </a:pPr>
            <a:r>
              <a:rPr lang="es-ES" b="0" dirty="0">
                <a:effectLst/>
                <a:latin typeface="Consolas" panose="020B0609020204030204" pitchFamily="49" charset="0"/>
              </a:rPr>
              <a:t>Es necesario optimizar 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hiperparámetros</a:t>
            </a:r>
            <a:r>
              <a:rPr lang="es-ES" b="0" dirty="0">
                <a:effectLst/>
                <a:latin typeface="Consolas" panose="020B0609020204030204" pitchFamily="49" charset="0"/>
              </a:rPr>
              <a:t> y arquitectura de la red neuronal convolucional.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No hay entrelazamiento </a:t>
            </a:r>
            <a:r>
              <a:rPr lang="es-ES" dirty="0" err="1">
                <a:latin typeface="Consolas" panose="020B0609020204030204" pitchFamily="49" charset="0"/>
              </a:rPr>
              <a:t>cu</a:t>
            </a:r>
            <a:r>
              <a:rPr lang="es-AR" dirty="0" err="1">
                <a:latin typeface="Consolas" panose="020B0609020204030204" pitchFamily="49" charset="0"/>
              </a:rPr>
              <a:t>ántico</a:t>
            </a:r>
            <a:r>
              <a:rPr lang="es-AR" dirty="0">
                <a:latin typeface="Consolas" panose="020B0609020204030204" pitchFamily="49" charset="0"/>
              </a:rPr>
              <a:t> en el circuito. Se podría mejorar el circuito.</a:t>
            </a:r>
            <a:endParaRPr lang="es-E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716774-2882-3EFE-7006-57FEE704F3B9}"/>
              </a:ext>
            </a:extLst>
          </p:cNvPr>
          <p:cNvSpPr txBox="1">
            <a:spLocks/>
          </p:cNvSpPr>
          <p:nvPr/>
        </p:nvSpPr>
        <p:spPr>
          <a:xfrm>
            <a:off x="421672" y="3410236"/>
            <a:ext cx="3771867" cy="67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s-AR" sz="4200" dirty="0"/>
              <a:t>Referencias</a:t>
            </a:r>
            <a:endParaRPr lang="en-US" sz="4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9633CB-8677-C0A4-64A9-5C7E8EE77DAD}"/>
              </a:ext>
            </a:extLst>
          </p:cNvPr>
          <p:cNvSpPr txBox="1"/>
          <p:nvPr/>
        </p:nvSpPr>
        <p:spPr>
          <a:xfrm>
            <a:off x="294640" y="4156702"/>
            <a:ext cx="611632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300" b="0" dirty="0">
                <a:effectLst/>
                <a:latin typeface="Consolas" panose="020B0609020204030204" pitchFamily="49" charset="0"/>
              </a:rPr>
              <a:t>Hybrid quantum-classical Neural Networks with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PyTorch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 and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Qiskit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>
                <a:effectLst/>
                <a:latin typeface="Consolas" panose="020B0609020204030204" pitchFamily="49" charset="0"/>
                <a:hlinkClick r:id="rId3"/>
              </a:rPr>
              <a:t>https://qiskit.org/textbook/ch-machine-learning/machine-learning-qiskit-pytorch.html</a:t>
            </a:r>
            <a:endParaRPr lang="en-US" sz="13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300" b="0" dirty="0">
                <a:effectLst/>
                <a:latin typeface="Consolas" panose="020B0609020204030204" pitchFamily="49" charset="0"/>
              </a:rPr>
              <a:t>Torch Connector and Hybrid QNNs: </a:t>
            </a:r>
            <a:r>
              <a:rPr lang="en-US" sz="1300" b="0" dirty="0">
                <a:effectLst/>
                <a:latin typeface="Consolas" panose="020B0609020204030204" pitchFamily="49" charset="0"/>
                <a:hlinkClick r:id="rId4"/>
              </a:rPr>
              <a:t>https://qiskit.org/documentation/machine-learning/tutorials/05_torch_connector.html</a:t>
            </a:r>
            <a:endParaRPr lang="en-US" sz="13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300" b="0" dirty="0" err="1">
                <a:effectLst/>
                <a:latin typeface="Consolas" panose="020B0609020204030204" pitchFamily="49" charset="0"/>
              </a:rPr>
              <a:t>Clasificador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 de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 de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Esófago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300" b="0" dirty="0">
                <a:effectLst/>
                <a:latin typeface="Consolas" panose="020B0609020204030204" pitchFamily="49" charset="0"/>
                <a:hlinkClick r:id="rId5"/>
              </a:rPr>
              <a:t>https://github.com/AnIsAsPe/ClassificadorCancerEsofago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4.Clases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Teóricas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 Colegio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Bourbaki</a:t>
            </a:r>
            <a:r>
              <a:rPr lang="en-US" sz="1300" b="0" dirty="0">
                <a:effectLst/>
                <a:latin typeface="Consolas" panose="020B0609020204030204" pitchFamily="49" charset="0"/>
              </a:rPr>
              <a:t>, Mexico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- https://www.colegio-bourbaki.com/</a:t>
            </a:r>
          </a:p>
          <a:p>
            <a:r>
              <a:rPr lang="en-US" sz="1300" b="0" dirty="0">
                <a:effectLst/>
                <a:latin typeface="Consolas" panose="020B0609020204030204" pitchFamily="49" charset="0"/>
              </a:rPr>
              <a:t>- LinkedIn: Colegio </a:t>
            </a:r>
            <a:r>
              <a:rPr lang="en-US" sz="1300" b="0" dirty="0" err="1">
                <a:effectLst/>
                <a:latin typeface="Consolas" panose="020B0609020204030204" pitchFamily="49" charset="0"/>
              </a:rPr>
              <a:t>Bourbaki</a:t>
            </a:r>
            <a:endParaRPr lang="en-US" sz="13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FontTx/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94" y="1960880"/>
            <a:ext cx="6827322" cy="24285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Disclaimer: No </a:t>
            </a:r>
            <a:r>
              <a:rPr lang="en-US" sz="4200" dirty="0" err="1"/>
              <a:t>cumple</a:t>
            </a:r>
            <a:r>
              <a:rPr lang="en-US" sz="4200" dirty="0"/>
              <a:t> con la </a:t>
            </a:r>
            <a:r>
              <a:rPr lang="en-US" sz="4200" dirty="0" err="1"/>
              <a:t>condición</a:t>
            </a:r>
            <a:r>
              <a:rPr lang="en-US" sz="4200" dirty="0"/>
              <a:t> del challenge 1, </a:t>
            </a:r>
            <a:r>
              <a:rPr lang="en-US" sz="4200" dirty="0" err="1"/>
              <a:t>pero</a:t>
            </a:r>
            <a:r>
              <a:rPr lang="en-US" sz="4200" dirty="0"/>
              <a:t> </a:t>
            </a:r>
            <a:r>
              <a:rPr lang="en-US" sz="4200" dirty="0" err="1"/>
              <a:t>puede</a:t>
            </a:r>
            <a:r>
              <a:rPr lang="en-US" sz="4200" dirty="0"/>
              <a:t> ser de </a:t>
            </a:r>
            <a:r>
              <a:rPr lang="en-US" sz="4200" dirty="0" err="1"/>
              <a:t>interés</a:t>
            </a:r>
            <a:r>
              <a:rPr lang="en-US" sz="4200" dirty="0"/>
              <a:t> general para la </a:t>
            </a:r>
            <a:r>
              <a:rPr lang="en-US" sz="4200" dirty="0" err="1"/>
              <a:t>escuela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834475" y="6083954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145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73" y="3718326"/>
            <a:ext cx="6287487" cy="6765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Problema</a:t>
            </a:r>
            <a:r>
              <a:rPr lang="en-US" sz="4200" dirty="0"/>
              <a:t>:</a:t>
            </a:r>
            <a:br>
              <a:rPr lang="en-US" sz="4200" dirty="0"/>
            </a:br>
            <a:r>
              <a:rPr lang="en-US" sz="4200" dirty="0" err="1"/>
              <a:t>clasificar</a:t>
            </a:r>
            <a:r>
              <a:rPr lang="en-US" sz="4200" dirty="0"/>
              <a:t>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r>
              <a:rPr lang="es-AR" sz="4200" dirty="0"/>
              <a:t> cancerígenas de esófago de manera binaria de un </a:t>
            </a:r>
            <a:r>
              <a:rPr lang="es-AR" sz="4200" dirty="0" err="1"/>
              <a:t>dataset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2113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48" name="Flowchart: Document 11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414" y="100708"/>
            <a:ext cx="4225893" cy="1285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DataSet</a:t>
            </a:r>
            <a:r>
              <a:rPr lang="en-US" sz="4200" dirty="0"/>
              <a:t> = 5063 </a:t>
            </a:r>
            <a:r>
              <a:rPr lang="en-US" sz="4200" dirty="0" err="1"/>
              <a:t>im</a:t>
            </a:r>
            <a:r>
              <a:rPr lang="es-AR" sz="4200" dirty="0" err="1"/>
              <a:t>ágenes</a:t>
            </a:r>
            <a:endParaRPr lang="en-US" sz="4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4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46" name="Picture 45" descr="A picture containing text">
            <a:extLst>
              <a:ext uri="{FF2B5EF4-FFF2-40B4-BE49-F238E27FC236}">
                <a16:creationId xmlns:a16="http://schemas.microsoft.com/office/drawing/2014/main" id="{E32F1A68-EAFB-CA9E-717B-750FD09D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1" y="1529168"/>
            <a:ext cx="7318287" cy="36626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51414" y="5134216"/>
            <a:ext cx="612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Challenge by Mauna Kea (Challenge Link: </a:t>
            </a:r>
            <a:r>
              <a:rPr lang="en-US" dirty="0">
                <a:hlinkClick r:id="rId4"/>
              </a:rPr>
              <a:t>https://challengedata.ens.fr/participants/challenges/11/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575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53" y="162326"/>
            <a:ext cx="4225893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Perceptrón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448593" y="6154199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7B9244-4FDF-2706-ED3C-992AF1897DC4}"/>
              </a:ext>
            </a:extLst>
          </p:cNvPr>
          <p:cNvSpPr txBox="1"/>
          <p:nvPr/>
        </p:nvSpPr>
        <p:spPr>
          <a:xfrm>
            <a:off x="448593" y="4928800"/>
            <a:ext cx="101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Aprendizaje supervisado de clasificadores binarios.</a:t>
            </a:r>
          </a:p>
          <a:p>
            <a:r>
              <a:rPr lang="es-ES" dirty="0"/>
              <a:t> </a:t>
            </a:r>
          </a:p>
          <a:p>
            <a:r>
              <a:rPr lang="es-ES" dirty="0"/>
              <a:t>Red neuronal de una sola capa.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3FDF-5A87-B961-A6A3-E23F712F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3"/>
          <a:stretch/>
        </p:blipFill>
        <p:spPr>
          <a:xfrm>
            <a:off x="360011" y="1220647"/>
            <a:ext cx="6047803" cy="33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Perceptrón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3302920" y="6228022"/>
            <a:ext cx="2793080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421673" y="773347"/>
            <a:ext cx="6197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(3544, 67600) Y: (3544,)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1043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2501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X: (1519, 67600) Y: (1519,)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Tejido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Sano: 426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Displasia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Cáncer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1093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421673" y="2624515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95.49% Precisión conjunto prueba: 90.19%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6427D8-9FE5-CC07-869A-C7B63DF6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3" y="3643870"/>
            <a:ext cx="3543300" cy="24955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7A06C3-7AFD-EC01-FC0E-7FCF8BDB26E5}"/>
              </a:ext>
            </a:extLst>
          </p:cNvPr>
          <p:cNvSpPr txBox="1">
            <a:spLocks/>
          </p:cNvSpPr>
          <p:nvPr/>
        </p:nvSpPr>
        <p:spPr>
          <a:xfrm>
            <a:off x="421673" y="3333465"/>
            <a:ext cx="1928847" cy="65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Confusión Matrix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6282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933" y="25400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 err="1"/>
              <a:t>Hybrid</a:t>
            </a:r>
            <a:r>
              <a:rPr lang="es-AR" sz="4200" dirty="0"/>
              <a:t> Neural Network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E51B7-408D-1DD2-50E0-52C546D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51182"/>
            <a:ext cx="8228727" cy="315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9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920" y="90593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Quantum </a:t>
            </a:r>
            <a:r>
              <a:rPr lang="es-AR" sz="4200" dirty="0" err="1"/>
              <a:t>Node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243840" y="6440593"/>
            <a:ext cx="4399280" cy="32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3CA981-BDCA-AF5C-D7CE-53492E2E9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56"/>
          <a:stretch/>
        </p:blipFill>
        <p:spPr>
          <a:xfrm>
            <a:off x="261643" y="849170"/>
            <a:ext cx="5811520" cy="530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5CAC2-1FF6-ADB5-BE16-E652B56C3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839" y="2799008"/>
            <a:ext cx="4598514" cy="16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8AFBCD-4B87-EA18-7D28-8B102269C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3" b="19027"/>
          <a:stretch/>
        </p:blipFill>
        <p:spPr>
          <a:xfrm>
            <a:off x="-22827" y="3413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A064A-D868-272C-A067-DD7A50F2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27" y="0"/>
            <a:ext cx="6643087" cy="6765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200" dirty="0"/>
              <a:t>Resultados QCNN</a:t>
            </a:r>
            <a:endParaRPr lang="en-US" sz="4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2972125-BB9D-916B-D4EC-4930A34E0533}"/>
              </a:ext>
            </a:extLst>
          </p:cNvPr>
          <p:cNvSpPr txBox="1">
            <a:spLocks/>
          </p:cNvSpPr>
          <p:nvPr/>
        </p:nvSpPr>
        <p:spPr>
          <a:xfrm>
            <a:off x="563152" y="6392341"/>
            <a:ext cx="4323047" cy="32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AR" sz="1500" dirty="0"/>
              <a:t>Machine </a:t>
            </a:r>
            <a:r>
              <a:rPr lang="es-AR" sz="1500" dirty="0" err="1"/>
              <a:t>Learning</a:t>
            </a:r>
            <a:r>
              <a:rPr lang="es-AR" sz="1500" dirty="0"/>
              <a:t> &amp; Quantum Machine </a:t>
            </a:r>
            <a:r>
              <a:rPr lang="es-AR" sz="1500" dirty="0" err="1"/>
              <a:t>Learning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363E2-45A2-F53A-3515-66D6F8AC1017}"/>
              </a:ext>
            </a:extLst>
          </p:cNvPr>
          <p:cNvSpPr txBox="1"/>
          <p:nvPr/>
        </p:nvSpPr>
        <p:spPr>
          <a:xfrm>
            <a:off x="199916" y="720555"/>
            <a:ext cx="619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Training set:</a:t>
            </a:r>
          </a:p>
          <a:p>
            <a:r>
              <a:rPr lang="en-US" dirty="0">
                <a:latin typeface="Consolas" panose="020B0609020204030204" pitchFamily="49" charset="0"/>
              </a:rPr>
              <a:t>3545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Test set: </a:t>
            </a:r>
          </a:p>
          <a:p>
            <a:r>
              <a:rPr lang="en-US" dirty="0">
                <a:latin typeface="Consolas" panose="020B0609020204030204" pitchFamily="49" charset="0"/>
              </a:rPr>
              <a:t>1518 </a:t>
            </a:r>
            <a:r>
              <a:rPr lang="en-US" dirty="0" err="1">
                <a:latin typeface="Consolas" panose="020B0609020204030204" pitchFamily="49" charset="0"/>
              </a:rPr>
              <a:t>imágenes</a:t>
            </a:r>
            <a:r>
              <a:rPr lang="en-US" dirty="0">
                <a:latin typeface="Consolas" panose="020B0609020204030204" pitchFamily="49" charset="0"/>
              </a:rPr>
              <a:t>. Tensor de entrada [3, 260, 260]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55D39-1EC5-B688-0285-8870F6F340AD}"/>
              </a:ext>
            </a:extLst>
          </p:cNvPr>
          <p:cNvSpPr txBox="1"/>
          <p:nvPr/>
        </p:nvSpPr>
        <p:spPr>
          <a:xfrm>
            <a:off x="199916" y="1949846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entrenamiento: 70.97%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Precisión conjunto prueba: 70.97%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9936D-87F4-E1F2-5DCA-687817EB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56" y="2717926"/>
            <a:ext cx="4907280" cy="35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895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Grandview</vt:lpstr>
      <vt:lpstr>Wingdings</vt:lpstr>
      <vt:lpstr>CosineVTI</vt:lpstr>
      <vt:lpstr>Clasificador Cancerígeno binario por Imagenes</vt:lpstr>
      <vt:lpstr>Disclaimer: No cumple con la condición del challenge 1, pero puede ser de interés general para la escuela</vt:lpstr>
      <vt:lpstr>Problema: clasificar imágenes cancerígenas de esófago de manera binaria de un dataset</vt:lpstr>
      <vt:lpstr>DataSet = 5063 imágenes</vt:lpstr>
      <vt:lpstr>Perceptrón</vt:lpstr>
      <vt:lpstr>Resultados Perceptrón</vt:lpstr>
      <vt:lpstr>Hybrid Neural Network</vt:lpstr>
      <vt:lpstr>Quantum Node</vt:lpstr>
      <vt:lpstr>Resultados QCNN</vt:lpstr>
      <vt:lpstr>Observaciones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Clasificador Cancerígeno por Imagenes</dc:title>
  <dc:creator>Pablo Conte</dc:creator>
  <cp:lastModifiedBy>Pablo Conte</cp:lastModifiedBy>
  <cp:revision>2</cp:revision>
  <dcterms:created xsi:type="dcterms:W3CDTF">2022-10-26T23:58:46Z</dcterms:created>
  <dcterms:modified xsi:type="dcterms:W3CDTF">2022-10-27T01:41:32Z</dcterms:modified>
</cp:coreProperties>
</file>