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9" r:id="rId10"/>
    <p:sldId id="270" r:id="rId11"/>
    <p:sldId id="266" r:id="rId12"/>
    <p:sldId id="264" r:id="rId13"/>
    <p:sldId id="268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7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3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7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8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textbook/ch-machine-learning/machine-learning-qiskit-pytorch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nIsAsPe/ClassificadorCancerEsofago" TargetMode="External"/><Relationship Id="rId5" Type="http://schemas.openxmlformats.org/officeDocument/2006/relationships/hyperlink" Target="https://qiskit.org/documentation/machine-learning/tutorials/11_quantum_convolutional_neural_networks.html" TargetMode="External"/><Relationship Id="rId4" Type="http://schemas.openxmlformats.org/officeDocument/2006/relationships/hyperlink" Target="https://qiskit.org/documentation/machine-learning/tutorials/05_torch_connecto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allengedata.ens.fr/participants/challenges/1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1" y="476103"/>
            <a:ext cx="7378621" cy="2510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Clasificador</a:t>
            </a:r>
            <a:r>
              <a:rPr lang="en-US" dirty="0"/>
              <a:t> Cancer</a:t>
            </a:r>
            <a:r>
              <a:rPr lang="es-AR" dirty="0" err="1"/>
              <a:t>ígeno</a:t>
            </a:r>
            <a:r>
              <a:rPr lang="es-AR" dirty="0"/>
              <a:t> binario por </a:t>
            </a:r>
            <a:r>
              <a:rPr lang="es-AR" dirty="0" err="1"/>
              <a:t>Imagenes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983EC-4ABA-EB2C-BF11-9F8F10CEC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s-AR" dirty="0"/>
              <a:t>Comparación de métodos</a:t>
            </a:r>
          </a:p>
          <a:p>
            <a:r>
              <a:rPr lang="en-US" dirty="0"/>
              <a:t>- </a:t>
            </a:r>
            <a:r>
              <a:rPr lang="es-AR" dirty="0"/>
              <a:t>Perceptrón</a:t>
            </a:r>
          </a:p>
          <a:p>
            <a:r>
              <a:rPr lang="es-AR" dirty="0"/>
              <a:t>- Red Neuronal Convolucional Cuántica (QCCN)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65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834475" y="6083954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/>
              <a:t>Machine Learning &amp; Quantum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9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8361680" cy="6765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Chequeo Entrelazamiento Cuántico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12BBD-AAA1-8946-34FA-5C0EBAD6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18" y="1427418"/>
            <a:ext cx="5512378" cy="296072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2A5A464-317D-2A0E-E40D-0F0E7EFDBDB7}"/>
              </a:ext>
            </a:extLst>
          </p:cNvPr>
          <p:cNvSpPr txBox="1">
            <a:spLocks/>
          </p:cNvSpPr>
          <p:nvPr/>
        </p:nvSpPr>
        <p:spPr>
          <a:xfrm>
            <a:off x="421672" y="854278"/>
            <a:ext cx="6263607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Matriz de Densidad para parámetros aleatorios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BB84F3-C397-B079-EF72-49150E0E5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72" y="4628239"/>
            <a:ext cx="1117126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2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7" y="48063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Net </a:t>
            </a:r>
            <a:r>
              <a:rPr lang="es-AR" sz="4200" dirty="0" err="1"/>
              <a:t>Overwiew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46328-DA1A-2DF1-789C-4977EDF36AD5}"/>
              </a:ext>
            </a:extLst>
          </p:cNvPr>
          <p:cNvSpPr txBox="1"/>
          <p:nvPr/>
        </p:nvSpPr>
        <p:spPr>
          <a:xfrm>
            <a:off x="4916456" y="672458"/>
            <a:ext cx="72526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Net(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(conv1): Conv2d(3, 24,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kernel_size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=(5, 5), stride=(1, 1))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(conv2): Conv2d(24, 48,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kernel_size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=(5, 5), stride=(1, 1))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(dropout): Dropout2d(p=0.5,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=False)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(fc1): Linear(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=184512,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out_features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=512, bias=True)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(fc2): Linear(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=512,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out_features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=2, bias=True) 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qnn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):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TorchConnector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(fc3): Linear(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=1,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out_features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=1, bias=True)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42007-C441-D2E0-BA81-2F756D7E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96" y="770421"/>
            <a:ext cx="3179694" cy="52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4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Resultados QCNN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563152" y="6392341"/>
            <a:ext cx="4323047" cy="32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199916" y="720555"/>
            <a:ext cx="619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Training set:</a:t>
            </a:r>
          </a:p>
          <a:p>
            <a:r>
              <a:rPr lang="en-US" dirty="0">
                <a:latin typeface="Consolas" panose="020B0609020204030204" pitchFamily="49" charset="0"/>
              </a:rPr>
              <a:t>3291 </a:t>
            </a:r>
            <a:r>
              <a:rPr lang="en-US" dirty="0" err="1">
                <a:latin typeface="Consolas" panose="020B0609020204030204" pitchFamily="49" charset="0"/>
              </a:rPr>
              <a:t>imágenes</a:t>
            </a:r>
            <a:r>
              <a:rPr lang="en-US" dirty="0">
                <a:latin typeface="Consolas" panose="020B0609020204030204" pitchFamily="49" charset="0"/>
              </a:rPr>
              <a:t>. Tensor de entrada [3, 260, 260]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Test set: </a:t>
            </a:r>
          </a:p>
          <a:p>
            <a:r>
              <a:rPr lang="en-US" dirty="0">
                <a:latin typeface="Consolas" panose="020B0609020204030204" pitchFamily="49" charset="0"/>
              </a:rPr>
              <a:t>1772 </a:t>
            </a:r>
            <a:r>
              <a:rPr lang="en-US" dirty="0" err="1">
                <a:latin typeface="Consolas" panose="020B0609020204030204" pitchFamily="49" charset="0"/>
              </a:rPr>
              <a:t>imágenes</a:t>
            </a:r>
            <a:r>
              <a:rPr lang="en-US" dirty="0">
                <a:latin typeface="Consolas" panose="020B0609020204030204" pitchFamily="49" charset="0"/>
              </a:rPr>
              <a:t>. Tensor de entrada [3, 260, 260]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55D39-1EC5-B688-0285-8870F6F340AD}"/>
              </a:ext>
            </a:extLst>
          </p:cNvPr>
          <p:cNvSpPr txBox="1"/>
          <p:nvPr/>
        </p:nvSpPr>
        <p:spPr>
          <a:xfrm>
            <a:off x="199916" y="4270869"/>
            <a:ext cx="619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Precisión conjunto entrenamiento: </a:t>
            </a:r>
            <a:r>
              <a:rPr lang="es-ES" dirty="0">
                <a:latin typeface="Consolas" panose="020B0609020204030204" pitchFamily="49" charset="0"/>
              </a:rPr>
              <a:t>99.82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%</a:t>
            </a:r>
          </a:p>
          <a:p>
            <a:r>
              <a:rPr lang="es-ES" b="0" i="0" dirty="0">
                <a:effectLst/>
                <a:latin typeface="Consolas" panose="020B0609020204030204" pitchFamily="49" charset="0"/>
              </a:rPr>
              <a:t>Precisión conjunto prueba: </a:t>
            </a:r>
            <a:r>
              <a:rPr lang="es-ES" dirty="0">
                <a:latin typeface="Consolas" panose="020B0609020204030204" pitchFamily="49" charset="0"/>
              </a:rPr>
              <a:t>98.8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6325C-D4E9-2412-641B-732F153ECEE6}"/>
              </a:ext>
            </a:extLst>
          </p:cNvPr>
          <p:cNvSpPr txBox="1"/>
          <p:nvPr/>
        </p:nvSpPr>
        <p:spPr>
          <a:xfrm>
            <a:off x="199916" y="2205006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effectLst/>
                <a:latin typeface="Consolas" panose="020B0609020204030204" pitchFamily="49" charset="0"/>
              </a:rPr>
              <a:t>Predicted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 Output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A6F07-D578-F41F-749F-71A59D53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16" y="2642865"/>
            <a:ext cx="54768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Resultados QCNN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A4DBB-6EAD-3D67-4D30-E9E85D184E0F}"/>
              </a:ext>
            </a:extLst>
          </p:cNvPr>
          <p:cNvSpPr txBox="1">
            <a:spLocks/>
          </p:cNvSpPr>
          <p:nvPr/>
        </p:nvSpPr>
        <p:spPr>
          <a:xfrm>
            <a:off x="199916" y="639141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3D9AF-04E8-02FC-1E8F-C57B577C2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1" y="737281"/>
            <a:ext cx="4048125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52A87-9617-72AD-EA8B-8FED835B7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09" y="3554772"/>
            <a:ext cx="3769791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3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73" y="96842"/>
            <a:ext cx="377186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Observaciones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421673" y="6443511"/>
            <a:ext cx="4323047" cy="32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421672" y="799130"/>
            <a:ext cx="70002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0" dirty="0">
                <a:effectLst/>
                <a:latin typeface="Consolas" panose="020B0609020204030204" pitchFamily="49" charset="0"/>
              </a:rPr>
              <a:t>La red neuronal híbrida tiene menor precisión que el perceptrón. Recordemos que la entrada al perceptrón es una matriz que representa a las imágenes en escala de grises mientras que la entrada la red neuronal es un tensor [3, 260, 260]</a:t>
            </a:r>
          </a:p>
          <a:p>
            <a:endParaRPr lang="es-ES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ES" b="0" dirty="0">
                <a:effectLst/>
                <a:latin typeface="Consolas" panose="020B0609020204030204" pitchFamily="49" charset="0"/>
              </a:rPr>
              <a:t>Es posible optimizar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hiperparámetros</a:t>
            </a:r>
            <a:r>
              <a:rPr lang="es-ES" b="0" dirty="0">
                <a:effectLst/>
                <a:latin typeface="Consolas" panose="020B0609020204030204" pitchFamily="49" charset="0"/>
              </a:rPr>
              <a:t> y arquitectura de la red neuronal convolucional.</a:t>
            </a:r>
          </a:p>
          <a:p>
            <a:endParaRPr lang="es-E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- </a:t>
            </a:r>
            <a:r>
              <a:rPr lang="es-ES" b="0" dirty="0">
                <a:effectLst/>
                <a:latin typeface="Consolas" panose="020B0609020204030204" pitchFamily="49" charset="0"/>
              </a:rPr>
              <a:t>El Perceptrón al vectorizar la imagen pierde información sobre la misma, aunque se pueda reconstruir. La red neuronal trabaja con la información completa de la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imágen</a:t>
            </a:r>
            <a:r>
              <a:rPr lang="es-AR" dirty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s-A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AR" dirty="0">
                <a:latin typeface="Consolas" panose="020B0609020204030204" pitchFamily="49" charset="0"/>
              </a:rPr>
              <a:t>Se podría mejorar el circuito con más capas.</a:t>
            </a:r>
          </a:p>
          <a:p>
            <a:pPr marL="285750" indent="-285750">
              <a:buFontTx/>
              <a:buChar char="-"/>
            </a:pPr>
            <a:endParaRPr lang="es-AR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AR" dirty="0">
                <a:latin typeface="Consolas" panose="020B0609020204030204" pitchFamily="49" charset="0"/>
              </a:rPr>
              <a:t>El fin del modelo </a:t>
            </a:r>
            <a:r>
              <a:rPr lang="es-AR">
                <a:latin typeface="Consolas" panose="020B0609020204030204" pitchFamily="49" charset="0"/>
              </a:rPr>
              <a:t>es educativo</a:t>
            </a:r>
            <a:endParaRPr lang="es-E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4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716774-2882-3EFE-7006-57FEE704F3B9}"/>
              </a:ext>
            </a:extLst>
          </p:cNvPr>
          <p:cNvSpPr txBox="1">
            <a:spLocks/>
          </p:cNvSpPr>
          <p:nvPr/>
        </p:nvSpPr>
        <p:spPr>
          <a:xfrm>
            <a:off x="0" y="46737"/>
            <a:ext cx="3771867" cy="676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s-AR" sz="4200" dirty="0"/>
              <a:t>Referencias</a:t>
            </a:r>
            <a:endParaRPr lang="en-US" sz="4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633CB-8677-C0A4-64A9-5C7E8EE77DAD}"/>
              </a:ext>
            </a:extLst>
          </p:cNvPr>
          <p:cNvSpPr txBox="1"/>
          <p:nvPr/>
        </p:nvSpPr>
        <p:spPr>
          <a:xfrm>
            <a:off x="199915" y="982323"/>
            <a:ext cx="863585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Hybrid quantum-classical Neural Networks with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PyTorch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and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Qiskit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3"/>
              </a:rPr>
              <a:t>https://qiskit.org/textbook/ch-machine-learning/machine-learning-qiskit-pytorch.html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Torch Connector and Hybrid QNNs: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4"/>
              </a:rPr>
              <a:t>https://qiskit.org/documentation/machine-learning/tutorials/05_torch_connector.html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endParaRPr lang="en-US" sz="1600" dirty="0"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The Quantum Convolution Neural Network: 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hlinkClick r:id="rId5"/>
              </a:rPr>
              <a:t>https://qiskit.org/documentation/machine-learning/tutorials/11_quantum_convolutional_neural_networks.html</a:t>
            </a:r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Esophagus Cancer Classifier 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6"/>
              </a:rPr>
              <a:t>https://github.com/AnIsAsPe/ClassificadorCancerEsofago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Machine Learning &amp; IA for the Working Analyst - Colegio de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Matem</a:t>
            </a:r>
            <a:r>
              <a:rPr lang="es-A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á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ticas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Bourbaki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- Mexico</a:t>
            </a:r>
          </a:p>
          <a:p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- https://www.colegio-bourbaki.com/</a:t>
            </a:r>
          </a:p>
          <a:p>
            <a:pPr marL="285750" indent="-285750">
              <a:buFontTx/>
              <a:buChar char="-"/>
            </a:pP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LinkedIn: Colegio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Bourbaki</a:t>
            </a:r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Qiskit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Slack Channel (qiskit.slack.com) - Special Thanks to Owen Lockwood &amp; Anton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Dekusar</a:t>
            </a:r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25DEED2-BDD4-3032-1075-E9194C9605D7}"/>
              </a:ext>
            </a:extLst>
          </p:cNvPr>
          <p:cNvSpPr txBox="1">
            <a:spLocks/>
          </p:cNvSpPr>
          <p:nvPr/>
        </p:nvSpPr>
        <p:spPr>
          <a:xfrm>
            <a:off x="199916" y="639141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94" y="1960880"/>
            <a:ext cx="6827322" cy="2428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Disclaimer: No </a:t>
            </a:r>
            <a:r>
              <a:rPr lang="en-US" sz="4200" dirty="0" err="1"/>
              <a:t>cumple</a:t>
            </a:r>
            <a:r>
              <a:rPr lang="en-US" sz="4200" dirty="0"/>
              <a:t> con la </a:t>
            </a:r>
            <a:r>
              <a:rPr lang="en-US" sz="4200" dirty="0" err="1"/>
              <a:t>condición</a:t>
            </a:r>
            <a:r>
              <a:rPr lang="en-US" sz="4200" dirty="0"/>
              <a:t> del challenge 1, </a:t>
            </a:r>
            <a:r>
              <a:rPr lang="en-US" sz="4200" dirty="0" err="1"/>
              <a:t>pero</a:t>
            </a:r>
            <a:r>
              <a:rPr lang="en-US" sz="4200" dirty="0"/>
              <a:t> </a:t>
            </a:r>
            <a:r>
              <a:rPr lang="en-US" sz="4200" dirty="0" err="1"/>
              <a:t>puede</a:t>
            </a:r>
            <a:r>
              <a:rPr lang="en-US" sz="4200" dirty="0"/>
              <a:t> ser de </a:t>
            </a:r>
            <a:r>
              <a:rPr lang="en-US" sz="4200" dirty="0" err="1"/>
              <a:t>interés</a:t>
            </a:r>
            <a:r>
              <a:rPr lang="en-US" sz="4200" dirty="0"/>
              <a:t> general para la </a:t>
            </a:r>
            <a:r>
              <a:rPr lang="en-US" sz="4200" dirty="0" err="1"/>
              <a:t>escuela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834475" y="6083954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1451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73" y="3718326"/>
            <a:ext cx="6287487" cy="6765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Problema</a:t>
            </a:r>
            <a:r>
              <a:rPr lang="en-US" sz="4200" dirty="0"/>
              <a:t>:</a:t>
            </a:r>
            <a:br>
              <a:rPr lang="en-US" sz="4200" dirty="0"/>
            </a:br>
            <a:r>
              <a:rPr lang="en-US" sz="4200" dirty="0" err="1"/>
              <a:t>clasificar</a:t>
            </a:r>
            <a:r>
              <a:rPr lang="en-US" sz="4200" dirty="0"/>
              <a:t> </a:t>
            </a:r>
            <a:r>
              <a:rPr lang="en-US" sz="4200" dirty="0" err="1"/>
              <a:t>im</a:t>
            </a:r>
            <a:r>
              <a:rPr lang="es-AR" sz="4200" dirty="0" err="1"/>
              <a:t>ágenes</a:t>
            </a:r>
            <a:r>
              <a:rPr lang="es-AR" sz="4200" dirty="0"/>
              <a:t> cancerígenas de esófago de manera binaria de un </a:t>
            </a:r>
            <a:r>
              <a:rPr lang="es-AR" sz="4200" dirty="0" err="1"/>
              <a:t>dataset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448593" y="6154199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2113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48" name="Flowchart: Document 11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414" y="100708"/>
            <a:ext cx="4225893" cy="1285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 err="1"/>
              <a:t>DataSet</a:t>
            </a:r>
            <a:r>
              <a:rPr lang="en-US" sz="4200" dirty="0"/>
              <a:t> = 5063 </a:t>
            </a:r>
            <a:r>
              <a:rPr lang="en-US" sz="4200" dirty="0" err="1"/>
              <a:t>im</a:t>
            </a:r>
            <a:r>
              <a:rPr lang="es-AR" sz="4200" dirty="0" err="1"/>
              <a:t>ágenes</a:t>
            </a:r>
            <a:endParaRPr lang="en-US" sz="4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4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448593" y="6154199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pic>
        <p:nvPicPr>
          <p:cNvPr id="46" name="Picture 45" descr="A picture containing text">
            <a:extLst>
              <a:ext uri="{FF2B5EF4-FFF2-40B4-BE49-F238E27FC236}">
                <a16:creationId xmlns:a16="http://schemas.microsoft.com/office/drawing/2014/main" id="{E32F1A68-EAFB-CA9E-717B-750FD09D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91" y="1529168"/>
            <a:ext cx="7318287" cy="366268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A7B9244-4FDF-2706-ED3C-992AF1897DC4}"/>
              </a:ext>
            </a:extLst>
          </p:cNvPr>
          <p:cNvSpPr txBox="1"/>
          <p:nvPr/>
        </p:nvSpPr>
        <p:spPr>
          <a:xfrm>
            <a:off x="451414" y="5134216"/>
            <a:ext cx="612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Challenge by Mauna Kea (Challenge Link: </a:t>
            </a:r>
            <a:r>
              <a:rPr lang="en-US" dirty="0">
                <a:hlinkClick r:id="rId4"/>
              </a:rPr>
              <a:t>https://challengedata.ens.fr/participants/challenges/11/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575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53" y="162326"/>
            <a:ext cx="4225893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Perceptrón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448593" y="6154199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7B9244-4FDF-2706-ED3C-992AF1897DC4}"/>
              </a:ext>
            </a:extLst>
          </p:cNvPr>
          <p:cNvSpPr txBox="1"/>
          <p:nvPr/>
        </p:nvSpPr>
        <p:spPr>
          <a:xfrm>
            <a:off x="448593" y="4928800"/>
            <a:ext cx="1011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Aprendizaje supervisado de clasificadores binarios.</a:t>
            </a:r>
          </a:p>
          <a:p>
            <a:r>
              <a:rPr lang="es-ES" dirty="0"/>
              <a:t> </a:t>
            </a:r>
          </a:p>
          <a:p>
            <a:r>
              <a:rPr lang="es-ES" dirty="0"/>
              <a:t>Red neuronal de una sola capa.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03FDF-5A87-B961-A6A3-E23F712FE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03"/>
          <a:stretch/>
        </p:blipFill>
        <p:spPr>
          <a:xfrm>
            <a:off x="360011" y="1220647"/>
            <a:ext cx="6047803" cy="33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Resultados Perceptrón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3302920" y="6228022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421673" y="773347"/>
            <a:ext cx="6197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Training set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X: (3544, 67600) Y: (3544,)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Tejido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Sano: 1043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Displasia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o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Cáncer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2501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Test set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X: (1519, 67600) Y: (1519,)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Tejido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Sano: 426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Displasia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o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Cáncer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1093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55D39-1EC5-B688-0285-8870F6F340AD}"/>
              </a:ext>
            </a:extLst>
          </p:cNvPr>
          <p:cNvSpPr txBox="1"/>
          <p:nvPr/>
        </p:nvSpPr>
        <p:spPr>
          <a:xfrm>
            <a:off x="421673" y="2624515"/>
            <a:ext cx="619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Precisión conjunto entrenamiento: 95.49% Precisión conjunto prueba: 90.19%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6427D8-9FE5-CC07-869A-C7B63DF6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3" y="3643870"/>
            <a:ext cx="3543300" cy="249555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647A06C3-7AFD-EC01-FC0E-7FCF8BDB26E5}"/>
              </a:ext>
            </a:extLst>
          </p:cNvPr>
          <p:cNvSpPr txBox="1">
            <a:spLocks/>
          </p:cNvSpPr>
          <p:nvPr/>
        </p:nvSpPr>
        <p:spPr>
          <a:xfrm>
            <a:off x="421673" y="3333465"/>
            <a:ext cx="1928847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Confusión Matrix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6282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33" y="25400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 err="1"/>
              <a:t>Hybrid</a:t>
            </a:r>
            <a:r>
              <a:rPr lang="es-AR" sz="4200" dirty="0"/>
              <a:t> Neural Network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243840" y="6440593"/>
            <a:ext cx="4399280" cy="326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E51B7-408D-1DD2-50E0-52C546DD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851182"/>
            <a:ext cx="8228727" cy="31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9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Quantum </a:t>
            </a:r>
            <a:r>
              <a:rPr lang="es-AR" sz="4200" dirty="0" err="1"/>
              <a:t>Node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243840" y="6440593"/>
            <a:ext cx="4399280" cy="326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CA981-BDCA-AF5C-D7CE-53492E2E9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56"/>
          <a:stretch/>
        </p:blipFill>
        <p:spPr>
          <a:xfrm>
            <a:off x="261643" y="849170"/>
            <a:ext cx="5811520" cy="530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5CAC2-1FF6-ADB5-BE16-E652B56C3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839" y="2799008"/>
            <a:ext cx="4598514" cy="16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1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8361680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Circuito Nodo Cuántico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AD21F-9E3F-75C7-4BBA-3C4FF073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" y="1874518"/>
            <a:ext cx="6810375" cy="1171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996572-373A-6F3C-3B73-084A38974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73" y="4148933"/>
            <a:ext cx="2057400" cy="1171575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775E34DD-87FF-7722-4A54-12AC24F5E17F}"/>
              </a:ext>
            </a:extLst>
          </p:cNvPr>
          <p:cNvSpPr txBox="1">
            <a:spLocks/>
          </p:cNvSpPr>
          <p:nvPr/>
        </p:nvSpPr>
        <p:spPr>
          <a:xfrm>
            <a:off x="706153" y="1215838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Gráfico </a:t>
            </a:r>
            <a:r>
              <a:rPr lang="es-AR" dirty="0" err="1"/>
              <a:t>ZZFeatureMap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EC928D8-C373-DEEE-FD16-CDA1AB0E90AF}"/>
              </a:ext>
            </a:extLst>
          </p:cNvPr>
          <p:cNvSpPr txBox="1">
            <a:spLocks/>
          </p:cNvSpPr>
          <p:nvPr/>
        </p:nvSpPr>
        <p:spPr>
          <a:xfrm>
            <a:off x="706153" y="355852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Gráfico </a:t>
            </a:r>
            <a:r>
              <a:rPr lang="es-AR" dirty="0" err="1"/>
              <a:t>RealAmplitudes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6568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699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Grandview</vt:lpstr>
      <vt:lpstr>Wingdings</vt:lpstr>
      <vt:lpstr>CosineVTI</vt:lpstr>
      <vt:lpstr>Clasificador Cancerígeno binario por Imagenes</vt:lpstr>
      <vt:lpstr>Disclaimer: No cumple con la condición del challenge 1, pero puede ser de interés general para la escuela</vt:lpstr>
      <vt:lpstr>Problema: clasificar imágenes cancerígenas de esófago de manera binaria de un dataset</vt:lpstr>
      <vt:lpstr>DataSet = 5063 imágenes</vt:lpstr>
      <vt:lpstr>Perceptrón</vt:lpstr>
      <vt:lpstr>Resultados Perceptrón</vt:lpstr>
      <vt:lpstr>Hybrid Neural Network</vt:lpstr>
      <vt:lpstr>Quantum Node</vt:lpstr>
      <vt:lpstr>Circuito Nodo Cuántico</vt:lpstr>
      <vt:lpstr>Chequeo Entrelazamiento Cuántico</vt:lpstr>
      <vt:lpstr>Net Overwiew</vt:lpstr>
      <vt:lpstr>Resultados QCNN</vt:lpstr>
      <vt:lpstr>Resultados QCNN</vt:lpstr>
      <vt:lpstr>Observaciones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 Cancerígeno por Imagenes</dc:title>
  <dc:creator>Pablo Conte</dc:creator>
  <cp:lastModifiedBy>Pablo Conte</cp:lastModifiedBy>
  <cp:revision>4</cp:revision>
  <dcterms:created xsi:type="dcterms:W3CDTF">2022-10-26T23:58:46Z</dcterms:created>
  <dcterms:modified xsi:type="dcterms:W3CDTF">2022-11-04T14:13:56Z</dcterms:modified>
</cp:coreProperties>
</file>