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5"/>
  </p:notesMasterIdLst>
  <p:sldIdLst>
    <p:sldId id="256" r:id="rId2"/>
    <p:sldId id="257" r:id="rId3"/>
    <p:sldId id="258" r:id="rId4"/>
    <p:sldId id="259" r:id="rId5"/>
    <p:sldId id="273" r:id="rId6"/>
    <p:sldId id="260" r:id="rId7"/>
    <p:sldId id="261" r:id="rId8"/>
    <p:sldId id="262" r:id="rId9"/>
    <p:sldId id="265" r:id="rId10"/>
    <p:sldId id="267" r:id="rId11"/>
    <p:sldId id="269" r:id="rId12"/>
    <p:sldId id="270" r:id="rId13"/>
    <p:sldId id="263" r:id="rId14"/>
    <p:sldId id="274" r:id="rId15"/>
    <p:sldId id="275" r:id="rId16"/>
    <p:sldId id="276" r:id="rId17"/>
    <p:sldId id="277" r:id="rId18"/>
    <p:sldId id="278" r:id="rId19"/>
    <p:sldId id="279" r:id="rId20"/>
    <p:sldId id="280" r:id="rId21"/>
    <p:sldId id="281" r:id="rId22"/>
    <p:sldId id="283" r:id="rId23"/>
    <p:sldId id="282"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1A0A14C-5913-44AD-A2E5-2952E31BA66A}">
          <p14:sldIdLst>
            <p14:sldId id="256"/>
            <p14:sldId id="257"/>
            <p14:sldId id="258"/>
            <p14:sldId id="259"/>
            <p14:sldId id="273"/>
          </p14:sldIdLst>
        </p14:section>
        <p14:section name="Untitled Section" id="{D9EE9648-566F-4EF9-8C24-EA224F883FF1}">
          <p14:sldIdLst>
            <p14:sldId id="260"/>
            <p14:sldId id="261"/>
            <p14:sldId id="262"/>
            <p14:sldId id="265"/>
            <p14:sldId id="267"/>
            <p14:sldId id="269"/>
            <p14:sldId id="270"/>
            <p14:sldId id="263"/>
            <p14:sldId id="274"/>
            <p14:sldId id="275"/>
            <p14:sldId id="276"/>
            <p14:sldId id="277"/>
            <p14:sldId id="278"/>
            <p14:sldId id="279"/>
            <p14:sldId id="280"/>
            <p14:sldId id="281"/>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2DD806-57F0-4A4C-8F70-5974C8F54506}">
  <a:tblStyle styleId="{BB2DD806-57F0-4A4C-8F70-5974C8F54506}"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6476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45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269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798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4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511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7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984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6098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27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subTitle" idx="1"/>
          </p:nvPr>
        </p:nvSpPr>
        <p:spPr>
          <a:xfrm>
            <a:off x="749300" y="584200"/>
            <a:ext cx="10655300" cy="576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440"/>
              <a:buNone/>
            </a:pPr>
            <a:r>
              <a:rPr lang="en-US" dirty="0"/>
              <a:t>A </a:t>
            </a:r>
            <a:endParaRPr dirty="0"/>
          </a:p>
          <a:p>
            <a:pPr marL="0" lvl="0" indent="0" algn="ctr" rtl="0">
              <a:spcBef>
                <a:spcPts val="1000"/>
              </a:spcBef>
              <a:spcAft>
                <a:spcPts val="0"/>
              </a:spcAft>
              <a:buSzPts val="1440"/>
              <a:buNone/>
            </a:pPr>
            <a:r>
              <a:rPr lang="en-US" dirty="0"/>
              <a:t>PROJECT REPORT</a:t>
            </a:r>
            <a:endParaRPr dirty="0"/>
          </a:p>
          <a:p>
            <a:pPr marL="0" lvl="0" indent="0" algn="ctr" rtl="0">
              <a:spcBef>
                <a:spcPts val="1000"/>
              </a:spcBef>
              <a:spcAft>
                <a:spcPts val="0"/>
              </a:spcAft>
              <a:buSzPts val="1440"/>
              <a:buNone/>
            </a:pPr>
            <a:r>
              <a:rPr lang="en-US" dirty="0"/>
              <a:t> ON</a:t>
            </a:r>
            <a:endParaRPr dirty="0"/>
          </a:p>
          <a:p>
            <a:pPr marL="0" lvl="0" indent="0" algn="ctr" rtl="0">
              <a:spcBef>
                <a:spcPts val="1000"/>
              </a:spcBef>
              <a:spcAft>
                <a:spcPts val="0"/>
              </a:spcAft>
              <a:buSzPts val="1440"/>
              <a:buNone/>
            </a:pPr>
            <a:r>
              <a:rPr lang="en-US" b="1" dirty="0"/>
              <a:t>FREELANCER MANAGEMENT SYSTEM (CODEWORK)</a:t>
            </a:r>
            <a:endParaRPr dirty="0"/>
          </a:p>
          <a:p>
            <a:pPr marL="0" lvl="0" indent="0" algn="ctr" rtl="0">
              <a:spcBef>
                <a:spcPts val="1000"/>
              </a:spcBef>
              <a:spcAft>
                <a:spcPts val="0"/>
              </a:spcAft>
              <a:buSzPts val="1440"/>
              <a:buNone/>
            </a:pPr>
            <a:r>
              <a:rPr lang="en-US" dirty="0"/>
              <a:t>Submitted to:</a:t>
            </a:r>
            <a:endParaRPr dirty="0"/>
          </a:p>
          <a:p>
            <a:pPr marL="0" lvl="0" indent="0" algn="ctr" rtl="0">
              <a:spcBef>
                <a:spcPts val="1000"/>
              </a:spcBef>
              <a:spcAft>
                <a:spcPts val="0"/>
              </a:spcAft>
              <a:buSzPts val="1440"/>
              <a:buNone/>
            </a:pPr>
            <a:r>
              <a:rPr lang="en-US" sz="1800" b="1" dirty="0">
                <a:effectLst/>
                <a:latin typeface="Times New Roman" panose="02020603050405020304" pitchFamily="18" charset="0"/>
                <a:ea typeface="Times New Roman" panose="02020603050405020304" pitchFamily="18" charset="0"/>
              </a:rPr>
              <a:t>Department of Computer Application (MCA)</a:t>
            </a:r>
            <a:r>
              <a:rPr lang="en-US" b="1" dirty="0"/>
              <a:t>, Visnagar </a:t>
            </a:r>
            <a:endParaRPr dirty="0"/>
          </a:p>
          <a:p>
            <a:pPr marL="0" lvl="0" indent="0" algn="ctr" rtl="0">
              <a:spcBef>
                <a:spcPts val="1000"/>
              </a:spcBef>
              <a:spcAft>
                <a:spcPts val="0"/>
              </a:spcAft>
              <a:buSzPts val="1440"/>
              <a:buNone/>
            </a:pPr>
            <a:r>
              <a:rPr lang="en-US" dirty="0"/>
              <a:t>Affiliated to:</a:t>
            </a:r>
            <a:endParaRPr dirty="0"/>
          </a:p>
          <a:p>
            <a:pPr marL="0" lvl="0" indent="0" algn="ctr" rtl="0">
              <a:spcBef>
                <a:spcPts val="1000"/>
              </a:spcBef>
              <a:spcAft>
                <a:spcPts val="0"/>
              </a:spcAft>
              <a:buSzPts val="1440"/>
              <a:buNone/>
            </a:pPr>
            <a:r>
              <a:rPr lang="en-US" b="1" dirty="0"/>
              <a:t>Sankalchand Patel University </a:t>
            </a:r>
            <a:endParaRPr dirty="0"/>
          </a:p>
          <a:p>
            <a:pPr marL="0" lvl="0" indent="0" algn="ctr" rtl="0">
              <a:spcBef>
                <a:spcPts val="1000"/>
              </a:spcBef>
              <a:spcAft>
                <a:spcPts val="0"/>
              </a:spcAft>
              <a:buSzPts val="1440"/>
              <a:buNone/>
            </a:pPr>
            <a:endParaRPr dirty="0"/>
          </a:p>
          <a:p>
            <a:pPr marL="0" lvl="0" indent="0" algn="ctr" rtl="0">
              <a:spcBef>
                <a:spcPts val="1000"/>
              </a:spcBef>
              <a:spcAft>
                <a:spcPts val="0"/>
              </a:spcAft>
              <a:buSzPts val="1440"/>
              <a:buNone/>
            </a:pPr>
            <a:r>
              <a:rPr lang="en-US" dirty="0"/>
              <a:t>Submitted by:</a:t>
            </a:r>
            <a:endParaRPr dirty="0"/>
          </a:p>
          <a:p>
            <a:pPr marL="0" indent="0" algn="l"/>
            <a:r>
              <a:rPr lang="en-US" dirty="0"/>
              <a:t>     			STUDENT NAME		PRN NO.</a:t>
            </a:r>
          </a:p>
          <a:p>
            <a:pPr marL="0" indent="0" algn="l"/>
            <a:r>
              <a:rPr lang="en-US" dirty="0"/>
              <a:t>			1. Krunal Bhavsar		201609590000807</a:t>
            </a:r>
          </a:p>
          <a:p>
            <a:pPr marL="0" indent="0" algn="l"/>
            <a:r>
              <a:rPr lang="en-US" dirty="0"/>
              <a:t>			2. Gaurang  Parmar	201609590000684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body" idx="1"/>
          </p:nvPr>
        </p:nvSpPr>
        <p:spPr>
          <a:xfrm>
            <a:off x="1460500" y="979489"/>
            <a:ext cx="7813502" cy="38807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US" dirty="0"/>
              <a:t>3. feedbacks</a:t>
            </a:r>
            <a:endParaRPr dirty="0"/>
          </a:p>
          <a:p>
            <a:pPr marL="0" lvl="0" indent="0" algn="l" rtl="0">
              <a:spcBef>
                <a:spcPts val="1000"/>
              </a:spcBef>
              <a:spcAft>
                <a:spcPts val="0"/>
              </a:spcAft>
              <a:buSzPts val="1440"/>
              <a:buNone/>
            </a:pPr>
            <a:endParaRPr dirty="0"/>
          </a:p>
        </p:txBody>
      </p:sp>
      <p:graphicFrame>
        <p:nvGraphicFramePr>
          <p:cNvPr id="213" name="Google Shape;213;p29"/>
          <p:cNvGraphicFramePr/>
          <p:nvPr>
            <p:extLst>
              <p:ext uri="{D42A27DB-BD31-4B8C-83A1-F6EECF244321}">
                <p14:modId xmlns:p14="http://schemas.microsoft.com/office/powerpoint/2010/main" val="795211473"/>
              </p:ext>
            </p:extLst>
          </p:nvPr>
        </p:nvGraphicFramePr>
        <p:xfrm>
          <a:off x="1460500" y="1330804"/>
          <a:ext cx="7099325" cy="3909284"/>
        </p:xfrm>
        <a:graphic>
          <a:graphicData uri="http://schemas.openxmlformats.org/drawingml/2006/table">
            <a:tbl>
              <a:tblPr firstRow="1" firstCol="1" bandRow="1">
                <a:noFill/>
                <a:tableStyleId>{BB2DD806-57F0-4A4C-8F70-5974C8F54506}</a:tableStyleId>
              </a:tblPr>
              <a:tblGrid>
                <a:gridCol w="998450">
                  <a:extLst>
                    <a:ext uri="{9D8B030D-6E8A-4147-A177-3AD203B41FA5}">
                      <a16:colId xmlns:a16="http://schemas.microsoft.com/office/drawing/2014/main" val="20000"/>
                    </a:ext>
                  </a:extLst>
                </a:gridCol>
                <a:gridCol w="1015750">
                  <a:extLst>
                    <a:ext uri="{9D8B030D-6E8A-4147-A177-3AD203B41FA5}">
                      <a16:colId xmlns:a16="http://schemas.microsoft.com/office/drawing/2014/main" val="20001"/>
                    </a:ext>
                  </a:extLst>
                </a:gridCol>
                <a:gridCol w="1043325">
                  <a:extLst>
                    <a:ext uri="{9D8B030D-6E8A-4147-A177-3AD203B41FA5}">
                      <a16:colId xmlns:a16="http://schemas.microsoft.com/office/drawing/2014/main" val="20002"/>
                    </a:ext>
                  </a:extLst>
                </a:gridCol>
                <a:gridCol w="863800">
                  <a:extLst>
                    <a:ext uri="{9D8B030D-6E8A-4147-A177-3AD203B41FA5}">
                      <a16:colId xmlns:a16="http://schemas.microsoft.com/office/drawing/2014/main" val="20003"/>
                    </a:ext>
                  </a:extLst>
                </a:gridCol>
                <a:gridCol w="1584275">
                  <a:extLst>
                    <a:ext uri="{9D8B030D-6E8A-4147-A177-3AD203B41FA5}">
                      <a16:colId xmlns:a16="http://schemas.microsoft.com/office/drawing/2014/main" val="20004"/>
                    </a:ext>
                  </a:extLst>
                </a:gridCol>
                <a:gridCol w="1593725">
                  <a:extLst>
                    <a:ext uri="{9D8B030D-6E8A-4147-A177-3AD203B41FA5}">
                      <a16:colId xmlns:a16="http://schemas.microsoft.com/office/drawing/2014/main" val="20005"/>
                    </a:ext>
                  </a:extLst>
                </a:gridCol>
              </a:tblGrid>
              <a:tr h="718650">
                <a:tc>
                  <a:txBody>
                    <a:bodyPr/>
                    <a:lstStyle/>
                    <a:p>
                      <a:pPr marL="0" marR="0" lvl="0" indent="0" algn="l" rtl="0">
                        <a:lnSpc>
                          <a:spcPct val="107000"/>
                        </a:lnSpc>
                        <a:spcBef>
                          <a:spcPts val="0"/>
                        </a:spcBef>
                        <a:spcAft>
                          <a:spcPts val="0"/>
                        </a:spcAft>
                        <a:buNone/>
                      </a:pPr>
                      <a:r>
                        <a:rPr lang="en-US" sz="1900" u="none" strike="noStrike" cap="none"/>
                        <a:t>Sr.No</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900" u="none" strike="noStrike" cap="none"/>
                        <a:t>Field 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900" u="none" strike="noStrike" cap="none"/>
                        <a:t>Type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900" u="none" strike="noStrike" cap="none"/>
                        <a:t>Size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900" u="none" strike="noStrike" cap="none"/>
                        <a:t>Constraints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900" u="none" strike="noStrike" cap="none"/>
                        <a:t>Description</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302625">
                <a:tc>
                  <a:txBody>
                    <a:bodyPr/>
                    <a:lstStyle/>
                    <a:p>
                      <a:pPr marL="0" marR="0" lvl="0" indent="0" algn="r" rtl="0">
                        <a:lnSpc>
                          <a:spcPct val="107000"/>
                        </a:lnSpc>
                        <a:spcBef>
                          <a:spcPts val="0"/>
                        </a:spcBef>
                        <a:spcAft>
                          <a:spcPts val="0"/>
                        </a:spcAft>
                        <a:buNone/>
                      </a:pPr>
                      <a:r>
                        <a:rPr lang="en-US" sz="1600" u="none" strike="noStrike" cap="none"/>
                        <a:t>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Fbid</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int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11</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Feedback id</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02625">
                <a:tc>
                  <a:txBody>
                    <a:bodyPr/>
                    <a:lstStyle/>
                    <a:p>
                      <a:pPr marL="0" marR="0" lvl="0" indent="0" algn="r" rtl="0">
                        <a:lnSpc>
                          <a:spcPct val="107000"/>
                        </a:lnSpc>
                        <a:spcBef>
                          <a:spcPts val="0"/>
                        </a:spcBef>
                        <a:spcAft>
                          <a:spcPts val="0"/>
                        </a:spcAft>
                        <a:buNone/>
                      </a:pPr>
                      <a:r>
                        <a:rPr lang="en-US" sz="1600" u="none" strike="noStrike" cap="none"/>
                        <a:t>2</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Name</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Varchar </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30</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user name</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02625">
                <a:tc>
                  <a:txBody>
                    <a:bodyPr/>
                    <a:lstStyle/>
                    <a:p>
                      <a:pPr marL="0" marR="0" lvl="0" indent="0" algn="r" rtl="0">
                        <a:lnSpc>
                          <a:spcPct val="107000"/>
                        </a:lnSpc>
                        <a:spcBef>
                          <a:spcPts val="0"/>
                        </a:spcBef>
                        <a:spcAft>
                          <a:spcPts val="0"/>
                        </a:spcAft>
                        <a:buNone/>
                      </a:pPr>
                      <a:r>
                        <a:rPr lang="en-US" sz="1600" u="none" strike="noStrike" cap="none"/>
                        <a:t>3</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Email</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Varchar </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50</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Unique key</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user email</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05225">
                <a:tc>
                  <a:txBody>
                    <a:bodyPr/>
                    <a:lstStyle/>
                    <a:p>
                      <a:pPr marL="0" marR="0" lvl="0" indent="0" algn="r" rtl="0">
                        <a:lnSpc>
                          <a:spcPct val="107000"/>
                        </a:lnSpc>
                        <a:spcBef>
                          <a:spcPts val="0"/>
                        </a:spcBef>
                        <a:spcAft>
                          <a:spcPts val="0"/>
                        </a:spcAft>
                        <a:buNone/>
                      </a:pPr>
                      <a:r>
                        <a:rPr lang="en-US" sz="1600" u="none" strike="noStrike" cap="none"/>
                        <a:t>4</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Msg</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Varchar </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255</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Feedback message</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605225">
                <a:tc>
                  <a:txBody>
                    <a:bodyPr/>
                    <a:lstStyle/>
                    <a:p>
                      <a:pPr marL="0" marR="0" lvl="0" indent="0" algn="r" rtl="0">
                        <a:lnSpc>
                          <a:spcPct val="107000"/>
                        </a:lnSpc>
                        <a:spcBef>
                          <a:spcPts val="0"/>
                        </a:spcBef>
                        <a:spcAft>
                          <a:spcPts val="0"/>
                        </a:spcAft>
                        <a:buNone/>
                      </a:pPr>
                      <a:r>
                        <a:rPr lang="en-US" sz="1600" u="none" strike="noStrike" cap="none" dirty="0"/>
                        <a:t>5</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uid</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int </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11</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Null | Foreign Key</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Users id or can be null if not logged in</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653269863"/>
                  </a:ext>
                </a:extLst>
              </a:tr>
              <a:tr h="302625">
                <a:tc>
                  <a:txBody>
                    <a:bodyPr/>
                    <a:lstStyle/>
                    <a:p>
                      <a:pPr marL="0" marR="0" lvl="0" indent="0" algn="r" rtl="0">
                        <a:lnSpc>
                          <a:spcPct val="107000"/>
                        </a:lnSpc>
                        <a:spcBef>
                          <a:spcPts val="0"/>
                        </a:spcBef>
                        <a:spcAft>
                          <a:spcPts val="0"/>
                        </a:spcAft>
                        <a:buNone/>
                      </a:pPr>
                      <a:r>
                        <a:rPr lang="en-US" sz="1600" u="none" strike="noStrike" cap="none" dirty="0"/>
                        <a:t>6</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Is_read</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Tinyint </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Msg read or not</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605225">
                <a:tc>
                  <a:txBody>
                    <a:bodyPr/>
                    <a:lstStyle/>
                    <a:p>
                      <a:pPr marL="0" marR="0" lvl="0" indent="0" algn="r" rtl="0">
                        <a:lnSpc>
                          <a:spcPct val="107000"/>
                        </a:lnSpc>
                        <a:spcBef>
                          <a:spcPts val="0"/>
                        </a:spcBef>
                        <a:spcAft>
                          <a:spcPts val="0"/>
                        </a:spcAft>
                        <a:buNone/>
                      </a:pPr>
                      <a:r>
                        <a:rPr lang="en-US" sz="1600" u="none" strike="noStrike" cap="none" dirty="0"/>
                        <a:t>7</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date </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Time stamp</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Current timestamp</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Feedback Date </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bl>
          </a:graphicData>
        </a:graphic>
      </p:graphicFrame>
      <p:sp>
        <p:nvSpPr>
          <p:cNvPr id="214" name="Google Shape;214;p29"/>
          <p:cNvSpPr txBox="1"/>
          <p:nvPr/>
        </p:nvSpPr>
        <p:spPr>
          <a:xfrm>
            <a:off x="1460500" y="5591403"/>
            <a:ext cx="6832600" cy="73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440"/>
              <a:buFont typeface="Noto Sans Symbols"/>
              <a:buNone/>
            </a:pPr>
            <a:r>
              <a:rPr lang="en-US" sz="1800" b="1" i="0" u="none" strike="noStrike" cap="none" dirty="0">
                <a:solidFill>
                  <a:srgbClr val="3F3F3F"/>
                </a:solidFill>
                <a:latin typeface="Trebuchet MS"/>
                <a:ea typeface="Trebuchet MS"/>
                <a:cs typeface="Trebuchet MS"/>
                <a:sym typeface="Trebuchet MS"/>
              </a:rPr>
              <a:t>Description: -</a:t>
            </a:r>
            <a:r>
              <a:rPr lang="en-US" sz="1800" b="0" i="0" u="none" strike="noStrike" cap="none" dirty="0">
                <a:solidFill>
                  <a:srgbClr val="3F3F3F"/>
                </a:solidFill>
                <a:latin typeface="Trebuchet MS"/>
                <a:ea typeface="Trebuchet MS"/>
                <a:cs typeface="Trebuchet MS"/>
                <a:sym typeface="Trebuchet MS"/>
              </a:rPr>
              <a:t> user feedback details.</a:t>
            </a: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body" idx="1"/>
          </p:nvPr>
        </p:nvSpPr>
        <p:spPr>
          <a:xfrm>
            <a:off x="1244599" y="698501"/>
            <a:ext cx="8029402" cy="4504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US" dirty="0"/>
              <a:t>4. projects</a:t>
            </a:r>
            <a:endParaRPr dirty="0"/>
          </a:p>
          <a:p>
            <a:pPr marL="0" lvl="0" indent="0" algn="l" rtl="0">
              <a:spcBef>
                <a:spcPts val="1000"/>
              </a:spcBef>
              <a:spcAft>
                <a:spcPts val="0"/>
              </a:spcAft>
              <a:buSzPts val="1440"/>
              <a:buNone/>
            </a:pPr>
            <a:endParaRPr dirty="0"/>
          </a:p>
        </p:txBody>
      </p:sp>
      <p:sp>
        <p:nvSpPr>
          <p:cNvPr id="227" name="Google Shape;227;p31"/>
          <p:cNvSpPr txBox="1"/>
          <p:nvPr/>
        </p:nvSpPr>
        <p:spPr>
          <a:xfrm>
            <a:off x="1358900" y="6121400"/>
            <a:ext cx="6832600" cy="73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440"/>
              <a:buFont typeface="Noto Sans Symbols"/>
              <a:buNone/>
            </a:pPr>
            <a:r>
              <a:rPr lang="en-US" sz="1800" b="1" i="0" u="none" strike="noStrike" cap="none">
                <a:solidFill>
                  <a:srgbClr val="3F3F3F"/>
                </a:solidFill>
                <a:latin typeface="Trebuchet MS"/>
                <a:ea typeface="Trebuchet MS"/>
                <a:cs typeface="Trebuchet MS"/>
                <a:sym typeface="Trebuchet MS"/>
              </a:rPr>
              <a:t>Description: -</a:t>
            </a:r>
            <a:r>
              <a:rPr lang="en-US" sz="1800" b="0" i="0" u="none" strike="noStrike" cap="none">
                <a:solidFill>
                  <a:srgbClr val="3F3F3F"/>
                </a:solidFill>
                <a:latin typeface="Trebuchet MS"/>
                <a:ea typeface="Trebuchet MS"/>
                <a:cs typeface="Trebuchet MS"/>
                <a:sym typeface="Trebuchet MS"/>
              </a:rPr>
              <a:t> client post project details.</a:t>
            </a:r>
            <a:endParaRPr sz="1800" b="0" i="0" u="none" strike="noStrike" cap="none">
              <a:solidFill>
                <a:srgbClr val="3F3F3F"/>
              </a:solidFill>
              <a:latin typeface="Trebuchet MS"/>
              <a:ea typeface="Trebuchet MS"/>
              <a:cs typeface="Trebuchet MS"/>
              <a:sym typeface="Trebuchet MS"/>
            </a:endParaRPr>
          </a:p>
        </p:txBody>
      </p:sp>
      <p:graphicFrame>
        <p:nvGraphicFramePr>
          <p:cNvPr id="228" name="Google Shape;228;p31"/>
          <p:cNvGraphicFramePr/>
          <p:nvPr>
            <p:extLst>
              <p:ext uri="{D42A27DB-BD31-4B8C-83A1-F6EECF244321}">
                <p14:modId xmlns:p14="http://schemas.microsoft.com/office/powerpoint/2010/main" val="4055741299"/>
              </p:ext>
            </p:extLst>
          </p:nvPr>
        </p:nvGraphicFramePr>
        <p:xfrm>
          <a:off x="1244599" y="1090088"/>
          <a:ext cx="7581925" cy="4878800"/>
        </p:xfrm>
        <a:graphic>
          <a:graphicData uri="http://schemas.openxmlformats.org/drawingml/2006/table">
            <a:tbl>
              <a:tblPr firstRow="1" firstCol="1" bandRow="1">
                <a:noFill/>
                <a:tableStyleId>{BB2DD806-57F0-4A4C-8F70-5974C8F54506}</a:tableStyleId>
              </a:tblPr>
              <a:tblGrid>
                <a:gridCol w="670175">
                  <a:extLst>
                    <a:ext uri="{9D8B030D-6E8A-4147-A177-3AD203B41FA5}">
                      <a16:colId xmlns:a16="http://schemas.microsoft.com/office/drawing/2014/main" val="20000"/>
                    </a:ext>
                  </a:extLst>
                </a:gridCol>
                <a:gridCol w="1191650">
                  <a:extLst>
                    <a:ext uri="{9D8B030D-6E8A-4147-A177-3AD203B41FA5}">
                      <a16:colId xmlns:a16="http://schemas.microsoft.com/office/drawing/2014/main" val="20001"/>
                    </a:ext>
                  </a:extLst>
                </a:gridCol>
                <a:gridCol w="1170325">
                  <a:extLst>
                    <a:ext uri="{9D8B030D-6E8A-4147-A177-3AD203B41FA5}">
                      <a16:colId xmlns:a16="http://schemas.microsoft.com/office/drawing/2014/main" val="20002"/>
                    </a:ext>
                  </a:extLst>
                </a:gridCol>
                <a:gridCol w="963275">
                  <a:extLst>
                    <a:ext uri="{9D8B030D-6E8A-4147-A177-3AD203B41FA5}">
                      <a16:colId xmlns:a16="http://schemas.microsoft.com/office/drawing/2014/main" val="20003"/>
                    </a:ext>
                  </a:extLst>
                </a:gridCol>
                <a:gridCol w="1787925">
                  <a:extLst>
                    <a:ext uri="{9D8B030D-6E8A-4147-A177-3AD203B41FA5}">
                      <a16:colId xmlns:a16="http://schemas.microsoft.com/office/drawing/2014/main" val="20004"/>
                    </a:ext>
                  </a:extLst>
                </a:gridCol>
                <a:gridCol w="1798575">
                  <a:extLst>
                    <a:ext uri="{9D8B030D-6E8A-4147-A177-3AD203B41FA5}">
                      <a16:colId xmlns:a16="http://schemas.microsoft.com/office/drawing/2014/main" val="20005"/>
                    </a:ext>
                  </a:extLst>
                </a:gridCol>
              </a:tblGrid>
              <a:tr h="629375">
                <a:tc>
                  <a:txBody>
                    <a:bodyPr/>
                    <a:lstStyle/>
                    <a:p>
                      <a:pPr marL="0" marR="0" lvl="0" indent="0" algn="ctr" rtl="0">
                        <a:lnSpc>
                          <a:spcPct val="107000"/>
                        </a:lnSpc>
                        <a:spcBef>
                          <a:spcPts val="0"/>
                        </a:spcBef>
                        <a:spcAft>
                          <a:spcPts val="0"/>
                        </a:spcAft>
                        <a:buNone/>
                      </a:pPr>
                      <a:r>
                        <a:rPr lang="en-US" sz="1500" u="none" strike="noStrike" cap="none"/>
                        <a:t>Sr.No</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500" u="none" strike="noStrike" cap="none"/>
                        <a:t>Field Name</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500" u="none" strike="noStrike" cap="none"/>
                        <a:t>Type</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500" u="none" strike="noStrike" cap="none"/>
                        <a:t>Size</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500" u="none" strike="noStrike" cap="none"/>
                        <a:t>Constraints</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500" u="none" strike="noStrike" cap="none"/>
                        <a:t>Description</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0"/>
                  </a:ext>
                </a:extLst>
              </a:tr>
              <a:tr h="265925">
                <a:tc>
                  <a:txBody>
                    <a:bodyPr/>
                    <a:lstStyle/>
                    <a:p>
                      <a:pPr marL="0" marR="0" lvl="0" indent="0" algn="r" rtl="0">
                        <a:lnSpc>
                          <a:spcPct val="107000"/>
                        </a:lnSpc>
                        <a:spcBef>
                          <a:spcPts val="0"/>
                        </a:spcBef>
                        <a:spcAft>
                          <a:spcPts val="0"/>
                        </a:spcAft>
                        <a:buNone/>
                      </a:pPr>
                      <a:r>
                        <a:rPr lang="en-US" sz="1300" u="none" strike="noStrike" cap="none"/>
                        <a:t>1</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Pid</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Int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11</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Primary key</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Project id</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1"/>
                  </a:ext>
                </a:extLst>
              </a:tr>
              <a:tr h="265925">
                <a:tc>
                  <a:txBody>
                    <a:bodyPr/>
                    <a:lstStyle/>
                    <a:p>
                      <a:pPr marL="0" marR="0" lvl="0" indent="0" algn="r" rtl="0">
                        <a:lnSpc>
                          <a:spcPct val="107000"/>
                        </a:lnSpc>
                        <a:spcBef>
                          <a:spcPts val="0"/>
                        </a:spcBef>
                        <a:spcAft>
                          <a:spcPts val="0"/>
                        </a:spcAft>
                        <a:buNone/>
                      </a:pPr>
                      <a:r>
                        <a:rPr lang="en-US" sz="1300" u="none" strike="noStrike" cap="none"/>
                        <a:t>2</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Name</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Varchar </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30</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Not null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Project name</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2"/>
                  </a:ext>
                </a:extLst>
              </a:tr>
              <a:tr h="265925">
                <a:tc>
                  <a:txBody>
                    <a:bodyPr/>
                    <a:lstStyle/>
                    <a:p>
                      <a:pPr marL="0" marR="0" lvl="0" indent="0" algn="r" rtl="0">
                        <a:lnSpc>
                          <a:spcPct val="107000"/>
                        </a:lnSpc>
                        <a:spcBef>
                          <a:spcPts val="0"/>
                        </a:spcBef>
                        <a:spcAft>
                          <a:spcPts val="0"/>
                        </a:spcAft>
                        <a:buNone/>
                      </a:pPr>
                      <a:r>
                        <a:rPr lang="en-US" sz="1300" u="none" strike="noStrike" cap="none"/>
                        <a:t>3</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Detail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Text </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Not null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Project detail</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3"/>
                  </a:ext>
                </a:extLst>
              </a:tr>
              <a:tr h="530050">
                <a:tc>
                  <a:txBody>
                    <a:bodyPr/>
                    <a:lstStyle/>
                    <a:p>
                      <a:pPr marL="0" marR="0" lvl="0" indent="0" algn="r" rtl="0">
                        <a:lnSpc>
                          <a:spcPct val="107000"/>
                        </a:lnSpc>
                        <a:spcBef>
                          <a:spcPts val="0"/>
                        </a:spcBef>
                        <a:spcAft>
                          <a:spcPts val="0"/>
                        </a:spcAft>
                        <a:buNone/>
                      </a:pPr>
                      <a:r>
                        <a:rPr lang="en-US" sz="1300" u="none" strike="noStrike" cap="none"/>
                        <a:t>4</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catagory</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Varchar </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30</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Not null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Project catagory</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4"/>
                  </a:ext>
                </a:extLst>
              </a:tr>
              <a:tr h="530050">
                <a:tc>
                  <a:txBody>
                    <a:bodyPr/>
                    <a:lstStyle/>
                    <a:p>
                      <a:pPr marL="0" marR="0" lvl="0" indent="0" algn="r" rtl="0">
                        <a:lnSpc>
                          <a:spcPct val="107000"/>
                        </a:lnSpc>
                        <a:spcBef>
                          <a:spcPts val="0"/>
                        </a:spcBef>
                        <a:spcAft>
                          <a:spcPts val="0"/>
                        </a:spcAft>
                        <a:buNone/>
                      </a:pPr>
                      <a:r>
                        <a:rPr lang="en-US" sz="1300" u="none" strike="noStrike" cap="none"/>
                        <a:t>5</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File</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varchar</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255</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Not null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Browse project file</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5"/>
                  </a:ext>
                </a:extLst>
              </a:tr>
              <a:tr h="531875">
                <a:tc>
                  <a:txBody>
                    <a:bodyPr/>
                    <a:lstStyle/>
                    <a:p>
                      <a:pPr marL="0" marR="0" lvl="0" indent="0" algn="r" rtl="0">
                        <a:lnSpc>
                          <a:spcPct val="107000"/>
                        </a:lnSpc>
                        <a:spcBef>
                          <a:spcPts val="0"/>
                        </a:spcBef>
                        <a:spcAft>
                          <a:spcPts val="0"/>
                        </a:spcAft>
                        <a:buNone/>
                      </a:pPr>
                      <a:r>
                        <a:rPr lang="en-US" sz="1300" u="none" strike="noStrike" cap="none"/>
                        <a:t>4</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Lang</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Varchar</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20</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dirty="0"/>
                        <a:t>Not null</a:t>
                      </a:r>
                      <a:endParaRPr sz="900" u="none" strike="noStrike" cap="none" dirty="0">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programming language</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6"/>
                  </a:ext>
                </a:extLst>
              </a:tr>
              <a:tr h="265925">
                <a:tc>
                  <a:txBody>
                    <a:bodyPr/>
                    <a:lstStyle/>
                    <a:p>
                      <a:pPr marL="0" marR="0" lvl="0" indent="0" algn="r" rtl="0">
                        <a:lnSpc>
                          <a:spcPct val="107000"/>
                        </a:lnSpc>
                        <a:spcBef>
                          <a:spcPts val="0"/>
                        </a:spcBef>
                        <a:spcAft>
                          <a:spcPts val="0"/>
                        </a:spcAft>
                        <a:buNone/>
                      </a:pPr>
                      <a:r>
                        <a:rPr lang="en-US" sz="1300" u="none" strike="noStrike" cap="none"/>
                        <a:t>5</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cid</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Int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11</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dirty="0"/>
                        <a:t>Not null</a:t>
                      </a:r>
                      <a:r>
                        <a:rPr lang="en-US" sz="1200" u="none" strike="noStrike" cap="none" dirty="0"/>
                        <a:t> | foreign key</a:t>
                      </a:r>
                      <a:endParaRPr sz="1200" u="none" strike="noStrike" cap="none" dirty="0">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Client id</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7"/>
                  </a:ext>
                </a:extLst>
              </a:tr>
              <a:tr h="265925">
                <a:tc>
                  <a:txBody>
                    <a:bodyPr/>
                    <a:lstStyle/>
                    <a:p>
                      <a:pPr marL="0" marR="0" lvl="0" indent="0" algn="r" rtl="0">
                        <a:lnSpc>
                          <a:spcPct val="107000"/>
                        </a:lnSpc>
                        <a:spcBef>
                          <a:spcPts val="0"/>
                        </a:spcBef>
                        <a:spcAft>
                          <a:spcPts val="0"/>
                        </a:spcAft>
                        <a:buNone/>
                      </a:pPr>
                      <a:r>
                        <a:rPr lang="en-US" sz="1300" u="none" strike="noStrike" cap="none"/>
                        <a:t>6</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Fid</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Int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11</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dirty="0"/>
                        <a:t>Not null</a:t>
                      </a:r>
                      <a:r>
                        <a:rPr lang="en-US" sz="1200" u="none" strike="noStrike" cap="none" dirty="0"/>
                        <a:t> | foreign key</a:t>
                      </a:r>
                      <a:endParaRPr sz="1200" u="none" strike="noStrike" cap="none" dirty="0">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Freelancer id</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8"/>
                  </a:ext>
                </a:extLst>
              </a:tr>
              <a:tr h="265925">
                <a:tc>
                  <a:txBody>
                    <a:bodyPr/>
                    <a:lstStyle/>
                    <a:p>
                      <a:pPr marL="0" marR="0" lvl="0" indent="0" algn="r" rtl="0">
                        <a:lnSpc>
                          <a:spcPct val="107000"/>
                        </a:lnSpc>
                        <a:spcBef>
                          <a:spcPts val="0"/>
                        </a:spcBef>
                        <a:spcAft>
                          <a:spcPts val="0"/>
                        </a:spcAft>
                        <a:buNone/>
                      </a:pPr>
                      <a:r>
                        <a:rPr lang="en-US" sz="1300" u="none" strike="noStrike" cap="none"/>
                        <a:t>7</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Status</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Varchar</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20</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Not null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Project status</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09"/>
                  </a:ext>
                </a:extLst>
              </a:tr>
              <a:tr h="265925">
                <a:tc>
                  <a:txBody>
                    <a:bodyPr/>
                    <a:lstStyle/>
                    <a:p>
                      <a:pPr marL="0" marR="0" lvl="0" indent="0" algn="r" rtl="0">
                        <a:lnSpc>
                          <a:spcPct val="107000"/>
                        </a:lnSpc>
                        <a:spcBef>
                          <a:spcPts val="0"/>
                        </a:spcBef>
                        <a:spcAft>
                          <a:spcPts val="0"/>
                        </a:spcAft>
                        <a:buNone/>
                      </a:pPr>
                      <a:r>
                        <a:rPr lang="en-US" sz="1300" u="none" strike="noStrike" cap="none"/>
                        <a:t>8</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Cost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Int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11</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Not null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Project cost</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10"/>
                  </a:ext>
                </a:extLst>
              </a:tr>
              <a:tr h="265925">
                <a:tc>
                  <a:txBody>
                    <a:bodyPr/>
                    <a:lstStyle/>
                    <a:p>
                      <a:pPr marL="0" marR="0" lvl="0" indent="0" algn="r" rtl="0">
                        <a:lnSpc>
                          <a:spcPct val="107000"/>
                        </a:lnSpc>
                        <a:spcBef>
                          <a:spcPts val="0"/>
                        </a:spcBef>
                        <a:spcAft>
                          <a:spcPts val="0"/>
                        </a:spcAft>
                        <a:buNone/>
                      </a:pPr>
                      <a:r>
                        <a:rPr lang="en-US" sz="1300" u="none" strike="noStrike" cap="none"/>
                        <a:t>9</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Paid</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int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11</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Not null</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Project paid</a:t>
                      </a:r>
                      <a:endParaRPr sz="900" u="none" strike="noStrike" cap="none">
                        <a:latin typeface="Calibri"/>
                        <a:ea typeface="Calibri"/>
                        <a:cs typeface="Calibri"/>
                        <a:sym typeface="Calibri"/>
                      </a:endParaRPr>
                    </a:p>
                  </a:txBody>
                  <a:tcPr marL="55525" marR="55525" marT="0" marB="0"/>
                </a:tc>
                <a:extLst>
                  <a:ext uri="{0D108BD9-81ED-4DB2-BD59-A6C34878D82A}">
                    <a16:rowId xmlns:a16="http://schemas.microsoft.com/office/drawing/2014/main" val="10011"/>
                  </a:ext>
                </a:extLst>
              </a:tr>
              <a:tr h="530050">
                <a:tc>
                  <a:txBody>
                    <a:bodyPr/>
                    <a:lstStyle/>
                    <a:p>
                      <a:pPr marL="0" marR="0" lvl="0" indent="0" algn="r" rtl="0">
                        <a:lnSpc>
                          <a:spcPct val="107000"/>
                        </a:lnSpc>
                        <a:spcBef>
                          <a:spcPts val="0"/>
                        </a:spcBef>
                        <a:spcAft>
                          <a:spcPts val="0"/>
                        </a:spcAft>
                        <a:buNone/>
                      </a:pPr>
                      <a:r>
                        <a:rPr lang="en-US" sz="1300" u="none" strike="noStrike" cap="none"/>
                        <a:t>10</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Date</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Time stamp</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a:t>Current timestamp</a:t>
                      </a:r>
                      <a:endParaRPr sz="900" u="none" strike="noStrike" cap="none">
                        <a:latin typeface="Calibri"/>
                        <a:ea typeface="Calibri"/>
                        <a:cs typeface="Calibri"/>
                        <a:sym typeface="Calibri"/>
                      </a:endParaRPr>
                    </a:p>
                  </a:txBody>
                  <a:tcPr marL="55525" marR="55525" marT="0" marB="0"/>
                </a:tc>
                <a:tc>
                  <a:txBody>
                    <a:bodyPr/>
                    <a:lstStyle/>
                    <a:p>
                      <a:pPr marL="0" marR="0" lvl="0" indent="0" algn="ctr" rtl="0">
                        <a:lnSpc>
                          <a:spcPct val="107000"/>
                        </a:lnSpc>
                        <a:spcBef>
                          <a:spcPts val="0"/>
                        </a:spcBef>
                        <a:spcAft>
                          <a:spcPts val="0"/>
                        </a:spcAft>
                        <a:buNone/>
                      </a:pPr>
                      <a:r>
                        <a:rPr lang="en-US" sz="1300" u="none" strike="noStrike" cap="none" dirty="0"/>
                        <a:t>Project Date</a:t>
                      </a:r>
                      <a:endParaRPr sz="900" u="none" strike="noStrike" cap="none" dirty="0">
                        <a:latin typeface="Calibri"/>
                        <a:ea typeface="Calibri"/>
                        <a:cs typeface="Calibri"/>
                        <a:sym typeface="Calibri"/>
                      </a:endParaRPr>
                    </a:p>
                  </a:txBody>
                  <a:tcPr marL="55525" marR="55525"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body" idx="1"/>
          </p:nvPr>
        </p:nvSpPr>
        <p:spPr>
          <a:xfrm>
            <a:off x="1244599" y="698501"/>
            <a:ext cx="8029402" cy="4504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US" dirty="0"/>
              <a:t>4. requests</a:t>
            </a:r>
            <a:endParaRPr dirty="0"/>
          </a:p>
          <a:p>
            <a:pPr marL="0" lvl="0" indent="0" algn="l" rtl="0">
              <a:spcBef>
                <a:spcPts val="1000"/>
              </a:spcBef>
              <a:spcAft>
                <a:spcPts val="0"/>
              </a:spcAft>
              <a:buSzPts val="1440"/>
              <a:buNone/>
            </a:pPr>
            <a:endParaRPr dirty="0"/>
          </a:p>
        </p:txBody>
      </p:sp>
      <p:sp>
        <p:nvSpPr>
          <p:cNvPr id="234" name="Google Shape;234;p32"/>
          <p:cNvSpPr txBox="1"/>
          <p:nvPr/>
        </p:nvSpPr>
        <p:spPr>
          <a:xfrm>
            <a:off x="1244598" y="5469059"/>
            <a:ext cx="6832600" cy="73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440"/>
              <a:buFont typeface="Noto Sans Symbols"/>
              <a:buNone/>
            </a:pPr>
            <a:r>
              <a:rPr lang="en-US" sz="1800" b="1" i="0" u="none" strike="noStrike" cap="none">
                <a:solidFill>
                  <a:srgbClr val="3F3F3F"/>
                </a:solidFill>
                <a:latin typeface="Trebuchet MS"/>
                <a:ea typeface="Trebuchet MS"/>
                <a:cs typeface="Trebuchet MS"/>
                <a:sym typeface="Trebuchet MS"/>
              </a:rPr>
              <a:t>Description: -</a:t>
            </a:r>
            <a:r>
              <a:rPr lang="en-US" sz="1800" b="0" i="0" u="none" strike="noStrike" cap="none">
                <a:solidFill>
                  <a:srgbClr val="3F3F3F"/>
                </a:solidFill>
                <a:latin typeface="Trebuchet MS"/>
                <a:ea typeface="Trebuchet MS"/>
                <a:cs typeface="Trebuchet MS"/>
                <a:sym typeface="Trebuchet MS"/>
              </a:rPr>
              <a:t> freelancer project request details.</a:t>
            </a:r>
            <a:endParaRPr sz="1800" b="0" i="0" u="none" strike="noStrike" cap="none">
              <a:solidFill>
                <a:srgbClr val="3F3F3F"/>
              </a:solidFill>
              <a:latin typeface="Trebuchet MS"/>
              <a:ea typeface="Trebuchet MS"/>
              <a:cs typeface="Trebuchet MS"/>
              <a:sym typeface="Trebuchet MS"/>
            </a:endParaRPr>
          </a:p>
        </p:txBody>
      </p:sp>
      <p:graphicFrame>
        <p:nvGraphicFramePr>
          <p:cNvPr id="235" name="Google Shape;235;p32"/>
          <p:cNvGraphicFramePr/>
          <p:nvPr>
            <p:extLst>
              <p:ext uri="{D42A27DB-BD31-4B8C-83A1-F6EECF244321}">
                <p14:modId xmlns:p14="http://schemas.microsoft.com/office/powerpoint/2010/main" val="1532914014"/>
              </p:ext>
            </p:extLst>
          </p:nvPr>
        </p:nvGraphicFramePr>
        <p:xfrm>
          <a:off x="1244598" y="1189161"/>
          <a:ext cx="7175500" cy="4337612"/>
        </p:xfrm>
        <a:graphic>
          <a:graphicData uri="http://schemas.openxmlformats.org/drawingml/2006/table">
            <a:tbl>
              <a:tblPr firstRow="1" firstCol="1" bandRow="1">
                <a:noFill/>
                <a:tableStyleId>{BB2DD806-57F0-4A4C-8F70-5974C8F54506}</a:tableStyleId>
              </a:tblPr>
              <a:tblGrid>
                <a:gridCol w="997225">
                  <a:extLst>
                    <a:ext uri="{9D8B030D-6E8A-4147-A177-3AD203B41FA5}">
                      <a16:colId xmlns:a16="http://schemas.microsoft.com/office/drawing/2014/main" val="20000"/>
                    </a:ext>
                  </a:extLst>
                </a:gridCol>
                <a:gridCol w="1029050">
                  <a:extLst>
                    <a:ext uri="{9D8B030D-6E8A-4147-A177-3AD203B41FA5}">
                      <a16:colId xmlns:a16="http://schemas.microsoft.com/office/drawing/2014/main" val="20001"/>
                    </a:ext>
                  </a:extLst>
                </a:gridCol>
                <a:gridCol w="1054525">
                  <a:extLst>
                    <a:ext uri="{9D8B030D-6E8A-4147-A177-3AD203B41FA5}">
                      <a16:colId xmlns:a16="http://schemas.microsoft.com/office/drawing/2014/main" val="20002"/>
                    </a:ext>
                  </a:extLst>
                </a:gridCol>
                <a:gridCol w="882600">
                  <a:extLst>
                    <a:ext uri="{9D8B030D-6E8A-4147-A177-3AD203B41FA5}">
                      <a16:colId xmlns:a16="http://schemas.microsoft.com/office/drawing/2014/main" val="20003"/>
                    </a:ext>
                  </a:extLst>
                </a:gridCol>
                <a:gridCol w="1601275">
                  <a:extLst>
                    <a:ext uri="{9D8B030D-6E8A-4147-A177-3AD203B41FA5}">
                      <a16:colId xmlns:a16="http://schemas.microsoft.com/office/drawing/2014/main" val="20004"/>
                    </a:ext>
                  </a:extLst>
                </a:gridCol>
                <a:gridCol w="1610825">
                  <a:extLst>
                    <a:ext uri="{9D8B030D-6E8A-4147-A177-3AD203B41FA5}">
                      <a16:colId xmlns:a16="http://schemas.microsoft.com/office/drawing/2014/main" val="20005"/>
                    </a:ext>
                  </a:extLst>
                </a:gridCol>
              </a:tblGrid>
              <a:tr h="801300">
                <a:tc>
                  <a:txBody>
                    <a:bodyPr/>
                    <a:lstStyle/>
                    <a:p>
                      <a:pPr marL="0" marR="0" lvl="0" indent="0" algn="ctr" rtl="0">
                        <a:lnSpc>
                          <a:spcPct val="107000"/>
                        </a:lnSpc>
                        <a:spcBef>
                          <a:spcPts val="0"/>
                        </a:spcBef>
                        <a:spcAft>
                          <a:spcPts val="0"/>
                        </a:spcAft>
                        <a:buNone/>
                      </a:pPr>
                      <a:r>
                        <a:rPr lang="en-US" sz="1900" u="none" strike="noStrike" cap="none"/>
                        <a:t>Sr.No</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900" u="none" strike="noStrike" cap="none"/>
                        <a:t>Field Name</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900" u="none" strike="noStrike" cap="none"/>
                        <a:t>Type</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900" u="none" strike="noStrike" cap="none"/>
                        <a:t>Size</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900" u="none" strike="noStrike" cap="none"/>
                        <a:t>Constraints</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900" u="none" strike="noStrike" cap="none"/>
                        <a:t>Description</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328675">
                <a:tc>
                  <a:txBody>
                    <a:bodyPr/>
                    <a:lstStyle/>
                    <a:p>
                      <a:pPr marL="0" marR="0" lvl="0" indent="0" algn="r" rtl="0">
                        <a:lnSpc>
                          <a:spcPct val="107000"/>
                        </a:lnSpc>
                        <a:spcBef>
                          <a:spcPts val="0"/>
                        </a:spcBef>
                        <a:spcAft>
                          <a:spcPts val="0"/>
                        </a:spcAft>
                        <a:buNone/>
                      </a:pPr>
                      <a:r>
                        <a:rPr lang="en-US" sz="1600" u="none" strike="noStrike" cap="none"/>
                        <a:t>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Rid</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Int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11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Primary key</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Request id</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28675">
                <a:tc>
                  <a:txBody>
                    <a:bodyPr/>
                    <a:lstStyle/>
                    <a:p>
                      <a:pPr marL="0" marR="0" lvl="0" indent="0" algn="r" rtl="0">
                        <a:lnSpc>
                          <a:spcPct val="107000"/>
                        </a:lnSpc>
                        <a:spcBef>
                          <a:spcPts val="0"/>
                        </a:spcBef>
                        <a:spcAft>
                          <a:spcPts val="0"/>
                        </a:spcAft>
                        <a:buNone/>
                      </a:pPr>
                      <a:r>
                        <a:rPr lang="en-US" sz="1600" u="none" strike="noStrike" cap="none"/>
                        <a:t>2</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Pid</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Int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11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Not null | foreign key</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Project id</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674725">
                <a:tc>
                  <a:txBody>
                    <a:bodyPr/>
                    <a:lstStyle/>
                    <a:p>
                      <a:pPr marL="0" marR="0" lvl="0" indent="0" algn="r" rtl="0">
                        <a:lnSpc>
                          <a:spcPct val="107000"/>
                        </a:lnSpc>
                        <a:spcBef>
                          <a:spcPts val="0"/>
                        </a:spcBef>
                        <a:spcAft>
                          <a:spcPts val="0"/>
                        </a:spcAft>
                        <a:buNone/>
                      </a:pPr>
                      <a:r>
                        <a:rPr lang="en-US" sz="1600" u="none" strike="noStrike" cap="none"/>
                        <a:t>3</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Fid</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Int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11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Not null | foreign key</a:t>
                      </a:r>
                      <a:endParaRPr sz="16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Freelancer id</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28675">
                <a:tc>
                  <a:txBody>
                    <a:bodyPr/>
                    <a:lstStyle/>
                    <a:p>
                      <a:pPr marL="0" marR="0" lvl="0" indent="0" algn="r" rtl="0">
                        <a:lnSpc>
                          <a:spcPct val="107000"/>
                        </a:lnSpc>
                        <a:spcBef>
                          <a:spcPts val="0"/>
                        </a:spcBef>
                        <a:spcAft>
                          <a:spcPts val="0"/>
                        </a:spcAft>
                        <a:buNone/>
                      </a:pPr>
                      <a:r>
                        <a:rPr lang="en-US" sz="1600" u="none" strike="noStrike" cap="none"/>
                        <a:t>4</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Msg</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Varchar </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255</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Message  </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674725">
                <a:tc>
                  <a:txBody>
                    <a:bodyPr/>
                    <a:lstStyle/>
                    <a:p>
                      <a:pPr marL="0" marR="0" lvl="0" indent="0" algn="r" rtl="0">
                        <a:lnSpc>
                          <a:spcPct val="107000"/>
                        </a:lnSpc>
                        <a:spcBef>
                          <a:spcPts val="0"/>
                        </a:spcBef>
                        <a:spcAft>
                          <a:spcPts val="0"/>
                        </a:spcAft>
                        <a:buNone/>
                      </a:pPr>
                      <a:r>
                        <a:rPr lang="en-US" sz="1600" u="none" strike="noStrike" cap="none"/>
                        <a:t>5</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Status</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Varchar</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20</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Not null</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Project status</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1020750">
                <a:tc>
                  <a:txBody>
                    <a:bodyPr/>
                    <a:lstStyle/>
                    <a:p>
                      <a:pPr marL="0" marR="0" lvl="0" indent="0" algn="r" rtl="0">
                        <a:lnSpc>
                          <a:spcPct val="107000"/>
                        </a:lnSpc>
                        <a:spcBef>
                          <a:spcPts val="0"/>
                        </a:spcBef>
                        <a:spcAft>
                          <a:spcPts val="0"/>
                        </a:spcAft>
                        <a:buNone/>
                      </a:pPr>
                      <a:r>
                        <a:rPr lang="en-US" sz="1600" u="none" strike="noStrike" cap="none"/>
                        <a:t>6</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Date</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Time  stamp</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a:t>Current timestamp</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600" u="none" strike="noStrike" cap="none" dirty="0"/>
                        <a:t>Project Request date</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677333" y="0"/>
            <a:ext cx="8596668"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a:t>E R DIAGRAM</a:t>
            </a:r>
            <a:endParaRPr/>
          </a:p>
        </p:txBody>
      </p:sp>
      <p:sp>
        <p:nvSpPr>
          <p:cNvPr id="3" name="Text Placeholder 2">
            <a:extLst>
              <a:ext uri="{FF2B5EF4-FFF2-40B4-BE49-F238E27FC236}">
                <a16:creationId xmlns:a16="http://schemas.microsoft.com/office/drawing/2014/main" id="{79D8C8E2-8215-466B-BB72-F017AE9D6AAD}"/>
              </a:ext>
            </a:extLst>
          </p:cNvPr>
          <p:cNvSpPr>
            <a:spLocks noGrp="1"/>
          </p:cNvSpPr>
          <p:nvPr>
            <p:ph type="body" idx="1"/>
          </p:nvPr>
        </p:nvSpPr>
        <p:spPr>
          <a:xfrm>
            <a:off x="677334" y="838201"/>
            <a:ext cx="8596668" cy="5855676"/>
          </a:xfrm>
        </p:spPr>
        <p:txBody>
          <a:bodyPr/>
          <a:lstStyle/>
          <a:p>
            <a:endParaRPr lang="en-IN" dirty="0"/>
          </a:p>
        </p:txBody>
      </p:sp>
      <p:pic>
        <p:nvPicPr>
          <p:cNvPr id="5" name="Picture 4">
            <a:extLst>
              <a:ext uri="{FF2B5EF4-FFF2-40B4-BE49-F238E27FC236}">
                <a16:creationId xmlns:a16="http://schemas.microsoft.com/office/drawing/2014/main" id="{34D0B9EE-877E-47C9-9E27-8513A9311B1B}"/>
              </a:ext>
            </a:extLst>
          </p:cNvPr>
          <p:cNvPicPr>
            <a:picLocks noChangeAspect="1"/>
          </p:cNvPicPr>
          <p:nvPr/>
        </p:nvPicPr>
        <p:blipFill>
          <a:blip r:embed="rId3"/>
          <a:stretch>
            <a:fillRect/>
          </a:stretch>
        </p:blipFill>
        <p:spPr>
          <a:xfrm>
            <a:off x="677333" y="838200"/>
            <a:ext cx="10019047" cy="53714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dirty="0"/>
              <a:t>UML Diagram</a:t>
            </a:r>
            <a:br>
              <a:rPr lang="en-US" b="1" u="sng" dirty="0"/>
            </a:br>
            <a:r>
              <a:rPr lang="en-US" b="1" u="sng" dirty="0"/>
              <a:t>Use case diagram: user-admin</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2" name="Picture 1">
            <a:extLst>
              <a:ext uri="{FF2B5EF4-FFF2-40B4-BE49-F238E27FC236}">
                <a16:creationId xmlns:a16="http://schemas.microsoft.com/office/drawing/2014/main" id="{DDC0D2F5-D5BF-4596-BC2D-DBEDBFDCFD46}"/>
              </a:ext>
            </a:extLst>
          </p:cNvPr>
          <p:cNvPicPr>
            <a:picLocks noChangeAspect="1"/>
          </p:cNvPicPr>
          <p:nvPr/>
        </p:nvPicPr>
        <p:blipFill>
          <a:blip r:embed="rId3"/>
          <a:stretch>
            <a:fillRect/>
          </a:stretch>
        </p:blipFill>
        <p:spPr>
          <a:xfrm>
            <a:off x="2543141" y="2160589"/>
            <a:ext cx="5323809" cy="4495238"/>
          </a:xfrm>
          <a:prstGeom prst="rect">
            <a:avLst/>
          </a:prstGeom>
        </p:spPr>
      </p:pic>
    </p:spTree>
    <p:extLst>
      <p:ext uri="{BB962C8B-B14F-4D97-AF65-F5344CB8AC3E}">
        <p14:creationId xmlns:p14="http://schemas.microsoft.com/office/powerpoint/2010/main" val="349854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dirty="0"/>
              <a:t>Use case diagram: user-client</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3" name="Picture 2">
            <a:extLst>
              <a:ext uri="{FF2B5EF4-FFF2-40B4-BE49-F238E27FC236}">
                <a16:creationId xmlns:a16="http://schemas.microsoft.com/office/drawing/2014/main" id="{4B2059EB-F92E-4CF6-B301-3AB83C9377A6}"/>
              </a:ext>
            </a:extLst>
          </p:cNvPr>
          <p:cNvPicPr>
            <a:picLocks noChangeAspect="1"/>
          </p:cNvPicPr>
          <p:nvPr/>
        </p:nvPicPr>
        <p:blipFill>
          <a:blip r:embed="rId3"/>
          <a:stretch>
            <a:fillRect/>
          </a:stretch>
        </p:blipFill>
        <p:spPr>
          <a:xfrm>
            <a:off x="2917998" y="1383324"/>
            <a:ext cx="5095238" cy="5361836"/>
          </a:xfrm>
          <a:prstGeom prst="rect">
            <a:avLst/>
          </a:prstGeom>
        </p:spPr>
      </p:pic>
    </p:spTree>
    <p:extLst>
      <p:ext uri="{BB962C8B-B14F-4D97-AF65-F5344CB8AC3E}">
        <p14:creationId xmlns:p14="http://schemas.microsoft.com/office/powerpoint/2010/main" val="195042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dirty="0"/>
              <a:t>Use case diagram: user-freelancer</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2" name="Picture 1">
            <a:extLst>
              <a:ext uri="{FF2B5EF4-FFF2-40B4-BE49-F238E27FC236}">
                <a16:creationId xmlns:a16="http://schemas.microsoft.com/office/drawing/2014/main" id="{04E313F3-0776-4417-A1BF-FD64CFC328F5}"/>
              </a:ext>
            </a:extLst>
          </p:cNvPr>
          <p:cNvPicPr>
            <a:picLocks noChangeAspect="1"/>
          </p:cNvPicPr>
          <p:nvPr/>
        </p:nvPicPr>
        <p:blipFill>
          <a:blip r:embed="rId3"/>
          <a:stretch>
            <a:fillRect/>
          </a:stretch>
        </p:blipFill>
        <p:spPr>
          <a:xfrm>
            <a:off x="2917998" y="1383323"/>
            <a:ext cx="5514286" cy="5247550"/>
          </a:xfrm>
          <a:prstGeom prst="rect">
            <a:avLst/>
          </a:prstGeom>
        </p:spPr>
      </p:pic>
    </p:spTree>
    <p:extLst>
      <p:ext uri="{BB962C8B-B14F-4D97-AF65-F5344CB8AC3E}">
        <p14:creationId xmlns:p14="http://schemas.microsoft.com/office/powerpoint/2010/main" val="171511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54755" y="70317"/>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dirty="0"/>
              <a:t>Class Diagram</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4" name="Picture 3">
            <a:extLst>
              <a:ext uri="{FF2B5EF4-FFF2-40B4-BE49-F238E27FC236}">
                <a16:creationId xmlns:a16="http://schemas.microsoft.com/office/drawing/2014/main" id="{3B02BA16-A993-486B-9F5A-2AC6B76105DA}"/>
              </a:ext>
            </a:extLst>
          </p:cNvPr>
          <p:cNvPicPr>
            <a:picLocks noChangeAspect="1"/>
          </p:cNvPicPr>
          <p:nvPr/>
        </p:nvPicPr>
        <p:blipFill>
          <a:blip r:embed="rId3"/>
          <a:stretch>
            <a:fillRect/>
          </a:stretch>
        </p:blipFill>
        <p:spPr>
          <a:xfrm>
            <a:off x="854755" y="844040"/>
            <a:ext cx="8596668" cy="5970266"/>
          </a:xfrm>
          <a:prstGeom prst="rect">
            <a:avLst/>
          </a:prstGeom>
        </p:spPr>
      </p:pic>
    </p:spTree>
    <p:extLst>
      <p:ext uri="{BB962C8B-B14F-4D97-AF65-F5344CB8AC3E}">
        <p14:creationId xmlns:p14="http://schemas.microsoft.com/office/powerpoint/2010/main" val="253073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IN" dirty="0"/>
              <a:t>Sequence Diagram: admin</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2" name="Picture 1">
            <a:extLst>
              <a:ext uri="{FF2B5EF4-FFF2-40B4-BE49-F238E27FC236}">
                <a16:creationId xmlns:a16="http://schemas.microsoft.com/office/drawing/2014/main" id="{C6161938-A139-45BB-9CCD-1C4E9DE7BF69}"/>
              </a:ext>
            </a:extLst>
          </p:cNvPr>
          <p:cNvPicPr>
            <a:picLocks noChangeAspect="1"/>
          </p:cNvPicPr>
          <p:nvPr/>
        </p:nvPicPr>
        <p:blipFill>
          <a:blip r:embed="rId3"/>
          <a:stretch>
            <a:fillRect/>
          </a:stretch>
        </p:blipFill>
        <p:spPr>
          <a:xfrm>
            <a:off x="2522985" y="1383323"/>
            <a:ext cx="5200000" cy="5066667"/>
          </a:xfrm>
          <a:prstGeom prst="rect">
            <a:avLst/>
          </a:prstGeom>
        </p:spPr>
      </p:pic>
    </p:spTree>
    <p:extLst>
      <p:ext uri="{BB962C8B-B14F-4D97-AF65-F5344CB8AC3E}">
        <p14:creationId xmlns:p14="http://schemas.microsoft.com/office/powerpoint/2010/main" val="72237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IN" dirty="0"/>
              <a:t>Sequence Diagram: client</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3" name="Picture 2">
            <a:extLst>
              <a:ext uri="{FF2B5EF4-FFF2-40B4-BE49-F238E27FC236}">
                <a16:creationId xmlns:a16="http://schemas.microsoft.com/office/drawing/2014/main" id="{AE0771CA-E557-4BC3-BADD-E592875A0F3F}"/>
              </a:ext>
            </a:extLst>
          </p:cNvPr>
          <p:cNvPicPr>
            <a:picLocks noChangeAspect="1"/>
          </p:cNvPicPr>
          <p:nvPr/>
        </p:nvPicPr>
        <p:blipFill>
          <a:blip r:embed="rId3"/>
          <a:stretch>
            <a:fillRect/>
          </a:stretch>
        </p:blipFill>
        <p:spPr>
          <a:xfrm>
            <a:off x="2431380" y="1230922"/>
            <a:ext cx="4914286" cy="5454867"/>
          </a:xfrm>
          <a:prstGeom prst="rect">
            <a:avLst/>
          </a:prstGeom>
        </p:spPr>
      </p:pic>
    </p:spTree>
    <p:extLst>
      <p:ext uri="{BB962C8B-B14F-4D97-AF65-F5344CB8AC3E}">
        <p14:creationId xmlns:p14="http://schemas.microsoft.com/office/powerpoint/2010/main" val="131804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a:t>PROJECT PROFILE</a:t>
            </a:r>
            <a:endParaRPr/>
          </a:p>
        </p:txBody>
      </p:sp>
      <p:graphicFrame>
        <p:nvGraphicFramePr>
          <p:cNvPr id="149" name="Google Shape;149;p19"/>
          <p:cNvGraphicFramePr/>
          <p:nvPr>
            <p:extLst>
              <p:ext uri="{D42A27DB-BD31-4B8C-83A1-F6EECF244321}">
                <p14:modId xmlns:p14="http://schemas.microsoft.com/office/powerpoint/2010/main" val="1421607730"/>
              </p:ext>
            </p:extLst>
          </p:nvPr>
        </p:nvGraphicFramePr>
        <p:xfrm>
          <a:off x="1985684" y="1779724"/>
          <a:ext cx="6305875" cy="4041450"/>
        </p:xfrm>
        <a:graphic>
          <a:graphicData uri="http://schemas.openxmlformats.org/drawingml/2006/table">
            <a:tbl>
              <a:tblPr firstRow="1" firstCol="1" bandRow="1">
                <a:noFill/>
                <a:tableStyleId>{BB2DD806-57F0-4A4C-8F70-5974C8F54506}</a:tableStyleId>
              </a:tblPr>
              <a:tblGrid>
                <a:gridCol w="1842250">
                  <a:extLst>
                    <a:ext uri="{9D8B030D-6E8A-4147-A177-3AD203B41FA5}">
                      <a16:colId xmlns:a16="http://schemas.microsoft.com/office/drawing/2014/main" val="20000"/>
                    </a:ext>
                  </a:extLst>
                </a:gridCol>
                <a:gridCol w="4463625">
                  <a:extLst>
                    <a:ext uri="{9D8B030D-6E8A-4147-A177-3AD203B41FA5}">
                      <a16:colId xmlns:a16="http://schemas.microsoft.com/office/drawing/2014/main" val="20001"/>
                    </a:ext>
                  </a:extLst>
                </a:gridCol>
              </a:tblGrid>
              <a:tr h="625050">
                <a:tc>
                  <a:txBody>
                    <a:bodyPr/>
                    <a:lstStyle/>
                    <a:p>
                      <a:pPr marL="0" marR="0" lvl="0" indent="0" algn="ctr" rtl="0">
                        <a:lnSpc>
                          <a:spcPct val="107000"/>
                        </a:lnSpc>
                        <a:spcBef>
                          <a:spcPts val="0"/>
                        </a:spcBef>
                        <a:spcAft>
                          <a:spcPts val="0"/>
                        </a:spcAft>
                        <a:buNone/>
                      </a:pPr>
                      <a:r>
                        <a:rPr lang="en-US" sz="1600" u="none" strike="noStrike" cap="none"/>
                        <a:t>PROJECT NAME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CODEWORK FREELANCER MANAGEMENT SYSTEM</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25050">
                <a:tc>
                  <a:txBody>
                    <a:bodyPr/>
                    <a:lstStyle/>
                    <a:p>
                      <a:pPr marL="0" marR="0" lvl="0" indent="0" algn="ctr" rtl="0">
                        <a:lnSpc>
                          <a:spcPct val="107000"/>
                        </a:lnSpc>
                        <a:spcBef>
                          <a:spcPts val="0"/>
                        </a:spcBef>
                        <a:spcAft>
                          <a:spcPts val="0"/>
                        </a:spcAft>
                        <a:buNone/>
                      </a:pPr>
                      <a:r>
                        <a:rPr lang="en-US" sz="1600" u="none" strike="noStrike" cap="none"/>
                        <a:t>OBJECTIVE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We provide information about freelancers and freelancing services</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05400">
                <a:tc>
                  <a:txBody>
                    <a:bodyPr/>
                    <a:lstStyle/>
                    <a:p>
                      <a:pPr marL="0" marR="0" lvl="0" indent="0" algn="ctr" rtl="0">
                        <a:lnSpc>
                          <a:spcPct val="107000"/>
                        </a:lnSpc>
                        <a:spcBef>
                          <a:spcPts val="0"/>
                        </a:spcBef>
                        <a:spcAft>
                          <a:spcPts val="0"/>
                        </a:spcAft>
                        <a:buNone/>
                      </a:pPr>
                      <a:r>
                        <a:rPr lang="en-US" sz="1600" u="none" strike="noStrike" cap="none"/>
                        <a:t>FRONT END TOOL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dirty="0"/>
                        <a:t>PHP </a:t>
                      </a:r>
                      <a:r>
                        <a:rPr lang="en-IN" sz="1400" b="0" i="0" u="none" strike="noStrike" cap="none" dirty="0">
                          <a:solidFill>
                            <a:schemeClr val="dk1"/>
                          </a:solidFill>
                          <a:effectLst/>
                          <a:latin typeface="Trebuchet MS"/>
                          <a:ea typeface="Trebuchet MS"/>
                          <a:cs typeface="Trebuchet MS"/>
                          <a:sym typeface="Arial"/>
                        </a:rPr>
                        <a:t>7.4.1</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05400">
                <a:tc>
                  <a:txBody>
                    <a:bodyPr/>
                    <a:lstStyle/>
                    <a:p>
                      <a:pPr marL="0" marR="0" lvl="0" indent="0" algn="ctr" rtl="0">
                        <a:lnSpc>
                          <a:spcPct val="107000"/>
                        </a:lnSpc>
                        <a:spcBef>
                          <a:spcPts val="0"/>
                        </a:spcBef>
                        <a:spcAft>
                          <a:spcPts val="0"/>
                        </a:spcAft>
                        <a:buNone/>
                      </a:pPr>
                      <a:r>
                        <a:rPr lang="en-US" sz="1600" u="none" strike="noStrike" cap="none"/>
                        <a:t>BACK END TOOL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dirty="0"/>
                        <a:t>MySQL 5.0</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25050">
                <a:tc>
                  <a:txBody>
                    <a:bodyPr/>
                    <a:lstStyle/>
                    <a:p>
                      <a:pPr marL="0" marR="0" lvl="0" indent="0" algn="ctr" rtl="0">
                        <a:lnSpc>
                          <a:spcPct val="107000"/>
                        </a:lnSpc>
                        <a:spcBef>
                          <a:spcPts val="0"/>
                        </a:spcBef>
                        <a:spcAft>
                          <a:spcPts val="0"/>
                        </a:spcAft>
                        <a:buNone/>
                      </a:pPr>
                      <a:r>
                        <a:rPr lang="en-US" sz="1600" u="none" strike="noStrike" cap="none"/>
                        <a:t>SYSTEM SOFTWARE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Windows 10</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05400">
                <a:tc>
                  <a:txBody>
                    <a:bodyPr/>
                    <a:lstStyle/>
                    <a:p>
                      <a:pPr marL="0" marR="0" lvl="0" indent="0" algn="ctr" rtl="0">
                        <a:lnSpc>
                          <a:spcPct val="107000"/>
                        </a:lnSpc>
                        <a:spcBef>
                          <a:spcPts val="0"/>
                        </a:spcBef>
                        <a:spcAft>
                          <a:spcPts val="0"/>
                        </a:spcAft>
                        <a:buNone/>
                      </a:pPr>
                      <a:r>
                        <a:rPr lang="en-US" sz="1600" u="none" strike="noStrike" cap="none"/>
                        <a:t>DOCUMENTATION</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dirty="0"/>
                        <a:t>MS Office 2019</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05400">
                <a:tc>
                  <a:txBody>
                    <a:bodyPr/>
                    <a:lstStyle/>
                    <a:p>
                      <a:pPr marL="0" marR="0" lvl="0" indent="0" algn="ctr" rtl="0">
                        <a:lnSpc>
                          <a:spcPct val="107000"/>
                        </a:lnSpc>
                        <a:spcBef>
                          <a:spcPts val="0"/>
                        </a:spcBef>
                        <a:spcAft>
                          <a:spcPts val="0"/>
                        </a:spcAft>
                        <a:buNone/>
                      </a:pPr>
                      <a:r>
                        <a:rPr lang="en-US" sz="1600" u="none" strike="noStrike" cap="none"/>
                        <a:t>OTHER TOOL</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dirty="0"/>
                        <a:t>Dreamweaver CC</a:t>
                      </a:r>
                      <a:r>
                        <a:rPr lang="en-US" sz="1600" dirty="0"/>
                        <a:t>, Visual Studio Code</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944700">
                <a:tc>
                  <a:txBody>
                    <a:bodyPr/>
                    <a:lstStyle/>
                    <a:p>
                      <a:pPr marL="0" marR="0" lvl="0" indent="0" algn="ctr" rtl="0">
                        <a:lnSpc>
                          <a:spcPct val="107000"/>
                        </a:lnSpc>
                        <a:spcBef>
                          <a:spcPts val="0"/>
                        </a:spcBef>
                        <a:spcAft>
                          <a:spcPts val="0"/>
                        </a:spcAft>
                        <a:buNone/>
                      </a:pPr>
                      <a:r>
                        <a:rPr lang="en-US" sz="1600" u="none" strike="noStrike" cap="none"/>
                        <a:t>DEVELOPED BY</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600" dirty="0"/>
                        <a:t>Krunal Bhavsar</a:t>
                      </a:r>
                      <a:endParaRPr sz="1100" u="none" strike="noStrike" cap="none" dirty="0"/>
                    </a:p>
                    <a:p>
                      <a:pPr marL="0" marR="0" lvl="0" indent="0" algn="l" rtl="0">
                        <a:lnSpc>
                          <a:spcPct val="107000"/>
                        </a:lnSpc>
                        <a:spcBef>
                          <a:spcPts val="0"/>
                        </a:spcBef>
                        <a:spcAft>
                          <a:spcPts val="0"/>
                        </a:spcAft>
                        <a:buNone/>
                      </a:pPr>
                      <a:r>
                        <a:rPr lang="en-US" sz="1600" u="none" strike="noStrike" cap="none" dirty="0"/>
                        <a:t>Gaurang Parmar</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IN" dirty="0"/>
              <a:t>Sequence Diagram: freelancer</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2" name="Picture 1">
            <a:extLst>
              <a:ext uri="{FF2B5EF4-FFF2-40B4-BE49-F238E27FC236}">
                <a16:creationId xmlns:a16="http://schemas.microsoft.com/office/drawing/2014/main" id="{DEB2A288-2F5B-47DB-B5B4-A898BA5D1682}"/>
              </a:ext>
            </a:extLst>
          </p:cNvPr>
          <p:cNvPicPr>
            <a:picLocks noChangeAspect="1"/>
          </p:cNvPicPr>
          <p:nvPr/>
        </p:nvPicPr>
        <p:blipFill>
          <a:blip r:embed="rId3"/>
          <a:stretch>
            <a:fillRect/>
          </a:stretch>
        </p:blipFill>
        <p:spPr>
          <a:xfrm>
            <a:off x="2785192" y="1383323"/>
            <a:ext cx="4380952" cy="5029200"/>
          </a:xfrm>
          <a:prstGeom prst="rect">
            <a:avLst/>
          </a:prstGeom>
        </p:spPr>
      </p:pic>
    </p:spTree>
    <p:extLst>
      <p:ext uri="{BB962C8B-B14F-4D97-AF65-F5344CB8AC3E}">
        <p14:creationId xmlns:p14="http://schemas.microsoft.com/office/powerpoint/2010/main" val="226643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IN" dirty="0"/>
              <a:t>Activity Diagram: admin</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3" name="Picture 2">
            <a:extLst>
              <a:ext uri="{FF2B5EF4-FFF2-40B4-BE49-F238E27FC236}">
                <a16:creationId xmlns:a16="http://schemas.microsoft.com/office/drawing/2014/main" id="{FDEB3D5E-50FA-4F72-A645-97A5BC680325}"/>
              </a:ext>
            </a:extLst>
          </p:cNvPr>
          <p:cNvPicPr>
            <a:picLocks noChangeAspect="1"/>
          </p:cNvPicPr>
          <p:nvPr/>
        </p:nvPicPr>
        <p:blipFill>
          <a:blip r:embed="rId3"/>
          <a:stretch>
            <a:fillRect/>
          </a:stretch>
        </p:blipFill>
        <p:spPr>
          <a:xfrm>
            <a:off x="2642334" y="1271914"/>
            <a:ext cx="4666667" cy="5228571"/>
          </a:xfrm>
          <a:prstGeom prst="rect">
            <a:avLst/>
          </a:prstGeom>
        </p:spPr>
      </p:pic>
    </p:spTree>
    <p:extLst>
      <p:ext uri="{BB962C8B-B14F-4D97-AF65-F5344CB8AC3E}">
        <p14:creationId xmlns:p14="http://schemas.microsoft.com/office/powerpoint/2010/main" val="1294456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IN" dirty="0"/>
              <a:t>Activity Diagram</a:t>
            </a:r>
            <a:r>
              <a:rPr lang="en-IN"/>
              <a:t>: client</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2" name="Picture 1">
            <a:extLst>
              <a:ext uri="{FF2B5EF4-FFF2-40B4-BE49-F238E27FC236}">
                <a16:creationId xmlns:a16="http://schemas.microsoft.com/office/drawing/2014/main" id="{9A028F1B-EA34-456C-9702-445A1A2C11C2}"/>
              </a:ext>
            </a:extLst>
          </p:cNvPr>
          <p:cNvPicPr>
            <a:picLocks noChangeAspect="1"/>
          </p:cNvPicPr>
          <p:nvPr/>
        </p:nvPicPr>
        <p:blipFill>
          <a:blip r:embed="rId3"/>
          <a:stretch>
            <a:fillRect/>
          </a:stretch>
        </p:blipFill>
        <p:spPr>
          <a:xfrm>
            <a:off x="2475668" y="1297559"/>
            <a:ext cx="5000000" cy="5247619"/>
          </a:xfrm>
          <a:prstGeom prst="rect">
            <a:avLst/>
          </a:prstGeom>
        </p:spPr>
      </p:pic>
    </p:spTree>
    <p:extLst>
      <p:ext uri="{BB962C8B-B14F-4D97-AF65-F5344CB8AC3E}">
        <p14:creationId xmlns:p14="http://schemas.microsoft.com/office/powerpoint/2010/main" val="987084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77372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IN" dirty="0"/>
              <a:t>Activity Diagram: freelancer</a:t>
            </a:r>
            <a:endParaRPr dirty="0"/>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endParaRPr dirty="0"/>
          </a:p>
          <a:p>
            <a:pPr marL="0" lvl="0" indent="0" algn="l" rtl="0">
              <a:lnSpc>
                <a:spcPct val="150000"/>
              </a:lnSpc>
              <a:spcBef>
                <a:spcPts val="1000"/>
              </a:spcBef>
              <a:spcAft>
                <a:spcPts val="0"/>
              </a:spcAft>
              <a:buSzPts val="1440"/>
              <a:buNone/>
            </a:pPr>
            <a:endParaRPr dirty="0"/>
          </a:p>
        </p:txBody>
      </p:sp>
      <p:pic>
        <p:nvPicPr>
          <p:cNvPr id="4" name="Picture 3">
            <a:extLst>
              <a:ext uri="{FF2B5EF4-FFF2-40B4-BE49-F238E27FC236}">
                <a16:creationId xmlns:a16="http://schemas.microsoft.com/office/drawing/2014/main" id="{11C1A270-E567-4083-A3F2-3A5728E72295}"/>
              </a:ext>
            </a:extLst>
          </p:cNvPr>
          <p:cNvPicPr>
            <a:picLocks noChangeAspect="1"/>
          </p:cNvPicPr>
          <p:nvPr/>
        </p:nvPicPr>
        <p:blipFill>
          <a:blip r:embed="rId3"/>
          <a:stretch>
            <a:fillRect/>
          </a:stretch>
        </p:blipFill>
        <p:spPr>
          <a:xfrm>
            <a:off x="2503535" y="1165591"/>
            <a:ext cx="4676190" cy="5390476"/>
          </a:xfrm>
          <a:prstGeom prst="rect">
            <a:avLst/>
          </a:prstGeom>
        </p:spPr>
      </p:pic>
    </p:spTree>
    <p:extLst>
      <p:ext uri="{BB962C8B-B14F-4D97-AF65-F5344CB8AC3E}">
        <p14:creationId xmlns:p14="http://schemas.microsoft.com/office/powerpoint/2010/main" val="371573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a:t>DRAWBACK OF EXISTING SYSTEM</a:t>
            </a:r>
            <a:endParaRPr/>
          </a:p>
        </p:txBody>
      </p:sp>
      <p:sp>
        <p:nvSpPr>
          <p:cNvPr id="155" name="Google Shape;155;p20"/>
          <p:cNvSpPr txBox="1">
            <a:spLocks noGrp="1"/>
          </p:cNvSpPr>
          <p:nvPr>
            <p:ph type="body" idx="1"/>
          </p:nvPr>
        </p:nvSpPr>
        <p:spPr>
          <a:xfrm>
            <a:off x="677334" y="2160589"/>
            <a:ext cx="8596668" cy="412591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1440"/>
              <a:buChar char="►"/>
            </a:pPr>
            <a:r>
              <a:rPr lang="en-US" dirty="0"/>
              <a:t>The current website takes more money </a:t>
            </a:r>
            <a:r>
              <a:rPr lang="en-US"/>
              <a:t>as commission. </a:t>
            </a:r>
            <a:endParaRPr dirty="0"/>
          </a:p>
          <a:p>
            <a:pPr marL="342900" lvl="0" indent="-342900" algn="l" rtl="0">
              <a:lnSpc>
                <a:spcPct val="150000"/>
              </a:lnSpc>
              <a:spcBef>
                <a:spcPts val="1000"/>
              </a:spcBef>
              <a:spcAft>
                <a:spcPts val="0"/>
              </a:spcAft>
              <a:buSzPts val="1440"/>
              <a:buChar char="►"/>
            </a:pPr>
            <a:r>
              <a:rPr lang="en-US" dirty="0"/>
              <a:t>In existing system, mostly website focus on clients because they spends money, but there are less facilities for freelancer like it is not easy to find first project for freelancer but clients get there freelancer very easily.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a:t>NEED FOR NEW SYSTEM</a:t>
            </a:r>
            <a:endParaRPr/>
          </a:p>
        </p:txBody>
      </p:sp>
      <p:sp>
        <p:nvSpPr>
          <p:cNvPr id="161" name="Google Shape;161;p21"/>
          <p:cNvSpPr txBox="1">
            <a:spLocks noGrp="1"/>
          </p:cNvSpPr>
          <p:nvPr>
            <p:ph type="body" idx="1"/>
          </p:nvPr>
        </p:nvSpPr>
        <p:spPr>
          <a:xfrm>
            <a:off x="677334" y="1562712"/>
            <a:ext cx="8596668" cy="5107719"/>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1440"/>
              <a:buChar char="►"/>
            </a:pPr>
            <a:r>
              <a:rPr lang="en-US" dirty="0"/>
              <a:t>Various freelancer can be found for different type of website development and designing work.</a:t>
            </a:r>
            <a:endParaRPr dirty="0"/>
          </a:p>
          <a:p>
            <a:pPr marL="342900" lvl="0" indent="-342900" algn="l" rtl="0">
              <a:lnSpc>
                <a:spcPct val="150000"/>
              </a:lnSpc>
              <a:spcBef>
                <a:spcPts val="1000"/>
              </a:spcBef>
              <a:spcAft>
                <a:spcPts val="0"/>
              </a:spcAft>
              <a:buSzPts val="1440"/>
              <a:buChar char="►"/>
            </a:pPr>
            <a:r>
              <a:rPr lang="en-US" dirty="0"/>
              <a:t>Client can post project and choose a best freelancer from all of list.</a:t>
            </a:r>
            <a:endParaRPr dirty="0"/>
          </a:p>
          <a:p>
            <a:pPr marL="342900" lvl="0" indent="-342900" algn="l" rtl="0">
              <a:lnSpc>
                <a:spcPct val="150000"/>
              </a:lnSpc>
              <a:spcBef>
                <a:spcPts val="1000"/>
              </a:spcBef>
              <a:spcAft>
                <a:spcPts val="0"/>
              </a:spcAft>
              <a:buSzPts val="1440"/>
              <a:buChar char="►"/>
            </a:pPr>
            <a:r>
              <a:rPr lang="en-US" dirty="0"/>
              <a:t>Browse freelancer profiles, compare proposals and select the best one, award your project and your freelancer goes to work.</a:t>
            </a:r>
            <a:endParaRPr dirty="0"/>
          </a:p>
          <a:p>
            <a:pPr marL="342900" lvl="0" indent="-342900" algn="l" rtl="0">
              <a:spcBef>
                <a:spcPts val="1000"/>
              </a:spcBef>
              <a:spcAft>
                <a:spcPts val="0"/>
              </a:spcAft>
              <a:buSzPts val="1440"/>
              <a:buChar char="►"/>
            </a:pPr>
            <a:r>
              <a:rPr lang="en-US" dirty="0"/>
              <a:t>Pay when you are satisfied!</a:t>
            </a:r>
            <a:endParaRPr dirty="0"/>
          </a:p>
          <a:p>
            <a:pPr marL="342900" lvl="0" indent="-342900" algn="l" rtl="0">
              <a:spcBef>
                <a:spcPts val="1000"/>
              </a:spcBef>
              <a:spcAft>
                <a:spcPts val="0"/>
              </a:spcAft>
              <a:buSzPts val="1440"/>
              <a:buChar char="►"/>
            </a:pPr>
            <a:r>
              <a:rPr lang="en-US" dirty="0"/>
              <a:t>Codework has no access fees, subscriptions, monthly fees or annual fees. There are no fees to post a project or set up a user account. Employer commissions and upgrade fees are also waived for volume customers.</a:t>
            </a:r>
          </a:p>
          <a:p>
            <a:pPr marL="342900" lvl="0" indent="-342900" algn="l" rtl="0">
              <a:spcBef>
                <a:spcPts val="1000"/>
              </a:spcBef>
              <a:spcAft>
                <a:spcPts val="0"/>
              </a:spcAft>
              <a:buSzPts val="1440"/>
              <a:buChar char="►"/>
            </a:pPr>
            <a:r>
              <a:rPr lang="en-US" dirty="0"/>
              <a:t>Freelancers get there first project easily according to their experience and level of learned skills.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F5D6-F847-4F8E-9C7B-676018BBEFA2}"/>
              </a:ext>
            </a:extLst>
          </p:cNvPr>
          <p:cNvSpPr>
            <a:spLocks noGrp="1"/>
          </p:cNvSpPr>
          <p:nvPr>
            <p:ph type="title"/>
          </p:nvPr>
        </p:nvSpPr>
        <p:spPr/>
        <p:txBody>
          <a:bodyPr/>
          <a:lstStyle/>
          <a:p>
            <a:r>
              <a:rPr lang="en-IN" dirty="0"/>
              <a:t>Timeline Chart</a:t>
            </a:r>
          </a:p>
        </p:txBody>
      </p:sp>
      <p:pic>
        <p:nvPicPr>
          <p:cNvPr id="5" name="Picture 4">
            <a:extLst>
              <a:ext uri="{FF2B5EF4-FFF2-40B4-BE49-F238E27FC236}">
                <a16:creationId xmlns:a16="http://schemas.microsoft.com/office/drawing/2014/main" id="{5633EF04-F58B-40EC-BC8C-70333808AA94}"/>
              </a:ext>
            </a:extLst>
          </p:cNvPr>
          <p:cNvPicPr>
            <a:picLocks noChangeAspect="1"/>
          </p:cNvPicPr>
          <p:nvPr/>
        </p:nvPicPr>
        <p:blipFill>
          <a:blip r:embed="rId2"/>
          <a:stretch>
            <a:fillRect/>
          </a:stretch>
        </p:blipFill>
        <p:spPr>
          <a:xfrm>
            <a:off x="2488885" y="2515260"/>
            <a:ext cx="4752381" cy="3171429"/>
          </a:xfrm>
          <a:prstGeom prst="rect">
            <a:avLst/>
          </a:prstGeom>
        </p:spPr>
      </p:pic>
      <p:sp>
        <p:nvSpPr>
          <p:cNvPr id="3" name="Text Placeholder 2">
            <a:extLst>
              <a:ext uri="{FF2B5EF4-FFF2-40B4-BE49-F238E27FC236}">
                <a16:creationId xmlns:a16="http://schemas.microsoft.com/office/drawing/2014/main" id="{5DFE1D4A-E93F-431B-879D-1A5DBCDC4972}"/>
              </a:ext>
            </a:extLst>
          </p:cNvPr>
          <p:cNvSpPr>
            <a:spLocks noGrp="1"/>
          </p:cNvSpPr>
          <p:nvPr>
            <p:ph type="body" idx="1"/>
          </p:nvPr>
        </p:nvSpPr>
        <p:spPr>
          <a:xfrm>
            <a:off x="785091" y="1727201"/>
            <a:ext cx="8488911" cy="4314162"/>
          </a:xfrm>
        </p:spPr>
        <p:txBody>
          <a:bodyPr/>
          <a:lstStyle/>
          <a:p>
            <a:pPr marL="137160" indent="0">
              <a:buNone/>
            </a:pPr>
            <a:endParaRPr lang="en-IN" dirty="0"/>
          </a:p>
        </p:txBody>
      </p:sp>
    </p:spTree>
    <p:extLst>
      <p:ext uri="{BB962C8B-B14F-4D97-AF65-F5344CB8AC3E}">
        <p14:creationId xmlns:p14="http://schemas.microsoft.com/office/powerpoint/2010/main" val="371323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677334" y="609600"/>
            <a:ext cx="8596668" cy="812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dirty="0"/>
              <a:t>HARDWARE TOOLS</a:t>
            </a:r>
            <a:endParaRPr dirty="0"/>
          </a:p>
        </p:txBody>
      </p:sp>
      <p:sp>
        <p:nvSpPr>
          <p:cNvPr id="167" name="Google Shape;167;p22"/>
          <p:cNvSpPr txBox="1">
            <a:spLocks noGrp="1"/>
          </p:cNvSpPr>
          <p:nvPr>
            <p:ph type="body" idx="1"/>
          </p:nvPr>
        </p:nvSpPr>
        <p:spPr>
          <a:xfrm>
            <a:off x="1505528" y="1708008"/>
            <a:ext cx="7379854" cy="19034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PROCESSOR			:	Intel Dual Core</a:t>
            </a:r>
            <a:endParaRPr dirty="0"/>
          </a:p>
          <a:p>
            <a:pPr marL="342900" lvl="0" indent="-342900" algn="l" rtl="0">
              <a:spcBef>
                <a:spcPts val="1000"/>
              </a:spcBef>
              <a:spcAft>
                <a:spcPts val="0"/>
              </a:spcAft>
              <a:buSzPts val="1440"/>
              <a:buChar char="►"/>
            </a:pPr>
            <a:r>
              <a:rPr lang="en-US" dirty="0"/>
              <a:t>RAM				:	2GB</a:t>
            </a:r>
            <a:endParaRPr dirty="0"/>
          </a:p>
          <a:p>
            <a:pPr marL="342900" lvl="0" indent="-342900" algn="l" rtl="0">
              <a:spcBef>
                <a:spcPts val="1000"/>
              </a:spcBef>
              <a:spcAft>
                <a:spcPts val="0"/>
              </a:spcAft>
              <a:buSzPts val="1440"/>
              <a:buChar char="►"/>
            </a:pPr>
            <a:r>
              <a:rPr lang="en-US" dirty="0"/>
              <a:t>HARD-DISK			:	320GB</a:t>
            </a:r>
            <a:endParaRPr dirty="0"/>
          </a:p>
          <a:p>
            <a:pPr marL="342900" lvl="0" indent="-342900" algn="l" rtl="0">
              <a:spcBef>
                <a:spcPts val="1000"/>
              </a:spcBef>
              <a:spcAft>
                <a:spcPts val="0"/>
              </a:spcAft>
              <a:buSzPts val="1440"/>
              <a:buChar char="►"/>
            </a:pPr>
            <a:r>
              <a:rPr lang="en-US" dirty="0"/>
              <a:t>WINDOWS			:	WINDOWS XP or later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u="sng" dirty="0"/>
              <a:t>SOFTWARE TOOLS</a:t>
            </a:r>
            <a:br>
              <a:rPr lang="en-US" dirty="0"/>
            </a:br>
            <a:endParaRPr dirty="0"/>
          </a:p>
        </p:txBody>
      </p:sp>
      <p:sp>
        <p:nvSpPr>
          <p:cNvPr id="173" name="Google Shape;173;p23"/>
          <p:cNvSpPr txBox="1">
            <a:spLocks noGrp="1"/>
          </p:cNvSpPr>
          <p:nvPr>
            <p:ph type="body" idx="1"/>
          </p:nvPr>
        </p:nvSpPr>
        <p:spPr>
          <a:xfrm>
            <a:off x="1256838" y="1800372"/>
            <a:ext cx="8017164" cy="1320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FRONT END TOOL		:	PHP 7.4</a:t>
            </a:r>
            <a:endParaRPr dirty="0"/>
          </a:p>
          <a:p>
            <a:pPr marL="342900" lvl="0" indent="-342900" algn="l" rtl="0">
              <a:spcBef>
                <a:spcPts val="1000"/>
              </a:spcBef>
              <a:spcAft>
                <a:spcPts val="0"/>
              </a:spcAft>
              <a:buSzPts val="1440"/>
              <a:buChar char="►"/>
            </a:pPr>
            <a:r>
              <a:rPr lang="en-US" dirty="0"/>
              <a:t>BACK END TOOL		:	MySQL 5.0</a:t>
            </a:r>
            <a:endParaRPr dirty="0"/>
          </a:p>
          <a:p>
            <a:pPr marL="342900" lvl="0" indent="-342900" algn="l" rtl="0">
              <a:spcBef>
                <a:spcPts val="1000"/>
              </a:spcBef>
              <a:spcAft>
                <a:spcPts val="0"/>
              </a:spcAft>
              <a:buSzPts val="1440"/>
              <a:buChar char="►"/>
            </a:pPr>
            <a:r>
              <a:rPr lang="en-US" dirty="0"/>
              <a:t>OTHER TOOLS    		:	MS Office 2019</a:t>
            </a:r>
            <a:endParaRPr dirty="0"/>
          </a:p>
          <a:p>
            <a:pPr marL="342900" lvl="0" indent="-251459" algn="l" rtl="0">
              <a:spcBef>
                <a:spcPts val="1000"/>
              </a:spcBef>
              <a:spcAft>
                <a:spcPts val="0"/>
              </a:spcAft>
              <a:buSzPts val="1440"/>
              <a:buNone/>
            </a:pPr>
            <a:endParaRPr dirty="0"/>
          </a:p>
        </p:txBody>
      </p:sp>
      <p:sp>
        <p:nvSpPr>
          <p:cNvPr id="4" name="Google Shape;172;p23">
            <a:extLst>
              <a:ext uri="{FF2B5EF4-FFF2-40B4-BE49-F238E27FC236}">
                <a16:creationId xmlns:a16="http://schemas.microsoft.com/office/drawing/2014/main" id="{747991EE-FA35-4045-A046-918391859482}"/>
              </a:ext>
            </a:extLst>
          </p:cNvPr>
          <p:cNvSpPr txBox="1">
            <a:spLocks/>
          </p:cNvSpPr>
          <p:nvPr/>
        </p:nvSpPr>
        <p:spPr>
          <a:xfrm>
            <a:off x="677334" y="3429000"/>
            <a:ext cx="8596668" cy="8616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pPr algn="ctr"/>
            <a:r>
              <a:rPr lang="en-US" b="1" u="sng" dirty="0"/>
              <a:t>Clients Side</a:t>
            </a:r>
            <a:endParaRPr lang="en-US" dirty="0"/>
          </a:p>
        </p:txBody>
      </p:sp>
      <p:sp>
        <p:nvSpPr>
          <p:cNvPr id="5" name="Google Shape;173;p23">
            <a:extLst>
              <a:ext uri="{FF2B5EF4-FFF2-40B4-BE49-F238E27FC236}">
                <a16:creationId xmlns:a16="http://schemas.microsoft.com/office/drawing/2014/main" id="{C7B45C1E-4AD3-442F-A598-5D7C7D1751F7}"/>
              </a:ext>
            </a:extLst>
          </p:cNvPr>
          <p:cNvSpPr txBox="1">
            <a:spLocks/>
          </p:cNvSpPr>
          <p:nvPr/>
        </p:nvSpPr>
        <p:spPr>
          <a:xfrm>
            <a:off x="1256838" y="4468446"/>
            <a:ext cx="8017164" cy="6662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20040" algn="l" rtl="0">
              <a:lnSpc>
                <a:spcPct val="100000"/>
              </a:lnSpc>
              <a:spcBef>
                <a:spcPts val="1000"/>
              </a:spcBef>
              <a:spcAft>
                <a:spcPts val="0"/>
              </a:spcAft>
              <a:buClr>
                <a:schemeClr val="accent1"/>
              </a:buClr>
              <a:buSzPts val="144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9pPr>
          </a:lstStyle>
          <a:p>
            <a:pPr marL="342900" indent="-342900">
              <a:spcBef>
                <a:spcPts val="0"/>
              </a:spcBef>
            </a:pPr>
            <a:r>
              <a:rPr lang="en-US" dirty="0"/>
              <a:t>Browser			:	Any HTML 5 Supported Browser</a:t>
            </a:r>
          </a:p>
          <a:p>
            <a:pPr marL="342900" indent="-251459">
              <a:buFont typeface="Noto Sans Symbols"/>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427961" y="2326765"/>
            <a:ext cx="8596668" cy="121605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dirty="0"/>
              <a:t> </a:t>
            </a:r>
            <a:r>
              <a:rPr lang="en-US" b="1" u="sng" dirty="0"/>
              <a:t>SYSTEM DESIGN</a:t>
            </a:r>
            <a:endParaRPr u="sng" dirty="0"/>
          </a:p>
        </p:txBody>
      </p:sp>
      <p:sp>
        <p:nvSpPr>
          <p:cNvPr id="179" name="Google Shape;179;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560"/>
              <a:buNone/>
            </a:pPr>
            <a:endParaRPr sz="3200"/>
          </a:p>
          <a:p>
            <a:pPr marL="0" lvl="0" indent="0" algn="ctr" rtl="0">
              <a:spcBef>
                <a:spcPts val="1000"/>
              </a:spcBef>
              <a:spcAft>
                <a:spcPts val="0"/>
              </a:spcAft>
              <a:buSzPts val="2560"/>
              <a:buNone/>
            </a:pPr>
            <a:endParaRPr sz="3200"/>
          </a:p>
          <a:p>
            <a:pPr marL="0" lvl="0" indent="0" algn="ctr" rtl="0">
              <a:spcBef>
                <a:spcPts val="1000"/>
              </a:spcBef>
              <a:spcAft>
                <a:spcPts val="0"/>
              </a:spcAft>
              <a:buSzPts val="2560"/>
              <a:buNone/>
            </a:pP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a:t> </a:t>
            </a:r>
            <a:r>
              <a:rPr lang="en-US" b="1" u="sng"/>
              <a:t>DATA DICTIONARY</a:t>
            </a:r>
            <a:endParaRPr/>
          </a:p>
        </p:txBody>
      </p:sp>
      <p:sp>
        <p:nvSpPr>
          <p:cNvPr id="198" name="Google Shape;198;p27"/>
          <p:cNvSpPr txBox="1">
            <a:spLocks noGrp="1"/>
          </p:cNvSpPr>
          <p:nvPr>
            <p:ph type="body" idx="1"/>
          </p:nvPr>
        </p:nvSpPr>
        <p:spPr>
          <a:xfrm>
            <a:off x="1384300" y="1358535"/>
            <a:ext cx="4609449" cy="3286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332"/>
              <a:buNone/>
            </a:pPr>
            <a:r>
              <a:rPr lang="en-US" sz="1665" dirty="0"/>
              <a:t>1. users (Admin/Client/Freelancer)</a:t>
            </a:r>
            <a:endParaRPr dirty="0"/>
          </a:p>
          <a:p>
            <a:pPr marL="0" lvl="0" indent="0" algn="l" rtl="0">
              <a:lnSpc>
                <a:spcPct val="90000"/>
              </a:lnSpc>
              <a:spcBef>
                <a:spcPts val="1000"/>
              </a:spcBef>
              <a:spcAft>
                <a:spcPts val="0"/>
              </a:spcAft>
              <a:buSzPts val="1332"/>
              <a:buNone/>
            </a:pPr>
            <a:endParaRPr sz="1665" dirty="0"/>
          </a:p>
        </p:txBody>
      </p:sp>
      <p:graphicFrame>
        <p:nvGraphicFramePr>
          <p:cNvPr id="199" name="Google Shape;199;p27"/>
          <p:cNvGraphicFramePr/>
          <p:nvPr>
            <p:extLst>
              <p:ext uri="{D42A27DB-BD31-4B8C-83A1-F6EECF244321}">
                <p14:modId xmlns:p14="http://schemas.microsoft.com/office/powerpoint/2010/main" val="1367094999"/>
              </p:ext>
            </p:extLst>
          </p:nvPr>
        </p:nvGraphicFramePr>
        <p:xfrm>
          <a:off x="1384299" y="1854812"/>
          <a:ext cx="9083534" cy="4349617"/>
        </p:xfrm>
        <a:graphic>
          <a:graphicData uri="http://schemas.openxmlformats.org/drawingml/2006/table">
            <a:tbl>
              <a:tblPr firstRow="1" firstCol="1" bandRow="1">
                <a:noFill/>
                <a:tableStyleId>{BB2DD806-57F0-4A4C-8F70-5974C8F54506}</a:tableStyleId>
              </a:tblPr>
              <a:tblGrid>
                <a:gridCol w="1280529">
                  <a:extLst>
                    <a:ext uri="{9D8B030D-6E8A-4147-A177-3AD203B41FA5}">
                      <a16:colId xmlns:a16="http://schemas.microsoft.com/office/drawing/2014/main" val="20000"/>
                    </a:ext>
                  </a:extLst>
                </a:gridCol>
                <a:gridCol w="1318817">
                  <a:extLst>
                    <a:ext uri="{9D8B030D-6E8A-4147-A177-3AD203B41FA5}">
                      <a16:colId xmlns:a16="http://schemas.microsoft.com/office/drawing/2014/main" val="20001"/>
                    </a:ext>
                  </a:extLst>
                </a:gridCol>
                <a:gridCol w="1025083">
                  <a:extLst>
                    <a:ext uri="{9D8B030D-6E8A-4147-A177-3AD203B41FA5}">
                      <a16:colId xmlns:a16="http://schemas.microsoft.com/office/drawing/2014/main" val="20002"/>
                    </a:ext>
                  </a:extLst>
                </a:gridCol>
                <a:gridCol w="1105469">
                  <a:extLst>
                    <a:ext uri="{9D8B030D-6E8A-4147-A177-3AD203B41FA5}">
                      <a16:colId xmlns:a16="http://schemas.microsoft.com/office/drawing/2014/main" val="20003"/>
                    </a:ext>
                  </a:extLst>
                </a:gridCol>
                <a:gridCol w="2355782">
                  <a:extLst>
                    <a:ext uri="{9D8B030D-6E8A-4147-A177-3AD203B41FA5}">
                      <a16:colId xmlns:a16="http://schemas.microsoft.com/office/drawing/2014/main" val="20004"/>
                    </a:ext>
                  </a:extLst>
                </a:gridCol>
                <a:gridCol w="1997854">
                  <a:extLst>
                    <a:ext uri="{9D8B030D-6E8A-4147-A177-3AD203B41FA5}">
                      <a16:colId xmlns:a16="http://schemas.microsoft.com/office/drawing/2014/main" val="20005"/>
                    </a:ext>
                  </a:extLst>
                </a:gridCol>
              </a:tblGrid>
              <a:tr h="826400">
                <a:tc>
                  <a:txBody>
                    <a:bodyPr/>
                    <a:lstStyle/>
                    <a:p>
                      <a:pPr marL="0" marR="0" lvl="0" indent="0" algn="ctr" rtl="0">
                        <a:lnSpc>
                          <a:spcPct val="107000"/>
                        </a:lnSpc>
                        <a:spcBef>
                          <a:spcPts val="0"/>
                        </a:spcBef>
                        <a:spcAft>
                          <a:spcPts val="0"/>
                        </a:spcAft>
                        <a:buNone/>
                      </a:pPr>
                      <a:r>
                        <a:rPr lang="en-US" sz="1600" u="none" strike="noStrike" cap="none"/>
                        <a:t>Sr.No</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Field Name</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Type</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Size</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Constraints</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Description</a:t>
                      </a:r>
                      <a:endParaRPr sz="16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348000">
                <a:tc>
                  <a:txBody>
                    <a:bodyPr/>
                    <a:lstStyle/>
                    <a:p>
                      <a:pPr marL="0" marR="0" lvl="0" indent="0" algn="ctr" rtl="0">
                        <a:lnSpc>
                          <a:spcPct val="107000"/>
                        </a:lnSpc>
                        <a:spcBef>
                          <a:spcPts val="0"/>
                        </a:spcBef>
                        <a:spcAft>
                          <a:spcPts val="0"/>
                        </a:spcAft>
                        <a:buNone/>
                      </a:pPr>
                      <a:r>
                        <a:rPr lang="en-US" sz="1600" u="none" strike="noStrike" cap="none"/>
                        <a:t>1</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Id</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Int</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11</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Primary Key</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User id</a:t>
                      </a:r>
                      <a:endParaRPr sz="16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48000">
                <a:tc>
                  <a:txBody>
                    <a:bodyPr/>
                    <a:lstStyle/>
                    <a:p>
                      <a:pPr marL="0" marR="0" lvl="0" indent="0" algn="ctr" rtl="0">
                        <a:lnSpc>
                          <a:spcPct val="107000"/>
                        </a:lnSpc>
                        <a:spcBef>
                          <a:spcPts val="0"/>
                        </a:spcBef>
                        <a:spcAft>
                          <a:spcPts val="0"/>
                        </a:spcAft>
                        <a:buNone/>
                      </a:pPr>
                      <a:r>
                        <a:rPr lang="en-US" sz="1600" u="none" strike="noStrike" cap="none"/>
                        <a:t>2</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Name</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Varchar</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30</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Not null</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User name</a:t>
                      </a:r>
                      <a:endParaRPr sz="16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48000">
                <a:tc>
                  <a:txBody>
                    <a:bodyPr/>
                    <a:lstStyle/>
                    <a:p>
                      <a:pPr marL="0" marR="0" lvl="0" indent="0" algn="ctr" rtl="0">
                        <a:lnSpc>
                          <a:spcPct val="107000"/>
                        </a:lnSpc>
                        <a:spcBef>
                          <a:spcPts val="0"/>
                        </a:spcBef>
                        <a:spcAft>
                          <a:spcPts val="0"/>
                        </a:spcAft>
                        <a:buNone/>
                      </a:pPr>
                      <a:r>
                        <a:rPr lang="en-US" sz="1600" u="none" strike="noStrike" cap="none"/>
                        <a:t>3</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Email</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Varchar</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30</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Unique key</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User email</a:t>
                      </a:r>
                      <a:endParaRPr sz="16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r h="314525">
                <a:tc>
                  <a:txBody>
                    <a:bodyPr/>
                    <a:lstStyle/>
                    <a:p>
                      <a:pPr marL="0" marR="0" lvl="0" indent="0" algn="ctr" rtl="0">
                        <a:lnSpc>
                          <a:spcPct val="107000"/>
                        </a:lnSpc>
                        <a:spcBef>
                          <a:spcPts val="0"/>
                        </a:spcBef>
                        <a:spcAft>
                          <a:spcPts val="0"/>
                        </a:spcAft>
                        <a:buNone/>
                      </a:pPr>
                      <a:r>
                        <a:rPr lang="en-US" sz="1600" u="none" strike="noStrike" cap="none" dirty="0"/>
                        <a:t>4</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password</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Varchar</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128</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Not null</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User password</a:t>
                      </a:r>
                      <a:endParaRPr sz="16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4"/>
                  </a:ext>
                </a:extLst>
              </a:tr>
              <a:tr h="341194">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600" u="none" strike="noStrike" cap="none" dirty="0"/>
                        <a:t>5</a:t>
                      </a:r>
                      <a:endParaRPr lang="en-US"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IN" sz="1600" u="none" strike="noStrike" cap="none" dirty="0">
                          <a:latin typeface="Calibri"/>
                          <a:ea typeface="Calibri"/>
                          <a:cs typeface="Calibri"/>
                          <a:sym typeface="Calibri"/>
                        </a:rPr>
                        <a:t>Type</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IN" sz="1600" u="none" strike="noStrike" cap="none" dirty="0">
                          <a:latin typeface="Calibri"/>
                          <a:ea typeface="Calibri"/>
                          <a:cs typeface="Calibri"/>
                          <a:sym typeface="Calibri"/>
                        </a:rPr>
                        <a:t>Varchar</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IN" sz="1600" u="none" strike="noStrike" cap="none" dirty="0">
                          <a:latin typeface="Calibri"/>
                          <a:ea typeface="Calibri"/>
                          <a:cs typeface="Calibri"/>
                          <a:sym typeface="Calibri"/>
                        </a:rPr>
                        <a:t>10</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IN" sz="1600" u="none" strike="noStrike" cap="none" dirty="0">
                          <a:latin typeface="Calibri"/>
                          <a:ea typeface="Calibri"/>
                          <a:cs typeface="Calibri"/>
                          <a:sym typeface="Calibri"/>
                        </a:rPr>
                        <a:t>Not Null</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IN" sz="1600" u="none" strike="noStrike" cap="none" dirty="0">
                          <a:latin typeface="Calibri"/>
                          <a:ea typeface="Calibri"/>
                          <a:cs typeface="Calibri"/>
                          <a:sym typeface="Calibri"/>
                        </a:rPr>
                        <a:t>User Type</a:t>
                      </a:r>
                      <a:endParaRPr sz="16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668035907"/>
                  </a:ext>
                </a:extLst>
              </a:tr>
              <a:tr h="327547">
                <a:tc>
                  <a:txBody>
                    <a:bodyPr/>
                    <a:lstStyle/>
                    <a:p>
                      <a:pPr marL="0" marR="0" lvl="0" indent="0" algn="ctr" rtl="0">
                        <a:lnSpc>
                          <a:spcPct val="107000"/>
                        </a:lnSpc>
                        <a:spcBef>
                          <a:spcPts val="0"/>
                        </a:spcBef>
                        <a:spcAft>
                          <a:spcPts val="0"/>
                        </a:spcAft>
                        <a:buNone/>
                      </a:pPr>
                      <a:r>
                        <a:rPr lang="en-US" sz="1400" u="none" strike="noStrike" cap="none" dirty="0"/>
                        <a:t>5</a:t>
                      </a:r>
                      <a:endParaRPr sz="900" u="none" strike="noStrike" cap="none" dirty="0">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lang </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Varchar</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10</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Not null</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dirty="0"/>
                        <a:t>Programming language</a:t>
                      </a:r>
                      <a:endParaRPr sz="900" u="none" strike="noStrike" cap="none" dirty="0">
                        <a:latin typeface="Calibri"/>
                        <a:ea typeface="Calibri"/>
                        <a:cs typeface="Calibri"/>
                        <a:sym typeface="Calibri"/>
                      </a:endParaRPr>
                    </a:p>
                  </a:txBody>
                  <a:tcPr marL="58725" marR="58725" marT="0" marB="0" anchor="ctr"/>
                </a:tc>
                <a:extLst>
                  <a:ext uri="{0D108BD9-81ED-4DB2-BD59-A6C34878D82A}">
                    <a16:rowId xmlns:a16="http://schemas.microsoft.com/office/drawing/2014/main" val="612798727"/>
                  </a:ext>
                </a:extLst>
              </a:tr>
              <a:tr h="354841">
                <a:tc>
                  <a:txBody>
                    <a:bodyPr/>
                    <a:lstStyle/>
                    <a:p>
                      <a:pPr marL="0" marR="0" lvl="0" indent="0" algn="ctr" rtl="0">
                        <a:lnSpc>
                          <a:spcPct val="107000"/>
                        </a:lnSpc>
                        <a:spcBef>
                          <a:spcPts val="0"/>
                        </a:spcBef>
                        <a:spcAft>
                          <a:spcPts val="0"/>
                        </a:spcAft>
                        <a:buNone/>
                      </a:pPr>
                      <a:r>
                        <a:rPr lang="en-US" sz="1400" u="none" strike="noStrike" cap="none"/>
                        <a:t>6</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Cv</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Varchar</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50</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Not null</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dirty="0"/>
                        <a:t>Path of resume file</a:t>
                      </a:r>
                      <a:endParaRPr sz="900" u="none" strike="noStrike" cap="none" dirty="0">
                        <a:latin typeface="Calibri"/>
                        <a:ea typeface="Calibri"/>
                        <a:cs typeface="Calibri"/>
                        <a:sym typeface="Calibri"/>
                      </a:endParaRPr>
                    </a:p>
                  </a:txBody>
                  <a:tcPr marL="58725" marR="58725" marT="0" marB="0" anchor="ctr"/>
                </a:tc>
                <a:extLst>
                  <a:ext uri="{0D108BD9-81ED-4DB2-BD59-A6C34878D82A}">
                    <a16:rowId xmlns:a16="http://schemas.microsoft.com/office/drawing/2014/main" val="148277593"/>
                  </a:ext>
                </a:extLst>
              </a:tr>
              <a:tr h="368490">
                <a:tc>
                  <a:txBody>
                    <a:bodyPr/>
                    <a:lstStyle/>
                    <a:p>
                      <a:pPr marL="0" marR="0" lvl="0" indent="0" algn="ctr" rtl="0">
                        <a:lnSpc>
                          <a:spcPct val="107000"/>
                        </a:lnSpc>
                        <a:spcBef>
                          <a:spcPts val="0"/>
                        </a:spcBef>
                        <a:spcAft>
                          <a:spcPts val="0"/>
                        </a:spcAft>
                        <a:buNone/>
                      </a:pPr>
                      <a:r>
                        <a:rPr lang="en-US" sz="1400" u="none" strike="noStrike" cap="none"/>
                        <a:t>7</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Id_proof </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Varchar</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50</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a:t>Not null</a:t>
                      </a:r>
                      <a:endParaRPr sz="900" u="none" strike="noStrike" cap="none">
                        <a:latin typeface="Calibri"/>
                        <a:ea typeface="Calibri"/>
                        <a:cs typeface="Calibri"/>
                        <a:sym typeface="Calibri"/>
                      </a:endParaRPr>
                    </a:p>
                  </a:txBody>
                  <a:tcPr marL="58725" marR="58725" marT="0" marB="0" anchor="ctr"/>
                </a:tc>
                <a:tc>
                  <a:txBody>
                    <a:bodyPr/>
                    <a:lstStyle/>
                    <a:p>
                      <a:pPr marL="0" marR="0" lvl="0" indent="0" algn="ctr" rtl="0">
                        <a:lnSpc>
                          <a:spcPct val="107000"/>
                        </a:lnSpc>
                        <a:spcBef>
                          <a:spcPts val="0"/>
                        </a:spcBef>
                        <a:spcAft>
                          <a:spcPts val="0"/>
                        </a:spcAft>
                        <a:buNone/>
                      </a:pPr>
                      <a:r>
                        <a:rPr lang="en-US" sz="1400" u="none" strike="noStrike" cap="none" dirty="0"/>
                        <a:t>Path of</a:t>
                      </a:r>
                      <a:endParaRPr sz="900" u="none" strike="noStrike" cap="none" dirty="0"/>
                    </a:p>
                    <a:p>
                      <a:pPr marL="0" marR="0" lvl="0" indent="0" algn="ctr" rtl="0">
                        <a:lnSpc>
                          <a:spcPct val="107000"/>
                        </a:lnSpc>
                        <a:spcBef>
                          <a:spcPts val="0"/>
                        </a:spcBef>
                        <a:spcAft>
                          <a:spcPts val="0"/>
                        </a:spcAft>
                        <a:buNone/>
                      </a:pPr>
                      <a:r>
                        <a:rPr lang="en-US" sz="1400" u="none" strike="noStrike" cap="none" dirty="0"/>
                        <a:t>Id/proof file</a:t>
                      </a:r>
                      <a:endParaRPr sz="900" u="none" strike="noStrike" cap="none" dirty="0">
                        <a:latin typeface="Calibri"/>
                        <a:ea typeface="Calibri"/>
                        <a:cs typeface="Calibri"/>
                        <a:sym typeface="Calibri"/>
                      </a:endParaRPr>
                    </a:p>
                  </a:txBody>
                  <a:tcPr marL="58725" marR="58725" marT="0" marB="0" anchor="ctr"/>
                </a:tc>
                <a:extLst>
                  <a:ext uri="{0D108BD9-81ED-4DB2-BD59-A6C34878D82A}">
                    <a16:rowId xmlns:a16="http://schemas.microsoft.com/office/drawing/2014/main" val="3138934127"/>
                  </a:ext>
                </a:extLst>
              </a:tr>
              <a:tr h="695975">
                <a:tc>
                  <a:txBody>
                    <a:bodyPr/>
                    <a:lstStyle/>
                    <a:p>
                      <a:pPr marL="0" marR="0" lvl="0" indent="0" algn="ctr" rtl="0">
                        <a:lnSpc>
                          <a:spcPct val="107000"/>
                        </a:lnSpc>
                        <a:spcBef>
                          <a:spcPts val="0"/>
                        </a:spcBef>
                        <a:spcAft>
                          <a:spcPts val="0"/>
                        </a:spcAft>
                        <a:buNone/>
                      </a:pPr>
                      <a:r>
                        <a:rPr lang="en-US" sz="1600" u="none" strike="noStrike" cap="none" dirty="0"/>
                        <a:t>5</a:t>
                      </a:r>
                      <a:endParaRPr sz="16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date </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Time stamp</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a:t>Current timestamp</a:t>
                      </a:r>
                      <a:endParaRPr sz="16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600" u="none" strike="noStrike" cap="none" dirty="0"/>
                        <a:t>Date Update Records </a:t>
                      </a:r>
                      <a:endParaRPr sz="16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5"/>
                  </a:ext>
                </a:extLst>
              </a:tr>
            </a:tbl>
          </a:graphicData>
        </a:graphic>
      </p:graphicFrame>
      <p:sp>
        <p:nvSpPr>
          <p:cNvPr id="200" name="Google Shape;200;p27"/>
          <p:cNvSpPr txBox="1"/>
          <p:nvPr/>
        </p:nvSpPr>
        <p:spPr>
          <a:xfrm>
            <a:off x="1384300" y="6146800"/>
            <a:ext cx="6807200" cy="71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440"/>
              <a:buFont typeface="Noto Sans Symbols"/>
              <a:buNone/>
            </a:pPr>
            <a:r>
              <a:rPr lang="en-US" sz="1800" b="1" i="0" u="none" strike="noStrike" cap="none">
                <a:solidFill>
                  <a:srgbClr val="3F3F3F"/>
                </a:solidFill>
                <a:latin typeface="Trebuchet MS"/>
                <a:ea typeface="Trebuchet MS"/>
                <a:cs typeface="Trebuchet MS"/>
                <a:sym typeface="Trebuchet MS"/>
              </a:rPr>
              <a:t>Description: -</a:t>
            </a:r>
            <a:r>
              <a:rPr lang="en-US" sz="1800" b="0" i="0" u="none" strike="noStrike" cap="none">
                <a:solidFill>
                  <a:srgbClr val="3F3F3F"/>
                </a:solidFill>
                <a:latin typeface="Trebuchet MS"/>
                <a:ea typeface="Trebuchet MS"/>
                <a:cs typeface="Trebuchet MS"/>
                <a:sym typeface="Trebuchet MS"/>
              </a:rPr>
              <a:t> Admin login information.</a:t>
            </a: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817</Words>
  <Application>Microsoft Office PowerPoint</Application>
  <PresentationFormat>Widescreen</PresentationFormat>
  <Paragraphs>304</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Noto Sans Symbols</vt:lpstr>
      <vt:lpstr>Times New Roman</vt:lpstr>
      <vt:lpstr>Trebuchet MS</vt:lpstr>
      <vt:lpstr>Facet</vt:lpstr>
      <vt:lpstr>PowerPoint Presentation</vt:lpstr>
      <vt:lpstr>PROJECT PROFILE</vt:lpstr>
      <vt:lpstr>DRAWBACK OF EXISTING SYSTEM</vt:lpstr>
      <vt:lpstr>NEED FOR NEW SYSTEM</vt:lpstr>
      <vt:lpstr>Timeline Chart</vt:lpstr>
      <vt:lpstr>HARDWARE TOOLS</vt:lpstr>
      <vt:lpstr>SOFTWARE TOOLS </vt:lpstr>
      <vt:lpstr> SYSTEM DESIGN</vt:lpstr>
      <vt:lpstr> DATA DICTIONARY</vt:lpstr>
      <vt:lpstr>PowerPoint Presentation</vt:lpstr>
      <vt:lpstr>PowerPoint Presentation</vt:lpstr>
      <vt:lpstr>PowerPoint Presentation</vt:lpstr>
      <vt:lpstr>E R DIAGRAM</vt:lpstr>
      <vt:lpstr>UML Diagram Use case diagram: user-admin</vt:lpstr>
      <vt:lpstr>Use case diagram: user-client</vt:lpstr>
      <vt:lpstr>Use case diagram: user-freelancer</vt:lpstr>
      <vt:lpstr>Class Diagram</vt:lpstr>
      <vt:lpstr>Sequence Diagram: admin</vt:lpstr>
      <vt:lpstr>Sequence Diagram: client</vt:lpstr>
      <vt:lpstr>Sequence Diagram: freelancer</vt:lpstr>
      <vt:lpstr>Activity Diagram: admin</vt:lpstr>
      <vt:lpstr>Activity Diagram: client</vt:lpstr>
      <vt:lpstr>Activity Diagram: freelancer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Gaurang Kumar</cp:lastModifiedBy>
  <cp:revision>42</cp:revision>
  <dcterms:modified xsi:type="dcterms:W3CDTF">2020-10-24T03:47:28Z</dcterms:modified>
</cp:coreProperties>
</file>