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aleway"/>
      <p:regular r:id="rId18"/>
      <p:bold r:id="rId19"/>
      <p:italic r:id="rId20"/>
      <p:boldItalic r:id="rId21"/>
    </p:embeddedFont>
    <p:embeddedFont>
      <p:font typeface="Roboto"/>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6E746AE-AE28-44E8-90E1-67667930FE3E}">
  <a:tblStyle styleId="{56E746AE-AE28-44E8-90E1-67667930FE3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Roboto-regular.fntdata"/><Relationship Id="rId21" Type="http://schemas.openxmlformats.org/officeDocument/2006/relationships/font" Target="fonts/Raleway-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Roboto-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18a832de3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18a832de3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11111"/>
                </a:solidFill>
                <a:latin typeface="Roboto"/>
                <a:ea typeface="Roboto"/>
                <a:cs typeface="Roboto"/>
                <a:sym typeface="Roboto"/>
              </a:rPr>
              <a:t>We examined how food quality affects a restaurant’s rating. We selected the dishes most mentioned in the reviews, such as </a:t>
            </a:r>
            <a:r>
              <a:rPr lang="en" sz="1050">
                <a:solidFill>
                  <a:schemeClr val="dk1"/>
                </a:solidFill>
              </a:rPr>
              <a:t>Pizza, Cheese, Dessert, Chicken, Salad, Pasta, Wine, Soup, Seafood and Beef.</a:t>
            </a:r>
            <a:r>
              <a:rPr lang="en" sz="1200">
                <a:solidFill>
                  <a:srgbClr val="111111"/>
                </a:solidFill>
                <a:latin typeface="Roboto"/>
                <a:ea typeface="Roboto"/>
                <a:cs typeface="Roboto"/>
                <a:sym typeface="Roboto"/>
              </a:rPr>
              <a:t> We compared how these dishes influenced the ratings of the four types of restaurants and made a line chart. The chart shows the dish name, the rating, the average rating of the reviews that mention the dish, and the rating variance of those reviews. We think that a dish with a higher average rating and a lower rating variance helps a restaurant get a better rating. For example, for high-priced downtown Italian restaurants, cheese and wine are effective choices to enhance the restaurant ratings, as they are often praised by the customers. However, beef and soup have a large variation in quality among different restaurants, and they may even be the worst dishes in some cases.</a:t>
            </a:r>
            <a:endParaRPr sz="1200">
              <a:solidFill>
                <a:srgbClr val="111111"/>
              </a:solidFill>
              <a:latin typeface="Roboto"/>
              <a:ea typeface="Roboto"/>
              <a:cs typeface="Roboto"/>
              <a:sym typeface="Roboto"/>
            </a:endParaRPr>
          </a:p>
          <a:p>
            <a:pPr indent="0" lvl="0" marL="0" rtl="0" algn="l">
              <a:spcBef>
                <a:spcPts val="0"/>
              </a:spcBef>
              <a:spcAft>
                <a:spcPts val="0"/>
              </a:spcAft>
              <a:buNone/>
            </a:pPr>
            <a:r>
              <a:t/>
            </a:r>
            <a:endParaRPr sz="1200">
              <a:solidFill>
                <a:srgbClr val="111111"/>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18a832de3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18a832de3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2bf7993d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2bf7993d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1d2a6ed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1d2a6ed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1d2a6edb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1d2a6edb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a18a832de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a18a832de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rPr>
              <a:t>We conducted an analysis of the annual trends of opening and closing Italian restaurants in Philadelphia. Under normal circumstances, the number of Italian restaurants in operation and the number of closures increase steadily every year, indicating a stable market for this cuisine. However, this growth pattern was disrupted between 2020 and 2022, especially in 2021, when 110 Italian restaurants shut down. This situation partly explains the negative impact of COVID-19 on the restaurant industry just as we expected.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2c0d7f2d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62c0d7f2d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2c0d7f2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2c0d7f2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a18a832de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a18a832de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t>We divided the evaluation of the restaurant in the review into five specific indicators, Service, Location, Environment, Hygiene &amp; Safety and Price &amp; Value. This table shows the specific words that each indicator contains.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18a832de3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18a832de3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The radar chart shows that location and Hygiene &amp; Safety are less important for most reviews. High-priced restaurants need to have good service and environment, while low-priced restaurants need to have good value for money. Low priced downtown restaurants also need to have a nice ambiance. Price &amp; Value is more relevant for high-priced downtown restaurants than others. We also evaluated each category of restaurant based on the five indicators and compared the high and low scores. This helped us identify the key factors for success for each category. For example, for high-priced downtown restaurants, customers value environment, service, and Price &amp; Value. High-rated restaurants have better environment than low-rated ones, while low-rated restaurants have more complaints about Price &amp; Value. High-priced restaurants need to provide an excellent dining ambiance to earn customers’ praise. A poor dining experience can make customers feel that the restaurant is not worth the money.</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625" y="150820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800">
                <a:latin typeface="Times New Roman"/>
                <a:ea typeface="Times New Roman"/>
                <a:cs typeface="Times New Roman"/>
                <a:sym typeface="Times New Roman"/>
              </a:rPr>
              <a:t>Final Presentation</a:t>
            </a:r>
            <a:endParaRPr sz="2800">
              <a:latin typeface="Times New Roman"/>
              <a:ea typeface="Times New Roman"/>
              <a:cs typeface="Times New Roman"/>
              <a:sym typeface="Times New Roman"/>
            </a:endParaRPr>
          </a:p>
          <a:p>
            <a:pPr indent="0" lvl="0" marL="0" rtl="0" algn="ctr">
              <a:spcBef>
                <a:spcPts val="0"/>
              </a:spcBef>
              <a:spcAft>
                <a:spcPts val="0"/>
              </a:spcAft>
              <a:buSzPts val="990"/>
              <a:buNone/>
            </a:pPr>
            <a:r>
              <a:rPr lang="en" sz="2400">
                <a:latin typeface="Times New Roman"/>
                <a:ea typeface="Times New Roman"/>
                <a:cs typeface="Times New Roman"/>
                <a:sym typeface="Times New Roman"/>
              </a:rPr>
              <a:t>What makes an Italian restaurant </a:t>
            </a:r>
            <a:r>
              <a:rPr lang="en" sz="2400">
                <a:latin typeface="Times New Roman"/>
                <a:ea typeface="Times New Roman"/>
                <a:cs typeface="Times New Roman"/>
                <a:sym typeface="Times New Roman"/>
              </a:rPr>
              <a:t>successful </a:t>
            </a:r>
            <a:r>
              <a:rPr lang="en" sz="2400">
                <a:latin typeface="Times New Roman"/>
                <a:ea typeface="Times New Roman"/>
                <a:cs typeface="Times New Roman"/>
                <a:sym typeface="Times New Roman"/>
              </a:rPr>
              <a:t>in Philadelphia </a:t>
            </a:r>
            <a:endParaRPr sz="2400">
              <a:latin typeface="Times New Roman"/>
              <a:ea typeface="Times New Roman"/>
              <a:cs typeface="Times New Roman"/>
              <a:sym typeface="Times New Roman"/>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Group6: Baiheng Chen, Ziang Zeng, Ruizhen Jing</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marR="114300" rtl="0" algn="l">
              <a:spcBef>
                <a:spcPts val="0"/>
              </a:spcBef>
              <a:spcAft>
                <a:spcPts val="0"/>
              </a:spcAft>
              <a:buNone/>
            </a:pPr>
            <a:r>
              <a:rPr lang="en" sz="2300">
                <a:solidFill>
                  <a:srgbClr val="1D1C1D"/>
                </a:solidFill>
                <a:latin typeface="Times New Roman"/>
                <a:ea typeface="Times New Roman"/>
                <a:cs typeface="Times New Roman"/>
                <a:sym typeface="Times New Roman"/>
              </a:rPr>
              <a:t>Food analysis</a:t>
            </a:r>
            <a:endParaRPr sz="3700"/>
          </a:p>
        </p:txBody>
      </p:sp>
      <p:pic>
        <p:nvPicPr>
          <p:cNvPr id="156" name="Google Shape;156;p22"/>
          <p:cNvPicPr preferRelativeResize="0"/>
          <p:nvPr/>
        </p:nvPicPr>
        <p:blipFill>
          <a:blip r:embed="rId3">
            <a:alphaModFix/>
          </a:blip>
          <a:stretch>
            <a:fillRect/>
          </a:stretch>
        </p:blipFill>
        <p:spPr>
          <a:xfrm>
            <a:off x="1601739" y="1853850"/>
            <a:ext cx="5940523" cy="3254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40"/>
              <a:t>Questions</a:t>
            </a:r>
            <a:endParaRPr sz="324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Introduction and Background Information</a:t>
            </a:r>
            <a:endParaRPr>
              <a:latin typeface="Times New Roman"/>
              <a:ea typeface="Times New Roman"/>
              <a:cs typeface="Times New Roman"/>
              <a:sym typeface="Times New Roman"/>
            </a:endParaRPr>
          </a:p>
        </p:txBody>
      </p:sp>
      <p:sp>
        <p:nvSpPr>
          <p:cNvPr id="93" name="Google Shape;93;p14"/>
          <p:cNvSpPr txBox="1"/>
          <p:nvPr/>
        </p:nvSpPr>
        <p:spPr>
          <a:xfrm>
            <a:off x="852325" y="2020550"/>
            <a:ext cx="7565700" cy="107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111111"/>
                </a:solidFill>
                <a:latin typeface="Times New Roman"/>
                <a:ea typeface="Times New Roman"/>
                <a:cs typeface="Times New Roman"/>
                <a:sym typeface="Times New Roman"/>
              </a:rPr>
              <a:t>Key words: Restaurants, Food, Italian</a:t>
            </a:r>
            <a:endParaRPr sz="2100">
              <a:solidFill>
                <a:srgbClr val="111111"/>
              </a:solidFill>
              <a:latin typeface="Times New Roman"/>
              <a:ea typeface="Times New Roman"/>
              <a:cs typeface="Times New Roman"/>
              <a:sym typeface="Times New Roman"/>
            </a:endParaRPr>
          </a:p>
          <a:p>
            <a:pPr indent="0" lvl="0" marL="0" rtl="0" algn="l">
              <a:spcBef>
                <a:spcPts val="0"/>
              </a:spcBef>
              <a:spcAft>
                <a:spcPts val="0"/>
              </a:spcAft>
              <a:buNone/>
            </a:pPr>
            <a:r>
              <a:rPr lang="en" sz="2100">
                <a:solidFill>
                  <a:srgbClr val="111111"/>
                </a:solidFill>
                <a:latin typeface="Times New Roman"/>
                <a:ea typeface="Times New Roman"/>
                <a:cs typeface="Times New Roman"/>
                <a:sym typeface="Times New Roman"/>
              </a:rPr>
              <a:t>City: Philadelphia</a:t>
            </a:r>
            <a:endParaRPr sz="2100">
              <a:solidFill>
                <a:srgbClr val="111111"/>
              </a:solidFill>
              <a:latin typeface="Times New Roman"/>
              <a:ea typeface="Times New Roman"/>
              <a:cs typeface="Times New Roman"/>
              <a:sym typeface="Times New Roman"/>
            </a:endParaRPr>
          </a:p>
          <a:p>
            <a:pPr indent="0" lvl="0" marL="0" rtl="0" algn="l">
              <a:spcBef>
                <a:spcPts val="0"/>
              </a:spcBef>
              <a:spcAft>
                <a:spcPts val="0"/>
              </a:spcAft>
              <a:buNone/>
            </a:pPr>
            <a:r>
              <a:rPr lang="en" sz="2100">
                <a:solidFill>
                  <a:srgbClr val="111111"/>
                </a:solidFill>
                <a:latin typeface="Times New Roman"/>
                <a:ea typeface="Times New Roman"/>
                <a:cs typeface="Times New Roman"/>
                <a:sym typeface="Times New Roman"/>
              </a:rPr>
              <a:t>Data size: 505 Italian restaurants, 73369 reviews</a:t>
            </a:r>
            <a:endParaRPr sz="2100">
              <a:solidFill>
                <a:srgbClr val="111111"/>
              </a:solidFill>
              <a:latin typeface="Times New Roman"/>
              <a:ea typeface="Times New Roman"/>
              <a:cs typeface="Times New Roman"/>
              <a:sym typeface="Times New Roman"/>
            </a:endParaRPr>
          </a:p>
          <a:p>
            <a:pPr indent="0" lvl="0" marL="0" rtl="0" algn="l">
              <a:spcBef>
                <a:spcPts val="0"/>
              </a:spcBef>
              <a:spcAft>
                <a:spcPts val="0"/>
              </a:spcAft>
              <a:buNone/>
            </a:pPr>
            <a:r>
              <a:rPr lang="en" sz="2100">
                <a:solidFill>
                  <a:srgbClr val="111111"/>
                </a:solidFill>
                <a:latin typeface="Times New Roman"/>
                <a:ea typeface="Times New Roman"/>
                <a:cs typeface="Times New Roman"/>
                <a:sym typeface="Times New Roman"/>
              </a:rPr>
              <a:t>Research Goal: What factors contribute to the success of Italian restaurants in Philadelphia?</a:t>
            </a:r>
            <a:endParaRPr sz="2100">
              <a:solidFill>
                <a:srgbClr val="11111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Attribute Analysis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5"/>
          <p:cNvPicPr preferRelativeResize="0"/>
          <p:nvPr/>
        </p:nvPicPr>
        <p:blipFill>
          <a:blip r:embed="rId3">
            <a:alphaModFix/>
          </a:blip>
          <a:stretch>
            <a:fillRect/>
          </a:stretch>
        </p:blipFill>
        <p:spPr>
          <a:xfrm>
            <a:off x="4386979" y="1853850"/>
            <a:ext cx="3657502" cy="3289650"/>
          </a:xfrm>
          <a:prstGeom prst="rect">
            <a:avLst/>
          </a:prstGeom>
          <a:noFill/>
          <a:ln>
            <a:noFill/>
          </a:ln>
        </p:spPr>
      </p:pic>
      <p:pic>
        <p:nvPicPr>
          <p:cNvPr id="101" name="Google Shape;101;p15"/>
          <p:cNvPicPr preferRelativeResize="0"/>
          <p:nvPr/>
        </p:nvPicPr>
        <p:blipFill>
          <a:blip r:embed="rId4">
            <a:alphaModFix/>
          </a:blip>
          <a:stretch>
            <a:fillRect/>
          </a:stretch>
        </p:blipFill>
        <p:spPr>
          <a:xfrm>
            <a:off x="729450" y="1853849"/>
            <a:ext cx="3657533" cy="3289650"/>
          </a:xfrm>
          <a:prstGeom prst="rect">
            <a:avLst/>
          </a:prstGeom>
          <a:noFill/>
          <a:ln>
            <a:noFill/>
          </a:ln>
        </p:spPr>
      </p:pic>
      <p:pic>
        <p:nvPicPr>
          <p:cNvPr id="102" name="Google Shape;102;p15"/>
          <p:cNvPicPr preferRelativeResize="0"/>
          <p:nvPr/>
        </p:nvPicPr>
        <p:blipFill>
          <a:blip r:embed="rId5">
            <a:alphaModFix/>
          </a:blip>
          <a:stretch>
            <a:fillRect/>
          </a:stretch>
        </p:blipFill>
        <p:spPr>
          <a:xfrm>
            <a:off x="1284750" y="1984175"/>
            <a:ext cx="4502450" cy="2769650"/>
          </a:xfrm>
          <a:prstGeom prst="rect">
            <a:avLst/>
          </a:prstGeom>
          <a:noFill/>
          <a:ln>
            <a:noFill/>
          </a:ln>
        </p:spPr>
      </p:pic>
      <p:cxnSp>
        <p:nvCxnSpPr>
          <p:cNvPr id="103" name="Google Shape;103;p15"/>
          <p:cNvCxnSpPr/>
          <p:nvPr/>
        </p:nvCxnSpPr>
        <p:spPr>
          <a:xfrm>
            <a:off x="1668275" y="4060975"/>
            <a:ext cx="589800" cy="0"/>
          </a:xfrm>
          <a:prstGeom prst="straightConnector1">
            <a:avLst/>
          </a:prstGeom>
          <a:noFill/>
          <a:ln cap="flat" cmpd="sng" w="9525">
            <a:solidFill>
              <a:srgbClr val="FF0000"/>
            </a:solidFill>
            <a:prstDash val="solid"/>
            <a:round/>
            <a:headEnd len="med" w="med" type="none"/>
            <a:tailEnd len="med" w="med" type="none"/>
          </a:ln>
        </p:spPr>
      </p:cxnSp>
      <p:cxnSp>
        <p:nvCxnSpPr>
          <p:cNvPr id="104" name="Google Shape;104;p15"/>
          <p:cNvCxnSpPr/>
          <p:nvPr/>
        </p:nvCxnSpPr>
        <p:spPr>
          <a:xfrm>
            <a:off x="3841575" y="3036425"/>
            <a:ext cx="858900" cy="0"/>
          </a:xfrm>
          <a:prstGeom prst="straightConnector1">
            <a:avLst/>
          </a:prstGeom>
          <a:noFill/>
          <a:ln cap="flat" cmpd="sng" w="9525">
            <a:solidFill>
              <a:srgbClr val="FF0000"/>
            </a:solidFill>
            <a:prstDash val="solid"/>
            <a:round/>
            <a:headEnd len="med" w="med" type="none"/>
            <a:tailEnd len="med" w="med" type="none"/>
          </a:ln>
        </p:spPr>
      </p:cxnSp>
      <p:cxnSp>
        <p:nvCxnSpPr>
          <p:cNvPr id="105" name="Google Shape;105;p15"/>
          <p:cNvCxnSpPr/>
          <p:nvPr/>
        </p:nvCxnSpPr>
        <p:spPr>
          <a:xfrm>
            <a:off x="3727750" y="3564225"/>
            <a:ext cx="1055700" cy="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01"/>
                                        </p:tgtEl>
                                      </p:cBhvr>
                                    </p:animEffect>
                                    <p:set>
                                      <p:cBhvr>
                                        <p:cTn dur="1" fill="hold">
                                          <p:stCondLst>
                                            <p:cond delay="1000"/>
                                          </p:stCondLst>
                                        </p:cTn>
                                        <p:tgtEl>
                                          <p:spTgt spid="10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00"/>
                                        </p:tgtEl>
                                      </p:cBhvr>
                                    </p:animEffect>
                                    <p:set>
                                      <p:cBhvr>
                                        <p:cTn dur="1" fill="hold">
                                          <p:stCondLst>
                                            <p:cond delay="1000"/>
                                          </p:stCondLst>
                                        </p:cTn>
                                        <p:tgtEl>
                                          <p:spTgt spid="10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Difference When </a:t>
            </a:r>
            <a:r>
              <a:rPr lang="en"/>
              <a:t>dividing</a:t>
            </a:r>
            <a:r>
              <a:rPr lang="en"/>
              <a:t> Price range</a:t>
            </a:r>
            <a:endParaRPr/>
          </a:p>
        </p:txBody>
      </p:sp>
      <p:pic>
        <p:nvPicPr>
          <p:cNvPr id="111" name="Google Shape;111;p16"/>
          <p:cNvPicPr preferRelativeResize="0"/>
          <p:nvPr/>
        </p:nvPicPr>
        <p:blipFill rotWithShape="1">
          <a:blip r:embed="rId3">
            <a:alphaModFix/>
          </a:blip>
          <a:srcRect b="248" l="0" r="0" t="258"/>
          <a:stretch/>
        </p:blipFill>
        <p:spPr>
          <a:xfrm>
            <a:off x="729450" y="1853850"/>
            <a:ext cx="5482076" cy="2970725"/>
          </a:xfrm>
          <a:prstGeom prst="rect">
            <a:avLst/>
          </a:prstGeom>
          <a:noFill/>
          <a:ln>
            <a:noFill/>
          </a:ln>
        </p:spPr>
      </p:pic>
      <p:pic>
        <p:nvPicPr>
          <p:cNvPr id="112" name="Google Shape;112;p16"/>
          <p:cNvPicPr preferRelativeResize="0"/>
          <p:nvPr/>
        </p:nvPicPr>
        <p:blipFill>
          <a:blip r:embed="rId4">
            <a:alphaModFix/>
          </a:blip>
          <a:stretch>
            <a:fillRect/>
          </a:stretch>
        </p:blipFill>
        <p:spPr>
          <a:xfrm>
            <a:off x="729450" y="1895075"/>
            <a:ext cx="5482074" cy="28555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11"/>
                                        </p:tgtEl>
                                      </p:cBhvr>
                                    </p:animEffect>
                                    <p:set>
                                      <p:cBhvr>
                                        <p:cTn dur="1" fill="hold">
                                          <p:stCondLst>
                                            <p:cond delay="1000"/>
                                          </p:stCondLst>
                                        </p:cTn>
                                        <p:tgtEl>
                                          <p:spTgt spid="11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marR="114300" rtl="0" algn="l">
              <a:spcBef>
                <a:spcPts val="0"/>
              </a:spcBef>
              <a:spcAft>
                <a:spcPts val="0"/>
              </a:spcAft>
              <a:buNone/>
            </a:pPr>
            <a:r>
              <a:rPr lang="en" sz="2300">
                <a:solidFill>
                  <a:srgbClr val="1D1C1D"/>
                </a:solidFill>
                <a:latin typeface="Times New Roman"/>
                <a:ea typeface="Times New Roman"/>
                <a:cs typeface="Times New Roman"/>
                <a:sym typeface="Times New Roman"/>
              </a:rPr>
              <a:t>Impact of COVID-19</a:t>
            </a:r>
            <a:endParaRPr sz="3700"/>
          </a:p>
        </p:txBody>
      </p:sp>
      <p:pic>
        <p:nvPicPr>
          <p:cNvPr id="118" name="Google Shape;118;p17"/>
          <p:cNvPicPr preferRelativeResize="0"/>
          <p:nvPr/>
        </p:nvPicPr>
        <p:blipFill>
          <a:blip r:embed="rId3">
            <a:alphaModFix/>
          </a:blip>
          <a:stretch>
            <a:fillRect/>
          </a:stretch>
        </p:blipFill>
        <p:spPr>
          <a:xfrm>
            <a:off x="778275" y="1853850"/>
            <a:ext cx="3453150" cy="2839000"/>
          </a:xfrm>
          <a:prstGeom prst="rect">
            <a:avLst/>
          </a:prstGeom>
          <a:noFill/>
          <a:ln>
            <a:noFill/>
          </a:ln>
        </p:spPr>
      </p:pic>
      <p:pic>
        <p:nvPicPr>
          <p:cNvPr id="119" name="Google Shape;119;p17"/>
          <p:cNvPicPr preferRelativeResize="0"/>
          <p:nvPr/>
        </p:nvPicPr>
        <p:blipFill>
          <a:blip r:embed="rId4">
            <a:alphaModFix/>
          </a:blip>
          <a:stretch>
            <a:fillRect/>
          </a:stretch>
        </p:blipFill>
        <p:spPr>
          <a:xfrm>
            <a:off x="5129181" y="1853850"/>
            <a:ext cx="3615469" cy="283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18"/>
          <p:cNvPicPr preferRelativeResize="0"/>
          <p:nvPr/>
        </p:nvPicPr>
        <p:blipFill>
          <a:blip r:embed="rId3">
            <a:alphaModFix/>
          </a:blip>
          <a:stretch>
            <a:fillRect/>
          </a:stretch>
        </p:blipFill>
        <p:spPr>
          <a:xfrm>
            <a:off x="4787713" y="510025"/>
            <a:ext cx="2842175" cy="2222331"/>
          </a:xfrm>
          <a:prstGeom prst="rect">
            <a:avLst/>
          </a:prstGeom>
          <a:noFill/>
          <a:ln>
            <a:noFill/>
          </a:ln>
        </p:spPr>
      </p:pic>
      <p:pic>
        <p:nvPicPr>
          <p:cNvPr id="125" name="Google Shape;125;p18"/>
          <p:cNvPicPr preferRelativeResize="0"/>
          <p:nvPr/>
        </p:nvPicPr>
        <p:blipFill>
          <a:blip r:embed="rId4">
            <a:alphaModFix/>
          </a:blip>
          <a:stretch>
            <a:fillRect/>
          </a:stretch>
        </p:blipFill>
        <p:spPr>
          <a:xfrm>
            <a:off x="591793" y="2580099"/>
            <a:ext cx="3034656" cy="2376325"/>
          </a:xfrm>
          <a:prstGeom prst="rect">
            <a:avLst/>
          </a:prstGeom>
          <a:noFill/>
          <a:ln>
            <a:noFill/>
          </a:ln>
        </p:spPr>
      </p:pic>
      <p:pic>
        <p:nvPicPr>
          <p:cNvPr id="126" name="Google Shape;126;p18"/>
          <p:cNvPicPr preferRelativeResize="0"/>
          <p:nvPr/>
        </p:nvPicPr>
        <p:blipFill>
          <a:blip r:embed="rId5">
            <a:alphaModFix/>
          </a:blip>
          <a:stretch>
            <a:fillRect/>
          </a:stretch>
        </p:blipFill>
        <p:spPr>
          <a:xfrm>
            <a:off x="4736365" y="2663250"/>
            <a:ext cx="2944897" cy="2278425"/>
          </a:xfrm>
          <a:prstGeom prst="rect">
            <a:avLst/>
          </a:prstGeom>
          <a:noFill/>
          <a:ln>
            <a:noFill/>
          </a:ln>
        </p:spPr>
      </p:pic>
      <p:sp>
        <p:nvSpPr>
          <p:cNvPr id="127" name="Google Shape;127;p18"/>
          <p:cNvSpPr txBox="1"/>
          <p:nvPr/>
        </p:nvSpPr>
        <p:spPr>
          <a:xfrm>
            <a:off x="769500" y="1398575"/>
            <a:ext cx="3336900" cy="6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chemeClr val="dk2"/>
                </a:solidFill>
                <a:latin typeface="Times New Roman"/>
                <a:ea typeface="Times New Roman"/>
                <a:cs typeface="Times New Roman"/>
                <a:sym typeface="Times New Roman"/>
              </a:rPr>
              <a:t>Distribution of emotional tendency words</a:t>
            </a:r>
            <a:endParaRPr b="1" sz="2300">
              <a:solidFill>
                <a:schemeClr val="dk2"/>
              </a:solidFill>
              <a:latin typeface="Times New Roman"/>
              <a:ea typeface="Times New Roman"/>
              <a:cs typeface="Times New Roman"/>
              <a:sym typeface="Times New Roman"/>
            </a:endParaRPr>
          </a:p>
        </p:txBody>
      </p:sp>
      <p:sp>
        <p:nvSpPr>
          <p:cNvPr id="128" name="Google Shape;128;p18"/>
          <p:cNvSpPr txBox="1"/>
          <p:nvPr/>
        </p:nvSpPr>
        <p:spPr>
          <a:xfrm>
            <a:off x="3626450" y="825975"/>
            <a:ext cx="1145100" cy="5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dk2"/>
                </a:solidFill>
                <a:latin typeface="Times New Roman"/>
                <a:ea typeface="Times New Roman"/>
                <a:cs typeface="Times New Roman"/>
                <a:sym typeface="Times New Roman"/>
              </a:rPr>
              <a:t>Terrible</a:t>
            </a:r>
            <a:endParaRPr b="1" sz="1900">
              <a:solidFill>
                <a:schemeClr val="dk2"/>
              </a:solidFill>
              <a:latin typeface="Times New Roman"/>
              <a:ea typeface="Times New Roman"/>
              <a:cs typeface="Times New Roman"/>
              <a:sym typeface="Times New Roman"/>
            </a:endParaRPr>
          </a:p>
        </p:txBody>
      </p:sp>
      <p:sp>
        <p:nvSpPr>
          <p:cNvPr id="129" name="Google Shape;129;p18"/>
          <p:cNvSpPr txBox="1"/>
          <p:nvPr/>
        </p:nvSpPr>
        <p:spPr>
          <a:xfrm>
            <a:off x="2866275" y="2306850"/>
            <a:ext cx="1145100" cy="3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111111"/>
                </a:solidFill>
                <a:latin typeface="Times New Roman"/>
                <a:ea typeface="Times New Roman"/>
                <a:cs typeface="Times New Roman"/>
                <a:sym typeface="Times New Roman"/>
              </a:rPr>
              <a:t>Average</a:t>
            </a:r>
            <a:endParaRPr b="1" sz="1800">
              <a:solidFill>
                <a:srgbClr val="111111"/>
              </a:solidFill>
              <a:latin typeface="Times New Roman"/>
              <a:ea typeface="Times New Roman"/>
              <a:cs typeface="Times New Roman"/>
              <a:sym typeface="Times New Roman"/>
            </a:endParaRPr>
          </a:p>
        </p:txBody>
      </p:sp>
      <p:sp>
        <p:nvSpPr>
          <p:cNvPr id="130" name="Google Shape;130;p18"/>
          <p:cNvSpPr txBox="1"/>
          <p:nvPr/>
        </p:nvSpPr>
        <p:spPr>
          <a:xfrm>
            <a:off x="3715300" y="3244725"/>
            <a:ext cx="11451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dk2"/>
                </a:solidFill>
                <a:latin typeface="Times New Roman"/>
                <a:ea typeface="Times New Roman"/>
                <a:cs typeface="Times New Roman"/>
                <a:sym typeface="Times New Roman"/>
              </a:rPr>
              <a:t>Delicious</a:t>
            </a:r>
            <a:endParaRPr b="1" sz="1900">
              <a:solidFill>
                <a:schemeClr val="dk2"/>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19"/>
          <p:cNvPicPr preferRelativeResize="0"/>
          <p:nvPr/>
        </p:nvPicPr>
        <p:blipFill rotWithShape="1">
          <a:blip r:embed="rId3">
            <a:alphaModFix/>
          </a:blip>
          <a:srcRect b="0" l="-1350" r="1349" t="0"/>
          <a:stretch/>
        </p:blipFill>
        <p:spPr>
          <a:xfrm>
            <a:off x="3676825" y="843475"/>
            <a:ext cx="5102925" cy="4128925"/>
          </a:xfrm>
          <a:prstGeom prst="rect">
            <a:avLst/>
          </a:prstGeom>
          <a:noFill/>
          <a:ln>
            <a:noFill/>
          </a:ln>
        </p:spPr>
      </p:pic>
      <p:graphicFrame>
        <p:nvGraphicFramePr>
          <p:cNvPr id="136" name="Google Shape;136;p19"/>
          <p:cNvGraphicFramePr/>
          <p:nvPr/>
        </p:nvGraphicFramePr>
        <p:xfrm>
          <a:off x="745200" y="2296450"/>
          <a:ext cx="3000000" cy="3000000"/>
        </p:xfrm>
        <a:graphic>
          <a:graphicData uri="http://schemas.openxmlformats.org/drawingml/2006/table">
            <a:tbl>
              <a:tblPr>
                <a:noFill/>
                <a:tableStyleId>{56E746AE-AE28-44E8-90E1-67667930FE3E}</a:tableStyleId>
              </a:tblPr>
              <a:tblGrid>
                <a:gridCol w="967250"/>
                <a:gridCol w="967250"/>
                <a:gridCol w="967250"/>
              </a:tblGrid>
              <a:tr h="336975">
                <a:tc>
                  <a:txBody>
                    <a:bodyPr/>
                    <a:lstStyle/>
                    <a:p>
                      <a:pPr indent="0" lvl="0" marL="0" rtl="0" algn="l">
                        <a:spcBef>
                          <a:spcPts val="0"/>
                        </a:spcBef>
                        <a:spcAft>
                          <a:spcPts val="0"/>
                        </a:spcAft>
                        <a:buNone/>
                      </a:pPr>
                      <a:r>
                        <a:rPr lang="en"/>
                        <a:t>Location</a:t>
                      </a:r>
                      <a:endParaRPr/>
                    </a:p>
                  </a:txBody>
                  <a:tcPr marT="91425" marB="91425" marR="91425" marL="91425"/>
                </a:tc>
                <a:tc>
                  <a:txBody>
                    <a:bodyPr/>
                    <a:lstStyle/>
                    <a:p>
                      <a:pPr indent="0" lvl="0" marL="0" rtl="0" algn="l">
                        <a:spcBef>
                          <a:spcPts val="0"/>
                        </a:spcBef>
                        <a:spcAft>
                          <a:spcPts val="0"/>
                        </a:spcAft>
                        <a:buNone/>
                      </a:pPr>
                      <a:r>
                        <a:rPr lang="en"/>
                        <a:t>Longitude</a:t>
                      </a:r>
                      <a:endParaRPr/>
                    </a:p>
                  </a:txBody>
                  <a:tcPr marT="91425" marB="91425" marR="91425" marL="91425"/>
                </a:tc>
                <a:tc>
                  <a:txBody>
                    <a:bodyPr/>
                    <a:lstStyle/>
                    <a:p>
                      <a:pPr indent="0" lvl="0" marL="0" rtl="0" algn="l">
                        <a:spcBef>
                          <a:spcPts val="0"/>
                        </a:spcBef>
                        <a:spcAft>
                          <a:spcPts val="0"/>
                        </a:spcAft>
                        <a:buNone/>
                      </a:pPr>
                      <a:r>
                        <a:rPr lang="en"/>
                        <a:t>Latitude</a:t>
                      </a:r>
                      <a:endParaRPr/>
                    </a:p>
                  </a:txBody>
                  <a:tcPr marT="91425" marB="91425" marR="91425" marL="91425"/>
                </a:tc>
              </a:tr>
              <a:tr h="381550">
                <a:tc>
                  <a:txBody>
                    <a:bodyPr/>
                    <a:lstStyle/>
                    <a:p>
                      <a:pPr indent="0" lvl="0" marL="0" rtl="0" algn="l">
                        <a:spcBef>
                          <a:spcPts val="0"/>
                        </a:spcBef>
                        <a:spcAft>
                          <a:spcPts val="0"/>
                        </a:spcAft>
                        <a:buNone/>
                      </a:pPr>
                      <a:r>
                        <a:rPr lang="en"/>
                        <a:t>Lower bound</a:t>
                      </a:r>
                      <a:endParaRPr/>
                    </a:p>
                  </a:txBody>
                  <a:tcPr marT="91425" marB="91425" marR="91425" marL="91425"/>
                </a:tc>
                <a:tc>
                  <a:txBody>
                    <a:bodyPr/>
                    <a:lstStyle/>
                    <a:p>
                      <a:pPr indent="0" lvl="0" marL="0" rtl="0" algn="l">
                        <a:spcBef>
                          <a:spcPts val="0"/>
                        </a:spcBef>
                        <a:spcAft>
                          <a:spcPts val="0"/>
                        </a:spcAft>
                        <a:buNone/>
                      </a:pPr>
                      <a:r>
                        <a:rPr lang="en"/>
                        <a:t>-75.22</a:t>
                      </a:r>
                      <a:endParaRPr/>
                    </a:p>
                  </a:txBody>
                  <a:tcPr marT="91425" marB="91425" marR="91425" marL="91425"/>
                </a:tc>
                <a:tc>
                  <a:txBody>
                    <a:bodyPr/>
                    <a:lstStyle/>
                    <a:p>
                      <a:pPr indent="0" lvl="0" marL="0" rtl="0" algn="l">
                        <a:spcBef>
                          <a:spcPts val="0"/>
                        </a:spcBef>
                        <a:spcAft>
                          <a:spcPts val="0"/>
                        </a:spcAft>
                        <a:buNone/>
                      </a:pPr>
                      <a:r>
                        <a:rPr lang="en"/>
                        <a:t>39.89</a:t>
                      </a:r>
                      <a:endParaRPr/>
                    </a:p>
                  </a:txBody>
                  <a:tcPr marT="91425" marB="91425" marR="91425" marL="91425"/>
                </a:tc>
              </a:tr>
              <a:tr h="381550">
                <a:tc>
                  <a:txBody>
                    <a:bodyPr/>
                    <a:lstStyle/>
                    <a:p>
                      <a:pPr indent="0" lvl="0" marL="0" rtl="0" algn="l">
                        <a:spcBef>
                          <a:spcPts val="0"/>
                        </a:spcBef>
                        <a:spcAft>
                          <a:spcPts val="0"/>
                        </a:spcAft>
                        <a:buNone/>
                      </a:pPr>
                      <a:r>
                        <a:rPr lang="en"/>
                        <a:t>Upper bound</a:t>
                      </a:r>
                      <a:endParaRPr/>
                    </a:p>
                  </a:txBody>
                  <a:tcPr marT="91425" marB="91425" marR="91425" marL="91425"/>
                </a:tc>
                <a:tc>
                  <a:txBody>
                    <a:bodyPr/>
                    <a:lstStyle/>
                    <a:p>
                      <a:pPr indent="0" lvl="0" marL="0" rtl="0" algn="l">
                        <a:spcBef>
                          <a:spcPts val="0"/>
                        </a:spcBef>
                        <a:spcAft>
                          <a:spcPts val="0"/>
                        </a:spcAft>
                        <a:buNone/>
                      </a:pPr>
                      <a:r>
                        <a:rPr lang="en"/>
                        <a:t>-75.11</a:t>
                      </a:r>
                      <a:endParaRPr/>
                    </a:p>
                  </a:txBody>
                  <a:tcPr marT="91425" marB="91425" marR="91425" marL="91425"/>
                </a:tc>
                <a:tc>
                  <a:txBody>
                    <a:bodyPr/>
                    <a:lstStyle/>
                    <a:p>
                      <a:pPr indent="0" lvl="0" marL="0" rtl="0" algn="l">
                        <a:spcBef>
                          <a:spcPts val="0"/>
                        </a:spcBef>
                        <a:spcAft>
                          <a:spcPts val="0"/>
                        </a:spcAft>
                        <a:buNone/>
                      </a:pPr>
                      <a:r>
                        <a:rPr lang="en"/>
                        <a:t>39.99</a:t>
                      </a:r>
                      <a:endParaRPr/>
                    </a:p>
                  </a:txBody>
                  <a:tcPr marT="91425" marB="91425" marR="91425" marL="91425"/>
                </a:tc>
              </a:tr>
            </a:tbl>
          </a:graphicData>
        </a:graphic>
      </p:graphicFrame>
      <p:sp>
        <p:nvSpPr>
          <p:cNvPr id="137" name="Google Shape;137;p19"/>
          <p:cNvSpPr txBox="1"/>
          <p:nvPr/>
        </p:nvSpPr>
        <p:spPr>
          <a:xfrm>
            <a:off x="745200" y="1319600"/>
            <a:ext cx="3123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374151"/>
                </a:solidFill>
                <a:latin typeface="Times New Roman"/>
                <a:ea typeface="Times New Roman"/>
                <a:cs typeface="Times New Roman"/>
                <a:sym typeface="Times New Roman"/>
              </a:rPr>
              <a:t>Categorize Restaurant by Location and Price</a:t>
            </a:r>
            <a:endParaRPr b="1" sz="2400">
              <a:solidFill>
                <a:schemeClr val="accen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Indicators to evaluate Italian restaurants</a:t>
            </a:r>
            <a:endParaRPr>
              <a:latin typeface="Times New Roman"/>
              <a:ea typeface="Times New Roman"/>
              <a:cs typeface="Times New Roman"/>
              <a:sym typeface="Times New Roman"/>
            </a:endParaRPr>
          </a:p>
        </p:txBody>
      </p:sp>
      <p:pic>
        <p:nvPicPr>
          <p:cNvPr id="143" name="Google Shape;143;p20"/>
          <p:cNvPicPr preferRelativeResize="0"/>
          <p:nvPr/>
        </p:nvPicPr>
        <p:blipFill>
          <a:blip r:embed="rId3">
            <a:alphaModFix/>
          </a:blip>
          <a:stretch>
            <a:fillRect/>
          </a:stretch>
        </p:blipFill>
        <p:spPr>
          <a:xfrm>
            <a:off x="454238" y="2006250"/>
            <a:ext cx="8239125" cy="2028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a:t>
            </a:r>
            <a:r>
              <a:rPr lang="en">
                <a:latin typeface="Times New Roman"/>
                <a:ea typeface="Times New Roman"/>
                <a:cs typeface="Times New Roman"/>
                <a:sym typeface="Times New Roman"/>
              </a:rPr>
              <a:t>adar map based on 5 i</a:t>
            </a:r>
            <a:r>
              <a:rPr lang="en">
                <a:latin typeface="Times New Roman"/>
                <a:ea typeface="Times New Roman"/>
                <a:cs typeface="Times New Roman"/>
                <a:sym typeface="Times New Roman"/>
              </a:rPr>
              <a:t>ndicators</a:t>
            </a:r>
            <a:endParaRPr>
              <a:latin typeface="Times New Roman"/>
              <a:ea typeface="Times New Roman"/>
              <a:cs typeface="Times New Roman"/>
              <a:sym typeface="Times New Roman"/>
            </a:endParaRPr>
          </a:p>
        </p:txBody>
      </p:sp>
      <p:pic>
        <p:nvPicPr>
          <p:cNvPr id="149" name="Google Shape;149;p21"/>
          <p:cNvPicPr preferRelativeResize="0"/>
          <p:nvPr/>
        </p:nvPicPr>
        <p:blipFill rotWithShape="1">
          <a:blip r:embed="rId3">
            <a:alphaModFix/>
          </a:blip>
          <a:srcRect b="20634" l="18501" r="3991" t="0"/>
          <a:stretch/>
        </p:blipFill>
        <p:spPr>
          <a:xfrm>
            <a:off x="585000" y="1853850"/>
            <a:ext cx="3842550" cy="2762618"/>
          </a:xfrm>
          <a:prstGeom prst="rect">
            <a:avLst/>
          </a:prstGeom>
          <a:noFill/>
          <a:ln>
            <a:noFill/>
          </a:ln>
        </p:spPr>
      </p:pic>
      <p:pic>
        <p:nvPicPr>
          <p:cNvPr id="150" name="Google Shape;150;p21"/>
          <p:cNvPicPr preferRelativeResize="0"/>
          <p:nvPr/>
        </p:nvPicPr>
        <p:blipFill rotWithShape="1">
          <a:blip r:embed="rId4">
            <a:alphaModFix/>
          </a:blip>
          <a:srcRect b="20789" l="18116" r="3217" t="2863"/>
          <a:stretch/>
        </p:blipFill>
        <p:spPr>
          <a:xfrm>
            <a:off x="4639800" y="1986881"/>
            <a:ext cx="3842551" cy="262959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