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1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6391-92C4-436B-B65C-48C61A207BFF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67DBF-5102-4D7E-A7CD-6668D11F92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7DBF-5102-4D7E-A7CD-6668D11F927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alibri" pitchFamily="34" charset="0"/>
                <a:cs typeface="Arial" pitchFamily="34" charset="0"/>
              </a:defRPr>
            </a:lvl1pPr>
            <a:lvl2pPr>
              <a:defRPr>
                <a:latin typeface="Calibri" pitchFamily="34" charset="0"/>
                <a:cs typeface="Arial" pitchFamily="34" charset="0"/>
              </a:defRPr>
            </a:lvl2pPr>
            <a:lvl3pPr>
              <a:defRPr>
                <a:latin typeface="Calibri" pitchFamily="34" charset="0"/>
                <a:cs typeface="Arial" pitchFamily="34" charset="0"/>
              </a:defRPr>
            </a:lvl3pPr>
            <a:lvl4pPr>
              <a:defRPr>
                <a:latin typeface="Calibri" pitchFamily="34" charset="0"/>
                <a:cs typeface="Arial" pitchFamily="34" charset="0"/>
              </a:defRPr>
            </a:lvl4pPr>
            <a:lvl5pPr>
              <a:defRPr>
                <a:latin typeface="Calibri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18, 2012	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LASSP Theory Pizza Talk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C80A-B522-4761-9148-9C49CEB85ED0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July 18, 2012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LASSP Theory Pizza Talk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8D4AD3-D802-474D-B21B-45C98379D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Less Prickly Cactus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LASSP Theory Pizza Talks, July 19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br>
              <a:rPr lang="en-US" dirty="0" smtClean="0"/>
            </a:br>
            <a:r>
              <a:rPr lang="en-US" dirty="0" smtClean="0"/>
              <a:t>Zach(</a:t>
            </a:r>
            <a:r>
              <a:rPr lang="en-US" dirty="0" err="1" smtClean="0"/>
              <a:t>tus</a:t>
            </a:r>
            <a:r>
              <a:rPr lang="en-US" dirty="0" smtClean="0"/>
              <a:t>) Lamberty</a:t>
            </a:r>
            <a:endParaRPr lang="en-US" dirty="0"/>
          </a:p>
        </p:txBody>
      </p:sp>
      <p:pic>
        <p:nvPicPr>
          <p:cNvPr id="4" name="Picture 3" descr="cac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09624" y="638176"/>
            <a:ext cx="3276599" cy="2457449"/>
          </a:xfrm>
          <a:prstGeom prst="rect">
            <a:avLst/>
          </a:prstGeom>
        </p:spPr>
      </p:pic>
      <p:pic>
        <p:nvPicPr>
          <p:cNvPr id="5" name="Picture 4" descr="cac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000244" y="638556"/>
            <a:ext cx="3279648" cy="24597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10000" y="1371600"/>
            <a:ext cx="14478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case: XY </a:t>
            </a:r>
            <a:r>
              <a:rPr lang="en-US" dirty="0" err="1" smtClean="0"/>
              <a:t>Ferromagnet</a:t>
            </a:r>
            <a:r>
              <a:rPr lang="en-US" dirty="0" smtClean="0"/>
              <a:t> (            large and negative)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-axis correlation decay to zero rapidly</a:t>
            </a:r>
          </a:p>
          <a:p>
            <a:r>
              <a:rPr lang="en-US" dirty="0" smtClean="0"/>
              <a:t>In-plane correlations decay to a non-zero constant</a:t>
            </a:r>
            <a:endParaRPr lang="en-US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191000" y="1295400"/>
            <a:ext cx="794956" cy="331851"/>
          </a:xfrm>
          <a:prstGeom prst="rect">
            <a:avLst/>
          </a:prstGeom>
        </p:spPr>
      </p:pic>
      <p:pic>
        <p:nvPicPr>
          <p:cNvPr id="6" name="Picture 136" descr="XYFerr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555768" y="1752600"/>
            <a:ext cx="4032465" cy="361586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49440" y="5414010"/>
            <a:ext cx="141160" cy="14859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9" name="Isosceles Triangle 8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4" name="Isosceles Triangle 13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-Shape 17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-Shape 18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Disordered quantum paramagnet (large        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Exponentially decaying spin-spin correlations, as expected</a:t>
            </a:r>
            <a:endParaRPr lang="en-US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66103" y="1344549"/>
            <a:ext cx="626554" cy="331851"/>
          </a:xfrm>
          <a:prstGeom prst="rect">
            <a:avLst/>
          </a:prstGeom>
        </p:spPr>
      </p:pic>
      <p:pic>
        <p:nvPicPr>
          <p:cNvPr id="6" name="Picture 144" descr="DisOQ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60320" y="1755648"/>
            <a:ext cx="3594864" cy="36118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8" name="Isosceles Triangle 7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3" name="Isosceles Triangle 12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-Shape 17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120-degree states and 3-color ordering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closer the decay is to                   , the closer the state is to being 3-color-ordered</a:t>
            </a:r>
            <a:endParaRPr lang="en-US" dirty="0"/>
          </a:p>
        </p:txBody>
      </p:sp>
      <p:pic>
        <p:nvPicPr>
          <p:cNvPr id="4" name="Picture 3" descr="Root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8160" y="1755648"/>
            <a:ext cx="3947681" cy="3247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90060" y="5049202"/>
            <a:ext cx="1348740" cy="4371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7" name="Isosceles Triangle 6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2" name="Isosceles Triangle 11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-Shape 15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at the Isotropic Point                   for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Qualitative agreement for larger S values</a:t>
            </a:r>
          </a:p>
          <a:p>
            <a:r>
              <a:rPr lang="en-US" dirty="0" smtClean="0"/>
              <a:t>Some difficulties near the Isotropic Heisenberg point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5" name="Isosceles Triangle 4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0" name="Isosceles Triangle 9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-Shape 14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724400" y="1295400"/>
            <a:ext cx="1231583" cy="32004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53200" y="1295400"/>
            <a:ext cx="900113" cy="320040"/>
          </a:xfrm>
          <a:prstGeom prst="rect">
            <a:avLst/>
          </a:prstGeom>
        </p:spPr>
      </p:pic>
      <p:pic>
        <p:nvPicPr>
          <p:cNvPr id="25" name="Picture 24" descr="LargeS_Heisenber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399" y="1676400"/>
            <a:ext cx="4346801" cy="3276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Picture 25" descr="HeisenbergPoint_a_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91431" y="1752600"/>
            <a:ext cx="4057580" cy="32735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So Frustrating…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What is frustration?</a:t>
            </a:r>
            <a:endParaRPr lang="en-US" dirty="0"/>
          </a:p>
        </p:txBody>
      </p:sp>
      <p:pic>
        <p:nvPicPr>
          <p:cNvPr id="4098" name="Picture 2" descr="http://blogs.scientificamerican.com/cocktail-party-physics/files/2011/10/briansau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3219450" cy="21677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39624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Brian Schmidt v. Saul </a:t>
            </a:r>
            <a:r>
              <a:rPr lang="en-US" sz="900" dirty="0" err="1" smtClean="0"/>
              <a:t>Perlmutter</a:t>
            </a:r>
            <a:r>
              <a:rPr lang="en-US" sz="900" dirty="0" smtClean="0"/>
              <a:t>, picture by Nicholas </a:t>
            </a:r>
            <a:r>
              <a:rPr lang="en-US" sz="900" dirty="0" err="1" smtClean="0"/>
              <a:t>Suntzeff</a:t>
            </a:r>
            <a:endParaRPr lang="en-US" sz="900" dirty="0"/>
          </a:p>
        </p:txBody>
      </p:sp>
      <p:pic>
        <p:nvPicPr>
          <p:cNvPr id="4100" name="Picture 4" descr="http://photo.goodreads.com/books/1172641211l/2024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43400"/>
            <a:ext cx="1310760" cy="1933575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953000" y="1447800"/>
            <a:ext cx="3352800" cy="4038600"/>
            <a:chOff x="5181600" y="1447800"/>
            <a:chExt cx="3352800" cy="4038600"/>
          </a:xfrm>
        </p:grpSpPr>
        <p:sp>
          <p:nvSpPr>
            <p:cNvPr id="7" name="Isosceles Triangle 6"/>
            <p:cNvSpPr/>
            <p:nvPr/>
          </p:nvSpPr>
          <p:spPr>
            <a:xfrm>
              <a:off x="5181600" y="2133600"/>
              <a:ext cx="3352800" cy="2971800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181600" y="4419600"/>
              <a:ext cx="0" cy="990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34400" y="4495800"/>
              <a:ext cx="0" cy="9906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24600" y="1447800"/>
              <a:ext cx="1143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4"/>
                  </a:solidFill>
                  <a:latin typeface="Calibri" pitchFamily="34" charset="0"/>
                </a:rPr>
                <a:t>???</a:t>
              </a:r>
              <a:endParaRPr lang="en-US" sz="4400" dirty="0">
                <a:solidFill>
                  <a:schemeClr val="accent4"/>
                </a:solidFill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7800" y="2743200"/>
              <a:ext cx="304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Calibri" pitchFamily="34" charset="0"/>
                </a:rPr>
                <a:t>J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7800" y="2907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(AFM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1000" y="5486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alibri" pitchFamily="34" charset="0"/>
              </a:rPr>
              <a:t>Research</a:t>
            </a:r>
            <a:endParaRPr lang="en-US" sz="28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5496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</a:rPr>
              <a:t>Life</a:t>
            </a:r>
            <a:endParaRPr lang="en-US" sz="2800" dirty="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15" name="Isosceles Triangle 14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33" name="Isosceles Triangle 32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Rounded Rectangle 34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867400" y="1143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You</a:t>
            </a:r>
            <a:endParaRPr lang="en-US" sz="28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4" grpId="0"/>
      <p:bldP spid="2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So Frustrating…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study it?</a:t>
            </a:r>
          </a:p>
          <a:p>
            <a:pPr lvl="1"/>
            <a:r>
              <a:rPr lang="en-US" dirty="0" smtClean="0"/>
              <a:t>Lots of lattices</a:t>
            </a:r>
          </a:p>
          <a:p>
            <a:pPr lvl="1"/>
            <a:r>
              <a:rPr lang="en-US" dirty="0" smtClean="0"/>
              <a:t>Weird stuff</a:t>
            </a:r>
          </a:p>
          <a:p>
            <a:pPr lvl="2"/>
            <a:r>
              <a:rPr lang="en-US" i="1" dirty="0" smtClean="0"/>
              <a:t>Macroscopic</a:t>
            </a:r>
            <a:r>
              <a:rPr lang="en-US" dirty="0" smtClean="0"/>
              <a:t> ground state </a:t>
            </a:r>
            <a:r>
              <a:rPr lang="en-US" dirty="0" err="1" smtClean="0"/>
              <a:t>degeneracies</a:t>
            </a:r>
            <a:endParaRPr lang="en-US" dirty="0" smtClean="0"/>
          </a:p>
          <a:p>
            <a:pPr lvl="2"/>
            <a:r>
              <a:rPr lang="en-US" dirty="0" smtClean="0"/>
              <a:t>“Accidental” symmetries</a:t>
            </a:r>
          </a:p>
          <a:p>
            <a:pPr lvl="2"/>
            <a:r>
              <a:rPr lang="en-US" dirty="0" smtClean="0"/>
              <a:t>Quantum Spin Liquid state </a:t>
            </a:r>
            <a:r>
              <a:rPr lang="en-US" dirty="0" smtClean="0"/>
              <a:t>(avoids magnetic ordering down to T = 0)</a:t>
            </a:r>
          </a:p>
          <a:p>
            <a:pPr lvl="2"/>
            <a:r>
              <a:rPr lang="en-US" dirty="0" smtClean="0"/>
              <a:t>Fractional / </a:t>
            </a:r>
            <a:r>
              <a:rPr lang="en-US" dirty="0" err="1" smtClean="0"/>
              <a:t>anyonic</a:t>
            </a:r>
            <a:r>
              <a:rPr lang="en-US" dirty="0" smtClean="0"/>
              <a:t> excitations</a:t>
            </a:r>
          </a:p>
          <a:p>
            <a:pPr lvl="2"/>
            <a:r>
              <a:rPr lang="en-US" dirty="0" smtClean="0"/>
              <a:t>Ground states robust to local perturbation  (“Topological” states)</a:t>
            </a:r>
          </a:p>
          <a:p>
            <a:pPr lvl="2"/>
            <a:r>
              <a:rPr lang="en-US" dirty="0" smtClean="0"/>
              <a:t>Order by disorder effects</a:t>
            </a:r>
          </a:p>
          <a:p>
            <a:pPr lvl="1"/>
            <a:r>
              <a:rPr lang="en-US" dirty="0" smtClean="0"/>
              <a:t>Some real materials: S = 3/2 and 5/2 </a:t>
            </a:r>
            <a:r>
              <a:rPr lang="en-US" dirty="0" err="1" smtClean="0"/>
              <a:t>Jarosites</a:t>
            </a:r>
            <a:r>
              <a:rPr lang="en-US" dirty="0" smtClean="0"/>
              <a:t>, S = 1/2 </a:t>
            </a:r>
            <a:r>
              <a:rPr lang="en-US" dirty="0" err="1" smtClean="0"/>
              <a:t>Herbertsmithite</a:t>
            </a:r>
            <a:r>
              <a:rPr lang="en-US" dirty="0" smtClean="0"/>
              <a:t>, S = 3/2 BSZCGO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5" name="Isosceles Triangle 4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0" name="Isosceles Triangle 9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-Shape 14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Classical Heisenberg AFM ordered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Quantum S = 1/2</a:t>
            </a:r>
          </a:p>
          <a:p>
            <a:pPr lvl="1"/>
            <a:r>
              <a:rPr lang="en-US" dirty="0" smtClean="0"/>
              <a:t>No LRO in spin-spin correlation</a:t>
            </a:r>
          </a:p>
          <a:p>
            <a:pPr lvl="1"/>
            <a:r>
              <a:rPr lang="en-US" dirty="0" smtClean="0"/>
              <a:t>Rapid decay in higher-order correlations</a:t>
            </a:r>
          </a:p>
          <a:p>
            <a:pPr lvl="1"/>
            <a:r>
              <a:rPr lang="en-US" dirty="0" smtClean="0"/>
              <a:t>Very small or no spin gap</a:t>
            </a:r>
          </a:p>
          <a:p>
            <a:pPr lvl="1"/>
            <a:r>
              <a:rPr lang="en-US" dirty="0" smtClean="0"/>
              <a:t>Gapless singlet sector</a:t>
            </a:r>
          </a:p>
          <a:p>
            <a:r>
              <a:rPr lang="en-US" dirty="0" smtClean="0"/>
              <a:t>Quantum S = 1</a:t>
            </a:r>
          </a:p>
          <a:p>
            <a:pPr lvl="1"/>
            <a:r>
              <a:rPr lang="en-US" dirty="0" smtClean="0"/>
              <a:t>Large spin gap</a:t>
            </a:r>
          </a:p>
          <a:p>
            <a:r>
              <a:rPr lang="en-US" dirty="0" smtClean="0"/>
              <a:t>Quantum S = 3/2</a:t>
            </a:r>
          </a:p>
          <a:p>
            <a:pPr lvl="1"/>
            <a:r>
              <a:rPr lang="en-US" dirty="0" smtClean="0"/>
              <a:t>Very small or no spin gap</a:t>
            </a:r>
          </a:p>
          <a:p>
            <a:r>
              <a:rPr lang="en-US" dirty="0" smtClean="0"/>
              <a:t>Not a lot of intuition for any “medium” S, especially S &gt; 1/2!</a:t>
            </a:r>
          </a:p>
          <a:p>
            <a:pPr lvl="1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2400" y="1905000"/>
            <a:ext cx="4339004" cy="3581400"/>
            <a:chOff x="228600" y="1295400"/>
            <a:chExt cx="4800600" cy="396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04800" y="1295400"/>
              <a:ext cx="1905000" cy="3124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1600" y="1295400"/>
              <a:ext cx="2438400" cy="396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28600" y="4038600"/>
              <a:ext cx="480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447800" y="1295400"/>
              <a:ext cx="2438400" cy="396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4800" y="2286000"/>
              <a:ext cx="1828800" cy="2971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048000" y="1371600"/>
              <a:ext cx="1905000" cy="304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28600" y="2667000"/>
              <a:ext cx="480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124200" y="2438400"/>
              <a:ext cx="1752600" cy="2819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086600" y="1600200"/>
            <a:ext cx="1752600" cy="1295400"/>
            <a:chOff x="5978964" y="1524000"/>
            <a:chExt cx="1752600" cy="1295400"/>
          </a:xfrm>
        </p:grpSpPr>
        <p:sp>
          <p:nvSpPr>
            <p:cNvPr id="56" name="Isosceles Triangle 55"/>
            <p:cNvSpPr/>
            <p:nvPr/>
          </p:nvSpPr>
          <p:spPr>
            <a:xfrm>
              <a:off x="6248400" y="1752600"/>
              <a:ext cx="1219199" cy="106680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58000" y="15240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7200000">
              <a:off x="7426764" y="2514599"/>
              <a:ext cx="0" cy="6096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4400000">
              <a:off x="6283764" y="2514599"/>
              <a:ext cx="0" cy="6096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00600" y="1623060"/>
            <a:ext cx="1851660" cy="603885"/>
          </a:xfrm>
          <a:prstGeom prst="rect">
            <a:avLst/>
          </a:prstGeom>
        </p:spPr>
      </p:pic>
      <p:pic>
        <p:nvPicPr>
          <p:cNvPr id="74" name="Picture 7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2308860"/>
            <a:ext cx="2087880" cy="66294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77" name="Isosceles Triangle 76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82" name="Isosceles Triangle 81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5" name="Rounded Rectangle 84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L-Shape 85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L-Shape 86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large lattice sizes and S &gt; 1/2</a:t>
            </a:r>
          </a:p>
          <a:p>
            <a:pPr lvl="1"/>
            <a:r>
              <a:rPr lang="en-US" dirty="0" smtClean="0"/>
              <a:t>ED exponentially difficult (State of the art: 48 sites)</a:t>
            </a:r>
          </a:p>
          <a:p>
            <a:pPr lvl="1"/>
            <a:r>
              <a:rPr lang="en-US" dirty="0" smtClean="0"/>
              <a:t>No good way to choose </a:t>
            </a:r>
            <a:r>
              <a:rPr lang="en-US" dirty="0" err="1" smtClean="0"/>
              <a:t>variational</a:t>
            </a:r>
            <a:r>
              <a:rPr lang="en-US" dirty="0" smtClean="0"/>
              <a:t> wave function for QMC (which also has the sign problem)</a:t>
            </a:r>
          </a:p>
          <a:p>
            <a:pPr lvl="1"/>
            <a:r>
              <a:rPr lang="en-US" dirty="0" smtClean="0"/>
              <a:t>Density Matrix Renormalization Group methods…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…abhor loops!</a:t>
            </a:r>
          </a:p>
          <a:p>
            <a:pPr lvl="1"/>
            <a:r>
              <a:rPr lang="en-US" dirty="0" smtClean="0"/>
              <a:t>DMRG State of the Art: 726-site cylinder, 108-site </a:t>
            </a:r>
            <a:r>
              <a:rPr lang="en-US" dirty="0" err="1" smtClean="0"/>
              <a:t>taurus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Kagome!</a:t>
            </a:r>
            <a:endParaRPr lang="en-US" dirty="0"/>
          </a:p>
        </p:txBody>
      </p:sp>
      <p:sp>
        <p:nvSpPr>
          <p:cNvPr id="31" name="Arc 30"/>
          <p:cNvSpPr/>
          <p:nvPr/>
        </p:nvSpPr>
        <p:spPr>
          <a:xfrm>
            <a:off x="4038600" y="4343400"/>
            <a:ext cx="1066800" cy="381000"/>
          </a:xfrm>
          <a:prstGeom prst="arc">
            <a:avLst>
              <a:gd name="adj1" fmla="val 11048907"/>
              <a:gd name="adj2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3276600"/>
            <a:ext cx="8229600" cy="990600"/>
            <a:chOff x="533400" y="3276600"/>
            <a:chExt cx="8229600" cy="990600"/>
          </a:xfrm>
        </p:grpSpPr>
        <p:sp>
          <p:nvSpPr>
            <p:cNvPr id="26" name="Rectangle 25"/>
            <p:cNvSpPr/>
            <p:nvPr/>
          </p:nvSpPr>
          <p:spPr>
            <a:xfrm>
              <a:off x="5181600" y="3505200"/>
              <a:ext cx="34290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505200"/>
              <a:ext cx="34290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19200" y="3733800"/>
              <a:ext cx="67056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0668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76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956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436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5532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628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772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2000" y="3276600"/>
              <a:ext cx="0" cy="99060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3400" y="3505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29600" y="3505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39" name="Isosceles Triangle 38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44" name="Isosceles Triangle 43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Rounded Rectangle 46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-Shape 48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Husimi</a:t>
            </a:r>
            <a:r>
              <a:rPr lang="en-US" dirty="0" smtClean="0"/>
              <a:t> Cactus is locally the same, but </a:t>
            </a:r>
            <a:r>
              <a:rPr lang="en-US" dirty="0" err="1" smtClean="0"/>
              <a:t>loopless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Should capture “local” physics</a:t>
            </a:r>
          </a:p>
          <a:p>
            <a:pPr lvl="1"/>
            <a:r>
              <a:rPr lang="en-US" dirty="0" smtClean="0"/>
              <a:t>Coplanar order, spin disorder, VBS states</a:t>
            </a:r>
          </a:p>
          <a:p>
            <a:r>
              <a:rPr lang="en-US" dirty="0" smtClean="0"/>
              <a:t>Will miss “loop” physics</a:t>
            </a:r>
          </a:p>
          <a:p>
            <a:pPr lvl="1"/>
            <a:r>
              <a:rPr lang="en-US" dirty="0" smtClean="0"/>
              <a:t>Coloring selection, spin-loop tunneling, spin liquid flux patterns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Husimi</a:t>
            </a:r>
            <a:r>
              <a:rPr lang="en-US" dirty="0" smtClean="0"/>
              <a:t> is dreamy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93008" y="1676400"/>
            <a:ext cx="2557985" cy="2766353"/>
            <a:chOff x="3293008" y="1676400"/>
            <a:chExt cx="2557985" cy="2766353"/>
          </a:xfrm>
        </p:grpSpPr>
        <p:pic>
          <p:nvPicPr>
            <p:cNvPr id="4" name="Picture 3" descr="HusimiGraph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3008" y="1676400"/>
              <a:ext cx="2557985" cy="276635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0" y="28956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R=0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3276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276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31666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2895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12" name="Isosceles Triangle 11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7" name="Isosceles Triangle 16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-Shape 21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Husimi</a:t>
            </a:r>
            <a:r>
              <a:rPr lang="en-US" dirty="0" smtClean="0"/>
              <a:t> is dreamy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O(m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infinite DMRG algorithm: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Largest simulations: 210000 sites, 20 – 30 kept states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67258" y="1600200"/>
            <a:ext cx="3633541" cy="3962400"/>
            <a:chOff x="2438400" y="1600200"/>
            <a:chExt cx="4267200" cy="4653409"/>
          </a:xfrm>
        </p:grpSpPr>
        <p:grpSp>
          <p:nvGrpSpPr>
            <p:cNvPr id="11" name="Group 10"/>
            <p:cNvGrpSpPr/>
            <p:nvPr/>
          </p:nvGrpSpPr>
          <p:grpSpPr>
            <a:xfrm>
              <a:off x="2438400" y="1600200"/>
              <a:ext cx="4267200" cy="4653409"/>
              <a:chOff x="2438400" y="1600200"/>
              <a:chExt cx="4267200" cy="4653409"/>
            </a:xfrm>
          </p:grpSpPr>
          <p:pic>
            <p:nvPicPr>
              <p:cNvPr id="4" name="Picture 3" descr="HusimiGraph.bmp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93417" y="1677303"/>
                <a:ext cx="4157166" cy="4571097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438400" y="5715000"/>
                <a:ext cx="6223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b="1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083300" y="5710535"/>
                <a:ext cx="6223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b="1" i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24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8400" y="1600200"/>
                <a:ext cx="7112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b="1" i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24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83300" y="1600200"/>
                <a:ext cx="6223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b="1" i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24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2493417" y="3886200"/>
              <a:ext cx="4157166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14" name="Isosceles Triangle 13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19" name="Isosceles Triangle 18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2"/>
          </a:solidFill>
        </p:grpSpPr>
        <p:sp>
          <p:nvSpPr>
            <p:cNvPr id="22" name="Rounded Rectangle 21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 down, enjoy the 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Proposed phase diagram (based on Kagome)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98195" y="1786890"/>
            <a:ext cx="7547610" cy="1249442"/>
            <a:chOff x="1443990" y="1786890"/>
            <a:chExt cx="7547610" cy="1249442"/>
          </a:xfrm>
        </p:grpSpPr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1443990" y="1786890"/>
              <a:ext cx="6256020" cy="72771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95600" y="2667000"/>
              <a:ext cx="2514600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Heisenberg Anisotropy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000" y="2667000"/>
              <a:ext cx="3276600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On-site easy axis anisotropy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00400" y="2362200"/>
              <a:ext cx="304800" cy="30480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029200" y="2362200"/>
              <a:ext cx="228600" cy="30480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553200" y="2362200"/>
              <a:ext cx="0" cy="30480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21050" y="3657600"/>
            <a:ext cx="3432150" cy="2514600"/>
            <a:chOff x="3048000" y="3733800"/>
            <a:chExt cx="3124200" cy="2288977"/>
          </a:xfrm>
        </p:grpSpPr>
        <p:pic>
          <p:nvPicPr>
            <p:cNvPr id="66" name="Picture 65" descr="HusimiPhaseDiagram.bmp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4200" y="3733800"/>
              <a:ext cx="2480059" cy="2260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7" name="TextBox 66"/>
            <p:cNvSpPr txBox="1"/>
            <p:nvPr/>
          </p:nvSpPr>
          <p:spPr>
            <a:xfrm>
              <a:off x="3733800" y="3917853"/>
              <a:ext cx="957715" cy="407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Quantum </a:t>
              </a:r>
              <a:r>
                <a:rPr lang="en-US" sz="1050" b="1" dirty="0" smtClean="0"/>
                <a:t>Paramagnet</a:t>
              </a:r>
              <a:endParaRPr 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0352" y="4595968"/>
              <a:ext cx="11917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Hex VBS analog?</a:t>
              </a:r>
              <a:endParaRPr 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10000" y="5715000"/>
              <a:ext cx="9674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Nematic</a:t>
              </a:r>
              <a:endParaRPr 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4200" y="5410200"/>
              <a:ext cx="7963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Disorder</a:t>
              </a:r>
              <a:endParaRPr lang="en-US" sz="1400" b="1" dirty="0"/>
            </a:p>
          </p:txBody>
        </p:sp>
        <p:cxnSp>
          <p:nvCxnSpPr>
            <p:cNvPr id="71" name="Straight Arrow Connector 70"/>
            <p:cNvCxnSpPr>
              <a:stCxn id="70" idx="3"/>
            </p:cNvCxnSpPr>
            <p:nvPr/>
          </p:nvCxnSpPr>
          <p:spPr>
            <a:xfrm flipV="1">
              <a:off x="3920597" y="5410205"/>
              <a:ext cx="293550" cy="13080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124200" y="5013408"/>
              <a:ext cx="656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Triangle VBS</a:t>
              </a:r>
              <a:endParaRPr lang="en-US" sz="900" b="1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724426" y="4899473"/>
              <a:ext cx="364321" cy="18405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048000" y="3764474"/>
              <a:ext cx="338554" cy="1239854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000" b="1" dirty="0" smtClean="0"/>
                <a:t>XY </a:t>
              </a:r>
              <a:r>
                <a:rPr lang="en-US" sz="1000" b="1" dirty="0" err="1" smtClean="0"/>
                <a:t>Ferromagnet</a:t>
              </a:r>
              <a:endParaRPr 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7761" y="4303487"/>
              <a:ext cx="1444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120° States (isotropic, planar)</a:t>
              </a:r>
              <a:endParaRPr lang="en-US" sz="1000" b="1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125654" y="4899472"/>
              <a:ext cx="0" cy="7433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340967" y="4926895"/>
              <a:ext cx="624106" cy="47214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4965073" y="5286669"/>
              <a:ext cx="392543" cy="384566"/>
            </a:xfrm>
            <a:prstGeom prst="triangl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59" name="Picture 58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/>
            <a:stretch>
              <a:fillRect/>
            </a:stretch>
          </p:blipFill>
          <p:spPr>
            <a:xfrm>
              <a:off x="5357616" y="5693278"/>
              <a:ext cx="160382" cy="114341"/>
            </a:xfrm>
            <a:prstGeom prst="rect">
              <a:avLst/>
            </a:prstGeom>
          </p:spPr>
        </p:pic>
        <p:pic>
          <p:nvPicPr>
            <p:cNvPr id="60" name="Picture 59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/>
            <a:stretch>
              <a:fillRect/>
            </a:stretch>
          </p:blipFill>
          <p:spPr>
            <a:xfrm>
              <a:off x="4825050" y="5705983"/>
              <a:ext cx="156161" cy="101636"/>
            </a:xfrm>
            <a:prstGeom prst="rect">
              <a:avLst/>
            </a:prstGeom>
          </p:spPr>
        </p:pic>
        <p:pic>
          <p:nvPicPr>
            <p:cNvPr id="61" name="Picture 60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5130281" y="5132757"/>
              <a:ext cx="59088" cy="103946"/>
            </a:xfrm>
            <a:prstGeom prst="rect">
              <a:avLst/>
            </a:prstGeom>
          </p:spPr>
        </p:pic>
        <p:pic>
          <p:nvPicPr>
            <p:cNvPr id="51" name="Picture 50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5097630" y="4755471"/>
              <a:ext cx="46426" cy="101636"/>
            </a:xfrm>
            <a:prstGeom prst="rect">
              <a:avLst/>
            </a:prstGeom>
          </p:spPr>
        </p:pic>
        <p:pic>
          <p:nvPicPr>
            <p:cNvPr id="52" name="Picture 51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>
            <a:xfrm>
              <a:off x="4056078" y="4962592"/>
              <a:ext cx="284889" cy="154764"/>
            </a:xfrm>
            <a:prstGeom prst="rect">
              <a:avLst/>
            </a:prstGeom>
          </p:spPr>
        </p:pic>
        <p:sp>
          <p:nvSpPr>
            <p:cNvPr id="54" name="Isosceles Triangle 53"/>
            <p:cNvSpPr/>
            <p:nvPr/>
          </p:nvSpPr>
          <p:spPr>
            <a:xfrm>
              <a:off x="5082558" y="3873875"/>
              <a:ext cx="392543" cy="384566"/>
            </a:xfrm>
            <a:prstGeom prst="triangl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275819" y="3764476"/>
              <a:ext cx="0" cy="23371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67558" y="4193933"/>
              <a:ext cx="196561" cy="12578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974470" y="4193933"/>
              <a:ext cx="224197" cy="12578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79" name="Isosceles Triangle 78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84" name="Isosceles Triangle 83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7" name="Rounded Rectangle 86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L-Shape 87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L-Shape 88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“Large” spin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primary diagnostic tools are spin-spin correlations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066800" y="4800600"/>
            <a:ext cx="6595110" cy="144875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01418" y="1981200"/>
            <a:ext cx="1668780" cy="22659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84598" y="1676400"/>
            <a:ext cx="2557985" cy="2766353"/>
            <a:chOff x="3293008" y="1676400"/>
            <a:chExt cx="2557985" cy="2766353"/>
          </a:xfrm>
        </p:grpSpPr>
        <p:pic>
          <p:nvPicPr>
            <p:cNvPr id="9" name="Picture 8" descr="HusimiGraph.bmp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008" y="1676400"/>
              <a:ext cx="2557985" cy="27663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572000" y="28956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R=0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0600" y="3276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400" y="3276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31666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8956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11462" y="301823"/>
            <a:ext cx="527538" cy="688777"/>
            <a:chOff x="6849533" y="148100"/>
            <a:chExt cx="762000" cy="994900"/>
          </a:xfrm>
        </p:grpSpPr>
        <p:sp>
          <p:nvSpPr>
            <p:cNvPr id="19" name="Isosceles Triangle 18"/>
            <p:cNvSpPr/>
            <p:nvPr/>
          </p:nvSpPr>
          <p:spPr>
            <a:xfrm>
              <a:off x="6934200" y="484517"/>
              <a:ext cx="609600" cy="4485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9342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49533" y="148100"/>
              <a:ext cx="762000" cy="444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???</a:t>
              </a:r>
              <a:endPara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543800" y="609600"/>
              <a:ext cx="0" cy="53340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427663" y="533400"/>
            <a:ext cx="344737" cy="339859"/>
            <a:chOff x="5943600" y="457200"/>
            <a:chExt cx="609600" cy="600974"/>
          </a:xfrm>
          <a:noFill/>
        </p:grpSpPr>
        <p:sp>
          <p:nvSpPr>
            <p:cNvPr id="24" name="Isosceles Triangle 23"/>
            <p:cNvSpPr/>
            <p:nvPr/>
          </p:nvSpPr>
          <p:spPr>
            <a:xfrm>
              <a:off x="5943600" y="4572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flipV="1">
              <a:off x="5943600" y="609600"/>
              <a:ext cx="609600" cy="448574"/>
            </a:xfrm>
            <a:prstGeom prst="triangl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1001" y="402494"/>
            <a:ext cx="152399" cy="558798"/>
            <a:chOff x="7010400" y="228600"/>
            <a:chExt cx="228600" cy="838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7" name="Rounded Rectangle 26"/>
            <p:cNvSpPr/>
            <p:nvPr/>
          </p:nvSpPr>
          <p:spPr>
            <a:xfrm>
              <a:off x="7086600" y="228600"/>
              <a:ext cx="54864" cy="838200"/>
            </a:xfrm>
            <a:prstGeom prst="roundRect">
              <a:avLst>
                <a:gd name="adj" fmla="val 15626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-Shape 27"/>
            <p:cNvSpPr/>
            <p:nvPr/>
          </p:nvSpPr>
          <p:spPr>
            <a:xfrm>
              <a:off x="7010400" y="304800"/>
              <a:ext cx="76200" cy="304800"/>
            </a:xfrm>
            <a:prstGeom prst="corner">
              <a:avLst>
                <a:gd name="adj1" fmla="val 34375"/>
                <a:gd name="adj2" fmla="val 26564"/>
              </a:avLst>
            </a:prstGeom>
            <a:grpFill/>
            <a:ln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-Shape 28"/>
            <p:cNvSpPr/>
            <p:nvPr/>
          </p:nvSpPr>
          <p:spPr>
            <a:xfrm flipH="1">
              <a:off x="7141464" y="457200"/>
              <a:ext cx="97536" cy="304800"/>
            </a:xfrm>
            <a:prstGeom prst="corner">
              <a:avLst>
                <a:gd name="adj1" fmla="val 29688"/>
                <a:gd name="adj2" fmla="val 29688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82000" y="332643"/>
            <a:ext cx="228599" cy="628649"/>
            <a:chOff x="7239000" y="228600"/>
            <a:chExt cx="304800" cy="838200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239000" y="838200"/>
              <a:ext cx="0" cy="2286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315200" y="685800"/>
              <a:ext cx="0" cy="3810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391400" y="533400"/>
              <a:ext cx="0" cy="5334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467600" y="381000"/>
              <a:ext cx="0" cy="6858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543800" y="228600"/>
              <a:ext cx="0" cy="838200"/>
            </a:xfrm>
            <a:prstGeom prst="straightConnector1">
              <a:avLst/>
            </a:prstGeom>
            <a:grpFill/>
            <a:ln w="254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H=J\sum_{\langle i,j\rangle}S_i\cdot S_j&#10;\]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\begin{array}{c}&#10;\left\langle S_i\cdot S_{i+R} \right\rangle  \\&#10;\\&#10;\left\langle S_i^z S_{i+R}^z \right\rangle \\&#10;\\&#10;\left\langle S_i^\pm S_{i+R}^\mp \right\rangle&#10;\end{array}&#10;\]}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J_x / J_z&#10;\]}&#10;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z&#10;\]}&#10;&#10;&#10;\end{document}"/>
  <p:tag name="IGUANATEXSIZE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d/J_z&#10;\]}&#10;&#10;&#10;\end{document}"/>
  <p:tag name="IGUANATEXSIZE" val="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(-1/2)^R&#10;\]}&#10;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J_x = J_z&#10;\]}&#10;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S \geq 1&#10;\]}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=\dfrac{J}{2}\sum_\Delta \sum_{i \in \Delta} S_i + C&#10;\]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maroon}{rgb}{0.5451,0.0000,0.0157}&#10;\pagestyle{empty}&#10;\begin{document}&#10;&#10;\[&#10;+1&#10;\]&#10;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maroon}{rgb}{0.5451,0.0000,0.0157}&#10;\pagestyle{empty}&#10;\begin{document}&#10;&#10;\[&#10;-1&#10;\]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maroon}{rgb}{0.5451,0.0000,0.0157}&#10;\pagestyle{empty}&#10;\begin{document}&#10;&#10;\[&#10;0&#10;\]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maroon}{rgb}{0.5451,0.0000,0.0157}&#10;\pagestyle{empty}&#10;\begin{document}&#10;&#10;\[&#10;1&#10;\]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maroon}{rgb}{0.5451,0.0000,0.0157}&#10;\pagestyle{empty}&#10;\begin{document}&#10;&#10;\[&#10;(0,0)&#10;\]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H=\sum_{\langle i,j \rangle}\left( \dfrac{J_x}{2}\left(S_i^+ S_j^- + S_i^- S_j^+\right) + J_z S_i^z S_j^z\right) + d\sum_i \left(S_z^i\right)^2&#10;\]}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definecolor{Blue}{rgb}{0.17255,0.25098,0.8000}&#10;\pagestyle{empty}&#10;\begin{document}&#10;&#10;{\color{Blue}&#10;\[&#10;C(i,i+r)\propto\left\{&#10; \begin{array}{rl}&#10;  1/R^0, &amp; \textrm{ferromagnet} \\&#10;  \left(-\dfrac{1}{2}\right)^R, &amp; \textrm{3-coloring}&#10; \end{array}&#10;\right.&#10;\]}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izza Talk July 2012">
      <a:dk1>
        <a:srgbClr val="2C40CC"/>
      </a:dk1>
      <a:lt1>
        <a:sysClr val="window" lastClr="FFFFFF"/>
      </a:lt1>
      <a:dk2>
        <a:srgbClr val="6D7399"/>
      </a:dk2>
      <a:lt2>
        <a:srgbClr val="FFBE90"/>
      </a:lt2>
      <a:accent1>
        <a:srgbClr val="50C3FF"/>
      </a:accent1>
      <a:accent2>
        <a:srgbClr val="FF7F50"/>
      </a:accent2>
      <a:accent3>
        <a:srgbClr val="FFBE90"/>
      </a:accent3>
      <a:accent4>
        <a:srgbClr val="6D7399"/>
      </a:accent4>
      <a:accent5>
        <a:srgbClr val="50C3FF"/>
      </a:accent5>
      <a:accent6>
        <a:srgbClr val="FF7F50"/>
      </a:accent6>
      <a:hlink>
        <a:srgbClr val="FFBE90"/>
      </a:hlink>
      <a:folHlink>
        <a:srgbClr val="2C40CC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</TotalTime>
  <Words>468</Words>
  <Application>Microsoft Office PowerPoint</Application>
  <PresentationFormat>On-screen Show 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 Less Prickly Cactus</vt:lpstr>
      <vt:lpstr>So Frustrating…</vt:lpstr>
      <vt:lpstr>So Frustrating…</vt:lpstr>
      <vt:lpstr>Kagome!</vt:lpstr>
      <vt:lpstr>Kagome!</vt:lpstr>
      <vt:lpstr>Husimi is dreamy</vt:lpstr>
      <vt:lpstr>Husimi is dreamy</vt:lpstr>
      <vt:lpstr>“Large” spin results</vt:lpstr>
      <vt:lpstr>“Large” spin results</vt:lpstr>
      <vt:lpstr>“Large” spin results</vt:lpstr>
      <vt:lpstr>“Large” spin results</vt:lpstr>
      <vt:lpstr>“Large” spin results</vt:lpstr>
      <vt:lpstr>“Large” spin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Zach</dc:creator>
  <cp:lastModifiedBy>Zach</cp:lastModifiedBy>
  <cp:revision>34</cp:revision>
  <dcterms:created xsi:type="dcterms:W3CDTF">2012-07-18T13:36:24Z</dcterms:created>
  <dcterms:modified xsi:type="dcterms:W3CDTF">2012-07-19T06:10:08Z</dcterms:modified>
</cp:coreProperties>
</file>