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4" r:id="rId4"/>
    <p:sldId id="267" r:id="rId5"/>
    <p:sldId id="257" r:id="rId6"/>
    <p:sldId id="258" r:id="rId7"/>
    <p:sldId id="259" r:id="rId8"/>
    <p:sldId id="260" r:id="rId9"/>
    <p:sldId id="263" r:id="rId10"/>
    <p:sldId id="265" r:id="rId1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C251BB-741A-2AD0-A1AE-00FBAE70A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AE16F52-2B53-1CFC-F1FA-D0709F948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B608951-A680-05B8-7D9D-AFB5E1B9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EEC8-6495-491E-9B3F-653D90F40E87}" type="datetimeFigureOut">
              <a:rPr lang="sk-SK" smtClean="0"/>
              <a:t>11. 5. 2025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8A3647C-2137-1E14-910B-429058BC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35DFBDB-0469-CC56-DBD2-BCEB8D13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F750-CD7D-4E02-9074-E12DA338A09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0280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A1D318-B909-25BF-7096-44FA3CEB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019F94ED-8851-8C51-8E57-43D715B4B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7C32603-04A7-1D77-06DF-B807FD6A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EEC8-6495-491E-9B3F-653D90F40E87}" type="datetimeFigureOut">
              <a:rPr lang="sk-SK" smtClean="0"/>
              <a:t>11. 5. 2025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D92C843-B7CA-31A5-DC63-256946BB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5B5DD5D-FDDD-E540-2E7C-7B62A90C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F750-CD7D-4E02-9074-E12DA338A09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665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90314D09-993B-F732-14F7-76EA24D42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A00BA5A6-A7FF-C933-8070-74F687F12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D942DD3-E643-3222-09AA-B81728C4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EEC8-6495-491E-9B3F-653D90F40E87}" type="datetimeFigureOut">
              <a:rPr lang="sk-SK" smtClean="0"/>
              <a:t>11. 5. 2025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7D44AC3-5280-CEC9-2D6B-EF9330F1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3D86560-09D6-1DFC-03A2-91616740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F750-CD7D-4E02-9074-E12DA338A09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0414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D49E21-8F91-B494-9BBD-87B1575F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855DAC0-B3E0-12F4-F099-D26E160F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6B96824-15A1-DFB5-EAE6-1F3EAB63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EEC8-6495-491E-9B3F-653D90F40E87}" type="datetimeFigureOut">
              <a:rPr lang="sk-SK" smtClean="0"/>
              <a:t>11. 5. 2025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FC5EF53-72F3-C408-7E00-9F6075BD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E557818-39EE-BE31-FB54-7B175AF9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F750-CD7D-4E02-9074-E12DA338A09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2242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7D4C11-C103-EB28-D18D-9F513F2F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216A831-2A39-E52F-3E35-DFB2E8168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F4C8F67-6EF8-CD83-1496-F2677C05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EEC8-6495-491E-9B3F-653D90F40E87}" type="datetimeFigureOut">
              <a:rPr lang="sk-SK" smtClean="0"/>
              <a:t>11. 5. 2025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76CAED8-0D34-BB0B-17DF-38E61B16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9E2EEC9-01D5-5ABE-FB90-C9395BE3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F750-CD7D-4E02-9074-E12DA338A09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14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3352FB-EA54-DE55-2345-98CDA176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CD4D4FE-0B0E-F383-AB55-52803C622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935CF93-FA41-2601-2339-1B08BC79B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4C3A431-0D48-3B09-7295-A70B3265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EEC8-6495-491E-9B3F-653D90F40E87}" type="datetimeFigureOut">
              <a:rPr lang="sk-SK" smtClean="0"/>
              <a:t>11. 5. 2025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9EDE36B-2793-222E-719F-8BA39A73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2974D8BB-0021-44C7-419E-AECE541B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F750-CD7D-4E02-9074-E12DA338A09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4034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92299B-CE6E-C250-65F6-513DEB755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6BCB8F3-0BD8-3DC1-B946-228D6A896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54C7E32-BF18-633C-F1EC-95CF11F26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82DFBFB-5B52-2C55-4D8F-6828B601D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DA695DDB-5771-6B5E-EE8B-5832F0361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5528AFAB-95FA-A015-56F5-681D80E3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EEC8-6495-491E-9B3F-653D90F40E87}" type="datetimeFigureOut">
              <a:rPr lang="sk-SK" smtClean="0"/>
              <a:t>11. 5. 2025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E050E562-DC51-0518-F84D-842DEC05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87DFF9FE-89B5-7017-9D62-043F834B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F750-CD7D-4E02-9074-E12DA338A09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9329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1FE798-EB1A-B03E-958D-A2655677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C06717B7-85C0-CE88-CF8A-F542F50C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EEC8-6495-491E-9B3F-653D90F40E87}" type="datetimeFigureOut">
              <a:rPr lang="sk-SK" smtClean="0"/>
              <a:t>11. 5. 2025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2E38F3E0-1906-7A82-4273-E0C916AE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0BC15650-EBE2-E597-7006-A8BBCDEB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F750-CD7D-4E02-9074-E12DA338A09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3746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BDC9FD7D-4374-ABBF-7BD7-825E9F05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EEC8-6495-491E-9B3F-653D90F40E87}" type="datetimeFigureOut">
              <a:rPr lang="sk-SK" smtClean="0"/>
              <a:t>11. 5. 2025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049A9A01-89F3-4D8E-6E44-C909A3CA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E126F26-2E44-167C-6033-3444E3CD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F750-CD7D-4E02-9074-E12DA338A09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9660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5349E5-91B8-443A-E287-23758D2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ACC5192-D7C2-EE86-06AF-C4E484B5F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D271EA3-D225-C1D8-1B93-E61556DA5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13B2939-910C-AE45-4AE9-14AE573B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EEC8-6495-491E-9B3F-653D90F40E87}" type="datetimeFigureOut">
              <a:rPr lang="sk-SK" smtClean="0"/>
              <a:t>11. 5. 2025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EED51AD-78C7-7453-37CF-AA461B7B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3E275F33-3947-0609-51C0-6CF96DD4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F750-CD7D-4E02-9074-E12DA338A09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4971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FDC703-6328-DBFD-BEB1-46CB759F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BE332038-AB61-436D-9D66-A78B790BA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7301F88-6C57-2EE3-8A56-E8BC9E58A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2C4DE11-2F33-456C-4136-E8D89487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EEC8-6495-491E-9B3F-653D90F40E87}" type="datetimeFigureOut">
              <a:rPr lang="sk-SK" smtClean="0"/>
              <a:t>11. 5. 2025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6DEC566-283F-9BBD-3393-35E3B851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FA57653-D880-EA9C-9092-891D77FC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2F750-CD7D-4E02-9074-E12DA338A09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9368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F876ECB1-A501-5B4C-3A1C-199519AA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56E0E02-28FA-A1EB-AE08-BC4CFE992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AD58A96-92B0-36FC-F05D-24EF7883A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BFEEC8-6495-491E-9B3F-653D90F40E87}" type="datetimeFigureOut">
              <a:rPr lang="sk-SK" smtClean="0"/>
              <a:t>11. 5. 2025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DE51843-458F-C614-86FE-A88D34C65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F596295-CB3B-B44C-9D29-B8EC0AB96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F2F750-CD7D-4E02-9074-E12DA338A09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9852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ázok 8" descr="Obrázok, na ktorom je písmo, logo, text, grafika&#10;&#10;Obsah vygenerovaný umelou inteligenciou môže byť nesprávny.">
            <a:extLst>
              <a:ext uri="{FF2B5EF4-FFF2-40B4-BE49-F238E27FC236}">
                <a16:creationId xmlns:a16="http://schemas.microsoft.com/office/drawing/2014/main" id="{830E3699-2C4B-1888-AB7E-142E4D7DA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1"/>
            <a:ext cx="10905066" cy="5070856"/>
          </a:xfrm>
          <a:prstGeom prst="rect">
            <a:avLst/>
          </a:prstGeom>
          <a:ln>
            <a:noFill/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74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1">
              <a:tint val="95000"/>
              <a:satMod val="17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92052C-7ADF-13F9-C585-B2A47990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950" y="3828845"/>
            <a:ext cx="559209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sk-SK" sz="8800" dirty="0"/>
              <a:t>Cena: 159 €</a:t>
            </a:r>
          </a:p>
        </p:txBody>
      </p:sp>
      <p:pic>
        <p:nvPicPr>
          <p:cNvPr id="5" name="Zástupný objekt pre obsah 4" descr="Obrázok, na ktorom je písmo, grafika, text, logo&#10;&#10;Obsah vygenerovaný umelou inteligenciou môže byť nesprávny.">
            <a:extLst>
              <a:ext uri="{FF2B5EF4-FFF2-40B4-BE49-F238E27FC236}">
                <a16:creationId xmlns:a16="http://schemas.microsoft.com/office/drawing/2014/main" id="{8AE7193E-B448-B5AC-F5A4-69C0A3CA5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02" y="1450411"/>
            <a:ext cx="4707195" cy="1978589"/>
          </a:xfrm>
        </p:spPr>
      </p:pic>
    </p:spTree>
    <p:extLst>
      <p:ext uri="{BB962C8B-B14F-4D97-AF65-F5344CB8AC3E}">
        <p14:creationId xmlns:p14="http://schemas.microsoft.com/office/powerpoint/2010/main" val="1303001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1">
              <a:tint val="95000"/>
              <a:satMod val="17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5E778B-34DB-CE1A-2DEA-4B628C7D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to Digitálny Trezor?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1A1121A-7DF4-33FF-8CE4-CA70FC9BC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Hardvérová peňaženka – svoje kryptomeny máte pri sebe, nie na </a:t>
            </a:r>
            <a:r>
              <a:rPr lang="sk-SK" dirty="0" err="1"/>
              <a:t>Cloude</a:t>
            </a:r>
            <a:endParaRPr lang="sk-SK" dirty="0"/>
          </a:p>
          <a:p>
            <a:r>
              <a:rPr lang="sk-SK" dirty="0"/>
              <a:t>Intuitívne - dotykové ovládanie na 5 palcovom displeji</a:t>
            </a:r>
          </a:p>
          <a:p>
            <a:r>
              <a:rPr lang="sk-SK" dirty="0"/>
              <a:t>Umožňuje uchovanie a manipuláciu s kryptomenami</a:t>
            </a:r>
          </a:p>
          <a:p>
            <a:r>
              <a:rPr lang="sk-SK" dirty="0"/>
              <a:t>Zachováva históriu prenosov údajov aj v </a:t>
            </a:r>
            <a:r>
              <a:rPr lang="sk-SK" dirty="0" err="1"/>
              <a:t>offline</a:t>
            </a:r>
            <a:r>
              <a:rPr lang="sk-SK" dirty="0"/>
              <a:t> prostredí</a:t>
            </a:r>
          </a:p>
          <a:p>
            <a:r>
              <a:rPr lang="sk-SK" dirty="0"/>
              <a:t>Synchronizácia pomocou </a:t>
            </a:r>
            <a:r>
              <a:rPr lang="sk-SK" dirty="0" err="1"/>
              <a:t>IoT</a:t>
            </a:r>
            <a:r>
              <a:rPr lang="sk-SK" dirty="0"/>
              <a:t> riešení – Bluetooth, WiFi alebo drôtové Ethernet pripojenie</a:t>
            </a:r>
          </a:p>
          <a:p>
            <a:r>
              <a:rPr lang="sk-SK" dirty="0"/>
              <a:t>Jednoduchý dizajn a množstvo portov (zálohovanie pomocou USB-A, pripojenie veľkej obrazovky pomocou HDMI)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5" name="Obrázok 4" descr="Obrázok, na ktorom je symbol, grafika, logo, dizajn&#10;&#10;Obsah vygenerovaný umelou inteligenciou môže byť nesprávny.">
            <a:extLst>
              <a:ext uri="{FF2B5EF4-FFF2-40B4-BE49-F238E27FC236}">
                <a16:creationId xmlns:a16="http://schemas.microsoft.com/office/drawing/2014/main" id="{A642A860-B01B-B9B4-5E8F-9674EC1CE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07" y="570343"/>
            <a:ext cx="829697" cy="915126"/>
          </a:xfrm>
          <a:prstGeom prst="rect">
            <a:avLst/>
          </a:prstGeom>
        </p:spPr>
      </p:pic>
      <p:pic>
        <p:nvPicPr>
          <p:cNvPr id="6" name="Obrázok 5" descr="Obrázok, na ktorom je symbol, grafika, logo, dizajn&#10;&#10;Obsah vygenerovaný umelou inteligenciou môže byť nesprávny.">
            <a:extLst>
              <a:ext uri="{FF2B5EF4-FFF2-40B4-BE49-F238E27FC236}">
                <a16:creationId xmlns:a16="http://schemas.microsoft.com/office/drawing/2014/main" id="{B0FB6D25-CF75-A20F-53E9-8D88D9DCF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223" y="2335059"/>
            <a:ext cx="238385" cy="262930"/>
          </a:xfrm>
          <a:prstGeom prst="rect">
            <a:avLst/>
          </a:prstGeom>
        </p:spPr>
      </p:pic>
      <p:pic>
        <p:nvPicPr>
          <p:cNvPr id="8" name="Obrázok 7" descr="Obrázok, na ktorom je symbol, grafika, logo, dizajn&#10;&#10;Obsah vygenerovaný umelou inteligenciou môže byť nesprávny.">
            <a:extLst>
              <a:ext uri="{FF2B5EF4-FFF2-40B4-BE49-F238E27FC236}">
                <a16:creationId xmlns:a16="http://schemas.microsoft.com/office/drawing/2014/main" id="{7C2F597A-231A-81D5-D0EF-C99EF5A9B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853" y="2839685"/>
            <a:ext cx="238385" cy="262930"/>
          </a:xfrm>
          <a:prstGeom prst="rect">
            <a:avLst/>
          </a:prstGeom>
        </p:spPr>
      </p:pic>
      <p:pic>
        <p:nvPicPr>
          <p:cNvPr id="9" name="Obrázok 8" descr="Obrázok, na ktorom je symbol, grafika, logo, dizajn&#10;&#10;Obsah vygenerovaný umelou inteligenciou môže byť nesprávny.">
            <a:extLst>
              <a:ext uri="{FF2B5EF4-FFF2-40B4-BE49-F238E27FC236}">
                <a16:creationId xmlns:a16="http://schemas.microsoft.com/office/drawing/2014/main" id="{849BC3F4-C1E1-54AC-EDBA-65D781530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494" y="3869829"/>
            <a:ext cx="238385" cy="262930"/>
          </a:xfrm>
          <a:prstGeom prst="rect">
            <a:avLst/>
          </a:prstGeom>
        </p:spPr>
      </p:pic>
      <p:pic>
        <p:nvPicPr>
          <p:cNvPr id="10" name="Obrázok 9" descr="Obrázok, na ktorom je symbol, grafika, logo, dizajn&#10;&#10;Obsah vygenerovaný umelou inteligenciou môže byť nesprávny.">
            <a:extLst>
              <a:ext uri="{FF2B5EF4-FFF2-40B4-BE49-F238E27FC236}">
                <a16:creationId xmlns:a16="http://schemas.microsoft.com/office/drawing/2014/main" id="{DAC43E10-9C33-E510-57A9-ACF4B854D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318" y="3328097"/>
            <a:ext cx="238385" cy="262930"/>
          </a:xfrm>
          <a:prstGeom prst="rect">
            <a:avLst/>
          </a:prstGeom>
        </p:spPr>
      </p:pic>
      <p:pic>
        <p:nvPicPr>
          <p:cNvPr id="11" name="Obrázok 10" descr="Obrázok, na ktorom je symbol, grafika, logo, dizajn&#10;&#10;Obsah vygenerovaný umelou inteligenciou môže byť nesprávny.">
            <a:extLst>
              <a:ext uri="{FF2B5EF4-FFF2-40B4-BE49-F238E27FC236}">
                <a16:creationId xmlns:a16="http://schemas.microsoft.com/office/drawing/2014/main" id="{5A4B72F9-4FA3-C81B-C423-FF29E507D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461" y="5672161"/>
            <a:ext cx="238385" cy="262930"/>
          </a:xfrm>
          <a:prstGeom prst="rect">
            <a:avLst/>
          </a:prstGeom>
        </p:spPr>
      </p:pic>
      <p:pic>
        <p:nvPicPr>
          <p:cNvPr id="12" name="Obrázok 11" descr="Obrázok, na ktorom je symbol, grafika, logo, dizajn&#10;&#10;Obsah vygenerovaný umelou inteligenciou môže byť nesprávny.">
            <a:extLst>
              <a:ext uri="{FF2B5EF4-FFF2-40B4-BE49-F238E27FC236}">
                <a16:creationId xmlns:a16="http://schemas.microsoft.com/office/drawing/2014/main" id="{2234D044-F1FD-7543-7999-8B52A22AF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148" y="4742979"/>
            <a:ext cx="238385" cy="2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20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okruh, elektronická súčiastka, súčiastka obvodu, pasívna súčasť obvodu&#10;&#10;Obsah vygenerovaný umelou inteligenciou môže byť nesprávny.">
            <a:extLst>
              <a:ext uri="{FF2B5EF4-FFF2-40B4-BE49-F238E27FC236}">
                <a16:creationId xmlns:a16="http://schemas.microsoft.com/office/drawing/2014/main" id="{D449A49D-21C9-1D0C-3F97-7071A851A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46"/>
          <a:stretch/>
        </p:blipFill>
        <p:spPr>
          <a:xfrm>
            <a:off x="20" y="3272810"/>
            <a:ext cx="5745687" cy="3585182"/>
          </a:xfrm>
          <a:custGeom>
            <a:avLst/>
            <a:gdLst/>
            <a:ahLst/>
            <a:cxnLst/>
            <a:rect l="l" t="t" r="r" b="b"/>
            <a:pathLst>
              <a:path w="5745707" h="3585182">
                <a:moveTo>
                  <a:pt x="2926451" y="215"/>
                </a:moveTo>
                <a:cubicBezTo>
                  <a:pt x="3232053" y="-4312"/>
                  <a:pt x="3536934" y="62841"/>
                  <a:pt x="3854783" y="199329"/>
                </a:cubicBezTo>
                <a:cubicBezTo>
                  <a:pt x="4411062" y="438201"/>
                  <a:pt x="4692860" y="928614"/>
                  <a:pt x="5059364" y="1649431"/>
                </a:cubicBezTo>
                <a:cubicBezTo>
                  <a:pt x="5100306" y="1729970"/>
                  <a:pt x="5141506" y="1809862"/>
                  <a:pt x="5181433" y="1887084"/>
                </a:cubicBezTo>
                <a:cubicBezTo>
                  <a:pt x="5397713" y="2305972"/>
                  <a:pt x="5601931" y="2701628"/>
                  <a:pt x="5693581" y="3075346"/>
                </a:cubicBezTo>
                <a:cubicBezTo>
                  <a:pt x="5726442" y="3209322"/>
                  <a:pt x="5743911" y="3336841"/>
                  <a:pt x="5745707" y="3461881"/>
                </a:cubicBezTo>
                <a:lnTo>
                  <a:pt x="5742296" y="3585182"/>
                </a:lnTo>
                <a:lnTo>
                  <a:pt x="252483" y="3585182"/>
                </a:lnTo>
                <a:lnTo>
                  <a:pt x="41523" y="3585182"/>
                </a:lnTo>
                <a:lnTo>
                  <a:pt x="0" y="3585182"/>
                </a:lnTo>
                <a:lnTo>
                  <a:pt x="0" y="3381173"/>
                </a:lnTo>
                <a:lnTo>
                  <a:pt x="0" y="3325874"/>
                </a:lnTo>
                <a:lnTo>
                  <a:pt x="0" y="2216622"/>
                </a:lnTo>
                <a:lnTo>
                  <a:pt x="41502" y="2023225"/>
                </a:lnTo>
                <a:cubicBezTo>
                  <a:pt x="68783" y="1923742"/>
                  <a:pt x="101601" y="1826103"/>
                  <a:pt x="139935" y="1730491"/>
                </a:cubicBezTo>
                <a:cubicBezTo>
                  <a:pt x="294359" y="1345325"/>
                  <a:pt x="522318" y="1179549"/>
                  <a:pt x="982463" y="870138"/>
                </a:cubicBezTo>
                <a:cubicBezTo>
                  <a:pt x="1093468" y="795528"/>
                  <a:pt x="1208278" y="718309"/>
                  <a:pt x="1329043" y="631051"/>
                </a:cubicBezTo>
                <a:cubicBezTo>
                  <a:pt x="1905771" y="214420"/>
                  <a:pt x="2417113" y="7761"/>
                  <a:pt x="2926451" y="215"/>
                </a:cubicBez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2ACD148-745E-A928-773D-D77B325D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2179" y="3297831"/>
            <a:ext cx="5340114" cy="1146946"/>
          </a:xfrm>
        </p:spPr>
        <p:txBody>
          <a:bodyPr anchor="b">
            <a:normAutofit/>
          </a:bodyPr>
          <a:lstStyle/>
          <a:p>
            <a:r>
              <a:rPr lang="sk-SK" sz="3600"/>
              <a:t>Vnútro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8A35C1A-9E8B-EBFB-A8A5-60CE3EDAA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179" y="4521124"/>
            <a:ext cx="5340114" cy="1680138"/>
          </a:xfrm>
        </p:spPr>
        <p:txBody>
          <a:bodyPr>
            <a:normAutofit/>
          </a:bodyPr>
          <a:lstStyle/>
          <a:p>
            <a:r>
              <a:rPr lang="sk-SK" sz="2000"/>
              <a:t>Raspberry Pi 4B – 4GB s 64GB SD kartou</a:t>
            </a:r>
          </a:p>
          <a:p>
            <a:r>
              <a:rPr lang="sk-SK" sz="2000"/>
              <a:t>Osoyoo 5“</a:t>
            </a:r>
          </a:p>
          <a:p>
            <a:r>
              <a:rPr lang="sk-SK" sz="2000"/>
              <a:t>Krabička z recyklovateľného PLA materiálu</a:t>
            </a:r>
          </a:p>
        </p:txBody>
      </p:sp>
      <p:pic>
        <p:nvPicPr>
          <p:cNvPr id="13" name="Obrázok 12" descr="Obrázok, na ktorom je snímka obrazovky, rad&#10;&#10;Obsah vygenerovaný umelou inteligenciou môže byť nesprávny.">
            <a:extLst>
              <a:ext uri="{FF2B5EF4-FFF2-40B4-BE49-F238E27FC236}">
                <a16:creationId xmlns:a16="http://schemas.microsoft.com/office/drawing/2014/main" id="{501349E4-4FD2-75BA-5CAD-3B83017AB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9" r="4622" b="-2"/>
          <a:stretch/>
        </p:blipFill>
        <p:spPr>
          <a:xfrm>
            <a:off x="20" y="-12"/>
            <a:ext cx="3365241" cy="2866416"/>
          </a:xfrm>
          <a:custGeom>
            <a:avLst/>
            <a:gdLst/>
            <a:ahLst/>
            <a:cxnLst/>
            <a:rect l="l" t="t" r="r" b="b"/>
            <a:pathLst>
              <a:path w="3365261" h="2866416">
                <a:moveTo>
                  <a:pt x="0" y="0"/>
                </a:moveTo>
                <a:lnTo>
                  <a:pt x="3326672" y="0"/>
                </a:lnTo>
                <a:lnTo>
                  <a:pt x="3329674" y="9070"/>
                </a:lnTo>
                <a:cubicBezTo>
                  <a:pt x="3343270" y="65235"/>
                  <a:pt x="3352771" y="124075"/>
                  <a:pt x="3358496" y="186324"/>
                </a:cubicBezTo>
                <a:cubicBezTo>
                  <a:pt x="3382453" y="446775"/>
                  <a:pt x="3338627" y="747125"/>
                  <a:pt x="3292183" y="1065127"/>
                </a:cubicBezTo>
                <a:cubicBezTo>
                  <a:pt x="3283584" y="1123764"/>
                  <a:pt x="3274756" y="1184404"/>
                  <a:pt x="3266242" y="1245398"/>
                </a:cubicBezTo>
                <a:cubicBezTo>
                  <a:pt x="3189979" y="1791308"/>
                  <a:pt x="3117147" y="2170172"/>
                  <a:pt x="2811190" y="2450912"/>
                </a:cubicBezTo>
                <a:cubicBezTo>
                  <a:pt x="2345008" y="2878670"/>
                  <a:pt x="1828692" y="2969399"/>
                  <a:pt x="1084777" y="2754207"/>
                </a:cubicBezTo>
                <a:cubicBezTo>
                  <a:pt x="987414" y="2726031"/>
                  <a:pt x="896129" y="2702923"/>
                  <a:pt x="807878" y="2680610"/>
                </a:cubicBezTo>
                <a:cubicBezTo>
                  <a:pt x="442033" y="2588039"/>
                  <a:pt x="258011" y="2534175"/>
                  <a:pt x="72661" y="2322881"/>
                </a:cubicBezTo>
                <a:lnTo>
                  <a:pt x="0" y="2229725"/>
                </a:lnTo>
                <a:close/>
              </a:path>
            </a:pathLst>
          </a:custGeom>
        </p:spPr>
      </p:pic>
      <p:pic>
        <p:nvPicPr>
          <p:cNvPr id="15" name="Obrázok 14" descr="Obrázok, na ktorom je snímka obrazovky, štvorec&#10;&#10;Obsah vygenerovaný umelou inteligenciou môže byť nesprávny.">
            <a:extLst>
              <a:ext uri="{FF2B5EF4-FFF2-40B4-BE49-F238E27FC236}">
                <a16:creationId xmlns:a16="http://schemas.microsoft.com/office/drawing/2014/main" id="{884CF6FF-88FC-D11F-E0D9-F159F216C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7" r="7399"/>
          <a:stretch/>
        </p:blipFill>
        <p:spPr>
          <a:xfrm>
            <a:off x="3821829" y="623466"/>
            <a:ext cx="2687154" cy="2687367"/>
          </a:xfrm>
          <a:custGeom>
            <a:avLst/>
            <a:gdLst/>
            <a:ahLst/>
            <a:cxnLst/>
            <a:rect l="l" t="t" r="r" b="b"/>
            <a:pathLst>
              <a:path w="2687154" h="2687367">
                <a:moveTo>
                  <a:pt x="1454785" y="1063"/>
                </a:moveTo>
                <a:cubicBezTo>
                  <a:pt x="1693423" y="9010"/>
                  <a:pt x="1914118" y="61442"/>
                  <a:pt x="2099467" y="156432"/>
                </a:cubicBezTo>
                <a:cubicBezTo>
                  <a:pt x="2244525" y="230806"/>
                  <a:pt x="2365442" y="329654"/>
                  <a:pt x="2458804" y="450248"/>
                </a:cubicBezTo>
                <a:cubicBezTo>
                  <a:pt x="2558369" y="578936"/>
                  <a:pt x="2626417" y="732204"/>
                  <a:pt x="2660972" y="905889"/>
                </a:cubicBezTo>
                <a:cubicBezTo>
                  <a:pt x="2697613" y="1090060"/>
                  <a:pt x="2695800" y="1283803"/>
                  <a:pt x="2655506" y="1481541"/>
                </a:cubicBezTo>
                <a:cubicBezTo>
                  <a:pt x="2616405" y="1674071"/>
                  <a:pt x="2540272" y="1864400"/>
                  <a:pt x="2435396" y="2032054"/>
                </a:cubicBezTo>
                <a:cubicBezTo>
                  <a:pt x="2328740" y="2202615"/>
                  <a:pt x="2197165" y="2345340"/>
                  <a:pt x="2044455" y="2456196"/>
                </a:cubicBezTo>
                <a:cubicBezTo>
                  <a:pt x="1888342" y="2569490"/>
                  <a:pt x="1716998" y="2643732"/>
                  <a:pt x="1535162" y="2676769"/>
                </a:cubicBezTo>
                <a:cubicBezTo>
                  <a:pt x="1352034" y="2710042"/>
                  <a:pt x="1231880" y="2663095"/>
                  <a:pt x="998745" y="2562316"/>
                </a:cubicBezTo>
                <a:cubicBezTo>
                  <a:pt x="942516" y="2537996"/>
                  <a:pt x="884339" y="2512855"/>
                  <a:pt x="820897" y="2487849"/>
                </a:cubicBezTo>
                <a:cubicBezTo>
                  <a:pt x="336177" y="2296751"/>
                  <a:pt x="94710" y="2040959"/>
                  <a:pt x="13464" y="1632596"/>
                </a:cubicBezTo>
                <a:cubicBezTo>
                  <a:pt x="-39858" y="1364587"/>
                  <a:pt x="70857" y="1140721"/>
                  <a:pt x="245794" y="829771"/>
                </a:cubicBezTo>
                <a:cubicBezTo>
                  <a:pt x="265343" y="795032"/>
                  <a:pt x="284584" y="760348"/>
                  <a:pt x="303156" y="726784"/>
                </a:cubicBezTo>
                <a:cubicBezTo>
                  <a:pt x="403973" y="544832"/>
                  <a:pt x="499217" y="372996"/>
                  <a:pt x="615094" y="249099"/>
                </a:cubicBezTo>
                <a:cubicBezTo>
                  <a:pt x="725868" y="130651"/>
                  <a:pt x="847530" y="64671"/>
                  <a:pt x="1009614" y="35223"/>
                </a:cubicBezTo>
                <a:cubicBezTo>
                  <a:pt x="1161959" y="7543"/>
                  <a:pt x="1311603" y="-3704"/>
                  <a:pt x="1454785" y="1063"/>
                </a:cubicBezTo>
                <a:close/>
              </a:path>
            </a:pathLst>
          </a:custGeom>
        </p:spPr>
      </p:pic>
      <p:pic>
        <p:nvPicPr>
          <p:cNvPr id="9" name="Obrázok 8" descr="Obrázok, na ktorom je tablet, smartfón&#10;&#10;Obsah vygenerovaný umelou inteligenciou môže byť nesprávny.">
            <a:extLst>
              <a:ext uri="{FF2B5EF4-FFF2-40B4-BE49-F238E27FC236}">
                <a16:creationId xmlns:a16="http://schemas.microsoft.com/office/drawing/2014/main" id="{32DCC796-5928-4CEA-7B3E-D72761A57D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6" b="2"/>
          <a:stretch/>
        </p:blipFill>
        <p:spPr>
          <a:xfrm>
            <a:off x="7111608" y="12"/>
            <a:ext cx="4011734" cy="2646947"/>
          </a:xfrm>
          <a:custGeom>
            <a:avLst/>
            <a:gdLst/>
            <a:ahLst/>
            <a:cxnLst/>
            <a:rect l="l" t="t" r="r" b="b"/>
            <a:pathLst>
              <a:path w="4011734" h="2646947">
                <a:moveTo>
                  <a:pt x="169207" y="0"/>
                </a:moveTo>
                <a:lnTo>
                  <a:pt x="3717700" y="0"/>
                </a:lnTo>
                <a:lnTo>
                  <a:pt x="3722961" y="7075"/>
                </a:lnTo>
                <a:cubicBezTo>
                  <a:pt x="3759881" y="62336"/>
                  <a:pt x="3793606" y="118918"/>
                  <a:pt x="3824060" y="176721"/>
                </a:cubicBezTo>
                <a:cubicBezTo>
                  <a:pt x="3948545" y="413080"/>
                  <a:pt x="4011734" y="659312"/>
                  <a:pt x="4011734" y="908578"/>
                </a:cubicBezTo>
                <a:cubicBezTo>
                  <a:pt x="4011734" y="1159615"/>
                  <a:pt x="3910924" y="1306223"/>
                  <a:pt x="3701126" y="1588134"/>
                </a:cubicBezTo>
                <a:cubicBezTo>
                  <a:pt x="3650506" y="1656124"/>
                  <a:pt x="3598163" y="1726474"/>
                  <a:pt x="3544617" y="1803828"/>
                </a:cubicBezTo>
                <a:cubicBezTo>
                  <a:pt x="3135436" y="2394813"/>
                  <a:pt x="2696213" y="2646947"/>
                  <a:pt x="2076029" y="2646947"/>
                </a:cubicBezTo>
                <a:cubicBezTo>
                  <a:pt x="1669002" y="2646947"/>
                  <a:pt x="1370360" y="2441546"/>
                  <a:pt x="961179" y="2128254"/>
                </a:cubicBezTo>
                <a:cubicBezTo>
                  <a:pt x="915468" y="2093247"/>
                  <a:pt x="869754" y="2058662"/>
                  <a:pt x="825505" y="2025257"/>
                </a:cubicBezTo>
                <a:cubicBezTo>
                  <a:pt x="585662" y="1843981"/>
                  <a:pt x="359162" y="1672742"/>
                  <a:pt x="208421" y="1486825"/>
                </a:cubicBezTo>
                <a:cubicBezTo>
                  <a:pt x="64309" y="1309091"/>
                  <a:pt x="0" y="1130767"/>
                  <a:pt x="0" y="908578"/>
                </a:cubicBezTo>
                <a:cubicBezTo>
                  <a:pt x="0" y="630123"/>
                  <a:pt x="41538" y="365716"/>
                  <a:pt x="120793" y="12687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5750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1FC57-22D4-E446-8C61-04FCAA45B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C8985B-3101-7904-4B3F-A51BDA4CC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EB9E3A7-3498-BEBF-ADC3-23F5FFD70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FC3B401-ADD6-B428-DD81-27719EAB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70" y="1906265"/>
            <a:ext cx="2871095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Funkcie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B2D3BE5-E739-340B-B2D6-A0F96CB97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872" y="211473"/>
            <a:ext cx="4003013" cy="6435053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Prijať </a:t>
            </a:r>
            <a:r>
              <a:rPr lang="sk-SK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Pepecoin</a:t>
            </a:r>
            <a:r>
              <a:rPr lang="sk-SK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v hornej časti obrazovky sa nachádza tlačidlo na prijímanie </a:t>
            </a:r>
            <a:endParaRPr lang="sk-SK" sz="2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Poslať </a:t>
            </a:r>
            <a:r>
              <a:rPr lang="sk-SK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Pepecoin</a:t>
            </a:r>
            <a:r>
              <a:rPr lang="sk-SK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v hornej časti obrazovky sa nachádza tlačidlo na odosielanie</a:t>
            </a:r>
            <a:endParaRPr lang="sk-SK" sz="2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sk-SK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História transakcií – v strednej časti obrazovky sú informácie ohľadom histórie transakcií</a:t>
            </a:r>
            <a:endParaRPr lang="sk-SK" sz="2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sk-SK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Záloha / Obnova peňaženky cez USB – v pravej dolnej časti obrazovky je tlačidlo na zálohu a obnovu</a:t>
            </a:r>
            <a:endParaRPr lang="sk-SK" sz="2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rázok 6" descr="Obrázok, na ktorom je text, snímka obrazovky, multimédiá, zobrazovacie zariadenie&#10;&#10;Obsah vygenerovaný umelou inteligenciou môže byť nesprávny.">
            <a:extLst>
              <a:ext uri="{FF2B5EF4-FFF2-40B4-BE49-F238E27FC236}">
                <a16:creationId xmlns:a16="http://schemas.microsoft.com/office/drawing/2014/main" id="{FB9143DA-7637-1196-9FD2-48EB13184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019" y="802532"/>
            <a:ext cx="3941980" cy="5252935"/>
          </a:xfrm>
          <a:prstGeom prst="rect">
            <a:avLst/>
          </a:prstGeom>
        </p:spPr>
      </p:pic>
      <p:pic>
        <p:nvPicPr>
          <p:cNvPr id="6" name="Obrázok 5" descr="Obrázok, na ktorom je písmo, grafika, text, logo&#10;&#10;Obsah vygenerovaný umelou inteligenciou môže byť nesprávny.">
            <a:extLst>
              <a:ext uri="{FF2B5EF4-FFF2-40B4-BE49-F238E27FC236}">
                <a16:creationId xmlns:a16="http://schemas.microsoft.com/office/drawing/2014/main" id="{424996A2-ECF1-993E-2526-DF71D4E02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45" y="186669"/>
            <a:ext cx="3224446" cy="135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788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E04546C-6D9B-C41F-21C4-53207764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70" y="1906265"/>
            <a:ext cx="2871095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Porovnanie</a:t>
            </a:r>
            <a:br>
              <a:rPr lang="sk-SK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sk-SK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</a:t>
            </a:r>
            <a:br>
              <a:rPr lang="sk-SK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sk-SK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konkurenciou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82E697C-3AB7-B4F1-A352-F6C6A25FD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637" y="2257878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900" b="1" dirty="0"/>
              <a:t>MRT </a:t>
            </a:r>
            <a:r>
              <a:rPr lang="en-US" sz="1900" b="1" dirty="0" err="1"/>
              <a:t>Peňaženka</a:t>
            </a:r>
            <a:endParaRPr lang="en-US" sz="1900" b="1" dirty="0"/>
          </a:p>
          <a:p>
            <a:r>
              <a:rPr lang="en-US" sz="1900" dirty="0" err="1"/>
              <a:t>Nespolieha</a:t>
            </a:r>
            <a:r>
              <a:rPr lang="en-US" sz="1900" dirty="0"/>
              <a:t> </a:t>
            </a:r>
            <a:r>
              <a:rPr lang="en-US" sz="1900" dirty="0" err="1"/>
              <a:t>sa</a:t>
            </a:r>
            <a:r>
              <a:rPr lang="en-US" sz="1900" dirty="0"/>
              <a:t> </a:t>
            </a:r>
            <a:r>
              <a:rPr lang="en-US" sz="1900" dirty="0" err="1"/>
              <a:t>na</a:t>
            </a:r>
            <a:r>
              <a:rPr lang="en-US" sz="1900" dirty="0"/>
              <a:t> </a:t>
            </a:r>
            <a:r>
              <a:rPr lang="en-US" sz="1900" dirty="0" err="1"/>
              <a:t>žiadny</a:t>
            </a:r>
            <a:r>
              <a:rPr lang="en-US" sz="1900" dirty="0"/>
              <a:t> server</a:t>
            </a:r>
          </a:p>
          <a:p>
            <a:r>
              <a:rPr lang="en-US" sz="1900" dirty="0" err="1"/>
              <a:t>Ukladá</a:t>
            </a:r>
            <a:r>
              <a:rPr lang="en-US" sz="1900" dirty="0"/>
              <a:t> </a:t>
            </a:r>
            <a:r>
              <a:rPr lang="en-US" sz="1900" dirty="0" err="1"/>
              <a:t>celý</a:t>
            </a:r>
            <a:r>
              <a:rPr lang="en-US" sz="1900" dirty="0"/>
              <a:t> blockchain</a:t>
            </a:r>
          </a:p>
          <a:p>
            <a:r>
              <a:rPr lang="en-US" sz="1900" dirty="0" err="1"/>
              <a:t>Jednoduchá</a:t>
            </a:r>
            <a:r>
              <a:rPr lang="en-US" sz="1900" dirty="0"/>
              <a:t> </a:t>
            </a:r>
            <a:r>
              <a:rPr lang="en-US" sz="1900" dirty="0" err="1"/>
              <a:t>záloha</a:t>
            </a:r>
            <a:endParaRPr lang="en-US" sz="1900" dirty="0"/>
          </a:p>
          <a:p>
            <a:r>
              <a:rPr lang="en-US" sz="1900" dirty="0" err="1"/>
              <a:t>Veľká</a:t>
            </a:r>
            <a:r>
              <a:rPr lang="en-US" sz="1900" dirty="0"/>
              <a:t> </a:t>
            </a:r>
            <a:r>
              <a:rPr lang="en-US" sz="1900" dirty="0" err="1"/>
              <a:t>dotyková</a:t>
            </a:r>
            <a:r>
              <a:rPr lang="en-US" sz="1900" dirty="0"/>
              <a:t> </a:t>
            </a:r>
            <a:r>
              <a:rPr lang="en-US" sz="1900" dirty="0" err="1"/>
              <a:t>obrazovka</a:t>
            </a:r>
            <a:endParaRPr lang="en-US" sz="1900" dirty="0"/>
          </a:p>
          <a:p>
            <a:r>
              <a:rPr lang="en-US" sz="1900" dirty="0" err="1"/>
              <a:t>Nevyžaduje</a:t>
            </a:r>
            <a:r>
              <a:rPr lang="en-US" sz="1900" dirty="0"/>
              <a:t> </a:t>
            </a:r>
            <a:r>
              <a:rPr lang="en-US" sz="1900" dirty="0" err="1"/>
              <a:t>žiadne</a:t>
            </a:r>
            <a:r>
              <a:rPr lang="en-US" sz="1900" dirty="0"/>
              <a:t> </a:t>
            </a:r>
            <a:r>
              <a:rPr lang="en-US" sz="1900" dirty="0" err="1"/>
              <a:t>iné</a:t>
            </a:r>
            <a:r>
              <a:rPr lang="en-US" sz="1900" dirty="0"/>
              <a:t> </a:t>
            </a:r>
            <a:r>
              <a:rPr lang="en-US" sz="1900" dirty="0" err="1"/>
              <a:t>zariadenie</a:t>
            </a:r>
            <a:r>
              <a:rPr lang="en-US" sz="1900" dirty="0"/>
              <a:t> </a:t>
            </a:r>
            <a:r>
              <a:rPr lang="en-US" sz="1900" dirty="0" err="1"/>
              <a:t>na</a:t>
            </a:r>
            <a:r>
              <a:rPr lang="en-US" sz="1900" dirty="0"/>
              <a:t> </a:t>
            </a:r>
            <a:r>
              <a:rPr lang="en-US" sz="1900" dirty="0" err="1"/>
              <a:t>tvorbu</a:t>
            </a:r>
            <a:r>
              <a:rPr lang="en-US" sz="1900" dirty="0"/>
              <a:t> </a:t>
            </a:r>
            <a:r>
              <a:rPr lang="en-US" sz="1900" dirty="0" err="1"/>
              <a:t>transakcií</a:t>
            </a:r>
            <a:endParaRPr lang="en-US" sz="1900" dirty="0"/>
          </a:p>
          <a:p>
            <a:r>
              <a:rPr lang="en-US" sz="1900" dirty="0" err="1"/>
              <a:t>Dá</a:t>
            </a:r>
            <a:r>
              <a:rPr lang="en-US" sz="1900" dirty="0"/>
              <a:t> </a:t>
            </a:r>
            <a:r>
              <a:rPr lang="en-US" sz="1900" dirty="0" err="1"/>
              <a:t>sa</a:t>
            </a:r>
            <a:r>
              <a:rPr lang="en-US" sz="1900" dirty="0"/>
              <a:t> </a:t>
            </a:r>
            <a:r>
              <a:rPr lang="en-US" sz="1900" dirty="0" err="1"/>
              <a:t>využiť</a:t>
            </a:r>
            <a:r>
              <a:rPr lang="en-US" sz="1900" dirty="0"/>
              <a:t> </a:t>
            </a:r>
            <a:r>
              <a:rPr lang="en-US" sz="1900" dirty="0" err="1"/>
              <a:t>aj</a:t>
            </a:r>
            <a:r>
              <a:rPr lang="en-US" sz="1900" dirty="0"/>
              <a:t> </a:t>
            </a:r>
            <a:r>
              <a:rPr lang="en-US" sz="1900" dirty="0" err="1"/>
              <a:t>na</a:t>
            </a:r>
            <a:r>
              <a:rPr lang="en-US" sz="1900" dirty="0"/>
              <a:t> </a:t>
            </a:r>
            <a:r>
              <a:rPr lang="en-US" sz="1900" dirty="0" err="1"/>
              <a:t>niečo</a:t>
            </a:r>
            <a:r>
              <a:rPr lang="en-US" sz="1900" dirty="0"/>
              <a:t> </a:t>
            </a:r>
            <a:r>
              <a:rPr lang="en-US" sz="1900" dirty="0" err="1"/>
              <a:t>iné</a:t>
            </a:r>
            <a:endParaRPr lang="en-US" sz="1900" dirty="0"/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782839A7-CB4D-7074-F9E2-8526D302BFE2}"/>
              </a:ext>
            </a:extLst>
          </p:cNvPr>
          <p:cNvSpPr txBox="1">
            <a:spLocks/>
          </p:cNvSpPr>
          <p:nvPr/>
        </p:nvSpPr>
        <p:spPr>
          <a:xfrm>
            <a:off x="8461248" y="2257878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err="1"/>
              <a:t>Trezor</a:t>
            </a:r>
            <a:endParaRPr lang="en-US" sz="2000" b="1" dirty="0"/>
          </a:p>
          <a:p>
            <a:r>
              <a:rPr lang="en-US" sz="2000" dirty="0"/>
              <a:t>Na </a:t>
            </a:r>
            <a:r>
              <a:rPr lang="en-US" sz="2000" dirty="0" err="1"/>
              <a:t>poslanie</a:t>
            </a:r>
            <a:r>
              <a:rPr lang="en-US" sz="2000" dirty="0"/>
              <a:t> </a:t>
            </a:r>
            <a:r>
              <a:rPr lang="en-US" sz="2000" dirty="0" err="1"/>
              <a:t>transakcie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kontaktuje</a:t>
            </a:r>
            <a:r>
              <a:rPr lang="en-US" sz="2000" dirty="0"/>
              <a:t> </a:t>
            </a:r>
            <a:r>
              <a:rPr lang="en-US" sz="2000" dirty="0" err="1"/>
              <a:t>vzdialený</a:t>
            </a:r>
            <a:r>
              <a:rPr lang="en-US" sz="2000" dirty="0"/>
              <a:t> server</a:t>
            </a:r>
          </a:p>
          <a:p>
            <a:r>
              <a:rPr lang="en-US" sz="2000" dirty="0" err="1"/>
              <a:t>Záloha</a:t>
            </a:r>
            <a:r>
              <a:rPr lang="en-US" sz="2000" dirty="0"/>
              <a:t> je </a:t>
            </a:r>
            <a:r>
              <a:rPr lang="en-US" sz="2000" dirty="0" err="1"/>
              <a:t>iba</a:t>
            </a:r>
            <a:r>
              <a:rPr lang="en-US" sz="2000" dirty="0"/>
              <a:t> </a:t>
            </a:r>
            <a:r>
              <a:rPr lang="en-US" sz="2000" dirty="0" err="1"/>
              <a:t>seedphrase</a:t>
            </a:r>
            <a:endParaRPr lang="en-US" sz="2000" dirty="0"/>
          </a:p>
          <a:p>
            <a:r>
              <a:rPr lang="en-US" sz="2000" dirty="0"/>
              <a:t>Malá </a:t>
            </a:r>
            <a:r>
              <a:rPr lang="en-US" sz="2000" dirty="0" err="1"/>
              <a:t>obrazovka</a:t>
            </a:r>
            <a:endParaRPr lang="en-US" sz="2000" dirty="0"/>
          </a:p>
          <a:p>
            <a:r>
              <a:rPr lang="en-US" sz="2000" dirty="0" err="1"/>
              <a:t>Potrebuje</a:t>
            </a:r>
            <a:r>
              <a:rPr lang="en-US" sz="2000" dirty="0"/>
              <a:t> PC s </a:t>
            </a:r>
            <a:r>
              <a:rPr lang="en-US" sz="2000" dirty="0" err="1"/>
              <a:t>Trezor</a:t>
            </a:r>
            <a:r>
              <a:rPr lang="en-US" sz="2000" dirty="0"/>
              <a:t> </a:t>
            </a:r>
            <a:r>
              <a:rPr lang="en-US" sz="2000" dirty="0" err="1"/>
              <a:t>aplikáciou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tvorbu</a:t>
            </a:r>
            <a:r>
              <a:rPr lang="en-US" sz="2000" dirty="0"/>
              <a:t> </a:t>
            </a:r>
            <a:r>
              <a:rPr lang="en-US" sz="2000" dirty="0" err="1"/>
              <a:t>transakcií</a:t>
            </a:r>
            <a:endParaRPr lang="en-US" sz="2000" dirty="0"/>
          </a:p>
          <a:p>
            <a:r>
              <a:rPr lang="en-US" sz="2000" dirty="0"/>
              <a:t>Iba </a:t>
            </a:r>
            <a:r>
              <a:rPr lang="en-US" sz="2000" dirty="0" err="1"/>
              <a:t>jedno</a:t>
            </a:r>
            <a:r>
              <a:rPr lang="en-US" sz="2000" dirty="0"/>
              <a:t> </a:t>
            </a:r>
            <a:r>
              <a:rPr lang="en-US" sz="2000" dirty="0" err="1"/>
              <a:t>využitie</a:t>
            </a:r>
            <a:endParaRPr lang="sk-SK" sz="2000" dirty="0"/>
          </a:p>
          <a:p>
            <a:r>
              <a:rPr lang="sk-SK" sz="2000" dirty="0">
                <a:solidFill>
                  <a:srgbClr val="FF0000"/>
                </a:solidFill>
              </a:rPr>
              <a:t>Cena – 179€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</p:txBody>
      </p:sp>
      <p:pic>
        <p:nvPicPr>
          <p:cNvPr id="1026" name="Picture 2" descr="Trezor Safe 5">
            <a:extLst>
              <a:ext uri="{FF2B5EF4-FFF2-40B4-BE49-F238E27FC236}">
                <a16:creationId xmlns:a16="http://schemas.microsoft.com/office/drawing/2014/main" id="{278C5269-95D2-4A8D-34BB-2810C219D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643" y="517584"/>
            <a:ext cx="1639289" cy="163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ázok 6" descr="Obrázok, na ktorom je text, snímka obrazovky, multimédiá, zobrazovacie zariadenie&#10;&#10;Obsah vygenerovaný umelou inteligenciou môže byť nesprávny.">
            <a:extLst>
              <a:ext uri="{FF2B5EF4-FFF2-40B4-BE49-F238E27FC236}">
                <a16:creationId xmlns:a16="http://schemas.microsoft.com/office/drawing/2014/main" id="{D491ED8A-355F-BFC9-6620-73719F890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682" y="86085"/>
            <a:ext cx="1553989" cy="2070788"/>
          </a:xfrm>
          <a:prstGeom prst="rect">
            <a:avLst/>
          </a:prstGeom>
        </p:spPr>
      </p:pic>
      <p:pic>
        <p:nvPicPr>
          <p:cNvPr id="6" name="Obrázok 5" descr="Obrázok, na ktorom je písmo, grafika, text, logo&#10;&#10;Obsah vygenerovaný umelou inteligenciou môže byť nesprávny.">
            <a:extLst>
              <a:ext uri="{FF2B5EF4-FFF2-40B4-BE49-F238E27FC236}">
                <a16:creationId xmlns:a16="http://schemas.microsoft.com/office/drawing/2014/main" id="{7F722127-798C-8BA3-95CA-1D00E973E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45" y="186669"/>
            <a:ext cx="3224446" cy="135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20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25428-338B-D35E-B3E4-AF61C4A5B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D87104D-4F6A-703A-4C6C-E9CF910C1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1DEDBD2-8377-2C2F-FFE8-CBD2CDBF4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9730411-B7D9-3699-169A-E3A4655A7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637" y="2257878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900" b="1" dirty="0"/>
              <a:t>MRT </a:t>
            </a:r>
            <a:r>
              <a:rPr lang="en-US" sz="1900" b="1" dirty="0" err="1"/>
              <a:t>Peňaženka</a:t>
            </a:r>
            <a:endParaRPr lang="en-US" sz="1900" b="1" dirty="0"/>
          </a:p>
          <a:p>
            <a:r>
              <a:rPr lang="en-US" sz="1900" dirty="0" err="1"/>
              <a:t>Nespolieha</a:t>
            </a:r>
            <a:r>
              <a:rPr lang="en-US" sz="1900" dirty="0"/>
              <a:t> </a:t>
            </a:r>
            <a:r>
              <a:rPr lang="en-US" sz="1900" dirty="0" err="1"/>
              <a:t>sa</a:t>
            </a:r>
            <a:r>
              <a:rPr lang="en-US" sz="1900" dirty="0"/>
              <a:t> </a:t>
            </a:r>
            <a:r>
              <a:rPr lang="en-US" sz="1900" dirty="0" err="1"/>
              <a:t>na</a:t>
            </a:r>
            <a:r>
              <a:rPr lang="en-US" sz="1900" dirty="0"/>
              <a:t> </a:t>
            </a:r>
            <a:r>
              <a:rPr lang="en-US" sz="1900" dirty="0" err="1"/>
              <a:t>žiadny</a:t>
            </a:r>
            <a:r>
              <a:rPr lang="en-US" sz="1900" dirty="0"/>
              <a:t> server</a:t>
            </a:r>
          </a:p>
          <a:p>
            <a:r>
              <a:rPr lang="en-US" sz="1900" dirty="0" err="1"/>
              <a:t>Ukladá</a:t>
            </a:r>
            <a:r>
              <a:rPr lang="en-US" sz="1900" dirty="0"/>
              <a:t> </a:t>
            </a:r>
            <a:r>
              <a:rPr lang="en-US" sz="1900" dirty="0" err="1"/>
              <a:t>celý</a:t>
            </a:r>
            <a:r>
              <a:rPr lang="en-US" sz="1900" dirty="0"/>
              <a:t> blockchain</a:t>
            </a:r>
          </a:p>
          <a:p>
            <a:r>
              <a:rPr lang="en-US" sz="1900" dirty="0" err="1"/>
              <a:t>Jednoduchá</a:t>
            </a:r>
            <a:r>
              <a:rPr lang="en-US" sz="1900" dirty="0"/>
              <a:t> </a:t>
            </a:r>
            <a:r>
              <a:rPr lang="en-US" sz="1900" dirty="0" err="1"/>
              <a:t>záloha</a:t>
            </a:r>
            <a:endParaRPr lang="en-US" sz="1900" dirty="0"/>
          </a:p>
          <a:p>
            <a:r>
              <a:rPr lang="en-US" sz="1900" dirty="0" err="1"/>
              <a:t>Veľká</a:t>
            </a:r>
            <a:r>
              <a:rPr lang="en-US" sz="1900" dirty="0"/>
              <a:t> </a:t>
            </a:r>
            <a:r>
              <a:rPr lang="en-US" sz="1900" dirty="0" err="1"/>
              <a:t>dotyková</a:t>
            </a:r>
            <a:r>
              <a:rPr lang="en-US" sz="1900" dirty="0"/>
              <a:t> </a:t>
            </a:r>
            <a:r>
              <a:rPr lang="en-US" sz="1900" dirty="0" err="1"/>
              <a:t>obrazovka</a:t>
            </a:r>
            <a:endParaRPr lang="en-US" sz="1900" dirty="0"/>
          </a:p>
          <a:p>
            <a:r>
              <a:rPr lang="en-US" sz="1900" dirty="0" err="1"/>
              <a:t>Nevyžaduje</a:t>
            </a:r>
            <a:r>
              <a:rPr lang="en-US" sz="1900" dirty="0"/>
              <a:t> </a:t>
            </a:r>
            <a:r>
              <a:rPr lang="en-US" sz="1900" dirty="0" err="1"/>
              <a:t>žiadne</a:t>
            </a:r>
            <a:r>
              <a:rPr lang="en-US" sz="1900" dirty="0"/>
              <a:t> </a:t>
            </a:r>
            <a:r>
              <a:rPr lang="en-US" sz="1900" dirty="0" err="1"/>
              <a:t>iné</a:t>
            </a:r>
            <a:r>
              <a:rPr lang="en-US" sz="1900" dirty="0"/>
              <a:t> </a:t>
            </a:r>
            <a:r>
              <a:rPr lang="en-US" sz="1900" dirty="0" err="1"/>
              <a:t>zariadenie</a:t>
            </a:r>
            <a:r>
              <a:rPr lang="en-US" sz="1900" dirty="0"/>
              <a:t> </a:t>
            </a:r>
            <a:r>
              <a:rPr lang="en-US" sz="1900" dirty="0" err="1"/>
              <a:t>na</a:t>
            </a:r>
            <a:r>
              <a:rPr lang="en-US" sz="1900" dirty="0"/>
              <a:t> </a:t>
            </a:r>
            <a:r>
              <a:rPr lang="en-US" sz="1900" dirty="0" err="1"/>
              <a:t>tvorbu</a:t>
            </a:r>
            <a:r>
              <a:rPr lang="en-US" sz="1900" dirty="0"/>
              <a:t> </a:t>
            </a:r>
            <a:r>
              <a:rPr lang="en-US" sz="1900" dirty="0" err="1"/>
              <a:t>transakcií</a:t>
            </a:r>
            <a:endParaRPr lang="en-US" sz="1900" dirty="0"/>
          </a:p>
          <a:p>
            <a:r>
              <a:rPr lang="en-US" sz="1900" dirty="0" err="1"/>
              <a:t>Dá</a:t>
            </a:r>
            <a:r>
              <a:rPr lang="en-US" sz="1900" dirty="0"/>
              <a:t> </a:t>
            </a:r>
            <a:r>
              <a:rPr lang="en-US" sz="1900" dirty="0" err="1"/>
              <a:t>sa</a:t>
            </a:r>
            <a:r>
              <a:rPr lang="en-US" sz="1900" dirty="0"/>
              <a:t> </a:t>
            </a:r>
            <a:r>
              <a:rPr lang="en-US" sz="1900" dirty="0" err="1"/>
              <a:t>využiť</a:t>
            </a:r>
            <a:r>
              <a:rPr lang="en-US" sz="1900" dirty="0"/>
              <a:t> </a:t>
            </a:r>
            <a:r>
              <a:rPr lang="en-US" sz="1900" dirty="0" err="1"/>
              <a:t>aj</a:t>
            </a:r>
            <a:r>
              <a:rPr lang="en-US" sz="1900" dirty="0"/>
              <a:t> </a:t>
            </a:r>
            <a:r>
              <a:rPr lang="en-US" sz="1900" dirty="0" err="1"/>
              <a:t>na</a:t>
            </a:r>
            <a:r>
              <a:rPr lang="en-US" sz="1900" dirty="0"/>
              <a:t> </a:t>
            </a:r>
            <a:r>
              <a:rPr lang="en-US" sz="1900" dirty="0" err="1"/>
              <a:t>niečo</a:t>
            </a:r>
            <a:r>
              <a:rPr lang="en-US" sz="1900" dirty="0"/>
              <a:t> </a:t>
            </a:r>
            <a:r>
              <a:rPr lang="en-US" sz="1900" dirty="0" err="1"/>
              <a:t>iné</a:t>
            </a:r>
            <a:endParaRPr lang="en-US" sz="1900" dirty="0"/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91B7390D-0F7F-B46A-6943-94FE52C6B4B6}"/>
              </a:ext>
            </a:extLst>
          </p:cNvPr>
          <p:cNvSpPr txBox="1">
            <a:spLocks/>
          </p:cNvSpPr>
          <p:nvPr/>
        </p:nvSpPr>
        <p:spPr>
          <a:xfrm>
            <a:off x="8461248" y="2257878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sz="2000" b="1" dirty="0" err="1"/>
              <a:t>Ledger</a:t>
            </a:r>
            <a:endParaRPr lang="en-US" sz="2000" b="1" dirty="0"/>
          </a:p>
          <a:p>
            <a:r>
              <a:rPr lang="en-US" sz="2000" dirty="0"/>
              <a:t>Na </a:t>
            </a:r>
            <a:r>
              <a:rPr lang="en-US" sz="2000" dirty="0" err="1"/>
              <a:t>poslanie</a:t>
            </a:r>
            <a:r>
              <a:rPr lang="en-US" sz="2000" dirty="0"/>
              <a:t> </a:t>
            </a:r>
            <a:r>
              <a:rPr lang="en-US" sz="2000" dirty="0" err="1"/>
              <a:t>transakcie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kontaktuje</a:t>
            </a:r>
            <a:r>
              <a:rPr lang="en-US" sz="2000" dirty="0"/>
              <a:t> </a:t>
            </a:r>
            <a:r>
              <a:rPr lang="en-US" sz="2000" dirty="0" err="1"/>
              <a:t>vzdialený</a:t>
            </a:r>
            <a:r>
              <a:rPr lang="en-US" sz="2000" dirty="0"/>
              <a:t> server</a:t>
            </a:r>
          </a:p>
          <a:p>
            <a:r>
              <a:rPr lang="en-US" sz="2000" dirty="0" err="1"/>
              <a:t>Záloha</a:t>
            </a:r>
            <a:r>
              <a:rPr lang="en-US" sz="2000" dirty="0"/>
              <a:t> je </a:t>
            </a:r>
            <a:r>
              <a:rPr lang="en-US" sz="2000" dirty="0" err="1"/>
              <a:t>iba</a:t>
            </a:r>
            <a:r>
              <a:rPr lang="en-US" sz="2000" dirty="0"/>
              <a:t> </a:t>
            </a:r>
            <a:r>
              <a:rPr lang="en-US" sz="2000" dirty="0" err="1"/>
              <a:t>seedphrase</a:t>
            </a:r>
            <a:endParaRPr lang="en-US" sz="2000" dirty="0"/>
          </a:p>
          <a:p>
            <a:r>
              <a:rPr lang="sk-SK" sz="2000" dirty="0"/>
              <a:t>Veľmi m</a:t>
            </a:r>
            <a:r>
              <a:rPr lang="en-US" sz="2000" dirty="0" err="1"/>
              <a:t>alá</a:t>
            </a:r>
            <a:r>
              <a:rPr lang="en-US" sz="2000" dirty="0"/>
              <a:t> </a:t>
            </a:r>
            <a:r>
              <a:rPr lang="en-US" sz="2000" dirty="0" err="1"/>
              <a:t>obrazovka</a:t>
            </a:r>
            <a:endParaRPr lang="en-US" sz="2000" dirty="0"/>
          </a:p>
          <a:p>
            <a:r>
              <a:rPr lang="en-US" sz="2000" dirty="0" err="1"/>
              <a:t>Potrebuje</a:t>
            </a:r>
            <a:r>
              <a:rPr lang="en-US" sz="2000" dirty="0"/>
              <a:t> PC s </a:t>
            </a:r>
            <a:r>
              <a:rPr lang="sk-SK" sz="2000" dirty="0" err="1"/>
              <a:t>Ledger</a:t>
            </a:r>
            <a:r>
              <a:rPr lang="en-US" sz="2000" dirty="0"/>
              <a:t> </a:t>
            </a:r>
            <a:r>
              <a:rPr lang="en-US" sz="2000" dirty="0" err="1"/>
              <a:t>aplikáciou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tvorbu</a:t>
            </a:r>
            <a:r>
              <a:rPr lang="en-US" sz="2000" dirty="0"/>
              <a:t> </a:t>
            </a:r>
            <a:r>
              <a:rPr lang="en-US" sz="2000" dirty="0" err="1"/>
              <a:t>transakcií</a:t>
            </a:r>
            <a:endParaRPr lang="en-US" sz="2000" dirty="0"/>
          </a:p>
          <a:p>
            <a:r>
              <a:rPr lang="en-US" sz="2000" dirty="0"/>
              <a:t>Iba </a:t>
            </a:r>
            <a:r>
              <a:rPr lang="en-US" sz="2000" dirty="0" err="1"/>
              <a:t>jedno</a:t>
            </a:r>
            <a:r>
              <a:rPr lang="en-US" sz="2000" dirty="0"/>
              <a:t> </a:t>
            </a:r>
            <a:r>
              <a:rPr lang="en-US" sz="2000" dirty="0" err="1"/>
              <a:t>využitie</a:t>
            </a:r>
            <a:endParaRPr lang="sk-SK" sz="2000" dirty="0"/>
          </a:p>
          <a:p>
            <a:r>
              <a:rPr lang="sk-SK" sz="2000" dirty="0">
                <a:solidFill>
                  <a:srgbClr val="FF0000"/>
                </a:solidFill>
              </a:rPr>
              <a:t>Cena – 81,90€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</p:txBody>
      </p:sp>
      <p:pic>
        <p:nvPicPr>
          <p:cNvPr id="7" name="Obrázok 6" descr="Obrázok, na ktorom je text, snímka obrazovky, multimédiá, zobrazovacie zariadenie&#10;&#10;Obsah vygenerovaný umelou inteligenciou môže byť nesprávny.">
            <a:extLst>
              <a:ext uri="{FF2B5EF4-FFF2-40B4-BE49-F238E27FC236}">
                <a16:creationId xmlns:a16="http://schemas.microsoft.com/office/drawing/2014/main" id="{41FB440E-D3BC-103B-2B3D-5EB02E03C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682" y="86085"/>
            <a:ext cx="1553989" cy="2070788"/>
          </a:xfrm>
          <a:prstGeom prst="rect">
            <a:avLst/>
          </a:prstGeom>
        </p:spPr>
      </p:pic>
      <p:pic>
        <p:nvPicPr>
          <p:cNvPr id="2050" name="Picture 2" descr="Buy Ledger Nano X Hardware Wallet | Ledger">
            <a:extLst>
              <a:ext uri="{FF2B5EF4-FFF2-40B4-BE49-F238E27FC236}">
                <a16:creationId xmlns:a16="http://schemas.microsoft.com/office/drawing/2014/main" id="{CB2C8927-DDD9-A62C-BC07-BA02A23F8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174" y="0"/>
            <a:ext cx="2070419" cy="241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Nadpis 1">
            <a:extLst>
              <a:ext uri="{FF2B5EF4-FFF2-40B4-BE49-F238E27FC236}">
                <a16:creationId xmlns:a16="http://schemas.microsoft.com/office/drawing/2014/main" id="{09860C2E-12D3-8E5B-F30B-8CED0FB6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70" y="1906265"/>
            <a:ext cx="2871095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Porovnanie</a:t>
            </a:r>
            <a:br>
              <a:rPr lang="sk-SK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sk-SK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</a:t>
            </a:r>
            <a:br>
              <a:rPr lang="sk-SK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sk-SK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konkurenciou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Obrázok 5" descr="Obrázok, na ktorom je písmo, grafika, text, logo&#10;&#10;Obsah vygenerovaný umelou inteligenciou môže byť nesprávny.">
            <a:extLst>
              <a:ext uri="{FF2B5EF4-FFF2-40B4-BE49-F238E27FC236}">
                <a16:creationId xmlns:a16="http://schemas.microsoft.com/office/drawing/2014/main" id="{CE5F8718-24C6-C6ED-B13B-C526FB77B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45" y="186669"/>
            <a:ext cx="3224446" cy="135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62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10C71-A0A0-10C1-402A-9A994EFE1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43883BF-FE24-1889-AE52-9CE70D0A5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4FFD0FE-37BA-A10B-72EA-8D97A87B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3573B3-B911-D1BC-25C0-2FF0DACB7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637" y="2257878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900" b="1" dirty="0"/>
              <a:t>MRT </a:t>
            </a:r>
            <a:r>
              <a:rPr lang="en-US" sz="1900" b="1" dirty="0" err="1"/>
              <a:t>Peňaženka</a:t>
            </a:r>
            <a:endParaRPr lang="en-US" sz="1900" b="1" dirty="0"/>
          </a:p>
          <a:p>
            <a:r>
              <a:rPr lang="en-US" sz="1900" dirty="0" err="1"/>
              <a:t>Nespolieha</a:t>
            </a:r>
            <a:r>
              <a:rPr lang="en-US" sz="1900" dirty="0"/>
              <a:t> </a:t>
            </a:r>
            <a:r>
              <a:rPr lang="en-US" sz="1900" dirty="0" err="1"/>
              <a:t>sa</a:t>
            </a:r>
            <a:r>
              <a:rPr lang="en-US" sz="1900" dirty="0"/>
              <a:t> </a:t>
            </a:r>
            <a:r>
              <a:rPr lang="en-US" sz="1900" dirty="0" err="1"/>
              <a:t>na</a:t>
            </a:r>
            <a:r>
              <a:rPr lang="en-US" sz="1900" dirty="0"/>
              <a:t> </a:t>
            </a:r>
            <a:r>
              <a:rPr lang="en-US" sz="1900" dirty="0" err="1"/>
              <a:t>žiadny</a:t>
            </a:r>
            <a:r>
              <a:rPr lang="en-US" sz="1900" dirty="0"/>
              <a:t> server</a:t>
            </a:r>
          </a:p>
          <a:p>
            <a:r>
              <a:rPr lang="en-US" sz="1900" dirty="0" err="1"/>
              <a:t>Ukladá</a:t>
            </a:r>
            <a:r>
              <a:rPr lang="en-US" sz="1900" dirty="0"/>
              <a:t> </a:t>
            </a:r>
            <a:r>
              <a:rPr lang="en-US" sz="1900" dirty="0" err="1"/>
              <a:t>celý</a:t>
            </a:r>
            <a:r>
              <a:rPr lang="en-US" sz="1900" dirty="0"/>
              <a:t> blockchain</a:t>
            </a:r>
          </a:p>
          <a:p>
            <a:r>
              <a:rPr lang="en-US" sz="1900" dirty="0" err="1"/>
              <a:t>Jednoduchá</a:t>
            </a:r>
            <a:r>
              <a:rPr lang="en-US" sz="1900" dirty="0"/>
              <a:t> </a:t>
            </a:r>
            <a:r>
              <a:rPr lang="en-US" sz="1900" dirty="0" err="1"/>
              <a:t>záloha</a:t>
            </a:r>
            <a:endParaRPr lang="en-US" sz="1900" dirty="0"/>
          </a:p>
          <a:p>
            <a:r>
              <a:rPr lang="en-US" sz="1900" dirty="0" err="1"/>
              <a:t>Veľká</a:t>
            </a:r>
            <a:r>
              <a:rPr lang="en-US" sz="1900" dirty="0"/>
              <a:t> </a:t>
            </a:r>
            <a:r>
              <a:rPr lang="en-US" sz="1900" dirty="0" err="1"/>
              <a:t>dotyková</a:t>
            </a:r>
            <a:r>
              <a:rPr lang="en-US" sz="1900" dirty="0"/>
              <a:t> </a:t>
            </a:r>
            <a:r>
              <a:rPr lang="en-US" sz="1900" dirty="0" err="1"/>
              <a:t>obrazovka</a:t>
            </a:r>
            <a:endParaRPr lang="en-US" sz="1900" dirty="0"/>
          </a:p>
          <a:p>
            <a:r>
              <a:rPr lang="en-US" sz="1900" dirty="0" err="1"/>
              <a:t>Nevyžaduje</a:t>
            </a:r>
            <a:r>
              <a:rPr lang="en-US" sz="1900" dirty="0"/>
              <a:t> </a:t>
            </a:r>
            <a:r>
              <a:rPr lang="en-US" sz="1900" dirty="0" err="1"/>
              <a:t>žiadne</a:t>
            </a:r>
            <a:r>
              <a:rPr lang="en-US" sz="1900" dirty="0"/>
              <a:t> </a:t>
            </a:r>
            <a:r>
              <a:rPr lang="en-US" sz="1900" dirty="0" err="1"/>
              <a:t>iné</a:t>
            </a:r>
            <a:r>
              <a:rPr lang="en-US" sz="1900" dirty="0"/>
              <a:t> </a:t>
            </a:r>
            <a:r>
              <a:rPr lang="en-US" sz="1900" dirty="0" err="1"/>
              <a:t>zariadenie</a:t>
            </a:r>
            <a:r>
              <a:rPr lang="en-US" sz="1900" dirty="0"/>
              <a:t> </a:t>
            </a:r>
            <a:r>
              <a:rPr lang="en-US" sz="1900" dirty="0" err="1"/>
              <a:t>na</a:t>
            </a:r>
            <a:r>
              <a:rPr lang="en-US" sz="1900" dirty="0"/>
              <a:t> </a:t>
            </a:r>
            <a:r>
              <a:rPr lang="en-US" sz="1900" dirty="0" err="1"/>
              <a:t>tvorbu</a:t>
            </a:r>
            <a:r>
              <a:rPr lang="en-US" sz="1900" dirty="0"/>
              <a:t> </a:t>
            </a:r>
            <a:r>
              <a:rPr lang="en-US" sz="1900" dirty="0" err="1"/>
              <a:t>transakcií</a:t>
            </a:r>
            <a:endParaRPr lang="en-US" sz="1900" dirty="0"/>
          </a:p>
          <a:p>
            <a:r>
              <a:rPr lang="en-US" sz="1900" dirty="0" err="1"/>
              <a:t>Dá</a:t>
            </a:r>
            <a:r>
              <a:rPr lang="en-US" sz="1900" dirty="0"/>
              <a:t> </a:t>
            </a:r>
            <a:r>
              <a:rPr lang="en-US" sz="1900" dirty="0" err="1"/>
              <a:t>sa</a:t>
            </a:r>
            <a:r>
              <a:rPr lang="en-US" sz="1900" dirty="0"/>
              <a:t> </a:t>
            </a:r>
            <a:r>
              <a:rPr lang="en-US" sz="1900" dirty="0" err="1"/>
              <a:t>využiť</a:t>
            </a:r>
            <a:r>
              <a:rPr lang="en-US" sz="1900" dirty="0"/>
              <a:t> </a:t>
            </a:r>
            <a:r>
              <a:rPr lang="en-US" sz="1900" dirty="0" err="1"/>
              <a:t>aj</a:t>
            </a:r>
            <a:r>
              <a:rPr lang="en-US" sz="1900" dirty="0"/>
              <a:t> </a:t>
            </a:r>
            <a:r>
              <a:rPr lang="en-US" sz="1900" dirty="0" err="1"/>
              <a:t>na</a:t>
            </a:r>
            <a:r>
              <a:rPr lang="en-US" sz="1900" dirty="0"/>
              <a:t> </a:t>
            </a:r>
            <a:r>
              <a:rPr lang="en-US" sz="1900" dirty="0" err="1"/>
              <a:t>niečo</a:t>
            </a:r>
            <a:r>
              <a:rPr lang="en-US" sz="1900" dirty="0"/>
              <a:t> </a:t>
            </a:r>
            <a:r>
              <a:rPr lang="en-US" sz="1900" dirty="0" err="1"/>
              <a:t>iné</a:t>
            </a:r>
            <a:endParaRPr lang="en-US" sz="1900" dirty="0"/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26D004B0-71E3-93C4-F698-3561D81B87FC}"/>
              </a:ext>
            </a:extLst>
          </p:cNvPr>
          <p:cNvSpPr txBox="1">
            <a:spLocks/>
          </p:cNvSpPr>
          <p:nvPr/>
        </p:nvSpPr>
        <p:spPr>
          <a:xfrm>
            <a:off x="8461248" y="2257878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sz="2000" b="1" dirty="0" err="1"/>
              <a:t>Tangem</a:t>
            </a:r>
            <a:endParaRPr lang="en-US" sz="2000" b="1" dirty="0"/>
          </a:p>
          <a:p>
            <a:r>
              <a:rPr lang="en-US" sz="2000" dirty="0"/>
              <a:t>Na </a:t>
            </a:r>
            <a:r>
              <a:rPr lang="en-US" sz="2000" dirty="0" err="1"/>
              <a:t>poslanie</a:t>
            </a:r>
            <a:r>
              <a:rPr lang="en-US" sz="2000" dirty="0"/>
              <a:t> </a:t>
            </a:r>
            <a:r>
              <a:rPr lang="en-US" sz="2000" dirty="0" err="1"/>
              <a:t>transakcie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kontaktuje</a:t>
            </a:r>
            <a:r>
              <a:rPr lang="en-US" sz="2000" dirty="0"/>
              <a:t> </a:t>
            </a:r>
            <a:r>
              <a:rPr lang="en-US" sz="2000" dirty="0" err="1"/>
              <a:t>vzdialený</a:t>
            </a:r>
            <a:r>
              <a:rPr lang="en-US" sz="2000" dirty="0"/>
              <a:t> server</a:t>
            </a:r>
          </a:p>
          <a:p>
            <a:r>
              <a:rPr lang="en-US" sz="2000" dirty="0" err="1"/>
              <a:t>Záloha</a:t>
            </a:r>
            <a:r>
              <a:rPr lang="en-US" sz="2000" dirty="0"/>
              <a:t> je </a:t>
            </a:r>
            <a:r>
              <a:rPr lang="sk-SK" sz="2000" dirty="0" err="1"/>
              <a:t>seedphrase</a:t>
            </a:r>
            <a:r>
              <a:rPr lang="sk-SK" sz="2000" dirty="0"/>
              <a:t>, záložné karty prípadne iba karty ak sa zvolí </a:t>
            </a:r>
            <a:r>
              <a:rPr lang="sk-SK" sz="2000" dirty="0" err="1"/>
              <a:t>seedless</a:t>
            </a:r>
            <a:r>
              <a:rPr lang="sk-SK" sz="2000" dirty="0"/>
              <a:t> voľba</a:t>
            </a:r>
            <a:endParaRPr lang="en-US" sz="2000" dirty="0"/>
          </a:p>
          <a:p>
            <a:r>
              <a:rPr lang="sk-SK" sz="2000" dirty="0"/>
              <a:t>Bez obrazovky, vyžaduje zariadenie s NFC</a:t>
            </a:r>
            <a:endParaRPr lang="en-US" sz="2000" dirty="0"/>
          </a:p>
          <a:p>
            <a:r>
              <a:rPr lang="sk-SK" sz="2000" dirty="0"/>
              <a:t>Funguje iba s </a:t>
            </a:r>
            <a:r>
              <a:rPr lang="sk-SK" sz="2000" dirty="0" err="1"/>
              <a:t>iOS</a:t>
            </a:r>
            <a:r>
              <a:rPr lang="sk-SK" sz="2000" dirty="0"/>
              <a:t> a Android zariadeniami pomocou aplikácie</a:t>
            </a:r>
            <a:endParaRPr lang="en-US" sz="2000" dirty="0"/>
          </a:p>
          <a:p>
            <a:r>
              <a:rPr lang="en-US" sz="2000" dirty="0"/>
              <a:t>Iba </a:t>
            </a:r>
            <a:r>
              <a:rPr lang="en-US" sz="2000" dirty="0" err="1"/>
              <a:t>jedno</a:t>
            </a:r>
            <a:r>
              <a:rPr lang="en-US" sz="2000" dirty="0"/>
              <a:t> </a:t>
            </a:r>
            <a:r>
              <a:rPr lang="en-US" sz="2000" dirty="0" err="1"/>
              <a:t>využitie</a:t>
            </a:r>
            <a:endParaRPr lang="sk-SK" sz="2000" dirty="0"/>
          </a:p>
          <a:p>
            <a:r>
              <a:rPr lang="sk-SK" sz="2000" dirty="0">
                <a:solidFill>
                  <a:srgbClr val="FF0000"/>
                </a:solidFill>
              </a:rPr>
              <a:t>Cena – 65,99€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</p:txBody>
      </p:sp>
      <p:pic>
        <p:nvPicPr>
          <p:cNvPr id="7" name="Obrázok 6" descr="Obrázok, na ktorom je text, snímka obrazovky, multimédiá, zobrazovacie zariadenie&#10;&#10;Obsah vygenerovaný umelou inteligenciou môže byť nesprávny.">
            <a:extLst>
              <a:ext uri="{FF2B5EF4-FFF2-40B4-BE49-F238E27FC236}">
                <a16:creationId xmlns:a16="http://schemas.microsoft.com/office/drawing/2014/main" id="{7670D9C6-879D-BEBC-DEA1-29515AE43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682" y="86085"/>
            <a:ext cx="1553989" cy="207078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FDE4BBA-1F5A-0D58-D880-A6AA592D0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647" y="236278"/>
            <a:ext cx="2283282" cy="199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Nadpis 1">
            <a:extLst>
              <a:ext uri="{FF2B5EF4-FFF2-40B4-BE49-F238E27FC236}">
                <a16:creationId xmlns:a16="http://schemas.microsoft.com/office/drawing/2014/main" id="{8756941A-544E-36B4-4915-53A8BD51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70" y="1906265"/>
            <a:ext cx="2871095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Porovnanie</a:t>
            </a:r>
            <a:br>
              <a:rPr lang="sk-SK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sk-SK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</a:t>
            </a:r>
            <a:br>
              <a:rPr lang="sk-SK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sk-SK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konkurenciou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Obrázok 8" descr="Obrázok, na ktorom je písmo, grafika, text, logo&#10;&#10;Obsah vygenerovaný umelou inteligenciou môže byť nesprávny.">
            <a:extLst>
              <a:ext uri="{FF2B5EF4-FFF2-40B4-BE49-F238E27FC236}">
                <a16:creationId xmlns:a16="http://schemas.microsoft.com/office/drawing/2014/main" id="{E8B0D50E-7220-2F6A-66B2-2ADA9B24C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45" y="186669"/>
            <a:ext cx="3224446" cy="135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49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B48B864-3E08-CB05-E344-FAE670C0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4" y="4893653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Ako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vyzerá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taký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server?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E9F5C99C-D801-D625-E347-3F6E1CFDA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8951" cy="4814634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B628179C-D737-CB15-31BF-53BDFBDC9E1F}"/>
              </a:ext>
            </a:extLst>
          </p:cNvPr>
          <p:cNvSpPr txBox="1"/>
          <p:nvPr/>
        </p:nvSpPr>
        <p:spPr>
          <a:xfrm>
            <a:off x="2229250" y="5641480"/>
            <a:ext cx="7730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Čo ak spadne? Čo ak všetky pôjdu off-line? Čo potom?</a:t>
            </a:r>
          </a:p>
          <a:p>
            <a:pPr algn="ctr"/>
            <a:endParaRPr lang="sk-SK" dirty="0"/>
          </a:p>
          <a:p>
            <a:pPr algn="ctr"/>
            <a:r>
              <a:rPr lang="sk-SK" dirty="0"/>
              <a:t>MRP bude stále fungovať, pretože sa nespolieha na žiadny server</a:t>
            </a:r>
          </a:p>
        </p:txBody>
      </p:sp>
    </p:spTree>
    <p:extLst>
      <p:ext uri="{BB962C8B-B14F-4D97-AF65-F5344CB8AC3E}">
        <p14:creationId xmlns:p14="http://schemas.microsoft.com/office/powerpoint/2010/main" val="3336102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1">
              <a:tint val="95000"/>
              <a:satMod val="17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0A37D7-1324-0294-13F6-21DA2F98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Možnosti ďalšieho smerovania</a:t>
            </a:r>
          </a:p>
        </p:txBody>
      </p:sp>
      <p:sp>
        <p:nvSpPr>
          <p:cNvPr id="11" name="Zástupný objekt pre obsah 10">
            <a:extLst>
              <a:ext uri="{FF2B5EF4-FFF2-40B4-BE49-F238E27FC236}">
                <a16:creationId xmlns:a16="http://schemas.microsoft.com/office/drawing/2014/main" id="{0BAB9CE0-273D-4847-73F6-B1A96836F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Pridávanie ďalších kryptomien</a:t>
            </a:r>
          </a:p>
          <a:p>
            <a:r>
              <a:rPr lang="sk-SK" dirty="0"/>
              <a:t>Pridávanie ďalších jazykov – rozširovanie do zahraničia</a:t>
            </a:r>
          </a:p>
          <a:p>
            <a:r>
              <a:rPr lang="sk-SK" dirty="0"/>
              <a:t>Zmena z pomalšieho SDXC na SDXC II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73443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409</Words>
  <Application>Microsoft Office PowerPoint</Application>
  <PresentationFormat>Širokouhlá</PresentationFormat>
  <Paragraphs>71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Times New Roman</vt:lpstr>
      <vt:lpstr>Motív Office</vt:lpstr>
      <vt:lpstr>Prezentácia programu PowerPoint</vt:lpstr>
      <vt:lpstr>Čo je to Digitálny Trezor?</vt:lpstr>
      <vt:lpstr>Vnútro </vt:lpstr>
      <vt:lpstr>Funkcie</vt:lpstr>
      <vt:lpstr>Porovnanie s konkurenciou</vt:lpstr>
      <vt:lpstr>Porovnanie s konkurenciou</vt:lpstr>
      <vt:lpstr>Porovnanie s konkurenciou</vt:lpstr>
      <vt:lpstr>Ako vyzerá taký server?</vt:lpstr>
      <vt:lpstr>Možnosti ďalšieho smerovania</vt:lpstr>
      <vt:lpstr>Cena: 159 €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Marek Guráň</dc:creator>
  <cp:lastModifiedBy>Radovan Žiak</cp:lastModifiedBy>
  <cp:revision>16</cp:revision>
  <dcterms:created xsi:type="dcterms:W3CDTF">2025-05-11T07:20:10Z</dcterms:created>
  <dcterms:modified xsi:type="dcterms:W3CDTF">2025-05-11T18:22:38Z</dcterms:modified>
</cp:coreProperties>
</file>