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9" r:id="rId6"/>
    <p:sldId id="389" r:id="rId7"/>
    <p:sldId id="384" r:id="rId8"/>
    <p:sldId id="392" r:id="rId9"/>
    <p:sldId id="393" r:id="rId10"/>
    <p:sldId id="281" r:id="rId11"/>
    <p:sldId id="317" r:id="rId12"/>
    <p:sldId id="270" r:id="rId13"/>
    <p:sldId id="395" r:id="rId14"/>
    <p:sldId id="277" r:id="rId15"/>
    <p:sldId id="321" r:id="rId16"/>
    <p:sldId id="391" r:id="rId17"/>
    <p:sldId id="396" r:id="rId18"/>
    <p:sldId id="3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3725" autoAdjust="0"/>
  </p:normalViewPr>
  <p:slideViewPr>
    <p:cSldViewPr snapToGrid="0">
      <p:cViewPr varScale="1">
        <p:scale>
          <a:sx n="155" d="100"/>
          <a:sy n="155" d="100"/>
        </p:scale>
        <p:origin x="1980" y="15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10-approximate NN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f=4</c:v>
                </c:pt>
                <c:pt idx="1">
                  <c:v>f=5</c:v>
                </c:pt>
                <c:pt idx="2">
                  <c:v>f=6</c:v>
                </c:pt>
                <c:pt idx="3">
                  <c:v>f=7</c:v>
                </c:pt>
                <c:pt idx="4">
                  <c:v>f=8</c:v>
                </c:pt>
                <c:pt idx="5">
                  <c:v>f=9</c:v>
                </c:pt>
                <c:pt idx="6">
                  <c:v>f=10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0.72422030524220304</c:v>
                </c:pt>
                <c:pt idx="1">
                  <c:v>0.75063039150630395</c:v>
                </c:pt>
                <c:pt idx="2">
                  <c:v>0.76540588365405804</c:v>
                </c:pt>
                <c:pt idx="3">
                  <c:v>0.77365627073656196</c:v>
                </c:pt>
                <c:pt idx="4">
                  <c:v>0.77013934970139297</c:v>
                </c:pt>
                <c:pt idx="5">
                  <c:v>0.77431984074319804</c:v>
                </c:pt>
                <c:pt idx="6">
                  <c:v>0.77586817075868098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f=4</c:v>
                </c:pt>
                <c:pt idx="1">
                  <c:v>f=5</c:v>
                </c:pt>
                <c:pt idx="2">
                  <c:v>f=6</c:v>
                </c:pt>
                <c:pt idx="3">
                  <c:v>f=7</c:v>
                </c:pt>
                <c:pt idx="4">
                  <c:v>f=8</c:v>
                </c:pt>
                <c:pt idx="5">
                  <c:v>f=9</c:v>
                </c:pt>
                <c:pt idx="6">
                  <c:v>f=10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0.75266533952665304</c:v>
                </c:pt>
                <c:pt idx="1">
                  <c:v>0.77111258571112495</c:v>
                </c:pt>
                <c:pt idx="2">
                  <c:v>0.77549214775492104</c:v>
                </c:pt>
                <c:pt idx="3">
                  <c:v>0.778389736783897</c:v>
                </c:pt>
                <c:pt idx="4">
                  <c:v>0.77808007078079999</c:v>
                </c:pt>
                <c:pt idx="5">
                  <c:v>0.77732802477328</c:v>
                </c:pt>
                <c:pt idx="6">
                  <c:v>0.77646538376465302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w=4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f=4</c:v>
                </c:pt>
                <c:pt idx="1">
                  <c:v>f=5</c:v>
                </c:pt>
                <c:pt idx="2">
                  <c:v>f=6</c:v>
                </c:pt>
                <c:pt idx="3">
                  <c:v>f=7</c:v>
                </c:pt>
                <c:pt idx="4">
                  <c:v>f=8</c:v>
                </c:pt>
                <c:pt idx="5">
                  <c:v>f=9</c:v>
                </c:pt>
                <c:pt idx="6">
                  <c:v>f=10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0.76967485069674801</c:v>
                </c:pt>
                <c:pt idx="1">
                  <c:v>0.77330236673302299</c:v>
                </c:pt>
                <c:pt idx="2">
                  <c:v>0.77816854678168501</c:v>
                </c:pt>
                <c:pt idx="3">
                  <c:v>0.78004866180048604</c:v>
                </c:pt>
                <c:pt idx="4">
                  <c:v>0.77863304578632997</c:v>
                </c:pt>
                <c:pt idx="5">
                  <c:v>0.77973899579738903</c:v>
                </c:pt>
                <c:pt idx="6">
                  <c:v>0.77960628179606195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9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Approximate</a:t>
            </a:r>
            <a:br>
              <a:rPr lang="en-US" dirty="0"/>
            </a:br>
            <a:r>
              <a:rPr lang="en-US" dirty="0"/>
              <a:t>Nearest</a:t>
            </a:r>
            <a:br>
              <a:rPr lang="en-US" dirty="0"/>
            </a:br>
            <a:r>
              <a:rPr lang="en-US" dirty="0"/>
              <a:t>Neighbor</a:t>
            </a:r>
            <a:br>
              <a:rPr lang="en-US" dirty="0"/>
            </a:br>
            <a:r>
              <a:rPr lang="en-US" dirty="0"/>
              <a:t>Search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Lukas </a:t>
            </a:r>
            <a:r>
              <a:rPr lang="en-US" dirty="0" err="1"/>
              <a:t>Bosshart</a:t>
            </a:r>
            <a:endParaRPr lang="en-US" dirty="0"/>
          </a:p>
          <a:p>
            <a:r>
              <a:rPr lang="en-US" dirty="0"/>
              <a:t>Renato Rao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BEBE83-CAAA-4476-8CF8-56136479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75" y="549275"/>
            <a:ext cx="11097551" cy="711354"/>
          </a:xfrm>
        </p:spPr>
        <p:txBody>
          <a:bodyPr/>
          <a:lstStyle/>
          <a:p>
            <a:r>
              <a:rPr lang="en-US" sz="2400" dirty="0" err="1"/>
              <a:t>Graph.go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E7B7D-F9DD-F7B9-68D7-D8BA5FA9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74" y="969504"/>
            <a:ext cx="4852608" cy="4918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3FDE09-20A8-D54A-384A-77121048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020" y="1037192"/>
            <a:ext cx="4852608" cy="47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11" name="Content Placeholder 10" descr="Bar Chart Placeholder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561948"/>
              </p:ext>
            </p:extLst>
          </p:nvPr>
        </p:nvGraphicFramePr>
        <p:xfrm>
          <a:off x="550862" y="2204312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38066CD-7CD5-1E34-073C-5A776ED80275}"/>
              </a:ext>
            </a:extLst>
          </p:cNvPr>
          <p:cNvSpPr txBox="1">
            <a:spLocks/>
          </p:cNvSpPr>
          <p:nvPr/>
        </p:nvSpPr>
        <p:spPr>
          <a:xfrm>
            <a:off x="549537" y="1285438"/>
            <a:ext cx="10861927" cy="5353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Dataset: 4500 coordinate points (</a:t>
            </a:r>
            <a:r>
              <a:rPr lang="en-US" dirty="0" err="1"/>
              <a:t>lat,long</a:t>
            </a:r>
            <a:r>
              <a:rPr lang="en-US" dirty="0"/>
              <a:t>) in Switzerland</a:t>
            </a:r>
          </a:p>
          <a:p>
            <a:r>
              <a:rPr lang="en-US" dirty="0"/>
              <a:t>f: Amount of neighbors connected on insertion, w/m : Multi-searches (during insertion and lookup)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51653" y="4195640"/>
            <a:ext cx="6221412" cy="218867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+  High accuracy even with large dimensions. Approximation-Accuracy trade-off very 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- Currently no proper way of swapping graph parts from disk to memory and vice versa (for very large datasets)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Let us discuss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6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Content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0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>
            <a:normAutofit/>
          </a:bodyPr>
          <a:lstStyle/>
          <a:p>
            <a:r>
              <a:rPr lang="en-US" dirty="0"/>
              <a:t>Good fences make good </a:t>
            </a:r>
            <a:r>
              <a:rPr lang="en-US" dirty="0" err="1"/>
              <a:t>neighbours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/>
          <a:lstStyle/>
          <a:p>
            <a:r>
              <a:rPr lang="en-US" dirty="0"/>
              <a:t>Robert Frost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APPROXIMATE NEAREST NEIGHBOR SEARCH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900781C0-72E9-E73E-422A-2E00F7A0D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4646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Topic one</a:t>
            </a:r>
          </a:p>
          <a:p>
            <a:r>
              <a:rPr lang="en-US" dirty="0"/>
              <a:t>Purpose of data structure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Future Works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Purpose of data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569232"/>
            <a:ext cx="6221412" cy="2591732"/>
          </a:xfrm>
          <a:noFill/>
        </p:spPr>
        <p:txBody>
          <a:bodyPr>
            <a:normAutofit/>
          </a:bodyPr>
          <a:lstStyle/>
          <a:p>
            <a:r>
              <a:rPr lang="en-US" dirty="0"/>
              <a:t>One popular application is in recommender systems, the goal is to find similar rows/columns in matrix. Similar measured by some distance </a:t>
            </a:r>
            <a:r>
              <a:rPr lang="en-US" dirty="0" err="1"/>
              <a:t>metric,e.g</a:t>
            </a:r>
            <a:r>
              <a:rPr lang="en-US" dirty="0"/>
              <a:t>. Euclidean distance.</a:t>
            </a:r>
          </a:p>
          <a:p>
            <a:r>
              <a:rPr lang="en-US" dirty="0"/>
              <a:t>In the case of Spotify, consider a (m x n)-matrix: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251DB31-355E-4D0F-9749-7336A631F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82985"/>
              </p:ext>
            </p:extLst>
          </p:nvPr>
        </p:nvGraphicFramePr>
        <p:xfrm>
          <a:off x="5237825" y="2383897"/>
          <a:ext cx="6116715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0680">
                  <a:extLst>
                    <a:ext uri="{9D8B030D-6E8A-4147-A177-3AD203B41FA5}">
                      <a16:colId xmlns:a16="http://schemas.microsoft.com/office/drawing/2014/main" val="3395309283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250254715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681203693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3817762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Pop Song 1 Rating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Classic Song 2 Rating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Pop Song 3 Rating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32479"/>
                  </a:ext>
                </a:extLst>
              </a:tr>
              <a:tr h="364818">
                <a:tc>
                  <a:txBody>
                    <a:bodyPr/>
                    <a:lstStyle/>
                    <a:p>
                      <a:r>
                        <a:rPr lang="en-GB" dirty="0"/>
                        <a:t>User 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60717"/>
                  </a:ext>
                </a:extLst>
              </a:tr>
              <a:tr h="364818">
                <a:tc>
                  <a:txBody>
                    <a:bodyPr/>
                    <a:lstStyle/>
                    <a:p>
                      <a:r>
                        <a:rPr lang="en-GB" dirty="0"/>
                        <a:t>User 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75486"/>
                  </a:ext>
                </a:extLst>
              </a:tr>
              <a:tr h="364818">
                <a:tc>
                  <a:txBody>
                    <a:bodyPr/>
                    <a:lstStyle/>
                    <a:p>
                      <a:r>
                        <a:rPr lang="en-GB" dirty="0"/>
                        <a:t>User 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08355"/>
                  </a:ext>
                </a:extLst>
              </a:tr>
            </a:tbl>
          </a:graphicData>
        </a:graphic>
      </p:graphicFrame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24B4E2D2-57F6-98CF-7704-D981A017479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266268"/>
            <a:ext cx="6221412" cy="1737360"/>
          </a:xfrm>
          <a:noFill/>
        </p:spPr>
        <p:txBody>
          <a:bodyPr>
            <a:normAutofit/>
          </a:bodyPr>
          <a:lstStyle/>
          <a:p>
            <a:r>
              <a:rPr lang="en-US" dirty="0"/>
              <a:t>Which Users have the same taste in songs?</a:t>
            </a:r>
          </a:p>
          <a:p>
            <a:r>
              <a:rPr lang="en-US" dirty="0"/>
              <a:t>By calculating Euclidean distances between all users, we can discover similar users and recommend songs to them that they will like.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Purpose of data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8D4802D8-0765-B2C5-E4C6-A4DEE665DA3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358906"/>
            <a:ext cx="6221412" cy="4257481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More formally:</a:t>
            </a:r>
          </a:p>
          <a:p>
            <a:r>
              <a:rPr lang="en-US" dirty="0"/>
              <a:t>Nearest neighbor search (NNS)</a:t>
            </a:r>
          </a:p>
          <a:p>
            <a:r>
              <a:rPr lang="en-US" dirty="0"/>
              <a:t>Given a set of </a:t>
            </a:r>
            <a:r>
              <a:rPr lang="en-US" i="1" dirty="0"/>
              <a:t>S</a:t>
            </a:r>
            <a:r>
              <a:rPr lang="en-US" dirty="0"/>
              <a:t> of points in a space </a:t>
            </a:r>
            <a:r>
              <a:rPr lang="en-US" i="1" dirty="0"/>
              <a:t>M</a:t>
            </a:r>
            <a:r>
              <a:rPr lang="en-US" dirty="0"/>
              <a:t> and a query point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de-CH" dirty="0"/>
              <a:t>∈ </a:t>
            </a:r>
            <a:r>
              <a:rPr lang="de-CH" i="1" dirty="0"/>
              <a:t>M , </a:t>
            </a:r>
            <a:r>
              <a:rPr lang="de-CH" dirty="0"/>
              <a:t>find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closest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 in 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i="1" dirty="0"/>
              <a:t>q </a:t>
            </a:r>
          </a:p>
          <a:p>
            <a:r>
              <a:rPr lang="de-CH" dirty="0"/>
              <a:t>M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a </a:t>
            </a:r>
            <a:r>
              <a:rPr lang="de-CH" dirty="0" err="1"/>
              <a:t>metric</a:t>
            </a:r>
            <a:r>
              <a:rPr lang="de-CH" dirty="0"/>
              <a:t> </a:t>
            </a:r>
            <a:r>
              <a:rPr lang="de-CH" dirty="0" err="1"/>
              <a:t>space</a:t>
            </a:r>
            <a:r>
              <a:rPr lang="de-CH" dirty="0"/>
              <a:t> and </a:t>
            </a:r>
            <a:r>
              <a:rPr lang="de-CH" dirty="0" err="1"/>
              <a:t>similarity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a </a:t>
            </a:r>
            <a:r>
              <a:rPr lang="de-CH" dirty="0" err="1"/>
              <a:t>distance</a:t>
            </a:r>
            <a:r>
              <a:rPr lang="de-CH" dirty="0"/>
              <a:t> </a:t>
            </a:r>
            <a:r>
              <a:rPr lang="de-CH" dirty="0" err="1"/>
              <a:t>metric</a:t>
            </a:r>
            <a:endParaRPr lang="de-CH" dirty="0"/>
          </a:p>
          <a:p>
            <a:pPr marL="0" indent="0">
              <a:buNone/>
            </a:pPr>
            <a:r>
              <a:rPr lang="en-US" dirty="0"/>
              <a:t>Variant in the paper:</a:t>
            </a:r>
          </a:p>
          <a:p>
            <a:r>
              <a:rPr lang="en-US" dirty="0"/>
              <a:t>k-Nearest neighbor search (k-NN)</a:t>
            </a:r>
          </a:p>
          <a:p>
            <a:r>
              <a:rPr lang="en-US" dirty="0"/>
              <a:t>approximate (probabilistic) trade-off for better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92876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FBD6-D3A7-75D4-4993-6CF6DCB5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k-NN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B2F10-CCF7-8AFC-FFFA-E1D5E1747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Intuition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F4E06-E760-CD72-A26F-0879A9786B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graph is constructed such that is fulfils navigable small-world network properties.</a:t>
            </a:r>
          </a:p>
          <a:p>
            <a:r>
              <a:rPr lang="en-GB" dirty="0"/>
              <a:t>What does that mean:</a:t>
            </a:r>
          </a:p>
          <a:p>
            <a:pPr marL="0" indent="0">
              <a:buNone/>
            </a:pPr>
            <a:r>
              <a:rPr lang="en-GB" dirty="0"/>
              <a:t>“The "small-world effect" is the observation that one can find a short chain of acquaintances, often of no more than a handful of individuals, connecting almost any two people on the planet.” [https://arxiv.org/abs/1310.2636]</a:t>
            </a:r>
          </a:p>
          <a:p>
            <a:pPr lvl="1"/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CE764-9AF0-80B1-D0B8-C1F662EB1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1" y="1731375"/>
            <a:ext cx="4562731" cy="535354"/>
          </a:xfrm>
        </p:spPr>
        <p:txBody>
          <a:bodyPr/>
          <a:lstStyle/>
          <a:p>
            <a:r>
              <a:rPr lang="en-GB" dirty="0"/>
              <a:t>Construction &amp; INSERTION</a:t>
            </a:r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6062F-10F2-E587-65ED-C0B474073D9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Graph G(V, E)</a:t>
            </a:r>
          </a:p>
          <a:p>
            <a:r>
              <a:rPr lang="en-GB" dirty="0"/>
              <a:t>Consecutive insertion of  Vertices/Points</a:t>
            </a:r>
          </a:p>
          <a:p>
            <a:r>
              <a:rPr lang="en-GB" dirty="0"/>
              <a:t>During insertion of point </a:t>
            </a:r>
            <a:r>
              <a:rPr lang="en-GB" i="1" dirty="0"/>
              <a:t>X </a:t>
            </a:r>
            <a:r>
              <a:rPr lang="en-GB" dirty="0"/>
              <a:t>we find the approximate nearest </a:t>
            </a:r>
            <a:r>
              <a:rPr lang="en-GB" dirty="0" err="1"/>
              <a:t>neighbors</a:t>
            </a:r>
            <a:r>
              <a:rPr lang="en-GB" dirty="0"/>
              <a:t> and connect them to point </a:t>
            </a:r>
            <a:r>
              <a:rPr lang="en-GB" i="1" dirty="0"/>
              <a:t>X</a:t>
            </a:r>
          </a:p>
          <a:p>
            <a:r>
              <a:rPr lang="en-GB" dirty="0"/>
              <a:t>Through this we generate long-range and short-range links (short-range links become long-range links with subsequent insertions)</a:t>
            </a:r>
            <a:endParaRPr lang="en-CH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53FE329-99A8-0DFD-B98A-09CDB725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576CF4F-FCF2-78CB-D067-9E6B17AE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BAF6BC7-E8FD-E51A-4D75-FE7F3492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11354"/>
          </a:xfrm>
        </p:spPr>
        <p:txBody>
          <a:bodyPr/>
          <a:lstStyle/>
          <a:p>
            <a:r>
              <a:rPr lang="en-US" dirty="0"/>
              <a:t>Approximate k-NN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LOOK UP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kNN</a:t>
            </a:r>
            <a:r>
              <a:rPr lang="en-US" dirty="0"/>
              <a:t>-Search(point q, integer m)</a:t>
            </a:r>
          </a:p>
          <a:p>
            <a:pPr lvl="0"/>
            <a:r>
              <a:rPr lang="en-US" dirty="0"/>
              <a:t>m denotes the amount of searches</a:t>
            </a:r>
          </a:p>
          <a:p>
            <a:r>
              <a:rPr lang="en-US" dirty="0"/>
              <a:t>Optimized greedy search</a:t>
            </a:r>
          </a:p>
          <a:p>
            <a:pPr lvl="1"/>
            <a:r>
              <a:rPr lang="en-US" dirty="0"/>
              <a:t>Holds visited points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7F04AD-174A-78FB-4904-75675DBF3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2" r="4466"/>
          <a:stretch/>
        </p:blipFill>
        <p:spPr>
          <a:xfrm>
            <a:off x="5436632" y="1260629"/>
            <a:ext cx="5624946" cy="30931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21E2F18-744C-A7C1-3619-1AD370234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5" r="-1194"/>
          <a:stretch/>
        </p:blipFill>
        <p:spPr>
          <a:xfrm>
            <a:off x="5436632" y="4134267"/>
            <a:ext cx="5698385" cy="25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26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F16E54-DEA3-F437-B1FA-FEBD3220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829" y="355853"/>
            <a:ext cx="6119852" cy="5952872"/>
          </a:xfrm>
          <a:prstGeom prst="rect">
            <a:avLst/>
          </a:prstGeom>
        </p:spPr>
      </p:pic>
      <p:sp>
        <p:nvSpPr>
          <p:cNvPr id="29" name="Title 6">
            <a:extLst>
              <a:ext uri="{FF2B5EF4-FFF2-40B4-BE49-F238E27FC236}">
                <a16:creationId xmlns:a16="http://schemas.microsoft.com/office/drawing/2014/main" id="{1B00C823-1894-44A8-E5B7-E96653FE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75" y="549275"/>
            <a:ext cx="11097551" cy="711354"/>
          </a:xfrm>
        </p:spPr>
        <p:txBody>
          <a:bodyPr/>
          <a:lstStyle/>
          <a:p>
            <a:r>
              <a:rPr lang="en-US" sz="2400" dirty="0" err="1"/>
              <a:t>Graph_interfaces.go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purl.org/dc/dcmitype/"/>
    <ds:schemaRef ds:uri="http://schemas.microsoft.com/office/2006/documentManagement/types"/>
    <ds:schemaRef ds:uri="http://purl.org/dc/elements/1.1/"/>
    <ds:schemaRef ds:uri="71af3243-3dd4-4a8d-8c0d-dd76da1f02a5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{53012892-E592-45D7-803E-43CE64CE13D5}tf33713516_win32</Template>
  <TotalTime>0</TotalTime>
  <Words>661</Words>
  <Application>Microsoft Office PowerPoint</Application>
  <PresentationFormat>Widescreen</PresentationFormat>
  <Paragraphs>128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Walbaum Display</vt:lpstr>
      <vt:lpstr>3DFloatVTI</vt:lpstr>
      <vt:lpstr>Approximate Nearest Neighbor Search</vt:lpstr>
      <vt:lpstr>Good fences make good neighbours</vt:lpstr>
      <vt:lpstr>Agenda</vt:lpstr>
      <vt:lpstr>Purpose of data structure</vt:lpstr>
      <vt:lpstr>Purpose of data structure</vt:lpstr>
      <vt:lpstr>Approximate k-NN</vt:lpstr>
      <vt:lpstr>Approximate k-NN</vt:lpstr>
      <vt:lpstr>Implementation</vt:lpstr>
      <vt:lpstr>Graph_interfaces.go</vt:lpstr>
      <vt:lpstr>Graph.go</vt:lpstr>
      <vt:lpstr>Evaluation</vt:lpstr>
      <vt:lpstr>Performance</vt:lpstr>
      <vt:lpstr>Thank You</vt:lpstr>
      <vt:lpstr>PowerPoint Presentation</vt:lpstr>
      <vt:lpstr>Content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Nearest Neighbor Search</dc:title>
  <dc:creator>Renato Rao</dc:creator>
  <cp:lastModifiedBy>Renato Rao</cp:lastModifiedBy>
  <cp:revision>4</cp:revision>
  <dcterms:created xsi:type="dcterms:W3CDTF">2022-05-31T13:08:47Z</dcterms:created>
  <dcterms:modified xsi:type="dcterms:W3CDTF">2022-05-31T19:01:08Z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