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9" r:id="rId29"/>
    <p:sldId id="290" r:id="rId30"/>
    <p:sldId id="291" r:id="rId31"/>
    <p:sldId id="292" r:id="rId32"/>
    <p:sldId id="293" r:id="rId33"/>
    <p:sldId id="294" r:id="rId34"/>
    <p:sldId id="295" r:id="rId35"/>
    <p:sldId id="296" r:id="rId36"/>
    <p:sldId id="302" r:id="rId37"/>
    <p:sldId id="303"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297" r:id="rId54"/>
    <p:sldId id="320" r:id="rId55"/>
    <p:sldId id="326" r:id="rId56"/>
    <p:sldId id="328" r:id="rId57"/>
    <p:sldId id="323" r:id="rId58"/>
    <p:sldId id="324" r:id="rId59"/>
    <p:sldId id="325" r:id="rId60"/>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JIB" initials="R" lastIdx="0"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7" d="100"/>
          <a:sy n="57" d="100"/>
        </p:scale>
        <p:origin x="-2438" y="-8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6/30/2021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6/30/2021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6/30/2021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dirty="0"/>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6/30/2021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6/30/2021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6/30/2021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 Target="slide20.xml"/><Relationship Id="rId1" Type="http://schemas.openxmlformats.org/officeDocument/2006/relationships/slideLayout" Target="../slideLayouts/slideLayout5.xml"/><Relationship Id="rId4" Type="http://schemas.openxmlformats.org/officeDocument/2006/relationships/slide" Target="slide2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90014" y="1732001"/>
            <a:ext cx="4858385" cy="9092746"/>
          </a:xfrm>
          <a:prstGeom prst="rect">
            <a:avLst/>
          </a:prstGeom>
        </p:spPr>
        <p:txBody>
          <a:bodyPr vert="horz" wrap="square" lIns="0" tIns="12065" rIns="0" bIns="0" rtlCol="0">
            <a:spAutoFit/>
          </a:bodyPr>
          <a:lstStyle/>
          <a:p>
            <a:pPr marL="12700" marR="5080" indent="2540">
              <a:lnSpc>
                <a:spcPct val="142400"/>
              </a:lnSpc>
              <a:spcBef>
                <a:spcPts val="95"/>
              </a:spcBef>
            </a:pPr>
            <a:r>
              <a:rPr sz="1700" b="1" spc="-5" dirty="0">
                <a:latin typeface="Times New Roman"/>
                <a:cs typeface="Times New Roman"/>
              </a:rPr>
              <a:t>DESIGN AND ANALYSIS </a:t>
            </a:r>
            <a:r>
              <a:rPr sz="1700" b="1" dirty="0">
                <a:latin typeface="Times New Roman"/>
                <a:cs typeface="Times New Roman"/>
              </a:rPr>
              <a:t>OF </a:t>
            </a:r>
            <a:r>
              <a:rPr sz="1700" b="1" spc="-5" dirty="0">
                <a:latin typeface="Times New Roman"/>
                <a:cs typeface="Times New Roman"/>
              </a:rPr>
              <a:t>CRYPTOGRAPHIC  TECHNIQUE FOR </a:t>
            </a:r>
            <a:r>
              <a:rPr sz="1700" b="1" dirty="0">
                <a:latin typeface="Times New Roman"/>
                <a:cs typeface="Times New Roman"/>
              </a:rPr>
              <a:t>COMMUNICATION</a:t>
            </a:r>
            <a:r>
              <a:rPr sz="1700" b="1" spc="-60" dirty="0">
                <a:latin typeface="Times New Roman"/>
                <a:cs typeface="Times New Roman"/>
              </a:rPr>
              <a:t> </a:t>
            </a:r>
            <a:r>
              <a:rPr sz="1700" b="1" spc="-10" dirty="0">
                <a:latin typeface="Times New Roman"/>
                <a:cs typeface="Times New Roman"/>
              </a:rPr>
              <a:t>SYSTEM</a:t>
            </a:r>
            <a:endParaRPr sz="1700" dirty="0">
              <a:latin typeface="Times New Roman"/>
              <a:cs typeface="Times New Roman"/>
            </a:endParaRPr>
          </a:p>
          <a:p>
            <a:pPr>
              <a:lnSpc>
                <a:spcPct val="100000"/>
              </a:lnSpc>
            </a:pPr>
            <a:endParaRPr sz="1900" dirty="0">
              <a:latin typeface="Times New Roman"/>
              <a:cs typeface="Times New Roman"/>
            </a:endParaRPr>
          </a:p>
          <a:p>
            <a:pPr marL="127000" algn="ctr">
              <a:lnSpc>
                <a:spcPct val="100000"/>
              </a:lnSpc>
              <a:spcBef>
                <a:spcPts val="1625"/>
              </a:spcBef>
            </a:pPr>
            <a:r>
              <a:rPr sz="1300" spc="-5" dirty="0">
                <a:latin typeface="Times New Roman"/>
                <a:cs typeface="Times New Roman"/>
              </a:rPr>
              <a:t>Final Project</a:t>
            </a:r>
            <a:r>
              <a:rPr sz="1300" spc="15" dirty="0">
                <a:latin typeface="Times New Roman"/>
                <a:cs typeface="Times New Roman"/>
              </a:rPr>
              <a:t> </a:t>
            </a:r>
            <a:r>
              <a:rPr sz="1300" spc="-5" dirty="0">
                <a:latin typeface="Times New Roman"/>
                <a:cs typeface="Times New Roman"/>
              </a:rPr>
              <a:t>Report</a:t>
            </a:r>
            <a:endParaRPr sz="1300" dirty="0">
              <a:latin typeface="Times New Roman"/>
              <a:cs typeface="Times New Roman"/>
            </a:endParaRPr>
          </a:p>
          <a:p>
            <a:pPr>
              <a:lnSpc>
                <a:spcPct val="100000"/>
              </a:lnSpc>
            </a:pPr>
            <a:endParaRPr sz="1650" dirty="0">
              <a:latin typeface="Times New Roman"/>
              <a:cs typeface="Times New Roman"/>
            </a:endParaRPr>
          </a:p>
          <a:p>
            <a:pPr marL="127000" algn="ctr">
              <a:lnSpc>
                <a:spcPct val="100000"/>
              </a:lnSpc>
            </a:pPr>
            <a:r>
              <a:rPr sz="1300" i="1" spc="-5" dirty="0">
                <a:latin typeface="Times New Roman"/>
                <a:cs typeface="Times New Roman"/>
              </a:rPr>
              <a:t>Submitted</a:t>
            </a:r>
            <a:r>
              <a:rPr sz="1300" i="1" dirty="0">
                <a:latin typeface="Times New Roman"/>
                <a:cs typeface="Times New Roman"/>
              </a:rPr>
              <a:t> </a:t>
            </a:r>
            <a:r>
              <a:rPr sz="1300" i="1" spc="-5" dirty="0" smtClean="0">
                <a:latin typeface="Times New Roman"/>
                <a:cs typeface="Times New Roman"/>
              </a:rPr>
              <a:t>by</a:t>
            </a:r>
            <a:endParaRPr lang="en-US" sz="1300" dirty="0">
              <a:latin typeface="Times New Roman"/>
              <a:cs typeface="Times New Roman"/>
            </a:endParaRPr>
          </a:p>
          <a:p>
            <a:pPr marL="127000" algn="ctr">
              <a:lnSpc>
                <a:spcPct val="100000"/>
              </a:lnSpc>
            </a:pPr>
            <a:r>
              <a:rPr lang="en-US" sz="1500" b="1" spc="-5" dirty="0" smtClean="0">
                <a:latin typeface="Times New Roman"/>
                <a:cs typeface="Times New Roman"/>
              </a:rPr>
              <a:t>RITTICK PAL-26300117035</a:t>
            </a:r>
          </a:p>
          <a:p>
            <a:pPr marL="1262380" marR="1120140" indent="-635" algn="ctr">
              <a:lnSpc>
                <a:spcPts val="2590"/>
              </a:lnSpc>
              <a:spcBef>
                <a:spcPts val="170"/>
              </a:spcBef>
            </a:pPr>
            <a:r>
              <a:rPr lang="en-US" sz="1500" b="1" spc="-5" dirty="0" smtClean="0">
                <a:latin typeface="Times New Roman"/>
                <a:cs typeface="Times New Roman"/>
              </a:rPr>
              <a:t>RAJIB SEAKH-26300117038</a:t>
            </a:r>
          </a:p>
          <a:p>
            <a:pPr marL="1262380" marR="1120140" indent="-635" algn="ctr">
              <a:lnSpc>
                <a:spcPts val="2590"/>
              </a:lnSpc>
              <a:spcBef>
                <a:spcPts val="170"/>
              </a:spcBef>
            </a:pPr>
            <a:r>
              <a:rPr lang="en-US" sz="1500" b="1" spc="-5" dirty="0" smtClean="0">
                <a:latin typeface="Times New Roman"/>
                <a:cs typeface="Times New Roman"/>
              </a:rPr>
              <a:t>RANJAN SARKAR-037</a:t>
            </a:r>
          </a:p>
          <a:p>
            <a:pPr marL="1262380" marR="1120140" indent="-635" algn="ctr">
              <a:lnSpc>
                <a:spcPts val="2590"/>
              </a:lnSpc>
              <a:spcBef>
                <a:spcPts val="170"/>
              </a:spcBef>
            </a:pPr>
            <a:r>
              <a:rPr lang="en-US" sz="1500" b="1" spc="-5" smtClean="0">
                <a:latin typeface="Times New Roman"/>
                <a:cs typeface="Times New Roman"/>
              </a:rPr>
              <a:t>SOURAV DEY-26300117020</a:t>
            </a:r>
            <a:endParaRPr lang="en-US" sz="1500" b="1" spc="-5" dirty="0" smtClean="0">
              <a:latin typeface="Times New Roman"/>
              <a:cs typeface="Times New Roman"/>
            </a:endParaRPr>
          </a:p>
          <a:p>
            <a:pPr marL="1262380" marR="1120140" indent="-635" algn="ctr">
              <a:lnSpc>
                <a:spcPts val="2590"/>
              </a:lnSpc>
              <a:spcBef>
                <a:spcPts val="170"/>
              </a:spcBef>
            </a:pPr>
            <a:r>
              <a:rPr lang="en-US" sz="1500" b="1" spc="-5" dirty="0" smtClean="0">
                <a:latin typeface="Times New Roman"/>
                <a:cs typeface="Times New Roman"/>
              </a:rPr>
              <a:t>SUMAN MAITY-26300117013</a:t>
            </a:r>
          </a:p>
          <a:p>
            <a:pPr marL="1262380" marR="1120140" indent="-635" algn="ctr">
              <a:lnSpc>
                <a:spcPts val="2590"/>
              </a:lnSpc>
              <a:spcBef>
                <a:spcPts val="170"/>
              </a:spcBef>
            </a:pPr>
            <a:endParaRPr sz="1500" dirty="0">
              <a:latin typeface="Times New Roman"/>
              <a:cs typeface="Times New Roman"/>
            </a:endParaRPr>
          </a:p>
          <a:p>
            <a:pPr>
              <a:lnSpc>
                <a:spcPct val="100000"/>
              </a:lnSpc>
              <a:spcBef>
                <a:spcPts val="5"/>
              </a:spcBef>
            </a:pPr>
            <a:endParaRPr sz="2150" dirty="0">
              <a:latin typeface="Times New Roman"/>
              <a:cs typeface="Times New Roman"/>
            </a:endParaRPr>
          </a:p>
          <a:p>
            <a:pPr marL="850900" marR="708660" algn="ctr">
              <a:lnSpc>
                <a:spcPct val="146200"/>
              </a:lnSpc>
            </a:pPr>
            <a:r>
              <a:rPr sz="1300" b="1" i="1" spc="-5" dirty="0">
                <a:latin typeface="Times New Roman"/>
                <a:cs typeface="Times New Roman"/>
              </a:rPr>
              <a:t>In partial fulfillment for the award of the </a:t>
            </a:r>
            <a:r>
              <a:rPr sz="1300" b="1" i="1" spc="-10" dirty="0">
                <a:latin typeface="Times New Roman"/>
                <a:cs typeface="Times New Roman"/>
              </a:rPr>
              <a:t>degree  </a:t>
            </a:r>
            <a:r>
              <a:rPr sz="1300" b="1" i="1" spc="-5" dirty="0">
                <a:latin typeface="Times New Roman"/>
                <a:cs typeface="Times New Roman"/>
              </a:rPr>
              <a:t>of</a:t>
            </a:r>
            <a:endParaRPr sz="1300" dirty="0">
              <a:latin typeface="Times New Roman"/>
              <a:cs typeface="Times New Roman"/>
            </a:endParaRPr>
          </a:p>
          <a:p>
            <a:pPr>
              <a:lnSpc>
                <a:spcPct val="100000"/>
              </a:lnSpc>
            </a:pPr>
            <a:endParaRPr sz="1400" dirty="0">
              <a:latin typeface="Times New Roman"/>
              <a:cs typeface="Times New Roman"/>
            </a:endParaRPr>
          </a:p>
          <a:p>
            <a:pPr marL="130810" algn="ctr">
              <a:lnSpc>
                <a:spcPct val="100000"/>
              </a:lnSpc>
              <a:spcBef>
                <a:spcPts val="1000"/>
              </a:spcBef>
            </a:pPr>
            <a:r>
              <a:rPr sz="1500" b="1" dirty="0">
                <a:latin typeface="Times New Roman"/>
                <a:cs typeface="Times New Roman"/>
              </a:rPr>
              <a:t>Bachelor </a:t>
            </a:r>
            <a:r>
              <a:rPr sz="1500" b="1" spc="-15" dirty="0">
                <a:latin typeface="Times New Roman"/>
                <a:cs typeface="Times New Roman"/>
              </a:rPr>
              <a:t>of</a:t>
            </a:r>
            <a:r>
              <a:rPr sz="1500" b="1" spc="5" dirty="0">
                <a:latin typeface="Times New Roman"/>
                <a:cs typeface="Times New Roman"/>
              </a:rPr>
              <a:t> </a:t>
            </a:r>
            <a:r>
              <a:rPr sz="1500" b="1" spc="-5" dirty="0">
                <a:latin typeface="Times New Roman"/>
                <a:cs typeface="Times New Roman"/>
              </a:rPr>
              <a:t>Technology</a:t>
            </a:r>
            <a:endParaRPr sz="1500" dirty="0">
              <a:latin typeface="Times New Roman"/>
              <a:cs typeface="Times New Roman"/>
            </a:endParaRPr>
          </a:p>
          <a:p>
            <a:pPr marL="130810" algn="ctr">
              <a:lnSpc>
                <a:spcPct val="100000"/>
              </a:lnSpc>
              <a:spcBef>
                <a:spcPts val="825"/>
              </a:spcBef>
            </a:pPr>
            <a:r>
              <a:rPr sz="1300" b="1" spc="-10" dirty="0">
                <a:latin typeface="Times New Roman"/>
                <a:cs typeface="Times New Roman"/>
              </a:rPr>
              <a:t>IN</a:t>
            </a:r>
            <a:endParaRPr sz="1300" dirty="0">
              <a:latin typeface="Times New Roman"/>
              <a:cs typeface="Times New Roman"/>
            </a:endParaRPr>
          </a:p>
          <a:p>
            <a:pPr marL="132715" algn="ctr">
              <a:lnSpc>
                <a:spcPct val="100000"/>
              </a:lnSpc>
              <a:spcBef>
                <a:spcPts val="720"/>
              </a:spcBef>
            </a:pPr>
            <a:r>
              <a:rPr sz="1300" b="1" spc="-5" dirty="0">
                <a:latin typeface="Times New Roman"/>
                <a:cs typeface="Times New Roman"/>
              </a:rPr>
              <a:t>Computer Science and</a:t>
            </a:r>
            <a:r>
              <a:rPr sz="1300" b="1" spc="15" dirty="0">
                <a:latin typeface="Times New Roman"/>
                <a:cs typeface="Times New Roman"/>
              </a:rPr>
              <a:t> </a:t>
            </a:r>
            <a:r>
              <a:rPr sz="1300" b="1" spc="-5" dirty="0">
                <a:latin typeface="Times New Roman"/>
                <a:cs typeface="Times New Roman"/>
              </a:rPr>
              <a:t>Engineering</a:t>
            </a:r>
            <a:endParaRPr sz="1300" dirty="0">
              <a:latin typeface="Times New Roman"/>
              <a:cs typeface="Times New Roman"/>
            </a:endParaRPr>
          </a:p>
          <a:p>
            <a:pPr>
              <a:lnSpc>
                <a:spcPct val="100000"/>
              </a:lnSpc>
            </a:pPr>
            <a:endParaRPr sz="1400" dirty="0">
              <a:latin typeface="Times New Roman"/>
              <a:cs typeface="Times New Roman"/>
            </a:endParaRPr>
          </a:p>
          <a:p>
            <a:pPr marL="124460" algn="ctr">
              <a:lnSpc>
                <a:spcPct val="100000"/>
              </a:lnSpc>
              <a:spcBef>
                <a:spcPts val="1030"/>
              </a:spcBef>
            </a:pPr>
            <a:r>
              <a:rPr lang="en-US" sz="1300" b="1" spc="-5" dirty="0" smtClean="0">
                <a:latin typeface="Times New Roman"/>
                <a:cs typeface="Times New Roman"/>
              </a:rPr>
              <a:t>COLLAGE-REGENT EDUCATION AND RESEARCH FOUNDATION  GROUP OF INSTITUTION</a:t>
            </a:r>
          </a:p>
          <a:p>
            <a:pPr marL="124460" algn="ctr">
              <a:lnSpc>
                <a:spcPct val="100000"/>
              </a:lnSpc>
              <a:spcBef>
                <a:spcPts val="1030"/>
              </a:spcBef>
            </a:pPr>
            <a:r>
              <a:rPr lang="en-US" sz="1300" b="1" spc="-5" dirty="0" smtClean="0">
                <a:latin typeface="Times New Roman"/>
                <a:cs typeface="Times New Roman"/>
              </a:rPr>
              <a:t>UNIVERSITY-MAULANA ABUL KALAM AZAD UNIVERSITY OF TECHNOLOGY,WEST BENGAL</a:t>
            </a:r>
            <a:endParaRPr sz="1300" dirty="0">
              <a:latin typeface="Times New Roman"/>
              <a:cs typeface="Times New Roman"/>
            </a:endParaRPr>
          </a:p>
          <a:p>
            <a:pPr>
              <a:lnSpc>
                <a:spcPct val="100000"/>
              </a:lnSpc>
              <a:spcBef>
                <a:spcPts val="40"/>
              </a:spcBef>
            </a:pPr>
            <a:endParaRPr sz="1200" dirty="0">
              <a:latin typeface="Times New Roman"/>
              <a:cs typeface="Times New Roman"/>
            </a:endParaRPr>
          </a:p>
          <a:p>
            <a:pPr marL="126364" algn="ctr">
              <a:lnSpc>
                <a:spcPct val="100000"/>
              </a:lnSpc>
            </a:pPr>
            <a:r>
              <a:rPr sz="1300" b="1" spc="-10" dirty="0">
                <a:latin typeface="Times New Roman"/>
                <a:cs typeface="Times New Roman"/>
              </a:rPr>
              <a:t>Under </a:t>
            </a:r>
            <a:r>
              <a:rPr sz="1300" b="1" spc="-5" dirty="0">
                <a:latin typeface="Times New Roman"/>
                <a:cs typeface="Times New Roman"/>
              </a:rPr>
              <a:t>the Supervision</a:t>
            </a:r>
            <a:r>
              <a:rPr sz="1300" b="1" spc="35" dirty="0">
                <a:latin typeface="Times New Roman"/>
                <a:cs typeface="Times New Roman"/>
              </a:rPr>
              <a:t> </a:t>
            </a:r>
            <a:r>
              <a:rPr sz="1300" b="1" spc="-5" dirty="0">
                <a:latin typeface="Times New Roman"/>
                <a:cs typeface="Times New Roman"/>
              </a:rPr>
              <a:t>of</a:t>
            </a:r>
            <a:endParaRPr sz="1300" dirty="0">
              <a:latin typeface="Times New Roman"/>
              <a:cs typeface="Times New Roman"/>
            </a:endParaRPr>
          </a:p>
          <a:p>
            <a:pPr>
              <a:lnSpc>
                <a:spcPct val="100000"/>
              </a:lnSpc>
              <a:spcBef>
                <a:spcPts val="20"/>
              </a:spcBef>
            </a:pPr>
            <a:endParaRPr sz="1350" dirty="0">
              <a:latin typeface="Times New Roman"/>
              <a:cs typeface="Times New Roman"/>
            </a:endParaRPr>
          </a:p>
          <a:p>
            <a:pPr marL="866140" marR="732155" algn="ctr">
              <a:lnSpc>
                <a:spcPts val="1730"/>
              </a:lnSpc>
            </a:pPr>
            <a:r>
              <a:rPr lang="en-US" sz="1500" b="1" dirty="0" smtClean="0">
                <a:latin typeface="Times New Roman"/>
                <a:cs typeface="Times New Roman"/>
              </a:rPr>
              <a:t>MR.AMARTYA GHOSH</a:t>
            </a:r>
            <a:r>
              <a:rPr sz="1500" b="1" spc="-5" dirty="0" smtClean="0">
                <a:latin typeface="Times New Roman"/>
                <a:cs typeface="Times New Roman"/>
              </a:rPr>
              <a:t>, </a:t>
            </a:r>
            <a:r>
              <a:rPr sz="1500" b="1" dirty="0" err="1">
                <a:latin typeface="Times New Roman"/>
                <a:cs typeface="Times New Roman"/>
              </a:rPr>
              <a:t>M.Tech</a:t>
            </a:r>
            <a:r>
              <a:rPr sz="1500" b="1" dirty="0" smtClean="0">
                <a:latin typeface="Times New Roman"/>
                <a:cs typeface="Times New Roman"/>
              </a:rPr>
              <a:t>.</a:t>
            </a:r>
            <a:r>
              <a:rPr sz="1500" b="1" spc="-5" dirty="0" smtClean="0">
                <a:latin typeface="Times New Roman"/>
                <a:cs typeface="Times New Roman"/>
              </a:rPr>
              <a:t>  </a:t>
            </a:r>
            <a:r>
              <a:rPr sz="1500" b="1" dirty="0">
                <a:latin typeface="Times New Roman"/>
                <a:cs typeface="Times New Roman"/>
              </a:rPr>
              <a:t>Assistant</a:t>
            </a:r>
            <a:r>
              <a:rPr sz="1500" b="1" spc="-25" dirty="0">
                <a:latin typeface="Times New Roman"/>
                <a:cs typeface="Times New Roman"/>
              </a:rPr>
              <a:t> </a:t>
            </a:r>
            <a:r>
              <a:rPr sz="1500" b="1" dirty="0">
                <a:latin typeface="Times New Roman"/>
                <a:cs typeface="Times New Roman"/>
              </a:rPr>
              <a:t>Professor</a:t>
            </a:r>
            <a:endParaRPr sz="1500" dirty="0">
              <a:latin typeface="Times New Roman"/>
              <a:cs typeface="Times New Roman"/>
            </a:endParaRPr>
          </a:p>
          <a:p>
            <a:pPr>
              <a:lnSpc>
                <a:spcPct val="100000"/>
              </a:lnSpc>
              <a:spcBef>
                <a:spcPts val="10"/>
              </a:spcBef>
            </a:pPr>
            <a:endParaRPr sz="1750" dirty="0">
              <a:latin typeface="Times New Roman"/>
              <a:cs typeface="Times New Roman"/>
            </a:endParaRPr>
          </a:p>
          <a:p>
            <a:pPr marL="130810" algn="ctr">
              <a:lnSpc>
                <a:spcPct val="100000"/>
              </a:lnSpc>
              <a:spcBef>
                <a:spcPts val="5"/>
              </a:spcBef>
            </a:pPr>
            <a:r>
              <a:rPr lang="en-US" sz="1300" b="1" spc="-5" dirty="0" smtClean="0">
                <a:latin typeface="Times New Roman"/>
                <a:cs typeface="Times New Roman"/>
              </a:rPr>
              <a:t>MAY/JUN</a:t>
            </a:r>
            <a:r>
              <a:rPr sz="1300" b="1" spc="-5" dirty="0" smtClean="0">
                <a:latin typeface="Times New Roman"/>
                <a:cs typeface="Times New Roman"/>
              </a:rPr>
              <a:t>-</a:t>
            </a:r>
            <a:r>
              <a:rPr sz="1300" b="1" spc="25" dirty="0" smtClean="0">
                <a:latin typeface="Times New Roman"/>
                <a:cs typeface="Times New Roman"/>
              </a:rPr>
              <a:t> </a:t>
            </a:r>
            <a:r>
              <a:rPr sz="1300" b="1" spc="-5" dirty="0" smtClean="0">
                <a:latin typeface="Times New Roman"/>
                <a:cs typeface="Times New Roman"/>
              </a:rPr>
              <a:t>202</a:t>
            </a:r>
            <a:r>
              <a:rPr lang="en-US" sz="1300" b="1" spc="-5" dirty="0" smtClean="0">
                <a:latin typeface="Times New Roman"/>
                <a:cs typeface="Times New Roman"/>
              </a:rPr>
              <a:t>1</a:t>
            </a:r>
            <a:endParaRPr sz="1300" dirty="0">
              <a:latin typeface="Times New Roman"/>
              <a:cs typeface="Times New Roman"/>
            </a:endParaRPr>
          </a:p>
        </p:txBody>
      </p:sp>
      <p:pic>
        <p:nvPicPr>
          <p:cNvPr id="8" name="Picture 7" descr="Screenshot_2021_0630_123718.png"/>
          <p:cNvPicPr>
            <a:picLocks noChangeAspect="1"/>
          </p:cNvPicPr>
          <p:nvPr/>
        </p:nvPicPr>
        <p:blipFill>
          <a:blip r:embed="rId2" cstate="print"/>
          <a:stretch>
            <a:fillRect/>
          </a:stretch>
        </p:blipFill>
        <p:spPr>
          <a:xfrm>
            <a:off x="3200400" y="228600"/>
            <a:ext cx="1482090" cy="145644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61084" y="1013129"/>
            <a:ext cx="5556885" cy="8752205"/>
          </a:xfrm>
          <a:prstGeom prst="rect">
            <a:avLst/>
          </a:prstGeom>
        </p:spPr>
        <p:txBody>
          <a:bodyPr vert="horz" wrap="square" lIns="0" tIns="12700" rIns="0" bIns="0" rtlCol="0">
            <a:spAutoFit/>
          </a:bodyPr>
          <a:lstStyle/>
          <a:p>
            <a:pPr marL="12700" marR="5080" algn="just">
              <a:lnSpc>
                <a:spcPct val="144500"/>
              </a:lnSpc>
              <a:spcBef>
                <a:spcPts val="100"/>
              </a:spcBef>
            </a:pPr>
            <a:r>
              <a:rPr sz="1400" b="1" spc="-5" dirty="0">
                <a:latin typeface="Times New Roman"/>
                <a:cs typeface="Times New Roman"/>
              </a:rPr>
              <a:t>Components </a:t>
            </a:r>
            <a:r>
              <a:rPr sz="1400" b="1" spc="-20" dirty="0">
                <a:latin typeface="Times New Roman"/>
                <a:cs typeface="Times New Roman"/>
              </a:rPr>
              <a:t>of</a:t>
            </a:r>
            <a:r>
              <a:rPr sz="1400" b="1" spc="310" dirty="0">
                <a:latin typeface="Times New Roman"/>
                <a:cs typeface="Times New Roman"/>
              </a:rPr>
              <a:t> </a:t>
            </a:r>
            <a:r>
              <a:rPr sz="1400" b="1" spc="-5" dirty="0">
                <a:latin typeface="Times New Roman"/>
                <a:cs typeface="Times New Roman"/>
              </a:rPr>
              <a:t>a </a:t>
            </a:r>
            <a:r>
              <a:rPr sz="1400" b="1" spc="-10" dirty="0">
                <a:latin typeface="Times New Roman"/>
                <a:cs typeface="Times New Roman"/>
              </a:rPr>
              <a:t>Cryptosystem: </a:t>
            </a:r>
            <a:r>
              <a:rPr sz="1400" spc="-10" dirty="0">
                <a:latin typeface="Times New Roman"/>
                <a:cs typeface="Times New Roman"/>
              </a:rPr>
              <a:t>The various </a:t>
            </a:r>
            <a:r>
              <a:rPr sz="1400" spc="-5" dirty="0">
                <a:latin typeface="Times New Roman"/>
                <a:cs typeface="Times New Roman"/>
              </a:rPr>
              <a:t>components of a basic  cryptosystem </a:t>
            </a:r>
            <a:r>
              <a:rPr sz="1400" spc="-10" dirty="0">
                <a:latin typeface="Times New Roman"/>
                <a:cs typeface="Times New Roman"/>
              </a:rPr>
              <a:t>are </a:t>
            </a:r>
            <a:r>
              <a:rPr sz="1400" spc="-5" dirty="0">
                <a:latin typeface="Times New Roman"/>
                <a:cs typeface="Times New Roman"/>
              </a:rPr>
              <a:t>as</a:t>
            </a:r>
            <a:r>
              <a:rPr sz="1400" spc="15" dirty="0">
                <a:latin typeface="Times New Roman"/>
                <a:cs typeface="Times New Roman"/>
              </a:rPr>
              <a:t> </a:t>
            </a:r>
            <a:r>
              <a:rPr sz="1400" spc="-5" dirty="0">
                <a:latin typeface="Times New Roman"/>
                <a:cs typeface="Times New Roman"/>
              </a:rPr>
              <a:t>follows:</a:t>
            </a:r>
            <a:endParaRPr sz="1400">
              <a:latin typeface="Times New Roman"/>
              <a:cs typeface="Times New Roman"/>
            </a:endParaRPr>
          </a:p>
          <a:p>
            <a:pPr marL="372110" indent="-180340" algn="just">
              <a:lnSpc>
                <a:spcPct val="100000"/>
              </a:lnSpc>
              <a:spcBef>
                <a:spcPts val="890"/>
              </a:spcBef>
              <a:buSzPct val="71428"/>
              <a:buFont typeface="Symbol"/>
              <a:buChar char=""/>
              <a:tabLst>
                <a:tab pos="372745" algn="l"/>
              </a:tabLst>
            </a:pPr>
            <a:r>
              <a:rPr sz="1400" b="1" spc="-5" dirty="0">
                <a:latin typeface="Times New Roman"/>
                <a:cs typeface="Times New Roman"/>
              </a:rPr>
              <a:t>Plaintext. </a:t>
            </a:r>
            <a:r>
              <a:rPr sz="1400" spc="-10" dirty="0">
                <a:latin typeface="Times New Roman"/>
                <a:cs typeface="Times New Roman"/>
              </a:rPr>
              <a:t>It </a:t>
            </a:r>
            <a:r>
              <a:rPr sz="1400" spc="-20" dirty="0">
                <a:latin typeface="Times New Roman"/>
                <a:cs typeface="Times New Roman"/>
              </a:rPr>
              <a:t>is </a:t>
            </a:r>
            <a:r>
              <a:rPr sz="1400" spc="-10" dirty="0">
                <a:latin typeface="Times New Roman"/>
                <a:cs typeface="Times New Roman"/>
              </a:rPr>
              <a:t>the </a:t>
            </a:r>
            <a:r>
              <a:rPr sz="1400" spc="-5" dirty="0">
                <a:latin typeface="Times New Roman"/>
                <a:cs typeface="Times New Roman"/>
              </a:rPr>
              <a:t>original data to be protected </a:t>
            </a:r>
            <a:r>
              <a:rPr sz="1400" spc="-10" dirty="0">
                <a:latin typeface="Times New Roman"/>
                <a:cs typeface="Times New Roman"/>
              </a:rPr>
              <a:t>during</a:t>
            </a:r>
            <a:r>
              <a:rPr sz="1400" spc="105" dirty="0">
                <a:latin typeface="Times New Roman"/>
                <a:cs typeface="Times New Roman"/>
              </a:rPr>
              <a:t> </a:t>
            </a:r>
            <a:r>
              <a:rPr sz="1400" spc="-5" dirty="0">
                <a:latin typeface="Times New Roman"/>
                <a:cs typeface="Times New Roman"/>
              </a:rPr>
              <a:t>transmission.</a:t>
            </a:r>
            <a:endParaRPr sz="1400">
              <a:latin typeface="Times New Roman"/>
              <a:cs typeface="Times New Roman"/>
            </a:endParaRPr>
          </a:p>
          <a:p>
            <a:pPr marL="192405" marR="34925" algn="just">
              <a:lnSpc>
                <a:spcPct val="144300"/>
              </a:lnSpc>
              <a:spcBef>
                <a:spcPts val="114"/>
              </a:spcBef>
              <a:buSzPct val="71428"/>
              <a:buFont typeface="Symbol"/>
              <a:buChar char=""/>
              <a:tabLst>
                <a:tab pos="375920" algn="l"/>
              </a:tabLst>
            </a:pPr>
            <a:r>
              <a:rPr sz="1400" b="1" spc="-10" dirty="0">
                <a:latin typeface="Times New Roman"/>
                <a:cs typeface="Times New Roman"/>
              </a:rPr>
              <a:t>Cipher text. </a:t>
            </a:r>
            <a:r>
              <a:rPr sz="1400" spc="-10" dirty="0">
                <a:latin typeface="Times New Roman"/>
                <a:cs typeface="Times New Roman"/>
              </a:rPr>
              <a:t>It </a:t>
            </a:r>
            <a:r>
              <a:rPr sz="1400" spc="-20" dirty="0">
                <a:latin typeface="Times New Roman"/>
                <a:cs typeface="Times New Roman"/>
              </a:rPr>
              <a:t>is </a:t>
            </a:r>
            <a:r>
              <a:rPr sz="1400" spc="-10" dirty="0">
                <a:latin typeface="Times New Roman"/>
                <a:cs typeface="Times New Roman"/>
              </a:rPr>
              <a:t>the scrambled version </a:t>
            </a:r>
            <a:r>
              <a:rPr sz="1400" spc="5" dirty="0">
                <a:latin typeface="Times New Roman"/>
                <a:cs typeface="Times New Roman"/>
              </a:rPr>
              <a:t>of </a:t>
            </a:r>
            <a:r>
              <a:rPr sz="1400" spc="-10" dirty="0">
                <a:latin typeface="Times New Roman"/>
                <a:cs typeface="Times New Roman"/>
              </a:rPr>
              <a:t>the </a:t>
            </a:r>
            <a:r>
              <a:rPr sz="1400" spc="-5" dirty="0">
                <a:latin typeface="Times New Roman"/>
                <a:cs typeface="Times New Roman"/>
              </a:rPr>
              <a:t>plaintext </a:t>
            </a:r>
            <a:r>
              <a:rPr sz="1400" spc="-10" dirty="0">
                <a:latin typeface="Times New Roman"/>
                <a:cs typeface="Times New Roman"/>
              </a:rPr>
              <a:t>produced </a:t>
            </a:r>
            <a:r>
              <a:rPr sz="1400" spc="5" dirty="0">
                <a:latin typeface="Times New Roman"/>
                <a:cs typeface="Times New Roman"/>
              </a:rPr>
              <a:t>by </a:t>
            </a:r>
            <a:r>
              <a:rPr sz="1400" dirty="0">
                <a:latin typeface="Times New Roman"/>
                <a:cs typeface="Times New Roman"/>
              </a:rPr>
              <a:t>the  </a:t>
            </a:r>
            <a:r>
              <a:rPr sz="1400" spc="-5" dirty="0">
                <a:latin typeface="Times New Roman"/>
                <a:cs typeface="Times New Roman"/>
              </a:rPr>
              <a:t>encryption </a:t>
            </a:r>
            <a:r>
              <a:rPr sz="1400" dirty="0">
                <a:latin typeface="Times New Roman"/>
                <a:cs typeface="Times New Roman"/>
              </a:rPr>
              <a:t>algorithm </a:t>
            </a:r>
            <a:r>
              <a:rPr sz="1400" spc="-5" dirty="0">
                <a:latin typeface="Times New Roman"/>
                <a:cs typeface="Times New Roman"/>
              </a:rPr>
              <a:t>using a </a:t>
            </a:r>
            <a:r>
              <a:rPr sz="1400" spc="-10" dirty="0">
                <a:latin typeface="Times New Roman"/>
                <a:cs typeface="Times New Roman"/>
              </a:rPr>
              <a:t>specific the </a:t>
            </a:r>
            <a:r>
              <a:rPr sz="1400" spc="-5" dirty="0">
                <a:latin typeface="Times New Roman"/>
                <a:cs typeface="Times New Roman"/>
              </a:rPr>
              <a:t>encryption key. </a:t>
            </a:r>
            <a:r>
              <a:rPr sz="1400" spc="10" dirty="0">
                <a:latin typeface="Times New Roman"/>
                <a:cs typeface="Times New Roman"/>
              </a:rPr>
              <a:t>The </a:t>
            </a:r>
            <a:r>
              <a:rPr sz="1400" spc="-10" dirty="0">
                <a:latin typeface="Times New Roman"/>
                <a:cs typeface="Times New Roman"/>
              </a:rPr>
              <a:t>ciphertext </a:t>
            </a:r>
            <a:r>
              <a:rPr sz="1400" spc="-5" dirty="0">
                <a:latin typeface="Times New Roman"/>
                <a:cs typeface="Times New Roman"/>
              </a:rPr>
              <a:t>is  </a:t>
            </a:r>
            <a:r>
              <a:rPr sz="1400" spc="-10" dirty="0">
                <a:latin typeface="Times New Roman"/>
                <a:cs typeface="Times New Roman"/>
              </a:rPr>
              <a:t>not </a:t>
            </a:r>
            <a:r>
              <a:rPr sz="1400" spc="-5" dirty="0">
                <a:latin typeface="Times New Roman"/>
                <a:cs typeface="Times New Roman"/>
              </a:rPr>
              <a:t>guarded. </a:t>
            </a:r>
            <a:r>
              <a:rPr sz="1400" spc="-10" dirty="0">
                <a:latin typeface="Times New Roman"/>
                <a:cs typeface="Times New Roman"/>
              </a:rPr>
              <a:t>It </a:t>
            </a:r>
            <a:r>
              <a:rPr sz="1400" spc="-15" dirty="0">
                <a:latin typeface="Times New Roman"/>
                <a:cs typeface="Times New Roman"/>
              </a:rPr>
              <a:t>flows </a:t>
            </a:r>
            <a:r>
              <a:rPr sz="1400" spc="5" dirty="0">
                <a:latin typeface="Times New Roman"/>
                <a:cs typeface="Times New Roman"/>
              </a:rPr>
              <a:t>on </a:t>
            </a:r>
            <a:r>
              <a:rPr sz="1400" spc="-10" dirty="0">
                <a:latin typeface="Times New Roman"/>
                <a:cs typeface="Times New Roman"/>
              </a:rPr>
              <a:t>public </a:t>
            </a:r>
            <a:r>
              <a:rPr sz="1400" spc="-5" dirty="0">
                <a:latin typeface="Times New Roman"/>
                <a:cs typeface="Times New Roman"/>
              </a:rPr>
              <a:t>channel. </a:t>
            </a:r>
            <a:r>
              <a:rPr sz="1400" spc="-10" dirty="0">
                <a:latin typeface="Times New Roman"/>
                <a:cs typeface="Times New Roman"/>
              </a:rPr>
              <a:t>It </a:t>
            </a:r>
            <a:r>
              <a:rPr sz="1400" spc="-5" dirty="0">
                <a:latin typeface="Times New Roman"/>
                <a:cs typeface="Times New Roman"/>
              </a:rPr>
              <a:t>can be intercepted </a:t>
            </a:r>
            <a:r>
              <a:rPr sz="1400" spc="5" dirty="0">
                <a:latin typeface="Times New Roman"/>
                <a:cs typeface="Times New Roman"/>
              </a:rPr>
              <a:t>or  </a:t>
            </a:r>
            <a:r>
              <a:rPr sz="1400" spc="-10" dirty="0">
                <a:latin typeface="Times New Roman"/>
                <a:cs typeface="Times New Roman"/>
              </a:rPr>
              <a:t>compromised </a:t>
            </a:r>
            <a:r>
              <a:rPr sz="1400" spc="5" dirty="0">
                <a:latin typeface="Times New Roman"/>
                <a:cs typeface="Times New Roman"/>
              </a:rPr>
              <a:t>by </a:t>
            </a:r>
            <a:r>
              <a:rPr sz="1400" spc="-5" dirty="0">
                <a:latin typeface="Times New Roman"/>
                <a:cs typeface="Times New Roman"/>
              </a:rPr>
              <a:t>anyone who </a:t>
            </a:r>
            <a:r>
              <a:rPr sz="1400" spc="-15" dirty="0">
                <a:latin typeface="Times New Roman"/>
                <a:cs typeface="Times New Roman"/>
              </a:rPr>
              <a:t>has </a:t>
            </a:r>
            <a:r>
              <a:rPr sz="1400" spc="-5" dirty="0">
                <a:latin typeface="Times New Roman"/>
                <a:cs typeface="Times New Roman"/>
              </a:rPr>
              <a:t>access to </a:t>
            </a:r>
            <a:r>
              <a:rPr sz="1400" spc="-15" dirty="0">
                <a:latin typeface="Times New Roman"/>
                <a:cs typeface="Times New Roman"/>
              </a:rPr>
              <a:t>the </a:t>
            </a:r>
            <a:r>
              <a:rPr sz="1400" spc="-5" dirty="0">
                <a:latin typeface="Times New Roman"/>
                <a:cs typeface="Times New Roman"/>
              </a:rPr>
              <a:t>communication</a:t>
            </a:r>
            <a:r>
              <a:rPr sz="1400" spc="55" dirty="0">
                <a:latin typeface="Times New Roman"/>
                <a:cs typeface="Times New Roman"/>
              </a:rPr>
              <a:t> </a:t>
            </a:r>
            <a:r>
              <a:rPr sz="1400" spc="-5" dirty="0">
                <a:latin typeface="Times New Roman"/>
                <a:cs typeface="Times New Roman"/>
              </a:rPr>
              <a:t>channel.</a:t>
            </a:r>
            <a:endParaRPr sz="1400">
              <a:latin typeface="Times New Roman"/>
              <a:cs typeface="Times New Roman"/>
            </a:endParaRPr>
          </a:p>
          <a:p>
            <a:pPr marL="192405" marR="34925" algn="just">
              <a:lnSpc>
                <a:spcPct val="144300"/>
              </a:lnSpc>
              <a:spcBef>
                <a:spcPts val="120"/>
              </a:spcBef>
              <a:buSzPct val="71428"/>
              <a:buFont typeface="Symbol"/>
              <a:buChar char=""/>
              <a:tabLst>
                <a:tab pos="375920" algn="l"/>
              </a:tabLst>
            </a:pPr>
            <a:r>
              <a:rPr sz="1400" b="1" spc="-10" dirty="0">
                <a:latin typeface="Times New Roman"/>
                <a:cs typeface="Times New Roman"/>
              </a:rPr>
              <a:t>Encryption </a:t>
            </a:r>
            <a:r>
              <a:rPr sz="1400" b="1" spc="-5" dirty="0">
                <a:latin typeface="Times New Roman"/>
                <a:cs typeface="Times New Roman"/>
              </a:rPr>
              <a:t>Algorithm. </a:t>
            </a:r>
            <a:r>
              <a:rPr sz="1400" spc="-10" dirty="0">
                <a:latin typeface="Times New Roman"/>
                <a:cs typeface="Times New Roman"/>
              </a:rPr>
              <a:t>It </a:t>
            </a:r>
            <a:r>
              <a:rPr sz="1400" spc="-20" dirty="0">
                <a:latin typeface="Times New Roman"/>
                <a:cs typeface="Times New Roman"/>
              </a:rPr>
              <a:t>is </a:t>
            </a:r>
            <a:r>
              <a:rPr sz="1400" spc="-5" dirty="0">
                <a:latin typeface="Times New Roman"/>
                <a:cs typeface="Times New Roman"/>
              </a:rPr>
              <a:t>a </a:t>
            </a:r>
            <a:r>
              <a:rPr sz="1400" spc="-10" dirty="0">
                <a:latin typeface="Times New Roman"/>
                <a:cs typeface="Times New Roman"/>
              </a:rPr>
              <a:t>mathematical </a:t>
            </a:r>
            <a:r>
              <a:rPr sz="1400" spc="-5" dirty="0">
                <a:latin typeface="Times New Roman"/>
                <a:cs typeface="Times New Roman"/>
              </a:rPr>
              <a:t>process </a:t>
            </a:r>
            <a:r>
              <a:rPr sz="1400" spc="-15" dirty="0">
                <a:latin typeface="Times New Roman"/>
                <a:cs typeface="Times New Roman"/>
              </a:rPr>
              <a:t>that </a:t>
            </a:r>
            <a:r>
              <a:rPr sz="1400" spc="-10" dirty="0">
                <a:latin typeface="Times New Roman"/>
                <a:cs typeface="Times New Roman"/>
              </a:rPr>
              <a:t>produces </a:t>
            </a:r>
            <a:r>
              <a:rPr sz="1400" spc="-5" dirty="0">
                <a:latin typeface="Times New Roman"/>
                <a:cs typeface="Times New Roman"/>
              </a:rPr>
              <a:t>a  </a:t>
            </a:r>
            <a:r>
              <a:rPr sz="1400" spc="-10" dirty="0">
                <a:latin typeface="Times New Roman"/>
                <a:cs typeface="Times New Roman"/>
              </a:rPr>
              <a:t>ciphertext for </a:t>
            </a:r>
            <a:r>
              <a:rPr sz="1400" spc="-5" dirty="0">
                <a:latin typeface="Times New Roman"/>
                <a:cs typeface="Times New Roman"/>
              </a:rPr>
              <a:t>any given plaintext and encryption key. </a:t>
            </a:r>
            <a:r>
              <a:rPr sz="1400" spc="-10" dirty="0">
                <a:latin typeface="Times New Roman"/>
                <a:cs typeface="Times New Roman"/>
              </a:rPr>
              <a:t>It </a:t>
            </a:r>
            <a:r>
              <a:rPr sz="1400" spc="-20" dirty="0">
                <a:latin typeface="Times New Roman"/>
                <a:cs typeface="Times New Roman"/>
              </a:rPr>
              <a:t>is </a:t>
            </a:r>
            <a:r>
              <a:rPr sz="1400" spc="-5" dirty="0">
                <a:latin typeface="Times New Roman"/>
                <a:cs typeface="Times New Roman"/>
              </a:rPr>
              <a:t>a cryptographic  algorithm </a:t>
            </a:r>
            <a:r>
              <a:rPr sz="1400" dirty="0">
                <a:latin typeface="Times New Roman"/>
                <a:cs typeface="Times New Roman"/>
              </a:rPr>
              <a:t>that </a:t>
            </a:r>
            <a:r>
              <a:rPr sz="1400" spc="-5" dirty="0">
                <a:latin typeface="Times New Roman"/>
                <a:cs typeface="Times New Roman"/>
              </a:rPr>
              <a:t>takes plaintext </a:t>
            </a:r>
            <a:r>
              <a:rPr sz="1400" spc="-15" dirty="0">
                <a:latin typeface="Times New Roman"/>
                <a:cs typeface="Times New Roman"/>
              </a:rPr>
              <a:t>and </a:t>
            </a:r>
            <a:r>
              <a:rPr sz="1400" spc="5" dirty="0">
                <a:latin typeface="Times New Roman"/>
                <a:cs typeface="Times New Roman"/>
              </a:rPr>
              <a:t>an </a:t>
            </a:r>
            <a:r>
              <a:rPr sz="1400" spc="-5" dirty="0">
                <a:latin typeface="Times New Roman"/>
                <a:cs typeface="Times New Roman"/>
              </a:rPr>
              <a:t>encryption </a:t>
            </a:r>
            <a:r>
              <a:rPr sz="1400" dirty="0">
                <a:latin typeface="Times New Roman"/>
                <a:cs typeface="Times New Roman"/>
              </a:rPr>
              <a:t>key </a:t>
            </a:r>
            <a:r>
              <a:rPr sz="1400" spc="5" dirty="0">
                <a:latin typeface="Times New Roman"/>
                <a:cs typeface="Times New Roman"/>
              </a:rPr>
              <a:t>as </a:t>
            </a:r>
            <a:r>
              <a:rPr sz="1400" spc="-15" dirty="0">
                <a:latin typeface="Times New Roman"/>
                <a:cs typeface="Times New Roman"/>
              </a:rPr>
              <a:t>input </a:t>
            </a:r>
            <a:r>
              <a:rPr sz="1400" spc="-5" dirty="0">
                <a:latin typeface="Times New Roman"/>
                <a:cs typeface="Times New Roman"/>
              </a:rPr>
              <a:t>and </a:t>
            </a:r>
            <a:r>
              <a:rPr sz="1400" spc="-10" dirty="0">
                <a:latin typeface="Times New Roman"/>
                <a:cs typeface="Times New Roman"/>
              </a:rPr>
              <a:t>produces  </a:t>
            </a:r>
            <a:r>
              <a:rPr sz="1400" spc="-5" dirty="0">
                <a:latin typeface="Times New Roman"/>
                <a:cs typeface="Times New Roman"/>
              </a:rPr>
              <a:t>a</a:t>
            </a:r>
            <a:r>
              <a:rPr sz="1400" spc="10" dirty="0">
                <a:latin typeface="Times New Roman"/>
                <a:cs typeface="Times New Roman"/>
              </a:rPr>
              <a:t> </a:t>
            </a:r>
            <a:r>
              <a:rPr sz="1400" spc="-10" dirty="0">
                <a:latin typeface="Times New Roman"/>
                <a:cs typeface="Times New Roman"/>
              </a:rPr>
              <a:t>ciphertext.</a:t>
            </a:r>
            <a:endParaRPr sz="1400">
              <a:latin typeface="Times New Roman"/>
              <a:cs typeface="Times New Roman"/>
            </a:endParaRPr>
          </a:p>
          <a:p>
            <a:pPr marL="192405" marR="33655" algn="just">
              <a:lnSpc>
                <a:spcPct val="144000"/>
              </a:lnSpc>
              <a:spcBef>
                <a:spcPts val="125"/>
              </a:spcBef>
              <a:buSzPct val="71428"/>
              <a:buFont typeface="Symbol"/>
              <a:buChar char=""/>
              <a:tabLst>
                <a:tab pos="375920" algn="l"/>
              </a:tabLst>
            </a:pPr>
            <a:r>
              <a:rPr sz="1400" b="1" spc="-5" dirty="0">
                <a:latin typeface="Times New Roman"/>
                <a:cs typeface="Times New Roman"/>
              </a:rPr>
              <a:t>Decryption Algorithm, </a:t>
            </a:r>
            <a:r>
              <a:rPr sz="1400" spc="-10" dirty="0">
                <a:latin typeface="Times New Roman"/>
                <a:cs typeface="Times New Roman"/>
              </a:rPr>
              <a:t>It </a:t>
            </a:r>
            <a:r>
              <a:rPr sz="1400" spc="-20" dirty="0">
                <a:latin typeface="Times New Roman"/>
                <a:cs typeface="Times New Roman"/>
              </a:rPr>
              <a:t>is </a:t>
            </a:r>
            <a:r>
              <a:rPr sz="1400" spc="-5" dirty="0">
                <a:latin typeface="Times New Roman"/>
                <a:cs typeface="Times New Roman"/>
              </a:rPr>
              <a:t>a </a:t>
            </a:r>
            <a:r>
              <a:rPr sz="1400" spc="-10" dirty="0">
                <a:latin typeface="Times New Roman"/>
                <a:cs typeface="Times New Roman"/>
              </a:rPr>
              <a:t>mathematical </a:t>
            </a:r>
            <a:r>
              <a:rPr sz="1400" spc="-5" dirty="0">
                <a:latin typeface="Times New Roman"/>
                <a:cs typeface="Times New Roman"/>
              </a:rPr>
              <a:t>process, </a:t>
            </a:r>
            <a:r>
              <a:rPr sz="1400" spc="-15" dirty="0">
                <a:latin typeface="Times New Roman"/>
                <a:cs typeface="Times New Roman"/>
              </a:rPr>
              <a:t>that </a:t>
            </a:r>
            <a:r>
              <a:rPr sz="1400" spc="-5" dirty="0">
                <a:latin typeface="Times New Roman"/>
                <a:cs typeface="Times New Roman"/>
              </a:rPr>
              <a:t>produces a  </a:t>
            </a:r>
            <a:r>
              <a:rPr sz="1400" spc="-10" dirty="0">
                <a:latin typeface="Times New Roman"/>
                <a:cs typeface="Times New Roman"/>
              </a:rPr>
              <a:t>unique </a:t>
            </a:r>
            <a:r>
              <a:rPr sz="1400" spc="-5" dirty="0">
                <a:latin typeface="Times New Roman"/>
                <a:cs typeface="Times New Roman"/>
              </a:rPr>
              <a:t>plaintext </a:t>
            </a:r>
            <a:r>
              <a:rPr sz="1400" spc="-10" dirty="0">
                <a:latin typeface="Times New Roman"/>
                <a:cs typeface="Times New Roman"/>
              </a:rPr>
              <a:t>for </a:t>
            </a:r>
            <a:r>
              <a:rPr sz="1400" spc="-5" dirty="0">
                <a:latin typeface="Times New Roman"/>
                <a:cs typeface="Times New Roman"/>
              </a:rPr>
              <a:t>any given ciphertext </a:t>
            </a:r>
            <a:r>
              <a:rPr sz="1400" spc="-15" dirty="0">
                <a:latin typeface="Times New Roman"/>
                <a:cs typeface="Times New Roman"/>
              </a:rPr>
              <a:t>and </a:t>
            </a:r>
            <a:r>
              <a:rPr sz="1400" spc="-5" dirty="0">
                <a:latin typeface="Times New Roman"/>
                <a:cs typeface="Times New Roman"/>
              </a:rPr>
              <a:t>decryption </a:t>
            </a:r>
            <a:r>
              <a:rPr sz="1400" spc="-10" dirty="0">
                <a:latin typeface="Times New Roman"/>
                <a:cs typeface="Times New Roman"/>
              </a:rPr>
              <a:t>key. It </a:t>
            </a:r>
            <a:r>
              <a:rPr sz="1400" spc="-20" dirty="0">
                <a:latin typeface="Times New Roman"/>
                <a:cs typeface="Times New Roman"/>
              </a:rPr>
              <a:t>is </a:t>
            </a:r>
            <a:r>
              <a:rPr sz="1400" spc="-5" dirty="0">
                <a:latin typeface="Times New Roman"/>
                <a:cs typeface="Times New Roman"/>
              </a:rPr>
              <a:t>a  cryptographic algorithm </a:t>
            </a:r>
            <a:r>
              <a:rPr sz="1400" spc="-10" dirty="0">
                <a:latin typeface="Times New Roman"/>
                <a:cs typeface="Times New Roman"/>
              </a:rPr>
              <a:t>that </a:t>
            </a:r>
            <a:r>
              <a:rPr sz="1400" spc="-5" dirty="0">
                <a:latin typeface="Times New Roman"/>
                <a:cs typeface="Times New Roman"/>
              </a:rPr>
              <a:t>takes a </a:t>
            </a:r>
            <a:r>
              <a:rPr sz="1400" spc="-10" dirty="0">
                <a:latin typeface="Times New Roman"/>
                <a:cs typeface="Times New Roman"/>
              </a:rPr>
              <a:t>ciphertext </a:t>
            </a:r>
            <a:r>
              <a:rPr sz="1400" spc="-5" dirty="0">
                <a:latin typeface="Times New Roman"/>
                <a:cs typeface="Times New Roman"/>
              </a:rPr>
              <a:t>and a decryption </a:t>
            </a:r>
            <a:r>
              <a:rPr sz="1400" dirty="0">
                <a:latin typeface="Times New Roman"/>
                <a:cs typeface="Times New Roman"/>
              </a:rPr>
              <a:t>key </a:t>
            </a:r>
            <a:r>
              <a:rPr sz="1400" spc="-5" dirty="0">
                <a:latin typeface="Times New Roman"/>
                <a:cs typeface="Times New Roman"/>
              </a:rPr>
              <a:t>as  input, </a:t>
            </a:r>
            <a:r>
              <a:rPr sz="1400" spc="-15" dirty="0">
                <a:latin typeface="Times New Roman"/>
                <a:cs typeface="Times New Roman"/>
              </a:rPr>
              <a:t>and </a:t>
            </a:r>
            <a:r>
              <a:rPr sz="1400" spc="-5" dirty="0">
                <a:latin typeface="Times New Roman"/>
                <a:cs typeface="Times New Roman"/>
              </a:rPr>
              <a:t>outputs a </a:t>
            </a:r>
            <a:r>
              <a:rPr sz="1400" spc="-10" dirty="0">
                <a:latin typeface="Times New Roman"/>
                <a:cs typeface="Times New Roman"/>
              </a:rPr>
              <a:t>plaintext. The </a:t>
            </a:r>
            <a:r>
              <a:rPr sz="1400" spc="-5" dirty="0">
                <a:latin typeface="Times New Roman"/>
                <a:cs typeface="Times New Roman"/>
              </a:rPr>
              <a:t>decryption algorithm essentially  </a:t>
            </a:r>
            <a:r>
              <a:rPr sz="1400" spc="-10" dirty="0">
                <a:latin typeface="Times New Roman"/>
                <a:cs typeface="Times New Roman"/>
              </a:rPr>
              <a:t>reverses </a:t>
            </a:r>
            <a:r>
              <a:rPr sz="1400" spc="-15" dirty="0">
                <a:latin typeface="Times New Roman"/>
                <a:cs typeface="Times New Roman"/>
              </a:rPr>
              <a:t>the </a:t>
            </a:r>
            <a:r>
              <a:rPr sz="1400" spc="-5" dirty="0">
                <a:latin typeface="Times New Roman"/>
                <a:cs typeface="Times New Roman"/>
              </a:rPr>
              <a:t>encryption algorithm and </a:t>
            </a:r>
            <a:r>
              <a:rPr sz="1400" spc="-20" dirty="0">
                <a:latin typeface="Times New Roman"/>
                <a:cs typeface="Times New Roman"/>
              </a:rPr>
              <a:t>is </a:t>
            </a:r>
            <a:r>
              <a:rPr sz="1400" spc="-15" dirty="0">
                <a:latin typeface="Times New Roman"/>
                <a:cs typeface="Times New Roman"/>
              </a:rPr>
              <a:t>thus </a:t>
            </a:r>
            <a:r>
              <a:rPr sz="1400" spc="-5" dirty="0">
                <a:latin typeface="Times New Roman"/>
                <a:cs typeface="Times New Roman"/>
              </a:rPr>
              <a:t>closely </a:t>
            </a:r>
            <a:r>
              <a:rPr sz="1400" spc="-10" dirty="0">
                <a:latin typeface="Times New Roman"/>
                <a:cs typeface="Times New Roman"/>
              </a:rPr>
              <a:t>related </a:t>
            </a:r>
            <a:r>
              <a:rPr sz="1400" spc="-5" dirty="0">
                <a:latin typeface="Times New Roman"/>
                <a:cs typeface="Times New Roman"/>
              </a:rPr>
              <a:t>to</a:t>
            </a:r>
            <a:r>
              <a:rPr sz="1400" spc="185" dirty="0">
                <a:latin typeface="Times New Roman"/>
                <a:cs typeface="Times New Roman"/>
              </a:rPr>
              <a:t> </a:t>
            </a:r>
            <a:r>
              <a:rPr sz="1400" spc="-15" dirty="0">
                <a:latin typeface="Times New Roman"/>
                <a:cs typeface="Times New Roman"/>
              </a:rPr>
              <a:t>it.</a:t>
            </a:r>
            <a:endParaRPr sz="1400">
              <a:latin typeface="Times New Roman"/>
              <a:cs typeface="Times New Roman"/>
            </a:endParaRPr>
          </a:p>
          <a:p>
            <a:pPr marL="192405" marR="34290" algn="just">
              <a:lnSpc>
                <a:spcPct val="143700"/>
              </a:lnSpc>
              <a:spcBef>
                <a:spcPts val="155"/>
              </a:spcBef>
              <a:buSzPct val="71428"/>
              <a:buFont typeface="Symbol"/>
              <a:buChar char=""/>
              <a:tabLst>
                <a:tab pos="375920" algn="l"/>
              </a:tabLst>
            </a:pPr>
            <a:r>
              <a:rPr sz="1400" b="1" spc="-10" dirty="0">
                <a:latin typeface="Times New Roman"/>
                <a:cs typeface="Times New Roman"/>
              </a:rPr>
              <a:t>Encryption </a:t>
            </a:r>
            <a:r>
              <a:rPr sz="1400" b="1" spc="-5" dirty="0">
                <a:latin typeface="Times New Roman"/>
                <a:cs typeface="Times New Roman"/>
              </a:rPr>
              <a:t>Key. </a:t>
            </a:r>
            <a:r>
              <a:rPr sz="1400" spc="-10" dirty="0">
                <a:latin typeface="Times New Roman"/>
                <a:cs typeface="Times New Roman"/>
              </a:rPr>
              <a:t>It </a:t>
            </a:r>
            <a:r>
              <a:rPr sz="1400" spc="-20" dirty="0">
                <a:latin typeface="Times New Roman"/>
                <a:cs typeface="Times New Roman"/>
              </a:rPr>
              <a:t>is </a:t>
            </a:r>
            <a:r>
              <a:rPr sz="1400" spc="-5" dirty="0">
                <a:latin typeface="Times New Roman"/>
                <a:cs typeface="Times New Roman"/>
              </a:rPr>
              <a:t>a </a:t>
            </a:r>
            <a:r>
              <a:rPr sz="1400" spc="-10" dirty="0">
                <a:latin typeface="Times New Roman"/>
                <a:cs typeface="Times New Roman"/>
              </a:rPr>
              <a:t>value that </a:t>
            </a:r>
            <a:r>
              <a:rPr sz="1400" spc="-20" dirty="0">
                <a:latin typeface="Times New Roman"/>
                <a:cs typeface="Times New Roman"/>
              </a:rPr>
              <a:t>is </a:t>
            </a:r>
            <a:r>
              <a:rPr sz="1400" spc="-5" dirty="0">
                <a:latin typeface="Times New Roman"/>
                <a:cs typeface="Times New Roman"/>
              </a:rPr>
              <a:t>known to </a:t>
            </a:r>
            <a:r>
              <a:rPr sz="1400" spc="-10" dirty="0">
                <a:latin typeface="Times New Roman"/>
                <a:cs typeface="Times New Roman"/>
              </a:rPr>
              <a:t>the sender. The </a:t>
            </a:r>
            <a:r>
              <a:rPr sz="1400" spc="-5" dirty="0">
                <a:latin typeface="Times New Roman"/>
                <a:cs typeface="Times New Roman"/>
              </a:rPr>
              <a:t>sender  inputs </a:t>
            </a:r>
            <a:r>
              <a:rPr sz="1400" spc="-10" dirty="0">
                <a:latin typeface="Times New Roman"/>
                <a:cs typeface="Times New Roman"/>
              </a:rPr>
              <a:t>the </a:t>
            </a:r>
            <a:r>
              <a:rPr sz="1400" spc="-5" dirty="0">
                <a:latin typeface="Times New Roman"/>
                <a:cs typeface="Times New Roman"/>
              </a:rPr>
              <a:t>encryption </a:t>
            </a:r>
            <a:r>
              <a:rPr sz="1400" dirty="0">
                <a:latin typeface="Times New Roman"/>
                <a:cs typeface="Times New Roman"/>
              </a:rPr>
              <a:t>key </a:t>
            </a:r>
            <a:r>
              <a:rPr sz="1400" spc="-15" dirty="0">
                <a:latin typeface="Times New Roman"/>
                <a:cs typeface="Times New Roman"/>
              </a:rPr>
              <a:t>into </a:t>
            </a:r>
            <a:r>
              <a:rPr sz="1400" spc="-10" dirty="0">
                <a:latin typeface="Times New Roman"/>
                <a:cs typeface="Times New Roman"/>
              </a:rPr>
              <a:t>the </a:t>
            </a:r>
            <a:r>
              <a:rPr sz="1400" dirty="0">
                <a:latin typeface="Times New Roman"/>
                <a:cs typeface="Times New Roman"/>
              </a:rPr>
              <a:t>encryption </a:t>
            </a:r>
            <a:r>
              <a:rPr sz="1400" spc="-5" dirty="0">
                <a:latin typeface="Times New Roman"/>
                <a:cs typeface="Times New Roman"/>
              </a:rPr>
              <a:t>algorithm along </a:t>
            </a:r>
            <a:r>
              <a:rPr sz="1400" spc="5" dirty="0">
                <a:latin typeface="Times New Roman"/>
                <a:cs typeface="Times New Roman"/>
              </a:rPr>
              <a:t>with </a:t>
            </a:r>
            <a:r>
              <a:rPr sz="1400" spc="-10" dirty="0">
                <a:latin typeface="Times New Roman"/>
                <a:cs typeface="Times New Roman"/>
              </a:rPr>
              <a:t>the  </a:t>
            </a:r>
            <a:r>
              <a:rPr sz="1400" spc="-5" dirty="0">
                <a:latin typeface="Times New Roman"/>
                <a:cs typeface="Times New Roman"/>
              </a:rPr>
              <a:t>plaintext in order to </a:t>
            </a:r>
            <a:r>
              <a:rPr sz="1400" spc="-10" dirty="0">
                <a:latin typeface="Times New Roman"/>
                <a:cs typeface="Times New Roman"/>
              </a:rPr>
              <a:t>compute the </a:t>
            </a:r>
            <a:r>
              <a:rPr sz="1400" spc="-5" dirty="0">
                <a:latin typeface="Times New Roman"/>
                <a:cs typeface="Times New Roman"/>
              </a:rPr>
              <a:t>cipher</a:t>
            </a:r>
            <a:r>
              <a:rPr sz="1400" spc="70" dirty="0">
                <a:latin typeface="Times New Roman"/>
                <a:cs typeface="Times New Roman"/>
              </a:rPr>
              <a:t> </a:t>
            </a:r>
            <a:r>
              <a:rPr sz="1400" dirty="0">
                <a:latin typeface="Times New Roman"/>
                <a:cs typeface="Times New Roman"/>
              </a:rPr>
              <a:t>text.</a:t>
            </a:r>
            <a:endParaRPr sz="1400">
              <a:latin typeface="Times New Roman"/>
              <a:cs typeface="Times New Roman"/>
            </a:endParaRPr>
          </a:p>
          <a:p>
            <a:pPr marL="192405" marR="34925" algn="just">
              <a:lnSpc>
                <a:spcPct val="143800"/>
              </a:lnSpc>
              <a:spcBef>
                <a:spcPts val="155"/>
              </a:spcBef>
              <a:buSzPct val="71428"/>
              <a:buFont typeface="Symbol"/>
              <a:buChar char=""/>
              <a:tabLst>
                <a:tab pos="375920" algn="l"/>
              </a:tabLst>
            </a:pPr>
            <a:r>
              <a:rPr sz="1400" b="1" spc="-5" dirty="0">
                <a:latin typeface="Times New Roman"/>
                <a:cs typeface="Times New Roman"/>
              </a:rPr>
              <a:t>Decryption Key. </a:t>
            </a:r>
            <a:r>
              <a:rPr sz="1400" spc="-10" dirty="0">
                <a:latin typeface="Times New Roman"/>
                <a:cs typeface="Times New Roman"/>
              </a:rPr>
              <a:t>It </a:t>
            </a:r>
            <a:r>
              <a:rPr sz="1400" spc="-20" dirty="0">
                <a:latin typeface="Times New Roman"/>
                <a:cs typeface="Times New Roman"/>
              </a:rPr>
              <a:t>is </a:t>
            </a:r>
            <a:r>
              <a:rPr sz="1400" spc="-5" dirty="0">
                <a:latin typeface="Times New Roman"/>
                <a:cs typeface="Times New Roman"/>
              </a:rPr>
              <a:t>a </a:t>
            </a:r>
            <a:r>
              <a:rPr sz="1400" spc="-10" dirty="0">
                <a:latin typeface="Times New Roman"/>
                <a:cs typeface="Times New Roman"/>
              </a:rPr>
              <a:t>value that </a:t>
            </a:r>
            <a:r>
              <a:rPr sz="1400" spc="-20" dirty="0">
                <a:latin typeface="Times New Roman"/>
                <a:cs typeface="Times New Roman"/>
              </a:rPr>
              <a:t>is</a:t>
            </a:r>
            <a:r>
              <a:rPr sz="1400" spc="310" dirty="0">
                <a:latin typeface="Times New Roman"/>
                <a:cs typeface="Times New Roman"/>
              </a:rPr>
              <a:t> </a:t>
            </a:r>
            <a:r>
              <a:rPr sz="1400" spc="-5" dirty="0">
                <a:latin typeface="Times New Roman"/>
                <a:cs typeface="Times New Roman"/>
              </a:rPr>
              <a:t>known to </a:t>
            </a:r>
            <a:r>
              <a:rPr sz="1400" spc="-10" dirty="0">
                <a:latin typeface="Times New Roman"/>
                <a:cs typeface="Times New Roman"/>
              </a:rPr>
              <a:t>the receiver. </a:t>
            </a:r>
            <a:r>
              <a:rPr sz="1400" spc="-5" dirty="0">
                <a:latin typeface="Times New Roman"/>
                <a:cs typeface="Times New Roman"/>
              </a:rPr>
              <a:t>The  decryption </a:t>
            </a:r>
            <a:r>
              <a:rPr sz="1400" dirty="0">
                <a:latin typeface="Times New Roman"/>
                <a:cs typeface="Times New Roman"/>
              </a:rPr>
              <a:t>key </a:t>
            </a:r>
            <a:r>
              <a:rPr sz="1400" spc="-20" dirty="0">
                <a:latin typeface="Times New Roman"/>
                <a:cs typeface="Times New Roman"/>
              </a:rPr>
              <a:t>is </a:t>
            </a:r>
            <a:r>
              <a:rPr sz="1400" spc="-10" dirty="0">
                <a:latin typeface="Times New Roman"/>
                <a:cs typeface="Times New Roman"/>
              </a:rPr>
              <a:t>related </a:t>
            </a:r>
            <a:r>
              <a:rPr sz="1400" spc="-5" dirty="0">
                <a:latin typeface="Times New Roman"/>
                <a:cs typeface="Times New Roman"/>
              </a:rPr>
              <a:t>to </a:t>
            </a:r>
            <a:r>
              <a:rPr sz="1400" spc="-10" dirty="0">
                <a:latin typeface="Times New Roman"/>
                <a:cs typeface="Times New Roman"/>
              </a:rPr>
              <a:t>the </a:t>
            </a:r>
            <a:r>
              <a:rPr sz="1400" spc="-5" dirty="0">
                <a:latin typeface="Times New Roman"/>
                <a:cs typeface="Times New Roman"/>
              </a:rPr>
              <a:t>encryption </a:t>
            </a:r>
            <a:r>
              <a:rPr sz="1400" spc="-10" dirty="0">
                <a:latin typeface="Times New Roman"/>
                <a:cs typeface="Times New Roman"/>
              </a:rPr>
              <a:t>key, but </a:t>
            </a:r>
            <a:r>
              <a:rPr sz="1400" spc="-20" dirty="0">
                <a:latin typeface="Times New Roman"/>
                <a:cs typeface="Times New Roman"/>
              </a:rPr>
              <a:t>is </a:t>
            </a:r>
            <a:r>
              <a:rPr sz="1400" spc="-5" dirty="0">
                <a:latin typeface="Times New Roman"/>
                <a:cs typeface="Times New Roman"/>
              </a:rPr>
              <a:t>not always identical  to </a:t>
            </a:r>
            <a:r>
              <a:rPr sz="1400" spc="-15" dirty="0">
                <a:latin typeface="Times New Roman"/>
                <a:cs typeface="Times New Roman"/>
              </a:rPr>
              <a:t>it. </a:t>
            </a:r>
            <a:r>
              <a:rPr sz="1400" spc="-10" dirty="0">
                <a:latin typeface="Times New Roman"/>
                <a:cs typeface="Times New Roman"/>
              </a:rPr>
              <a:t>The receiver </a:t>
            </a:r>
            <a:r>
              <a:rPr sz="1400" spc="-5" dirty="0">
                <a:latin typeface="Times New Roman"/>
                <a:cs typeface="Times New Roman"/>
              </a:rPr>
              <a:t>inputs </a:t>
            </a:r>
            <a:r>
              <a:rPr sz="1400" spc="-15" dirty="0">
                <a:latin typeface="Times New Roman"/>
                <a:cs typeface="Times New Roman"/>
              </a:rPr>
              <a:t>the </a:t>
            </a:r>
            <a:r>
              <a:rPr sz="1400" spc="-5" dirty="0">
                <a:latin typeface="Times New Roman"/>
                <a:cs typeface="Times New Roman"/>
              </a:rPr>
              <a:t>decryption key </a:t>
            </a:r>
            <a:r>
              <a:rPr sz="1400" spc="-15" dirty="0">
                <a:latin typeface="Times New Roman"/>
                <a:cs typeface="Times New Roman"/>
              </a:rPr>
              <a:t>into </a:t>
            </a:r>
            <a:r>
              <a:rPr sz="1400" spc="-10" dirty="0">
                <a:latin typeface="Times New Roman"/>
                <a:cs typeface="Times New Roman"/>
              </a:rPr>
              <a:t>the </a:t>
            </a:r>
            <a:r>
              <a:rPr sz="1400" spc="-5" dirty="0">
                <a:latin typeface="Times New Roman"/>
                <a:cs typeface="Times New Roman"/>
              </a:rPr>
              <a:t>decryption </a:t>
            </a:r>
            <a:r>
              <a:rPr sz="1400" dirty="0">
                <a:latin typeface="Times New Roman"/>
                <a:cs typeface="Times New Roman"/>
              </a:rPr>
              <a:t>algorithm  </a:t>
            </a:r>
            <a:r>
              <a:rPr sz="1400" spc="-10" dirty="0">
                <a:latin typeface="Times New Roman"/>
                <a:cs typeface="Times New Roman"/>
              </a:rPr>
              <a:t>along </a:t>
            </a:r>
            <a:r>
              <a:rPr sz="1400" spc="5" dirty="0">
                <a:latin typeface="Times New Roman"/>
                <a:cs typeface="Times New Roman"/>
              </a:rPr>
              <a:t>with </a:t>
            </a:r>
            <a:r>
              <a:rPr sz="1400" spc="-10" dirty="0">
                <a:latin typeface="Times New Roman"/>
                <a:cs typeface="Times New Roman"/>
              </a:rPr>
              <a:t>the </a:t>
            </a:r>
            <a:r>
              <a:rPr sz="1400" spc="-5" dirty="0">
                <a:latin typeface="Times New Roman"/>
                <a:cs typeface="Times New Roman"/>
              </a:rPr>
              <a:t>cipher text in order to </a:t>
            </a:r>
            <a:r>
              <a:rPr sz="1400" spc="-10" dirty="0">
                <a:latin typeface="Times New Roman"/>
                <a:cs typeface="Times New Roman"/>
              </a:rPr>
              <a:t>compute the</a:t>
            </a:r>
            <a:r>
              <a:rPr sz="1400" spc="45" dirty="0">
                <a:latin typeface="Times New Roman"/>
                <a:cs typeface="Times New Roman"/>
              </a:rPr>
              <a:t> </a:t>
            </a:r>
            <a:r>
              <a:rPr sz="1400" spc="-5" dirty="0">
                <a:latin typeface="Times New Roman"/>
                <a:cs typeface="Times New Roman"/>
              </a:rPr>
              <a:t>plaintext.</a:t>
            </a:r>
            <a:endParaRPr sz="1400">
              <a:latin typeface="Times New Roman"/>
              <a:cs typeface="Times New Roman"/>
            </a:endParaRPr>
          </a:p>
          <a:p>
            <a:pPr marL="12700" marR="33020" algn="just">
              <a:lnSpc>
                <a:spcPct val="144000"/>
              </a:lnSpc>
              <a:spcBef>
                <a:spcPts val="125"/>
              </a:spcBef>
            </a:pPr>
            <a:r>
              <a:rPr sz="1400" spc="-10" dirty="0">
                <a:latin typeface="Times New Roman"/>
                <a:cs typeface="Times New Roman"/>
              </a:rPr>
              <a:t>For </a:t>
            </a:r>
            <a:r>
              <a:rPr sz="1400" spc="-5" dirty="0">
                <a:latin typeface="Times New Roman"/>
                <a:cs typeface="Times New Roman"/>
              </a:rPr>
              <a:t>a </a:t>
            </a:r>
            <a:r>
              <a:rPr sz="1400" dirty="0">
                <a:latin typeface="Times New Roman"/>
                <a:cs typeface="Times New Roman"/>
              </a:rPr>
              <a:t>given </a:t>
            </a:r>
            <a:r>
              <a:rPr sz="1400" spc="-5" dirty="0">
                <a:latin typeface="Times New Roman"/>
                <a:cs typeface="Times New Roman"/>
              </a:rPr>
              <a:t>cryptosystem, a collection </a:t>
            </a:r>
            <a:r>
              <a:rPr sz="1400" spc="5" dirty="0">
                <a:latin typeface="Times New Roman"/>
                <a:cs typeface="Times New Roman"/>
              </a:rPr>
              <a:t>of all </a:t>
            </a:r>
            <a:r>
              <a:rPr sz="1400" spc="-5" dirty="0">
                <a:latin typeface="Times New Roman"/>
                <a:cs typeface="Times New Roman"/>
              </a:rPr>
              <a:t>possible </a:t>
            </a:r>
            <a:r>
              <a:rPr sz="1400" dirty="0">
                <a:latin typeface="Times New Roman"/>
                <a:cs typeface="Times New Roman"/>
              </a:rPr>
              <a:t>decryption </a:t>
            </a:r>
            <a:r>
              <a:rPr sz="1400" spc="-5" dirty="0">
                <a:latin typeface="Times New Roman"/>
                <a:cs typeface="Times New Roman"/>
              </a:rPr>
              <a:t>keys is  </a:t>
            </a:r>
            <a:r>
              <a:rPr sz="1400" spc="-10" dirty="0">
                <a:latin typeface="Times New Roman"/>
                <a:cs typeface="Times New Roman"/>
              </a:rPr>
              <a:t>called </a:t>
            </a:r>
            <a:r>
              <a:rPr sz="1400" spc="-5" dirty="0">
                <a:latin typeface="Times New Roman"/>
                <a:cs typeface="Times New Roman"/>
              </a:rPr>
              <a:t>a </a:t>
            </a:r>
            <a:r>
              <a:rPr sz="1400" b="1" spc="-10" dirty="0">
                <a:latin typeface="Times New Roman"/>
                <a:cs typeface="Times New Roman"/>
              </a:rPr>
              <a:t>key </a:t>
            </a:r>
            <a:r>
              <a:rPr sz="1400" b="1" spc="-5" dirty="0">
                <a:latin typeface="Times New Roman"/>
                <a:cs typeface="Times New Roman"/>
              </a:rPr>
              <a:t>space</a:t>
            </a:r>
            <a:r>
              <a:rPr sz="1400" spc="-5" dirty="0">
                <a:latin typeface="Times New Roman"/>
                <a:cs typeface="Times New Roman"/>
              </a:rPr>
              <a:t>. An </a:t>
            </a:r>
            <a:r>
              <a:rPr sz="1400" b="1" spc="-10" dirty="0">
                <a:latin typeface="Times New Roman"/>
                <a:cs typeface="Times New Roman"/>
              </a:rPr>
              <a:t>interceptor </a:t>
            </a:r>
            <a:r>
              <a:rPr sz="1400" dirty="0">
                <a:latin typeface="Times New Roman"/>
                <a:cs typeface="Times New Roman"/>
              </a:rPr>
              <a:t>(an </a:t>
            </a:r>
            <a:r>
              <a:rPr sz="1400" spc="-10" dirty="0">
                <a:latin typeface="Times New Roman"/>
                <a:cs typeface="Times New Roman"/>
              </a:rPr>
              <a:t>attacker) </a:t>
            </a:r>
            <a:r>
              <a:rPr sz="1400" spc="-20" dirty="0">
                <a:latin typeface="Times New Roman"/>
                <a:cs typeface="Times New Roman"/>
              </a:rPr>
              <a:t>is </a:t>
            </a:r>
            <a:r>
              <a:rPr sz="1400" spc="5" dirty="0">
                <a:latin typeface="Times New Roman"/>
                <a:cs typeface="Times New Roman"/>
              </a:rPr>
              <a:t>an </a:t>
            </a:r>
            <a:r>
              <a:rPr sz="1400" spc="-10" dirty="0">
                <a:latin typeface="Times New Roman"/>
                <a:cs typeface="Times New Roman"/>
              </a:rPr>
              <a:t>unauthorized </a:t>
            </a:r>
            <a:r>
              <a:rPr sz="1400" spc="10" dirty="0">
                <a:latin typeface="Times New Roman"/>
                <a:cs typeface="Times New Roman"/>
              </a:rPr>
              <a:t>entity  </a:t>
            </a:r>
            <a:r>
              <a:rPr sz="1400" spc="-15" dirty="0">
                <a:latin typeface="Times New Roman"/>
                <a:cs typeface="Times New Roman"/>
              </a:rPr>
              <a:t>who </a:t>
            </a:r>
            <a:r>
              <a:rPr sz="1400" spc="-5" dirty="0">
                <a:latin typeface="Times New Roman"/>
                <a:cs typeface="Times New Roman"/>
              </a:rPr>
              <a:t>attempts to determine </a:t>
            </a:r>
            <a:r>
              <a:rPr sz="1400" spc="-10" dirty="0">
                <a:latin typeface="Times New Roman"/>
                <a:cs typeface="Times New Roman"/>
              </a:rPr>
              <a:t>the </a:t>
            </a:r>
            <a:r>
              <a:rPr sz="1400" spc="-5" dirty="0">
                <a:latin typeface="Times New Roman"/>
                <a:cs typeface="Times New Roman"/>
              </a:rPr>
              <a:t>plaintext. He can see </a:t>
            </a:r>
            <a:r>
              <a:rPr sz="1400" spc="-15" dirty="0">
                <a:latin typeface="Times New Roman"/>
                <a:cs typeface="Times New Roman"/>
              </a:rPr>
              <a:t>the </a:t>
            </a:r>
            <a:r>
              <a:rPr sz="1400" spc="-5" dirty="0">
                <a:latin typeface="Times New Roman"/>
                <a:cs typeface="Times New Roman"/>
              </a:rPr>
              <a:t>ciphertext and </a:t>
            </a:r>
            <a:r>
              <a:rPr sz="1400" spc="10" dirty="0">
                <a:latin typeface="Times New Roman"/>
                <a:cs typeface="Times New Roman"/>
              </a:rPr>
              <a:t>may  </a:t>
            </a:r>
            <a:r>
              <a:rPr sz="1400" spc="-10" dirty="0">
                <a:latin typeface="Times New Roman"/>
                <a:cs typeface="Times New Roman"/>
              </a:rPr>
              <a:t>know </a:t>
            </a:r>
            <a:r>
              <a:rPr sz="1400" spc="-15" dirty="0">
                <a:latin typeface="Times New Roman"/>
                <a:cs typeface="Times New Roman"/>
              </a:rPr>
              <a:t>the </a:t>
            </a:r>
            <a:r>
              <a:rPr sz="1400" spc="-5" dirty="0">
                <a:latin typeface="Times New Roman"/>
                <a:cs typeface="Times New Roman"/>
              </a:rPr>
              <a:t>decryption </a:t>
            </a:r>
            <a:r>
              <a:rPr sz="1400" spc="-10" dirty="0">
                <a:latin typeface="Times New Roman"/>
                <a:cs typeface="Times New Roman"/>
              </a:rPr>
              <a:t>algorithm. </a:t>
            </a:r>
            <a:r>
              <a:rPr sz="1400" spc="-15" dirty="0">
                <a:latin typeface="Times New Roman"/>
                <a:cs typeface="Times New Roman"/>
              </a:rPr>
              <a:t>He, </a:t>
            </a:r>
            <a:r>
              <a:rPr sz="1400" spc="-5" dirty="0">
                <a:latin typeface="Times New Roman"/>
                <a:cs typeface="Times New Roman"/>
              </a:rPr>
              <a:t>however, </a:t>
            </a:r>
            <a:r>
              <a:rPr sz="1400" spc="-20" dirty="0">
                <a:latin typeface="Times New Roman"/>
                <a:cs typeface="Times New Roman"/>
              </a:rPr>
              <a:t>must  </a:t>
            </a:r>
            <a:r>
              <a:rPr sz="1400" spc="-5" dirty="0">
                <a:latin typeface="Times New Roman"/>
                <a:cs typeface="Times New Roman"/>
              </a:rPr>
              <a:t>never </a:t>
            </a:r>
            <a:r>
              <a:rPr sz="1400" spc="-10" dirty="0">
                <a:latin typeface="Times New Roman"/>
                <a:cs typeface="Times New Roman"/>
              </a:rPr>
              <a:t>know </a:t>
            </a:r>
            <a:r>
              <a:rPr sz="1400" spc="-5" dirty="0">
                <a:latin typeface="Times New Roman"/>
                <a:cs typeface="Times New Roman"/>
              </a:rPr>
              <a:t>the  decryption</a:t>
            </a:r>
            <a:r>
              <a:rPr sz="1400" spc="-20" dirty="0">
                <a:latin typeface="Times New Roman"/>
                <a:cs typeface="Times New Roman"/>
              </a:rPr>
              <a:t> </a:t>
            </a:r>
            <a:r>
              <a:rPr sz="1400" spc="-5" dirty="0">
                <a:latin typeface="Times New Roman"/>
                <a:cs typeface="Times New Roman"/>
              </a:rPr>
              <a:t>key.</a:t>
            </a:r>
            <a:endParaRPr sz="14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51940" y="687375"/>
            <a:ext cx="5543550" cy="9041130"/>
          </a:xfrm>
          <a:prstGeom prst="rect">
            <a:avLst/>
          </a:prstGeom>
        </p:spPr>
        <p:txBody>
          <a:bodyPr vert="horz" wrap="square" lIns="0" tIns="13335" rIns="0" bIns="0" rtlCol="0">
            <a:spAutoFit/>
          </a:bodyPr>
          <a:lstStyle/>
          <a:p>
            <a:pPr marL="21590" marR="6985" algn="just">
              <a:lnSpc>
                <a:spcPct val="144000"/>
              </a:lnSpc>
              <a:spcBef>
                <a:spcPts val="105"/>
              </a:spcBef>
            </a:pPr>
            <a:r>
              <a:rPr sz="1400" b="1" spc="-5" dirty="0">
                <a:latin typeface="Times New Roman"/>
                <a:cs typeface="Times New Roman"/>
              </a:rPr>
              <a:t>Purpose: </a:t>
            </a:r>
            <a:r>
              <a:rPr sz="1400" spc="-10" dirty="0">
                <a:latin typeface="Times New Roman"/>
                <a:cs typeface="Times New Roman"/>
              </a:rPr>
              <a:t>In </a:t>
            </a:r>
            <a:r>
              <a:rPr sz="1400" dirty="0">
                <a:latin typeface="Times New Roman"/>
                <a:cs typeface="Times New Roman"/>
              </a:rPr>
              <a:t>digital </a:t>
            </a:r>
            <a:r>
              <a:rPr sz="1400" spc="-10" dirty="0">
                <a:latin typeface="Times New Roman"/>
                <a:cs typeface="Times New Roman"/>
              </a:rPr>
              <a:t>world </a:t>
            </a:r>
            <a:r>
              <a:rPr sz="1400" spc="-5" dirty="0">
                <a:latin typeface="Times New Roman"/>
                <a:cs typeface="Times New Roman"/>
              </a:rPr>
              <a:t>cyber-attacks </a:t>
            </a:r>
            <a:r>
              <a:rPr sz="1400" spc="-10" dirty="0">
                <a:latin typeface="Times New Roman"/>
                <a:cs typeface="Times New Roman"/>
              </a:rPr>
              <a:t>are </a:t>
            </a:r>
            <a:r>
              <a:rPr sz="1400" spc="-15" dirty="0">
                <a:latin typeface="Times New Roman"/>
                <a:cs typeface="Times New Roman"/>
              </a:rPr>
              <a:t>very </a:t>
            </a:r>
            <a:r>
              <a:rPr sz="1400" spc="-10" dirty="0">
                <a:latin typeface="Times New Roman"/>
                <a:cs typeface="Times New Roman"/>
              </a:rPr>
              <a:t>frequent. </a:t>
            </a:r>
            <a:r>
              <a:rPr sz="1400" spc="-5" dirty="0">
                <a:latin typeface="Times New Roman"/>
                <a:cs typeface="Times New Roman"/>
              </a:rPr>
              <a:t>Any </a:t>
            </a:r>
            <a:r>
              <a:rPr sz="1400" spc="5" dirty="0">
                <a:latin typeface="Times New Roman"/>
                <a:cs typeface="Times New Roman"/>
              </a:rPr>
              <a:t>social  </a:t>
            </a:r>
            <a:r>
              <a:rPr sz="1400" spc="-5" dirty="0">
                <a:latin typeface="Times New Roman"/>
                <a:cs typeface="Times New Roman"/>
              </a:rPr>
              <a:t>networking site, web </a:t>
            </a:r>
            <a:r>
              <a:rPr sz="1400" spc="-10" dirty="0">
                <a:latin typeface="Times New Roman"/>
                <a:cs typeface="Times New Roman"/>
              </a:rPr>
              <a:t>application, </a:t>
            </a:r>
            <a:r>
              <a:rPr sz="1400" spc="-5" dirty="0">
                <a:latin typeface="Times New Roman"/>
                <a:cs typeface="Times New Roman"/>
              </a:rPr>
              <a:t>etc </a:t>
            </a:r>
            <a:r>
              <a:rPr sz="1400" dirty="0">
                <a:latin typeface="Times New Roman"/>
                <a:cs typeface="Times New Roman"/>
              </a:rPr>
              <a:t>are </a:t>
            </a:r>
            <a:r>
              <a:rPr sz="1400" spc="-10" dirty="0">
                <a:latin typeface="Times New Roman"/>
                <a:cs typeface="Times New Roman"/>
              </a:rPr>
              <a:t>more </a:t>
            </a:r>
            <a:r>
              <a:rPr sz="1400" spc="-5" dirty="0">
                <a:latin typeface="Times New Roman"/>
                <a:cs typeface="Times New Roman"/>
              </a:rPr>
              <a:t>prone to attacks. </a:t>
            </a:r>
            <a:r>
              <a:rPr sz="1400" spc="-15" dirty="0">
                <a:latin typeface="Times New Roman"/>
                <a:cs typeface="Times New Roman"/>
              </a:rPr>
              <a:t>To </a:t>
            </a:r>
            <a:r>
              <a:rPr sz="1400" spc="-5" dirty="0">
                <a:latin typeface="Times New Roman"/>
                <a:cs typeface="Times New Roman"/>
              </a:rPr>
              <a:t>counter  </a:t>
            </a:r>
            <a:r>
              <a:rPr sz="1400" spc="-15" dirty="0">
                <a:latin typeface="Times New Roman"/>
                <a:cs typeface="Times New Roman"/>
              </a:rPr>
              <a:t>this </a:t>
            </a:r>
            <a:r>
              <a:rPr sz="1400" dirty="0">
                <a:latin typeface="Times New Roman"/>
                <a:cs typeface="Times New Roman"/>
              </a:rPr>
              <a:t>Study </a:t>
            </a:r>
            <a:r>
              <a:rPr sz="1400" spc="-15" dirty="0">
                <a:latin typeface="Times New Roman"/>
                <a:cs typeface="Times New Roman"/>
              </a:rPr>
              <a:t>and </a:t>
            </a:r>
            <a:r>
              <a:rPr sz="1400" spc="-5" dirty="0">
                <a:latin typeface="Times New Roman"/>
                <a:cs typeface="Times New Roman"/>
              </a:rPr>
              <a:t>analysis of attacks </a:t>
            </a:r>
            <a:r>
              <a:rPr sz="1400" spc="-20" dirty="0">
                <a:latin typeface="Times New Roman"/>
                <a:cs typeface="Times New Roman"/>
              </a:rPr>
              <a:t>is </a:t>
            </a:r>
            <a:r>
              <a:rPr sz="1400" spc="-5" dirty="0">
                <a:latin typeface="Times New Roman"/>
                <a:cs typeface="Times New Roman"/>
              </a:rPr>
              <a:t>usually </a:t>
            </a:r>
            <a:r>
              <a:rPr sz="1400" spc="-10" dirty="0">
                <a:latin typeface="Times New Roman"/>
                <a:cs typeface="Times New Roman"/>
              </a:rPr>
              <a:t>important </a:t>
            </a:r>
            <a:r>
              <a:rPr sz="1400" spc="-5" dirty="0">
                <a:latin typeface="Times New Roman"/>
                <a:cs typeface="Times New Roman"/>
              </a:rPr>
              <a:t>s </a:t>
            </a:r>
            <a:r>
              <a:rPr sz="1400" spc="-15" dirty="0">
                <a:latin typeface="Times New Roman"/>
                <a:cs typeface="Times New Roman"/>
              </a:rPr>
              <a:t>this </a:t>
            </a:r>
            <a:r>
              <a:rPr sz="1400" spc="-5" dirty="0">
                <a:latin typeface="Times New Roman"/>
                <a:cs typeface="Times New Roman"/>
              </a:rPr>
              <a:t>guide to solve  </a:t>
            </a:r>
            <a:r>
              <a:rPr sz="1400" spc="-10" dirty="0">
                <a:latin typeface="Times New Roman"/>
                <a:cs typeface="Times New Roman"/>
              </a:rPr>
              <a:t>major </a:t>
            </a:r>
            <a:r>
              <a:rPr sz="1400" spc="-5" dirty="0">
                <a:latin typeface="Times New Roman"/>
                <a:cs typeface="Times New Roman"/>
              </a:rPr>
              <a:t>problem and </a:t>
            </a:r>
            <a:r>
              <a:rPr sz="1400" spc="-15" dirty="0">
                <a:latin typeface="Times New Roman"/>
                <a:cs typeface="Times New Roman"/>
              </a:rPr>
              <a:t>make </a:t>
            </a:r>
            <a:r>
              <a:rPr sz="1400" spc="-5" dirty="0">
                <a:latin typeface="Times New Roman"/>
                <a:cs typeface="Times New Roman"/>
              </a:rPr>
              <a:t>system </a:t>
            </a:r>
            <a:r>
              <a:rPr sz="1400" spc="5" dirty="0">
                <a:latin typeface="Times New Roman"/>
                <a:cs typeface="Times New Roman"/>
              </a:rPr>
              <a:t>anti </a:t>
            </a:r>
            <a:r>
              <a:rPr sz="1400" dirty="0">
                <a:latin typeface="Times New Roman"/>
                <a:cs typeface="Times New Roman"/>
              </a:rPr>
              <a:t>attacks. </a:t>
            </a:r>
            <a:r>
              <a:rPr sz="1400" spc="-20" dirty="0">
                <a:latin typeface="Times New Roman"/>
                <a:cs typeface="Times New Roman"/>
              </a:rPr>
              <a:t>Some </a:t>
            </a:r>
            <a:r>
              <a:rPr sz="1400" spc="5" dirty="0">
                <a:latin typeface="Times New Roman"/>
                <a:cs typeface="Times New Roman"/>
              </a:rPr>
              <a:t>of </a:t>
            </a:r>
            <a:r>
              <a:rPr sz="1400" spc="-10" dirty="0">
                <a:latin typeface="Times New Roman"/>
                <a:cs typeface="Times New Roman"/>
              </a:rPr>
              <a:t>the </a:t>
            </a:r>
            <a:r>
              <a:rPr sz="1400" spc="-5" dirty="0">
                <a:latin typeface="Times New Roman"/>
                <a:cs typeface="Times New Roman"/>
              </a:rPr>
              <a:t>attacks </a:t>
            </a:r>
            <a:r>
              <a:rPr sz="1400" spc="-10" dirty="0">
                <a:latin typeface="Times New Roman"/>
                <a:cs typeface="Times New Roman"/>
              </a:rPr>
              <a:t>are </a:t>
            </a:r>
            <a:r>
              <a:rPr sz="1400" spc="5" dirty="0">
                <a:latin typeface="Times New Roman"/>
                <a:cs typeface="Times New Roman"/>
              </a:rPr>
              <a:t>given  </a:t>
            </a:r>
            <a:r>
              <a:rPr sz="1400" spc="-5" dirty="0">
                <a:latin typeface="Times New Roman"/>
                <a:cs typeface="Times New Roman"/>
              </a:rPr>
              <a:t>as</a:t>
            </a:r>
            <a:r>
              <a:rPr sz="1400" spc="10" dirty="0">
                <a:latin typeface="Times New Roman"/>
                <a:cs typeface="Times New Roman"/>
              </a:rPr>
              <a:t> </a:t>
            </a:r>
            <a:r>
              <a:rPr sz="1400" spc="-10" dirty="0">
                <a:latin typeface="Times New Roman"/>
                <a:cs typeface="Times New Roman"/>
              </a:rPr>
              <a:t>follows.</a:t>
            </a:r>
            <a:endParaRPr sz="1400">
              <a:latin typeface="Times New Roman"/>
              <a:cs typeface="Times New Roman"/>
            </a:endParaRPr>
          </a:p>
          <a:p>
            <a:pPr marL="12700" marR="9525" algn="just">
              <a:lnSpc>
                <a:spcPct val="143800"/>
              </a:lnSpc>
              <a:spcBef>
                <a:spcPts val="150"/>
              </a:spcBef>
            </a:pPr>
            <a:r>
              <a:rPr sz="1400" b="1" spc="-10" dirty="0">
                <a:latin typeface="Times New Roman"/>
                <a:cs typeface="Times New Roman"/>
              </a:rPr>
              <a:t>Cryptographic </a:t>
            </a:r>
            <a:r>
              <a:rPr sz="1400" b="1" spc="-5" dirty="0">
                <a:latin typeface="Times New Roman"/>
                <a:cs typeface="Times New Roman"/>
              </a:rPr>
              <a:t>Attacks: </a:t>
            </a:r>
            <a:r>
              <a:rPr sz="1400" spc="-10" dirty="0">
                <a:latin typeface="Times New Roman"/>
                <a:cs typeface="Times New Roman"/>
              </a:rPr>
              <a:t>The </a:t>
            </a:r>
            <a:r>
              <a:rPr sz="1400" spc="-5" dirty="0">
                <a:latin typeface="Times New Roman"/>
                <a:cs typeface="Times New Roman"/>
              </a:rPr>
              <a:t>basic intention </a:t>
            </a:r>
            <a:r>
              <a:rPr sz="1400" spc="5" dirty="0">
                <a:latin typeface="Times New Roman"/>
                <a:cs typeface="Times New Roman"/>
              </a:rPr>
              <a:t>of an </a:t>
            </a:r>
            <a:r>
              <a:rPr sz="1400" spc="-5" dirty="0">
                <a:latin typeface="Times New Roman"/>
                <a:cs typeface="Times New Roman"/>
              </a:rPr>
              <a:t>attacker </a:t>
            </a:r>
            <a:r>
              <a:rPr sz="1400" spc="-20" dirty="0">
                <a:latin typeface="Times New Roman"/>
                <a:cs typeface="Times New Roman"/>
              </a:rPr>
              <a:t>is </a:t>
            </a:r>
            <a:r>
              <a:rPr sz="1400" spc="-5" dirty="0">
                <a:latin typeface="Times New Roman"/>
                <a:cs typeface="Times New Roman"/>
              </a:rPr>
              <a:t>to </a:t>
            </a:r>
            <a:r>
              <a:rPr sz="1400" spc="-10" dirty="0">
                <a:latin typeface="Times New Roman"/>
                <a:cs typeface="Times New Roman"/>
              </a:rPr>
              <a:t>break </a:t>
            </a:r>
            <a:r>
              <a:rPr sz="1400" spc="-5" dirty="0">
                <a:latin typeface="Times New Roman"/>
                <a:cs typeface="Times New Roman"/>
              </a:rPr>
              <a:t>a  cryptosystem and to </a:t>
            </a:r>
            <a:r>
              <a:rPr sz="1400" spc="-10" dirty="0">
                <a:latin typeface="Times New Roman"/>
                <a:cs typeface="Times New Roman"/>
              </a:rPr>
              <a:t>find </a:t>
            </a:r>
            <a:r>
              <a:rPr sz="1400" dirty="0">
                <a:latin typeface="Times New Roman"/>
                <a:cs typeface="Times New Roman"/>
              </a:rPr>
              <a:t>the </a:t>
            </a:r>
            <a:r>
              <a:rPr sz="1400" spc="-5" dirty="0">
                <a:latin typeface="Times New Roman"/>
                <a:cs typeface="Times New Roman"/>
              </a:rPr>
              <a:t>plaintext from </a:t>
            </a:r>
            <a:r>
              <a:rPr sz="1400" spc="-10" dirty="0">
                <a:latin typeface="Times New Roman"/>
                <a:cs typeface="Times New Roman"/>
              </a:rPr>
              <a:t>the </a:t>
            </a:r>
            <a:r>
              <a:rPr sz="1400" spc="-5" dirty="0">
                <a:latin typeface="Times New Roman"/>
                <a:cs typeface="Times New Roman"/>
              </a:rPr>
              <a:t>ciphertext. </a:t>
            </a:r>
            <a:r>
              <a:rPr sz="1400" spc="-15" dirty="0">
                <a:latin typeface="Times New Roman"/>
                <a:cs typeface="Times New Roman"/>
              </a:rPr>
              <a:t>To </a:t>
            </a:r>
            <a:r>
              <a:rPr sz="1400" dirty="0">
                <a:latin typeface="Times New Roman"/>
                <a:cs typeface="Times New Roman"/>
              </a:rPr>
              <a:t>obtain </a:t>
            </a:r>
            <a:r>
              <a:rPr sz="1400" spc="-10" dirty="0">
                <a:latin typeface="Times New Roman"/>
                <a:cs typeface="Times New Roman"/>
              </a:rPr>
              <a:t>the  </a:t>
            </a:r>
            <a:r>
              <a:rPr sz="1400" spc="-5" dirty="0">
                <a:latin typeface="Times New Roman"/>
                <a:cs typeface="Times New Roman"/>
              </a:rPr>
              <a:t>plaintext, </a:t>
            </a:r>
            <a:r>
              <a:rPr sz="1400" spc="-15" dirty="0">
                <a:latin typeface="Times New Roman"/>
                <a:cs typeface="Times New Roman"/>
              </a:rPr>
              <a:t>the </a:t>
            </a:r>
            <a:r>
              <a:rPr sz="1400" spc="-5" dirty="0">
                <a:latin typeface="Times New Roman"/>
                <a:cs typeface="Times New Roman"/>
              </a:rPr>
              <a:t>attacker only </a:t>
            </a:r>
            <a:r>
              <a:rPr sz="1400" spc="-10" dirty="0">
                <a:latin typeface="Times New Roman"/>
                <a:cs typeface="Times New Roman"/>
              </a:rPr>
              <a:t>needs </a:t>
            </a:r>
            <a:r>
              <a:rPr sz="1400" spc="-5" dirty="0">
                <a:latin typeface="Times New Roman"/>
                <a:cs typeface="Times New Roman"/>
              </a:rPr>
              <a:t>to </a:t>
            </a:r>
            <a:r>
              <a:rPr sz="1400" spc="-15" dirty="0">
                <a:latin typeface="Times New Roman"/>
                <a:cs typeface="Times New Roman"/>
              </a:rPr>
              <a:t>find </a:t>
            </a:r>
            <a:r>
              <a:rPr sz="1400" spc="-5" dirty="0">
                <a:latin typeface="Times New Roman"/>
                <a:cs typeface="Times New Roman"/>
              </a:rPr>
              <a:t>out </a:t>
            </a:r>
            <a:r>
              <a:rPr sz="1400" spc="-15" dirty="0">
                <a:latin typeface="Times New Roman"/>
                <a:cs typeface="Times New Roman"/>
              </a:rPr>
              <a:t>the </a:t>
            </a:r>
            <a:r>
              <a:rPr sz="1400" spc="-5" dirty="0">
                <a:latin typeface="Times New Roman"/>
                <a:cs typeface="Times New Roman"/>
              </a:rPr>
              <a:t>secret </a:t>
            </a:r>
            <a:r>
              <a:rPr sz="1400" spc="-10" dirty="0">
                <a:latin typeface="Times New Roman"/>
                <a:cs typeface="Times New Roman"/>
              </a:rPr>
              <a:t>decryption key, </a:t>
            </a:r>
            <a:r>
              <a:rPr sz="1400" spc="-5" dirty="0">
                <a:latin typeface="Times New Roman"/>
                <a:cs typeface="Times New Roman"/>
              </a:rPr>
              <a:t>as </a:t>
            </a:r>
            <a:r>
              <a:rPr sz="1400" spc="-15" dirty="0">
                <a:latin typeface="Times New Roman"/>
                <a:cs typeface="Times New Roman"/>
              </a:rPr>
              <a:t>the  </a:t>
            </a:r>
            <a:r>
              <a:rPr sz="1400" spc="-5" dirty="0">
                <a:latin typeface="Times New Roman"/>
                <a:cs typeface="Times New Roman"/>
              </a:rPr>
              <a:t>algorithm </a:t>
            </a:r>
            <a:r>
              <a:rPr sz="1400" spc="-20" dirty="0">
                <a:latin typeface="Times New Roman"/>
                <a:cs typeface="Times New Roman"/>
              </a:rPr>
              <a:t>is </a:t>
            </a:r>
            <a:r>
              <a:rPr sz="1400" spc="-5" dirty="0">
                <a:latin typeface="Times New Roman"/>
                <a:cs typeface="Times New Roman"/>
              </a:rPr>
              <a:t>already in public</a:t>
            </a:r>
            <a:r>
              <a:rPr sz="1400" spc="20" dirty="0">
                <a:latin typeface="Times New Roman"/>
                <a:cs typeface="Times New Roman"/>
              </a:rPr>
              <a:t> </a:t>
            </a:r>
            <a:r>
              <a:rPr sz="1400" spc="-10" dirty="0">
                <a:latin typeface="Times New Roman"/>
                <a:cs typeface="Times New Roman"/>
              </a:rPr>
              <a:t>domain.</a:t>
            </a:r>
            <a:endParaRPr sz="1400">
              <a:latin typeface="Times New Roman"/>
              <a:cs typeface="Times New Roman"/>
            </a:endParaRPr>
          </a:p>
          <a:p>
            <a:pPr marL="12700" marR="17145" algn="just">
              <a:lnSpc>
                <a:spcPct val="144300"/>
              </a:lnSpc>
              <a:spcBef>
                <a:spcPts val="125"/>
              </a:spcBef>
            </a:pPr>
            <a:r>
              <a:rPr sz="1400" spc="-10" dirty="0">
                <a:latin typeface="Times New Roman"/>
                <a:cs typeface="Times New Roman"/>
              </a:rPr>
              <a:t>Hence, </a:t>
            </a:r>
            <a:r>
              <a:rPr sz="1400" spc="-20" dirty="0">
                <a:latin typeface="Times New Roman"/>
                <a:cs typeface="Times New Roman"/>
              </a:rPr>
              <a:t>he </a:t>
            </a:r>
            <a:r>
              <a:rPr sz="1400" spc="-10" dirty="0">
                <a:latin typeface="Times New Roman"/>
                <a:cs typeface="Times New Roman"/>
              </a:rPr>
              <a:t>applies </a:t>
            </a:r>
            <a:r>
              <a:rPr sz="1400" spc="-5" dirty="0">
                <a:latin typeface="Times New Roman"/>
                <a:cs typeface="Times New Roman"/>
              </a:rPr>
              <a:t>maximum effort towards finding </a:t>
            </a:r>
            <a:r>
              <a:rPr sz="1400" spc="-10" dirty="0">
                <a:latin typeface="Times New Roman"/>
                <a:cs typeface="Times New Roman"/>
              </a:rPr>
              <a:t>out the </a:t>
            </a:r>
            <a:r>
              <a:rPr sz="1400" spc="-5" dirty="0">
                <a:latin typeface="Times New Roman"/>
                <a:cs typeface="Times New Roman"/>
              </a:rPr>
              <a:t>secret key </a:t>
            </a:r>
            <a:r>
              <a:rPr sz="1400" spc="-10" dirty="0">
                <a:latin typeface="Times New Roman"/>
                <a:cs typeface="Times New Roman"/>
              </a:rPr>
              <a:t>used </a:t>
            </a:r>
            <a:r>
              <a:rPr sz="1400" spc="-5" dirty="0">
                <a:latin typeface="Times New Roman"/>
                <a:cs typeface="Times New Roman"/>
              </a:rPr>
              <a:t>in  </a:t>
            </a:r>
            <a:r>
              <a:rPr sz="1400" spc="-15" dirty="0">
                <a:latin typeface="Times New Roman"/>
                <a:cs typeface="Times New Roman"/>
              </a:rPr>
              <a:t>the </a:t>
            </a:r>
            <a:r>
              <a:rPr sz="1400" spc="-5" dirty="0">
                <a:latin typeface="Times New Roman"/>
                <a:cs typeface="Times New Roman"/>
              </a:rPr>
              <a:t>cryptosystem. Once </a:t>
            </a:r>
            <a:r>
              <a:rPr sz="1400" spc="-15" dirty="0">
                <a:latin typeface="Times New Roman"/>
                <a:cs typeface="Times New Roman"/>
              </a:rPr>
              <a:t>the </a:t>
            </a:r>
            <a:r>
              <a:rPr sz="1400" spc="-5" dirty="0">
                <a:latin typeface="Times New Roman"/>
                <a:cs typeface="Times New Roman"/>
              </a:rPr>
              <a:t>attacker </a:t>
            </a:r>
            <a:r>
              <a:rPr sz="1400" spc="-20" dirty="0">
                <a:latin typeface="Times New Roman"/>
                <a:cs typeface="Times New Roman"/>
              </a:rPr>
              <a:t>is </a:t>
            </a:r>
            <a:r>
              <a:rPr sz="1400" spc="-15" dirty="0">
                <a:latin typeface="Times New Roman"/>
                <a:cs typeface="Times New Roman"/>
              </a:rPr>
              <a:t>able </a:t>
            </a:r>
            <a:r>
              <a:rPr sz="1400" spc="-5" dirty="0">
                <a:latin typeface="Times New Roman"/>
                <a:cs typeface="Times New Roman"/>
              </a:rPr>
              <a:t>to </a:t>
            </a:r>
            <a:r>
              <a:rPr sz="1400" spc="-10" dirty="0">
                <a:latin typeface="Times New Roman"/>
                <a:cs typeface="Times New Roman"/>
              </a:rPr>
              <a:t>determine </a:t>
            </a:r>
            <a:r>
              <a:rPr sz="1400" spc="-15" dirty="0">
                <a:latin typeface="Times New Roman"/>
                <a:cs typeface="Times New Roman"/>
              </a:rPr>
              <a:t>the </a:t>
            </a:r>
            <a:r>
              <a:rPr sz="1400" spc="-5" dirty="0">
                <a:latin typeface="Times New Roman"/>
                <a:cs typeface="Times New Roman"/>
              </a:rPr>
              <a:t>key, </a:t>
            </a:r>
            <a:r>
              <a:rPr sz="1400" spc="-15" dirty="0">
                <a:latin typeface="Times New Roman"/>
                <a:cs typeface="Times New Roman"/>
              </a:rPr>
              <a:t>the </a:t>
            </a:r>
            <a:r>
              <a:rPr sz="1400" spc="-5" dirty="0">
                <a:latin typeface="Times New Roman"/>
                <a:cs typeface="Times New Roman"/>
              </a:rPr>
              <a:t>attacked  system </a:t>
            </a:r>
            <a:r>
              <a:rPr sz="1400" spc="-20" dirty="0">
                <a:latin typeface="Times New Roman"/>
                <a:cs typeface="Times New Roman"/>
              </a:rPr>
              <a:t>is </a:t>
            </a:r>
            <a:r>
              <a:rPr sz="1400" spc="-5" dirty="0">
                <a:latin typeface="Times New Roman"/>
                <a:cs typeface="Times New Roman"/>
              </a:rPr>
              <a:t>considered as </a:t>
            </a:r>
            <a:r>
              <a:rPr sz="1400" i="1" spc="-5" dirty="0">
                <a:latin typeface="Times New Roman"/>
                <a:cs typeface="Times New Roman"/>
              </a:rPr>
              <a:t>broken </a:t>
            </a:r>
            <a:r>
              <a:rPr sz="1400" spc="-5" dirty="0">
                <a:latin typeface="Times New Roman"/>
                <a:cs typeface="Times New Roman"/>
              </a:rPr>
              <a:t>or</a:t>
            </a:r>
            <a:r>
              <a:rPr sz="1400" spc="105" dirty="0">
                <a:latin typeface="Times New Roman"/>
                <a:cs typeface="Times New Roman"/>
              </a:rPr>
              <a:t> </a:t>
            </a:r>
            <a:r>
              <a:rPr sz="1400" i="1" spc="-5" dirty="0">
                <a:latin typeface="Times New Roman"/>
                <a:cs typeface="Times New Roman"/>
              </a:rPr>
              <a:t>compromised</a:t>
            </a:r>
            <a:r>
              <a:rPr sz="1400" spc="-5" dirty="0">
                <a:latin typeface="Times New Roman"/>
                <a:cs typeface="Times New Roman"/>
              </a:rPr>
              <a:t>.</a:t>
            </a:r>
            <a:endParaRPr sz="1400">
              <a:latin typeface="Times New Roman"/>
              <a:cs typeface="Times New Roman"/>
            </a:endParaRPr>
          </a:p>
          <a:p>
            <a:pPr marL="12700" marR="20320" algn="just">
              <a:lnSpc>
                <a:spcPct val="144400"/>
              </a:lnSpc>
              <a:spcBef>
                <a:spcPts val="140"/>
              </a:spcBef>
            </a:pPr>
            <a:r>
              <a:rPr sz="1400" spc="-10" dirty="0">
                <a:latin typeface="Times New Roman"/>
                <a:cs typeface="Times New Roman"/>
              </a:rPr>
              <a:t>Based </a:t>
            </a:r>
            <a:r>
              <a:rPr sz="1400" spc="-5" dirty="0">
                <a:latin typeface="Times New Roman"/>
                <a:cs typeface="Times New Roman"/>
              </a:rPr>
              <a:t>on </a:t>
            </a:r>
            <a:r>
              <a:rPr sz="1400" spc="-10" dirty="0">
                <a:latin typeface="Times New Roman"/>
                <a:cs typeface="Times New Roman"/>
              </a:rPr>
              <a:t>the </a:t>
            </a:r>
            <a:r>
              <a:rPr sz="1400" spc="-5" dirty="0">
                <a:latin typeface="Times New Roman"/>
                <a:cs typeface="Times New Roman"/>
              </a:rPr>
              <a:t>methodology </a:t>
            </a:r>
            <a:r>
              <a:rPr sz="1400" spc="-10" dirty="0">
                <a:latin typeface="Times New Roman"/>
                <a:cs typeface="Times New Roman"/>
              </a:rPr>
              <a:t>used, </a:t>
            </a:r>
            <a:r>
              <a:rPr sz="1400" spc="-5" dirty="0">
                <a:latin typeface="Times New Roman"/>
                <a:cs typeface="Times New Roman"/>
              </a:rPr>
              <a:t>attacks on </a:t>
            </a:r>
            <a:r>
              <a:rPr sz="1400" spc="-10" dirty="0">
                <a:latin typeface="Times New Roman"/>
                <a:cs typeface="Times New Roman"/>
              </a:rPr>
              <a:t>cryptosystems are categorized </a:t>
            </a:r>
            <a:r>
              <a:rPr sz="1400" spc="-5" dirty="0">
                <a:latin typeface="Times New Roman"/>
                <a:cs typeface="Times New Roman"/>
              </a:rPr>
              <a:t>as  </a:t>
            </a:r>
            <a:r>
              <a:rPr sz="1400" spc="-10" dirty="0">
                <a:latin typeface="Times New Roman"/>
                <a:cs typeface="Times New Roman"/>
              </a:rPr>
              <a:t>follows</a:t>
            </a:r>
            <a:r>
              <a:rPr sz="1400" spc="15" dirty="0">
                <a:latin typeface="Times New Roman"/>
                <a:cs typeface="Times New Roman"/>
              </a:rPr>
              <a:t> </a:t>
            </a:r>
            <a:r>
              <a:rPr sz="1400" spc="-5" dirty="0">
                <a:latin typeface="Times New Roman"/>
                <a:cs typeface="Times New Roman"/>
              </a:rPr>
              <a:t>−</a:t>
            </a:r>
            <a:endParaRPr sz="1400">
              <a:latin typeface="Times New Roman"/>
              <a:cs typeface="Times New Roman"/>
            </a:endParaRPr>
          </a:p>
          <a:p>
            <a:pPr marL="201930" marR="5080" algn="just">
              <a:lnSpc>
                <a:spcPct val="144100"/>
              </a:lnSpc>
              <a:spcBef>
                <a:spcPts val="125"/>
              </a:spcBef>
              <a:buSzPct val="71428"/>
              <a:buFont typeface="Symbol"/>
              <a:buChar char=""/>
              <a:tabLst>
                <a:tab pos="385445" algn="l"/>
              </a:tabLst>
            </a:pPr>
            <a:r>
              <a:rPr sz="1400" b="1" spc="-5" dirty="0">
                <a:latin typeface="Times New Roman"/>
                <a:cs typeface="Times New Roman"/>
              </a:rPr>
              <a:t>Ciphertext Only Attacks (COA) </a:t>
            </a:r>
            <a:r>
              <a:rPr sz="1400" spc="-5" dirty="0">
                <a:latin typeface="Times New Roman"/>
                <a:cs typeface="Times New Roman"/>
              </a:rPr>
              <a:t>− </a:t>
            </a:r>
            <a:r>
              <a:rPr sz="1400" dirty="0">
                <a:latin typeface="Times New Roman"/>
                <a:cs typeface="Times New Roman"/>
              </a:rPr>
              <a:t>In </a:t>
            </a:r>
            <a:r>
              <a:rPr sz="1400" spc="-10" dirty="0">
                <a:latin typeface="Times New Roman"/>
                <a:cs typeface="Times New Roman"/>
              </a:rPr>
              <a:t>this method, the </a:t>
            </a:r>
            <a:r>
              <a:rPr sz="1400" spc="-5" dirty="0">
                <a:latin typeface="Times New Roman"/>
                <a:cs typeface="Times New Roman"/>
              </a:rPr>
              <a:t>attacker </a:t>
            </a:r>
            <a:r>
              <a:rPr sz="1400" spc="-20" dirty="0">
                <a:latin typeface="Times New Roman"/>
                <a:cs typeface="Times New Roman"/>
              </a:rPr>
              <a:t>has </a:t>
            </a:r>
            <a:r>
              <a:rPr sz="1400" spc="310" dirty="0">
                <a:latin typeface="Times New Roman"/>
                <a:cs typeface="Times New Roman"/>
              </a:rPr>
              <a:t> </a:t>
            </a:r>
            <a:r>
              <a:rPr sz="1400" spc="-5" dirty="0">
                <a:latin typeface="Times New Roman"/>
                <a:cs typeface="Times New Roman"/>
              </a:rPr>
              <a:t>access to a set of ciphertext(s). </a:t>
            </a:r>
            <a:r>
              <a:rPr sz="1400" spc="-20" dirty="0">
                <a:latin typeface="Times New Roman"/>
                <a:cs typeface="Times New Roman"/>
              </a:rPr>
              <a:t>He </a:t>
            </a:r>
            <a:r>
              <a:rPr sz="1400" spc="-5" dirty="0">
                <a:latin typeface="Times New Roman"/>
                <a:cs typeface="Times New Roman"/>
              </a:rPr>
              <a:t>does </a:t>
            </a:r>
            <a:r>
              <a:rPr sz="1400" spc="-10" dirty="0">
                <a:latin typeface="Times New Roman"/>
                <a:cs typeface="Times New Roman"/>
              </a:rPr>
              <a:t>not have </a:t>
            </a:r>
            <a:r>
              <a:rPr sz="1400" spc="-5" dirty="0">
                <a:latin typeface="Times New Roman"/>
                <a:cs typeface="Times New Roman"/>
              </a:rPr>
              <a:t>access to corresponding  plaintext. </a:t>
            </a:r>
            <a:r>
              <a:rPr sz="1400" dirty="0">
                <a:latin typeface="Times New Roman"/>
                <a:cs typeface="Times New Roman"/>
              </a:rPr>
              <a:t>COA </a:t>
            </a:r>
            <a:r>
              <a:rPr sz="1400" spc="-20" dirty="0">
                <a:latin typeface="Times New Roman"/>
                <a:cs typeface="Times New Roman"/>
              </a:rPr>
              <a:t>is </a:t>
            </a:r>
            <a:r>
              <a:rPr sz="1400" spc="-5" dirty="0">
                <a:latin typeface="Times New Roman"/>
                <a:cs typeface="Times New Roman"/>
              </a:rPr>
              <a:t>said to be successful </a:t>
            </a:r>
            <a:r>
              <a:rPr sz="1400" dirty="0">
                <a:latin typeface="Times New Roman"/>
                <a:cs typeface="Times New Roman"/>
              </a:rPr>
              <a:t>when </a:t>
            </a:r>
            <a:r>
              <a:rPr sz="1400" spc="-10" dirty="0">
                <a:latin typeface="Times New Roman"/>
                <a:cs typeface="Times New Roman"/>
              </a:rPr>
              <a:t>the </a:t>
            </a:r>
            <a:r>
              <a:rPr sz="1400" spc="-5" dirty="0">
                <a:latin typeface="Times New Roman"/>
                <a:cs typeface="Times New Roman"/>
              </a:rPr>
              <a:t>corresponding </a:t>
            </a:r>
            <a:r>
              <a:rPr sz="1400" dirty="0">
                <a:latin typeface="Times New Roman"/>
                <a:cs typeface="Times New Roman"/>
              </a:rPr>
              <a:t>plaintext  </a:t>
            </a:r>
            <a:r>
              <a:rPr sz="1400" spc="-5" dirty="0">
                <a:latin typeface="Times New Roman"/>
                <a:cs typeface="Times New Roman"/>
              </a:rPr>
              <a:t>can be determined from a given set </a:t>
            </a:r>
            <a:r>
              <a:rPr sz="1400" spc="5" dirty="0">
                <a:latin typeface="Times New Roman"/>
                <a:cs typeface="Times New Roman"/>
              </a:rPr>
              <a:t>of </a:t>
            </a:r>
            <a:r>
              <a:rPr sz="1400" spc="-5" dirty="0">
                <a:latin typeface="Times New Roman"/>
                <a:cs typeface="Times New Roman"/>
              </a:rPr>
              <a:t>ciphertext. Occasionally, </a:t>
            </a:r>
            <a:r>
              <a:rPr sz="1400" spc="-10" dirty="0">
                <a:latin typeface="Times New Roman"/>
                <a:cs typeface="Times New Roman"/>
              </a:rPr>
              <a:t>the  </a:t>
            </a:r>
            <a:r>
              <a:rPr sz="1400" spc="-5" dirty="0">
                <a:latin typeface="Times New Roman"/>
                <a:cs typeface="Times New Roman"/>
              </a:rPr>
              <a:t>encryption </a:t>
            </a:r>
            <a:r>
              <a:rPr sz="1400" dirty="0">
                <a:latin typeface="Times New Roman"/>
                <a:cs typeface="Times New Roman"/>
              </a:rPr>
              <a:t>key </a:t>
            </a:r>
            <a:r>
              <a:rPr sz="1400" spc="-5" dirty="0">
                <a:latin typeface="Times New Roman"/>
                <a:cs typeface="Times New Roman"/>
              </a:rPr>
              <a:t>can be </a:t>
            </a:r>
            <a:r>
              <a:rPr sz="1400" spc="-10" dirty="0">
                <a:latin typeface="Times New Roman"/>
                <a:cs typeface="Times New Roman"/>
              </a:rPr>
              <a:t>determined </a:t>
            </a:r>
            <a:r>
              <a:rPr sz="1400" spc="-5" dirty="0">
                <a:latin typeface="Times New Roman"/>
                <a:cs typeface="Times New Roman"/>
              </a:rPr>
              <a:t>from </a:t>
            </a:r>
            <a:r>
              <a:rPr sz="1400" dirty="0">
                <a:latin typeface="Times New Roman"/>
                <a:cs typeface="Times New Roman"/>
              </a:rPr>
              <a:t>this </a:t>
            </a:r>
            <a:r>
              <a:rPr sz="1400" spc="-5" dirty="0">
                <a:latin typeface="Times New Roman"/>
                <a:cs typeface="Times New Roman"/>
              </a:rPr>
              <a:t>attack. </a:t>
            </a:r>
            <a:r>
              <a:rPr sz="1400" spc="-10" dirty="0">
                <a:latin typeface="Times New Roman"/>
                <a:cs typeface="Times New Roman"/>
              </a:rPr>
              <a:t>Modern </a:t>
            </a:r>
            <a:r>
              <a:rPr sz="1400" spc="-5" dirty="0">
                <a:latin typeface="Times New Roman"/>
                <a:cs typeface="Times New Roman"/>
              </a:rPr>
              <a:t>cryptosystems  </a:t>
            </a:r>
            <a:r>
              <a:rPr sz="1400" spc="-10" dirty="0">
                <a:latin typeface="Times New Roman"/>
                <a:cs typeface="Times New Roman"/>
              </a:rPr>
              <a:t>are guarded against </a:t>
            </a:r>
            <a:r>
              <a:rPr sz="1400" dirty="0">
                <a:latin typeface="Times New Roman"/>
                <a:cs typeface="Times New Roman"/>
              </a:rPr>
              <a:t>ciphertext-only</a:t>
            </a:r>
            <a:r>
              <a:rPr sz="1400" spc="30" dirty="0">
                <a:latin typeface="Times New Roman"/>
                <a:cs typeface="Times New Roman"/>
              </a:rPr>
              <a:t> </a:t>
            </a:r>
            <a:r>
              <a:rPr sz="1400" spc="-5" dirty="0">
                <a:latin typeface="Times New Roman"/>
                <a:cs typeface="Times New Roman"/>
              </a:rPr>
              <a:t>attacks.</a:t>
            </a:r>
            <a:endParaRPr sz="1400">
              <a:latin typeface="Times New Roman"/>
              <a:cs typeface="Times New Roman"/>
            </a:endParaRPr>
          </a:p>
          <a:p>
            <a:pPr marL="201930" marR="10795" algn="just">
              <a:lnSpc>
                <a:spcPct val="144300"/>
              </a:lnSpc>
              <a:spcBef>
                <a:spcPts val="95"/>
              </a:spcBef>
              <a:buSzPct val="71428"/>
              <a:buFont typeface="Symbol"/>
              <a:buChar char=""/>
              <a:tabLst>
                <a:tab pos="385445" algn="l"/>
              </a:tabLst>
            </a:pPr>
            <a:r>
              <a:rPr sz="1400" b="1" spc="-5" dirty="0">
                <a:latin typeface="Times New Roman"/>
                <a:cs typeface="Times New Roman"/>
              </a:rPr>
              <a:t>Known Plaintext </a:t>
            </a:r>
            <a:r>
              <a:rPr sz="1400" b="1" dirty="0">
                <a:latin typeface="Times New Roman"/>
                <a:cs typeface="Times New Roman"/>
              </a:rPr>
              <a:t>Attack </a:t>
            </a:r>
            <a:r>
              <a:rPr sz="1400" b="1" spc="-10" dirty="0">
                <a:latin typeface="Times New Roman"/>
                <a:cs typeface="Times New Roman"/>
              </a:rPr>
              <a:t>(KPA) </a:t>
            </a:r>
            <a:r>
              <a:rPr sz="1400" spc="-5" dirty="0">
                <a:latin typeface="Times New Roman"/>
                <a:cs typeface="Times New Roman"/>
              </a:rPr>
              <a:t>− </a:t>
            </a:r>
            <a:r>
              <a:rPr sz="1400" dirty="0">
                <a:latin typeface="Times New Roman"/>
                <a:cs typeface="Times New Roman"/>
              </a:rPr>
              <a:t>In </a:t>
            </a:r>
            <a:r>
              <a:rPr sz="1400" spc="-10" dirty="0">
                <a:latin typeface="Times New Roman"/>
                <a:cs typeface="Times New Roman"/>
              </a:rPr>
              <a:t>this method, the </a:t>
            </a:r>
            <a:r>
              <a:rPr sz="1400" spc="-5" dirty="0">
                <a:latin typeface="Times New Roman"/>
                <a:cs typeface="Times New Roman"/>
              </a:rPr>
              <a:t>attacker </a:t>
            </a:r>
            <a:r>
              <a:rPr sz="1400" spc="-10" dirty="0">
                <a:latin typeface="Times New Roman"/>
                <a:cs typeface="Times New Roman"/>
              </a:rPr>
              <a:t>knows  </a:t>
            </a:r>
            <a:r>
              <a:rPr sz="1400" spc="-15" dirty="0">
                <a:latin typeface="Times New Roman"/>
                <a:cs typeface="Times New Roman"/>
              </a:rPr>
              <a:t>the </a:t>
            </a:r>
            <a:r>
              <a:rPr sz="1400" spc="-5" dirty="0">
                <a:latin typeface="Times New Roman"/>
                <a:cs typeface="Times New Roman"/>
              </a:rPr>
              <a:t>plaintext </a:t>
            </a:r>
            <a:r>
              <a:rPr sz="1400" spc="-10" dirty="0">
                <a:latin typeface="Times New Roman"/>
                <a:cs typeface="Times New Roman"/>
              </a:rPr>
              <a:t>for some </a:t>
            </a:r>
            <a:r>
              <a:rPr sz="1400" spc="-5" dirty="0">
                <a:latin typeface="Times New Roman"/>
                <a:cs typeface="Times New Roman"/>
              </a:rPr>
              <a:t>parts </a:t>
            </a:r>
            <a:r>
              <a:rPr sz="1400" spc="5" dirty="0">
                <a:latin typeface="Times New Roman"/>
                <a:cs typeface="Times New Roman"/>
              </a:rPr>
              <a:t>of </a:t>
            </a:r>
            <a:r>
              <a:rPr sz="1400" spc="-10" dirty="0">
                <a:latin typeface="Times New Roman"/>
                <a:cs typeface="Times New Roman"/>
              </a:rPr>
              <a:t>the </a:t>
            </a:r>
            <a:r>
              <a:rPr sz="1400" spc="-5" dirty="0">
                <a:latin typeface="Times New Roman"/>
                <a:cs typeface="Times New Roman"/>
              </a:rPr>
              <a:t>ciphertext. </a:t>
            </a:r>
            <a:r>
              <a:rPr sz="1400" spc="-10" dirty="0">
                <a:latin typeface="Times New Roman"/>
                <a:cs typeface="Times New Roman"/>
              </a:rPr>
              <a:t>The </a:t>
            </a:r>
            <a:r>
              <a:rPr sz="1400" spc="-5" dirty="0">
                <a:latin typeface="Times New Roman"/>
                <a:cs typeface="Times New Roman"/>
              </a:rPr>
              <a:t>task </a:t>
            </a:r>
            <a:r>
              <a:rPr sz="1400" spc="-20" dirty="0">
                <a:latin typeface="Times New Roman"/>
                <a:cs typeface="Times New Roman"/>
              </a:rPr>
              <a:t>is </a:t>
            </a:r>
            <a:r>
              <a:rPr sz="1400" spc="-5" dirty="0">
                <a:latin typeface="Times New Roman"/>
                <a:cs typeface="Times New Roman"/>
              </a:rPr>
              <a:t>to decrypt </a:t>
            </a:r>
            <a:r>
              <a:rPr sz="1400" spc="-10" dirty="0">
                <a:latin typeface="Times New Roman"/>
                <a:cs typeface="Times New Roman"/>
              </a:rPr>
              <a:t>the  </a:t>
            </a:r>
            <a:r>
              <a:rPr sz="1400" spc="-5" dirty="0">
                <a:latin typeface="Times New Roman"/>
                <a:cs typeface="Times New Roman"/>
              </a:rPr>
              <a:t>rest of </a:t>
            </a:r>
            <a:r>
              <a:rPr sz="1400" spc="-10" dirty="0">
                <a:latin typeface="Times New Roman"/>
                <a:cs typeface="Times New Roman"/>
              </a:rPr>
              <a:t>the ciphertext </a:t>
            </a:r>
            <a:r>
              <a:rPr sz="1400" spc="-5" dirty="0">
                <a:latin typeface="Times New Roman"/>
                <a:cs typeface="Times New Roman"/>
              </a:rPr>
              <a:t>using </a:t>
            </a:r>
            <a:r>
              <a:rPr sz="1400" spc="-10" dirty="0">
                <a:latin typeface="Times New Roman"/>
                <a:cs typeface="Times New Roman"/>
              </a:rPr>
              <a:t>this </a:t>
            </a:r>
            <a:r>
              <a:rPr sz="1400" spc="-5" dirty="0">
                <a:latin typeface="Times New Roman"/>
                <a:cs typeface="Times New Roman"/>
              </a:rPr>
              <a:t>information. </a:t>
            </a:r>
            <a:r>
              <a:rPr sz="1400" spc="-10" dirty="0">
                <a:latin typeface="Times New Roman"/>
                <a:cs typeface="Times New Roman"/>
              </a:rPr>
              <a:t>This may </a:t>
            </a:r>
            <a:r>
              <a:rPr sz="1400" spc="-5" dirty="0">
                <a:latin typeface="Times New Roman"/>
                <a:cs typeface="Times New Roman"/>
              </a:rPr>
              <a:t>be </a:t>
            </a:r>
            <a:r>
              <a:rPr sz="1400" spc="-15" dirty="0">
                <a:latin typeface="Times New Roman"/>
                <a:cs typeface="Times New Roman"/>
              </a:rPr>
              <a:t>done </a:t>
            </a:r>
            <a:r>
              <a:rPr sz="1400" spc="5" dirty="0">
                <a:latin typeface="Times New Roman"/>
                <a:cs typeface="Times New Roman"/>
              </a:rPr>
              <a:t>by  </a:t>
            </a:r>
            <a:r>
              <a:rPr sz="1400" spc="-5" dirty="0">
                <a:latin typeface="Times New Roman"/>
                <a:cs typeface="Times New Roman"/>
              </a:rPr>
              <a:t>determining </a:t>
            </a:r>
            <a:r>
              <a:rPr sz="1400" spc="-10" dirty="0">
                <a:latin typeface="Times New Roman"/>
                <a:cs typeface="Times New Roman"/>
              </a:rPr>
              <a:t>the </a:t>
            </a:r>
            <a:r>
              <a:rPr sz="1400" dirty="0">
                <a:latin typeface="Times New Roman"/>
                <a:cs typeface="Times New Roman"/>
              </a:rPr>
              <a:t>key </a:t>
            </a:r>
            <a:r>
              <a:rPr sz="1400" spc="-5" dirty="0">
                <a:latin typeface="Times New Roman"/>
                <a:cs typeface="Times New Roman"/>
              </a:rPr>
              <a:t>or </a:t>
            </a:r>
            <a:r>
              <a:rPr sz="1400" spc="-15" dirty="0">
                <a:latin typeface="Times New Roman"/>
                <a:cs typeface="Times New Roman"/>
              </a:rPr>
              <a:t>via some </a:t>
            </a:r>
            <a:r>
              <a:rPr sz="1400" spc="-10" dirty="0">
                <a:latin typeface="Times New Roman"/>
                <a:cs typeface="Times New Roman"/>
              </a:rPr>
              <a:t>other </a:t>
            </a:r>
            <a:r>
              <a:rPr sz="1400" spc="-5" dirty="0">
                <a:latin typeface="Times New Roman"/>
                <a:cs typeface="Times New Roman"/>
              </a:rPr>
              <a:t>method. </a:t>
            </a:r>
            <a:r>
              <a:rPr sz="1400" spc="-20" dirty="0">
                <a:latin typeface="Times New Roman"/>
                <a:cs typeface="Times New Roman"/>
              </a:rPr>
              <a:t>The </a:t>
            </a:r>
            <a:r>
              <a:rPr sz="1400" spc="-5" dirty="0">
                <a:latin typeface="Times New Roman"/>
                <a:cs typeface="Times New Roman"/>
              </a:rPr>
              <a:t>best </a:t>
            </a:r>
            <a:r>
              <a:rPr sz="1400" spc="-10" dirty="0">
                <a:latin typeface="Times New Roman"/>
                <a:cs typeface="Times New Roman"/>
              </a:rPr>
              <a:t>example </a:t>
            </a:r>
            <a:r>
              <a:rPr sz="1400" spc="5" dirty="0">
                <a:latin typeface="Times New Roman"/>
                <a:cs typeface="Times New Roman"/>
              </a:rPr>
              <a:t>of </a:t>
            </a:r>
            <a:r>
              <a:rPr sz="1400" dirty="0">
                <a:latin typeface="Times New Roman"/>
                <a:cs typeface="Times New Roman"/>
              </a:rPr>
              <a:t>this  </a:t>
            </a:r>
            <a:r>
              <a:rPr sz="1400" spc="-5" dirty="0">
                <a:latin typeface="Times New Roman"/>
                <a:cs typeface="Times New Roman"/>
              </a:rPr>
              <a:t>attack </a:t>
            </a:r>
            <a:r>
              <a:rPr sz="1400" spc="-20" dirty="0">
                <a:latin typeface="Times New Roman"/>
                <a:cs typeface="Times New Roman"/>
              </a:rPr>
              <a:t>is </a:t>
            </a:r>
            <a:r>
              <a:rPr sz="1400" i="1" spc="-5" dirty="0">
                <a:latin typeface="Times New Roman"/>
                <a:cs typeface="Times New Roman"/>
              </a:rPr>
              <a:t>linear cryptanalysis </a:t>
            </a:r>
            <a:r>
              <a:rPr sz="1400" spc="-10" dirty="0">
                <a:latin typeface="Times New Roman"/>
                <a:cs typeface="Times New Roman"/>
              </a:rPr>
              <a:t>against block</a:t>
            </a:r>
            <a:r>
              <a:rPr sz="1400" spc="114" dirty="0">
                <a:latin typeface="Times New Roman"/>
                <a:cs typeface="Times New Roman"/>
              </a:rPr>
              <a:t> </a:t>
            </a:r>
            <a:r>
              <a:rPr sz="1400" spc="-5" dirty="0">
                <a:latin typeface="Times New Roman"/>
                <a:cs typeface="Times New Roman"/>
              </a:rPr>
              <a:t>ciphers.</a:t>
            </a:r>
            <a:endParaRPr sz="1400">
              <a:latin typeface="Times New Roman"/>
              <a:cs typeface="Times New Roman"/>
            </a:endParaRPr>
          </a:p>
          <a:p>
            <a:pPr marL="201930" marR="7620" algn="just">
              <a:lnSpc>
                <a:spcPct val="144300"/>
              </a:lnSpc>
              <a:spcBef>
                <a:spcPts val="120"/>
              </a:spcBef>
              <a:buSzPct val="71428"/>
              <a:buFont typeface="Symbol"/>
              <a:buChar char=""/>
              <a:tabLst>
                <a:tab pos="385445" algn="l"/>
              </a:tabLst>
            </a:pPr>
            <a:r>
              <a:rPr sz="1400" b="1" spc="-5" dirty="0">
                <a:latin typeface="Times New Roman"/>
                <a:cs typeface="Times New Roman"/>
              </a:rPr>
              <a:t>Chosen Plaintext Attack </a:t>
            </a:r>
            <a:r>
              <a:rPr sz="1400" b="1" dirty="0">
                <a:latin typeface="Times New Roman"/>
                <a:cs typeface="Times New Roman"/>
              </a:rPr>
              <a:t>(CPA) </a:t>
            </a:r>
            <a:r>
              <a:rPr sz="1400" spc="-5" dirty="0">
                <a:latin typeface="Times New Roman"/>
                <a:cs typeface="Times New Roman"/>
              </a:rPr>
              <a:t>− </a:t>
            </a:r>
            <a:r>
              <a:rPr sz="1400" spc="-10" dirty="0">
                <a:latin typeface="Times New Roman"/>
                <a:cs typeface="Times New Roman"/>
              </a:rPr>
              <a:t>In this method, </a:t>
            </a:r>
            <a:r>
              <a:rPr sz="1400" spc="-15" dirty="0">
                <a:latin typeface="Times New Roman"/>
                <a:cs typeface="Times New Roman"/>
              </a:rPr>
              <a:t>the </a:t>
            </a:r>
            <a:r>
              <a:rPr sz="1400" spc="-5" dirty="0">
                <a:latin typeface="Times New Roman"/>
                <a:cs typeface="Times New Roman"/>
              </a:rPr>
              <a:t>attacker </a:t>
            </a:r>
            <a:r>
              <a:rPr sz="1400" spc="-15" dirty="0">
                <a:latin typeface="Times New Roman"/>
                <a:cs typeface="Times New Roman"/>
              </a:rPr>
              <a:t>has the  </a:t>
            </a:r>
            <a:r>
              <a:rPr sz="1400" spc="-10" dirty="0">
                <a:latin typeface="Times New Roman"/>
                <a:cs typeface="Times New Roman"/>
              </a:rPr>
              <a:t>text </a:t>
            </a:r>
            <a:r>
              <a:rPr sz="1400" spc="5" dirty="0">
                <a:latin typeface="Times New Roman"/>
                <a:cs typeface="Times New Roman"/>
              </a:rPr>
              <a:t>of </a:t>
            </a:r>
            <a:r>
              <a:rPr sz="1400" spc="-15" dirty="0">
                <a:latin typeface="Times New Roman"/>
                <a:cs typeface="Times New Roman"/>
              </a:rPr>
              <a:t>his </a:t>
            </a:r>
            <a:r>
              <a:rPr sz="1400" spc="-10" dirty="0">
                <a:latin typeface="Times New Roman"/>
                <a:cs typeface="Times New Roman"/>
              </a:rPr>
              <a:t>choice </a:t>
            </a:r>
            <a:r>
              <a:rPr sz="1400" spc="-5" dirty="0">
                <a:latin typeface="Times New Roman"/>
                <a:cs typeface="Times New Roman"/>
              </a:rPr>
              <a:t>encrypted. </a:t>
            </a:r>
            <a:r>
              <a:rPr sz="1400" spc="-10" dirty="0">
                <a:latin typeface="Times New Roman"/>
                <a:cs typeface="Times New Roman"/>
              </a:rPr>
              <a:t>So </a:t>
            </a:r>
            <a:r>
              <a:rPr sz="1400" spc="-20" dirty="0">
                <a:latin typeface="Times New Roman"/>
                <a:cs typeface="Times New Roman"/>
              </a:rPr>
              <a:t>he </a:t>
            </a:r>
            <a:r>
              <a:rPr sz="1400" spc="-15" dirty="0">
                <a:latin typeface="Times New Roman"/>
                <a:cs typeface="Times New Roman"/>
              </a:rPr>
              <a:t>has the </a:t>
            </a:r>
            <a:r>
              <a:rPr sz="1400" spc="-5" dirty="0">
                <a:latin typeface="Times New Roman"/>
                <a:cs typeface="Times New Roman"/>
              </a:rPr>
              <a:t>ciphertext-plaintext pair of </a:t>
            </a:r>
            <a:r>
              <a:rPr sz="1400" spc="-15" dirty="0">
                <a:latin typeface="Times New Roman"/>
                <a:cs typeface="Times New Roman"/>
              </a:rPr>
              <a:t>his  </a:t>
            </a:r>
            <a:r>
              <a:rPr sz="1400" spc="-10" dirty="0">
                <a:latin typeface="Times New Roman"/>
                <a:cs typeface="Times New Roman"/>
              </a:rPr>
              <a:t>choice. This simplifies </a:t>
            </a:r>
            <a:r>
              <a:rPr sz="1400" spc="-15" dirty="0">
                <a:latin typeface="Times New Roman"/>
                <a:cs typeface="Times New Roman"/>
              </a:rPr>
              <a:t>his </a:t>
            </a:r>
            <a:r>
              <a:rPr sz="1400" spc="-5" dirty="0">
                <a:latin typeface="Times New Roman"/>
                <a:cs typeface="Times New Roman"/>
              </a:rPr>
              <a:t>task of determining </a:t>
            </a:r>
            <a:r>
              <a:rPr sz="1400" spc="-10" dirty="0">
                <a:latin typeface="Times New Roman"/>
                <a:cs typeface="Times New Roman"/>
              </a:rPr>
              <a:t>the </a:t>
            </a:r>
            <a:r>
              <a:rPr sz="1400" spc="-5" dirty="0">
                <a:latin typeface="Times New Roman"/>
                <a:cs typeface="Times New Roman"/>
              </a:rPr>
              <a:t>encryption key. An  </a:t>
            </a:r>
            <a:r>
              <a:rPr sz="1400" spc="-10" dirty="0">
                <a:latin typeface="Times New Roman"/>
                <a:cs typeface="Times New Roman"/>
              </a:rPr>
              <a:t>example </a:t>
            </a:r>
            <a:r>
              <a:rPr sz="1400" spc="5" dirty="0">
                <a:latin typeface="Times New Roman"/>
                <a:cs typeface="Times New Roman"/>
              </a:rPr>
              <a:t>of </a:t>
            </a:r>
            <a:r>
              <a:rPr sz="1400" spc="-15" dirty="0">
                <a:latin typeface="Times New Roman"/>
                <a:cs typeface="Times New Roman"/>
              </a:rPr>
              <a:t>this </a:t>
            </a:r>
            <a:r>
              <a:rPr sz="1400" spc="-5" dirty="0">
                <a:latin typeface="Times New Roman"/>
                <a:cs typeface="Times New Roman"/>
              </a:rPr>
              <a:t>attack </a:t>
            </a:r>
            <a:r>
              <a:rPr sz="1400" spc="-20" dirty="0">
                <a:latin typeface="Times New Roman"/>
                <a:cs typeface="Times New Roman"/>
              </a:rPr>
              <a:t>is </a:t>
            </a:r>
            <a:r>
              <a:rPr sz="1400" spc="-5" dirty="0">
                <a:latin typeface="Times New Roman"/>
                <a:cs typeface="Times New Roman"/>
              </a:rPr>
              <a:t>differential cryptanalysis </a:t>
            </a:r>
            <a:r>
              <a:rPr sz="1400" spc="-10" dirty="0">
                <a:latin typeface="Times New Roman"/>
                <a:cs typeface="Times New Roman"/>
              </a:rPr>
              <a:t>applied</a:t>
            </a:r>
            <a:r>
              <a:rPr sz="1400" spc="40" dirty="0">
                <a:latin typeface="Times New Roman"/>
                <a:cs typeface="Times New Roman"/>
              </a:rPr>
              <a:t> </a:t>
            </a:r>
            <a:r>
              <a:rPr sz="1400" spc="-5" dirty="0">
                <a:latin typeface="Times New Roman"/>
                <a:cs typeface="Times New Roman"/>
              </a:rPr>
              <a:t>against </a:t>
            </a:r>
            <a:r>
              <a:rPr sz="1400" spc="-10" dirty="0">
                <a:latin typeface="Times New Roman"/>
                <a:cs typeface="Times New Roman"/>
              </a:rPr>
              <a:t>block</a:t>
            </a:r>
            <a:endParaRPr sz="14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03147" y="684327"/>
            <a:ext cx="5424805" cy="9117330"/>
          </a:xfrm>
          <a:prstGeom prst="rect">
            <a:avLst/>
          </a:prstGeom>
        </p:spPr>
        <p:txBody>
          <a:bodyPr vert="horz" wrap="square" lIns="0" tIns="12700" rIns="0" bIns="0" rtlCol="0">
            <a:spAutoFit/>
          </a:bodyPr>
          <a:lstStyle/>
          <a:p>
            <a:pPr marL="50800" marR="55880" algn="just">
              <a:lnSpc>
                <a:spcPct val="145700"/>
              </a:lnSpc>
              <a:spcBef>
                <a:spcPts val="100"/>
              </a:spcBef>
            </a:pPr>
            <a:r>
              <a:rPr sz="1400" spc="-10" dirty="0">
                <a:latin typeface="Times New Roman"/>
                <a:cs typeface="Times New Roman"/>
              </a:rPr>
              <a:t>ciphers </a:t>
            </a:r>
            <a:r>
              <a:rPr sz="1400" spc="-5" dirty="0">
                <a:latin typeface="Times New Roman"/>
                <a:cs typeface="Times New Roman"/>
              </a:rPr>
              <a:t>as </a:t>
            </a:r>
            <a:r>
              <a:rPr sz="1400" spc="-10" dirty="0">
                <a:latin typeface="Times New Roman"/>
                <a:cs typeface="Times New Roman"/>
              </a:rPr>
              <a:t>well </a:t>
            </a:r>
            <a:r>
              <a:rPr sz="1400" spc="-5" dirty="0">
                <a:latin typeface="Times New Roman"/>
                <a:cs typeface="Times New Roman"/>
              </a:rPr>
              <a:t>as hash </a:t>
            </a:r>
            <a:r>
              <a:rPr sz="1400" spc="-10" dirty="0">
                <a:latin typeface="Times New Roman"/>
                <a:cs typeface="Times New Roman"/>
              </a:rPr>
              <a:t>functions. A </a:t>
            </a:r>
            <a:r>
              <a:rPr sz="1400" spc="-5" dirty="0">
                <a:latin typeface="Times New Roman"/>
                <a:cs typeface="Times New Roman"/>
              </a:rPr>
              <a:t>popular </a:t>
            </a:r>
            <a:r>
              <a:rPr sz="1400" spc="-10" dirty="0">
                <a:latin typeface="Times New Roman"/>
                <a:cs typeface="Times New Roman"/>
              </a:rPr>
              <a:t>public </a:t>
            </a:r>
            <a:r>
              <a:rPr sz="1400" dirty="0">
                <a:latin typeface="Times New Roman"/>
                <a:cs typeface="Times New Roman"/>
              </a:rPr>
              <a:t>key </a:t>
            </a:r>
            <a:r>
              <a:rPr sz="1400" spc="-5" dirty="0">
                <a:latin typeface="Times New Roman"/>
                <a:cs typeface="Times New Roman"/>
              </a:rPr>
              <a:t>cryptosystem,  </a:t>
            </a:r>
            <a:r>
              <a:rPr sz="1400" spc="-10" dirty="0">
                <a:latin typeface="Times New Roman"/>
                <a:cs typeface="Times New Roman"/>
              </a:rPr>
              <a:t>RSA </a:t>
            </a:r>
            <a:r>
              <a:rPr sz="1400" spc="-20" dirty="0">
                <a:latin typeface="Times New Roman"/>
                <a:cs typeface="Times New Roman"/>
              </a:rPr>
              <a:t>is </a:t>
            </a:r>
            <a:r>
              <a:rPr sz="1400" spc="-5" dirty="0">
                <a:latin typeface="Times New Roman"/>
                <a:cs typeface="Times New Roman"/>
              </a:rPr>
              <a:t>also vulnerable to chosen-plaintext</a:t>
            </a:r>
            <a:r>
              <a:rPr sz="1400" spc="90" dirty="0">
                <a:latin typeface="Times New Roman"/>
                <a:cs typeface="Times New Roman"/>
              </a:rPr>
              <a:t> </a:t>
            </a:r>
            <a:r>
              <a:rPr sz="1400" spc="-5" dirty="0">
                <a:latin typeface="Times New Roman"/>
                <a:cs typeface="Times New Roman"/>
              </a:rPr>
              <a:t>attacks.</a:t>
            </a:r>
            <a:endParaRPr sz="1400">
              <a:latin typeface="Times New Roman"/>
              <a:cs typeface="Times New Roman"/>
            </a:endParaRPr>
          </a:p>
          <a:p>
            <a:pPr marL="50800" marR="45720" algn="just">
              <a:lnSpc>
                <a:spcPct val="143600"/>
              </a:lnSpc>
              <a:spcBef>
                <a:spcPts val="135"/>
              </a:spcBef>
              <a:buSzPct val="71428"/>
              <a:buFont typeface="Symbol"/>
              <a:buChar char=""/>
              <a:tabLst>
                <a:tab pos="233679" algn="l"/>
              </a:tabLst>
            </a:pPr>
            <a:r>
              <a:rPr sz="1400" b="1" spc="-5" dirty="0">
                <a:latin typeface="Times New Roman"/>
                <a:cs typeface="Times New Roman"/>
              </a:rPr>
              <a:t>Dictionary </a:t>
            </a:r>
            <a:r>
              <a:rPr sz="1400" b="1" dirty="0">
                <a:latin typeface="Times New Roman"/>
                <a:cs typeface="Times New Roman"/>
              </a:rPr>
              <a:t>Attack </a:t>
            </a:r>
            <a:r>
              <a:rPr sz="1400" spc="-5" dirty="0">
                <a:latin typeface="Times New Roman"/>
                <a:cs typeface="Times New Roman"/>
              </a:rPr>
              <a:t>− </a:t>
            </a:r>
            <a:r>
              <a:rPr sz="1400" spc="-10" dirty="0">
                <a:latin typeface="Times New Roman"/>
                <a:cs typeface="Times New Roman"/>
              </a:rPr>
              <a:t>this </a:t>
            </a:r>
            <a:r>
              <a:rPr sz="1400" spc="-5" dirty="0">
                <a:latin typeface="Times New Roman"/>
                <a:cs typeface="Times New Roman"/>
              </a:rPr>
              <a:t>attack </a:t>
            </a:r>
            <a:r>
              <a:rPr sz="1400" spc="-15" dirty="0">
                <a:latin typeface="Times New Roman"/>
                <a:cs typeface="Times New Roman"/>
              </a:rPr>
              <a:t>has </a:t>
            </a:r>
            <a:r>
              <a:rPr sz="1400" spc="-10" dirty="0">
                <a:latin typeface="Times New Roman"/>
                <a:cs typeface="Times New Roman"/>
              </a:rPr>
              <a:t>many </a:t>
            </a:r>
            <a:r>
              <a:rPr sz="1400" spc="-5" dirty="0">
                <a:latin typeface="Times New Roman"/>
                <a:cs typeface="Times New Roman"/>
              </a:rPr>
              <a:t>variants, all </a:t>
            </a:r>
            <a:r>
              <a:rPr sz="1400" spc="5" dirty="0">
                <a:latin typeface="Times New Roman"/>
                <a:cs typeface="Times New Roman"/>
              </a:rPr>
              <a:t>of which </a:t>
            </a:r>
            <a:r>
              <a:rPr sz="1400" spc="-10" dirty="0">
                <a:latin typeface="Times New Roman"/>
                <a:cs typeface="Times New Roman"/>
              </a:rPr>
              <a:t>involve  </a:t>
            </a:r>
            <a:r>
              <a:rPr sz="1400" spc="-5" dirty="0">
                <a:latin typeface="Times New Roman"/>
                <a:cs typeface="Times New Roman"/>
              </a:rPr>
              <a:t>compiling a ‘dictionary’. </a:t>
            </a:r>
            <a:r>
              <a:rPr sz="1400" spc="-10" dirty="0">
                <a:latin typeface="Times New Roman"/>
                <a:cs typeface="Times New Roman"/>
              </a:rPr>
              <a:t>In </a:t>
            </a:r>
            <a:r>
              <a:rPr sz="1400" spc="-5" dirty="0">
                <a:latin typeface="Times New Roman"/>
                <a:cs typeface="Times New Roman"/>
              </a:rPr>
              <a:t>simplest </a:t>
            </a:r>
            <a:r>
              <a:rPr sz="1400" spc="-15" dirty="0">
                <a:latin typeface="Times New Roman"/>
                <a:cs typeface="Times New Roman"/>
              </a:rPr>
              <a:t>method </a:t>
            </a:r>
            <a:r>
              <a:rPr sz="1400" spc="-5" dirty="0">
                <a:latin typeface="Times New Roman"/>
                <a:cs typeface="Times New Roman"/>
              </a:rPr>
              <a:t>of </a:t>
            </a:r>
            <a:r>
              <a:rPr sz="1400" spc="-10" dirty="0">
                <a:latin typeface="Times New Roman"/>
                <a:cs typeface="Times New Roman"/>
              </a:rPr>
              <a:t>this </a:t>
            </a:r>
            <a:r>
              <a:rPr sz="1400" spc="-5" dirty="0">
                <a:latin typeface="Times New Roman"/>
                <a:cs typeface="Times New Roman"/>
              </a:rPr>
              <a:t>attack, attacker </a:t>
            </a:r>
            <a:r>
              <a:rPr sz="1400" spc="-10" dirty="0">
                <a:latin typeface="Times New Roman"/>
                <a:cs typeface="Times New Roman"/>
              </a:rPr>
              <a:t>builds  </a:t>
            </a:r>
            <a:r>
              <a:rPr sz="1400" spc="-5" dirty="0">
                <a:latin typeface="Times New Roman"/>
                <a:cs typeface="Times New Roman"/>
              </a:rPr>
              <a:t>a </a:t>
            </a:r>
            <a:r>
              <a:rPr sz="1400" spc="-10" dirty="0">
                <a:latin typeface="Times New Roman"/>
                <a:cs typeface="Times New Roman"/>
              </a:rPr>
              <a:t>dictionary </a:t>
            </a:r>
            <a:r>
              <a:rPr sz="1400" spc="5" dirty="0">
                <a:latin typeface="Times New Roman"/>
                <a:cs typeface="Times New Roman"/>
              </a:rPr>
              <a:t>of </a:t>
            </a:r>
            <a:r>
              <a:rPr sz="1400" spc="-5" dirty="0">
                <a:latin typeface="Times New Roman"/>
                <a:cs typeface="Times New Roman"/>
              </a:rPr>
              <a:t>ciphertexts </a:t>
            </a:r>
            <a:r>
              <a:rPr sz="1400" spc="-15" dirty="0">
                <a:latin typeface="Times New Roman"/>
                <a:cs typeface="Times New Roman"/>
              </a:rPr>
              <a:t>and </a:t>
            </a:r>
            <a:r>
              <a:rPr sz="1400" spc="-5" dirty="0">
                <a:latin typeface="Times New Roman"/>
                <a:cs typeface="Times New Roman"/>
              </a:rPr>
              <a:t>corresponding plaintexts </a:t>
            </a:r>
            <a:r>
              <a:rPr sz="1400" spc="-15" dirty="0">
                <a:latin typeface="Times New Roman"/>
                <a:cs typeface="Times New Roman"/>
              </a:rPr>
              <a:t>that </a:t>
            </a:r>
            <a:r>
              <a:rPr sz="1400" spc="-20" dirty="0">
                <a:latin typeface="Times New Roman"/>
                <a:cs typeface="Times New Roman"/>
              </a:rPr>
              <a:t>he </a:t>
            </a:r>
            <a:r>
              <a:rPr sz="1400" spc="-15" dirty="0">
                <a:latin typeface="Times New Roman"/>
                <a:cs typeface="Times New Roman"/>
              </a:rPr>
              <a:t>has </a:t>
            </a:r>
            <a:r>
              <a:rPr sz="1400" spc="-10" dirty="0">
                <a:latin typeface="Times New Roman"/>
                <a:cs typeface="Times New Roman"/>
              </a:rPr>
              <a:t>learnt  </a:t>
            </a:r>
            <a:r>
              <a:rPr sz="1400" spc="-5" dirty="0">
                <a:latin typeface="Times New Roman"/>
                <a:cs typeface="Times New Roman"/>
              </a:rPr>
              <a:t>over a </a:t>
            </a:r>
            <a:r>
              <a:rPr sz="1400" spc="-15" dirty="0">
                <a:latin typeface="Times New Roman"/>
                <a:cs typeface="Times New Roman"/>
              </a:rPr>
              <a:t>period </a:t>
            </a:r>
            <a:r>
              <a:rPr sz="1400" spc="5" dirty="0">
                <a:latin typeface="Times New Roman"/>
                <a:cs typeface="Times New Roman"/>
              </a:rPr>
              <a:t>of </a:t>
            </a:r>
            <a:r>
              <a:rPr sz="1400" spc="-10" dirty="0">
                <a:latin typeface="Times New Roman"/>
                <a:cs typeface="Times New Roman"/>
              </a:rPr>
              <a:t>time. </a:t>
            </a:r>
            <a:r>
              <a:rPr sz="1400" dirty="0">
                <a:latin typeface="Times New Roman"/>
                <a:cs typeface="Times New Roman"/>
              </a:rPr>
              <a:t>In </a:t>
            </a:r>
            <a:r>
              <a:rPr sz="1400" spc="-10" dirty="0">
                <a:latin typeface="Times New Roman"/>
                <a:cs typeface="Times New Roman"/>
              </a:rPr>
              <a:t>future, </a:t>
            </a:r>
            <a:r>
              <a:rPr sz="1400" spc="-5" dirty="0">
                <a:latin typeface="Times New Roman"/>
                <a:cs typeface="Times New Roman"/>
              </a:rPr>
              <a:t>when an </a:t>
            </a:r>
            <a:r>
              <a:rPr sz="1400" dirty="0">
                <a:latin typeface="Times New Roman"/>
                <a:cs typeface="Times New Roman"/>
              </a:rPr>
              <a:t>attacker </a:t>
            </a:r>
            <a:r>
              <a:rPr sz="1400" spc="-10" dirty="0">
                <a:latin typeface="Times New Roman"/>
                <a:cs typeface="Times New Roman"/>
              </a:rPr>
              <a:t>gets the </a:t>
            </a:r>
            <a:r>
              <a:rPr sz="1400" spc="-5" dirty="0">
                <a:latin typeface="Times New Roman"/>
                <a:cs typeface="Times New Roman"/>
              </a:rPr>
              <a:t>ciphertext, </a:t>
            </a:r>
            <a:r>
              <a:rPr sz="1400" spc="-20" dirty="0">
                <a:latin typeface="Times New Roman"/>
                <a:cs typeface="Times New Roman"/>
              </a:rPr>
              <a:t>he  </a:t>
            </a:r>
            <a:r>
              <a:rPr sz="1400" spc="-10" dirty="0">
                <a:latin typeface="Times New Roman"/>
                <a:cs typeface="Times New Roman"/>
              </a:rPr>
              <a:t>refers the </a:t>
            </a:r>
            <a:r>
              <a:rPr sz="1400" spc="-5" dirty="0">
                <a:latin typeface="Times New Roman"/>
                <a:cs typeface="Times New Roman"/>
              </a:rPr>
              <a:t>dictionary </a:t>
            </a:r>
            <a:r>
              <a:rPr sz="1400" dirty="0">
                <a:latin typeface="Times New Roman"/>
                <a:cs typeface="Times New Roman"/>
              </a:rPr>
              <a:t>to </a:t>
            </a:r>
            <a:r>
              <a:rPr sz="1400" spc="-15" dirty="0">
                <a:latin typeface="Times New Roman"/>
                <a:cs typeface="Times New Roman"/>
              </a:rPr>
              <a:t>find </a:t>
            </a:r>
            <a:r>
              <a:rPr sz="1400" spc="-10" dirty="0">
                <a:latin typeface="Times New Roman"/>
                <a:cs typeface="Times New Roman"/>
              </a:rPr>
              <a:t>the </a:t>
            </a:r>
            <a:r>
              <a:rPr sz="1400" spc="-5" dirty="0">
                <a:latin typeface="Times New Roman"/>
                <a:cs typeface="Times New Roman"/>
              </a:rPr>
              <a:t>corresponding</a:t>
            </a:r>
            <a:r>
              <a:rPr sz="1400" spc="100" dirty="0">
                <a:latin typeface="Times New Roman"/>
                <a:cs typeface="Times New Roman"/>
              </a:rPr>
              <a:t> </a:t>
            </a:r>
            <a:r>
              <a:rPr sz="1400" spc="-5" dirty="0">
                <a:latin typeface="Times New Roman"/>
                <a:cs typeface="Times New Roman"/>
              </a:rPr>
              <a:t>plaintext.</a:t>
            </a:r>
            <a:endParaRPr sz="1400">
              <a:latin typeface="Times New Roman"/>
              <a:cs typeface="Times New Roman"/>
            </a:endParaRPr>
          </a:p>
          <a:p>
            <a:pPr marL="50800" marR="43180" algn="just">
              <a:lnSpc>
                <a:spcPct val="144300"/>
              </a:lnSpc>
              <a:spcBef>
                <a:spcPts val="145"/>
              </a:spcBef>
              <a:buSzPct val="71428"/>
              <a:buFont typeface="Symbol"/>
              <a:buChar char=""/>
              <a:tabLst>
                <a:tab pos="233679" algn="l"/>
              </a:tabLst>
            </a:pPr>
            <a:r>
              <a:rPr sz="1400" b="1" spc="-10" dirty="0">
                <a:latin typeface="Times New Roman"/>
                <a:cs typeface="Times New Roman"/>
              </a:rPr>
              <a:t>Brute Force </a:t>
            </a:r>
            <a:r>
              <a:rPr sz="1400" b="1" spc="-5" dirty="0">
                <a:latin typeface="Times New Roman"/>
                <a:cs typeface="Times New Roman"/>
              </a:rPr>
              <a:t>Attack (BFA) </a:t>
            </a:r>
            <a:r>
              <a:rPr sz="1400" spc="-5" dirty="0">
                <a:latin typeface="Times New Roman"/>
                <a:cs typeface="Times New Roman"/>
              </a:rPr>
              <a:t>− </a:t>
            </a:r>
            <a:r>
              <a:rPr sz="1400" spc="-10" dirty="0">
                <a:latin typeface="Times New Roman"/>
                <a:cs typeface="Times New Roman"/>
              </a:rPr>
              <a:t>In </a:t>
            </a:r>
            <a:r>
              <a:rPr sz="1400" spc="-15" dirty="0">
                <a:latin typeface="Times New Roman"/>
                <a:cs typeface="Times New Roman"/>
              </a:rPr>
              <a:t>this </a:t>
            </a:r>
            <a:r>
              <a:rPr sz="1400" spc="-10" dirty="0">
                <a:latin typeface="Times New Roman"/>
                <a:cs typeface="Times New Roman"/>
              </a:rPr>
              <a:t>method, </a:t>
            </a:r>
            <a:r>
              <a:rPr sz="1400" spc="-15" dirty="0">
                <a:latin typeface="Times New Roman"/>
                <a:cs typeface="Times New Roman"/>
              </a:rPr>
              <a:t>the </a:t>
            </a:r>
            <a:r>
              <a:rPr sz="1400" spc="-5" dirty="0">
                <a:latin typeface="Times New Roman"/>
                <a:cs typeface="Times New Roman"/>
              </a:rPr>
              <a:t>attacker </a:t>
            </a:r>
            <a:r>
              <a:rPr sz="1400" spc="-10" dirty="0">
                <a:latin typeface="Times New Roman"/>
                <a:cs typeface="Times New Roman"/>
              </a:rPr>
              <a:t>tries </a:t>
            </a:r>
            <a:r>
              <a:rPr sz="1400" spc="-5" dirty="0">
                <a:latin typeface="Times New Roman"/>
                <a:cs typeface="Times New Roman"/>
              </a:rPr>
              <a:t>to  </a:t>
            </a:r>
            <a:r>
              <a:rPr sz="1400" spc="-10" dirty="0">
                <a:latin typeface="Times New Roman"/>
                <a:cs typeface="Times New Roman"/>
              </a:rPr>
              <a:t>determine the </a:t>
            </a:r>
            <a:r>
              <a:rPr sz="1400" spc="-5" dirty="0">
                <a:latin typeface="Times New Roman"/>
                <a:cs typeface="Times New Roman"/>
              </a:rPr>
              <a:t>key </a:t>
            </a:r>
            <a:r>
              <a:rPr sz="1400" spc="5" dirty="0">
                <a:latin typeface="Times New Roman"/>
                <a:cs typeface="Times New Roman"/>
              </a:rPr>
              <a:t>by </a:t>
            </a:r>
            <a:r>
              <a:rPr sz="1400" spc="-5" dirty="0">
                <a:latin typeface="Times New Roman"/>
                <a:cs typeface="Times New Roman"/>
              </a:rPr>
              <a:t>attempting </a:t>
            </a:r>
            <a:r>
              <a:rPr sz="1400" spc="5" dirty="0">
                <a:latin typeface="Times New Roman"/>
                <a:cs typeface="Times New Roman"/>
              </a:rPr>
              <a:t>all </a:t>
            </a:r>
            <a:r>
              <a:rPr sz="1400" spc="-5" dirty="0">
                <a:latin typeface="Times New Roman"/>
                <a:cs typeface="Times New Roman"/>
              </a:rPr>
              <a:t>possible </a:t>
            </a:r>
            <a:r>
              <a:rPr sz="1400" spc="-10" dirty="0">
                <a:latin typeface="Times New Roman"/>
                <a:cs typeface="Times New Roman"/>
              </a:rPr>
              <a:t>keys. If the </a:t>
            </a:r>
            <a:r>
              <a:rPr sz="1400" spc="-5" dirty="0">
                <a:latin typeface="Times New Roman"/>
                <a:cs typeface="Times New Roman"/>
              </a:rPr>
              <a:t>key </a:t>
            </a:r>
            <a:r>
              <a:rPr sz="1400" spc="-20" dirty="0">
                <a:latin typeface="Times New Roman"/>
                <a:cs typeface="Times New Roman"/>
              </a:rPr>
              <a:t>is </a:t>
            </a:r>
            <a:r>
              <a:rPr sz="1400" spc="-5" dirty="0">
                <a:latin typeface="Times New Roman"/>
                <a:cs typeface="Times New Roman"/>
              </a:rPr>
              <a:t>8 </a:t>
            </a:r>
            <a:r>
              <a:rPr sz="1400" spc="-15" dirty="0">
                <a:latin typeface="Times New Roman"/>
                <a:cs typeface="Times New Roman"/>
              </a:rPr>
              <a:t>bits long,  </a:t>
            </a:r>
            <a:r>
              <a:rPr sz="1400" spc="-5" dirty="0">
                <a:latin typeface="Times New Roman"/>
                <a:cs typeface="Times New Roman"/>
              </a:rPr>
              <a:t>then </a:t>
            </a:r>
            <a:r>
              <a:rPr sz="1400" spc="-10" dirty="0">
                <a:latin typeface="Times New Roman"/>
                <a:cs typeface="Times New Roman"/>
              </a:rPr>
              <a:t>the number </a:t>
            </a:r>
            <a:r>
              <a:rPr sz="1400" spc="5" dirty="0">
                <a:latin typeface="Times New Roman"/>
                <a:cs typeface="Times New Roman"/>
              </a:rPr>
              <a:t>of </a:t>
            </a:r>
            <a:r>
              <a:rPr sz="1400" spc="-5" dirty="0">
                <a:latin typeface="Times New Roman"/>
                <a:cs typeface="Times New Roman"/>
              </a:rPr>
              <a:t>possible keys </a:t>
            </a:r>
            <a:r>
              <a:rPr sz="1400" spc="-20" dirty="0">
                <a:latin typeface="Times New Roman"/>
                <a:cs typeface="Times New Roman"/>
              </a:rPr>
              <a:t>is </a:t>
            </a:r>
            <a:r>
              <a:rPr sz="1400" spc="10" dirty="0">
                <a:latin typeface="Times New Roman"/>
                <a:cs typeface="Times New Roman"/>
              </a:rPr>
              <a:t>2</a:t>
            </a:r>
            <a:r>
              <a:rPr sz="1350" spc="15" baseline="30864" dirty="0">
                <a:latin typeface="Times New Roman"/>
                <a:cs typeface="Times New Roman"/>
              </a:rPr>
              <a:t>8 </a:t>
            </a:r>
            <a:r>
              <a:rPr sz="1400" spc="-5" dirty="0">
                <a:latin typeface="Times New Roman"/>
                <a:cs typeface="Times New Roman"/>
              </a:rPr>
              <a:t>= 256. </a:t>
            </a:r>
            <a:r>
              <a:rPr sz="1400" spc="-20" dirty="0">
                <a:latin typeface="Times New Roman"/>
                <a:cs typeface="Times New Roman"/>
              </a:rPr>
              <a:t>The </a:t>
            </a:r>
            <a:r>
              <a:rPr sz="1400" spc="-5" dirty="0">
                <a:latin typeface="Times New Roman"/>
                <a:cs typeface="Times New Roman"/>
              </a:rPr>
              <a:t>attacker </a:t>
            </a:r>
            <a:r>
              <a:rPr sz="1400" spc="-10" dirty="0">
                <a:latin typeface="Times New Roman"/>
                <a:cs typeface="Times New Roman"/>
              </a:rPr>
              <a:t>knows the  ciphertext </a:t>
            </a:r>
            <a:r>
              <a:rPr sz="1400" spc="-5" dirty="0">
                <a:latin typeface="Times New Roman"/>
                <a:cs typeface="Times New Roman"/>
              </a:rPr>
              <a:t>and </a:t>
            </a:r>
            <a:r>
              <a:rPr sz="1400" spc="-10" dirty="0">
                <a:latin typeface="Times New Roman"/>
                <a:cs typeface="Times New Roman"/>
              </a:rPr>
              <a:t>the algorithm, </a:t>
            </a:r>
            <a:r>
              <a:rPr sz="1400" spc="-15" dirty="0">
                <a:latin typeface="Times New Roman"/>
                <a:cs typeface="Times New Roman"/>
              </a:rPr>
              <a:t>now </a:t>
            </a:r>
            <a:r>
              <a:rPr sz="1400" spc="-20" dirty="0">
                <a:latin typeface="Times New Roman"/>
                <a:cs typeface="Times New Roman"/>
              </a:rPr>
              <a:t>he </a:t>
            </a:r>
            <a:r>
              <a:rPr sz="1400" spc="-5" dirty="0">
                <a:latin typeface="Times New Roman"/>
                <a:cs typeface="Times New Roman"/>
              </a:rPr>
              <a:t>attempts all </a:t>
            </a:r>
            <a:r>
              <a:rPr sz="1400" spc="-15" dirty="0">
                <a:latin typeface="Times New Roman"/>
                <a:cs typeface="Times New Roman"/>
              </a:rPr>
              <a:t>the </a:t>
            </a:r>
            <a:r>
              <a:rPr sz="1400" spc="-5" dirty="0">
                <a:latin typeface="Times New Roman"/>
                <a:cs typeface="Times New Roman"/>
              </a:rPr>
              <a:t>256 keys </a:t>
            </a:r>
            <a:r>
              <a:rPr sz="1400" spc="-15" dirty="0">
                <a:latin typeface="Times New Roman"/>
                <a:cs typeface="Times New Roman"/>
              </a:rPr>
              <a:t>one </a:t>
            </a:r>
            <a:r>
              <a:rPr sz="1400" spc="5" dirty="0">
                <a:latin typeface="Times New Roman"/>
                <a:cs typeface="Times New Roman"/>
              </a:rPr>
              <a:t>by </a:t>
            </a:r>
            <a:r>
              <a:rPr sz="1400" spc="-5" dirty="0">
                <a:latin typeface="Times New Roman"/>
                <a:cs typeface="Times New Roman"/>
              </a:rPr>
              <a:t>one  </a:t>
            </a:r>
            <a:r>
              <a:rPr sz="1400" spc="-10" dirty="0">
                <a:latin typeface="Times New Roman"/>
                <a:cs typeface="Times New Roman"/>
              </a:rPr>
              <a:t>for decryption. The time </a:t>
            </a:r>
            <a:r>
              <a:rPr sz="1400" spc="-5" dirty="0">
                <a:latin typeface="Times New Roman"/>
                <a:cs typeface="Times New Roman"/>
              </a:rPr>
              <a:t>to </a:t>
            </a:r>
            <a:r>
              <a:rPr sz="1400" spc="-10" dirty="0">
                <a:latin typeface="Times New Roman"/>
                <a:cs typeface="Times New Roman"/>
              </a:rPr>
              <a:t>complete the attack would </a:t>
            </a:r>
            <a:r>
              <a:rPr sz="1400" spc="-5" dirty="0">
                <a:latin typeface="Times New Roman"/>
                <a:cs typeface="Times New Roman"/>
              </a:rPr>
              <a:t>be </a:t>
            </a:r>
            <a:r>
              <a:rPr sz="1400" spc="-10" dirty="0">
                <a:latin typeface="Times New Roman"/>
                <a:cs typeface="Times New Roman"/>
              </a:rPr>
              <a:t>very </a:t>
            </a:r>
            <a:r>
              <a:rPr sz="1400" spc="-5" dirty="0">
                <a:latin typeface="Times New Roman"/>
                <a:cs typeface="Times New Roman"/>
              </a:rPr>
              <a:t>high if </a:t>
            </a:r>
            <a:r>
              <a:rPr sz="1400" dirty="0">
                <a:latin typeface="Times New Roman"/>
                <a:cs typeface="Times New Roman"/>
              </a:rPr>
              <a:t>the  </a:t>
            </a:r>
            <a:r>
              <a:rPr sz="1400" spc="-5" dirty="0">
                <a:latin typeface="Times New Roman"/>
                <a:cs typeface="Times New Roman"/>
              </a:rPr>
              <a:t>key </a:t>
            </a:r>
            <a:r>
              <a:rPr sz="1400" spc="-20" dirty="0">
                <a:latin typeface="Times New Roman"/>
                <a:cs typeface="Times New Roman"/>
              </a:rPr>
              <a:t>is</a:t>
            </a:r>
            <a:r>
              <a:rPr sz="1400" spc="50" dirty="0">
                <a:latin typeface="Times New Roman"/>
                <a:cs typeface="Times New Roman"/>
              </a:rPr>
              <a:t> </a:t>
            </a:r>
            <a:r>
              <a:rPr sz="1400" spc="-15" dirty="0">
                <a:latin typeface="Times New Roman"/>
                <a:cs typeface="Times New Roman"/>
              </a:rPr>
              <a:t>long.</a:t>
            </a:r>
            <a:endParaRPr sz="1400">
              <a:latin typeface="Times New Roman"/>
              <a:cs typeface="Times New Roman"/>
            </a:endParaRPr>
          </a:p>
          <a:p>
            <a:pPr marL="230504" marR="40640" indent="-180340" algn="just">
              <a:lnSpc>
                <a:spcPct val="144300"/>
              </a:lnSpc>
              <a:spcBef>
                <a:spcPts val="95"/>
              </a:spcBef>
              <a:buSzPct val="71428"/>
              <a:buFont typeface="Symbol"/>
              <a:buChar char=""/>
              <a:tabLst>
                <a:tab pos="231140" algn="l"/>
              </a:tabLst>
            </a:pPr>
            <a:r>
              <a:rPr sz="1400" b="1" dirty="0">
                <a:latin typeface="Times New Roman"/>
                <a:cs typeface="Times New Roman"/>
              </a:rPr>
              <a:t>Man </a:t>
            </a:r>
            <a:r>
              <a:rPr sz="1400" b="1" spc="-5" dirty="0">
                <a:latin typeface="Times New Roman"/>
                <a:cs typeface="Times New Roman"/>
              </a:rPr>
              <a:t>in Middle Attack </a:t>
            </a:r>
            <a:r>
              <a:rPr sz="1400" b="1" dirty="0">
                <a:latin typeface="Times New Roman"/>
                <a:cs typeface="Times New Roman"/>
              </a:rPr>
              <a:t>(MIM) </a:t>
            </a:r>
            <a:r>
              <a:rPr sz="1400" spc="-5" dirty="0">
                <a:latin typeface="Times New Roman"/>
                <a:cs typeface="Times New Roman"/>
              </a:rPr>
              <a:t>− </a:t>
            </a:r>
            <a:r>
              <a:rPr sz="1400" spc="-15" dirty="0">
                <a:latin typeface="Times New Roman"/>
                <a:cs typeface="Times New Roman"/>
              </a:rPr>
              <a:t>the </a:t>
            </a:r>
            <a:r>
              <a:rPr sz="1400" spc="-5" dirty="0">
                <a:latin typeface="Times New Roman"/>
                <a:cs typeface="Times New Roman"/>
              </a:rPr>
              <a:t>targets of </a:t>
            </a:r>
            <a:r>
              <a:rPr sz="1400" spc="-15" dirty="0">
                <a:latin typeface="Times New Roman"/>
                <a:cs typeface="Times New Roman"/>
              </a:rPr>
              <a:t>this </a:t>
            </a:r>
            <a:r>
              <a:rPr sz="1400" spc="-5" dirty="0">
                <a:latin typeface="Times New Roman"/>
                <a:cs typeface="Times New Roman"/>
              </a:rPr>
              <a:t>attack </a:t>
            </a:r>
            <a:r>
              <a:rPr sz="1400" spc="-10" dirty="0">
                <a:latin typeface="Times New Roman"/>
                <a:cs typeface="Times New Roman"/>
              </a:rPr>
              <a:t>are </a:t>
            </a:r>
            <a:r>
              <a:rPr sz="1400" spc="-5" dirty="0">
                <a:latin typeface="Times New Roman"/>
                <a:cs typeface="Times New Roman"/>
              </a:rPr>
              <a:t>mostly  </a:t>
            </a:r>
            <a:r>
              <a:rPr sz="1400" spc="-10" dirty="0">
                <a:latin typeface="Times New Roman"/>
                <a:cs typeface="Times New Roman"/>
              </a:rPr>
              <a:t>public </a:t>
            </a:r>
            <a:r>
              <a:rPr sz="1400" dirty="0">
                <a:latin typeface="Times New Roman"/>
                <a:cs typeface="Times New Roman"/>
              </a:rPr>
              <a:t>key </a:t>
            </a:r>
            <a:r>
              <a:rPr sz="1400" spc="-5" dirty="0">
                <a:latin typeface="Times New Roman"/>
                <a:cs typeface="Times New Roman"/>
              </a:rPr>
              <a:t>cryptosystems </a:t>
            </a:r>
            <a:r>
              <a:rPr sz="1400" spc="-10" dirty="0">
                <a:latin typeface="Times New Roman"/>
                <a:cs typeface="Times New Roman"/>
              </a:rPr>
              <a:t>where </a:t>
            </a:r>
            <a:r>
              <a:rPr sz="1400" dirty="0">
                <a:latin typeface="Times New Roman"/>
                <a:cs typeface="Times New Roman"/>
              </a:rPr>
              <a:t>key </a:t>
            </a:r>
            <a:r>
              <a:rPr sz="1400" spc="-10" dirty="0">
                <a:latin typeface="Times New Roman"/>
                <a:cs typeface="Times New Roman"/>
              </a:rPr>
              <a:t>exchange </a:t>
            </a:r>
            <a:r>
              <a:rPr sz="1400" spc="-20" dirty="0">
                <a:latin typeface="Times New Roman"/>
                <a:cs typeface="Times New Roman"/>
              </a:rPr>
              <a:t>is</a:t>
            </a:r>
            <a:r>
              <a:rPr sz="1400" spc="310" dirty="0">
                <a:latin typeface="Times New Roman"/>
                <a:cs typeface="Times New Roman"/>
              </a:rPr>
              <a:t> </a:t>
            </a:r>
            <a:r>
              <a:rPr sz="1400" spc="-10" dirty="0">
                <a:latin typeface="Times New Roman"/>
                <a:cs typeface="Times New Roman"/>
              </a:rPr>
              <a:t>involved </a:t>
            </a:r>
            <a:r>
              <a:rPr sz="1400" dirty="0">
                <a:latin typeface="Times New Roman"/>
                <a:cs typeface="Times New Roman"/>
              </a:rPr>
              <a:t>before  </a:t>
            </a:r>
            <a:r>
              <a:rPr sz="1400" spc="-5" dirty="0">
                <a:latin typeface="Times New Roman"/>
                <a:cs typeface="Times New Roman"/>
              </a:rPr>
              <a:t>communication takes </a:t>
            </a:r>
            <a:r>
              <a:rPr sz="1400" spc="-10" dirty="0">
                <a:latin typeface="Times New Roman"/>
                <a:cs typeface="Times New Roman"/>
              </a:rPr>
              <a:t>place.</a:t>
            </a:r>
            <a:endParaRPr sz="1400">
              <a:latin typeface="Times New Roman"/>
              <a:cs typeface="Times New Roman"/>
            </a:endParaRPr>
          </a:p>
          <a:p>
            <a:pPr marL="230504" marR="42545" lvl="1" algn="just">
              <a:lnSpc>
                <a:spcPct val="144300"/>
              </a:lnSpc>
              <a:spcBef>
                <a:spcPts val="125"/>
              </a:spcBef>
              <a:buSzPct val="71428"/>
              <a:buFont typeface="Courier New"/>
              <a:buChar char="o"/>
              <a:tabLst>
                <a:tab pos="517525" algn="l"/>
              </a:tabLst>
            </a:pPr>
            <a:r>
              <a:rPr sz="1400" spc="-10" dirty="0">
                <a:latin typeface="Times New Roman"/>
                <a:cs typeface="Times New Roman"/>
              </a:rPr>
              <a:t>Host </a:t>
            </a:r>
            <a:r>
              <a:rPr sz="1400" i="1" spc="-5" dirty="0">
                <a:latin typeface="Times New Roman"/>
                <a:cs typeface="Times New Roman"/>
              </a:rPr>
              <a:t>A </a:t>
            </a:r>
            <a:r>
              <a:rPr sz="1400" spc="-5" dirty="0">
                <a:latin typeface="Times New Roman"/>
                <a:cs typeface="Times New Roman"/>
              </a:rPr>
              <a:t>wants to communicate to host </a:t>
            </a:r>
            <a:r>
              <a:rPr sz="1400" i="1" spc="-15" dirty="0">
                <a:latin typeface="Times New Roman"/>
                <a:cs typeface="Times New Roman"/>
              </a:rPr>
              <a:t>B</a:t>
            </a:r>
            <a:r>
              <a:rPr sz="1400" spc="-15" dirty="0">
                <a:latin typeface="Times New Roman"/>
                <a:cs typeface="Times New Roman"/>
              </a:rPr>
              <a:t>, </a:t>
            </a:r>
            <a:r>
              <a:rPr sz="1400" spc="-10" dirty="0">
                <a:latin typeface="Times New Roman"/>
                <a:cs typeface="Times New Roman"/>
              </a:rPr>
              <a:t>hence </a:t>
            </a:r>
            <a:r>
              <a:rPr sz="1400" spc="-5" dirty="0">
                <a:latin typeface="Times New Roman"/>
                <a:cs typeface="Times New Roman"/>
              </a:rPr>
              <a:t>requests </a:t>
            </a:r>
            <a:r>
              <a:rPr sz="1400" spc="-10" dirty="0">
                <a:latin typeface="Times New Roman"/>
                <a:cs typeface="Times New Roman"/>
              </a:rPr>
              <a:t>public </a:t>
            </a:r>
            <a:r>
              <a:rPr sz="1400" spc="-5" dirty="0">
                <a:latin typeface="Times New Roman"/>
                <a:cs typeface="Times New Roman"/>
              </a:rPr>
              <a:t>key  </a:t>
            </a:r>
            <a:r>
              <a:rPr sz="1400" spc="5" dirty="0">
                <a:latin typeface="Times New Roman"/>
                <a:cs typeface="Times New Roman"/>
              </a:rPr>
              <a:t>of</a:t>
            </a:r>
            <a:r>
              <a:rPr sz="1400" spc="-30" dirty="0">
                <a:latin typeface="Times New Roman"/>
                <a:cs typeface="Times New Roman"/>
              </a:rPr>
              <a:t> </a:t>
            </a:r>
            <a:r>
              <a:rPr sz="1400" i="1" spc="-15" dirty="0">
                <a:latin typeface="Times New Roman"/>
                <a:cs typeface="Times New Roman"/>
              </a:rPr>
              <a:t>B</a:t>
            </a:r>
            <a:r>
              <a:rPr sz="1400" spc="-15" dirty="0">
                <a:latin typeface="Times New Roman"/>
                <a:cs typeface="Times New Roman"/>
              </a:rPr>
              <a:t>.</a:t>
            </a:r>
            <a:endParaRPr sz="1400">
              <a:latin typeface="Times New Roman"/>
              <a:cs typeface="Times New Roman"/>
            </a:endParaRPr>
          </a:p>
          <a:p>
            <a:pPr marL="516890" lvl="1" indent="-287020" algn="just">
              <a:lnSpc>
                <a:spcPct val="100000"/>
              </a:lnSpc>
              <a:spcBef>
                <a:spcPts val="885"/>
              </a:spcBef>
              <a:buSzPct val="71428"/>
              <a:buFont typeface="Courier New"/>
              <a:buChar char="o"/>
              <a:tabLst>
                <a:tab pos="517525" algn="l"/>
              </a:tabLst>
            </a:pPr>
            <a:r>
              <a:rPr sz="1400" spc="-5" dirty="0">
                <a:latin typeface="Times New Roman"/>
                <a:cs typeface="Times New Roman"/>
              </a:rPr>
              <a:t>An attacker </a:t>
            </a:r>
            <a:r>
              <a:rPr sz="1400" spc="-10" dirty="0">
                <a:latin typeface="Times New Roman"/>
                <a:cs typeface="Times New Roman"/>
              </a:rPr>
              <a:t>intercepts this </a:t>
            </a:r>
            <a:r>
              <a:rPr sz="1400" spc="-5" dirty="0">
                <a:latin typeface="Times New Roman"/>
                <a:cs typeface="Times New Roman"/>
              </a:rPr>
              <a:t>request </a:t>
            </a:r>
            <a:r>
              <a:rPr sz="1400" spc="-15" dirty="0">
                <a:latin typeface="Times New Roman"/>
                <a:cs typeface="Times New Roman"/>
              </a:rPr>
              <a:t>and </a:t>
            </a:r>
            <a:r>
              <a:rPr sz="1400" dirty="0">
                <a:latin typeface="Times New Roman"/>
                <a:cs typeface="Times New Roman"/>
              </a:rPr>
              <a:t>sends </a:t>
            </a:r>
            <a:r>
              <a:rPr sz="1400" spc="-15" dirty="0">
                <a:latin typeface="Times New Roman"/>
                <a:cs typeface="Times New Roman"/>
              </a:rPr>
              <a:t>his </a:t>
            </a:r>
            <a:r>
              <a:rPr sz="1400" spc="-10" dirty="0">
                <a:latin typeface="Times New Roman"/>
                <a:cs typeface="Times New Roman"/>
              </a:rPr>
              <a:t>public </a:t>
            </a:r>
            <a:r>
              <a:rPr sz="1400" spc="-5" dirty="0">
                <a:latin typeface="Times New Roman"/>
                <a:cs typeface="Times New Roman"/>
              </a:rPr>
              <a:t>key</a:t>
            </a:r>
            <a:r>
              <a:rPr sz="1400" spc="185" dirty="0">
                <a:latin typeface="Times New Roman"/>
                <a:cs typeface="Times New Roman"/>
              </a:rPr>
              <a:t> </a:t>
            </a:r>
            <a:r>
              <a:rPr sz="1400" spc="-10" dirty="0">
                <a:latin typeface="Times New Roman"/>
                <a:cs typeface="Times New Roman"/>
              </a:rPr>
              <a:t>instead.</a:t>
            </a:r>
            <a:endParaRPr sz="1400">
              <a:latin typeface="Times New Roman"/>
              <a:cs typeface="Times New Roman"/>
            </a:endParaRPr>
          </a:p>
          <a:p>
            <a:pPr marL="516890" lvl="1" indent="-287020" algn="just">
              <a:lnSpc>
                <a:spcPct val="100000"/>
              </a:lnSpc>
              <a:spcBef>
                <a:spcPts val="890"/>
              </a:spcBef>
              <a:buSzPct val="71428"/>
              <a:buFont typeface="Courier New"/>
              <a:buChar char="o"/>
              <a:tabLst>
                <a:tab pos="517525" algn="l"/>
              </a:tabLst>
            </a:pPr>
            <a:r>
              <a:rPr sz="1400" spc="-10" dirty="0">
                <a:latin typeface="Times New Roman"/>
                <a:cs typeface="Times New Roman"/>
              </a:rPr>
              <a:t>Thus, </a:t>
            </a:r>
            <a:r>
              <a:rPr sz="1400" spc="-5" dirty="0">
                <a:latin typeface="Times New Roman"/>
                <a:cs typeface="Times New Roman"/>
              </a:rPr>
              <a:t>whatever </a:t>
            </a:r>
            <a:r>
              <a:rPr sz="1400" spc="-10" dirty="0">
                <a:latin typeface="Times New Roman"/>
                <a:cs typeface="Times New Roman"/>
              </a:rPr>
              <a:t>hosts </a:t>
            </a:r>
            <a:r>
              <a:rPr sz="1400" i="1" spc="-5" dirty="0">
                <a:latin typeface="Times New Roman"/>
                <a:cs typeface="Times New Roman"/>
              </a:rPr>
              <a:t>A </a:t>
            </a:r>
            <a:r>
              <a:rPr sz="1400" spc="-5" dirty="0">
                <a:latin typeface="Times New Roman"/>
                <a:cs typeface="Times New Roman"/>
              </a:rPr>
              <a:t>sends to </a:t>
            </a:r>
            <a:r>
              <a:rPr sz="1400" spc="-10" dirty="0">
                <a:latin typeface="Times New Roman"/>
                <a:cs typeface="Times New Roman"/>
              </a:rPr>
              <a:t>host </a:t>
            </a:r>
            <a:r>
              <a:rPr sz="1400" i="1" spc="-10" dirty="0">
                <a:latin typeface="Times New Roman"/>
                <a:cs typeface="Times New Roman"/>
              </a:rPr>
              <a:t>B</a:t>
            </a:r>
            <a:r>
              <a:rPr sz="1400" spc="-10" dirty="0">
                <a:latin typeface="Times New Roman"/>
                <a:cs typeface="Times New Roman"/>
              </a:rPr>
              <a:t>, the </a:t>
            </a:r>
            <a:r>
              <a:rPr sz="1400" spc="-5" dirty="0">
                <a:latin typeface="Times New Roman"/>
                <a:cs typeface="Times New Roman"/>
              </a:rPr>
              <a:t>attacker </a:t>
            </a:r>
            <a:r>
              <a:rPr sz="1400" spc="-20" dirty="0">
                <a:latin typeface="Times New Roman"/>
                <a:cs typeface="Times New Roman"/>
              </a:rPr>
              <a:t>is </a:t>
            </a:r>
            <a:r>
              <a:rPr sz="1400" spc="-15" dirty="0">
                <a:latin typeface="Times New Roman"/>
                <a:cs typeface="Times New Roman"/>
              </a:rPr>
              <a:t>able </a:t>
            </a:r>
            <a:r>
              <a:rPr sz="1400" spc="-5" dirty="0">
                <a:latin typeface="Times New Roman"/>
                <a:cs typeface="Times New Roman"/>
              </a:rPr>
              <a:t>to</a:t>
            </a:r>
            <a:r>
              <a:rPr sz="1400" spc="195" dirty="0">
                <a:latin typeface="Times New Roman"/>
                <a:cs typeface="Times New Roman"/>
              </a:rPr>
              <a:t> </a:t>
            </a:r>
            <a:r>
              <a:rPr sz="1400" spc="-10" dirty="0">
                <a:latin typeface="Times New Roman"/>
                <a:cs typeface="Times New Roman"/>
              </a:rPr>
              <a:t>read.</a:t>
            </a:r>
            <a:endParaRPr sz="1400">
              <a:latin typeface="Times New Roman"/>
              <a:cs typeface="Times New Roman"/>
            </a:endParaRPr>
          </a:p>
          <a:p>
            <a:pPr marL="501650" marR="40640" lvl="1" indent="-271780" algn="just">
              <a:lnSpc>
                <a:spcPct val="144300"/>
              </a:lnSpc>
              <a:spcBef>
                <a:spcPts val="145"/>
              </a:spcBef>
              <a:buSzPct val="71428"/>
              <a:buFont typeface="Courier New"/>
              <a:buChar char="o"/>
              <a:tabLst>
                <a:tab pos="502284" algn="l"/>
              </a:tabLst>
            </a:pPr>
            <a:r>
              <a:rPr sz="1400" dirty="0">
                <a:latin typeface="Times New Roman"/>
                <a:cs typeface="Times New Roman"/>
              </a:rPr>
              <a:t>In </a:t>
            </a:r>
            <a:r>
              <a:rPr sz="1400" spc="-10" dirty="0">
                <a:latin typeface="Times New Roman"/>
                <a:cs typeface="Times New Roman"/>
              </a:rPr>
              <a:t>order </a:t>
            </a:r>
            <a:r>
              <a:rPr sz="1400" spc="-5" dirty="0">
                <a:latin typeface="Times New Roman"/>
                <a:cs typeface="Times New Roman"/>
              </a:rPr>
              <a:t>to maintain communication, </a:t>
            </a:r>
            <a:r>
              <a:rPr sz="1400" spc="-15" dirty="0">
                <a:latin typeface="Times New Roman"/>
                <a:cs typeface="Times New Roman"/>
              </a:rPr>
              <a:t>the </a:t>
            </a:r>
            <a:r>
              <a:rPr sz="1400" spc="-5" dirty="0">
                <a:latin typeface="Times New Roman"/>
                <a:cs typeface="Times New Roman"/>
              </a:rPr>
              <a:t>attacker re-encrypts </a:t>
            </a:r>
            <a:r>
              <a:rPr sz="1400" spc="-10" dirty="0">
                <a:latin typeface="Times New Roman"/>
                <a:cs typeface="Times New Roman"/>
              </a:rPr>
              <a:t>the  </a:t>
            </a:r>
            <a:r>
              <a:rPr sz="1400" spc="-5" dirty="0">
                <a:latin typeface="Times New Roman"/>
                <a:cs typeface="Times New Roman"/>
              </a:rPr>
              <a:t>data after reading with </a:t>
            </a:r>
            <a:r>
              <a:rPr sz="1400" spc="-15" dirty="0">
                <a:latin typeface="Times New Roman"/>
                <a:cs typeface="Times New Roman"/>
              </a:rPr>
              <a:t>his </a:t>
            </a:r>
            <a:r>
              <a:rPr sz="1400" spc="-10" dirty="0">
                <a:latin typeface="Times New Roman"/>
                <a:cs typeface="Times New Roman"/>
              </a:rPr>
              <a:t>public </a:t>
            </a:r>
            <a:r>
              <a:rPr sz="1400" dirty="0">
                <a:latin typeface="Times New Roman"/>
                <a:cs typeface="Times New Roman"/>
              </a:rPr>
              <a:t>key </a:t>
            </a:r>
            <a:r>
              <a:rPr sz="1400" spc="-5" dirty="0">
                <a:latin typeface="Times New Roman"/>
                <a:cs typeface="Times New Roman"/>
              </a:rPr>
              <a:t>and </a:t>
            </a:r>
            <a:r>
              <a:rPr sz="1400" spc="-10" dirty="0">
                <a:latin typeface="Times New Roman"/>
                <a:cs typeface="Times New Roman"/>
              </a:rPr>
              <a:t>sends </a:t>
            </a:r>
            <a:r>
              <a:rPr sz="1400" spc="-5" dirty="0">
                <a:latin typeface="Times New Roman"/>
                <a:cs typeface="Times New Roman"/>
              </a:rPr>
              <a:t>to</a:t>
            </a:r>
            <a:r>
              <a:rPr sz="1400" spc="85" dirty="0">
                <a:latin typeface="Times New Roman"/>
                <a:cs typeface="Times New Roman"/>
              </a:rPr>
              <a:t> </a:t>
            </a:r>
            <a:r>
              <a:rPr sz="1400" i="1" spc="-15" dirty="0">
                <a:latin typeface="Times New Roman"/>
                <a:cs typeface="Times New Roman"/>
              </a:rPr>
              <a:t>B</a:t>
            </a:r>
            <a:r>
              <a:rPr sz="1400" spc="-15" dirty="0">
                <a:latin typeface="Times New Roman"/>
                <a:cs typeface="Times New Roman"/>
              </a:rPr>
              <a:t>.</a:t>
            </a:r>
            <a:endParaRPr sz="1400">
              <a:latin typeface="Times New Roman"/>
              <a:cs typeface="Times New Roman"/>
            </a:endParaRPr>
          </a:p>
          <a:p>
            <a:pPr marL="547370" marR="38735" indent="-228600" algn="just">
              <a:lnSpc>
                <a:spcPct val="144400"/>
              </a:lnSpc>
              <a:spcBef>
                <a:spcPts val="120"/>
              </a:spcBef>
            </a:pPr>
            <a:r>
              <a:rPr sz="1000" dirty="0">
                <a:latin typeface="Courier New"/>
                <a:cs typeface="Courier New"/>
              </a:rPr>
              <a:t>o </a:t>
            </a:r>
            <a:r>
              <a:rPr sz="1400" spc="-10" dirty="0">
                <a:latin typeface="Times New Roman"/>
                <a:cs typeface="Times New Roman"/>
              </a:rPr>
              <a:t>The </a:t>
            </a:r>
            <a:r>
              <a:rPr sz="1400" spc="-5" dirty="0">
                <a:latin typeface="Times New Roman"/>
                <a:cs typeface="Times New Roman"/>
              </a:rPr>
              <a:t>attacker sends </a:t>
            </a:r>
            <a:r>
              <a:rPr sz="1400" spc="-15" dirty="0">
                <a:latin typeface="Times New Roman"/>
                <a:cs typeface="Times New Roman"/>
              </a:rPr>
              <a:t>his </a:t>
            </a:r>
            <a:r>
              <a:rPr sz="1400" spc="-10" dirty="0">
                <a:latin typeface="Times New Roman"/>
                <a:cs typeface="Times New Roman"/>
              </a:rPr>
              <a:t>public </a:t>
            </a:r>
            <a:r>
              <a:rPr sz="1400" dirty="0">
                <a:latin typeface="Times New Roman"/>
                <a:cs typeface="Times New Roman"/>
              </a:rPr>
              <a:t>key </a:t>
            </a:r>
            <a:r>
              <a:rPr sz="1400" spc="-5" dirty="0">
                <a:latin typeface="Times New Roman"/>
                <a:cs typeface="Times New Roman"/>
              </a:rPr>
              <a:t>as </a:t>
            </a:r>
            <a:r>
              <a:rPr sz="1400" i="1" spc="-5" dirty="0">
                <a:latin typeface="Times New Roman"/>
                <a:cs typeface="Times New Roman"/>
              </a:rPr>
              <a:t>A</a:t>
            </a:r>
            <a:r>
              <a:rPr sz="1400" spc="-5" dirty="0">
                <a:latin typeface="Times New Roman"/>
                <a:cs typeface="Times New Roman"/>
              </a:rPr>
              <a:t>’s </a:t>
            </a:r>
            <a:r>
              <a:rPr sz="1400" spc="-10" dirty="0">
                <a:latin typeface="Times New Roman"/>
                <a:cs typeface="Times New Roman"/>
              </a:rPr>
              <a:t>public </a:t>
            </a:r>
            <a:r>
              <a:rPr sz="1400" dirty="0">
                <a:latin typeface="Times New Roman"/>
                <a:cs typeface="Times New Roman"/>
              </a:rPr>
              <a:t>key </a:t>
            </a:r>
            <a:r>
              <a:rPr sz="1400" spc="-5" dirty="0">
                <a:latin typeface="Times New Roman"/>
                <a:cs typeface="Times New Roman"/>
              </a:rPr>
              <a:t>so </a:t>
            </a:r>
            <a:r>
              <a:rPr sz="1400" spc="-10" dirty="0">
                <a:latin typeface="Times New Roman"/>
                <a:cs typeface="Times New Roman"/>
              </a:rPr>
              <a:t>that </a:t>
            </a:r>
            <a:r>
              <a:rPr sz="1400" i="1" spc="-5" dirty="0">
                <a:latin typeface="Times New Roman"/>
                <a:cs typeface="Times New Roman"/>
              </a:rPr>
              <a:t>B </a:t>
            </a:r>
            <a:r>
              <a:rPr sz="1400" spc="-5" dirty="0">
                <a:latin typeface="Times New Roman"/>
                <a:cs typeface="Times New Roman"/>
              </a:rPr>
              <a:t>takes it  as if </a:t>
            </a:r>
            <a:r>
              <a:rPr sz="1400" spc="-20" dirty="0">
                <a:latin typeface="Times New Roman"/>
                <a:cs typeface="Times New Roman"/>
              </a:rPr>
              <a:t>it is </a:t>
            </a:r>
            <a:r>
              <a:rPr sz="1400" spc="-5" dirty="0">
                <a:latin typeface="Times New Roman"/>
                <a:cs typeface="Times New Roman"/>
              </a:rPr>
              <a:t>taking it from</a:t>
            </a:r>
            <a:r>
              <a:rPr sz="1400" spc="130" dirty="0">
                <a:latin typeface="Times New Roman"/>
                <a:cs typeface="Times New Roman"/>
              </a:rPr>
              <a:t> </a:t>
            </a:r>
            <a:r>
              <a:rPr sz="1400" i="1" spc="-15" dirty="0">
                <a:latin typeface="Times New Roman"/>
                <a:cs typeface="Times New Roman"/>
              </a:rPr>
              <a:t>A</a:t>
            </a:r>
            <a:r>
              <a:rPr sz="1400" spc="-15" dirty="0">
                <a:latin typeface="Times New Roman"/>
                <a:cs typeface="Times New Roman"/>
              </a:rPr>
              <a:t>.</a:t>
            </a:r>
            <a:endParaRPr sz="1400">
              <a:latin typeface="Times New Roman"/>
              <a:cs typeface="Times New Roman"/>
            </a:endParaRPr>
          </a:p>
          <a:p>
            <a:pPr marL="230504" marR="43180" indent="-180340" algn="just">
              <a:lnSpc>
                <a:spcPct val="143600"/>
              </a:lnSpc>
              <a:spcBef>
                <a:spcPts val="130"/>
              </a:spcBef>
              <a:buSzPct val="71428"/>
              <a:buFont typeface="Symbol"/>
              <a:buChar char=""/>
              <a:tabLst>
                <a:tab pos="231140" algn="l"/>
              </a:tabLst>
            </a:pPr>
            <a:r>
              <a:rPr sz="1400" b="1" spc="-10" dirty="0">
                <a:latin typeface="Times New Roman"/>
                <a:cs typeface="Times New Roman"/>
              </a:rPr>
              <a:t>Side </a:t>
            </a:r>
            <a:r>
              <a:rPr sz="1400" b="1" spc="-5" dirty="0">
                <a:latin typeface="Times New Roman"/>
                <a:cs typeface="Times New Roman"/>
              </a:rPr>
              <a:t>Channel </a:t>
            </a:r>
            <a:r>
              <a:rPr sz="1400" b="1" dirty="0">
                <a:latin typeface="Times New Roman"/>
                <a:cs typeface="Times New Roman"/>
              </a:rPr>
              <a:t>Attack </a:t>
            </a:r>
            <a:r>
              <a:rPr sz="1400" b="1" spc="-5" dirty="0">
                <a:latin typeface="Times New Roman"/>
                <a:cs typeface="Times New Roman"/>
              </a:rPr>
              <a:t>(SCA) </a:t>
            </a:r>
            <a:r>
              <a:rPr sz="1400" spc="-5" dirty="0">
                <a:latin typeface="Times New Roman"/>
                <a:cs typeface="Times New Roman"/>
              </a:rPr>
              <a:t>− </a:t>
            </a:r>
            <a:r>
              <a:rPr sz="1400" spc="-10" dirty="0">
                <a:latin typeface="Times New Roman"/>
                <a:cs typeface="Times New Roman"/>
              </a:rPr>
              <a:t>this </a:t>
            </a:r>
            <a:r>
              <a:rPr sz="1400" dirty="0">
                <a:latin typeface="Times New Roman"/>
                <a:cs typeface="Times New Roman"/>
              </a:rPr>
              <a:t>type </a:t>
            </a:r>
            <a:r>
              <a:rPr sz="1400" spc="5" dirty="0">
                <a:latin typeface="Times New Roman"/>
                <a:cs typeface="Times New Roman"/>
              </a:rPr>
              <a:t>of </a:t>
            </a:r>
            <a:r>
              <a:rPr sz="1400" spc="-5" dirty="0">
                <a:latin typeface="Times New Roman"/>
                <a:cs typeface="Times New Roman"/>
              </a:rPr>
              <a:t>attack </a:t>
            </a:r>
            <a:r>
              <a:rPr sz="1400" spc="-20" dirty="0">
                <a:latin typeface="Times New Roman"/>
                <a:cs typeface="Times New Roman"/>
              </a:rPr>
              <a:t>is </a:t>
            </a:r>
            <a:r>
              <a:rPr sz="1400" spc="-15" dirty="0">
                <a:latin typeface="Times New Roman"/>
                <a:cs typeface="Times New Roman"/>
              </a:rPr>
              <a:t>not </a:t>
            </a:r>
            <a:r>
              <a:rPr sz="1400" spc="-5" dirty="0">
                <a:latin typeface="Times New Roman"/>
                <a:cs typeface="Times New Roman"/>
              </a:rPr>
              <a:t>against </a:t>
            </a:r>
            <a:r>
              <a:rPr sz="1400" spc="10" dirty="0">
                <a:latin typeface="Times New Roman"/>
                <a:cs typeface="Times New Roman"/>
              </a:rPr>
              <a:t>any  </a:t>
            </a:r>
            <a:r>
              <a:rPr sz="1400" spc="-10" dirty="0">
                <a:latin typeface="Times New Roman"/>
                <a:cs typeface="Times New Roman"/>
              </a:rPr>
              <a:t>particular type </a:t>
            </a:r>
            <a:r>
              <a:rPr sz="1400" spc="5" dirty="0">
                <a:latin typeface="Times New Roman"/>
                <a:cs typeface="Times New Roman"/>
              </a:rPr>
              <a:t>of </a:t>
            </a:r>
            <a:r>
              <a:rPr sz="1400" spc="-5" dirty="0">
                <a:latin typeface="Times New Roman"/>
                <a:cs typeface="Times New Roman"/>
              </a:rPr>
              <a:t>cryptosystem or algorithm. Instead, </a:t>
            </a:r>
            <a:r>
              <a:rPr sz="1400" spc="-20" dirty="0">
                <a:latin typeface="Times New Roman"/>
                <a:cs typeface="Times New Roman"/>
              </a:rPr>
              <a:t>it is </a:t>
            </a:r>
            <a:r>
              <a:rPr sz="1400" spc="-10" dirty="0">
                <a:latin typeface="Times New Roman"/>
                <a:cs typeface="Times New Roman"/>
              </a:rPr>
              <a:t>launched </a:t>
            </a:r>
            <a:r>
              <a:rPr sz="1400" dirty="0">
                <a:latin typeface="Times New Roman"/>
                <a:cs typeface="Times New Roman"/>
              </a:rPr>
              <a:t>to  </a:t>
            </a:r>
            <a:r>
              <a:rPr sz="1400" spc="-10" dirty="0">
                <a:latin typeface="Times New Roman"/>
                <a:cs typeface="Times New Roman"/>
              </a:rPr>
              <a:t>exploit the </a:t>
            </a:r>
            <a:r>
              <a:rPr sz="1400" spc="-5" dirty="0">
                <a:latin typeface="Times New Roman"/>
                <a:cs typeface="Times New Roman"/>
              </a:rPr>
              <a:t>weakness in physical </a:t>
            </a:r>
            <a:r>
              <a:rPr sz="1400" spc="-10" dirty="0">
                <a:latin typeface="Times New Roman"/>
                <a:cs typeface="Times New Roman"/>
              </a:rPr>
              <a:t>implementation </a:t>
            </a:r>
            <a:r>
              <a:rPr sz="1400" spc="5" dirty="0">
                <a:latin typeface="Times New Roman"/>
                <a:cs typeface="Times New Roman"/>
              </a:rPr>
              <a:t>of </a:t>
            </a:r>
            <a:r>
              <a:rPr sz="1400" spc="-10" dirty="0">
                <a:latin typeface="Times New Roman"/>
                <a:cs typeface="Times New Roman"/>
              </a:rPr>
              <a:t>the</a:t>
            </a:r>
            <a:r>
              <a:rPr sz="1400" spc="-15" dirty="0">
                <a:latin typeface="Times New Roman"/>
                <a:cs typeface="Times New Roman"/>
              </a:rPr>
              <a:t> </a:t>
            </a:r>
            <a:r>
              <a:rPr sz="1400" spc="-5" dirty="0">
                <a:latin typeface="Times New Roman"/>
                <a:cs typeface="Times New Roman"/>
              </a:rPr>
              <a:t>cryptosystem.</a:t>
            </a:r>
            <a:endParaRPr sz="1400">
              <a:latin typeface="Times New Roman"/>
              <a:cs typeface="Times New Roman"/>
            </a:endParaRPr>
          </a:p>
          <a:p>
            <a:pPr marL="230504" marR="45720" indent="-180340" algn="just">
              <a:lnSpc>
                <a:spcPct val="144300"/>
              </a:lnSpc>
              <a:spcBef>
                <a:spcPts val="145"/>
              </a:spcBef>
              <a:buSzPct val="71428"/>
              <a:buFont typeface="Symbol"/>
              <a:buChar char=""/>
              <a:tabLst>
                <a:tab pos="231140" algn="l"/>
              </a:tabLst>
            </a:pPr>
            <a:r>
              <a:rPr sz="1400" b="1" spc="-10" dirty="0">
                <a:latin typeface="Times New Roman"/>
                <a:cs typeface="Times New Roman"/>
              </a:rPr>
              <a:t>Timing </a:t>
            </a:r>
            <a:r>
              <a:rPr sz="1400" b="1" spc="-5" dirty="0">
                <a:latin typeface="Times New Roman"/>
                <a:cs typeface="Times New Roman"/>
              </a:rPr>
              <a:t>Attacks </a:t>
            </a:r>
            <a:r>
              <a:rPr sz="1400" spc="-5" dirty="0">
                <a:latin typeface="Times New Roman"/>
                <a:cs typeface="Times New Roman"/>
              </a:rPr>
              <a:t>− </a:t>
            </a:r>
            <a:r>
              <a:rPr sz="1400" spc="-15" dirty="0">
                <a:latin typeface="Times New Roman"/>
                <a:cs typeface="Times New Roman"/>
              </a:rPr>
              <a:t>they </a:t>
            </a:r>
            <a:r>
              <a:rPr sz="1400" spc="-5" dirty="0">
                <a:latin typeface="Times New Roman"/>
                <a:cs typeface="Times New Roman"/>
              </a:rPr>
              <a:t>exploit </a:t>
            </a:r>
            <a:r>
              <a:rPr sz="1400" spc="-15" dirty="0">
                <a:latin typeface="Times New Roman"/>
                <a:cs typeface="Times New Roman"/>
              </a:rPr>
              <a:t>the fact </a:t>
            </a:r>
            <a:r>
              <a:rPr sz="1400" spc="-5" dirty="0">
                <a:latin typeface="Times New Roman"/>
                <a:cs typeface="Times New Roman"/>
              </a:rPr>
              <a:t>that </a:t>
            </a:r>
            <a:r>
              <a:rPr sz="1400" spc="-10" dirty="0">
                <a:latin typeface="Times New Roman"/>
                <a:cs typeface="Times New Roman"/>
              </a:rPr>
              <a:t>different </a:t>
            </a:r>
            <a:r>
              <a:rPr sz="1400" spc="-5" dirty="0">
                <a:latin typeface="Times New Roman"/>
                <a:cs typeface="Times New Roman"/>
              </a:rPr>
              <a:t>computations take  different </a:t>
            </a:r>
            <a:r>
              <a:rPr sz="1400" spc="-10" dirty="0">
                <a:latin typeface="Times New Roman"/>
                <a:cs typeface="Times New Roman"/>
              </a:rPr>
              <a:t>times </a:t>
            </a:r>
            <a:r>
              <a:rPr sz="1400" spc="-5" dirty="0">
                <a:latin typeface="Times New Roman"/>
                <a:cs typeface="Times New Roman"/>
              </a:rPr>
              <a:t>to </a:t>
            </a:r>
            <a:r>
              <a:rPr sz="1400" spc="-10" dirty="0">
                <a:latin typeface="Times New Roman"/>
                <a:cs typeface="Times New Roman"/>
              </a:rPr>
              <a:t>compute </a:t>
            </a:r>
            <a:r>
              <a:rPr sz="1400" spc="5" dirty="0">
                <a:latin typeface="Times New Roman"/>
                <a:cs typeface="Times New Roman"/>
              </a:rPr>
              <a:t>on </a:t>
            </a:r>
            <a:r>
              <a:rPr sz="1400" spc="-5" dirty="0">
                <a:latin typeface="Times New Roman"/>
                <a:cs typeface="Times New Roman"/>
              </a:rPr>
              <a:t>processor. By measuring </a:t>
            </a:r>
            <a:r>
              <a:rPr sz="1400" dirty="0">
                <a:latin typeface="Times New Roman"/>
                <a:cs typeface="Times New Roman"/>
              </a:rPr>
              <a:t>such </a:t>
            </a:r>
            <a:r>
              <a:rPr sz="1400" spc="-5" dirty="0">
                <a:latin typeface="Times New Roman"/>
                <a:cs typeface="Times New Roman"/>
              </a:rPr>
              <a:t>timings,</a:t>
            </a:r>
            <a:r>
              <a:rPr sz="1400" spc="25" dirty="0">
                <a:latin typeface="Times New Roman"/>
                <a:cs typeface="Times New Roman"/>
              </a:rPr>
              <a:t> </a:t>
            </a:r>
            <a:r>
              <a:rPr sz="1400" spc="-10" dirty="0">
                <a:latin typeface="Times New Roman"/>
                <a:cs typeface="Times New Roman"/>
              </a:rPr>
              <a:t>it</a:t>
            </a:r>
            <a:endParaRPr sz="140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41247" y="687375"/>
            <a:ext cx="5349240" cy="2827655"/>
          </a:xfrm>
          <a:prstGeom prst="rect">
            <a:avLst/>
          </a:prstGeom>
        </p:spPr>
        <p:txBody>
          <a:bodyPr vert="horz" wrap="square" lIns="0" tIns="12700" rIns="0" bIns="0" rtlCol="0">
            <a:spAutoFit/>
          </a:bodyPr>
          <a:lstStyle/>
          <a:p>
            <a:pPr marL="192405" marR="10160" algn="just">
              <a:lnSpc>
                <a:spcPct val="144400"/>
              </a:lnSpc>
              <a:spcBef>
                <a:spcPts val="100"/>
              </a:spcBef>
            </a:pPr>
            <a:r>
              <a:rPr sz="1400" spc="-20" dirty="0">
                <a:latin typeface="Times New Roman"/>
                <a:cs typeface="Times New Roman"/>
              </a:rPr>
              <a:t>is </a:t>
            </a:r>
            <a:r>
              <a:rPr sz="1400" spc="-5" dirty="0">
                <a:latin typeface="Times New Roman"/>
                <a:cs typeface="Times New Roman"/>
              </a:rPr>
              <a:t>be </a:t>
            </a:r>
            <a:r>
              <a:rPr sz="1400" spc="-10" dirty="0">
                <a:latin typeface="Times New Roman"/>
                <a:cs typeface="Times New Roman"/>
              </a:rPr>
              <a:t>possible </a:t>
            </a:r>
            <a:r>
              <a:rPr sz="1400" spc="-5" dirty="0">
                <a:latin typeface="Times New Roman"/>
                <a:cs typeface="Times New Roman"/>
              </a:rPr>
              <a:t>to </a:t>
            </a:r>
            <a:r>
              <a:rPr sz="1400" spc="-15" dirty="0">
                <a:latin typeface="Times New Roman"/>
                <a:cs typeface="Times New Roman"/>
              </a:rPr>
              <a:t>know </a:t>
            </a:r>
            <a:r>
              <a:rPr sz="1400" spc="-10" dirty="0">
                <a:latin typeface="Times New Roman"/>
                <a:cs typeface="Times New Roman"/>
              </a:rPr>
              <a:t>about </a:t>
            </a:r>
            <a:r>
              <a:rPr sz="1400" spc="-5" dirty="0">
                <a:latin typeface="Times New Roman"/>
                <a:cs typeface="Times New Roman"/>
              </a:rPr>
              <a:t>a </a:t>
            </a:r>
            <a:r>
              <a:rPr sz="1400" spc="-10" dirty="0">
                <a:latin typeface="Times New Roman"/>
                <a:cs typeface="Times New Roman"/>
              </a:rPr>
              <a:t>particular </a:t>
            </a:r>
            <a:r>
              <a:rPr sz="1400" spc="-5" dirty="0">
                <a:latin typeface="Times New Roman"/>
                <a:cs typeface="Times New Roman"/>
              </a:rPr>
              <a:t>computation </a:t>
            </a:r>
            <a:r>
              <a:rPr sz="1400" spc="-10" dirty="0">
                <a:latin typeface="Times New Roman"/>
                <a:cs typeface="Times New Roman"/>
              </a:rPr>
              <a:t>the </a:t>
            </a:r>
            <a:r>
              <a:rPr sz="1400" spc="-5" dirty="0">
                <a:latin typeface="Times New Roman"/>
                <a:cs typeface="Times New Roman"/>
              </a:rPr>
              <a:t>processor is  carrying </a:t>
            </a:r>
            <a:r>
              <a:rPr sz="1400" dirty="0">
                <a:latin typeface="Times New Roman"/>
                <a:cs typeface="Times New Roman"/>
              </a:rPr>
              <a:t>out. </a:t>
            </a:r>
            <a:r>
              <a:rPr sz="1400" spc="-20" dirty="0">
                <a:latin typeface="Times New Roman"/>
                <a:cs typeface="Times New Roman"/>
              </a:rPr>
              <a:t>For </a:t>
            </a:r>
            <a:r>
              <a:rPr sz="1400" spc="-5" dirty="0">
                <a:latin typeface="Times New Roman"/>
                <a:cs typeface="Times New Roman"/>
              </a:rPr>
              <a:t>example, if </a:t>
            </a:r>
            <a:r>
              <a:rPr sz="1400" spc="-10" dirty="0">
                <a:latin typeface="Times New Roman"/>
                <a:cs typeface="Times New Roman"/>
              </a:rPr>
              <a:t>the </a:t>
            </a:r>
            <a:r>
              <a:rPr sz="1400" dirty="0">
                <a:latin typeface="Times New Roman"/>
                <a:cs typeface="Times New Roman"/>
              </a:rPr>
              <a:t>encryption </a:t>
            </a:r>
            <a:r>
              <a:rPr sz="1400" spc="-5" dirty="0">
                <a:latin typeface="Times New Roman"/>
                <a:cs typeface="Times New Roman"/>
              </a:rPr>
              <a:t>takes a </a:t>
            </a:r>
            <a:r>
              <a:rPr sz="1400" spc="-10" dirty="0">
                <a:latin typeface="Times New Roman"/>
                <a:cs typeface="Times New Roman"/>
              </a:rPr>
              <a:t>longer time, </a:t>
            </a:r>
            <a:r>
              <a:rPr sz="1400" spc="-5" dirty="0">
                <a:latin typeface="Times New Roman"/>
                <a:cs typeface="Times New Roman"/>
              </a:rPr>
              <a:t>it  indicates </a:t>
            </a:r>
            <a:r>
              <a:rPr sz="1400" spc="-15" dirty="0">
                <a:latin typeface="Times New Roman"/>
                <a:cs typeface="Times New Roman"/>
              </a:rPr>
              <a:t>that </a:t>
            </a:r>
            <a:r>
              <a:rPr sz="1400" spc="-10" dirty="0">
                <a:latin typeface="Times New Roman"/>
                <a:cs typeface="Times New Roman"/>
              </a:rPr>
              <a:t>the </a:t>
            </a:r>
            <a:r>
              <a:rPr sz="1400" spc="-5" dirty="0">
                <a:latin typeface="Times New Roman"/>
                <a:cs typeface="Times New Roman"/>
              </a:rPr>
              <a:t>secret </a:t>
            </a:r>
            <a:r>
              <a:rPr sz="1400" dirty="0">
                <a:latin typeface="Times New Roman"/>
                <a:cs typeface="Times New Roman"/>
              </a:rPr>
              <a:t>key </a:t>
            </a:r>
            <a:r>
              <a:rPr sz="1400" spc="-20" dirty="0">
                <a:latin typeface="Times New Roman"/>
                <a:cs typeface="Times New Roman"/>
              </a:rPr>
              <a:t>is</a:t>
            </a:r>
            <a:r>
              <a:rPr sz="1400" spc="95" dirty="0">
                <a:latin typeface="Times New Roman"/>
                <a:cs typeface="Times New Roman"/>
              </a:rPr>
              <a:t> </a:t>
            </a:r>
            <a:r>
              <a:rPr sz="1400" spc="-15" dirty="0">
                <a:latin typeface="Times New Roman"/>
                <a:cs typeface="Times New Roman"/>
              </a:rPr>
              <a:t>long.</a:t>
            </a:r>
            <a:endParaRPr sz="1400">
              <a:latin typeface="Times New Roman"/>
              <a:cs typeface="Times New Roman"/>
            </a:endParaRPr>
          </a:p>
          <a:p>
            <a:pPr marL="192405" marR="6350" indent="-180340" algn="just">
              <a:lnSpc>
                <a:spcPct val="144300"/>
              </a:lnSpc>
              <a:spcBef>
                <a:spcPts val="120"/>
              </a:spcBef>
              <a:buSzPct val="71428"/>
              <a:buFont typeface="Symbol"/>
              <a:buChar char=""/>
              <a:tabLst>
                <a:tab pos="193040" algn="l"/>
              </a:tabLst>
            </a:pPr>
            <a:r>
              <a:rPr sz="1400" b="1" spc="-10" dirty="0">
                <a:latin typeface="Times New Roman"/>
                <a:cs typeface="Times New Roman"/>
              </a:rPr>
              <a:t>Power </a:t>
            </a:r>
            <a:r>
              <a:rPr sz="1400" b="1" spc="-5" dirty="0">
                <a:latin typeface="Times New Roman"/>
                <a:cs typeface="Times New Roman"/>
              </a:rPr>
              <a:t>Analysis Attacks</a:t>
            </a:r>
            <a:r>
              <a:rPr sz="1400" spc="-5" dirty="0">
                <a:latin typeface="Times New Roman"/>
                <a:cs typeface="Times New Roman"/>
              </a:rPr>
              <a:t>: </a:t>
            </a:r>
            <a:r>
              <a:rPr sz="1400" spc="-10" dirty="0">
                <a:latin typeface="Times New Roman"/>
                <a:cs typeface="Times New Roman"/>
              </a:rPr>
              <a:t>These </a:t>
            </a:r>
            <a:r>
              <a:rPr sz="1400" spc="-5" dirty="0">
                <a:latin typeface="Times New Roman"/>
                <a:cs typeface="Times New Roman"/>
              </a:rPr>
              <a:t>attacks </a:t>
            </a:r>
            <a:r>
              <a:rPr sz="1400" spc="-10" dirty="0">
                <a:latin typeface="Times New Roman"/>
                <a:cs typeface="Times New Roman"/>
              </a:rPr>
              <a:t>are similar </a:t>
            </a:r>
            <a:r>
              <a:rPr sz="1400" spc="-5" dirty="0">
                <a:latin typeface="Times New Roman"/>
                <a:cs typeface="Times New Roman"/>
              </a:rPr>
              <a:t>to </a:t>
            </a:r>
            <a:r>
              <a:rPr sz="1400" spc="-10" dirty="0">
                <a:latin typeface="Times New Roman"/>
                <a:cs typeface="Times New Roman"/>
              </a:rPr>
              <a:t>timing </a:t>
            </a:r>
            <a:r>
              <a:rPr sz="1400" spc="-5" dirty="0">
                <a:latin typeface="Times New Roman"/>
                <a:cs typeface="Times New Roman"/>
              </a:rPr>
              <a:t>attacks  </a:t>
            </a:r>
            <a:r>
              <a:rPr sz="1400" spc="-10" dirty="0">
                <a:latin typeface="Times New Roman"/>
                <a:cs typeface="Times New Roman"/>
              </a:rPr>
              <a:t>except </a:t>
            </a:r>
            <a:r>
              <a:rPr sz="1400" dirty="0">
                <a:latin typeface="Times New Roman"/>
                <a:cs typeface="Times New Roman"/>
              </a:rPr>
              <a:t>that </a:t>
            </a:r>
            <a:r>
              <a:rPr sz="1400" spc="-10" dirty="0">
                <a:latin typeface="Times New Roman"/>
                <a:cs typeface="Times New Roman"/>
              </a:rPr>
              <a:t>the </a:t>
            </a:r>
            <a:r>
              <a:rPr sz="1400" spc="-5" dirty="0">
                <a:latin typeface="Times New Roman"/>
                <a:cs typeface="Times New Roman"/>
              </a:rPr>
              <a:t>amount </a:t>
            </a:r>
            <a:r>
              <a:rPr sz="1400" spc="5" dirty="0">
                <a:latin typeface="Times New Roman"/>
                <a:cs typeface="Times New Roman"/>
              </a:rPr>
              <a:t>of </a:t>
            </a:r>
            <a:r>
              <a:rPr sz="1400" dirty="0">
                <a:latin typeface="Times New Roman"/>
                <a:cs typeface="Times New Roman"/>
              </a:rPr>
              <a:t>power </a:t>
            </a:r>
            <a:r>
              <a:rPr sz="1400" spc="-5" dirty="0">
                <a:latin typeface="Times New Roman"/>
                <a:cs typeface="Times New Roman"/>
              </a:rPr>
              <a:t>consumption </a:t>
            </a:r>
            <a:r>
              <a:rPr sz="1400" spc="-20" dirty="0">
                <a:latin typeface="Times New Roman"/>
                <a:cs typeface="Times New Roman"/>
              </a:rPr>
              <a:t>is</a:t>
            </a:r>
            <a:r>
              <a:rPr sz="1400" spc="310" dirty="0">
                <a:latin typeface="Times New Roman"/>
                <a:cs typeface="Times New Roman"/>
              </a:rPr>
              <a:t> </a:t>
            </a:r>
            <a:r>
              <a:rPr sz="1400" spc="-10" dirty="0">
                <a:latin typeface="Times New Roman"/>
                <a:cs typeface="Times New Roman"/>
              </a:rPr>
              <a:t>used </a:t>
            </a:r>
            <a:r>
              <a:rPr sz="1400" spc="-5" dirty="0">
                <a:latin typeface="Times New Roman"/>
                <a:cs typeface="Times New Roman"/>
              </a:rPr>
              <a:t>to </a:t>
            </a:r>
            <a:r>
              <a:rPr sz="1400" dirty="0">
                <a:latin typeface="Times New Roman"/>
                <a:cs typeface="Times New Roman"/>
              </a:rPr>
              <a:t>obtain  </a:t>
            </a:r>
            <a:r>
              <a:rPr sz="1400" spc="-5" dirty="0">
                <a:latin typeface="Times New Roman"/>
                <a:cs typeface="Times New Roman"/>
              </a:rPr>
              <a:t>information </a:t>
            </a:r>
            <a:r>
              <a:rPr sz="1400" dirty="0">
                <a:latin typeface="Times New Roman"/>
                <a:cs typeface="Times New Roman"/>
              </a:rPr>
              <a:t>about </a:t>
            </a:r>
            <a:r>
              <a:rPr sz="1400" spc="-15" dirty="0">
                <a:latin typeface="Times New Roman"/>
                <a:cs typeface="Times New Roman"/>
              </a:rPr>
              <a:t>the </a:t>
            </a:r>
            <a:r>
              <a:rPr sz="1400" spc="-10" dirty="0">
                <a:latin typeface="Times New Roman"/>
                <a:cs typeface="Times New Roman"/>
              </a:rPr>
              <a:t>nature </a:t>
            </a:r>
            <a:r>
              <a:rPr sz="1400" spc="5" dirty="0">
                <a:latin typeface="Times New Roman"/>
                <a:cs typeface="Times New Roman"/>
              </a:rPr>
              <a:t>of </a:t>
            </a:r>
            <a:r>
              <a:rPr sz="1400" spc="-10" dirty="0">
                <a:latin typeface="Times New Roman"/>
                <a:cs typeface="Times New Roman"/>
              </a:rPr>
              <a:t>the </a:t>
            </a:r>
            <a:r>
              <a:rPr sz="1400" spc="-5" dirty="0">
                <a:latin typeface="Times New Roman"/>
                <a:cs typeface="Times New Roman"/>
              </a:rPr>
              <a:t>underlying </a:t>
            </a:r>
            <a:r>
              <a:rPr sz="1400" dirty="0">
                <a:latin typeface="Times New Roman"/>
                <a:cs typeface="Times New Roman"/>
              </a:rPr>
              <a:t>computations.</a:t>
            </a:r>
            <a:endParaRPr sz="1400">
              <a:latin typeface="Times New Roman"/>
              <a:cs typeface="Times New Roman"/>
            </a:endParaRPr>
          </a:p>
          <a:p>
            <a:pPr marL="192405" marR="5080" indent="-180340" algn="just">
              <a:lnSpc>
                <a:spcPct val="143600"/>
              </a:lnSpc>
              <a:spcBef>
                <a:spcPts val="155"/>
              </a:spcBef>
              <a:buSzPct val="71428"/>
              <a:buFont typeface="Symbol"/>
              <a:buChar char=""/>
              <a:tabLst>
                <a:tab pos="193040" algn="l"/>
              </a:tabLst>
            </a:pPr>
            <a:r>
              <a:rPr sz="1400" b="1" spc="-10" dirty="0">
                <a:latin typeface="Times New Roman"/>
                <a:cs typeface="Times New Roman"/>
              </a:rPr>
              <a:t>Fault </a:t>
            </a:r>
            <a:r>
              <a:rPr sz="1400" b="1" spc="-5" dirty="0">
                <a:latin typeface="Times New Roman"/>
                <a:cs typeface="Times New Roman"/>
              </a:rPr>
              <a:t>analysis Attacks</a:t>
            </a:r>
            <a:r>
              <a:rPr sz="1400" spc="-5" dirty="0">
                <a:latin typeface="Times New Roman"/>
                <a:cs typeface="Times New Roman"/>
              </a:rPr>
              <a:t>: </a:t>
            </a:r>
            <a:r>
              <a:rPr sz="1400" dirty="0">
                <a:latin typeface="Times New Roman"/>
                <a:cs typeface="Times New Roman"/>
              </a:rPr>
              <a:t>In </a:t>
            </a:r>
            <a:r>
              <a:rPr sz="1400" spc="-5" dirty="0">
                <a:latin typeface="Times New Roman"/>
                <a:cs typeface="Times New Roman"/>
              </a:rPr>
              <a:t>these attacks, </a:t>
            </a:r>
            <a:r>
              <a:rPr sz="1400" spc="-10" dirty="0">
                <a:latin typeface="Times New Roman"/>
                <a:cs typeface="Times New Roman"/>
              </a:rPr>
              <a:t>errors are induced </a:t>
            </a:r>
            <a:r>
              <a:rPr sz="1400" spc="-5" dirty="0">
                <a:latin typeface="Times New Roman"/>
                <a:cs typeface="Times New Roman"/>
              </a:rPr>
              <a:t>in </a:t>
            </a:r>
            <a:r>
              <a:rPr sz="1400" dirty="0">
                <a:latin typeface="Times New Roman"/>
                <a:cs typeface="Times New Roman"/>
              </a:rPr>
              <a:t>the  </a:t>
            </a:r>
            <a:r>
              <a:rPr sz="1400" spc="-5" dirty="0">
                <a:latin typeface="Times New Roman"/>
                <a:cs typeface="Times New Roman"/>
              </a:rPr>
              <a:t>cryptosystem and </a:t>
            </a:r>
            <a:r>
              <a:rPr sz="1400" spc="-10" dirty="0">
                <a:latin typeface="Times New Roman"/>
                <a:cs typeface="Times New Roman"/>
              </a:rPr>
              <a:t>the </a:t>
            </a:r>
            <a:r>
              <a:rPr sz="1400" spc="-5" dirty="0">
                <a:latin typeface="Times New Roman"/>
                <a:cs typeface="Times New Roman"/>
              </a:rPr>
              <a:t>attacker </a:t>
            </a:r>
            <a:r>
              <a:rPr sz="1400" spc="-10" dirty="0">
                <a:latin typeface="Times New Roman"/>
                <a:cs typeface="Times New Roman"/>
              </a:rPr>
              <a:t>studies the resulting output for </a:t>
            </a:r>
            <a:r>
              <a:rPr sz="1400" spc="-5" dirty="0">
                <a:latin typeface="Times New Roman"/>
                <a:cs typeface="Times New Roman"/>
              </a:rPr>
              <a:t>useful  </a:t>
            </a:r>
            <a:r>
              <a:rPr sz="1400" spc="-10" dirty="0">
                <a:latin typeface="Times New Roman"/>
                <a:cs typeface="Times New Roman"/>
              </a:rPr>
              <a:t>information.</a:t>
            </a:r>
            <a:endParaRPr sz="1400">
              <a:latin typeface="Times New Roman"/>
              <a:cs typeface="Times New Roman"/>
            </a:endParaRPr>
          </a:p>
        </p:txBody>
      </p:sp>
      <p:sp>
        <p:nvSpPr>
          <p:cNvPr id="3" name="object 3"/>
          <p:cNvSpPr txBox="1"/>
          <p:nvPr/>
        </p:nvSpPr>
        <p:spPr>
          <a:xfrm>
            <a:off x="2935985" y="7765160"/>
            <a:ext cx="1597025" cy="238125"/>
          </a:xfrm>
          <a:prstGeom prst="rect">
            <a:avLst/>
          </a:prstGeom>
        </p:spPr>
        <p:txBody>
          <a:bodyPr vert="horz" wrap="square" lIns="0" tIns="11430" rIns="0" bIns="0" rtlCol="0">
            <a:spAutoFit/>
          </a:bodyPr>
          <a:lstStyle/>
          <a:p>
            <a:pPr marL="12700">
              <a:lnSpc>
                <a:spcPct val="100000"/>
              </a:lnSpc>
              <a:spcBef>
                <a:spcPts val="90"/>
              </a:spcBef>
            </a:pPr>
            <a:r>
              <a:rPr sz="1400" spc="-10" dirty="0">
                <a:latin typeface="Times New Roman"/>
                <a:cs typeface="Times New Roman"/>
              </a:rPr>
              <a:t>Fig </a:t>
            </a:r>
            <a:r>
              <a:rPr sz="1400" spc="5" dirty="0">
                <a:latin typeface="Times New Roman"/>
                <a:cs typeface="Times New Roman"/>
              </a:rPr>
              <a:t>2: </a:t>
            </a:r>
            <a:r>
              <a:rPr sz="1400" spc="-5" dirty="0">
                <a:latin typeface="Times New Roman"/>
                <a:cs typeface="Times New Roman"/>
              </a:rPr>
              <a:t>Security</a:t>
            </a:r>
            <a:r>
              <a:rPr sz="1400" spc="-65" dirty="0">
                <a:latin typeface="Times New Roman"/>
                <a:cs typeface="Times New Roman"/>
              </a:rPr>
              <a:t> </a:t>
            </a:r>
            <a:r>
              <a:rPr sz="1400" spc="-5" dirty="0">
                <a:latin typeface="Times New Roman"/>
                <a:cs typeface="Times New Roman"/>
              </a:rPr>
              <a:t>Attack</a:t>
            </a:r>
            <a:endParaRPr sz="1400">
              <a:latin typeface="Times New Roman"/>
              <a:cs typeface="Times New Roman"/>
            </a:endParaRPr>
          </a:p>
        </p:txBody>
      </p:sp>
      <p:sp>
        <p:nvSpPr>
          <p:cNvPr id="4" name="object 4"/>
          <p:cNvSpPr/>
          <p:nvPr/>
        </p:nvSpPr>
        <p:spPr>
          <a:xfrm>
            <a:off x="1577975" y="4399915"/>
            <a:ext cx="4400550" cy="284670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92860" y="672134"/>
            <a:ext cx="5819775" cy="8208645"/>
          </a:xfrm>
          <a:prstGeom prst="rect">
            <a:avLst/>
          </a:prstGeom>
        </p:spPr>
        <p:txBody>
          <a:bodyPr vert="horz" wrap="square" lIns="0" tIns="125730" rIns="0" bIns="0" rtlCol="0">
            <a:spAutoFit/>
          </a:bodyPr>
          <a:lstStyle/>
          <a:p>
            <a:pPr marL="277495">
              <a:lnSpc>
                <a:spcPct val="100000"/>
              </a:lnSpc>
              <a:spcBef>
                <a:spcPts val="990"/>
              </a:spcBef>
            </a:pPr>
            <a:r>
              <a:rPr sz="1400" b="1" spc="-10" dirty="0">
                <a:latin typeface="Times New Roman"/>
                <a:cs typeface="Times New Roman"/>
              </a:rPr>
              <a:t>Cipher</a:t>
            </a:r>
            <a:r>
              <a:rPr sz="1400" b="1" spc="15" dirty="0">
                <a:latin typeface="Times New Roman"/>
                <a:cs typeface="Times New Roman"/>
              </a:rPr>
              <a:t> </a:t>
            </a:r>
            <a:r>
              <a:rPr sz="1400" b="1" spc="-5" dirty="0">
                <a:latin typeface="Times New Roman"/>
                <a:cs typeface="Times New Roman"/>
              </a:rPr>
              <a:t>–</a:t>
            </a:r>
            <a:endParaRPr sz="1400">
              <a:latin typeface="Times New Roman"/>
              <a:cs typeface="Times New Roman"/>
            </a:endParaRPr>
          </a:p>
          <a:p>
            <a:pPr marL="12700" marR="31115">
              <a:lnSpc>
                <a:spcPct val="144500"/>
              </a:lnSpc>
              <a:spcBef>
                <a:spcPts val="140"/>
              </a:spcBef>
              <a:tabLst>
                <a:tab pos="375285" algn="l"/>
                <a:tab pos="1045844" algn="l"/>
                <a:tab pos="1329690" algn="l"/>
                <a:tab pos="2466975" algn="l"/>
                <a:tab pos="2762885" algn="l"/>
                <a:tab pos="3641090" algn="l"/>
                <a:tab pos="4778375" algn="l"/>
                <a:tab pos="5436870" algn="l"/>
              </a:tabLst>
            </a:pPr>
            <a:r>
              <a:rPr sz="1400" dirty="0">
                <a:latin typeface="Times New Roman"/>
                <a:cs typeface="Times New Roman"/>
              </a:rPr>
              <a:t>In </a:t>
            </a:r>
            <a:r>
              <a:rPr sz="1400" spc="-5" dirty="0">
                <a:latin typeface="Times New Roman"/>
                <a:cs typeface="Times New Roman"/>
              </a:rPr>
              <a:t>cryptography, a </a:t>
            </a:r>
            <a:r>
              <a:rPr sz="1400" spc="-10" dirty="0">
                <a:latin typeface="Times New Roman"/>
                <a:cs typeface="Times New Roman"/>
              </a:rPr>
              <a:t>cipher </a:t>
            </a:r>
            <a:r>
              <a:rPr sz="1400" dirty="0">
                <a:latin typeface="Times New Roman"/>
                <a:cs typeface="Times New Roman"/>
              </a:rPr>
              <a:t>(or cypher) </a:t>
            </a:r>
            <a:r>
              <a:rPr sz="1400" spc="-20" dirty="0">
                <a:latin typeface="Times New Roman"/>
                <a:cs typeface="Times New Roman"/>
              </a:rPr>
              <a:t>is </a:t>
            </a:r>
            <a:r>
              <a:rPr sz="1400" spc="-5" dirty="0">
                <a:latin typeface="Times New Roman"/>
                <a:cs typeface="Times New Roman"/>
              </a:rPr>
              <a:t>an algorithm </a:t>
            </a:r>
            <a:r>
              <a:rPr sz="1400" spc="-10" dirty="0">
                <a:latin typeface="Times New Roman"/>
                <a:cs typeface="Times New Roman"/>
              </a:rPr>
              <a:t>for </a:t>
            </a:r>
            <a:r>
              <a:rPr sz="1400" spc="-5" dirty="0">
                <a:latin typeface="Times New Roman"/>
                <a:cs typeface="Times New Roman"/>
              </a:rPr>
              <a:t>performing encryption  or decryption—a series of well-defined steps </a:t>
            </a:r>
            <a:r>
              <a:rPr sz="1400" spc="-15" dirty="0">
                <a:latin typeface="Times New Roman"/>
                <a:cs typeface="Times New Roman"/>
              </a:rPr>
              <a:t>that </a:t>
            </a:r>
            <a:r>
              <a:rPr sz="1400" spc="-5" dirty="0">
                <a:latin typeface="Times New Roman"/>
                <a:cs typeface="Times New Roman"/>
              </a:rPr>
              <a:t>can be </a:t>
            </a:r>
            <a:r>
              <a:rPr sz="1400" spc="-10" dirty="0">
                <a:latin typeface="Times New Roman"/>
                <a:cs typeface="Times New Roman"/>
              </a:rPr>
              <a:t>followed </a:t>
            </a:r>
            <a:r>
              <a:rPr sz="1400" spc="-5" dirty="0">
                <a:latin typeface="Times New Roman"/>
                <a:cs typeface="Times New Roman"/>
              </a:rPr>
              <a:t>as a  </a:t>
            </a:r>
            <a:r>
              <a:rPr sz="1400" spc="-10" dirty="0">
                <a:latin typeface="Times New Roman"/>
                <a:cs typeface="Times New Roman"/>
              </a:rPr>
              <a:t>procedure. </a:t>
            </a:r>
            <a:r>
              <a:rPr sz="1400" spc="-5" dirty="0">
                <a:latin typeface="Times New Roman"/>
                <a:cs typeface="Times New Roman"/>
              </a:rPr>
              <a:t>An alternative, </a:t>
            </a:r>
            <a:r>
              <a:rPr sz="1400" spc="-10" dirty="0">
                <a:latin typeface="Times New Roman"/>
                <a:cs typeface="Times New Roman"/>
              </a:rPr>
              <a:t>less common </a:t>
            </a:r>
            <a:r>
              <a:rPr sz="1400" spc="5" dirty="0">
                <a:latin typeface="Times New Roman"/>
                <a:cs typeface="Times New Roman"/>
              </a:rPr>
              <a:t>term </a:t>
            </a:r>
            <a:r>
              <a:rPr sz="1400" spc="-20" dirty="0">
                <a:latin typeface="Times New Roman"/>
                <a:cs typeface="Times New Roman"/>
              </a:rPr>
              <a:t>is </a:t>
            </a:r>
            <a:r>
              <a:rPr sz="1400" spc="-5" dirty="0">
                <a:latin typeface="Times New Roman"/>
                <a:cs typeface="Times New Roman"/>
              </a:rPr>
              <a:t>encipherment. </a:t>
            </a:r>
            <a:r>
              <a:rPr sz="1400" spc="-15" dirty="0">
                <a:latin typeface="Times New Roman"/>
                <a:cs typeface="Times New Roman"/>
              </a:rPr>
              <a:t>To </a:t>
            </a:r>
            <a:r>
              <a:rPr sz="1400" spc="-5" dirty="0">
                <a:latin typeface="Times New Roman"/>
                <a:cs typeface="Times New Roman"/>
              </a:rPr>
              <a:t>encipher or  </a:t>
            </a:r>
            <a:r>
              <a:rPr sz="1400" spc="-10" dirty="0">
                <a:latin typeface="Times New Roman"/>
                <a:cs typeface="Times New Roman"/>
              </a:rPr>
              <a:t>encode </a:t>
            </a:r>
            <a:r>
              <a:rPr sz="1400" spc="-20" dirty="0">
                <a:latin typeface="Times New Roman"/>
                <a:cs typeface="Times New Roman"/>
              </a:rPr>
              <a:t>is </a:t>
            </a:r>
            <a:r>
              <a:rPr sz="1400" spc="-5" dirty="0">
                <a:latin typeface="Times New Roman"/>
                <a:cs typeface="Times New Roman"/>
              </a:rPr>
              <a:t>to convert information from plain </a:t>
            </a:r>
            <a:r>
              <a:rPr sz="1400" spc="-10" dirty="0">
                <a:latin typeface="Times New Roman"/>
                <a:cs typeface="Times New Roman"/>
              </a:rPr>
              <a:t>text </a:t>
            </a:r>
            <a:r>
              <a:rPr sz="1400" spc="-15" dirty="0">
                <a:latin typeface="Times New Roman"/>
                <a:cs typeface="Times New Roman"/>
              </a:rPr>
              <a:t>into </a:t>
            </a:r>
            <a:r>
              <a:rPr sz="1400" spc="-5" dirty="0">
                <a:latin typeface="Times New Roman"/>
                <a:cs typeface="Times New Roman"/>
              </a:rPr>
              <a:t>cipher or </a:t>
            </a:r>
            <a:r>
              <a:rPr sz="1400" spc="5" dirty="0">
                <a:latin typeface="Times New Roman"/>
                <a:cs typeface="Times New Roman"/>
              </a:rPr>
              <a:t>code. </a:t>
            </a:r>
            <a:r>
              <a:rPr sz="1400" spc="-10" dirty="0">
                <a:latin typeface="Times New Roman"/>
                <a:cs typeface="Times New Roman"/>
              </a:rPr>
              <a:t>In  </a:t>
            </a:r>
            <a:r>
              <a:rPr sz="1400" spc="-5" dirty="0">
                <a:latin typeface="Times New Roman"/>
                <a:cs typeface="Times New Roman"/>
              </a:rPr>
              <a:t>nontechnical </a:t>
            </a:r>
            <a:r>
              <a:rPr sz="1400" spc="-15" dirty="0">
                <a:latin typeface="Times New Roman"/>
                <a:cs typeface="Times New Roman"/>
              </a:rPr>
              <a:t>usage, </a:t>
            </a:r>
            <a:r>
              <a:rPr sz="1400" spc="-5" dirty="0">
                <a:latin typeface="Times New Roman"/>
                <a:cs typeface="Times New Roman"/>
              </a:rPr>
              <a:t>a 'cipher' </a:t>
            </a:r>
            <a:r>
              <a:rPr sz="1400" spc="-20" dirty="0">
                <a:latin typeface="Times New Roman"/>
                <a:cs typeface="Times New Roman"/>
              </a:rPr>
              <a:t>is </a:t>
            </a:r>
            <a:r>
              <a:rPr sz="1400" spc="-10" dirty="0">
                <a:latin typeface="Times New Roman"/>
                <a:cs typeface="Times New Roman"/>
              </a:rPr>
              <a:t>the </a:t>
            </a:r>
            <a:r>
              <a:rPr sz="1400" spc="-15" dirty="0">
                <a:latin typeface="Times New Roman"/>
                <a:cs typeface="Times New Roman"/>
              </a:rPr>
              <a:t>same </a:t>
            </a:r>
            <a:r>
              <a:rPr sz="1400" spc="-5" dirty="0">
                <a:latin typeface="Times New Roman"/>
                <a:cs typeface="Times New Roman"/>
              </a:rPr>
              <a:t>thing as a </a:t>
            </a:r>
            <a:r>
              <a:rPr sz="1400" spc="-10" dirty="0">
                <a:latin typeface="Times New Roman"/>
                <a:cs typeface="Times New Roman"/>
              </a:rPr>
              <a:t>'code'; however, the </a:t>
            </a:r>
            <a:r>
              <a:rPr sz="1400" spc="-5" dirty="0">
                <a:latin typeface="Times New Roman"/>
                <a:cs typeface="Times New Roman"/>
              </a:rPr>
              <a:t>concepts  a</a:t>
            </a:r>
            <a:r>
              <a:rPr sz="1400" spc="-15" dirty="0">
                <a:latin typeface="Times New Roman"/>
                <a:cs typeface="Times New Roman"/>
              </a:rPr>
              <a:t>r</a:t>
            </a:r>
            <a:r>
              <a:rPr sz="1400" spc="-5" dirty="0">
                <a:latin typeface="Times New Roman"/>
                <a:cs typeface="Times New Roman"/>
              </a:rPr>
              <a:t>e</a:t>
            </a:r>
            <a:r>
              <a:rPr sz="1400" dirty="0">
                <a:latin typeface="Times New Roman"/>
                <a:cs typeface="Times New Roman"/>
              </a:rPr>
              <a:t>	</a:t>
            </a:r>
            <a:r>
              <a:rPr sz="1400" spc="-5" dirty="0">
                <a:latin typeface="Times New Roman"/>
                <a:cs typeface="Times New Roman"/>
              </a:rPr>
              <a:t>d</a:t>
            </a:r>
            <a:r>
              <a:rPr sz="1400" spc="-35" dirty="0">
                <a:latin typeface="Times New Roman"/>
                <a:cs typeface="Times New Roman"/>
              </a:rPr>
              <a:t>i</a:t>
            </a:r>
            <a:r>
              <a:rPr sz="1400" dirty="0">
                <a:latin typeface="Times New Roman"/>
                <a:cs typeface="Times New Roman"/>
              </a:rPr>
              <a:t>s</a:t>
            </a:r>
            <a:r>
              <a:rPr sz="1400" spc="10" dirty="0">
                <a:latin typeface="Times New Roman"/>
                <a:cs typeface="Times New Roman"/>
              </a:rPr>
              <a:t>t</a:t>
            </a:r>
            <a:r>
              <a:rPr sz="1400" spc="-5" dirty="0">
                <a:latin typeface="Times New Roman"/>
                <a:cs typeface="Times New Roman"/>
              </a:rPr>
              <a:t>inct</a:t>
            </a:r>
            <a:r>
              <a:rPr sz="1400" dirty="0">
                <a:latin typeface="Times New Roman"/>
                <a:cs typeface="Times New Roman"/>
              </a:rPr>
              <a:t>	</a:t>
            </a:r>
            <a:r>
              <a:rPr sz="1400" spc="-10" dirty="0">
                <a:latin typeface="Times New Roman"/>
                <a:cs typeface="Times New Roman"/>
              </a:rPr>
              <a:t>i</a:t>
            </a:r>
            <a:r>
              <a:rPr sz="1400" spc="-5" dirty="0">
                <a:latin typeface="Times New Roman"/>
                <a:cs typeface="Times New Roman"/>
              </a:rPr>
              <a:t>n</a:t>
            </a:r>
            <a:r>
              <a:rPr sz="1400" dirty="0">
                <a:latin typeface="Times New Roman"/>
                <a:cs typeface="Times New Roman"/>
              </a:rPr>
              <a:t>	</a:t>
            </a:r>
            <a:r>
              <a:rPr sz="1400" spc="-5" dirty="0">
                <a:latin typeface="Times New Roman"/>
                <a:cs typeface="Times New Roman"/>
              </a:rPr>
              <a:t>c</a:t>
            </a:r>
            <a:r>
              <a:rPr sz="1400" spc="-15" dirty="0">
                <a:latin typeface="Times New Roman"/>
                <a:cs typeface="Times New Roman"/>
              </a:rPr>
              <a:t>r</a:t>
            </a:r>
            <a:r>
              <a:rPr sz="1400" spc="-5" dirty="0">
                <a:latin typeface="Times New Roman"/>
                <a:cs typeface="Times New Roman"/>
              </a:rPr>
              <a:t>ypt</a:t>
            </a:r>
            <a:r>
              <a:rPr sz="1400" spc="10" dirty="0">
                <a:latin typeface="Times New Roman"/>
                <a:cs typeface="Times New Roman"/>
              </a:rPr>
              <a:t>o</a:t>
            </a:r>
            <a:r>
              <a:rPr sz="1400" spc="-5" dirty="0">
                <a:latin typeface="Times New Roman"/>
                <a:cs typeface="Times New Roman"/>
              </a:rPr>
              <a:t>g</a:t>
            </a:r>
            <a:r>
              <a:rPr sz="1400" spc="-15" dirty="0">
                <a:latin typeface="Times New Roman"/>
                <a:cs typeface="Times New Roman"/>
              </a:rPr>
              <a:t>r</a:t>
            </a:r>
            <a:r>
              <a:rPr sz="1400" spc="-5" dirty="0">
                <a:latin typeface="Times New Roman"/>
                <a:cs typeface="Times New Roman"/>
              </a:rPr>
              <a:t>a</a:t>
            </a:r>
            <a:r>
              <a:rPr sz="1400" spc="15" dirty="0">
                <a:latin typeface="Times New Roman"/>
                <a:cs typeface="Times New Roman"/>
              </a:rPr>
              <a:t>p</a:t>
            </a:r>
            <a:r>
              <a:rPr sz="1400" spc="-5" dirty="0">
                <a:latin typeface="Times New Roman"/>
                <a:cs typeface="Times New Roman"/>
              </a:rPr>
              <a:t>h</a:t>
            </a:r>
            <a:r>
              <a:rPr sz="1400" spc="-30" dirty="0">
                <a:latin typeface="Times New Roman"/>
                <a:cs typeface="Times New Roman"/>
              </a:rPr>
              <a:t>y</a:t>
            </a:r>
            <a:r>
              <a:rPr sz="1400" spc="-5" dirty="0">
                <a:latin typeface="Times New Roman"/>
                <a:cs typeface="Times New Roman"/>
              </a:rPr>
              <a:t>.</a:t>
            </a:r>
            <a:r>
              <a:rPr sz="1400" dirty="0">
                <a:latin typeface="Times New Roman"/>
                <a:cs typeface="Times New Roman"/>
              </a:rPr>
              <a:t>	</a:t>
            </a:r>
            <a:r>
              <a:rPr sz="1400" spc="10" dirty="0">
                <a:latin typeface="Times New Roman"/>
                <a:cs typeface="Times New Roman"/>
              </a:rPr>
              <a:t>I</a:t>
            </a:r>
            <a:r>
              <a:rPr sz="1400" spc="-5" dirty="0">
                <a:latin typeface="Times New Roman"/>
                <a:cs typeface="Times New Roman"/>
              </a:rPr>
              <a:t>n</a:t>
            </a:r>
            <a:r>
              <a:rPr sz="1400" dirty="0">
                <a:latin typeface="Times New Roman"/>
                <a:cs typeface="Times New Roman"/>
              </a:rPr>
              <a:t>	</a:t>
            </a:r>
            <a:r>
              <a:rPr sz="1400" spc="-5" dirty="0">
                <a:latin typeface="Times New Roman"/>
                <a:cs typeface="Times New Roman"/>
              </a:rPr>
              <a:t>t</a:t>
            </a:r>
            <a:r>
              <a:rPr sz="1400" spc="-20" dirty="0">
                <a:latin typeface="Times New Roman"/>
                <a:cs typeface="Times New Roman"/>
              </a:rPr>
              <a:t>r</a:t>
            </a:r>
            <a:r>
              <a:rPr sz="1400" spc="-5" dirty="0">
                <a:latin typeface="Times New Roman"/>
                <a:cs typeface="Times New Roman"/>
              </a:rPr>
              <a:t>a</a:t>
            </a:r>
            <a:r>
              <a:rPr sz="1400" spc="15" dirty="0">
                <a:latin typeface="Times New Roman"/>
                <a:cs typeface="Times New Roman"/>
              </a:rPr>
              <a:t>d</a:t>
            </a:r>
            <a:r>
              <a:rPr sz="1400" spc="-35" dirty="0">
                <a:latin typeface="Times New Roman"/>
                <a:cs typeface="Times New Roman"/>
              </a:rPr>
              <a:t>i</a:t>
            </a:r>
            <a:r>
              <a:rPr sz="1400" spc="10" dirty="0">
                <a:latin typeface="Times New Roman"/>
                <a:cs typeface="Times New Roman"/>
              </a:rPr>
              <a:t>t</a:t>
            </a:r>
            <a:r>
              <a:rPr sz="1400" spc="-35" dirty="0">
                <a:latin typeface="Times New Roman"/>
                <a:cs typeface="Times New Roman"/>
              </a:rPr>
              <a:t>i</a:t>
            </a:r>
            <a:r>
              <a:rPr sz="1400" spc="15" dirty="0">
                <a:latin typeface="Times New Roman"/>
                <a:cs typeface="Times New Roman"/>
              </a:rPr>
              <a:t>o</a:t>
            </a:r>
            <a:r>
              <a:rPr sz="1400" spc="-5" dirty="0">
                <a:latin typeface="Times New Roman"/>
                <a:cs typeface="Times New Roman"/>
              </a:rPr>
              <a:t>n</a:t>
            </a:r>
            <a:r>
              <a:rPr sz="1400" spc="20" dirty="0">
                <a:latin typeface="Times New Roman"/>
                <a:cs typeface="Times New Roman"/>
              </a:rPr>
              <a:t>a</a:t>
            </a:r>
            <a:r>
              <a:rPr sz="1400" spc="-5" dirty="0">
                <a:latin typeface="Times New Roman"/>
                <a:cs typeface="Times New Roman"/>
              </a:rPr>
              <a:t>l</a:t>
            </a:r>
            <a:r>
              <a:rPr sz="1400" dirty="0">
                <a:latin typeface="Times New Roman"/>
                <a:cs typeface="Times New Roman"/>
              </a:rPr>
              <a:t>	</a:t>
            </a:r>
            <a:r>
              <a:rPr sz="1400" spc="-5" dirty="0">
                <a:latin typeface="Times New Roman"/>
                <a:cs typeface="Times New Roman"/>
              </a:rPr>
              <a:t>c</a:t>
            </a:r>
            <a:r>
              <a:rPr sz="1400" spc="-15" dirty="0">
                <a:latin typeface="Times New Roman"/>
                <a:cs typeface="Times New Roman"/>
              </a:rPr>
              <a:t>r</a:t>
            </a:r>
            <a:r>
              <a:rPr sz="1400" spc="-5" dirty="0">
                <a:latin typeface="Times New Roman"/>
                <a:cs typeface="Times New Roman"/>
              </a:rPr>
              <a:t>ypt</a:t>
            </a:r>
            <a:r>
              <a:rPr sz="1400" spc="10" dirty="0">
                <a:latin typeface="Times New Roman"/>
                <a:cs typeface="Times New Roman"/>
              </a:rPr>
              <a:t>o</a:t>
            </a:r>
            <a:r>
              <a:rPr sz="1400" spc="-5" dirty="0">
                <a:latin typeface="Times New Roman"/>
                <a:cs typeface="Times New Roman"/>
              </a:rPr>
              <a:t>g</a:t>
            </a:r>
            <a:r>
              <a:rPr sz="1400" spc="-15" dirty="0">
                <a:latin typeface="Times New Roman"/>
                <a:cs typeface="Times New Roman"/>
              </a:rPr>
              <a:t>r</a:t>
            </a:r>
            <a:r>
              <a:rPr sz="1400" spc="-5" dirty="0">
                <a:latin typeface="Times New Roman"/>
                <a:cs typeface="Times New Roman"/>
              </a:rPr>
              <a:t>a</a:t>
            </a:r>
            <a:r>
              <a:rPr sz="1400" spc="15" dirty="0">
                <a:latin typeface="Times New Roman"/>
                <a:cs typeface="Times New Roman"/>
              </a:rPr>
              <a:t>p</a:t>
            </a:r>
            <a:r>
              <a:rPr sz="1400" spc="-5" dirty="0">
                <a:latin typeface="Times New Roman"/>
                <a:cs typeface="Times New Roman"/>
              </a:rPr>
              <a:t>h</a:t>
            </a:r>
            <a:r>
              <a:rPr sz="1400" spc="-30" dirty="0">
                <a:latin typeface="Times New Roman"/>
                <a:cs typeface="Times New Roman"/>
              </a:rPr>
              <a:t>y</a:t>
            </a:r>
            <a:r>
              <a:rPr sz="1400" spc="-5" dirty="0">
                <a:latin typeface="Times New Roman"/>
                <a:cs typeface="Times New Roman"/>
              </a:rPr>
              <a:t>,</a:t>
            </a:r>
            <a:r>
              <a:rPr sz="1400" dirty="0">
                <a:latin typeface="Times New Roman"/>
                <a:cs typeface="Times New Roman"/>
              </a:rPr>
              <a:t>	</a:t>
            </a:r>
            <a:r>
              <a:rPr sz="1400" spc="-5" dirty="0">
                <a:latin typeface="Times New Roman"/>
                <a:cs typeface="Times New Roman"/>
              </a:rPr>
              <a:t>c</a:t>
            </a:r>
            <a:r>
              <a:rPr sz="1400" spc="-35" dirty="0">
                <a:latin typeface="Times New Roman"/>
                <a:cs typeface="Times New Roman"/>
              </a:rPr>
              <a:t>i</a:t>
            </a:r>
            <a:r>
              <a:rPr sz="1400" spc="15" dirty="0">
                <a:latin typeface="Times New Roman"/>
                <a:cs typeface="Times New Roman"/>
              </a:rPr>
              <a:t>p</a:t>
            </a:r>
            <a:r>
              <a:rPr sz="1400" spc="-30" dirty="0">
                <a:latin typeface="Times New Roman"/>
                <a:cs typeface="Times New Roman"/>
              </a:rPr>
              <a:t>h</a:t>
            </a:r>
            <a:r>
              <a:rPr sz="1400" spc="20" dirty="0">
                <a:latin typeface="Times New Roman"/>
                <a:cs typeface="Times New Roman"/>
              </a:rPr>
              <a:t>e</a:t>
            </a:r>
            <a:r>
              <a:rPr sz="1400" spc="-15" dirty="0">
                <a:latin typeface="Times New Roman"/>
                <a:cs typeface="Times New Roman"/>
              </a:rPr>
              <a:t>r</a:t>
            </a:r>
            <a:r>
              <a:rPr sz="1400" spc="-5" dirty="0">
                <a:latin typeface="Times New Roman"/>
                <a:cs typeface="Times New Roman"/>
              </a:rPr>
              <a:t>s</a:t>
            </a:r>
            <a:r>
              <a:rPr sz="1400" dirty="0">
                <a:latin typeface="Times New Roman"/>
                <a:cs typeface="Times New Roman"/>
              </a:rPr>
              <a:t>	</a:t>
            </a:r>
            <a:r>
              <a:rPr sz="1400" spc="-10" dirty="0">
                <a:latin typeface="Times New Roman"/>
                <a:cs typeface="Times New Roman"/>
              </a:rPr>
              <a:t>w</a:t>
            </a:r>
            <a:r>
              <a:rPr sz="1400" dirty="0">
                <a:latin typeface="Times New Roman"/>
                <a:cs typeface="Times New Roman"/>
              </a:rPr>
              <a:t>e</a:t>
            </a:r>
            <a:r>
              <a:rPr sz="1400" spc="-15" dirty="0">
                <a:latin typeface="Times New Roman"/>
                <a:cs typeface="Times New Roman"/>
              </a:rPr>
              <a:t>r</a:t>
            </a:r>
            <a:r>
              <a:rPr sz="1400" spc="-5" dirty="0">
                <a:latin typeface="Times New Roman"/>
                <a:cs typeface="Times New Roman"/>
              </a:rPr>
              <a:t>e  distinguished from codes. Codes </a:t>
            </a:r>
            <a:r>
              <a:rPr sz="1400" spc="-10" dirty="0">
                <a:latin typeface="Times New Roman"/>
                <a:cs typeface="Times New Roman"/>
              </a:rPr>
              <a:t>commonly </a:t>
            </a:r>
            <a:r>
              <a:rPr sz="1400" spc="-5" dirty="0">
                <a:latin typeface="Times New Roman"/>
                <a:cs typeface="Times New Roman"/>
              </a:rPr>
              <a:t>substitute diverse length </a:t>
            </a:r>
            <a:r>
              <a:rPr sz="1400" spc="-10" dirty="0">
                <a:latin typeface="Times New Roman"/>
                <a:cs typeface="Times New Roman"/>
              </a:rPr>
              <a:t>series </a:t>
            </a:r>
            <a:r>
              <a:rPr sz="1400" spc="5" dirty="0">
                <a:latin typeface="Times New Roman"/>
                <a:cs typeface="Times New Roman"/>
              </a:rPr>
              <a:t>of  </a:t>
            </a:r>
            <a:r>
              <a:rPr sz="1400" spc="-10" dirty="0">
                <a:latin typeface="Times New Roman"/>
                <a:cs typeface="Times New Roman"/>
              </a:rPr>
              <a:t>characters </a:t>
            </a:r>
            <a:r>
              <a:rPr sz="1400" spc="-5" dirty="0">
                <a:latin typeface="Times New Roman"/>
                <a:cs typeface="Times New Roman"/>
              </a:rPr>
              <a:t>in the </a:t>
            </a:r>
            <a:r>
              <a:rPr sz="1400" spc="-10" dirty="0">
                <a:latin typeface="Times New Roman"/>
                <a:cs typeface="Times New Roman"/>
              </a:rPr>
              <a:t>yield, while ciphers </a:t>
            </a:r>
            <a:r>
              <a:rPr sz="1400" spc="-5" dirty="0">
                <a:latin typeface="Times New Roman"/>
                <a:cs typeface="Times New Roman"/>
              </a:rPr>
              <a:t>commonly substitute </a:t>
            </a:r>
            <a:r>
              <a:rPr sz="1400" spc="-10" dirty="0">
                <a:latin typeface="Times New Roman"/>
                <a:cs typeface="Times New Roman"/>
              </a:rPr>
              <a:t>indistinguishable  number </a:t>
            </a:r>
            <a:r>
              <a:rPr sz="1400" spc="5" dirty="0">
                <a:latin typeface="Times New Roman"/>
                <a:cs typeface="Times New Roman"/>
              </a:rPr>
              <a:t>of </a:t>
            </a:r>
            <a:r>
              <a:rPr sz="1400" spc="-5" dirty="0">
                <a:latin typeface="Times New Roman"/>
                <a:cs typeface="Times New Roman"/>
              </a:rPr>
              <a:t>characters from </a:t>
            </a:r>
            <a:r>
              <a:rPr sz="1400" spc="-10" dirty="0">
                <a:latin typeface="Times New Roman"/>
                <a:cs typeface="Times New Roman"/>
              </a:rPr>
              <a:t>are input. </a:t>
            </a:r>
            <a:r>
              <a:rPr sz="1400" spc="-5" dirty="0">
                <a:latin typeface="Times New Roman"/>
                <a:cs typeface="Times New Roman"/>
              </a:rPr>
              <a:t>There </a:t>
            </a:r>
            <a:r>
              <a:rPr sz="1400" spc="-10" dirty="0">
                <a:latin typeface="Times New Roman"/>
                <a:cs typeface="Times New Roman"/>
              </a:rPr>
              <a:t>are </a:t>
            </a:r>
            <a:r>
              <a:rPr sz="1400" spc="-5" dirty="0">
                <a:latin typeface="Times New Roman"/>
                <a:cs typeface="Times New Roman"/>
              </a:rPr>
              <a:t>special cases </a:t>
            </a:r>
            <a:r>
              <a:rPr sz="1400" spc="-15" dirty="0">
                <a:latin typeface="Times New Roman"/>
                <a:cs typeface="Times New Roman"/>
              </a:rPr>
              <a:t>and some </a:t>
            </a:r>
            <a:r>
              <a:rPr sz="1400" spc="-5" dirty="0">
                <a:latin typeface="Times New Roman"/>
                <a:cs typeface="Times New Roman"/>
              </a:rPr>
              <a:t>cipher  frameworks </a:t>
            </a:r>
            <a:r>
              <a:rPr sz="1400" spc="-15" dirty="0">
                <a:latin typeface="Times New Roman"/>
                <a:cs typeface="Times New Roman"/>
              </a:rPr>
              <a:t>may </a:t>
            </a:r>
            <a:r>
              <a:rPr sz="1400" spc="-10" dirty="0">
                <a:latin typeface="Times New Roman"/>
                <a:cs typeface="Times New Roman"/>
              </a:rPr>
              <a:t>utilize </a:t>
            </a:r>
            <a:r>
              <a:rPr sz="1400" spc="-5" dirty="0">
                <a:latin typeface="Times New Roman"/>
                <a:cs typeface="Times New Roman"/>
              </a:rPr>
              <a:t>marginally </a:t>
            </a:r>
            <a:r>
              <a:rPr sz="1400" spc="-10" dirty="0">
                <a:latin typeface="Times New Roman"/>
                <a:cs typeface="Times New Roman"/>
              </a:rPr>
              <a:t>more, </a:t>
            </a:r>
            <a:r>
              <a:rPr sz="1400" spc="-5" dirty="0">
                <a:latin typeface="Times New Roman"/>
                <a:cs typeface="Times New Roman"/>
              </a:rPr>
              <a:t>or </a:t>
            </a:r>
            <a:r>
              <a:rPr sz="1400" spc="-10" dirty="0">
                <a:latin typeface="Times New Roman"/>
                <a:cs typeface="Times New Roman"/>
              </a:rPr>
              <a:t>less, characters </a:t>
            </a:r>
            <a:r>
              <a:rPr sz="1400" dirty="0">
                <a:latin typeface="Times New Roman"/>
                <a:cs typeface="Times New Roman"/>
              </a:rPr>
              <a:t>when </a:t>
            </a:r>
            <a:r>
              <a:rPr sz="1400" spc="-5" dirty="0">
                <a:latin typeface="Times New Roman"/>
                <a:cs typeface="Times New Roman"/>
              </a:rPr>
              <a:t>output </a:t>
            </a:r>
            <a:r>
              <a:rPr sz="1400" spc="-10" dirty="0">
                <a:latin typeface="Times New Roman"/>
                <a:cs typeface="Times New Roman"/>
              </a:rPr>
              <a:t>versus  </a:t>
            </a:r>
            <a:r>
              <a:rPr sz="1400" spc="-15" dirty="0">
                <a:latin typeface="Times New Roman"/>
                <a:cs typeface="Times New Roman"/>
              </a:rPr>
              <a:t>the </a:t>
            </a:r>
            <a:r>
              <a:rPr sz="1400" spc="-10" dirty="0">
                <a:latin typeface="Times New Roman"/>
                <a:cs typeface="Times New Roman"/>
              </a:rPr>
              <a:t>number that were</a:t>
            </a:r>
            <a:r>
              <a:rPr sz="1400" spc="75" dirty="0">
                <a:latin typeface="Times New Roman"/>
                <a:cs typeface="Times New Roman"/>
              </a:rPr>
              <a:t> </a:t>
            </a:r>
            <a:r>
              <a:rPr sz="1400" spc="-5" dirty="0">
                <a:latin typeface="Times New Roman"/>
                <a:cs typeface="Times New Roman"/>
              </a:rPr>
              <a:t>input.</a:t>
            </a:r>
            <a:endParaRPr sz="1400">
              <a:latin typeface="Times New Roman"/>
              <a:cs typeface="Times New Roman"/>
            </a:endParaRPr>
          </a:p>
          <a:p>
            <a:pPr marL="12700">
              <a:lnSpc>
                <a:spcPct val="100000"/>
              </a:lnSpc>
              <a:spcBef>
                <a:spcPts val="860"/>
              </a:spcBef>
            </a:pPr>
            <a:r>
              <a:rPr sz="1400" spc="-10" dirty="0">
                <a:latin typeface="Times New Roman"/>
                <a:cs typeface="Times New Roman"/>
              </a:rPr>
              <a:t>There are mainly Two </a:t>
            </a:r>
            <a:r>
              <a:rPr sz="1400" spc="-5" dirty="0">
                <a:latin typeface="Times New Roman"/>
                <a:cs typeface="Times New Roman"/>
              </a:rPr>
              <a:t>Traditional Ciphers such</a:t>
            </a:r>
            <a:r>
              <a:rPr sz="1400" spc="100" dirty="0">
                <a:latin typeface="Times New Roman"/>
                <a:cs typeface="Times New Roman"/>
              </a:rPr>
              <a:t> </a:t>
            </a:r>
            <a:r>
              <a:rPr sz="1400" dirty="0">
                <a:latin typeface="Times New Roman"/>
                <a:cs typeface="Times New Roman"/>
              </a:rPr>
              <a:t>as:-</a:t>
            </a:r>
            <a:endParaRPr sz="1400">
              <a:latin typeface="Times New Roman"/>
              <a:cs typeface="Times New Roman"/>
            </a:endParaRPr>
          </a:p>
          <a:p>
            <a:pPr marL="366395">
              <a:lnSpc>
                <a:spcPct val="100000"/>
              </a:lnSpc>
              <a:spcBef>
                <a:spcPts val="940"/>
              </a:spcBef>
            </a:pPr>
            <a:r>
              <a:rPr sz="1400" b="1" spc="-5" dirty="0">
                <a:latin typeface="Times New Roman"/>
                <a:cs typeface="Times New Roman"/>
              </a:rPr>
              <a:t>Substitution Cipher</a:t>
            </a:r>
            <a:r>
              <a:rPr sz="1400" b="1" spc="5" dirty="0">
                <a:latin typeface="Times New Roman"/>
                <a:cs typeface="Times New Roman"/>
              </a:rPr>
              <a:t> </a:t>
            </a:r>
            <a:r>
              <a:rPr sz="1400" b="1" spc="-10" dirty="0">
                <a:latin typeface="Times New Roman"/>
                <a:cs typeface="Times New Roman"/>
              </a:rPr>
              <a:t>Technique:</a:t>
            </a:r>
            <a:endParaRPr sz="1400">
              <a:latin typeface="Times New Roman"/>
              <a:cs typeface="Times New Roman"/>
            </a:endParaRPr>
          </a:p>
          <a:p>
            <a:pPr>
              <a:lnSpc>
                <a:spcPct val="100000"/>
              </a:lnSpc>
            </a:pPr>
            <a:endParaRPr sz="2200">
              <a:latin typeface="Times New Roman"/>
              <a:cs typeface="Times New Roman"/>
            </a:endParaRPr>
          </a:p>
          <a:p>
            <a:pPr marL="12700" marR="5080" algn="just">
              <a:lnSpc>
                <a:spcPct val="143600"/>
              </a:lnSpc>
            </a:pPr>
            <a:r>
              <a:rPr sz="1400" dirty="0">
                <a:latin typeface="Times New Roman"/>
                <a:cs typeface="Times New Roman"/>
              </a:rPr>
              <a:t>In </a:t>
            </a:r>
            <a:r>
              <a:rPr sz="1400" spc="-5" dirty="0">
                <a:latin typeface="Times New Roman"/>
                <a:cs typeface="Times New Roman"/>
              </a:rPr>
              <a:t>Substitution Cipher </a:t>
            </a:r>
            <a:r>
              <a:rPr sz="1400" spc="-10" dirty="0">
                <a:latin typeface="Times New Roman"/>
                <a:cs typeface="Times New Roman"/>
              </a:rPr>
              <a:t>Technique </a:t>
            </a:r>
            <a:r>
              <a:rPr sz="1400" spc="-5" dirty="0">
                <a:latin typeface="Times New Roman"/>
                <a:cs typeface="Times New Roman"/>
              </a:rPr>
              <a:t>plain text characters </a:t>
            </a:r>
            <a:r>
              <a:rPr sz="1400" spc="-10" dirty="0">
                <a:latin typeface="Times New Roman"/>
                <a:cs typeface="Times New Roman"/>
              </a:rPr>
              <a:t>are replaced </a:t>
            </a:r>
            <a:r>
              <a:rPr sz="1400" spc="-5" dirty="0">
                <a:latin typeface="Times New Roman"/>
                <a:cs typeface="Times New Roman"/>
              </a:rPr>
              <a:t>with other  characters, </a:t>
            </a:r>
            <a:r>
              <a:rPr sz="1400" spc="-10" dirty="0">
                <a:latin typeface="Times New Roman"/>
                <a:cs typeface="Times New Roman"/>
              </a:rPr>
              <a:t>numbers </a:t>
            </a:r>
            <a:r>
              <a:rPr sz="1400" spc="-5" dirty="0">
                <a:latin typeface="Times New Roman"/>
                <a:cs typeface="Times New Roman"/>
              </a:rPr>
              <a:t>and </a:t>
            </a:r>
            <a:r>
              <a:rPr sz="1400" spc="-10" dirty="0">
                <a:latin typeface="Times New Roman"/>
                <a:cs typeface="Times New Roman"/>
              </a:rPr>
              <a:t>symbols </a:t>
            </a:r>
            <a:r>
              <a:rPr sz="1400" spc="-5" dirty="0">
                <a:latin typeface="Times New Roman"/>
                <a:cs typeface="Times New Roman"/>
              </a:rPr>
              <a:t>as well as in substitution Cipher </a:t>
            </a:r>
            <a:r>
              <a:rPr sz="1400" spc="-10" dirty="0">
                <a:latin typeface="Times New Roman"/>
                <a:cs typeface="Times New Roman"/>
              </a:rPr>
              <a:t>Technique,  </a:t>
            </a:r>
            <a:r>
              <a:rPr sz="1400" spc="-5" dirty="0">
                <a:latin typeface="Times New Roman"/>
                <a:cs typeface="Times New Roman"/>
              </a:rPr>
              <a:t>character’s </a:t>
            </a:r>
            <a:r>
              <a:rPr sz="1400" spc="-10" dirty="0">
                <a:latin typeface="Times New Roman"/>
                <a:cs typeface="Times New Roman"/>
              </a:rPr>
              <a:t>identity </a:t>
            </a:r>
            <a:r>
              <a:rPr sz="1400" spc="-20" dirty="0">
                <a:latin typeface="Times New Roman"/>
                <a:cs typeface="Times New Roman"/>
              </a:rPr>
              <a:t>is </a:t>
            </a:r>
            <a:r>
              <a:rPr sz="1400" spc="-5" dirty="0">
                <a:latin typeface="Times New Roman"/>
                <a:cs typeface="Times New Roman"/>
              </a:rPr>
              <a:t>changed </a:t>
            </a:r>
            <a:r>
              <a:rPr sz="1400" spc="-10" dirty="0">
                <a:latin typeface="Times New Roman"/>
                <a:cs typeface="Times New Roman"/>
              </a:rPr>
              <a:t>while </a:t>
            </a:r>
            <a:r>
              <a:rPr sz="1400" spc="-15" dirty="0">
                <a:latin typeface="Times New Roman"/>
                <a:cs typeface="Times New Roman"/>
              </a:rPr>
              <a:t>its </a:t>
            </a:r>
            <a:r>
              <a:rPr sz="1400" spc="-5" dirty="0">
                <a:latin typeface="Times New Roman"/>
                <a:cs typeface="Times New Roman"/>
              </a:rPr>
              <a:t>position </a:t>
            </a:r>
            <a:r>
              <a:rPr sz="1400" spc="-10" dirty="0">
                <a:latin typeface="Times New Roman"/>
                <a:cs typeface="Times New Roman"/>
              </a:rPr>
              <a:t>remains</a:t>
            </a:r>
            <a:r>
              <a:rPr sz="1400" spc="215" dirty="0">
                <a:latin typeface="Times New Roman"/>
                <a:cs typeface="Times New Roman"/>
              </a:rPr>
              <a:t> </a:t>
            </a:r>
            <a:r>
              <a:rPr sz="1400" spc="-10" dirty="0">
                <a:latin typeface="Times New Roman"/>
                <a:cs typeface="Times New Roman"/>
              </a:rPr>
              <a:t>unchanged.</a:t>
            </a:r>
            <a:endParaRPr sz="1400">
              <a:latin typeface="Times New Roman"/>
              <a:cs typeface="Times New Roman"/>
            </a:endParaRPr>
          </a:p>
          <a:p>
            <a:pPr marL="12700" algn="just">
              <a:lnSpc>
                <a:spcPct val="100000"/>
              </a:lnSpc>
              <a:spcBef>
                <a:spcPts val="915"/>
              </a:spcBef>
            </a:pPr>
            <a:r>
              <a:rPr sz="1400" spc="-10" dirty="0">
                <a:latin typeface="Times New Roman"/>
                <a:cs typeface="Times New Roman"/>
              </a:rPr>
              <a:t>Example </a:t>
            </a:r>
            <a:r>
              <a:rPr sz="1400" spc="-5" dirty="0">
                <a:latin typeface="Times New Roman"/>
                <a:cs typeface="Times New Roman"/>
              </a:rPr>
              <a:t>– Caesar </a:t>
            </a:r>
            <a:r>
              <a:rPr sz="1400" spc="-10" dirty="0">
                <a:latin typeface="Times New Roman"/>
                <a:cs typeface="Times New Roman"/>
              </a:rPr>
              <a:t>Cipher, Polybius Cipher, Vigenere</a:t>
            </a:r>
            <a:r>
              <a:rPr sz="1400" spc="175" dirty="0">
                <a:latin typeface="Times New Roman"/>
                <a:cs typeface="Times New Roman"/>
              </a:rPr>
              <a:t> </a:t>
            </a:r>
            <a:r>
              <a:rPr sz="1400" spc="-5" dirty="0">
                <a:latin typeface="Times New Roman"/>
                <a:cs typeface="Times New Roman"/>
              </a:rPr>
              <a:t>Cipher</a:t>
            </a:r>
            <a:endParaRPr sz="1400">
              <a:latin typeface="Times New Roman"/>
              <a:cs typeface="Times New Roman"/>
            </a:endParaRPr>
          </a:p>
          <a:p>
            <a:pPr>
              <a:lnSpc>
                <a:spcPct val="100000"/>
              </a:lnSpc>
            </a:pPr>
            <a:endParaRPr sz="1500">
              <a:latin typeface="Times New Roman"/>
              <a:cs typeface="Times New Roman"/>
            </a:endParaRPr>
          </a:p>
          <a:p>
            <a:pPr>
              <a:lnSpc>
                <a:spcPct val="100000"/>
              </a:lnSpc>
              <a:spcBef>
                <a:spcPts val="10"/>
              </a:spcBef>
            </a:pPr>
            <a:endParaRPr sz="1500">
              <a:latin typeface="Times New Roman"/>
              <a:cs typeface="Times New Roman"/>
            </a:endParaRPr>
          </a:p>
          <a:p>
            <a:pPr marL="412115">
              <a:lnSpc>
                <a:spcPct val="100000"/>
              </a:lnSpc>
            </a:pPr>
            <a:r>
              <a:rPr sz="1400" b="1" spc="-5" dirty="0">
                <a:latin typeface="Times New Roman"/>
                <a:cs typeface="Times New Roman"/>
              </a:rPr>
              <a:t>Transposition </a:t>
            </a:r>
            <a:r>
              <a:rPr sz="1400" b="1" spc="-10" dirty="0">
                <a:latin typeface="Times New Roman"/>
                <a:cs typeface="Times New Roman"/>
              </a:rPr>
              <a:t>Cipher</a:t>
            </a:r>
            <a:r>
              <a:rPr sz="1400" b="1" spc="35" dirty="0">
                <a:latin typeface="Times New Roman"/>
                <a:cs typeface="Times New Roman"/>
              </a:rPr>
              <a:t> </a:t>
            </a:r>
            <a:r>
              <a:rPr sz="1400" b="1" spc="-10" dirty="0">
                <a:latin typeface="Times New Roman"/>
                <a:cs typeface="Times New Roman"/>
              </a:rPr>
              <a:t>Technique:</a:t>
            </a:r>
            <a:endParaRPr sz="1400">
              <a:latin typeface="Times New Roman"/>
              <a:cs typeface="Times New Roman"/>
            </a:endParaRPr>
          </a:p>
          <a:p>
            <a:pPr>
              <a:lnSpc>
                <a:spcPct val="100000"/>
              </a:lnSpc>
              <a:spcBef>
                <a:spcPts val="25"/>
              </a:spcBef>
            </a:pPr>
            <a:endParaRPr sz="2200">
              <a:latin typeface="Times New Roman"/>
              <a:cs typeface="Times New Roman"/>
            </a:endParaRPr>
          </a:p>
          <a:p>
            <a:pPr marL="12700" marR="5715" algn="just">
              <a:lnSpc>
                <a:spcPct val="143600"/>
              </a:lnSpc>
            </a:pPr>
            <a:r>
              <a:rPr sz="1400" spc="-5" dirty="0">
                <a:latin typeface="Times New Roman"/>
                <a:cs typeface="Times New Roman"/>
              </a:rPr>
              <a:t>Transposition Cipher </a:t>
            </a:r>
            <a:r>
              <a:rPr sz="1400" spc="-10" dirty="0">
                <a:latin typeface="Times New Roman"/>
                <a:cs typeface="Times New Roman"/>
              </a:rPr>
              <a:t>Technique </a:t>
            </a:r>
            <a:r>
              <a:rPr sz="1400" spc="-5" dirty="0">
                <a:latin typeface="Times New Roman"/>
                <a:cs typeface="Times New Roman"/>
              </a:rPr>
              <a:t>rearranges </a:t>
            </a:r>
            <a:r>
              <a:rPr sz="1400" spc="-15" dirty="0">
                <a:latin typeface="Times New Roman"/>
                <a:cs typeface="Times New Roman"/>
              </a:rPr>
              <a:t>the </a:t>
            </a:r>
            <a:r>
              <a:rPr sz="1400" spc="-10" dirty="0">
                <a:latin typeface="Times New Roman"/>
                <a:cs typeface="Times New Roman"/>
              </a:rPr>
              <a:t>position </a:t>
            </a:r>
            <a:r>
              <a:rPr sz="1400" spc="5" dirty="0">
                <a:latin typeface="Times New Roman"/>
                <a:cs typeface="Times New Roman"/>
              </a:rPr>
              <a:t>of </a:t>
            </a:r>
            <a:r>
              <a:rPr sz="1400" spc="-10" dirty="0">
                <a:latin typeface="Times New Roman"/>
                <a:cs typeface="Times New Roman"/>
              </a:rPr>
              <a:t>the </a:t>
            </a:r>
            <a:r>
              <a:rPr sz="1400" spc="-5" dirty="0">
                <a:latin typeface="Times New Roman"/>
                <a:cs typeface="Times New Roman"/>
              </a:rPr>
              <a:t>plain text’s  characters. </a:t>
            </a:r>
            <a:r>
              <a:rPr sz="1400" spc="-10" dirty="0">
                <a:latin typeface="Times New Roman"/>
                <a:cs typeface="Times New Roman"/>
              </a:rPr>
              <a:t>In </a:t>
            </a:r>
            <a:r>
              <a:rPr sz="1400" spc="-5" dirty="0">
                <a:latin typeface="Times New Roman"/>
                <a:cs typeface="Times New Roman"/>
              </a:rPr>
              <a:t>transposition Cipher </a:t>
            </a:r>
            <a:r>
              <a:rPr sz="1400" spc="-10" dirty="0">
                <a:latin typeface="Times New Roman"/>
                <a:cs typeface="Times New Roman"/>
              </a:rPr>
              <a:t>Technique, The </a:t>
            </a:r>
            <a:r>
              <a:rPr sz="1400" spc="-5" dirty="0">
                <a:latin typeface="Times New Roman"/>
                <a:cs typeface="Times New Roman"/>
              </a:rPr>
              <a:t>position of </a:t>
            </a:r>
            <a:r>
              <a:rPr sz="1400" spc="-10" dirty="0">
                <a:latin typeface="Times New Roman"/>
                <a:cs typeface="Times New Roman"/>
              </a:rPr>
              <a:t>the </a:t>
            </a:r>
            <a:r>
              <a:rPr sz="1400" spc="-5" dirty="0">
                <a:latin typeface="Times New Roman"/>
                <a:cs typeface="Times New Roman"/>
              </a:rPr>
              <a:t>character </a:t>
            </a:r>
            <a:r>
              <a:rPr sz="1400" spc="-20" dirty="0">
                <a:latin typeface="Times New Roman"/>
                <a:cs typeface="Times New Roman"/>
              </a:rPr>
              <a:t>is  </a:t>
            </a:r>
            <a:r>
              <a:rPr sz="1400" spc="-10" dirty="0">
                <a:latin typeface="Times New Roman"/>
                <a:cs typeface="Times New Roman"/>
              </a:rPr>
              <a:t>changed but </a:t>
            </a:r>
            <a:r>
              <a:rPr sz="1400" spc="-5" dirty="0">
                <a:latin typeface="Times New Roman"/>
                <a:cs typeface="Times New Roman"/>
              </a:rPr>
              <a:t>character’s </a:t>
            </a:r>
            <a:r>
              <a:rPr sz="1400" spc="-10" dirty="0">
                <a:latin typeface="Times New Roman"/>
                <a:cs typeface="Times New Roman"/>
              </a:rPr>
              <a:t>identity </a:t>
            </a:r>
            <a:r>
              <a:rPr sz="1400" spc="-20" dirty="0">
                <a:latin typeface="Times New Roman"/>
                <a:cs typeface="Times New Roman"/>
              </a:rPr>
              <a:t>is </a:t>
            </a:r>
            <a:r>
              <a:rPr sz="1400" spc="-15" dirty="0">
                <a:latin typeface="Times New Roman"/>
                <a:cs typeface="Times New Roman"/>
              </a:rPr>
              <a:t>not</a:t>
            </a:r>
            <a:r>
              <a:rPr sz="1400" spc="130" dirty="0">
                <a:latin typeface="Times New Roman"/>
                <a:cs typeface="Times New Roman"/>
              </a:rPr>
              <a:t> </a:t>
            </a:r>
            <a:r>
              <a:rPr sz="1400" spc="-5" dirty="0">
                <a:latin typeface="Times New Roman"/>
                <a:cs typeface="Times New Roman"/>
              </a:rPr>
              <a:t>changed.</a:t>
            </a:r>
            <a:endParaRPr sz="1400">
              <a:latin typeface="Times New Roman"/>
              <a:cs typeface="Times New Roman"/>
            </a:endParaRPr>
          </a:p>
          <a:p>
            <a:pPr marL="12700" algn="just">
              <a:lnSpc>
                <a:spcPct val="100000"/>
              </a:lnSpc>
              <a:spcBef>
                <a:spcPts val="885"/>
              </a:spcBef>
            </a:pPr>
            <a:r>
              <a:rPr sz="1400" spc="-10" dirty="0">
                <a:latin typeface="Times New Roman"/>
                <a:cs typeface="Times New Roman"/>
              </a:rPr>
              <a:t>Example </a:t>
            </a:r>
            <a:r>
              <a:rPr sz="1400" spc="-5" dirty="0">
                <a:latin typeface="Times New Roman"/>
                <a:cs typeface="Times New Roman"/>
              </a:rPr>
              <a:t>– </a:t>
            </a:r>
            <a:r>
              <a:rPr sz="1400" dirty="0">
                <a:latin typeface="Times New Roman"/>
                <a:cs typeface="Times New Roman"/>
              </a:rPr>
              <a:t>Rail </a:t>
            </a:r>
            <a:r>
              <a:rPr sz="1400" spc="-15" dirty="0">
                <a:latin typeface="Times New Roman"/>
                <a:cs typeface="Times New Roman"/>
              </a:rPr>
              <a:t>fence</a:t>
            </a:r>
            <a:r>
              <a:rPr sz="1400" spc="50" dirty="0">
                <a:latin typeface="Times New Roman"/>
                <a:cs typeface="Times New Roman"/>
              </a:rPr>
              <a:t> </a:t>
            </a:r>
            <a:r>
              <a:rPr sz="1400" spc="-5" dirty="0">
                <a:latin typeface="Times New Roman"/>
                <a:cs typeface="Times New Roman"/>
              </a:rPr>
              <a:t>Cipher</a:t>
            </a:r>
            <a:endParaRPr sz="140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69060" y="672134"/>
            <a:ext cx="5731510" cy="9019540"/>
          </a:xfrm>
          <a:prstGeom prst="rect">
            <a:avLst/>
          </a:prstGeom>
        </p:spPr>
        <p:txBody>
          <a:bodyPr vert="horz" wrap="square" lIns="0" tIns="125730" rIns="0" bIns="0" rtlCol="0">
            <a:spAutoFit/>
          </a:bodyPr>
          <a:lstStyle/>
          <a:p>
            <a:pPr marL="192405" algn="just">
              <a:lnSpc>
                <a:spcPct val="100000"/>
              </a:lnSpc>
              <a:spcBef>
                <a:spcPts val="990"/>
              </a:spcBef>
            </a:pPr>
            <a:r>
              <a:rPr sz="1400" b="1" spc="-5" dirty="0">
                <a:latin typeface="Times New Roman"/>
                <a:cs typeface="Times New Roman"/>
              </a:rPr>
              <a:t>2. </a:t>
            </a:r>
            <a:r>
              <a:rPr sz="1400" b="1" spc="-10" dirty="0">
                <a:latin typeface="Times New Roman"/>
                <a:cs typeface="Times New Roman"/>
              </a:rPr>
              <a:t>Literature </a:t>
            </a:r>
            <a:r>
              <a:rPr sz="1400" b="1" dirty="0">
                <a:latin typeface="Times New Roman"/>
                <a:cs typeface="Times New Roman"/>
              </a:rPr>
              <a:t>review</a:t>
            </a:r>
            <a:r>
              <a:rPr sz="1400" b="1" spc="85" dirty="0">
                <a:latin typeface="Times New Roman"/>
                <a:cs typeface="Times New Roman"/>
              </a:rPr>
              <a:t> </a:t>
            </a:r>
            <a:r>
              <a:rPr sz="1400" b="1" spc="-10" dirty="0">
                <a:latin typeface="Times New Roman"/>
                <a:cs typeface="Times New Roman"/>
              </a:rPr>
              <a:t>:-</a:t>
            </a:r>
            <a:endParaRPr sz="1400">
              <a:latin typeface="Times New Roman"/>
              <a:cs typeface="Times New Roman"/>
            </a:endParaRPr>
          </a:p>
          <a:p>
            <a:pPr marL="12700" marR="5080" algn="just">
              <a:lnSpc>
                <a:spcPct val="143600"/>
              </a:lnSpc>
              <a:spcBef>
                <a:spcPts val="155"/>
              </a:spcBef>
            </a:pPr>
            <a:r>
              <a:rPr sz="1400" spc="-10" dirty="0">
                <a:latin typeface="Times New Roman"/>
                <a:cs typeface="Times New Roman"/>
              </a:rPr>
              <a:t>This </a:t>
            </a:r>
            <a:r>
              <a:rPr sz="1400" spc="-5" dirty="0">
                <a:latin typeface="Times New Roman"/>
                <a:cs typeface="Times New Roman"/>
              </a:rPr>
              <a:t>paper </a:t>
            </a:r>
            <a:r>
              <a:rPr sz="1400" spc="-10" dirty="0">
                <a:latin typeface="Times New Roman"/>
                <a:cs typeface="Times New Roman"/>
              </a:rPr>
              <a:t>[5] </a:t>
            </a:r>
            <a:r>
              <a:rPr sz="1400" spc="-15" dirty="0">
                <a:latin typeface="Times New Roman"/>
                <a:cs typeface="Times New Roman"/>
              </a:rPr>
              <a:t>the </a:t>
            </a:r>
            <a:r>
              <a:rPr sz="1400" spc="-5" dirty="0">
                <a:latin typeface="Times New Roman"/>
                <a:cs typeface="Times New Roman"/>
              </a:rPr>
              <a:t>security </a:t>
            </a:r>
            <a:r>
              <a:rPr sz="1400" spc="-10" dirty="0">
                <a:latin typeface="Times New Roman"/>
                <a:cs typeface="Times New Roman"/>
              </a:rPr>
              <a:t>for </a:t>
            </a:r>
            <a:r>
              <a:rPr sz="1400" spc="-5" dirty="0">
                <a:latin typeface="Times New Roman"/>
                <a:cs typeface="Times New Roman"/>
              </a:rPr>
              <a:t>web </a:t>
            </a:r>
            <a:r>
              <a:rPr sz="1400" spc="-10" dirty="0">
                <a:latin typeface="Times New Roman"/>
                <a:cs typeface="Times New Roman"/>
              </a:rPr>
              <a:t>keeping money, </a:t>
            </a:r>
            <a:r>
              <a:rPr sz="1400" spc="-5" dirty="0">
                <a:latin typeface="Times New Roman"/>
                <a:cs typeface="Times New Roman"/>
              </a:rPr>
              <a:t>account passwords,  </a:t>
            </a:r>
            <a:r>
              <a:rPr sz="1400" spc="-10" dirty="0">
                <a:latin typeface="Times New Roman"/>
                <a:cs typeface="Times New Roman"/>
              </a:rPr>
              <a:t>messages </a:t>
            </a:r>
            <a:r>
              <a:rPr sz="1400" spc="-5" dirty="0">
                <a:latin typeface="Times New Roman"/>
                <a:cs typeface="Times New Roman"/>
              </a:rPr>
              <a:t>accounts secret word, etc requires </a:t>
            </a:r>
            <a:r>
              <a:rPr sz="1400" spc="-10" dirty="0">
                <a:latin typeface="Times New Roman"/>
                <a:cs typeface="Times New Roman"/>
              </a:rPr>
              <a:t>content </a:t>
            </a:r>
            <a:r>
              <a:rPr sz="1400" spc="-5" dirty="0">
                <a:latin typeface="Times New Roman"/>
                <a:cs typeface="Times New Roman"/>
              </a:rPr>
              <a:t>protection in </a:t>
            </a:r>
            <a:r>
              <a:rPr sz="1400" spc="-10" dirty="0">
                <a:latin typeface="Times New Roman"/>
                <a:cs typeface="Times New Roman"/>
              </a:rPr>
              <a:t>mechanized  media. It shows the </a:t>
            </a:r>
            <a:r>
              <a:rPr sz="1400" spc="-5" dirty="0">
                <a:latin typeface="Times New Roman"/>
                <a:cs typeface="Times New Roman"/>
              </a:rPr>
              <a:t>security besides; pressure </a:t>
            </a:r>
            <a:r>
              <a:rPr sz="1400" spc="-10" dirty="0">
                <a:latin typeface="Times New Roman"/>
                <a:cs typeface="Times New Roman"/>
              </a:rPr>
              <a:t>for the </a:t>
            </a:r>
            <a:r>
              <a:rPr sz="1400" spc="-5" dirty="0">
                <a:latin typeface="Times New Roman"/>
                <a:cs typeface="Times New Roman"/>
              </a:rPr>
              <a:t>information with </a:t>
            </a:r>
            <a:r>
              <a:rPr sz="1400" spc="-10" dirty="0">
                <a:latin typeface="Times New Roman"/>
                <a:cs typeface="Times New Roman"/>
              </a:rPr>
              <a:t>the move  </a:t>
            </a:r>
            <a:r>
              <a:rPr sz="1400" spc="-5" dirty="0">
                <a:latin typeface="Times New Roman"/>
                <a:cs typeface="Times New Roman"/>
              </a:rPr>
              <a:t>encryption standard. </a:t>
            </a:r>
            <a:r>
              <a:rPr sz="1400" spc="-10" dirty="0">
                <a:latin typeface="Times New Roman"/>
                <a:cs typeface="Times New Roman"/>
              </a:rPr>
              <a:t>The </a:t>
            </a:r>
            <a:r>
              <a:rPr sz="1400" spc="-15" dirty="0">
                <a:latin typeface="Times New Roman"/>
                <a:cs typeface="Times New Roman"/>
              </a:rPr>
              <a:t>age </a:t>
            </a:r>
            <a:r>
              <a:rPr sz="1400" spc="5" dirty="0">
                <a:latin typeface="Times New Roman"/>
                <a:cs typeface="Times New Roman"/>
              </a:rPr>
              <a:t>of </a:t>
            </a:r>
            <a:r>
              <a:rPr sz="1400" spc="-5" dirty="0">
                <a:latin typeface="Times New Roman"/>
                <a:cs typeface="Times New Roman"/>
              </a:rPr>
              <a:t>key </a:t>
            </a:r>
            <a:r>
              <a:rPr sz="1400" spc="-15" dirty="0">
                <a:latin typeface="Times New Roman"/>
                <a:cs typeface="Times New Roman"/>
              </a:rPr>
              <a:t>has </a:t>
            </a:r>
            <a:r>
              <a:rPr sz="1400" spc="-5" dirty="0">
                <a:latin typeface="Times New Roman"/>
                <a:cs typeface="Times New Roman"/>
              </a:rPr>
              <a:t>been </a:t>
            </a:r>
            <a:r>
              <a:rPr sz="1400" spc="-10" dirty="0">
                <a:latin typeface="Times New Roman"/>
                <a:cs typeface="Times New Roman"/>
              </a:rPr>
              <a:t>done with the </a:t>
            </a:r>
            <a:r>
              <a:rPr sz="1400" spc="-5" dirty="0">
                <a:latin typeface="Times New Roman"/>
                <a:cs typeface="Times New Roman"/>
              </a:rPr>
              <a:t>assistance </a:t>
            </a:r>
            <a:r>
              <a:rPr sz="1400" spc="5" dirty="0">
                <a:latin typeface="Times New Roman"/>
                <a:cs typeface="Times New Roman"/>
              </a:rPr>
              <a:t>of </a:t>
            </a:r>
            <a:r>
              <a:rPr sz="1400" spc="-15" dirty="0">
                <a:latin typeface="Times New Roman"/>
                <a:cs typeface="Times New Roman"/>
              </a:rPr>
              <a:t>the  </a:t>
            </a:r>
            <a:r>
              <a:rPr sz="1400" spc="-10" dirty="0">
                <a:latin typeface="Times New Roman"/>
                <a:cs typeface="Times New Roman"/>
              </a:rPr>
              <a:t>Polybius </a:t>
            </a:r>
            <a:r>
              <a:rPr sz="1400" spc="-5" dirty="0">
                <a:latin typeface="Times New Roman"/>
                <a:cs typeface="Times New Roman"/>
              </a:rPr>
              <a:t>square. </a:t>
            </a:r>
            <a:r>
              <a:rPr sz="1400" spc="-10" dirty="0">
                <a:latin typeface="Times New Roman"/>
                <a:cs typeface="Times New Roman"/>
              </a:rPr>
              <a:t>The </a:t>
            </a:r>
            <a:r>
              <a:rPr sz="1400" spc="-5" dirty="0">
                <a:latin typeface="Times New Roman"/>
                <a:cs typeface="Times New Roman"/>
              </a:rPr>
              <a:t>extension in number </a:t>
            </a:r>
            <a:r>
              <a:rPr sz="1400" spc="5" dirty="0">
                <a:latin typeface="Times New Roman"/>
                <a:cs typeface="Times New Roman"/>
              </a:rPr>
              <a:t>of </a:t>
            </a:r>
            <a:r>
              <a:rPr sz="1400" spc="-10" dirty="0">
                <a:latin typeface="Times New Roman"/>
                <a:cs typeface="Times New Roman"/>
              </a:rPr>
              <a:t>rounds </a:t>
            </a:r>
            <a:r>
              <a:rPr sz="1400" spc="-20" dirty="0">
                <a:latin typeface="Times New Roman"/>
                <a:cs typeface="Times New Roman"/>
              </a:rPr>
              <a:t>it </a:t>
            </a:r>
            <a:r>
              <a:rPr sz="1400" spc="10" dirty="0">
                <a:latin typeface="Times New Roman"/>
                <a:cs typeface="Times New Roman"/>
              </a:rPr>
              <a:t>will </a:t>
            </a:r>
            <a:r>
              <a:rPr sz="1400" spc="-5" dirty="0">
                <a:latin typeface="Times New Roman"/>
                <a:cs typeface="Times New Roman"/>
              </a:rPr>
              <a:t>require increasingly  computational speculation </a:t>
            </a:r>
            <a:r>
              <a:rPr sz="1400" spc="-15" dirty="0">
                <a:latin typeface="Times New Roman"/>
                <a:cs typeface="Times New Roman"/>
              </a:rPr>
              <a:t>and </a:t>
            </a:r>
            <a:r>
              <a:rPr sz="1400" dirty="0">
                <a:latin typeface="Times New Roman"/>
                <a:cs typeface="Times New Roman"/>
              </a:rPr>
              <a:t>will </a:t>
            </a:r>
            <a:r>
              <a:rPr sz="1400" spc="-5" dirty="0">
                <a:latin typeface="Times New Roman"/>
                <a:cs typeface="Times New Roman"/>
              </a:rPr>
              <a:t>end </a:t>
            </a:r>
            <a:r>
              <a:rPr sz="1400" spc="-20" dirty="0">
                <a:latin typeface="Times New Roman"/>
                <a:cs typeface="Times New Roman"/>
              </a:rPr>
              <a:t>up </a:t>
            </a:r>
            <a:r>
              <a:rPr sz="1400" spc="-10" dirty="0">
                <a:latin typeface="Times New Roman"/>
                <a:cs typeface="Times New Roman"/>
              </a:rPr>
              <a:t>irksome </a:t>
            </a:r>
            <a:r>
              <a:rPr sz="1400" spc="-15" dirty="0">
                <a:latin typeface="Times New Roman"/>
                <a:cs typeface="Times New Roman"/>
              </a:rPr>
              <a:t>for </a:t>
            </a:r>
            <a:r>
              <a:rPr sz="1400" spc="-10" dirty="0">
                <a:latin typeface="Times New Roman"/>
                <a:cs typeface="Times New Roman"/>
              </a:rPr>
              <a:t>the software </a:t>
            </a:r>
            <a:r>
              <a:rPr sz="1400" spc="-5" dirty="0">
                <a:latin typeface="Times New Roman"/>
                <a:cs typeface="Times New Roman"/>
              </a:rPr>
              <a:t>engineer to  </a:t>
            </a:r>
            <a:r>
              <a:rPr sz="1400" spc="-10" dirty="0">
                <a:latin typeface="Times New Roman"/>
                <a:cs typeface="Times New Roman"/>
              </a:rPr>
              <a:t>break </a:t>
            </a:r>
            <a:r>
              <a:rPr sz="1400" spc="-15" dirty="0">
                <a:latin typeface="Times New Roman"/>
                <a:cs typeface="Times New Roman"/>
              </a:rPr>
              <a:t>the</a:t>
            </a:r>
            <a:r>
              <a:rPr sz="1400" spc="20" dirty="0">
                <a:latin typeface="Times New Roman"/>
                <a:cs typeface="Times New Roman"/>
              </a:rPr>
              <a:t> </a:t>
            </a:r>
            <a:r>
              <a:rPr sz="1400" dirty="0">
                <a:latin typeface="Times New Roman"/>
                <a:cs typeface="Times New Roman"/>
              </a:rPr>
              <a:t>system</a:t>
            </a:r>
            <a:endParaRPr sz="1400">
              <a:latin typeface="Times New Roman"/>
              <a:cs typeface="Times New Roman"/>
            </a:endParaRPr>
          </a:p>
          <a:p>
            <a:pPr marL="30480" marR="5080" algn="just">
              <a:lnSpc>
                <a:spcPct val="143900"/>
              </a:lnSpc>
              <a:spcBef>
                <a:spcPts val="150"/>
              </a:spcBef>
            </a:pPr>
            <a:r>
              <a:rPr sz="1400" spc="-5" dirty="0">
                <a:latin typeface="Times New Roman"/>
                <a:cs typeface="Times New Roman"/>
              </a:rPr>
              <a:t>Caesar </a:t>
            </a:r>
            <a:r>
              <a:rPr sz="1400" spc="-10" dirty="0">
                <a:latin typeface="Times New Roman"/>
                <a:cs typeface="Times New Roman"/>
              </a:rPr>
              <a:t>cipher, otherwise </a:t>
            </a:r>
            <a:r>
              <a:rPr sz="1400" spc="-5" dirty="0">
                <a:latin typeface="Times New Roman"/>
                <a:cs typeface="Times New Roman"/>
              </a:rPr>
              <a:t>called </a:t>
            </a:r>
            <a:r>
              <a:rPr sz="1400" spc="-15" dirty="0">
                <a:latin typeface="Times New Roman"/>
                <a:cs typeface="Times New Roman"/>
              </a:rPr>
              <a:t>the </a:t>
            </a:r>
            <a:r>
              <a:rPr sz="1400" spc="-5" dirty="0">
                <a:latin typeface="Times New Roman"/>
                <a:cs typeface="Times New Roman"/>
              </a:rPr>
              <a:t>shift </a:t>
            </a:r>
            <a:r>
              <a:rPr sz="1400" spc="-10" dirty="0">
                <a:latin typeface="Times New Roman"/>
                <a:cs typeface="Times New Roman"/>
              </a:rPr>
              <a:t>cipher, </a:t>
            </a:r>
            <a:r>
              <a:rPr sz="1400" spc="-20" dirty="0">
                <a:latin typeface="Times New Roman"/>
                <a:cs typeface="Times New Roman"/>
              </a:rPr>
              <a:t>is </a:t>
            </a:r>
            <a:r>
              <a:rPr sz="1400" spc="-15" dirty="0">
                <a:latin typeface="Times New Roman"/>
                <a:cs typeface="Times New Roman"/>
              </a:rPr>
              <a:t>one </a:t>
            </a:r>
            <a:r>
              <a:rPr sz="1400" spc="-5" dirty="0">
                <a:latin typeface="Times New Roman"/>
                <a:cs typeface="Times New Roman"/>
              </a:rPr>
              <a:t>of </a:t>
            </a:r>
            <a:r>
              <a:rPr sz="1400" spc="-10" dirty="0">
                <a:latin typeface="Times New Roman"/>
                <a:cs typeface="Times New Roman"/>
              </a:rPr>
              <a:t>the least </a:t>
            </a:r>
            <a:r>
              <a:rPr sz="1400" spc="-5" dirty="0">
                <a:latin typeface="Times New Roman"/>
                <a:cs typeface="Times New Roman"/>
              </a:rPr>
              <a:t>complex and  </a:t>
            </a:r>
            <a:r>
              <a:rPr sz="1400" spc="-15" dirty="0">
                <a:latin typeface="Times New Roman"/>
                <a:cs typeface="Times New Roman"/>
              </a:rPr>
              <a:t>most </a:t>
            </a:r>
            <a:r>
              <a:rPr sz="1400" spc="-10" dirty="0">
                <a:latin typeface="Times New Roman"/>
                <a:cs typeface="Times New Roman"/>
              </a:rPr>
              <a:t>generally </a:t>
            </a:r>
            <a:r>
              <a:rPr sz="1400" spc="-5" dirty="0">
                <a:latin typeface="Times New Roman"/>
                <a:cs typeface="Times New Roman"/>
              </a:rPr>
              <a:t>known </a:t>
            </a:r>
            <a:r>
              <a:rPr sz="1400" spc="-10" dirty="0">
                <a:latin typeface="Times New Roman"/>
                <a:cs typeface="Times New Roman"/>
              </a:rPr>
              <a:t>old </a:t>
            </a:r>
            <a:r>
              <a:rPr sz="1400" spc="-5" dirty="0">
                <a:latin typeface="Times New Roman"/>
                <a:cs typeface="Times New Roman"/>
              </a:rPr>
              <a:t>style encryption </a:t>
            </a:r>
            <a:r>
              <a:rPr sz="1400" spc="-10" dirty="0">
                <a:latin typeface="Times New Roman"/>
                <a:cs typeface="Times New Roman"/>
              </a:rPr>
              <a:t>systems. It </a:t>
            </a:r>
            <a:r>
              <a:rPr sz="1400" spc="-20" dirty="0">
                <a:latin typeface="Times New Roman"/>
                <a:cs typeface="Times New Roman"/>
              </a:rPr>
              <a:t>is </a:t>
            </a:r>
            <a:r>
              <a:rPr sz="1400" spc="-5" dirty="0">
                <a:latin typeface="Times New Roman"/>
                <a:cs typeface="Times New Roman"/>
              </a:rPr>
              <a:t>a </a:t>
            </a:r>
            <a:r>
              <a:rPr sz="1400" spc="-20" dirty="0">
                <a:latin typeface="Times New Roman"/>
                <a:cs typeface="Times New Roman"/>
              </a:rPr>
              <a:t>kind </a:t>
            </a:r>
            <a:r>
              <a:rPr sz="1400" spc="5" dirty="0">
                <a:latin typeface="Times New Roman"/>
                <a:cs typeface="Times New Roman"/>
              </a:rPr>
              <a:t>of </a:t>
            </a:r>
            <a:r>
              <a:rPr sz="1400" spc="-5" dirty="0">
                <a:latin typeface="Times New Roman"/>
                <a:cs typeface="Times New Roman"/>
              </a:rPr>
              <a:t>substitution  cipher in </a:t>
            </a:r>
            <a:r>
              <a:rPr sz="1400" dirty="0">
                <a:latin typeface="Times New Roman"/>
                <a:cs typeface="Times New Roman"/>
              </a:rPr>
              <a:t>which each </a:t>
            </a:r>
            <a:r>
              <a:rPr sz="1400" spc="-10" dirty="0">
                <a:latin typeface="Times New Roman"/>
                <a:cs typeface="Times New Roman"/>
              </a:rPr>
              <a:t>letter </a:t>
            </a:r>
            <a:r>
              <a:rPr sz="1400" spc="-5" dirty="0">
                <a:latin typeface="Times New Roman"/>
                <a:cs typeface="Times New Roman"/>
              </a:rPr>
              <a:t>in </a:t>
            </a:r>
            <a:r>
              <a:rPr sz="1400" spc="-10" dirty="0">
                <a:latin typeface="Times New Roman"/>
                <a:cs typeface="Times New Roman"/>
              </a:rPr>
              <a:t>the </a:t>
            </a:r>
            <a:r>
              <a:rPr sz="1400" spc="-5" dirty="0">
                <a:latin typeface="Times New Roman"/>
                <a:cs typeface="Times New Roman"/>
              </a:rPr>
              <a:t>plaintext </a:t>
            </a:r>
            <a:r>
              <a:rPr sz="1400" spc="-20" dirty="0">
                <a:latin typeface="Times New Roman"/>
                <a:cs typeface="Times New Roman"/>
              </a:rPr>
              <a:t>is </a:t>
            </a:r>
            <a:r>
              <a:rPr sz="1400" spc="-10" dirty="0">
                <a:latin typeface="Times New Roman"/>
                <a:cs typeface="Times New Roman"/>
              </a:rPr>
              <a:t>replaced </a:t>
            </a:r>
            <a:r>
              <a:rPr sz="1400" spc="-5" dirty="0">
                <a:latin typeface="Times New Roman"/>
                <a:cs typeface="Times New Roman"/>
              </a:rPr>
              <a:t>by a </a:t>
            </a:r>
            <a:r>
              <a:rPr sz="1400" spc="-10" dirty="0">
                <a:latin typeface="Times New Roman"/>
                <a:cs typeface="Times New Roman"/>
              </a:rPr>
              <a:t>letter some fixed  number </a:t>
            </a:r>
            <a:r>
              <a:rPr sz="1400" spc="5" dirty="0">
                <a:latin typeface="Times New Roman"/>
                <a:cs typeface="Times New Roman"/>
              </a:rPr>
              <a:t>of </a:t>
            </a:r>
            <a:r>
              <a:rPr sz="1400" spc="-5" dirty="0">
                <a:latin typeface="Times New Roman"/>
                <a:cs typeface="Times New Roman"/>
              </a:rPr>
              <a:t>positions </a:t>
            </a:r>
            <a:r>
              <a:rPr sz="1400" dirty="0">
                <a:latin typeface="Times New Roman"/>
                <a:cs typeface="Times New Roman"/>
              </a:rPr>
              <a:t>down the </a:t>
            </a:r>
            <a:r>
              <a:rPr sz="1400" spc="-10" dirty="0">
                <a:latin typeface="Times New Roman"/>
                <a:cs typeface="Times New Roman"/>
              </a:rPr>
              <a:t>letters </a:t>
            </a:r>
            <a:r>
              <a:rPr sz="1400" spc="-5" dirty="0">
                <a:latin typeface="Times New Roman"/>
                <a:cs typeface="Times New Roman"/>
              </a:rPr>
              <a:t>in order. </a:t>
            </a:r>
            <a:r>
              <a:rPr sz="1400" spc="-10" dirty="0">
                <a:latin typeface="Times New Roman"/>
                <a:cs typeface="Times New Roman"/>
              </a:rPr>
              <a:t>For </a:t>
            </a:r>
            <a:r>
              <a:rPr sz="1400" spc="-5" dirty="0">
                <a:latin typeface="Times New Roman"/>
                <a:cs typeface="Times New Roman"/>
              </a:rPr>
              <a:t>example, with a </a:t>
            </a:r>
            <a:r>
              <a:rPr sz="1400" dirty="0">
                <a:latin typeface="Times New Roman"/>
                <a:cs typeface="Times New Roman"/>
              </a:rPr>
              <a:t>shift </a:t>
            </a:r>
            <a:r>
              <a:rPr sz="1400" spc="5" dirty="0">
                <a:latin typeface="Times New Roman"/>
                <a:cs typeface="Times New Roman"/>
              </a:rPr>
              <a:t>of </a:t>
            </a:r>
            <a:r>
              <a:rPr sz="1400" spc="-5" dirty="0">
                <a:latin typeface="Times New Roman"/>
                <a:cs typeface="Times New Roman"/>
              </a:rPr>
              <a:t>3, </a:t>
            </a:r>
            <a:r>
              <a:rPr sz="1400" spc="-10" dirty="0">
                <a:latin typeface="Times New Roman"/>
                <a:cs typeface="Times New Roman"/>
              </a:rPr>
              <a:t>A  </a:t>
            </a:r>
            <a:r>
              <a:rPr sz="1400" spc="-5" dirty="0">
                <a:latin typeface="Times New Roman"/>
                <a:cs typeface="Times New Roman"/>
              </a:rPr>
              <a:t>would be </a:t>
            </a:r>
            <a:r>
              <a:rPr sz="1400" spc="-10" dirty="0">
                <a:latin typeface="Times New Roman"/>
                <a:cs typeface="Times New Roman"/>
              </a:rPr>
              <a:t>replaced </a:t>
            </a:r>
            <a:r>
              <a:rPr sz="1400" spc="5" dirty="0">
                <a:latin typeface="Times New Roman"/>
                <a:cs typeface="Times New Roman"/>
              </a:rPr>
              <a:t>by </a:t>
            </a:r>
            <a:r>
              <a:rPr sz="1400" spc="-5" dirty="0">
                <a:latin typeface="Times New Roman"/>
                <a:cs typeface="Times New Roman"/>
              </a:rPr>
              <a:t>D, </a:t>
            </a:r>
            <a:r>
              <a:rPr sz="1400" spc="-10" dirty="0">
                <a:latin typeface="Times New Roman"/>
                <a:cs typeface="Times New Roman"/>
              </a:rPr>
              <a:t>B </a:t>
            </a:r>
            <a:r>
              <a:rPr sz="1400" dirty="0">
                <a:latin typeface="Times New Roman"/>
                <a:cs typeface="Times New Roman"/>
              </a:rPr>
              <a:t>would </a:t>
            </a:r>
            <a:r>
              <a:rPr sz="1400" spc="-10" dirty="0">
                <a:latin typeface="Times New Roman"/>
                <a:cs typeface="Times New Roman"/>
              </a:rPr>
              <a:t>become </a:t>
            </a:r>
            <a:r>
              <a:rPr sz="1400" spc="-15" dirty="0">
                <a:latin typeface="Times New Roman"/>
                <a:cs typeface="Times New Roman"/>
              </a:rPr>
              <a:t>E, </a:t>
            </a:r>
            <a:r>
              <a:rPr sz="1400" spc="-5" dirty="0">
                <a:latin typeface="Times New Roman"/>
                <a:cs typeface="Times New Roman"/>
              </a:rPr>
              <a:t>etc. </a:t>
            </a:r>
            <a:r>
              <a:rPr sz="1400" spc="-10" dirty="0">
                <a:latin typeface="Times New Roman"/>
                <a:cs typeface="Times New Roman"/>
              </a:rPr>
              <a:t>The </a:t>
            </a:r>
            <a:r>
              <a:rPr sz="1400" spc="-5" dirty="0">
                <a:latin typeface="Times New Roman"/>
                <a:cs typeface="Times New Roman"/>
              </a:rPr>
              <a:t>encryption step  </a:t>
            </a:r>
            <a:r>
              <a:rPr sz="1400" spc="-10" dirty="0">
                <a:latin typeface="Times New Roman"/>
                <a:cs typeface="Times New Roman"/>
              </a:rPr>
              <a:t>performed </a:t>
            </a:r>
            <a:r>
              <a:rPr sz="1400" spc="5" dirty="0">
                <a:latin typeface="Times New Roman"/>
                <a:cs typeface="Times New Roman"/>
              </a:rPr>
              <a:t>by </a:t>
            </a:r>
            <a:r>
              <a:rPr sz="1400" spc="-5" dirty="0">
                <a:latin typeface="Times New Roman"/>
                <a:cs typeface="Times New Roman"/>
              </a:rPr>
              <a:t>a Caesar </a:t>
            </a:r>
            <a:r>
              <a:rPr sz="1400" spc="-10" dirty="0">
                <a:latin typeface="Times New Roman"/>
                <a:cs typeface="Times New Roman"/>
              </a:rPr>
              <a:t>cipher </a:t>
            </a:r>
            <a:r>
              <a:rPr sz="1400" spc="-20" dirty="0">
                <a:latin typeface="Times New Roman"/>
                <a:cs typeface="Times New Roman"/>
              </a:rPr>
              <a:t>is</a:t>
            </a:r>
            <a:r>
              <a:rPr sz="1400" spc="310" dirty="0">
                <a:latin typeface="Times New Roman"/>
                <a:cs typeface="Times New Roman"/>
              </a:rPr>
              <a:t> </a:t>
            </a:r>
            <a:r>
              <a:rPr sz="1400" spc="-5" dirty="0">
                <a:latin typeface="Times New Roman"/>
                <a:cs typeface="Times New Roman"/>
              </a:rPr>
              <a:t>regularly </a:t>
            </a:r>
            <a:r>
              <a:rPr sz="1400" spc="-10" dirty="0">
                <a:latin typeface="Times New Roman"/>
                <a:cs typeface="Times New Roman"/>
              </a:rPr>
              <a:t>joined </a:t>
            </a:r>
            <a:r>
              <a:rPr sz="1400" spc="-5" dirty="0">
                <a:latin typeface="Times New Roman"/>
                <a:cs typeface="Times New Roman"/>
              </a:rPr>
              <a:t>as a </a:t>
            </a:r>
            <a:r>
              <a:rPr sz="1400" spc="-10" dirty="0">
                <a:latin typeface="Times New Roman"/>
                <a:cs typeface="Times New Roman"/>
              </a:rPr>
              <a:t>component </a:t>
            </a:r>
            <a:r>
              <a:rPr sz="1400" spc="15" dirty="0">
                <a:latin typeface="Times New Roman"/>
                <a:cs typeface="Times New Roman"/>
              </a:rPr>
              <a:t>of  </a:t>
            </a:r>
            <a:r>
              <a:rPr sz="1400" spc="-5" dirty="0">
                <a:latin typeface="Times New Roman"/>
                <a:cs typeface="Times New Roman"/>
              </a:rPr>
              <a:t>progressively </a:t>
            </a:r>
            <a:r>
              <a:rPr sz="1400" dirty="0">
                <a:latin typeface="Times New Roman"/>
                <a:cs typeface="Times New Roman"/>
              </a:rPr>
              <a:t>complex </a:t>
            </a:r>
            <a:r>
              <a:rPr sz="1400" spc="-5" dirty="0">
                <a:latin typeface="Times New Roman"/>
                <a:cs typeface="Times New Roman"/>
              </a:rPr>
              <a:t>plans, </a:t>
            </a:r>
            <a:r>
              <a:rPr sz="1400" spc="-15" dirty="0">
                <a:latin typeface="Times New Roman"/>
                <a:cs typeface="Times New Roman"/>
              </a:rPr>
              <a:t>for </a:t>
            </a:r>
            <a:r>
              <a:rPr sz="1400" spc="-5" dirty="0">
                <a:latin typeface="Times New Roman"/>
                <a:cs typeface="Times New Roman"/>
              </a:rPr>
              <a:t>example, </a:t>
            </a:r>
            <a:r>
              <a:rPr sz="1400" spc="-15" dirty="0">
                <a:latin typeface="Times New Roman"/>
                <a:cs typeface="Times New Roman"/>
              </a:rPr>
              <a:t>the </a:t>
            </a:r>
            <a:r>
              <a:rPr sz="1400" spc="-10" dirty="0">
                <a:latin typeface="Times New Roman"/>
                <a:cs typeface="Times New Roman"/>
              </a:rPr>
              <a:t>Vigenère </a:t>
            </a:r>
            <a:r>
              <a:rPr sz="1400" spc="-5" dirty="0">
                <a:latin typeface="Times New Roman"/>
                <a:cs typeface="Times New Roman"/>
              </a:rPr>
              <a:t>cipher, </a:t>
            </a:r>
            <a:r>
              <a:rPr sz="1400" spc="-15" dirty="0">
                <a:latin typeface="Times New Roman"/>
                <a:cs typeface="Times New Roman"/>
              </a:rPr>
              <a:t>and </a:t>
            </a:r>
            <a:r>
              <a:rPr sz="1400" spc="-5" dirty="0">
                <a:latin typeface="Times New Roman"/>
                <a:cs typeface="Times New Roman"/>
              </a:rPr>
              <a:t>still has  </a:t>
            </a:r>
            <a:r>
              <a:rPr sz="1400" spc="-10" dirty="0">
                <a:latin typeface="Times New Roman"/>
                <a:cs typeface="Times New Roman"/>
              </a:rPr>
              <a:t>present </a:t>
            </a:r>
            <a:r>
              <a:rPr sz="1400" dirty="0">
                <a:latin typeface="Times New Roman"/>
                <a:cs typeface="Times New Roman"/>
              </a:rPr>
              <a:t>day </a:t>
            </a:r>
            <a:r>
              <a:rPr sz="1400" spc="-5" dirty="0">
                <a:latin typeface="Times New Roman"/>
                <a:cs typeface="Times New Roman"/>
              </a:rPr>
              <a:t>application in </a:t>
            </a:r>
            <a:r>
              <a:rPr sz="1400" spc="-10" dirty="0">
                <a:latin typeface="Times New Roman"/>
                <a:cs typeface="Times New Roman"/>
              </a:rPr>
              <a:t>the </a:t>
            </a:r>
            <a:r>
              <a:rPr sz="1400" spc="-5" dirty="0">
                <a:latin typeface="Times New Roman"/>
                <a:cs typeface="Times New Roman"/>
              </a:rPr>
              <a:t>ROT13 framework. Similarly as </a:t>
            </a:r>
            <a:r>
              <a:rPr sz="1400" spc="-10" dirty="0">
                <a:latin typeface="Times New Roman"/>
                <a:cs typeface="Times New Roman"/>
              </a:rPr>
              <a:t>with </a:t>
            </a:r>
            <a:r>
              <a:rPr sz="1400" spc="5" dirty="0">
                <a:latin typeface="Times New Roman"/>
                <a:cs typeface="Times New Roman"/>
              </a:rPr>
              <a:t>all </a:t>
            </a:r>
            <a:r>
              <a:rPr sz="1400" spc="-5" dirty="0">
                <a:latin typeface="Times New Roman"/>
                <a:cs typeface="Times New Roman"/>
              </a:rPr>
              <a:t>single  </a:t>
            </a:r>
            <a:r>
              <a:rPr sz="1400" spc="-10" dirty="0">
                <a:latin typeface="Times New Roman"/>
                <a:cs typeface="Times New Roman"/>
              </a:rPr>
              <a:t>letters </a:t>
            </a:r>
            <a:r>
              <a:rPr sz="1400" spc="-5" dirty="0">
                <a:latin typeface="Times New Roman"/>
                <a:cs typeface="Times New Roman"/>
              </a:rPr>
              <a:t>in order substitution </a:t>
            </a:r>
            <a:r>
              <a:rPr sz="1400" dirty="0">
                <a:latin typeface="Times New Roman"/>
                <a:cs typeface="Times New Roman"/>
              </a:rPr>
              <a:t>ciphers, </a:t>
            </a:r>
            <a:r>
              <a:rPr sz="1400" spc="-10" dirty="0">
                <a:latin typeface="Times New Roman"/>
                <a:cs typeface="Times New Roman"/>
              </a:rPr>
              <a:t>the </a:t>
            </a:r>
            <a:r>
              <a:rPr sz="1400" spc="-5" dirty="0">
                <a:latin typeface="Times New Roman"/>
                <a:cs typeface="Times New Roman"/>
              </a:rPr>
              <a:t>Caesar cipher </a:t>
            </a:r>
            <a:r>
              <a:rPr sz="1400" spc="-20" dirty="0">
                <a:latin typeface="Times New Roman"/>
                <a:cs typeface="Times New Roman"/>
              </a:rPr>
              <a:t>is </a:t>
            </a:r>
            <a:r>
              <a:rPr sz="1400" spc="-5" dirty="0">
                <a:latin typeface="Times New Roman"/>
                <a:cs typeface="Times New Roman"/>
              </a:rPr>
              <a:t>effortlessly </a:t>
            </a:r>
            <a:r>
              <a:rPr sz="1400" dirty="0">
                <a:latin typeface="Times New Roman"/>
                <a:cs typeface="Times New Roman"/>
              </a:rPr>
              <a:t>broken and  </a:t>
            </a:r>
            <a:r>
              <a:rPr sz="1400" spc="-5" dirty="0">
                <a:latin typeface="Times New Roman"/>
                <a:cs typeface="Times New Roman"/>
              </a:rPr>
              <a:t>in present </a:t>
            </a:r>
            <a:r>
              <a:rPr sz="1400" dirty="0">
                <a:latin typeface="Times New Roman"/>
                <a:cs typeface="Times New Roman"/>
              </a:rPr>
              <a:t>day </a:t>
            </a:r>
            <a:r>
              <a:rPr sz="1400" spc="-10" dirty="0">
                <a:latin typeface="Times New Roman"/>
                <a:cs typeface="Times New Roman"/>
              </a:rPr>
              <a:t>practice </a:t>
            </a:r>
            <a:r>
              <a:rPr sz="1400" spc="-5" dirty="0">
                <a:latin typeface="Times New Roman"/>
                <a:cs typeface="Times New Roman"/>
              </a:rPr>
              <a:t>offers basically no correspondence</a:t>
            </a:r>
            <a:r>
              <a:rPr sz="1400" dirty="0">
                <a:latin typeface="Times New Roman"/>
                <a:cs typeface="Times New Roman"/>
              </a:rPr>
              <a:t> </a:t>
            </a:r>
            <a:r>
              <a:rPr sz="1400" spc="-5" dirty="0">
                <a:latin typeface="Times New Roman"/>
                <a:cs typeface="Times New Roman"/>
              </a:rPr>
              <a:t>security.[6]</a:t>
            </a:r>
            <a:endParaRPr sz="1400">
              <a:latin typeface="Times New Roman"/>
              <a:cs typeface="Times New Roman"/>
            </a:endParaRPr>
          </a:p>
          <a:p>
            <a:pPr marL="30480" marR="5080" algn="just">
              <a:lnSpc>
                <a:spcPct val="143900"/>
              </a:lnSpc>
              <a:spcBef>
                <a:spcPts val="125"/>
              </a:spcBef>
            </a:pPr>
            <a:r>
              <a:rPr sz="1400" dirty="0">
                <a:latin typeface="Times New Roman"/>
                <a:cs typeface="Times New Roman"/>
              </a:rPr>
              <a:t>In </a:t>
            </a:r>
            <a:r>
              <a:rPr sz="1400" spc="-5" dirty="0">
                <a:latin typeface="Times New Roman"/>
                <a:cs typeface="Times New Roman"/>
              </a:rPr>
              <a:t>cryptography, a </a:t>
            </a:r>
            <a:r>
              <a:rPr sz="1400" spc="-10" dirty="0">
                <a:latin typeface="Times New Roman"/>
                <a:cs typeface="Times New Roman"/>
              </a:rPr>
              <a:t>transposition </a:t>
            </a:r>
            <a:r>
              <a:rPr sz="1400" spc="-5" dirty="0">
                <a:latin typeface="Times New Roman"/>
                <a:cs typeface="Times New Roman"/>
              </a:rPr>
              <a:t>cipher </a:t>
            </a:r>
            <a:r>
              <a:rPr sz="1400" spc="-20" dirty="0">
                <a:latin typeface="Times New Roman"/>
                <a:cs typeface="Times New Roman"/>
              </a:rPr>
              <a:t>is </a:t>
            </a:r>
            <a:r>
              <a:rPr sz="1400" spc="-5" dirty="0">
                <a:latin typeface="Times New Roman"/>
                <a:cs typeface="Times New Roman"/>
              </a:rPr>
              <a:t>a process of encryption </a:t>
            </a:r>
            <a:r>
              <a:rPr sz="1400" spc="5" dirty="0">
                <a:latin typeface="Times New Roman"/>
                <a:cs typeface="Times New Roman"/>
              </a:rPr>
              <a:t>by </a:t>
            </a:r>
            <a:r>
              <a:rPr sz="1400" spc="-5" dirty="0">
                <a:latin typeface="Times New Roman"/>
                <a:cs typeface="Times New Roman"/>
              </a:rPr>
              <a:t>which </a:t>
            </a:r>
            <a:r>
              <a:rPr sz="1400" dirty="0">
                <a:latin typeface="Times New Roman"/>
                <a:cs typeface="Times New Roman"/>
              </a:rPr>
              <a:t>the  </a:t>
            </a:r>
            <a:r>
              <a:rPr sz="1400" spc="-10" dirty="0">
                <a:latin typeface="Times New Roman"/>
                <a:cs typeface="Times New Roman"/>
              </a:rPr>
              <a:t>positions </a:t>
            </a:r>
            <a:r>
              <a:rPr sz="1400" spc="-15" dirty="0">
                <a:latin typeface="Times New Roman"/>
                <a:cs typeface="Times New Roman"/>
              </a:rPr>
              <a:t>held </a:t>
            </a:r>
            <a:r>
              <a:rPr sz="1400" spc="5" dirty="0">
                <a:latin typeface="Times New Roman"/>
                <a:cs typeface="Times New Roman"/>
              </a:rPr>
              <a:t>by </a:t>
            </a:r>
            <a:r>
              <a:rPr sz="1400" spc="-10" dirty="0">
                <a:latin typeface="Times New Roman"/>
                <a:cs typeface="Times New Roman"/>
              </a:rPr>
              <a:t>units </a:t>
            </a:r>
            <a:r>
              <a:rPr sz="1400" spc="5" dirty="0">
                <a:latin typeface="Times New Roman"/>
                <a:cs typeface="Times New Roman"/>
              </a:rPr>
              <a:t>of </a:t>
            </a:r>
            <a:r>
              <a:rPr sz="1400" spc="-5" dirty="0">
                <a:latin typeface="Times New Roman"/>
                <a:cs typeface="Times New Roman"/>
              </a:rPr>
              <a:t>plaintext </a:t>
            </a:r>
            <a:r>
              <a:rPr sz="1400" spc="-10" dirty="0">
                <a:latin typeface="Times New Roman"/>
                <a:cs typeface="Times New Roman"/>
              </a:rPr>
              <a:t>are </a:t>
            </a:r>
            <a:r>
              <a:rPr sz="1400" spc="-5" dirty="0">
                <a:latin typeface="Times New Roman"/>
                <a:cs typeface="Times New Roman"/>
              </a:rPr>
              <a:t>shifted </a:t>
            </a:r>
            <a:r>
              <a:rPr sz="1400" spc="5" dirty="0">
                <a:latin typeface="Times New Roman"/>
                <a:cs typeface="Times New Roman"/>
              </a:rPr>
              <a:t>by </a:t>
            </a:r>
            <a:r>
              <a:rPr sz="1400" spc="-5" dirty="0">
                <a:latin typeface="Times New Roman"/>
                <a:cs typeface="Times New Roman"/>
              </a:rPr>
              <a:t>a customary </a:t>
            </a:r>
            <a:r>
              <a:rPr sz="1400" spc="-10" dirty="0">
                <a:latin typeface="Times New Roman"/>
                <a:cs typeface="Times New Roman"/>
              </a:rPr>
              <a:t>framework </a:t>
            </a:r>
            <a:r>
              <a:rPr sz="1400" spc="5" dirty="0">
                <a:latin typeface="Times New Roman"/>
                <a:cs typeface="Times New Roman"/>
              </a:rPr>
              <a:t>or </a:t>
            </a:r>
            <a:r>
              <a:rPr sz="1400" spc="360" dirty="0">
                <a:latin typeface="Times New Roman"/>
                <a:cs typeface="Times New Roman"/>
              </a:rPr>
              <a:t> </a:t>
            </a:r>
            <a:r>
              <a:rPr sz="1400" spc="-5" dirty="0">
                <a:latin typeface="Times New Roman"/>
                <a:cs typeface="Times New Roman"/>
              </a:rPr>
              <a:t>example, so </a:t>
            </a:r>
            <a:r>
              <a:rPr sz="1400" spc="-15" dirty="0">
                <a:latin typeface="Times New Roman"/>
                <a:cs typeface="Times New Roman"/>
              </a:rPr>
              <a:t>that </a:t>
            </a:r>
            <a:r>
              <a:rPr sz="1400" spc="-10" dirty="0">
                <a:latin typeface="Times New Roman"/>
                <a:cs typeface="Times New Roman"/>
              </a:rPr>
              <a:t>the </a:t>
            </a:r>
            <a:r>
              <a:rPr sz="1400" spc="-5" dirty="0">
                <a:latin typeface="Times New Roman"/>
                <a:cs typeface="Times New Roman"/>
              </a:rPr>
              <a:t>ciphertext comprises a </a:t>
            </a:r>
            <a:r>
              <a:rPr sz="1400" spc="-10" dirty="0">
                <a:latin typeface="Times New Roman"/>
                <a:cs typeface="Times New Roman"/>
              </a:rPr>
              <a:t>stage </a:t>
            </a:r>
            <a:r>
              <a:rPr sz="1400" spc="5" dirty="0">
                <a:latin typeface="Times New Roman"/>
                <a:cs typeface="Times New Roman"/>
              </a:rPr>
              <a:t>of </a:t>
            </a:r>
            <a:r>
              <a:rPr sz="1400" spc="-10" dirty="0">
                <a:latin typeface="Times New Roman"/>
                <a:cs typeface="Times New Roman"/>
              </a:rPr>
              <a:t>the </a:t>
            </a:r>
            <a:r>
              <a:rPr sz="1400" spc="-5" dirty="0">
                <a:latin typeface="Times New Roman"/>
                <a:cs typeface="Times New Roman"/>
              </a:rPr>
              <a:t>plaintext. </a:t>
            </a:r>
            <a:r>
              <a:rPr sz="1400" spc="-10" dirty="0">
                <a:latin typeface="Times New Roman"/>
                <a:cs typeface="Times New Roman"/>
              </a:rPr>
              <a:t>That </a:t>
            </a:r>
            <a:r>
              <a:rPr sz="1400" spc="-15" dirty="0">
                <a:latin typeface="Times New Roman"/>
                <a:cs typeface="Times New Roman"/>
              </a:rPr>
              <a:t>is, </a:t>
            </a:r>
            <a:r>
              <a:rPr sz="1400" spc="-5" dirty="0">
                <a:latin typeface="Times New Roman"/>
                <a:cs typeface="Times New Roman"/>
              </a:rPr>
              <a:t>the  request </a:t>
            </a:r>
            <a:r>
              <a:rPr sz="1400" spc="-15" dirty="0">
                <a:latin typeface="Times New Roman"/>
                <a:cs typeface="Times New Roman"/>
              </a:rPr>
              <a:t>for </a:t>
            </a:r>
            <a:r>
              <a:rPr sz="1400" spc="-10" dirty="0">
                <a:latin typeface="Times New Roman"/>
                <a:cs typeface="Times New Roman"/>
              </a:rPr>
              <a:t>the units </a:t>
            </a:r>
            <a:r>
              <a:rPr sz="1400" spc="-20" dirty="0">
                <a:latin typeface="Times New Roman"/>
                <a:cs typeface="Times New Roman"/>
              </a:rPr>
              <a:t>is </a:t>
            </a:r>
            <a:r>
              <a:rPr sz="1400" spc="-5" dirty="0">
                <a:latin typeface="Times New Roman"/>
                <a:cs typeface="Times New Roman"/>
              </a:rPr>
              <a:t>changed toward </a:t>
            </a:r>
            <a:r>
              <a:rPr sz="1400" spc="-15" dirty="0">
                <a:latin typeface="Times New Roman"/>
                <a:cs typeface="Times New Roman"/>
              </a:rPr>
              <a:t>the </a:t>
            </a:r>
            <a:r>
              <a:rPr sz="1400" spc="-5" dirty="0">
                <a:latin typeface="Times New Roman"/>
                <a:cs typeface="Times New Roman"/>
              </a:rPr>
              <a:t>finish </a:t>
            </a:r>
            <a:r>
              <a:rPr sz="1400" spc="5" dirty="0">
                <a:latin typeface="Times New Roman"/>
                <a:cs typeface="Times New Roman"/>
              </a:rPr>
              <a:t>of </a:t>
            </a:r>
            <a:r>
              <a:rPr sz="1400" spc="-10" dirty="0">
                <a:latin typeface="Times New Roman"/>
                <a:cs typeface="Times New Roman"/>
              </a:rPr>
              <a:t>the </a:t>
            </a:r>
            <a:r>
              <a:rPr sz="1400" dirty="0">
                <a:latin typeface="Times New Roman"/>
                <a:cs typeface="Times New Roman"/>
              </a:rPr>
              <a:t>shifting </a:t>
            </a:r>
            <a:r>
              <a:rPr sz="1400" spc="-5" dirty="0">
                <a:latin typeface="Times New Roman"/>
                <a:cs typeface="Times New Roman"/>
              </a:rPr>
              <a:t>process.  Mathematically, a </a:t>
            </a:r>
            <a:r>
              <a:rPr sz="1400" spc="-10" dirty="0">
                <a:latin typeface="Times New Roman"/>
                <a:cs typeface="Times New Roman"/>
              </a:rPr>
              <a:t>bijective </a:t>
            </a:r>
            <a:r>
              <a:rPr sz="1400" spc="-5" dirty="0">
                <a:latin typeface="Times New Roman"/>
                <a:cs typeface="Times New Roman"/>
              </a:rPr>
              <a:t>function </a:t>
            </a:r>
            <a:r>
              <a:rPr sz="1400" spc="-20" dirty="0">
                <a:latin typeface="Times New Roman"/>
                <a:cs typeface="Times New Roman"/>
              </a:rPr>
              <a:t>is </a:t>
            </a:r>
            <a:r>
              <a:rPr sz="1400" spc="-10" dirty="0">
                <a:latin typeface="Times New Roman"/>
                <a:cs typeface="Times New Roman"/>
              </a:rPr>
              <a:t>utilized </a:t>
            </a:r>
            <a:r>
              <a:rPr sz="1400" spc="5" dirty="0">
                <a:latin typeface="Times New Roman"/>
                <a:cs typeface="Times New Roman"/>
              </a:rPr>
              <a:t>on </a:t>
            </a:r>
            <a:r>
              <a:rPr sz="1400" spc="-10" dirty="0">
                <a:latin typeface="Times New Roman"/>
                <a:cs typeface="Times New Roman"/>
              </a:rPr>
              <a:t>the </a:t>
            </a:r>
            <a:r>
              <a:rPr sz="1400" dirty="0">
                <a:latin typeface="Times New Roman"/>
                <a:cs typeface="Times New Roman"/>
              </a:rPr>
              <a:t>characters' </a:t>
            </a:r>
            <a:r>
              <a:rPr sz="1400" spc="-5" dirty="0">
                <a:latin typeface="Times New Roman"/>
                <a:cs typeface="Times New Roman"/>
              </a:rPr>
              <a:t>positions to  </a:t>
            </a:r>
            <a:r>
              <a:rPr sz="1400" spc="-10" dirty="0">
                <a:latin typeface="Times New Roman"/>
                <a:cs typeface="Times New Roman"/>
              </a:rPr>
              <a:t>encode </a:t>
            </a:r>
            <a:r>
              <a:rPr sz="1400" spc="-5" dirty="0">
                <a:latin typeface="Times New Roman"/>
                <a:cs typeface="Times New Roman"/>
              </a:rPr>
              <a:t>and an inverse function to decrypt. </a:t>
            </a:r>
            <a:r>
              <a:rPr sz="1400" spc="-20" dirty="0">
                <a:latin typeface="Times New Roman"/>
                <a:cs typeface="Times New Roman"/>
              </a:rPr>
              <a:t>The </a:t>
            </a:r>
            <a:r>
              <a:rPr sz="1400" spc="-10" dirty="0">
                <a:latin typeface="Times New Roman"/>
                <a:cs typeface="Times New Roman"/>
              </a:rPr>
              <a:t>letters themselves are </a:t>
            </a:r>
            <a:r>
              <a:rPr sz="1400" spc="-5" dirty="0">
                <a:latin typeface="Times New Roman"/>
                <a:cs typeface="Times New Roman"/>
              </a:rPr>
              <a:t>kept  </a:t>
            </a:r>
            <a:r>
              <a:rPr sz="1400" spc="-10" dirty="0">
                <a:latin typeface="Times New Roman"/>
                <a:cs typeface="Times New Roman"/>
              </a:rPr>
              <a:t>unaltered, </a:t>
            </a:r>
            <a:r>
              <a:rPr sz="1400" dirty="0">
                <a:latin typeface="Times New Roman"/>
                <a:cs typeface="Times New Roman"/>
              </a:rPr>
              <a:t>which </a:t>
            </a:r>
            <a:r>
              <a:rPr sz="1400" spc="-5" dirty="0">
                <a:latin typeface="Times New Roman"/>
                <a:cs typeface="Times New Roman"/>
              </a:rPr>
              <a:t>suggests </a:t>
            </a:r>
            <a:r>
              <a:rPr sz="1400" spc="-10" dirty="0">
                <a:latin typeface="Times New Roman"/>
                <a:cs typeface="Times New Roman"/>
              </a:rPr>
              <a:t>that the impact </a:t>
            </a:r>
            <a:r>
              <a:rPr sz="1400" spc="-5" dirty="0">
                <a:latin typeface="Times New Roman"/>
                <a:cs typeface="Times New Roman"/>
              </a:rPr>
              <a:t>is </a:t>
            </a:r>
            <a:r>
              <a:rPr sz="1400" spc="-10" dirty="0">
                <a:latin typeface="Times New Roman"/>
                <a:cs typeface="Times New Roman"/>
              </a:rPr>
              <a:t>just </a:t>
            </a:r>
            <a:r>
              <a:rPr sz="1400" spc="5" dirty="0">
                <a:latin typeface="Times New Roman"/>
                <a:cs typeface="Times New Roman"/>
              </a:rPr>
              <a:t>on </a:t>
            </a:r>
            <a:r>
              <a:rPr sz="1400" dirty="0">
                <a:latin typeface="Times New Roman"/>
                <a:cs typeface="Times New Roman"/>
              </a:rPr>
              <a:t>their </a:t>
            </a:r>
            <a:r>
              <a:rPr sz="1400" spc="-5" dirty="0">
                <a:latin typeface="Times New Roman"/>
                <a:cs typeface="Times New Roman"/>
              </a:rPr>
              <a:t>positions just, making  their request </a:t>
            </a:r>
            <a:r>
              <a:rPr sz="1400" spc="-10" dirty="0">
                <a:latin typeface="Times New Roman"/>
                <a:cs typeface="Times New Roman"/>
              </a:rPr>
              <a:t>inside the </a:t>
            </a:r>
            <a:r>
              <a:rPr sz="1400" spc="-15" dirty="0">
                <a:latin typeface="Times New Roman"/>
                <a:cs typeface="Times New Roman"/>
              </a:rPr>
              <a:t>message </a:t>
            </a:r>
            <a:r>
              <a:rPr sz="1400" spc="-10" dirty="0">
                <a:latin typeface="Times New Roman"/>
                <a:cs typeface="Times New Roman"/>
              </a:rPr>
              <a:t>mixed </a:t>
            </a:r>
            <a:r>
              <a:rPr sz="1400" spc="-5" dirty="0">
                <a:latin typeface="Times New Roman"/>
                <a:cs typeface="Times New Roman"/>
              </a:rPr>
              <a:t>by a </a:t>
            </a:r>
            <a:r>
              <a:rPr sz="1400" spc="-20" dirty="0">
                <a:latin typeface="Times New Roman"/>
                <a:cs typeface="Times New Roman"/>
              </a:rPr>
              <a:t>few </a:t>
            </a:r>
            <a:r>
              <a:rPr sz="1400" spc="5" dirty="0">
                <a:latin typeface="Times New Roman"/>
                <a:cs typeface="Times New Roman"/>
              </a:rPr>
              <a:t>all </a:t>
            </a:r>
            <a:r>
              <a:rPr sz="1400" spc="-10" dirty="0">
                <a:latin typeface="Times New Roman"/>
                <a:cs typeface="Times New Roman"/>
              </a:rPr>
              <a:t>around </a:t>
            </a:r>
            <a:r>
              <a:rPr sz="1400" spc="-5" dirty="0">
                <a:latin typeface="Times New Roman"/>
                <a:cs typeface="Times New Roman"/>
              </a:rPr>
              <a:t>characterized  </a:t>
            </a:r>
            <a:r>
              <a:rPr sz="1400" spc="-10" dirty="0">
                <a:latin typeface="Times New Roman"/>
                <a:cs typeface="Times New Roman"/>
              </a:rPr>
              <a:t>scheme. </a:t>
            </a:r>
            <a:r>
              <a:rPr sz="1400" spc="-5" dirty="0">
                <a:latin typeface="Times New Roman"/>
                <a:cs typeface="Times New Roman"/>
              </a:rPr>
              <a:t>Numerous transposition </a:t>
            </a:r>
            <a:r>
              <a:rPr sz="1400" dirty="0">
                <a:latin typeface="Times New Roman"/>
                <a:cs typeface="Times New Roman"/>
              </a:rPr>
              <a:t>ciphers </a:t>
            </a:r>
            <a:r>
              <a:rPr sz="1400" spc="-10" dirty="0">
                <a:latin typeface="Times New Roman"/>
                <a:cs typeface="Times New Roman"/>
              </a:rPr>
              <a:t>are </a:t>
            </a:r>
            <a:r>
              <a:rPr sz="1400" spc="-15" dirty="0">
                <a:latin typeface="Times New Roman"/>
                <a:cs typeface="Times New Roman"/>
              </a:rPr>
              <a:t>done </a:t>
            </a:r>
            <a:r>
              <a:rPr sz="1400" spc="-5" dirty="0">
                <a:latin typeface="Times New Roman"/>
                <a:cs typeface="Times New Roman"/>
              </a:rPr>
              <a:t>as </a:t>
            </a:r>
            <a:r>
              <a:rPr sz="1400" dirty="0">
                <a:latin typeface="Times New Roman"/>
                <a:cs typeface="Times New Roman"/>
              </a:rPr>
              <a:t>per </a:t>
            </a:r>
            <a:r>
              <a:rPr sz="1400" spc="-5" dirty="0">
                <a:latin typeface="Times New Roman"/>
                <a:cs typeface="Times New Roman"/>
              </a:rPr>
              <a:t>a </a:t>
            </a:r>
            <a:r>
              <a:rPr sz="1400" spc="-10" dirty="0">
                <a:latin typeface="Times New Roman"/>
                <a:cs typeface="Times New Roman"/>
              </a:rPr>
              <a:t>geometric  </a:t>
            </a:r>
            <a:r>
              <a:rPr sz="1400" spc="-5" dirty="0">
                <a:latin typeface="Times New Roman"/>
                <a:cs typeface="Times New Roman"/>
              </a:rPr>
              <a:t>design.[7][8]</a:t>
            </a:r>
            <a:endParaRPr sz="1400">
              <a:latin typeface="Times New Roman"/>
              <a:cs typeface="Times New Roman"/>
            </a:endParaRPr>
          </a:p>
          <a:p>
            <a:pPr marL="30480" algn="just">
              <a:lnSpc>
                <a:spcPct val="100000"/>
              </a:lnSpc>
              <a:spcBef>
                <a:spcPts val="915"/>
              </a:spcBef>
            </a:pPr>
            <a:r>
              <a:rPr sz="1400" dirty="0">
                <a:latin typeface="Times New Roman"/>
                <a:cs typeface="Times New Roman"/>
              </a:rPr>
              <a:t>In </a:t>
            </a:r>
            <a:r>
              <a:rPr sz="1400" spc="-10" dirty="0">
                <a:latin typeface="Times New Roman"/>
                <a:cs typeface="Times New Roman"/>
              </a:rPr>
              <a:t>[9] </a:t>
            </a:r>
            <a:r>
              <a:rPr sz="1400" spc="-5" dirty="0">
                <a:latin typeface="Times New Roman"/>
                <a:cs typeface="Times New Roman"/>
              </a:rPr>
              <a:t>changed </a:t>
            </a:r>
            <a:r>
              <a:rPr sz="1400" spc="-10" dirty="0">
                <a:latin typeface="Times New Roman"/>
                <a:cs typeface="Times New Roman"/>
              </a:rPr>
              <a:t>variant </a:t>
            </a:r>
            <a:r>
              <a:rPr sz="1400" spc="5" dirty="0">
                <a:latin typeface="Times New Roman"/>
                <a:cs typeface="Times New Roman"/>
              </a:rPr>
              <a:t>of </a:t>
            </a:r>
            <a:r>
              <a:rPr sz="1400" spc="-5" dirty="0">
                <a:latin typeface="Times New Roman"/>
                <a:cs typeface="Times New Roman"/>
              </a:rPr>
              <a:t>vigenere algorithm was proposed in </a:t>
            </a:r>
            <a:r>
              <a:rPr sz="1400" dirty="0">
                <a:latin typeface="Times New Roman"/>
                <a:cs typeface="Times New Roman"/>
              </a:rPr>
              <a:t>which</a:t>
            </a:r>
            <a:r>
              <a:rPr sz="1400" spc="65" dirty="0">
                <a:latin typeface="Times New Roman"/>
                <a:cs typeface="Times New Roman"/>
              </a:rPr>
              <a:t> </a:t>
            </a:r>
            <a:r>
              <a:rPr sz="1400" spc="-5" dirty="0">
                <a:latin typeface="Times New Roman"/>
                <a:cs typeface="Times New Roman"/>
              </a:rPr>
              <a:t>dispersion</a:t>
            </a:r>
            <a:endParaRPr sz="140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87348" y="687375"/>
            <a:ext cx="5712460" cy="9001760"/>
          </a:xfrm>
          <a:prstGeom prst="rect">
            <a:avLst/>
          </a:prstGeom>
        </p:spPr>
        <p:txBody>
          <a:bodyPr vert="horz" wrap="square" lIns="0" tIns="13335" rIns="0" bIns="0" rtlCol="0">
            <a:spAutoFit/>
          </a:bodyPr>
          <a:lstStyle/>
          <a:p>
            <a:pPr marL="12700" marR="10160" algn="just">
              <a:lnSpc>
                <a:spcPct val="144000"/>
              </a:lnSpc>
              <a:spcBef>
                <a:spcPts val="105"/>
              </a:spcBef>
            </a:pPr>
            <a:r>
              <a:rPr sz="1400" spc="-20" dirty="0">
                <a:latin typeface="Times New Roman"/>
                <a:cs typeface="Times New Roman"/>
              </a:rPr>
              <a:t>is </a:t>
            </a:r>
            <a:r>
              <a:rPr sz="1400" dirty="0">
                <a:latin typeface="Times New Roman"/>
                <a:cs typeface="Times New Roman"/>
              </a:rPr>
              <a:t>given </a:t>
            </a:r>
            <a:r>
              <a:rPr sz="1400" spc="5" dirty="0">
                <a:latin typeface="Times New Roman"/>
                <a:cs typeface="Times New Roman"/>
              </a:rPr>
              <a:t>by </a:t>
            </a:r>
            <a:r>
              <a:rPr sz="1400" spc="-5" dirty="0">
                <a:latin typeface="Times New Roman"/>
                <a:cs typeface="Times New Roman"/>
              </a:rPr>
              <a:t>adding </a:t>
            </a:r>
            <a:r>
              <a:rPr sz="1400" spc="5" dirty="0">
                <a:latin typeface="Times New Roman"/>
                <a:cs typeface="Times New Roman"/>
              </a:rPr>
              <a:t>an </a:t>
            </a:r>
            <a:r>
              <a:rPr sz="1400" spc="-5" dirty="0">
                <a:latin typeface="Times New Roman"/>
                <a:cs typeface="Times New Roman"/>
              </a:rPr>
              <a:t>arbitrary </a:t>
            </a:r>
            <a:r>
              <a:rPr sz="1400" spc="-10" dirty="0">
                <a:latin typeface="Times New Roman"/>
                <a:cs typeface="Times New Roman"/>
              </a:rPr>
              <a:t>piece </a:t>
            </a:r>
            <a:r>
              <a:rPr sz="1400" spc="-5" dirty="0">
                <a:latin typeface="Times New Roman"/>
                <a:cs typeface="Times New Roman"/>
              </a:rPr>
              <a:t>to </a:t>
            </a:r>
            <a:r>
              <a:rPr sz="1400" spc="-10" dirty="0">
                <a:latin typeface="Times New Roman"/>
                <a:cs typeface="Times New Roman"/>
              </a:rPr>
              <a:t>every </a:t>
            </a:r>
            <a:r>
              <a:rPr sz="1400" spc="-5" dirty="0">
                <a:latin typeface="Times New Roman"/>
                <a:cs typeface="Times New Roman"/>
              </a:rPr>
              <a:t>byte </a:t>
            </a:r>
            <a:r>
              <a:rPr sz="1400" spc="-10" dirty="0">
                <a:latin typeface="Times New Roman"/>
                <a:cs typeface="Times New Roman"/>
              </a:rPr>
              <a:t>before the </a:t>
            </a:r>
            <a:r>
              <a:rPr sz="1400" spc="-15" dirty="0">
                <a:latin typeface="Times New Roman"/>
                <a:cs typeface="Times New Roman"/>
              </a:rPr>
              <a:t>message </a:t>
            </a:r>
            <a:r>
              <a:rPr sz="1400" spc="-20" dirty="0">
                <a:latin typeface="Times New Roman"/>
                <a:cs typeface="Times New Roman"/>
              </a:rPr>
              <a:t>is  </a:t>
            </a:r>
            <a:r>
              <a:rPr sz="1400" spc="-10" dirty="0">
                <a:latin typeface="Times New Roman"/>
                <a:cs typeface="Times New Roman"/>
              </a:rPr>
              <a:t>scrambled </a:t>
            </a:r>
            <a:r>
              <a:rPr sz="1400" spc="-5" dirty="0">
                <a:latin typeface="Times New Roman"/>
                <a:cs typeface="Times New Roman"/>
              </a:rPr>
              <a:t>utilizing </a:t>
            </a:r>
            <a:r>
              <a:rPr sz="1400" dirty="0">
                <a:latin typeface="Times New Roman"/>
                <a:cs typeface="Times New Roman"/>
              </a:rPr>
              <a:t>Vigenere. </a:t>
            </a:r>
            <a:r>
              <a:rPr sz="1400" spc="-15" dirty="0">
                <a:latin typeface="Times New Roman"/>
                <a:cs typeface="Times New Roman"/>
              </a:rPr>
              <a:t>This </a:t>
            </a:r>
            <a:r>
              <a:rPr sz="1400" spc="-5" dirty="0">
                <a:latin typeface="Times New Roman"/>
                <a:cs typeface="Times New Roman"/>
              </a:rPr>
              <a:t>strategy </a:t>
            </a:r>
            <a:r>
              <a:rPr sz="1400" spc="-15" dirty="0">
                <a:latin typeface="Times New Roman"/>
                <a:cs typeface="Times New Roman"/>
              </a:rPr>
              <a:t>falls </a:t>
            </a:r>
            <a:r>
              <a:rPr sz="1400" spc="-10" dirty="0">
                <a:latin typeface="Times New Roman"/>
                <a:cs typeface="Times New Roman"/>
              </a:rPr>
              <a:t>flat </a:t>
            </a:r>
            <a:r>
              <a:rPr sz="1400" spc="-5" dirty="0">
                <a:latin typeface="Times New Roman"/>
                <a:cs typeface="Times New Roman"/>
              </a:rPr>
              <a:t>kasiski </a:t>
            </a:r>
            <a:r>
              <a:rPr sz="1400" spc="-10" dirty="0">
                <a:latin typeface="Times New Roman"/>
                <a:cs typeface="Times New Roman"/>
              </a:rPr>
              <a:t>assault </a:t>
            </a:r>
            <a:r>
              <a:rPr sz="1400" spc="-5" dirty="0">
                <a:latin typeface="Times New Roman"/>
                <a:cs typeface="Times New Roman"/>
              </a:rPr>
              <a:t>to discover  </a:t>
            </a:r>
            <a:r>
              <a:rPr sz="1400" spc="-15" dirty="0">
                <a:latin typeface="Times New Roman"/>
                <a:cs typeface="Times New Roman"/>
              </a:rPr>
              <a:t>the </a:t>
            </a:r>
            <a:r>
              <a:rPr sz="1400" spc="-5" dirty="0">
                <a:latin typeface="Times New Roman"/>
                <a:cs typeface="Times New Roman"/>
              </a:rPr>
              <a:t>length </a:t>
            </a:r>
            <a:r>
              <a:rPr sz="1400" spc="5" dirty="0">
                <a:latin typeface="Times New Roman"/>
                <a:cs typeface="Times New Roman"/>
              </a:rPr>
              <a:t>of </a:t>
            </a:r>
            <a:r>
              <a:rPr sz="1400" dirty="0">
                <a:latin typeface="Times New Roman"/>
                <a:cs typeface="Times New Roman"/>
              </a:rPr>
              <a:t>key </a:t>
            </a:r>
            <a:r>
              <a:rPr sz="1400" spc="5" dirty="0">
                <a:latin typeface="Times New Roman"/>
                <a:cs typeface="Times New Roman"/>
              </a:rPr>
              <a:t>on </a:t>
            </a:r>
            <a:r>
              <a:rPr sz="1400" spc="-10" dirty="0">
                <a:latin typeface="Times New Roman"/>
                <a:cs typeface="Times New Roman"/>
              </a:rPr>
              <a:t>the grounds that the </a:t>
            </a:r>
            <a:r>
              <a:rPr sz="1400" spc="-5" dirty="0">
                <a:latin typeface="Times New Roman"/>
                <a:cs typeface="Times New Roman"/>
              </a:rPr>
              <a:t>cushioning </a:t>
            </a:r>
            <a:r>
              <a:rPr sz="1400" spc="5" dirty="0">
                <a:latin typeface="Times New Roman"/>
                <a:cs typeface="Times New Roman"/>
              </a:rPr>
              <a:t>of </a:t>
            </a:r>
            <a:r>
              <a:rPr sz="1400" spc="-15" dirty="0">
                <a:latin typeface="Times New Roman"/>
                <a:cs typeface="Times New Roman"/>
              </a:rPr>
              <a:t>message </a:t>
            </a:r>
            <a:r>
              <a:rPr sz="1400" spc="5" dirty="0">
                <a:latin typeface="Times New Roman"/>
                <a:cs typeface="Times New Roman"/>
              </a:rPr>
              <a:t>with </a:t>
            </a:r>
            <a:r>
              <a:rPr sz="1400" spc="-5" dirty="0">
                <a:latin typeface="Times New Roman"/>
                <a:cs typeface="Times New Roman"/>
              </a:rPr>
              <a:t>irregular  bits. </a:t>
            </a:r>
            <a:r>
              <a:rPr sz="1400" spc="-20" dirty="0">
                <a:latin typeface="Times New Roman"/>
                <a:cs typeface="Times New Roman"/>
              </a:rPr>
              <a:t>The </a:t>
            </a:r>
            <a:r>
              <a:rPr sz="1400" spc="-5" dirty="0">
                <a:latin typeface="Times New Roman"/>
                <a:cs typeface="Times New Roman"/>
              </a:rPr>
              <a:t>fundamental downside </a:t>
            </a:r>
            <a:r>
              <a:rPr sz="1400" spc="5" dirty="0">
                <a:latin typeface="Times New Roman"/>
                <a:cs typeface="Times New Roman"/>
              </a:rPr>
              <a:t>of </a:t>
            </a:r>
            <a:r>
              <a:rPr sz="1400" spc="-10" dirty="0">
                <a:latin typeface="Times New Roman"/>
                <a:cs typeface="Times New Roman"/>
              </a:rPr>
              <a:t>this </a:t>
            </a:r>
            <a:r>
              <a:rPr sz="1400" spc="5" dirty="0">
                <a:latin typeface="Times New Roman"/>
                <a:cs typeface="Times New Roman"/>
              </a:rPr>
              <a:t>system </a:t>
            </a:r>
            <a:r>
              <a:rPr sz="1400" spc="-20" dirty="0">
                <a:latin typeface="Times New Roman"/>
                <a:cs typeface="Times New Roman"/>
              </a:rPr>
              <a:t>is </a:t>
            </a:r>
            <a:r>
              <a:rPr sz="1400" spc="-10" dirty="0">
                <a:latin typeface="Times New Roman"/>
                <a:cs typeface="Times New Roman"/>
              </a:rPr>
              <a:t>that the </a:t>
            </a:r>
            <a:r>
              <a:rPr sz="1400" spc="-5" dirty="0">
                <a:latin typeface="Times New Roman"/>
                <a:cs typeface="Times New Roman"/>
              </a:rPr>
              <a:t>size </a:t>
            </a:r>
            <a:r>
              <a:rPr sz="1400" spc="5" dirty="0">
                <a:latin typeface="Times New Roman"/>
                <a:cs typeface="Times New Roman"/>
              </a:rPr>
              <a:t>of </a:t>
            </a:r>
            <a:r>
              <a:rPr sz="1400" spc="-10" dirty="0">
                <a:latin typeface="Times New Roman"/>
                <a:cs typeface="Times New Roman"/>
              </a:rPr>
              <a:t>the </a:t>
            </a:r>
            <a:r>
              <a:rPr sz="1400" spc="-5" dirty="0">
                <a:latin typeface="Times New Roman"/>
                <a:cs typeface="Times New Roman"/>
              </a:rPr>
              <a:t>scrambled  </a:t>
            </a:r>
            <a:r>
              <a:rPr sz="1400" spc="-10" dirty="0">
                <a:latin typeface="Times New Roman"/>
                <a:cs typeface="Times New Roman"/>
              </a:rPr>
              <a:t>message </a:t>
            </a:r>
            <a:r>
              <a:rPr sz="1400" spc="-5" dirty="0">
                <a:latin typeface="Times New Roman"/>
                <a:cs typeface="Times New Roman"/>
              </a:rPr>
              <a:t>will be expanded by around</a:t>
            </a:r>
            <a:r>
              <a:rPr sz="1400" spc="40" dirty="0">
                <a:latin typeface="Times New Roman"/>
                <a:cs typeface="Times New Roman"/>
              </a:rPr>
              <a:t> </a:t>
            </a:r>
            <a:r>
              <a:rPr sz="1400" spc="-5" dirty="0">
                <a:latin typeface="Times New Roman"/>
                <a:cs typeface="Times New Roman"/>
              </a:rPr>
              <a:t>56%.</a:t>
            </a:r>
            <a:endParaRPr sz="1400">
              <a:latin typeface="Times New Roman"/>
              <a:cs typeface="Times New Roman"/>
            </a:endParaRPr>
          </a:p>
          <a:p>
            <a:pPr marL="12700" marR="13335" algn="just">
              <a:lnSpc>
                <a:spcPct val="143800"/>
              </a:lnSpc>
              <a:spcBef>
                <a:spcPts val="150"/>
              </a:spcBef>
            </a:pPr>
            <a:r>
              <a:rPr sz="1400" dirty="0">
                <a:latin typeface="Times New Roman"/>
                <a:cs typeface="Times New Roman"/>
              </a:rPr>
              <a:t>In </a:t>
            </a:r>
            <a:r>
              <a:rPr sz="1400" spc="-5" dirty="0">
                <a:latin typeface="Times New Roman"/>
                <a:cs typeface="Times New Roman"/>
              </a:rPr>
              <a:t>[10] another </a:t>
            </a:r>
            <a:r>
              <a:rPr sz="1400" spc="-15" dirty="0">
                <a:latin typeface="Times New Roman"/>
                <a:cs typeface="Times New Roman"/>
              </a:rPr>
              <a:t>method </a:t>
            </a:r>
            <a:r>
              <a:rPr sz="1400" spc="-10" dirty="0">
                <a:latin typeface="Times New Roman"/>
                <a:cs typeface="Times New Roman"/>
              </a:rPr>
              <a:t>for </a:t>
            </a:r>
            <a:r>
              <a:rPr sz="1400" spc="-5" dirty="0">
                <a:latin typeface="Times New Roman"/>
                <a:cs typeface="Times New Roman"/>
              </a:rPr>
              <a:t>executing Vigenere algorithm was presented </a:t>
            </a:r>
            <a:r>
              <a:rPr sz="1400" spc="-15" dirty="0">
                <a:latin typeface="Times New Roman"/>
                <a:cs typeface="Times New Roman"/>
              </a:rPr>
              <a:t>via  </a:t>
            </a:r>
            <a:r>
              <a:rPr sz="1400" spc="-5" dirty="0">
                <a:latin typeface="Times New Roman"/>
                <a:cs typeface="Times New Roman"/>
              </a:rPr>
              <a:t>naturally changing </a:t>
            </a:r>
            <a:r>
              <a:rPr sz="1400" spc="-10" dirty="0">
                <a:latin typeface="Times New Roman"/>
                <a:cs typeface="Times New Roman"/>
              </a:rPr>
              <a:t>the </a:t>
            </a:r>
            <a:r>
              <a:rPr sz="1400" spc="-5" dirty="0">
                <a:latin typeface="Times New Roman"/>
                <a:cs typeface="Times New Roman"/>
              </a:rPr>
              <a:t>cipher key after every encryption step. </a:t>
            </a:r>
            <a:r>
              <a:rPr sz="1400" spc="-10" dirty="0">
                <a:latin typeface="Times New Roman"/>
                <a:cs typeface="Times New Roman"/>
              </a:rPr>
              <a:t>In </a:t>
            </a:r>
            <a:r>
              <a:rPr sz="1400" spc="-15" dirty="0">
                <a:latin typeface="Times New Roman"/>
                <a:cs typeface="Times New Roman"/>
              </a:rPr>
              <a:t>this </a:t>
            </a:r>
            <a:r>
              <a:rPr sz="1400" spc="-5" dirty="0">
                <a:latin typeface="Times New Roman"/>
                <a:cs typeface="Times New Roman"/>
              </a:rPr>
              <a:t>technique  </a:t>
            </a:r>
            <a:r>
              <a:rPr sz="1400" spc="-10" dirty="0">
                <a:latin typeface="Times New Roman"/>
                <a:cs typeface="Times New Roman"/>
              </a:rPr>
              <a:t>progressive </a:t>
            </a:r>
            <a:r>
              <a:rPr sz="1400" spc="-5" dirty="0">
                <a:latin typeface="Times New Roman"/>
                <a:cs typeface="Times New Roman"/>
              </a:rPr>
              <a:t>keys </a:t>
            </a:r>
            <a:r>
              <a:rPr sz="1400" spc="-10" dirty="0">
                <a:latin typeface="Times New Roman"/>
                <a:cs typeface="Times New Roman"/>
              </a:rPr>
              <a:t>were </a:t>
            </a:r>
            <a:r>
              <a:rPr sz="1400" spc="-5" dirty="0">
                <a:latin typeface="Times New Roman"/>
                <a:cs typeface="Times New Roman"/>
              </a:rPr>
              <a:t>utilized </a:t>
            </a:r>
            <a:r>
              <a:rPr sz="1400" spc="-10" dirty="0">
                <a:latin typeface="Times New Roman"/>
                <a:cs typeface="Times New Roman"/>
              </a:rPr>
              <a:t>that were reliant </a:t>
            </a:r>
            <a:r>
              <a:rPr sz="1400" spc="5" dirty="0">
                <a:latin typeface="Times New Roman"/>
                <a:cs typeface="Times New Roman"/>
              </a:rPr>
              <a:t>on </a:t>
            </a:r>
            <a:r>
              <a:rPr sz="1400" dirty="0">
                <a:latin typeface="Times New Roman"/>
                <a:cs typeface="Times New Roman"/>
              </a:rPr>
              <a:t>the </a:t>
            </a:r>
            <a:r>
              <a:rPr sz="1400" spc="-10" dirty="0">
                <a:latin typeface="Times New Roman"/>
                <a:cs typeface="Times New Roman"/>
              </a:rPr>
              <a:t>underlying </a:t>
            </a:r>
            <a:r>
              <a:rPr sz="1400" dirty="0">
                <a:latin typeface="Times New Roman"/>
                <a:cs typeface="Times New Roman"/>
              </a:rPr>
              <a:t>key </a:t>
            </a:r>
            <a:r>
              <a:rPr sz="1400" spc="5" dirty="0">
                <a:latin typeface="Times New Roman"/>
                <a:cs typeface="Times New Roman"/>
              </a:rPr>
              <a:t>an  </a:t>
            </a:r>
            <a:r>
              <a:rPr sz="1400" spc="-10" dirty="0">
                <a:latin typeface="Times New Roman"/>
                <a:cs typeface="Times New Roman"/>
              </a:rPr>
              <a:t>incentive </a:t>
            </a:r>
            <a:r>
              <a:rPr sz="1400" spc="-5" dirty="0">
                <a:latin typeface="Times New Roman"/>
                <a:cs typeface="Times New Roman"/>
              </a:rPr>
              <a:t>during </a:t>
            </a:r>
            <a:r>
              <a:rPr sz="1400" spc="-10" dirty="0">
                <a:latin typeface="Times New Roman"/>
                <a:cs typeface="Times New Roman"/>
              </a:rPr>
              <a:t>the </a:t>
            </a:r>
            <a:r>
              <a:rPr sz="1400" dirty="0">
                <a:latin typeface="Times New Roman"/>
                <a:cs typeface="Times New Roman"/>
              </a:rPr>
              <a:t>encryption</a:t>
            </a:r>
            <a:r>
              <a:rPr sz="1400" spc="10" dirty="0">
                <a:latin typeface="Times New Roman"/>
                <a:cs typeface="Times New Roman"/>
              </a:rPr>
              <a:t> </a:t>
            </a:r>
            <a:r>
              <a:rPr sz="1400" spc="-5" dirty="0">
                <a:latin typeface="Times New Roman"/>
                <a:cs typeface="Times New Roman"/>
              </a:rPr>
              <a:t>process.</a:t>
            </a:r>
            <a:endParaRPr sz="1400">
              <a:latin typeface="Times New Roman"/>
              <a:cs typeface="Times New Roman"/>
            </a:endParaRPr>
          </a:p>
          <a:p>
            <a:pPr marL="12700" marR="10795" algn="just">
              <a:lnSpc>
                <a:spcPct val="144000"/>
              </a:lnSpc>
              <a:spcBef>
                <a:spcPts val="130"/>
              </a:spcBef>
            </a:pPr>
            <a:r>
              <a:rPr sz="1400" dirty="0">
                <a:latin typeface="Times New Roman"/>
                <a:cs typeface="Times New Roman"/>
              </a:rPr>
              <a:t>In </a:t>
            </a:r>
            <a:r>
              <a:rPr sz="1400" spc="-5" dirty="0">
                <a:latin typeface="Times New Roman"/>
                <a:cs typeface="Times New Roman"/>
              </a:rPr>
              <a:t>[11] </a:t>
            </a:r>
            <a:r>
              <a:rPr sz="1400" spc="-10" dirty="0">
                <a:latin typeface="Times New Roman"/>
                <a:cs typeface="Times New Roman"/>
              </a:rPr>
              <a:t>adjustment </a:t>
            </a:r>
            <a:r>
              <a:rPr sz="1400" spc="5" dirty="0">
                <a:latin typeface="Times New Roman"/>
                <a:cs typeface="Times New Roman"/>
              </a:rPr>
              <a:t>of </a:t>
            </a:r>
            <a:r>
              <a:rPr sz="1400" spc="-10" dirty="0">
                <a:latin typeface="Times New Roman"/>
                <a:cs typeface="Times New Roman"/>
              </a:rPr>
              <a:t>Vigenere </a:t>
            </a:r>
            <a:r>
              <a:rPr sz="1400" spc="-5" dirty="0">
                <a:latin typeface="Times New Roman"/>
                <a:cs typeface="Times New Roman"/>
              </a:rPr>
              <a:t>cipher </a:t>
            </a:r>
            <a:r>
              <a:rPr sz="1400" spc="5" dirty="0">
                <a:latin typeface="Times New Roman"/>
                <a:cs typeface="Times New Roman"/>
              </a:rPr>
              <a:t>by </a:t>
            </a:r>
            <a:r>
              <a:rPr sz="1400" spc="-5" dirty="0">
                <a:latin typeface="Times New Roman"/>
                <a:cs typeface="Times New Roman"/>
              </a:rPr>
              <a:t>irregular numbers, </a:t>
            </a:r>
            <a:r>
              <a:rPr sz="1400" spc="-10" dirty="0">
                <a:latin typeface="Times New Roman"/>
                <a:cs typeface="Times New Roman"/>
              </a:rPr>
              <a:t>punctuations </a:t>
            </a:r>
            <a:r>
              <a:rPr sz="1400" spc="-5" dirty="0">
                <a:latin typeface="Times New Roman"/>
                <a:cs typeface="Times New Roman"/>
              </a:rPr>
              <a:t>and  </a:t>
            </a:r>
            <a:r>
              <a:rPr sz="1400" spc="-10" dirty="0">
                <a:latin typeface="Times New Roman"/>
                <a:cs typeface="Times New Roman"/>
              </a:rPr>
              <a:t>scientific images </a:t>
            </a:r>
            <a:r>
              <a:rPr sz="1400" spc="-5" dirty="0">
                <a:latin typeface="Times New Roman"/>
                <a:cs typeface="Times New Roman"/>
              </a:rPr>
              <a:t>was </a:t>
            </a:r>
            <a:r>
              <a:rPr sz="1400" spc="-10" dirty="0">
                <a:latin typeface="Times New Roman"/>
                <a:cs typeface="Times New Roman"/>
              </a:rPr>
              <a:t>introduced. </a:t>
            </a:r>
            <a:r>
              <a:rPr sz="1400" dirty="0">
                <a:latin typeface="Times New Roman"/>
                <a:cs typeface="Times New Roman"/>
              </a:rPr>
              <a:t>In </a:t>
            </a:r>
            <a:r>
              <a:rPr sz="1400" spc="-5" dirty="0">
                <a:latin typeface="Times New Roman"/>
                <a:cs typeface="Times New Roman"/>
              </a:rPr>
              <a:t>proposed technique </a:t>
            </a:r>
            <a:r>
              <a:rPr sz="1400" spc="-10" dirty="0">
                <a:latin typeface="Times New Roman"/>
                <a:cs typeface="Times New Roman"/>
              </a:rPr>
              <a:t>numbers, </a:t>
            </a:r>
            <a:r>
              <a:rPr sz="1400" spc="-5" dirty="0">
                <a:latin typeface="Times New Roman"/>
                <a:cs typeface="Times New Roman"/>
              </a:rPr>
              <a:t>punctuations  furthermore, </a:t>
            </a:r>
            <a:r>
              <a:rPr sz="1400" spc="-10" dirty="0">
                <a:latin typeface="Times New Roman"/>
                <a:cs typeface="Times New Roman"/>
              </a:rPr>
              <a:t>scientific images were </a:t>
            </a:r>
            <a:r>
              <a:rPr sz="1400" spc="-5" dirty="0">
                <a:latin typeface="Times New Roman"/>
                <a:cs typeface="Times New Roman"/>
              </a:rPr>
              <a:t>utilized </a:t>
            </a:r>
            <a:r>
              <a:rPr sz="1400" spc="-10" dirty="0">
                <a:latin typeface="Times New Roman"/>
                <a:cs typeface="Times New Roman"/>
              </a:rPr>
              <a:t>for </a:t>
            </a:r>
            <a:r>
              <a:rPr sz="1400" dirty="0">
                <a:latin typeface="Times New Roman"/>
                <a:cs typeface="Times New Roman"/>
              </a:rPr>
              <a:t>key </a:t>
            </a:r>
            <a:r>
              <a:rPr sz="1400" spc="-5" dirty="0">
                <a:latin typeface="Times New Roman"/>
                <a:cs typeface="Times New Roman"/>
              </a:rPr>
              <a:t>instead </a:t>
            </a:r>
            <a:r>
              <a:rPr sz="1400" spc="5" dirty="0">
                <a:latin typeface="Times New Roman"/>
                <a:cs typeface="Times New Roman"/>
              </a:rPr>
              <a:t>of </a:t>
            </a:r>
            <a:r>
              <a:rPr sz="1400" spc="-5" dirty="0">
                <a:latin typeface="Times New Roman"/>
                <a:cs typeface="Times New Roman"/>
              </a:rPr>
              <a:t>characters to  </a:t>
            </a:r>
            <a:r>
              <a:rPr sz="1400" spc="-15" dirty="0">
                <a:latin typeface="Times New Roman"/>
                <a:cs typeface="Times New Roman"/>
              </a:rPr>
              <a:t>make </a:t>
            </a:r>
            <a:r>
              <a:rPr sz="1400" spc="-20" dirty="0">
                <a:latin typeface="Times New Roman"/>
                <a:cs typeface="Times New Roman"/>
              </a:rPr>
              <a:t>it </a:t>
            </a:r>
            <a:r>
              <a:rPr sz="1400" spc="-5" dirty="0">
                <a:latin typeface="Times New Roman"/>
                <a:cs typeface="Times New Roman"/>
              </a:rPr>
              <a:t>increasingly </a:t>
            </a:r>
            <a:r>
              <a:rPr sz="1400" spc="-10" dirty="0">
                <a:latin typeface="Times New Roman"/>
                <a:cs typeface="Times New Roman"/>
              </a:rPr>
              <a:t>hard for </a:t>
            </a:r>
            <a:r>
              <a:rPr sz="1400" spc="-5" dirty="0">
                <a:latin typeface="Times New Roman"/>
                <a:cs typeface="Times New Roman"/>
              </a:rPr>
              <a:t>animal power </a:t>
            </a:r>
            <a:r>
              <a:rPr sz="1400" spc="-10" dirty="0">
                <a:latin typeface="Times New Roman"/>
                <a:cs typeface="Times New Roman"/>
              </a:rPr>
              <a:t>assault. It </a:t>
            </a:r>
            <a:r>
              <a:rPr sz="1400" spc="-5" dirty="0">
                <a:latin typeface="Times New Roman"/>
                <a:cs typeface="Times New Roman"/>
              </a:rPr>
              <a:t>was </a:t>
            </a:r>
            <a:r>
              <a:rPr sz="1400" spc="-15" dirty="0">
                <a:latin typeface="Times New Roman"/>
                <a:cs typeface="Times New Roman"/>
              </a:rPr>
              <a:t>inferred </a:t>
            </a:r>
            <a:r>
              <a:rPr sz="1400" spc="-10" dirty="0">
                <a:latin typeface="Times New Roman"/>
                <a:cs typeface="Times New Roman"/>
              </a:rPr>
              <a:t>that </a:t>
            </a:r>
            <a:r>
              <a:rPr sz="1400" spc="5" dirty="0">
                <a:latin typeface="Times New Roman"/>
                <a:cs typeface="Times New Roman"/>
              </a:rPr>
              <a:t>if  </a:t>
            </a:r>
            <a:r>
              <a:rPr sz="1400" spc="-5" dirty="0">
                <a:latin typeface="Times New Roman"/>
                <a:cs typeface="Times New Roman"/>
              </a:rPr>
              <a:t>irregular </a:t>
            </a:r>
            <a:r>
              <a:rPr sz="1400" spc="-10" dirty="0">
                <a:latin typeface="Times New Roman"/>
                <a:cs typeface="Times New Roman"/>
              </a:rPr>
              <a:t>numbers are utilized for </a:t>
            </a:r>
            <a:r>
              <a:rPr sz="1400" spc="-5" dirty="0">
                <a:latin typeface="Times New Roman"/>
                <a:cs typeface="Times New Roman"/>
              </a:rPr>
              <a:t>key what's </a:t>
            </a:r>
            <a:r>
              <a:rPr sz="1400" spc="-20" dirty="0">
                <a:latin typeface="Times New Roman"/>
                <a:cs typeface="Times New Roman"/>
              </a:rPr>
              <a:t>more, </a:t>
            </a:r>
            <a:r>
              <a:rPr sz="1400" spc="-5" dirty="0">
                <a:latin typeface="Times New Roman"/>
                <a:cs typeface="Times New Roman"/>
              </a:rPr>
              <a:t>to spread </a:t>
            </a:r>
            <a:r>
              <a:rPr sz="1400" spc="-15" dirty="0">
                <a:latin typeface="Times New Roman"/>
                <a:cs typeface="Times New Roman"/>
              </a:rPr>
              <a:t>the </a:t>
            </a:r>
            <a:r>
              <a:rPr sz="1400" spc="-10" dirty="0">
                <a:latin typeface="Times New Roman"/>
                <a:cs typeface="Times New Roman"/>
              </a:rPr>
              <a:t>range </a:t>
            </a:r>
            <a:r>
              <a:rPr sz="1400" spc="-5" dirty="0">
                <a:latin typeface="Times New Roman"/>
                <a:cs typeface="Times New Roman"/>
              </a:rPr>
              <a:t>then </a:t>
            </a:r>
            <a:r>
              <a:rPr sz="1400" dirty="0">
                <a:latin typeface="Times New Roman"/>
                <a:cs typeface="Times New Roman"/>
              </a:rPr>
              <a:t>just  </a:t>
            </a:r>
            <a:r>
              <a:rPr sz="1400" spc="-5" dirty="0">
                <a:latin typeface="Times New Roman"/>
                <a:cs typeface="Times New Roman"/>
              </a:rPr>
              <a:t>skilled </a:t>
            </a:r>
            <a:r>
              <a:rPr sz="1400" spc="-10" dirty="0">
                <a:latin typeface="Times New Roman"/>
                <a:cs typeface="Times New Roman"/>
              </a:rPr>
              <a:t>people </a:t>
            </a:r>
            <a:r>
              <a:rPr sz="1400" spc="-5" dirty="0">
                <a:latin typeface="Times New Roman"/>
                <a:cs typeface="Times New Roman"/>
              </a:rPr>
              <a:t>can </a:t>
            </a:r>
            <a:r>
              <a:rPr sz="1400" spc="-10" dirty="0">
                <a:latin typeface="Times New Roman"/>
                <a:cs typeface="Times New Roman"/>
              </a:rPr>
              <a:t>recognize the </a:t>
            </a:r>
            <a:r>
              <a:rPr sz="1400" spc="-15" dirty="0">
                <a:latin typeface="Times New Roman"/>
                <a:cs typeface="Times New Roman"/>
              </a:rPr>
              <a:t>message </a:t>
            </a:r>
            <a:r>
              <a:rPr sz="1400" spc="-10" dirty="0">
                <a:latin typeface="Times New Roman"/>
                <a:cs typeface="Times New Roman"/>
              </a:rPr>
              <a:t>recognize the</a:t>
            </a:r>
            <a:r>
              <a:rPr sz="1400" spc="180" dirty="0">
                <a:latin typeface="Times New Roman"/>
                <a:cs typeface="Times New Roman"/>
              </a:rPr>
              <a:t> </a:t>
            </a:r>
            <a:r>
              <a:rPr sz="1400" spc="-10" dirty="0">
                <a:latin typeface="Times New Roman"/>
                <a:cs typeface="Times New Roman"/>
              </a:rPr>
              <a:t>message.</a:t>
            </a:r>
            <a:endParaRPr sz="1400">
              <a:latin typeface="Times New Roman"/>
              <a:cs typeface="Times New Roman"/>
            </a:endParaRPr>
          </a:p>
          <a:p>
            <a:pPr marL="12700" marR="5080" algn="just">
              <a:lnSpc>
                <a:spcPct val="144100"/>
              </a:lnSpc>
              <a:spcBef>
                <a:spcPts val="125"/>
              </a:spcBef>
            </a:pPr>
            <a:r>
              <a:rPr sz="1400" spc="-10" dirty="0">
                <a:latin typeface="Times New Roman"/>
                <a:cs typeface="Times New Roman"/>
              </a:rPr>
              <a:t>Another </a:t>
            </a:r>
            <a:r>
              <a:rPr sz="1400" dirty="0">
                <a:latin typeface="Times New Roman"/>
                <a:cs typeface="Times New Roman"/>
              </a:rPr>
              <a:t>algorithm </a:t>
            </a:r>
            <a:r>
              <a:rPr sz="1400" spc="-10" dirty="0">
                <a:latin typeface="Times New Roman"/>
                <a:cs typeface="Times New Roman"/>
              </a:rPr>
              <a:t>[12] </a:t>
            </a:r>
            <a:r>
              <a:rPr sz="1400" spc="5" dirty="0">
                <a:latin typeface="Times New Roman"/>
                <a:cs typeface="Times New Roman"/>
              </a:rPr>
              <a:t>by </a:t>
            </a:r>
            <a:r>
              <a:rPr sz="1400" spc="-5" dirty="0">
                <a:latin typeface="Times New Roman"/>
                <a:cs typeface="Times New Roman"/>
              </a:rPr>
              <a:t>combining </a:t>
            </a:r>
            <a:r>
              <a:rPr sz="1400" spc="-10" dirty="0">
                <a:latin typeface="Times New Roman"/>
                <a:cs typeface="Times New Roman"/>
              </a:rPr>
              <a:t>Vigenere </a:t>
            </a:r>
            <a:r>
              <a:rPr sz="1400" spc="-5" dirty="0">
                <a:latin typeface="Times New Roman"/>
                <a:cs typeface="Times New Roman"/>
              </a:rPr>
              <a:t>substitution cipher with </a:t>
            </a:r>
            <a:r>
              <a:rPr sz="1400" spc="5" dirty="0">
                <a:latin typeface="Times New Roman"/>
                <a:cs typeface="Times New Roman"/>
              </a:rPr>
              <a:t>Stream  </a:t>
            </a:r>
            <a:r>
              <a:rPr sz="1400" spc="-5" dirty="0">
                <a:latin typeface="Times New Roman"/>
                <a:cs typeface="Times New Roman"/>
              </a:rPr>
              <a:t>cipher was proposed in which repeated bits of plaintext consistently encrypted  </a:t>
            </a:r>
            <a:r>
              <a:rPr sz="1400" dirty="0">
                <a:latin typeface="Times New Roman"/>
                <a:cs typeface="Times New Roman"/>
              </a:rPr>
              <a:t>with </a:t>
            </a:r>
            <a:r>
              <a:rPr sz="1400" spc="-10" dirty="0">
                <a:latin typeface="Times New Roman"/>
                <a:cs typeface="Times New Roman"/>
              </a:rPr>
              <a:t>the diverse </a:t>
            </a:r>
            <a:r>
              <a:rPr sz="1400" spc="-5" dirty="0">
                <a:latin typeface="Times New Roman"/>
                <a:cs typeface="Times New Roman"/>
              </a:rPr>
              <a:t>segment </a:t>
            </a:r>
            <a:r>
              <a:rPr sz="1400" spc="5" dirty="0">
                <a:latin typeface="Times New Roman"/>
                <a:cs typeface="Times New Roman"/>
              </a:rPr>
              <a:t>of </a:t>
            </a:r>
            <a:r>
              <a:rPr sz="1400" spc="-10" dirty="0">
                <a:latin typeface="Times New Roman"/>
                <a:cs typeface="Times New Roman"/>
              </a:rPr>
              <a:t>the </a:t>
            </a:r>
            <a:r>
              <a:rPr sz="1400" spc="-5" dirty="0">
                <a:latin typeface="Times New Roman"/>
                <a:cs typeface="Times New Roman"/>
              </a:rPr>
              <a:t>catchphrase or </a:t>
            </a:r>
            <a:r>
              <a:rPr sz="1400" spc="-10" dirty="0">
                <a:latin typeface="Times New Roman"/>
                <a:cs typeface="Times New Roman"/>
              </a:rPr>
              <a:t>binary </a:t>
            </a:r>
            <a:r>
              <a:rPr sz="1400" spc="-5" dirty="0">
                <a:latin typeface="Times New Roman"/>
                <a:cs typeface="Times New Roman"/>
              </a:rPr>
              <a:t>key. </a:t>
            </a:r>
            <a:r>
              <a:rPr sz="1400" spc="-10" dirty="0">
                <a:latin typeface="Times New Roman"/>
                <a:cs typeface="Times New Roman"/>
              </a:rPr>
              <a:t>The letters </a:t>
            </a:r>
            <a:r>
              <a:rPr sz="1400" spc="-5" dirty="0">
                <a:latin typeface="Times New Roman"/>
                <a:cs typeface="Times New Roman"/>
              </a:rPr>
              <a:t>in </a:t>
            </a:r>
            <a:r>
              <a:rPr sz="1400" dirty="0">
                <a:latin typeface="Times New Roman"/>
                <a:cs typeface="Times New Roman"/>
              </a:rPr>
              <a:t>odd  </a:t>
            </a:r>
            <a:r>
              <a:rPr sz="1400" spc="-5" dirty="0">
                <a:latin typeface="Times New Roman"/>
                <a:cs typeface="Times New Roman"/>
              </a:rPr>
              <a:t>location </a:t>
            </a:r>
            <a:r>
              <a:rPr sz="1400" spc="-10" dirty="0">
                <a:latin typeface="Times New Roman"/>
                <a:cs typeface="Times New Roman"/>
              </a:rPr>
              <a:t>were encoded </a:t>
            </a:r>
            <a:r>
              <a:rPr sz="1400" spc="-5" dirty="0">
                <a:latin typeface="Times New Roman"/>
                <a:cs typeface="Times New Roman"/>
              </a:rPr>
              <a:t>with stream cipher </a:t>
            </a:r>
            <a:r>
              <a:rPr sz="1400" spc="-15" dirty="0">
                <a:latin typeface="Times New Roman"/>
                <a:cs typeface="Times New Roman"/>
              </a:rPr>
              <a:t>and </a:t>
            </a:r>
            <a:r>
              <a:rPr sz="1400" spc="-10" dirty="0">
                <a:latin typeface="Times New Roman"/>
                <a:cs typeface="Times New Roman"/>
              </a:rPr>
              <a:t>the letters </a:t>
            </a:r>
            <a:r>
              <a:rPr sz="1400" spc="-5" dirty="0">
                <a:latin typeface="Times New Roman"/>
                <a:cs typeface="Times New Roman"/>
              </a:rPr>
              <a:t>in even </a:t>
            </a:r>
            <a:r>
              <a:rPr sz="1400" dirty="0">
                <a:latin typeface="Times New Roman"/>
                <a:cs typeface="Times New Roman"/>
              </a:rPr>
              <a:t>location </a:t>
            </a:r>
            <a:r>
              <a:rPr sz="1400" spc="5" dirty="0">
                <a:latin typeface="Times New Roman"/>
                <a:cs typeface="Times New Roman"/>
              </a:rPr>
              <a:t>with  </a:t>
            </a:r>
            <a:r>
              <a:rPr sz="1400" spc="-5" dirty="0">
                <a:latin typeface="Times New Roman"/>
                <a:cs typeface="Times New Roman"/>
              </a:rPr>
              <a:t>Vigenere </a:t>
            </a:r>
            <a:r>
              <a:rPr sz="1400" spc="-10" dirty="0">
                <a:latin typeface="Times New Roman"/>
                <a:cs typeface="Times New Roman"/>
              </a:rPr>
              <a:t>cipher. It </a:t>
            </a:r>
            <a:r>
              <a:rPr sz="1400" spc="-5" dirty="0">
                <a:latin typeface="Times New Roman"/>
                <a:cs typeface="Times New Roman"/>
              </a:rPr>
              <a:t>was </a:t>
            </a:r>
            <a:r>
              <a:rPr sz="1400" spc="-10" dirty="0">
                <a:latin typeface="Times New Roman"/>
                <a:cs typeface="Times New Roman"/>
              </a:rPr>
              <a:t>inferred </a:t>
            </a:r>
            <a:r>
              <a:rPr sz="1400" spc="-15" dirty="0">
                <a:latin typeface="Times New Roman"/>
                <a:cs typeface="Times New Roman"/>
              </a:rPr>
              <a:t>that </a:t>
            </a:r>
            <a:r>
              <a:rPr sz="1400" spc="-5" dirty="0">
                <a:latin typeface="Times New Roman"/>
                <a:cs typeface="Times New Roman"/>
              </a:rPr>
              <a:t>proposed algorithm conceals the  connection between cipher content and plain content </a:t>
            </a:r>
            <a:r>
              <a:rPr sz="1400" spc="-10" dirty="0">
                <a:latin typeface="Times New Roman"/>
                <a:cs typeface="Times New Roman"/>
              </a:rPr>
              <a:t>that </a:t>
            </a:r>
            <a:r>
              <a:rPr sz="1400" spc="-15" dirty="0">
                <a:latin typeface="Times New Roman"/>
                <a:cs typeface="Times New Roman"/>
              </a:rPr>
              <a:t>makes </a:t>
            </a:r>
            <a:r>
              <a:rPr sz="1400" spc="-5" dirty="0">
                <a:latin typeface="Times New Roman"/>
                <a:cs typeface="Times New Roman"/>
              </a:rPr>
              <a:t>cryptanalysis  </a:t>
            </a:r>
            <a:r>
              <a:rPr sz="1400" spc="-10" dirty="0">
                <a:latin typeface="Times New Roman"/>
                <a:cs typeface="Times New Roman"/>
              </a:rPr>
              <a:t>much</a:t>
            </a:r>
            <a:r>
              <a:rPr sz="1400" spc="-20" dirty="0">
                <a:latin typeface="Times New Roman"/>
                <a:cs typeface="Times New Roman"/>
              </a:rPr>
              <a:t> </a:t>
            </a:r>
            <a:r>
              <a:rPr sz="1400" spc="-5" dirty="0">
                <a:latin typeface="Times New Roman"/>
                <a:cs typeface="Times New Roman"/>
              </a:rPr>
              <a:t>troublesome.</a:t>
            </a:r>
            <a:endParaRPr sz="1400">
              <a:latin typeface="Times New Roman"/>
              <a:cs typeface="Times New Roman"/>
            </a:endParaRPr>
          </a:p>
          <a:p>
            <a:pPr marL="12700" marR="6985" algn="just">
              <a:lnSpc>
                <a:spcPct val="143900"/>
              </a:lnSpc>
              <a:spcBef>
                <a:spcPts val="125"/>
              </a:spcBef>
            </a:pPr>
            <a:r>
              <a:rPr sz="1400" spc="-5" dirty="0">
                <a:latin typeface="Times New Roman"/>
                <a:cs typeface="Times New Roman"/>
              </a:rPr>
              <a:t>Tianfu [13] address </a:t>
            </a:r>
            <a:r>
              <a:rPr sz="1400" spc="-15" dirty="0">
                <a:latin typeface="Times New Roman"/>
                <a:cs typeface="Times New Roman"/>
              </a:rPr>
              <a:t>that </a:t>
            </a:r>
            <a:r>
              <a:rPr sz="1400" spc="-5" dirty="0">
                <a:latin typeface="Times New Roman"/>
                <a:cs typeface="Times New Roman"/>
              </a:rPr>
              <a:t>internet </a:t>
            </a:r>
            <a:r>
              <a:rPr sz="1400" spc="-20" dirty="0">
                <a:latin typeface="Times New Roman"/>
                <a:cs typeface="Times New Roman"/>
              </a:rPr>
              <a:t>is </a:t>
            </a:r>
            <a:r>
              <a:rPr sz="1400" spc="-10" dirty="0">
                <a:latin typeface="Times New Roman"/>
                <a:cs typeface="Times New Roman"/>
              </a:rPr>
              <a:t>one </a:t>
            </a:r>
            <a:r>
              <a:rPr sz="1400" spc="5" dirty="0">
                <a:latin typeface="Times New Roman"/>
                <a:cs typeface="Times New Roman"/>
              </a:rPr>
              <a:t>of </a:t>
            </a:r>
            <a:r>
              <a:rPr sz="1400" spc="-15" dirty="0">
                <a:latin typeface="Times New Roman"/>
                <a:cs typeface="Times New Roman"/>
              </a:rPr>
              <a:t>the most </a:t>
            </a:r>
            <a:r>
              <a:rPr sz="1400" spc="-10" dirty="0">
                <a:latin typeface="Times New Roman"/>
                <a:cs typeface="Times New Roman"/>
              </a:rPr>
              <a:t>unsafe </a:t>
            </a:r>
            <a:r>
              <a:rPr sz="1400" spc="-5" dirty="0">
                <a:latin typeface="Times New Roman"/>
                <a:cs typeface="Times New Roman"/>
              </a:rPr>
              <a:t>communication  medium </a:t>
            </a:r>
            <a:r>
              <a:rPr sz="1400" spc="-10" dirty="0">
                <a:latin typeface="Times New Roman"/>
                <a:cs typeface="Times New Roman"/>
              </a:rPr>
              <a:t>due </a:t>
            </a:r>
            <a:r>
              <a:rPr sz="1400" spc="-5" dirty="0">
                <a:latin typeface="Times New Roman"/>
                <a:cs typeface="Times New Roman"/>
              </a:rPr>
              <a:t>to </a:t>
            </a:r>
            <a:r>
              <a:rPr sz="1400" spc="-15" dirty="0">
                <a:latin typeface="Times New Roman"/>
                <a:cs typeface="Times New Roman"/>
              </a:rPr>
              <a:t>huge </a:t>
            </a:r>
            <a:r>
              <a:rPr sz="1400" spc="-5" dirty="0">
                <a:latin typeface="Times New Roman"/>
                <a:cs typeface="Times New Roman"/>
              </a:rPr>
              <a:t>connection and </a:t>
            </a:r>
            <a:r>
              <a:rPr sz="1400" dirty="0">
                <a:latin typeface="Times New Roman"/>
                <a:cs typeface="Times New Roman"/>
              </a:rPr>
              <a:t>public </a:t>
            </a:r>
            <a:r>
              <a:rPr sz="1400" spc="-10" dirty="0">
                <a:latin typeface="Times New Roman"/>
                <a:cs typeface="Times New Roman"/>
              </a:rPr>
              <a:t>network. </a:t>
            </a:r>
            <a:r>
              <a:rPr sz="1400" spc="-5" dirty="0">
                <a:latin typeface="Times New Roman"/>
                <a:cs typeface="Times New Roman"/>
              </a:rPr>
              <a:t>Information protection </a:t>
            </a:r>
            <a:r>
              <a:rPr sz="1400" spc="-20" dirty="0">
                <a:latin typeface="Times New Roman"/>
                <a:cs typeface="Times New Roman"/>
              </a:rPr>
              <a:t>is  </a:t>
            </a:r>
            <a:r>
              <a:rPr sz="1400" spc="-15" dirty="0">
                <a:latin typeface="Times New Roman"/>
                <a:cs typeface="Times New Roman"/>
              </a:rPr>
              <a:t>one </a:t>
            </a:r>
            <a:r>
              <a:rPr sz="1400" spc="-10" dirty="0">
                <a:latin typeface="Times New Roman"/>
                <a:cs typeface="Times New Roman"/>
              </a:rPr>
              <a:t>the </a:t>
            </a:r>
            <a:r>
              <a:rPr sz="1400" spc="-5" dirty="0">
                <a:latin typeface="Times New Roman"/>
                <a:cs typeface="Times New Roman"/>
              </a:rPr>
              <a:t>of essential requirement. </a:t>
            </a:r>
            <a:r>
              <a:rPr sz="1400" spc="-20" dirty="0">
                <a:latin typeface="Times New Roman"/>
                <a:cs typeface="Times New Roman"/>
              </a:rPr>
              <a:t>At </a:t>
            </a:r>
            <a:r>
              <a:rPr sz="1400" spc="-10" dirty="0">
                <a:latin typeface="Times New Roman"/>
                <a:cs typeface="Times New Roman"/>
              </a:rPr>
              <a:t>present various </a:t>
            </a:r>
            <a:r>
              <a:rPr sz="1400" spc="-5" dirty="0">
                <a:latin typeface="Times New Roman"/>
                <a:cs typeface="Times New Roman"/>
              </a:rPr>
              <a:t>security </a:t>
            </a:r>
            <a:r>
              <a:rPr sz="1400" spc="-10" dirty="0">
                <a:latin typeface="Times New Roman"/>
                <a:cs typeface="Times New Roman"/>
              </a:rPr>
              <a:t>algorithms are  </a:t>
            </a:r>
            <a:r>
              <a:rPr sz="1400" spc="-5" dirty="0">
                <a:latin typeface="Times New Roman"/>
                <a:cs typeface="Times New Roman"/>
              </a:rPr>
              <a:t>proposed to </a:t>
            </a:r>
            <a:r>
              <a:rPr sz="1400" spc="-10" dirty="0">
                <a:latin typeface="Times New Roman"/>
                <a:cs typeface="Times New Roman"/>
              </a:rPr>
              <a:t>achieve </a:t>
            </a:r>
            <a:r>
              <a:rPr sz="1400" dirty="0">
                <a:latin typeface="Times New Roman"/>
                <a:cs typeface="Times New Roman"/>
              </a:rPr>
              <a:t>security </a:t>
            </a:r>
            <a:r>
              <a:rPr sz="1400" spc="-5" dirty="0">
                <a:latin typeface="Times New Roman"/>
                <a:cs typeface="Times New Roman"/>
              </a:rPr>
              <a:t>during communication. All </a:t>
            </a:r>
            <a:r>
              <a:rPr sz="1400" spc="5" dirty="0">
                <a:latin typeface="Times New Roman"/>
                <a:cs typeface="Times New Roman"/>
              </a:rPr>
              <a:t>of </a:t>
            </a:r>
            <a:r>
              <a:rPr sz="1400" spc="-5" dirty="0">
                <a:latin typeface="Times New Roman"/>
                <a:cs typeface="Times New Roman"/>
              </a:rPr>
              <a:t>them </a:t>
            </a:r>
            <a:r>
              <a:rPr sz="1400" spc="-10" dirty="0">
                <a:latin typeface="Times New Roman"/>
                <a:cs typeface="Times New Roman"/>
              </a:rPr>
              <a:t>have </a:t>
            </a:r>
            <a:r>
              <a:rPr sz="1400" spc="-5" dirty="0">
                <a:latin typeface="Times New Roman"/>
                <a:cs typeface="Times New Roman"/>
              </a:rPr>
              <a:t>certain  </a:t>
            </a:r>
            <a:r>
              <a:rPr sz="1400" spc="-10" dirty="0">
                <a:latin typeface="Times New Roman"/>
                <a:cs typeface="Times New Roman"/>
              </a:rPr>
              <a:t>good </a:t>
            </a:r>
            <a:r>
              <a:rPr sz="1400" dirty="0">
                <a:latin typeface="Times New Roman"/>
                <a:cs typeface="Times New Roman"/>
              </a:rPr>
              <a:t>point </a:t>
            </a:r>
            <a:r>
              <a:rPr sz="1400" spc="-5" dirty="0">
                <a:latin typeface="Times New Roman"/>
                <a:cs typeface="Times New Roman"/>
              </a:rPr>
              <a:t>and certain </a:t>
            </a:r>
            <a:r>
              <a:rPr sz="1400" dirty="0">
                <a:latin typeface="Times New Roman"/>
                <a:cs typeface="Times New Roman"/>
              </a:rPr>
              <a:t>bad </a:t>
            </a:r>
            <a:r>
              <a:rPr sz="1400" spc="-5" dirty="0">
                <a:latin typeface="Times New Roman"/>
                <a:cs typeface="Times New Roman"/>
              </a:rPr>
              <a:t>point. </a:t>
            </a:r>
            <a:r>
              <a:rPr sz="1400" spc="-15" dirty="0">
                <a:latin typeface="Times New Roman"/>
                <a:cs typeface="Times New Roman"/>
              </a:rPr>
              <a:t>To </a:t>
            </a:r>
            <a:r>
              <a:rPr sz="1400" spc="-10" dirty="0">
                <a:latin typeface="Times New Roman"/>
                <a:cs typeface="Times New Roman"/>
              </a:rPr>
              <a:t>improve the </a:t>
            </a:r>
            <a:r>
              <a:rPr sz="1400" spc="-5" dirty="0">
                <a:latin typeface="Times New Roman"/>
                <a:cs typeface="Times New Roman"/>
              </a:rPr>
              <a:t>strength </a:t>
            </a:r>
            <a:r>
              <a:rPr sz="1400" spc="5" dirty="0">
                <a:latin typeface="Times New Roman"/>
                <a:cs typeface="Times New Roman"/>
              </a:rPr>
              <a:t>of </a:t>
            </a:r>
            <a:r>
              <a:rPr sz="1400" spc="-5" dirty="0">
                <a:latin typeface="Times New Roman"/>
                <a:cs typeface="Times New Roman"/>
              </a:rPr>
              <a:t>encryption  algorithm </a:t>
            </a:r>
            <a:r>
              <a:rPr sz="1400" spc="5" dirty="0">
                <a:latin typeface="Times New Roman"/>
                <a:cs typeface="Times New Roman"/>
              </a:rPr>
              <a:t>they </a:t>
            </a:r>
            <a:r>
              <a:rPr sz="1400" spc="-5" dirty="0">
                <a:latin typeface="Times New Roman"/>
                <a:cs typeface="Times New Roman"/>
              </a:rPr>
              <a:t>proposed a </a:t>
            </a:r>
            <a:r>
              <a:rPr sz="1400" spc="-10" dirty="0">
                <a:latin typeface="Times New Roman"/>
                <a:cs typeface="Times New Roman"/>
              </a:rPr>
              <a:t>hybrid model. Proposed </a:t>
            </a:r>
            <a:r>
              <a:rPr sz="1400" spc="-5" dirty="0">
                <a:latin typeface="Times New Roman"/>
                <a:cs typeface="Times New Roman"/>
              </a:rPr>
              <a:t>model </a:t>
            </a:r>
            <a:r>
              <a:rPr sz="1400" spc="-20" dirty="0">
                <a:latin typeface="Times New Roman"/>
                <a:cs typeface="Times New Roman"/>
              </a:rPr>
              <a:t>is </a:t>
            </a:r>
            <a:r>
              <a:rPr sz="1400" spc="-5" dirty="0">
                <a:latin typeface="Times New Roman"/>
                <a:cs typeface="Times New Roman"/>
              </a:rPr>
              <a:t>combination </a:t>
            </a:r>
            <a:r>
              <a:rPr sz="1400" spc="5" dirty="0">
                <a:latin typeface="Times New Roman"/>
                <a:cs typeface="Times New Roman"/>
              </a:rPr>
              <a:t>of  </a:t>
            </a:r>
            <a:r>
              <a:rPr sz="1400" spc="-10" dirty="0">
                <a:latin typeface="Times New Roman"/>
                <a:cs typeface="Times New Roman"/>
              </a:rPr>
              <a:t>AES </a:t>
            </a:r>
            <a:r>
              <a:rPr sz="1400" spc="-5" dirty="0">
                <a:latin typeface="Times New Roman"/>
                <a:cs typeface="Times New Roman"/>
              </a:rPr>
              <a:t>and DES. </a:t>
            </a:r>
            <a:r>
              <a:rPr sz="1400" spc="-10" dirty="0">
                <a:latin typeface="Times New Roman"/>
                <a:cs typeface="Times New Roman"/>
              </a:rPr>
              <a:t>Both algorithms are </a:t>
            </a:r>
            <a:r>
              <a:rPr sz="1400" spc="-5" dirty="0">
                <a:latin typeface="Times New Roman"/>
                <a:cs typeface="Times New Roman"/>
              </a:rPr>
              <a:t>symmetric </a:t>
            </a:r>
            <a:r>
              <a:rPr sz="1400" dirty="0">
                <a:latin typeface="Times New Roman"/>
                <a:cs typeface="Times New Roman"/>
              </a:rPr>
              <a:t>key </a:t>
            </a:r>
            <a:r>
              <a:rPr sz="1400" spc="-5" dirty="0">
                <a:latin typeface="Times New Roman"/>
                <a:cs typeface="Times New Roman"/>
              </a:rPr>
              <a:t>technique and itself </a:t>
            </a:r>
            <a:r>
              <a:rPr sz="1400" dirty="0">
                <a:latin typeface="Times New Roman"/>
                <a:cs typeface="Times New Roman"/>
              </a:rPr>
              <a:t>they</a:t>
            </a:r>
            <a:r>
              <a:rPr sz="1400" spc="135" dirty="0">
                <a:latin typeface="Times New Roman"/>
                <a:cs typeface="Times New Roman"/>
              </a:rPr>
              <a:t> </a:t>
            </a:r>
            <a:r>
              <a:rPr sz="1400" spc="-10" dirty="0">
                <a:latin typeface="Times New Roman"/>
                <a:cs typeface="Times New Roman"/>
              </a:rPr>
              <a:t>are</a:t>
            </a:r>
            <a:endParaRPr sz="140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87348" y="687375"/>
            <a:ext cx="5710555" cy="4342765"/>
          </a:xfrm>
          <a:prstGeom prst="rect">
            <a:avLst/>
          </a:prstGeom>
        </p:spPr>
        <p:txBody>
          <a:bodyPr vert="horz" wrap="square" lIns="0" tIns="12700" rIns="0" bIns="0" rtlCol="0">
            <a:spAutoFit/>
          </a:bodyPr>
          <a:lstStyle/>
          <a:p>
            <a:pPr marL="12700" marR="11430" algn="just">
              <a:lnSpc>
                <a:spcPct val="144400"/>
              </a:lnSpc>
              <a:spcBef>
                <a:spcPts val="100"/>
              </a:spcBef>
            </a:pPr>
            <a:r>
              <a:rPr sz="1400" spc="-10" dirty="0">
                <a:latin typeface="Times New Roman"/>
                <a:cs typeface="Times New Roman"/>
              </a:rPr>
              <a:t>very much </a:t>
            </a:r>
            <a:r>
              <a:rPr sz="1400" spc="-5" dirty="0">
                <a:latin typeface="Times New Roman"/>
                <a:cs typeface="Times New Roman"/>
              </a:rPr>
              <a:t>capable </a:t>
            </a:r>
            <a:r>
              <a:rPr sz="1400" spc="-10" dirty="0">
                <a:latin typeface="Times New Roman"/>
                <a:cs typeface="Times New Roman"/>
              </a:rPr>
              <a:t>for </a:t>
            </a:r>
            <a:r>
              <a:rPr sz="1400" spc="-5" dirty="0">
                <a:latin typeface="Times New Roman"/>
                <a:cs typeface="Times New Roman"/>
              </a:rPr>
              <a:t>encryption. </a:t>
            </a:r>
            <a:r>
              <a:rPr sz="1400" dirty="0">
                <a:latin typeface="Times New Roman"/>
                <a:cs typeface="Times New Roman"/>
              </a:rPr>
              <a:t>Integration </a:t>
            </a:r>
            <a:r>
              <a:rPr sz="1400" spc="5" dirty="0">
                <a:latin typeface="Times New Roman"/>
                <a:cs typeface="Times New Roman"/>
              </a:rPr>
              <a:t>of </a:t>
            </a:r>
            <a:r>
              <a:rPr sz="1400" spc="-10" dirty="0">
                <a:latin typeface="Times New Roman"/>
                <a:cs typeface="Times New Roman"/>
              </a:rPr>
              <a:t>AES </a:t>
            </a:r>
            <a:r>
              <a:rPr sz="1400" spc="-5" dirty="0">
                <a:latin typeface="Times New Roman"/>
                <a:cs typeface="Times New Roman"/>
              </a:rPr>
              <a:t>and DES would give a  strong level </a:t>
            </a:r>
            <a:r>
              <a:rPr sz="1400" spc="5" dirty="0">
                <a:latin typeface="Times New Roman"/>
                <a:cs typeface="Times New Roman"/>
              </a:rPr>
              <a:t>of </a:t>
            </a:r>
            <a:r>
              <a:rPr sz="1400" spc="-5" dirty="0">
                <a:latin typeface="Times New Roman"/>
                <a:cs typeface="Times New Roman"/>
              </a:rPr>
              <a:t>security at encryption end. </a:t>
            </a:r>
            <a:r>
              <a:rPr sz="1400" spc="-10" dirty="0">
                <a:latin typeface="Times New Roman"/>
                <a:cs typeface="Times New Roman"/>
              </a:rPr>
              <a:t>A </a:t>
            </a:r>
            <a:r>
              <a:rPr sz="1400" spc="-5" dirty="0">
                <a:latin typeface="Times New Roman"/>
                <a:cs typeface="Times New Roman"/>
              </a:rPr>
              <a:t>significant improvement in results  </a:t>
            </a:r>
            <a:r>
              <a:rPr sz="1400" spc="-15" dirty="0">
                <a:latin typeface="Times New Roman"/>
                <a:cs typeface="Times New Roman"/>
              </a:rPr>
              <a:t>has </a:t>
            </a:r>
            <a:r>
              <a:rPr sz="1400" spc="-5" dirty="0">
                <a:latin typeface="Times New Roman"/>
                <a:cs typeface="Times New Roman"/>
              </a:rPr>
              <a:t>been observed </a:t>
            </a:r>
            <a:r>
              <a:rPr sz="1400" dirty="0">
                <a:latin typeface="Times New Roman"/>
                <a:cs typeface="Times New Roman"/>
              </a:rPr>
              <a:t>with </a:t>
            </a:r>
            <a:r>
              <a:rPr sz="1400" spc="-5" dirty="0">
                <a:latin typeface="Times New Roman"/>
                <a:cs typeface="Times New Roman"/>
              </a:rPr>
              <a:t>proposed</a:t>
            </a:r>
            <a:r>
              <a:rPr sz="1400" spc="15" dirty="0">
                <a:latin typeface="Times New Roman"/>
                <a:cs typeface="Times New Roman"/>
              </a:rPr>
              <a:t> </a:t>
            </a:r>
            <a:r>
              <a:rPr sz="1400" spc="-5" dirty="0">
                <a:latin typeface="Times New Roman"/>
                <a:cs typeface="Times New Roman"/>
              </a:rPr>
              <a:t>solution.</a:t>
            </a:r>
            <a:endParaRPr sz="1400">
              <a:latin typeface="Times New Roman"/>
              <a:cs typeface="Times New Roman"/>
            </a:endParaRPr>
          </a:p>
          <a:p>
            <a:pPr marL="12700" marR="5080" algn="just">
              <a:lnSpc>
                <a:spcPct val="143900"/>
              </a:lnSpc>
              <a:spcBef>
                <a:spcPts val="125"/>
              </a:spcBef>
            </a:pPr>
            <a:r>
              <a:rPr sz="1400" spc="-5" dirty="0">
                <a:latin typeface="Times New Roman"/>
                <a:cs typeface="Times New Roman"/>
              </a:rPr>
              <a:t>Jakimoski et </a:t>
            </a:r>
            <a:r>
              <a:rPr sz="1400" spc="-15" dirty="0">
                <a:latin typeface="Times New Roman"/>
                <a:cs typeface="Times New Roman"/>
              </a:rPr>
              <a:t>al. </a:t>
            </a:r>
            <a:r>
              <a:rPr sz="1400" spc="-10" dirty="0">
                <a:latin typeface="Times New Roman"/>
                <a:cs typeface="Times New Roman"/>
              </a:rPr>
              <a:t>[14] analyzed </a:t>
            </a:r>
            <a:r>
              <a:rPr sz="1400" spc="-15" dirty="0">
                <a:latin typeface="Times New Roman"/>
                <a:cs typeface="Times New Roman"/>
              </a:rPr>
              <a:t>and </a:t>
            </a:r>
            <a:r>
              <a:rPr sz="1400" spc="-5" dirty="0">
                <a:latin typeface="Times New Roman"/>
                <a:cs typeface="Times New Roman"/>
              </a:rPr>
              <a:t>evaluated </a:t>
            </a:r>
            <a:r>
              <a:rPr sz="1400" spc="-10" dirty="0">
                <a:latin typeface="Times New Roman"/>
                <a:cs typeface="Times New Roman"/>
              </a:rPr>
              <a:t>the </a:t>
            </a:r>
            <a:r>
              <a:rPr sz="1400" spc="-20" dirty="0">
                <a:latin typeface="Times New Roman"/>
                <a:cs typeface="Times New Roman"/>
              </a:rPr>
              <a:t>most  </a:t>
            </a:r>
            <a:r>
              <a:rPr sz="1400" spc="-10" dirty="0">
                <a:latin typeface="Times New Roman"/>
                <a:cs typeface="Times New Roman"/>
              </a:rPr>
              <a:t>important </a:t>
            </a:r>
            <a:r>
              <a:rPr sz="1400" spc="-5" dirty="0">
                <a:latin typeface="Times New Roman"/>
                <a:cs typeface="Times New Roman"/>
              </a:rPr>
              <a:t>security  techniques </a:t>
            </a:r>
            <a:r>
              <a:rPr sz="1400" spc="-10" dirty="0">
                <a:latin typeface="Times New Roman"/>
                <a:cs typeface="Times New Roman"/>
              </a:rPr>
              <a:t>for </a:t>
            </a:r>
            <a:r>
              <a:rPr sz="1400" spc="-5" dirty="0">
                <a:latin typeface="Times New Roman"/>
                <a:cs typeface="Times New Roman"/>
              </a:rPr>
              <a:t>data protection </a:t>
            </a:r>
            <a:r>
              <a:rPr sz="1400" spc="-10" dirty="0">
                <a:latin typeface="Times New Roman"/>
                <a:cs typeface="Times New Roman"/>
              </a:rPr>
              <a:t>that are </a:t>
            </a:r>
            <a:r>
              <a:rPr sz="1400" spc="-5" dirty="0">
                <a:latin typeface="Times New Roman"/>
                <a:cs typeface="Times New Roman"/>
              </a:rPr>
              <a:t>already accepted </a:t>
            </a:r>
            <a:r>
              <a:rPr sz="1400" spc="-15" dirty="0">
                <a:latin typeface="Times New Roman"/>
                <a:cs typeface="Times New Roman"/>
              </a:rPr>
              <a:t>from </a:t>
            </a:r>
            <a:r>
              <a:rPr sz="1400" spc="-10" dirty="0">
                <a:latin typeface="Times New Roman"/>
                <a:cs typeface="Times New Roman"/>
              </a:rPr>
              <a:t>the </a:t>
            </a:r>
            <a:r>
              <a:rPr sz="1400" spc="-5" dirty="0">
                <a:latin typeface="Times New Roman"/>
                <a:cs typeface="Times New Roman"/>
              </a:rPr>
              <a:t>cloud  computing providers. </a:t>
            </a:r>
            <a:r>
              <a:rPr sz="1400" spc="-10" dirty="0">
                <a:latin typeface="Times New Roman"/>
                <a:cs typeface="Times New Roman"/>
              </a:rPr>
              <a:t>They </a:t>
            </a:r>
            <a:r>
              <a:rPr sz="1400" spc="-5" dirty="0">
                <a:latin typeface="Times New Roman"/>
                <a:cs typeface="Times New Roman"/>
              </a:rPr>
              <a:t>classified them in </a:t>
            </a:r>
            <a:r>
              <a:rPr sz="1400" spc="-10" dirty="0">
                <a:latin typeface="Times New Roman"/>
                <a:cs typeface="Times New Roman"/>
              </a:rPr>
              <a:t>four sections </a:t>
            </a:r>
            <a:r>
              <a:rPr sz="1400" spc="-5" dirty="0">
                <a:latin typeface="Times New Roman"/>
                <a:cs typeface="Times New Roman"/>
              </a:rPr>
              <a:t>according to </a:t>
            </a:r>
            <a:r>
              <a:rPr sz="1400" dirty="0">
                <a:latin typeface="Times New Roman"/>
                <a:cs typeface="Times New Roman"/>
              </a:rPr>
              <a:t>the  </a:t>
            </a:r>
            <a:r>
              <a:rPr sz="1400" spc="-10" dirty="0">
                <a:latin typeface="Times New Roman"/>
                <a:cs typeface="Times New Roman"/>
              </a:rPr>
              <a:t>security mechanisms that </a:t>
            </a:r>
            <a:r>
              <a:rPr sz="1400" spc="5" dirty="0">
                <a:latin typeface="Times New Roman"/>
                <a:cs typeface="Times New Roman"/>
              </a:rPr>
              <a:t>they </a:t>
            </a:r>
            <a:r>
              <a:rPr sz="1400" dirty="0">
                <a:latin typeface="Times New Roman"/>
                <a:cs typeface="Times New Roman"/>
              </a:rPr>
              <a:t>provide: </a:t>
            </a:r>
            <a:r>
              <a:rPr sz="1400" spc="-5" dirty="0">
                <a:latin typeface="Times New Roman"/>
                <a:cs typeface="Times New Roman"/>
              </a:rPr>
              <a:t>authentication, confidentiality, access  control and </a:t>
            </a:r>
            <a:r>
              <a:rPr sz="1400" spc="-10" dirty="0">
                <a:latin typeface="Times New Roman"/>
                <a:cs typeface="Times New Roman"/>
              </a:rPr>
              <a:t>authorization. </a:t>
            </a:r>
            <a:r>
              <a:rPr sz="1400" spc="-5" dirty="0">
                <a:latin typeface="Times New Roman"/>
                <a:cs typeface="Times New Roman"/>
              </a:rPr>
              <a:t>They conclude </a:t>
            </a:r>
            <a:r>
              <a:rPr sz="1400" spc="-10" dirty="0">
                <a:latin typeface="Times New Roman"/>
                <a:cs typeface="Times New Roman"/>
              </a:rPr>
              <a:t>that </a:t>
            </a:r>
            <a:r>
              <a:rPr sz="1400" spc="-5" dirty="0">
                <a:latin typeface="Times New Roman"/>
                <a:cs typeface="Times New Roman"/>
              </a:rPr>
              <a:t>if all recommended </a:t>
            </a:r>
            <a:r>
              <a:rPr sz="1400" dirty="0">
                <a:latin typeface="Times New Roman"/>
                <a:cs typeface="Times New Roman"/>
              </a:rPr>
              <a:t>measures </a:t>
            </a:r>
            <a:r>
              <a:rPr sz="1400" spc="-10" dirty="0">
                <a:latin typeface="Times New Roman"/>
                <a:cs typeface="Times New Roman"/>
              </a:rPr>
              <a:t>are  </a:t>
            </a:r>
            <a:r>
              <a:rPr sz="1400" spc="-5" dirty="0">
                <a:latin typeface="Times New Roman"/>
                <a:cs typeface="Times New Roman"/>
              </a:rPr>
              <a:t>taken </a:t>
            </a:r>
            <a:r>
              <a:rPr sz="1400" spc="-10" dirty="0">
                <a:latin typeface="Times New Roman"/>
                <a:cs typeface="Times New Roman"/>
              </a:rPr>
              <a:t>into </a:t>
            </a:r>
            <a:r>
              <a:rPr sz="1400" spc="-5" dirty="0">
                <a:latin typeface="Times New Roman"/>
                <a:cs typeface="Times New Roman"/>
              </a:rPr>
              <a:t>account providing authentication, confidentiality, access </a:t>
            </a:r>
            <a:r>
              <a:rPr sz="1400" spc="-10" dirty="0">
                <a:latin typeface="Times New Roman"/>
                <a:cs typeface="Times New Roman"/>
              </a:rPr>
              <a:t>control </a:t>
            </a:r>
            <a:r>
              <a:rPr sz="1400" dirty="0">
                <a:latin typeface="Times New Roman"/>
                <a:cs typeface="Times New Roman"/>
              </a:rPr>
              <a:t>and  </a:t>
            </a:r>
            <a:r>
              <a:rPr sz="1400" spc="-5" dirty="0">
                <a:latin typeface="Times New Roman"/>
                <a:cs typeface="Times New Roman"/>
              </a:rPr>
              <a:t>authorization, then </a:t>
            </a:r>
            <a:r>
              <a:rPr sz="1400" spc="-10" dirty="0">
                <a:latin typeface="Times New Roman"/>
                <a:cs typeface="Times New Roman"/>
              </a:rPr>
              <a:t>the </a:t>
            </a:r>
            <a:r>
              <a:rPr sz="1400" spc="-5" dirty="0">
                <a:latin typeface="Times New Roman"/>
                <a:cs typeface="Times New Roman"/>
              </a:rPr>
              <a:t>cloud computing </a:t>
            </a:r>
            <a:r>
              <a:rPr sz="1400" dirty="0">
                <a:latin typeface="Times New Roman"/>
                <a:cs typeface="Times New Roman"/>
              </a:rPr>
              <a:t>can </a:t>
            </a:r>
            <a:r>
              <a:rPr sz="1400" spc="-5" dirty="0">
                <a:latin typeface="Times New Roman"/>
                <a:cs typeface="Times New Roman"/>
              </a:rPr>
              <a:t>be trusted in data protection. </a:t>
            </a:r>
            <a:r>
              <a:rPr sz="1400" dirty="0">
                <a:latin typeface="Times New Roman"/>
                <a:cs typeface="Times New Roman"/>
              </a:rPr>
              <a:t>They  </a:t>
            </a:r>
            <a:r>
              <a:rPr sz="1400" spc="-5" dirty="0">
                <a:latin typeface="Times New Roman"/>
                <a:cs typeface="Times New Roman"/>
              </a:rPr>
              <a:t>focused </a:t>
            </a:r>
            <a:r>
              <a:rPr sz="1400" spc="5" dirty="0">
                <a:latin typeface="Times New Roman"/>
                <a:cs typeface="Times New Roman"/>
              </a:rPr>
              <a:t>on </a:t>
            </a:r>
            <a:r>
              <a:rPr sz="1400" spc="-10" dirty="0">
                <a:latin typeface="Times New Roman"/>
                <a:cs typeface="Times New Roman"/>
              </a:rPr>
              <a:t>the </a:t>
            </a:r>
            <a:r>
              <a:rPr sz="1400" dirty="0">
                <a:latin typeface="Times New Roman"/>
                <a:cs typeface="Times New Roman"/>
              </a:rPr>
              <a:t>security </a:t>
            </a:r>
            <a:r>
              <a:rPr sz="1400" spc="-10" dirty="0">
                <a:latin typeface="Times New Roman"/>
                <a:cs typeface="Times New Roman"/>
              </a:rPr>
              <a:t>issues that </a:t>
            </a:r>
            <a:r>
              <a:rPr sz="1400" spc="-5" dirty="0">
                <a:latin typeface="Times New Roman"/>
                <a:cs typeface="Times New Roman"/>
              </a:rPr>
              <a:t>should be taken </a:t>
            </a:r>
            <a:r>
              <a:rPr sz="1400" spc="-15" dirty="0">
                <a:latin typeface="Times New Roman"/>
                <a:cs typeface="Times New Roman"/>
              </a:rPr>
              <a:t>into </a:t>
            </a:r>
            <a:r>
              <a:rPr sz="1400" spc="-5" dirty="0">
                <a:latin typeface="Times New Roman"/>
                <a:cs typeface="Times New Roman"/>
              </a:rPr>
              <a:t>account in </a:t>
            </a:r>
            <a:r>
              <a:rPr sz="1400" dirty="0">
                <a:latin typeface="Times New Roman"/>
                <a:cs typeface="Times New Roman"/>
              </a:rPr>
              <a:t>depth in  </a:t>
            </a:r>
            <a:r>
              <a:rPr sz="1400" spc="-10" dirty="0">
                <a:latin typeface="Times New Roman"/>
                <a:cs typeface="Times New Roman"/>
              </a:rPr>
              <a:t>order </a:t>
            </a:r>
            <a:r>
              <a:rPr sz="1400" spc="-5" dirty="0">
                <a:latin typeface="Times New Roman"/>
                <a:cs typeface="Times New Roman"/>
              </a:rPr>
              <a:t>to </a:t>
            </a:r>
            <a:r>
              <a:rPr sz="1400" spc="-10" dirty="0">
                <a:latin typeface="Times New Roman"/>
                <a:cs typeface="Times New Roman"/>
              </a:rPr>
              <a:t>have proper </a:t>
            </a:r>
            <a:r>
              <a:rPr sz="1400" spc="-5" dirty="0">
                <a:latin typeface="Times New Roman"/>
                <a:cs typeface="Times New Roman"/>
              </a:rPr>
              <a:t>data security in </a:t>
            </a:r>
            <a:r>
              <a:rPr sz="1400" spc="-10" dirty="0">
                <a:latin typeface="Times New Roman"/>
                <a:cs typeface="Times New Roman"/>
              </a:rPr>
              <a:t>the </a:t>
            </a:r>
            <a:r>
              <a:rPr sz="1400" spc="-5" dirty="0">
                <a:latin typeface="Times New Roman"/>
                <a:cs typeface="Times New Roman"/>
              </a:rPr>
              <a:t>cloud. They </a:t>
            </a:r>
            <a:r>
              <a:rPr sz="1400" spc="-10" dirty="0">
                <a:latin typeface="Times New Roman"/>
                <a:cs typeface="Times New Roman"/>
              </a:rPr>
              <a:t>recommended </a:t>
            </a:r>
            <a:r>
              <a:rPr sz="1400" spc="-5" dirty="0">
                <a:latin typeface="Times New Roman"/>
                <a:cs typeface="Times New Roman"/>
              </a:rPr>
              <a:t>important  </a:t>
            </a:r>
            <a:r>
              <a:rPr sz="1400" spc="-10" dirty="0">
                <a:latin typeface="Times New Roman"/>
                <a:cs typeface="Times New Roman"/>
              </a:rPr>
              <a:t>security measures relating </a:t>
            </a:r>
            <a:r>
              <a:rPr sz="1400" spc="-5" dirty="0">
                <a:latin typeface="Times New Roman"/>
                <a:cs typeface="Times New Roman"/>
              </a:rPr>
              <a:t>to data protection in </a:t>
            </a:r>
            <a:r>
              <a:rPr sz="1400" spc="-15" dirty="0">
                <a:latin typeface="Times New Roman"/>
                <a:cs typeface="Times New Roman"/>
              </a:rPr>
              <a:t>the </a:t>
            </a:r>
            <a:r>
              <a:rPr sz="1400" spc="-10" dirty="0">
                <a:latin typeface="Times New Roman"/>
                <a:cs typeface="Times New Roman"/>
              </a:rPr>
              <a:t>cloud </a:t>
            </a:r>
            <a:r>
              <a:rPr sz="1400" spc="-15" dirty="0">
                <a:latin typeface="Times New Roman"/>
                <a:cs typeface="Times New Roman"/>
              </a:rPr>
              <a:t>that must </a:t>
            </a:r>
            <a:r>
              <a:rPr sz="1400" spc="-5" dirty="0">
                <a:latin typeface="Times New Roman"/>
                <a:cs typeface="Times New Roman"/>
              </a:rPr>
              <a:t>be taken  </a:t>
            </a:r>
            <a:r>
              <a:rPr sz="1400" spc="-10" dirty="0">
                <a:latin typeface="Times New Roman"/>
                <a:cs typeface="Times New Roman"/>
              </a:rPr>
              <a:t>into</a:t>
            </a:r>
            <a:r>
              <a:rPr sz="1400" spc="-20" dirty="0">
                <a:latin typeface="Times New Roman"/>
                <a:cs typeface="Times New Roman"/>
              </a:rPr>
              <a:t> </a:t>
            </a:r>
            <a:r>
              <a:rPr sz="1400" spc="-5" dirty="0">
                <a:latin typeface="Times New Roman"/>
                <a:cs typeface="Times New Roman"/>
              </a:rPr>
              <a:t>account.</a:t>
            </a:r>
            <a:endParaRPr sz="140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87348" y="672134"/>
            <a:ext cx="5707380" cy="3818254"/>
          </a:xfrm>
          <a:prstGeom prst="rect">
            <a:avLst/>
          </a:prstGeom>
        </p:spPr>
        <p:txBody>
          <a:bodyPr vert="horz" wrap="square" lIns="0" tIns="125730" rIns="0" bIns="0" rtlCol="0">
            <a:spAutoFit/>
          </a:bodyPr>
          <a:lstStyle/>
          <a:p>
            <a:pPr marL="173990">
              <a:lnSpc>
                <a:spcPct val="100000"/>
              </a:lnSpc>
              <a:spcBef>
                <a:spcPts val="990"/>
              </a:spcBef>
            </a:pPr>
            <a:r>
              <a:rPr sz="1400" b="1" spc="-5" dirty="0">
                <a:latin typeface="Times New Roman"/>
                <a:cs typeface="Times New Roman"/>
              </a:rPr>
              <a:t>3. PROPOSED</a:t>
            </a:r>
            <a:r>
              <a:rPr sz="1400" b="1" spc="70" dirty="0">
                <a:latin typeface="Times New Roman"/>
                <a:cs typeface="Times New Roman"/>
              </a:rPr>
              <a:t> </a:t>
            </a:r>
            <a:r>
              <a:rPr sz="1400" b="1" spc="-10" dirty="0">
                <a:latin typeface="Times New Roman"/>
                <a:cs typeface="Times New Roman"/>
              </a:rPr>
              <a:t>SYSTEM</a:t>
            </a:r>
            <a:endParaRPr sz="1400">
              <a:latin typeface="Times New Roman"/>
              <a:cs typeface="Times New Roman"/>
            </a:endParaRPr>
          </a:p>
          <a:p>
            <a:pPr marL="12700" marR="5080" algn="just">
              <a:lnSpc>
                <a:spcPct val="143700"/>
              </a:lnSpc>
              <a:spcBef>
                <a:spcPts val="150"/>
              </a:spcBef>
            </a:pPr>
            <a:r>
              <a:rPr sz="1400" spc="-5" dirty="0">
                <a:latin typeface="Times New Roman"/>
                <a:cs typeface="Times New Roman"/>
              </a:rPr>
              <a:t>Lightweight Cryptography as </a:t>
            </a:r>
            <a:r>
              <a:rPr sz="1400" spc="-10" dirty="0">
                <a:latin typeface="Times New Roman"/>
                <a:cs typeface="Times New Roman"/>
              </a:rPr>
              <a:t>Ciphers </a:t>
            </a:r>
            <a:r>
              <a:rPr sz="1400" spc="-20" dirty="0">
                <a:latin typeface="Times New Roman"/>
                <a:cs typeface="Times New Roman"/>
              </a:rPr>
              <a:t>is </a:t>
            </a:r>
            <a:r>
              <a:rPr sz="1400" spc="-5" dirty="0">
                <a:latin typeface="Times New Roman"/>
                <a:cs typeface="Times New Roman"/>
              </a:rPr>
              <a:t>taken </a:t>
            </a:r>
            <a:r>
              <a:rPr sz="1400" spc="-10" dirty="0">
                <a:latin typeface="Times New Roman"/>
                <a:cs typeface="Times New Roman"/>
              </a:rPr>
              <a:t>for </a:t>
            </a:r>
            <a:r>
              <a:rPr sz="1400" spc="-5" dirty="0">
                <a:latin typeface="Times New Roman"/>
                <a:cs typeface="Times New Roman"/>
              </a:rPr>
              <a:t>Consideration </a:t>
            </a:r>
            <a:r>
              <a:rPr sz="1400" spc="-10" dirty="0">
                <a:latin typeface="Times New Roman"/>
                <a:cs typeface="Times New Roman"/>
              </a:rPr>
              <a:t>for System.  Two famous classical ciphers are used for </a:t>
            </a:r>
            <a:r>
              <a:rPr sz="1400" spc="-15" dirty="0">
                <a:latin typeface="Times New Roman"/>
                <a:cs typeface="Times New Roman"/>
              </a:rPr>
              <a:t>the </a:t>
            </a:r>
            <a:r>
              <a:rPr sz="1400" spc="-10" dirty="0">
                <a:latin typeface="Times New Roman"/>
                <a:cs typeface="Times New Roman"/>
              </a:rPr>
              <a:t>Defined </a:t>
            </a:r>
            <a:r>
              <a:rPr sz="1400" dirty="0">
                <a:latin typeface="Times New Roman"/>
                <a:cs typeface="Times New Roman"/>
              </a:rPr>
              <a:t>plan </a:t>
            </a:r>
            <a:r>
              <a:rPr sz="1400" spc="-5" dirty="0">
                <a:latin typeface="Times New Roman"/>
                <a:cs typeface="Times New Roman"/>
              </a:rPr>
              <a:t>to do Combination  </a:t>
            </a:r>
            <a:r>
              <a:rPr sz="1400" spc="5" dirty="0">
                <a:latin typeface="Times New Roman"/>
                <a:cs typeface="Times New Roman"/>
              </a:rPr>
              <a:t>of </a:t>
            </a:r>
            <a:r>
              <a:rPr sz="1400" spc="-5" dirty="0">
                <a:latin typeface="Times New Roman"/>
                <a:cs typeface="Times New Roman"/>
              </a:rPr>
              <a:t>Cipher in </a:t>
            </a:r>
            <a:r>
              <a:rPr sz="1400" spc="-10" dirty="0">
                <a:latin typeface="Times New Roman"/>
                <a:cs typeface="Times New Roman"/>
              </a:rPr>
              <a:t>the </a:t>
            </a:r>
            <a:r>
              <a:rPr sz="1400" spc="-5" dirty="0">
                <a:latin typeface="Times New Roman"/>
                <a:cs typeface="Times New Roman"/>
              </a:rPr>
              <a:t>System such as</a:t>
            </a:r>
            <a:r>
              <a:rPr sz="1400" spc="20" dirty="0">
                <a:latin typeface="Times New Roman"/>
                <a:cs typeface="Times New Roman"/>
              </a:rPr>
              <a:t> </a:t>
            </a:r>
            <a:r>
              <a:rPr sz="1400" spc="-5" dirty="0">
                <a:latin typeface="Times New Roman"/>
                <a:cs typeface="Times New Roman"/>
              </a:rPr>
              <a:t>–</a:t>
            </a:r>
            <a:endParaRPr sz="1400">
              <a:latin typeface="Times New Roman"/>
              <a:cs typeface="Times New Roman"/>
            </a:endParaRPr>
          </a:p>
          <a:p>
            <a:pPr marL="402590" algn="just">
              <a:lnSpc>
                <a:spcPct val="100000"/>
              </a:lnSpc>
              <a:spcBef>
                <a:spcPts val="890"/>
              </a:spcBef>
            </a:pPr>
            <a:r>
              <a:rPr sz="1400" b="1" spc="-10" dirty="0">
                <a:latin typeface="Times New Roman"/>
                <a:cs typeface="Times New Roman"/>
              </a:rPr>
              <a:t>Vigenere</a:t>
            </a:r>
            <a:r>
              <a:rPr sz="1400" b="1" spc="15" dirty="0">
                <a:latin typeface="Times New Roman"/>
                <a:cs typeface="Times New Roman"/>
              </a:rPr>
              <a:t> </a:t>
            </a:r>
            <a:r>
              <a:rPr sz="1400" b="1" spc="-10" dirty="0">
                <a:latin typeface="Times New Roman"/>
                <a:cs typeface="Times New Roman"/>
              </a:rPr>
              <a:t>Cipher</a:t>
            </a:r>
            <a:endParaRPr sz="1400">
              <a:latin typeface="Times New Roman"/>
              <a:cs typeface="Times New Roman"/>
            </a:endParaRPr>
          </a:p>
          <a:p>
            <a:pPr marL="12700" marR="5715" algn="just">
              <a:lnSpc>
                <a:spcPct val="143800"/>
              </a:lnSpc>
              <a:spcBef>
                <a:spcPts val="130"/>
              </a:spcBef>
            </a:pPr>
            <a:r>
              <a:rPr sz="1400" spc="-5" dirty="0">
                <a:latin typeface="Times New Roman"/>
                <a:cs typeface="Times New Roman"/>
              </a:rPr>
              <a:t>Vigenere Cipher </a:t>
            </a:r>
            <a:r>
              <a:rPr sz="1400" spc="-20" dirty="0">
                <a:latin typeface="Times New Roman"/>
                <a:cs typeface="Times New Roman"/>
              </a:rPr>
              <a:t>is </a:t>
            </a:r>
            <a:r>
              <a:rPr sz="1400" spc="-5" dirty="0">
                <a:latin typeface="Times New Roman"/>
                <a:cs typeface="Times New Roman"/>
              </a:rPr>
              <a:t>a </a:t>
            </a:r>
            <a:r>
              <a:rPr sz="1400" spc="-15" dirty="0">
                <a:latin typeface="Times New Roman"/>
                <a:cs typeface="Times New Roman"/>
              </a:rPr>
              <a:t>method </a:t>
            </a:r>
            <a:r>
              <a:rPr sz="1400" spc="5" dirty="0">
                <a:latin typeface="Times New Roman"/>
                <a:cs typeface="Times New Roman"/>
              </a:rPr>
              <a:t>of </a:t>
            </a:r>
            <a:r>
              <a:rPr sz="1400" spc="-5" dirty="0">
                <a:latin typeface="Times New Roman"/>
                <a:cs typeface="Times New Roman"/>
              </a:rPr>
              <a:t>encrypting alphabetic text. </a:t>
            </a:r>
            <a:r>
              <a:rPr sz="1400" spc="-10" dirty="0">
                <a:latin typeface="Times New Roman"/>
                <a:cs typeface="Times New Roman"/>
              </a:rPr>
              <a:t>It uses </a:t>
            </a:r>
            <a:r>
              <a:rPr sz="1400" spc="-5" dirty="0">
                <a:latin typeface="Times New Roman"/>
                <a:cs typeface="Times New Roman"/>
              </a:rPr>
              <a:t>a </a:t>
            </a:r>
            <a:r>
              <a:rPr sz="1400" spc="-10" dirty="0">
                <a:latin typeface="Times New Roman"/>
                <a:cs typeface="Times New Roman"/>
              </a:rPr>
              <a:t>simple  </a:t>
            </a:r>
            <a:r>
              <a:rPr sz="1400" spc="-5" dirty="0">
                <a:latin typeface="Times New Roman"/>
                <a:cs typeface="Times New Roman"/>
              </a:rPr>
              <a:t>form </a:t>
            </a:r>
            <a:r>
              <a:rPr sz="1400" spc="5" dirty="0">
                <a:latin typeface="Times New Roman"/>
                <a:cs typeface="Times New Roman"/>
              </a:rPr>
              <a:t>of </a:t>
            </a:r>
            <a:r>
              <a:rPr sz="1400" spc="-5" dirty="0">
                <a:latin typeface="Times New Roman"/>
                <a:cs typeface="Times New Roman"/>
              </a:rPr>
              <a:t>polyalphabetic </a:t>
            </a:r>
            <a:r>
              <a:rPr sz="1400" spc="-10" dirty="0">
                <a:latin typeface="Times New Roman"/>
                <a:cs typeface="Times New Roman"/>
              </a:rPr>
              <a:t>substitution. A </a:t>
            </a:r>
            <a:r>
              <a:rPr sz="1400" spc="-5" dirty="0">
                <a:latin typeface="Times New Roman"/>
                <a:cs typeface="Times New Roman"/>
              </a:rPr>
              <a:t>polyalphabetic cipher </a:t>
            </a:r>
            <a:r>
              <a:rPr sz="1400" spc="-20" dirty="0">
                <a:latin typeface="Times New Roman"/>
                <a:cs typeface="Times New Roman"/>
              </a:rPr>
              <a:t>is </a:t>
            </a:r>
            <a:r>
              <a:rPr sz="1400" spc="-5" dirty="0">
                <a:latin typeface="Times New Roman"/>
                <a:cs typeface="Times New Roman"/>
              </a:rPr>
              <a:t>any cipher  based on substitution, using </a:t>
            </a:r>
            <a:r>
              <a:rPr sz="1400" spc="-10" dirty="0">
                <a:latin typeface="Times New Roman"/>
                <a:cs typeface="Times New Roman"/>
              </a:rPr>
              <a:t>multiple </a:t>
            </a:r>
            <a:r>
              <a:rPr sz="1400" spc="-5" dirty="0">
                <a:latin typeface="Times New Roman"/>
                <a:cs typeface="Times New Roman"/>
              </a:rPr>
              <a:t>substitution alphabets .The encryption </a:t>
            </a:r>
            <a:r>
              <a:rPr sz="1400" spc="15" dirty="0">
                <a:latin typeface="Times New Roman"/>
                <a:cs typeface="Times New Roman"/>
              </a:rPr>
              <a:t>of  </a:t>
            </a:r>
            <a:r>
              <a:rPr sz="1400" spc="-15" dirty="0">
                <a:latin typeface="Times New Roman"/>
                <a:cs typeface="Times New Roman"/>
              </a:rPr>
              <a:t>the </a:t>
            </a:r>
            <a:r>
              <a:rPr sz="1400" dirty="0">
                <a:latin typeface="Times New Roman"/>
                <a:cs typeface="Times New Roman"/>
              </a:rPr>
              <a:t>original </a:t>
            </a:r>
            <a:r>
              <a:rPr sz="1400" spc="-5" dirty="0">
                <a:latin typeface="Times New Roman"/>
                <a:cs typeface="Times New Roman"/>
              </a:rPr>
              <a:t>text </a:t>
            </a:r>
            <a:r>
              <a:rPr sz="1400" spc="-20" dirty="0">
                <a:latin typeface="Times New Roman"/>
                <a:cs typeface="Times New Roman"/>
              </a:rPr>
              <a:t>is </a:t>
            </a:r>
            <a:r>
              <a:rPr sz="1400" spc="-10" dirty="0">
                <a:latin typeface="Times New Roman"/>
                <a:cs typeface="Times New Roman"/>
              </a:rPr>
              <a:t>done </a:t>
            </a:r>
            <a:r>
              <a:rPr sz="1400" spc="-5" dirty="0">
                <a:latin typeface="Times New Roman"/>
                <a:cs typeface="Times New Roman"/>
              </a:rPr>
              <a:t>using </a:t>
            </a:r>
            <a:r>
              <a:rPr sz="1400" dirty="0">
                <a:latin typeface="Times New Roman"/>
                <a:cs typeface="Times New Roman"/>
              </a:rPr>
              <a:t>the </a:t>
            </a:r>
            <a:r>
              <a:rPr sz="1400" i="1" spc="-10" dirty="0">
                <a:latin typeface="Times New Roman"/>
                <a:cs typeface="Times New Roman"/>
              </a:rPr>
              <a:t>Vigenère </a:t>
            </a:r>
            <a:r>
              <a:rPr sz="1400" i="1" spc="-5" dirty="0">
                <a:latin typeface="Times New Roman"/>
                <a:cs typeface="Times New Roman"/>
              </a:rPr>
              <a:t>square or </a:t>
            </a:r>
            <a:r>
              <a:rPr sz="1400" i="1" spc="-10" dirty="0">
                <a:latin typeface="Times New Roman"/>
                <a:cs typeface="Times New Roman"/>
              </a:rPr>
              <a:t>Vigenère</a:t>
            </a:r>
            <a:r>
              <a:rPr sz="1400" i="1" spc="130" dirty="0">
                <a:latin typeface="Times New Roman"/>
                <a:cs typeface="Times New Roman"/>
              </a:rPr>
              <a:t> </a:t>
            </a:r>
            <a:r>
              <a:rPr sz="1400" i="1" spc="-10" dirty="0">
                <a:latin typeface="Times New Roman"/>
                <a:cs typeface="Times New Roman"/>
              </a:rPr>
              <a:t>table</a:t>
            </a:r>
            <a:endParaRPr sz="1400">
              <a:latin typeface="Times New Roman"/>
              <a:cs typeface="Times New Roman"/>
            </a:endParaRPr>
          </a:p>
          <a:p>
            <a:pPr marL="12700" marR="104775" algn="just">
              <a:lnSpc>
                <a:spcPct val="147900"/>
              </a:lnSpc>
              <a:spcBef>
                <a:spcPts val="85"/>
              </a:spcBef>
            </a:pPr>
            <a:r>
              <a:rPr sz="1400" spc="-10" dirty="0">
                <a:latin typeface="Times New Roman"/>
                <a:cs typeface="Times New Roman"/>
              </a:rPr>
              <a:t>This </a:t>
            </a:r>
            <a:r>
              <a:rPr sz="1400" spc="-15" dirty="0">
                <a:latin typeface="Times New Roman"/>
                <a:cs typeface="Times New Roman"/>
              </a:rPr>
              <a:t>makes the </a:t>
            </a:r>
            <a:r>
              <a:rPr sz="1400" spc="-5" dirty="0">
                <a:latin typeface="Times New Roman"/>
                <a:cs typeface="Times New Roman"/>
              </a:rPr>
              <a:t>cipher </a:t>
            </a:r>
            <a:r>
              <a:rPr sz="1400" spc="-10" dirty="0">
                <a:latin typeface="Times New Roman"/>
                <a:cs typeface="Times New Roman"/>
              </a:rPr>
              <a:t>less </a:t>
            </a:r>
            <a:r>
              <a:rPr sz="1400" spc="-5" dirty="0">
                <a:latin typeface="Times New Roman"/>
                <a:cs typeface="Times New Roman"/>
              </a:rPr>
              <a:t>vulnerable to cryptanalysis using </a:t>
            </a:r>
            <a:r>
              <a:rPr sz="1400" spc="-10" dirty="0">
                <a:latin typeface="Times New Roman"/>
                <a:cs typeface="Times New Roman"/>
              </a:rPr>
              <a:t>letter </a:t>
            </a:r>
            <a:r>
              <a:rPr sz="1400" spc="-5" dirty="0">
                <a:latin typeface="Times New Roman"/>
                <a:cs typeface="Times New Roman"/>
              </a:rPr>
              <a:t>frequencies.  </a:t>
            </a:r>
            <a:r>
              <a:rPr sz="1400" spc="-10" dirty="0">
                <a:latin typeface="Times New Roman"/>
                <a:cs typeface="Times New Roman"/>
              </a:rPr>
              <a:t>Blaise </a:t>
            </a:r>
            <a:r>
              <a:rPr sz="1400" spc="-5" dirty="0">
                <a:latin typeface="Times New Roman"/>
                <a:cs typeface="Times New Roman"/>
              </a:rPr>
              <a:t>de Vigenère developed what </a:t>
            </a:r>
            <a:r>
              <a:rPr sz="1400" spc="-20" dirty="0">
                <a:latin typeface="Times New Roman"/>
                <a:cs typeface="Times New Roman"/>
              </a:rPr>
              <a:t>is </a:t>
            </a:r>
            <a:r>
              <a:rPr sz="1400" spc="-15" dirty="0">
                <a:latin typeface="Times New Roman"/>
                <a:cs typeface="Times New Roman"/>
              </a:rPr>
              <a:t>now </a:t>
            </a:r>
            <a:r>
              <a:rPr sz="1400" spc="-10" dirty="0">
                <a:latin typeface="Times New Roman"/>
                <a:cs typeface="Times New Roman"/>
              </a:rPr>
              <a:t>called the Vigenère </a:t>
            </a:r>
            <a:r>
              <a:rPr sz="1400" spc="-5" dirty="0">
                <a:latin typeface="Times New Roman"/>
                <a:cs typeface="Times New Roman"/>
              </a:rPr>
              <a:t>cipher in </a:t>
            </a:r>
            <a:r>
              <a:rPr sz="1400" dirty="0">
                <a:latin typeface="Times New Roman"/>
                <a:cs typeface="Times New Roman"/>
              </a:rPr>
              <a:t>1585.  </a:t>
            </a:r>
            <a:r>
              <a:rPr sz="1400" spc="-20" dirty="0">
                <a:latin typeface="Times New Roman"/>
                <a:cs typeface="Times New Roman"/>
              </a:rPr>
              <a:t>He </a:t>
            </a:r>
            <a:r>
              <a:rPr sz="1400" spc="-10" dirty="0">
                <a:latin typeface="Times New Roman"/>
                <a:cs typeface="Times New Roman"/>
              </a:rPr>
              <a:t>used </a:t>
            </a:r>
            <a:r>
              <a:rPr sz="1400" spc="-5" dirty="0">
                <a:latin typeface="Times New Roman"/>
                <a:cs typeface="Times New Roman"/>
              </a:rPr>
              <a:t>a </a:t>
            </a:r>
            <a:r>
              <a:rPr sz="1400" spc="-10" dirty="0">
                <a:latin typeface="Times New Roman"/>
                <a:cs typeface="Times New Roman"/>
              </a:rPr>
              <a:t>table </a:t>
            </a:r>
            <a:r>
              <a:rPr sz="1400" spc="-5" dirty="0">
                <a:latin typeface="Times New Roman"/>
                <a:cs typeface="Times New Roman"/>
              </a:rPr>
              <a:t>known as </a:t>
            </a:r>
            <a:r>
              <a:rPr sz="1400" spc="-15" dirty="0">
                <a:latin typeface="Times New Roman"/>
                <a:cs typeface="Times New Roman"/>
              </a:rPr>
              <a:t>the </a:t>
            </a:r>
            <a:r>
              <a:rPr sz="1400" spc="-5" dirty="0">
                <a:latin typeface="Times New Roman"/>
                <a:cs typeface="Times New Roman"/>
              </a:rPr>
              <a:t>Vigenère square, to </a:t>
            </a:r>
            <a:r>
              <a:rPr sz="1400" spc="-10" dirty="0">
                <a:latin typeface="Times New Roman"/>
                <a:cs typeface="Times New Roman"/>
              </a:rPr>
              <a:t>encipher</a:t>
            </a:r>
            <a:r>
              <a:rPr sz="1400" spc="220" dirty="0">
                <a:latin typeface="Times New Roman"/>
                <a:cs typeface="Times New Roman"/>
              </a:rPr>
              <a:t> </a:t>
            </a:r>
            <a:r>
              <a:rPr sz="1400" spc="-10" dirty="0">
                <a:latin typeface="Times New Roman"/>
                <a:cs typeface="Times New Roman"/>
              </a:rPr>
              <a:t>messages.</a:t>
            </a:r>
            <a:endParaRPr sz="1400">
              <a:latin typeface="Times New Roman"/>
              <a:cs typeface="Times New Roman"/>
            </a:endParaRPr>
          </a:p>
        </p:txBody>
      </p:sp>
      <p:sp>
        <p:nvSpPr>
          <p:cNvPr id="3" name="object 3"/>
          <p:cNvSpPr txBox="1"/>
          <p:nvPr/>
        </p:nvSpPr>
        <p:spPr>
          <a:xfrm>
            <a:off x="987348" y="7962062"/>
            <a:ext cx="3442335" cy="1653539"/>
          </a:xfrm>
          <a:prstGeom prst="rect">
            <a:avLst/>
          </a:prstGeom>
        </p:spPr>
        <p:txBody>
          <a:bodyPr vert="horz" wrap="square" lIns="0" tIns="122555" rIns="0" bIns="0" rtlCol="0">
            <a:spAutoFit/>
          </a:bodyPr>
          <a:lstStyle/>
          <a:p>
            <a:pPr marL="1790064">
              <a:lnSpc>
                <a:spcPct val="100000"/>
              </a:lnSpc>
              <a:spcBef>
                <a:spcPts val="965"/>
              </a:spcBef>
            </a:pPr>
            <a:r>
              <a:rPr sz="1400" spc="-10" dirty="0">
                <a:latin typeface="Times New Roman"/>
                <a:cs typeface="Times New Roman"/>
              </a:rPr>
              <a:t>Fig </a:t>
            </a:r>
            <a:r>
              <a:rPr sz="1400" spc="5" dirty="0">
                <a:latin typeface="Times New Roman"/>
                <a:cs typeface="Times New Roman"/>
              </a:rPr>
              <a:t>3: </a:t>
            </a:r>
            <a:r>
              <a:rPr sz="1400" spc="-10" dirty="0">
                <a:latin typeface="Times New Roman"/>
                <a:cs typeface="Times New Roman"/>
              </a:rPr>
              <a:t>Vigenere</a:t>
            </a:r>
            <a:r>
              <a:rPr sz="1400" spc="-45" dirty="0">
                <a:latin typeface="Times New Roman"/>
                <a:cs typeface="Times New Roman"/>
              </a:rPr>
              <a:t> </a:t>
            </a:r>
            <a:r>
              <a:rPr sz="1400" spc="-5" dirty="0">
                <a:latin typeface="Times New Roman"/>
                <a:cs typeface="Times New Roman"/>
              </a:rPr>
              <a:t>Cipher</a:t>
            </a:r>
            <a:endParaRPr sz="1400">
              <a:latin typeface="Times New Roman"/>
              <a:cs typeface="Times New Roman"/>
            </a:endParaRPr>
          </a:p>
          <a:p>
            <a:pPr marL="12700">
              <a:lnSpc>
                <a:spcPct val="100000"/>
              </a:lnSpc>
              <a:spcBef>
                <a:spcPts val="865"/>
              </a:spcBef>
            </a:pPr>
            <a:r>
              <a:rPr sz="1400" spc="-10" dirty="0">
                <a:latin typeface="Times New Roman"/>
                <a:cs typeface="Times New Roman"/>
              </a:rPr>
              <a:t>Example</a:t>
            </a:r>
            <a:r>
              <a:rPr sz="1400" spc="30" dirty="0">
                <a:latin typeface="Times New Roman"/>
                <a:cs typeface="Times New Roman"/>
              </a:rPr>
              <a:t> </a:t>
            </a:r>
            <a:r>
              <a:rPr sz="1400" spc="-5" dirty="0">
                <a:latin typeface="Times New Roman"/>
                <a:cs typeface="Times New Roman"/>
              </a:rPr>
              <a:t>:</a:t>
            </a:r>
            <a:endParaRPr sz="1400">
              <a:latin typeface="Times New Roman"/>
              <a:cs typeface="Times New Roman"/>
            </a:endParaRPr>
          </a:p>
          <a:p>
            <a:pPr marL="12700" marR="1679575">
              <a:lnSpc>
                <a:spcPct val="153000"/>
              </a:lnSpc>
              <a:spcBef>
                <a:spcPts val="20"/>
              </a:spcBef>
            </a:pPr>
            <a:r>
              <a:rPr sz="1400" spc="-5" dirty="0">
                <a:latin typeface="Times New Roman"/>
                <a:cs typeface="Times New Roman"/>
              </a:rPr>
              <a:t>Input: Plaintext :</a:t>
            </a:r>
            <a:r>
              <a:rPr sz="1400" spc="-65" dirty="0">
                <a:latin typeface="Times New Roman"/>
                <a:cs typeface="Times New Roman"/>
              </a:rPr>
              <a:t> </a:t>
            </a:r>
            <a:r>
              <a:rPr sz="1400" dirty="0">
                <a:latin typeface="Times New Roman"/>
                <a:cs typeface="Times New Roman"/>
              </a:rPr>
              <a:t>INDIA  </a:t>
            </a:r>
            <a:r>
              <a:rPr sz="1400" spc="-5" dirty="0">
                <a:latin typeface="Times New Roman"/>
                <a:cs typeface="Times New Roman"/>
              </a:rPr>
              <a:t>Key:</a:t>
            </a:r>
            <a:r>
              <a:rPr sz="1400" dirty="0">
                <a:latin typeface="Times New Roman"/>
                <a:cs typeface="Times New Roman"/>
              </a:rPr>
              <a:t> </a:t>
            </a:r>
            <a:r>
              <a:rPr sz="1400" spc="-5" dirty="0">
                <a:latin typeface="Times New Roman"/>
                <a:cs typeface="Times New Roman"/>
              </a:rPr>
              <a:t>AYUSH</a:t>
            </a:r>
            <a:endParaRPr sz="1400">
              <a:latin typeface="Times New Roman"/>
              <a:cs typeface="Times New Roman"/>
            </a:endParaRPr>
          </a:p>
          <a:p>
            <a:pPr marL="12700">
              <a:lnSpc>
                <a:spcPct val="100000"/>
              </a:lnSpc>
              <a:spcBef>
                <a:spcPts val="890"/>
              </a:spcBef>
            </a:pPr>
            <a:r>
              <a:rPr sz="1400" spc="-5" dirty="0">
                <a:latin typeface="Times New Roman"/>
                <a:cs typeface="Times New Roman"/>
              </a:rPr>
              <a:t>Output:</a:t>
            </a:r>
            <a:r>
              <a:rPr sz="1400" spc="-25" dirty="0">
                <a:latin typeface="Times New Roman"/>
                <a:cs typeface="Times New Roman"/>
              </a:rPr>
              <a:t> </a:t>
            </a:r>
            <a:r>
              <a:rPr sz="1400" spc="-5" dirty="0">
                <a:latin typeface="Times New Roman"/>
                <a:cs typeface="Times New Roman"/>
              </a:rPr>
              <a:t>ILXAH</a:t>
            </a:r>
            <a:endParaRPr sz="1400">
              <a:latin typeface="Times New Roman"/>
              <a:cs typeface="Times New Roman"/>
            </a:endParaRPr>
          </a:p>
        </p:txBody>
      </p:sp>
      <p:sp>
        <p:nvSpPr>
          <p:cNvPr id="4" name="object 4"/>
          <p:cNvSpPr/>
          <p:nvPr/>
        </p:nvSpPr>
        <p:spPr>
          <a:xfrm>
            <a:off x="1074419" y="4608576"/>
            <a:ext cx="5539739" cy="337045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87348" y="672134"/>
            <a:ext cx="5701665" cy="2516505"/>
          </a:xfrm>
          <a:prstGeom prst="rect">
            <a:avLst/>
          </a:prstGeom>
        </p:spPr>
        <p:txBody>
          <a:bodyPr vert="horz" wrap="square" lIns="0" tIns="125730" rIns="0" bIns="0" rtlCol="0">
            <a:spAutoFit/>
          </a:bodyPr>
          <a:lstStyle/>
          <a:p>
            <a:pPr marL="402590" algn="just">
              <a:lnSpc>
                <a:spcPct val="100000"/>
              </a:lnSpc>
              <a:spcBef>
                <a:spcPts val="990"/>
              </a:spcBef>
            </a:pPr>
            <a:r>
              <a:rPr sz="1400" b="1" spc="-10" dirty="0">
                <a:latin typeface="Times New Roman"/>
                <a:cs typeface="Times New Roman"/>
              </a:rPr>
              <a:t>Polybius </a:t>
            </a:r>
            <a:r>
              <a:rPr sz="1400" b="1" spc="-5" dirty="0">
                <a:latin typeface="Times New Roman"/>
                <a:cs typeface="Times New Roman"/>
              </a:rPr>
              <a:t>Square</a:t>
            </a:r>
            <a:r>
              <a:rPr sz="1400" b="1" spc="20" dirty="0">
                <a:latin typeface="Times New Roman"/>
                <a:cs typeface="Times New Roman"/>
              </a:rPr>
              <a:t> </a:t>
            </a:r>
            <a:r>
              <a:rPr sz="1400" b="1" spc="-5" dirty="0">
                <a:latin typeface="Times New Roman"/>
                <a:cs typeface="Times New Roman"/>
              </a:rPr>
              <a:t>Cipher</a:t>
            </a:r>
            <a:endParaRPr sz="1400">
              <a:latin typeface="Times New Roman"/>
              <a:cs typeface="Times New Roman"/>
            </a:endParaRPr>
          </a:p>
          <a:p>
            <a:pPr marL="12700" marR="5080" algn="just">
              <a:lnSpc>
                <a:spcPct val="143600"/>
              </a:lnSpc>
              <a:spcBef>
                <a:spcPts val="155"/>
              </a:spcBef>
            </a:pPr>
            <a:r>
              <a:rPr sz="1400" spc="-10" dirty="0">
                <a:latin typeface="Times New Roman"/>
                <a:cs typeface="Times New Roman"/>
              </a:rPr>
              <a:t>A </a:t>
            </a:r>
            <a:r>
              <a:rPr sz="1400" spc="-5" dirty="0">
                <a:latin typeface="Times New Roman"/>
                <a:cs typeface="Times New Roman"/>
              </a:rPr>
              <a:t>Polybius </a:t>
            </a:r>
            <a:r>
              <a:rPr sz="1400" spc="-10" dirty="0">
                <a:latin typeface="Times New Roman"/>
                <a:cs typeface="Times New Roman"/>
              </a:rPr>
              <a:t>Square </a:t>
            </a:r>
            <a:r>
              <a:rPr sz="1400" spc="-20" dirty="0">
                <a:latin typeface="Times New Roman"/>
                <a:cs typeface="Times New Roman"/>
              </a:rPr>
              <a:t>is</a:t>
            </a:r>
            <a:r>
              <a:rPr sz="1400" spc="310" dirty="0">
                <a:latin typeface="Times New Roman"/>
                <a:cs typeface="Times New Roman"/>
              </a:rPr>
              <a:t> </a:t>
            </a:r>
            <a:r>
              <a:rPr sz="1400" spc="-5" dirty="0">
                <a:latin typeface="Times New Roman"/>
                <a:cs typeface="Times New Roman"/>
              </a:rPr>
              <a:t>a </a:t>
            </a:r>
            <a:r>
              <a:rPr sz="1400" spc="-10" dirty="0">
                <a:latin typeface="Times New Roman"/>
                <a:cs typeface="Times New Roman"/>
              </a:rPr>
              <a:t>table that </a:t>
            </a:r>
            <a:r>
              <a:rPr sz="1400" spc="-5" dirty="0">
                <a:latin typeface="Times New Roman"/>
                <a:cs typeface="Times New Roman"/>
              </a:rPr>
              <a:t>allows </a:t>
            </a:r>
            <a:r>
              <a:rPr sz="1400" spc="-10" dirty="0">
                <a:latin typeface="Times New Roman"/>
                <a:cs typeface="Times New Roman"/>
              </a:rPr>
              <a:t>someone </a:t>
            </a:r>
            <a:r>
              <a:rPr sz="1400" spc="-5" dirty="0">
                <a:latin typeface="Times New Roman"/>
                <a:cs typeface="Times New Roman"/>
              </a:rPr>
              <a:t>to convert </a:t>
            </a:r>
            <a:r>
              <a:rPr sz="1400" spc="-10" dirty="0">
                <a:latin typeface="Times New Roman"/>
                <a:cs typeface="Times New Roman"/>
              </a:rPr>
              <a:t>letters into  numbers. </a:t>
            </a:r>
            <a:r>
              <a:rPr sz="1400" spc="-15" dirty="0">
                <a:latin typeface="Times New Roman"/>
                <a:cs typeface="Times New Roman"/>
              </a:rPr>
              <a:t>To make the </a:t>
            </a:r>
            <a:r>
              <a:rPr sz="1400" spc="-5" dirty="0">
                <a:latin typeface="Times New Roman"/>
                <a:cs typeface="Times New Roman"/>
              </a:rPr>
              <a:t>encryption </a:t>
            </a:r>
            <a:r>
              <a:rPr sz="1400" spc="-15" dirty="0">
                <a:latin typeface="Times New Roman"/>
                <a:cs typeface="Times New Roman"/>
              </a:rPr>
              <a:t>little </a:t>
            </a:r>
            <a:r>
              <a:rPr sz="1400" spc="-10" dirty="0">
                <a:latin typeface="Times New Roman"/>
                <a:cs typeface="Times New Roman"/>
              </a:rPr>
              <a:t>harder, </a:t>
            </a:r>
            <a:r>
              <a:rPr sz="1400" spc="-15" dirty="0">
                <a:latin typeface="Times New Roman"/>
                <a:cs typeface="Times New Roman"/>
              </a:rPr>
              <a:t>this </a:t>
            </a:r>
            <a:r>
              <a:rPr sz="1400" spc="-5" dirty="0">
                <a:latin typeface="Times New Roman"/>
                <a:cs typeface="Times New Roman"/>
              </a:rPr>
              <a:t>table can be randomized  </a:t>
            </a:r>
            <a:r>
              <a:rPr sz="1400" spc="-15" dirty="0">
                <a:latin typeface="Times New Roman"/>
                <a:cs typeface="Times New Roman"/>
              </a:rPr>
              <a:t>and </a:t>
            </a:r>
            <a:r>
              <a:rPr sz="1400" spc="-5" dirty="0">
                <a:latin typeface="Times New Roman"/>
                <a:cs typeface="Times New Roman"/>
              </a:rPr>
              <a:t>shared with </a:t>
            </a:r>
            <a:r>
              <a:rPr sz="1400" spc="-10" dirty="0">
                <a:latin typeface="Times New Roman"/>
                <a:cs typeface="Times New Roman"/>
              </a:rPr>
              <a:t>the </a:t>
            </a:r>
            <a:r>
              <a:rPr sz="1400" spc="-5" dirty="0">
                <a:latin typeface="Times New Roman"/>
                <a:cs typeface="Times New Roman"/>
              </a:rPr>
              <a:t>recipient. </a:t>
            </a:r>
            <a:r>
              <a:rPr sz="1400" dirty="0">
                <a:latin typeface="Times New Roman"/>
                <a:cs typeface="Times New Roman"/>
              </a:rPr>
              <a:t>In </a:t>
            </a:r>
            <a:r>
              <a:rPr sz="1400" spc="-5" dirty="0">
                <a:latin typeface="Times New Roman"/>
                <a:cs typeface="Times New Roman"/>
              </a:rPr>
              <a:t>order to </a:t>
            </a:r>
            <a:r>
              <a:rPr sz="1400" spc="-10" dirty="0">
                <a:latin typeface="Times New Roman"/>
                <a:cs typeface="Times New Roman"/>
              </a:rPr>
              <a:t>fit the </a:t>
            </a:r>
            <a:r>
              <a:rPr sz="1400" spc="-5" dirty="0">
                <a:latin typeface="Times New Roman"/>
                <a:cs typeface="Times New Roman"/>
              </a:rPr>
              <a:t>26 </a:t>
            </a:r>
            <a:r>
              <a:rPr sz="1400" spc="-10" dirty="0">
                <a:latin typeface="Times New Roman"/>
                <a:cs typeface="Times New Roman"/>
              </a:rPr>
              <a:t>letters </a:t>
            </a:r>
            <a:r>
              <a:rPr sz="1400" spc="5" dirty="0">
                <a:latin typeface="Times New Roman"/>
                <a:cs typeface="Times New Roman"/>
              </a:rPr>
              <a:t>of </a:t>
            </a:r>
            <a:r>
              <a:rPr sz="1400" spc="-10" dirty="0">
                <a:latin typeface="Times New Roman"/>
                <a:cs typeface="Times New Roman"/>
              </a:rPr>
              <a:t>the </a:t>
            </a:r>
            <a:r>
              <a:rPr sz="1400" spc="-5" dirty="0">
                <a:latin typeface="Times New Roman"/>
                <a:cs typeface="Times New Roman"/>
              </a:rPr>
              <a:t>alphabet </a:t>
            </a:r>
            <a:r>
              <a:rPr sz="1400" spc="-10" dirty="0">
                <a:latin typeface="Times New Roman"/>
                <a:cs typeface="Times New Roman"/>
              </a:rPr>
              <a:t>into  </a:t>
            </a:r>
            <a:r>
              <a:rPr sz="1400" spc="-15" dirty="0">
                <a:latin typeface="Times New Roman"/>
                <a:cs typeface="Times New Roman"/>
              </a:rPr>
              <a:t>the </a:t>
            </a:r>
            <a:r>
              <a:rPr sz="1400" spc="-5" dirty="0">
                <a:latin typeface="Times New Roman"/>
                <a:cs typeface="Times New Roman"/>
              </a:rPr>
              <a:t>25 cells created by </a:t>
            </a:r>
            <a:r>
              <a:rPr sz="1400" spc="-10" dirty="0">
                <a:latin typeface="Times New Roman"/>
                <a:cs typeface="Times New Roman"/>
              </a:rPr>
              <a:t>the </a:t>
            </a:r>
            <a:r>
              <a:rPr sz="1400" spc="-5" dirty="0">
                <a:latin typeface="Times New Roman"/>
                <a:cs typeface="Times New Roman"/>
              </a:rPr>
              <a:t>table, </a:t>
            </a:r>
            <a:r>
              <a:rPr sz="1400" spc="-10" dirty="0">
                <a:latin typeface="Times New Roman"/>
                <a:cs typeface="Times New Roman"/>
              </a:rPr>
              <a:t>the letters ‘i’ </a:t>
            </a:r>
            <a:r>
              <a:rPr sz="1400" spc="-15" dirty="0">
                <a:latin typeface="Times New Roman"/>
                <a:cs typeface="Times New Roman"/>
              </a:rPr>
              <a:t>and </a:t>
            </a:r>
            <a:r>
              <a:rPr sz="1400" dirty="0">
                <a:latin typeface="Times New Roman"/>
                <a:cs typeface="Times New Roman"/>
              </a:rPr>
              <a:t>‘j’ </a:t>
            </a:r>
            <a:r>
              <a:rPr sz="1400" spc="-10" dirty="0">
                <a:latin typeface="Times New Roman"/>
                <a:cs typeface="Times New Roman"/>
              </a:rPr>
              <a:t>are usually </a:t>
            </a:r>
            <a:r>
              <a:rPr sz="1400" spc="-5" dirty="0">
                <a:latin typeface="Times New Roman"/>
                <a:cs typeface="Times New Roman"/>
              </a:rPr>
              <a:t>combined </a:t>
            </a:r>
            <a:r>
              <a:rPr sz="1400" spc="-10" dirty="0">
                <a:latin typeface="Times New Roman"/>
                <a:cs typeface="Times New Roman"/>
              </a:rPr>
              <a:t>into  </a:t>
            </a:r>
            <a:r>
              <a:rPr sz="1400" spc="-5" dirty="0">
                <a:latin typeface="Times New Roman"/>
                <a:cs typeface="Times New Roman"/>
              </a:rPr>
              <a:t>a </a:t>
            </a:r>
            <a:r>
              <a:rPr sz="1400" spc="-10" dirty="0">
                <a:latin typeface="Times New Roman"/>
                <a:cs typeface="Times New Roman"/>
              </a:rPr>
              <a:t>single </a:t>
            </a:r>
            <a:r>
              <a:rPr sz="1400" spc="-5" dirty="0">
                <a:latin typeface="Times New Roman"/>
                <a:cs typeface="Times New Roman"/>
              </a:rPr>
              <a:t>cell. Originally </a:t>
            </a:r>
            <a:r>
              <a:rPr sz="1400" spc="-10" dirty="0">
                <a:latin typeface="Times New Roman"/>
                <a:cs typeface="Times New Roman"/>
              </a:rPr>
              <a:t>there </a:t>
            </a:r>
            <a:r>
              <a:rPr sz="1400" spc="-5" dirty="0">
                <a:latin typeface="Times New Roman"/>
                <a:cs typeface="Times New Roman"/>
              </a:rPr>
              <a:t>was </a:t>
            </a:r>
            <a:r>
              <a:rPr sz="1400" spc="-20" dirty="0">
                <a:latin typeface="Times New Roman"/>
                <a:cs typeface="Times New Roman"/>
              </a:rPr>
              <a:t>no </a:t>
            </a:r>
            <a:r>
              <a:rPr sz="1400" dirty="0">
                <a:latin typeface="Times New Roman"/>
                <a:cs typeface="Times New Roman"/>
              </a:rPr>
              <a:t>such </a:t>
            </a:r>
            <a:r>
              <a:rPr sz="1400" spc="-5" dirty="0">
                <a:latin typeface="Times New Roman"/>
                <a:cs typeface="Times New Roman"/>
              </a:rPr>
              <a:t>problem </a:t>
            </a:r>
            <a:r>
              <a:rPr sz="1400" spc="-10" dirty="0">
                <a:latin typeface="Times New Roman"/>
                <a:cs typeface="Times New Roman"/>
              </a:rPr>
              <a:t>because the </a:t>
            </a:r>
            <a:r>
              <a:rPr sz="1400" spc="-5" dirty="0">
                <a:latin typeface="Times New Roman"/>
                <a:cs typeface="Times New Roman"/>
              </a:rPr>
              <a:t>ancient </a:t>
            </a:r>
            <a:r>
              <a:rPr sz="1400" spc="-10" dirty="0">
                <a:latin typeface="Times New Roman"/>
                <a:cs typeface="Times New Roman"/>
              </a:rPr>
              <a:t>greek  </a:t>
            </a:r>
            <a:r>
              <a:rPr sz="1400" spc="-5" dirty="0">
                <a:latin typeface="Times New Roman"/>
                <a:cs typeface="Times New Roman"/>
              </a:rPr>
              <a:t>alphabet </a:t>
            </a:r>
            <a:r>
              <a:rPr sz="1400" spc="-15" dirty="0">
                <a:latin typeface="Times New Roman"/>
                <a:cs typeface="Times New Roman"/>
              </a:rPr>
              <a:t>has </a:t>
            </a:r>
            <a:r>
              <a:rPr sz="1400" spc="-5" dirty="0">
                <a:latin typeface="Times New Roman"/>
                <a:cs typeface="Times New Roman"/>
              </a:rPr>
              <a:t>24 </a:t>
            </a:r>
            <a:r>
              <a:rPr sz="1400" spc="-10" dirty="0">
                <a:latin typeface="Times New Roman"/>
                <a:cs typeface="Times New Roman"/>
              </a:rPr>
              <a:t>letters. A table </a:t>
            </a:r>
            <a:r>
              <a:rPr sz="1400" spc="5" dirty="0">
                <a:latin typeface="Times New Roman"/>
                <a:cs typeface="Times New Roman"/>
              </a:rPr>
              <a:t>of </a:t>
            </a:r>
            <a:r>
              <a:rPr sz="1400" dirty="0">
                <a:latin typeface="Times New Roman"/>
                <a:cs typeface="Times New Roman"/>
              </a:rPr>
              <a:t>bigger </a:t>
            </a:r>
            <a:r>
              <a:rPr sz="1400" spc="-10" dirty="0">
                <a:latin typeface="Times New Roman"/>
                <a:cs typeface="Times New Roman"/>
              </a:rPr>
              <a:t>size could </a:t>
            </a:r>
            <a:r>
              <a:rPr sz="1400" spc="-5" dirty="0">
                <a:latin typeface="Times New Roman"/>
                <a:cs typeface="Times New Roman"/>
              </a:rPr>
              <a:t>be </a:t>
            </a:r>
            <a:r>
              <a:rPr sz="1400" spc="-10" dirty="0">
                <a:latin typeface="Times New Roman"/>
                <a:cs typeface="Times New Roman"/>
              </a:rPr>
              <a:t>used </a:t>
            </a:r>
            <a:r>
              <a:rPr sz="1400" spc="-5" dirty="0">
                <a:latin typeface="Times New Roman"/>
                <a:cs typeface="Times New Roman"/>
              </a:rPr>
              <a:t>if a </a:t>
            </a:r>
            <a:r>
              <a:rPr sz="1400" spc="-10" dirty="0">
                <a:latin typeface="Times New Roman"/>
                <a:cs typeface="Times New Roman"/>
              </a:rPr>
              <a:t>language  </a:t>
            </a:r>
            <a:r>
              <a:rPr sz="1400" spc="-5" dirty="0">
                <a:latin typeface="Times New Roman"/>
                <a:cs typeface="Times New Roman"/>
              </a:rPr>
              <a:t>contain </a:t>
            </a:r>
            <a:r>
              <a:rPr sz="1400" spc="-10" dirty="0">
                <a:latin typeface="Times New Roman"/>
                <a:cs typeface="Times New Roman"/>
              </a:rPr>
              <a:t>large </a:t>
            </a:r>
            <a:r>
              <a:rPr sz="1400" spc="-5" dirty="0">
                <a:latin typeface="Times New Roman"/>
                <a:cs typeface="Times New Roman"/>
              </a:rPr>
              <a:t>number </a:t>
            </a:r>
            <a:r>
              <a:rPr sz="1400" spc="5" dirty="0">
                <a:latin typeface="Times New Roman"/>
                <a:cs typeface="Times New Roman"/>
              </a:rPr>
              <a:t>of</a:t>
            </a:r>
            <a:r>
              <a:rPr sz="1400" spc="25" dirty="0">
                <a:latin typeface="Times New Roman"/>
                <a:cs typeface="Times New Roman"/>
              </a:rPr>
              <a:t> </a:t>
            </a:r>
            <a:r>
              <a:rPr sz="1400" spc="-5" dirty="0">
                <a:latin typeface="Times New Roman"/>
                <a:cs typeface="Times New Roman"/>
              </a:rPr>
              <a:t>alphabets.[4]</a:t>
            </a:r>
            <a:endParaRPr sz="1400">
              <a:latin typeface="Times New Roman"/>
              <a:cs typeface="Times New Roman"/>
            </a:endParaRPr>
          </a:p>
        </p:txBody>
      </p:sp>
      <p:sp>
        <p:nvSpPr>
          <p:cNvPr id="3" name="object 3"/>
          <p:cNvSpPr txBox="1"/>
          <p:nvPr/>
        </p:nvSpPr>
        <p:spPr>
          <a:xfrm>
            <a:off x="987348" y="5943650"/>
            <a:ext cx="5704840" cy="3187700"/>
          </a:xfrm>
          <a:prstGeom prst="rect">
            <a:avLst/>
          </a:prstGeom>
        </p:spPr>
        <p:txBody>
          <a:bodyPr vert="horz" wrap="square" lIns="0" tIns="125730" rIns="0" bIns="0" rtlCol="0">
            <a:spAutoFit/>
          </a:bodyPr>
          <a:lstStyle/>
          <a:p>
            <a:pPr marR="326390" algn="ctr">
              <a:lnSpc>
                <a:spcPct val="100000"/>
              </a:lnSpc>
              <a:spcBef>
                <a:spcPts val="990"/>
              </a:spcBef>
            </a:pPr>
            <a:r>
              <a:rPr sz="1400" spc="-10" dirty="0">
                <a:latin typeface="Times New Roman"/>
                <a:cs typeface="Times New Roman"/>
              </a:rPr>
              <a:t>Fig </a:t>
            </a:r>
            <a:r>
              <a:rPr sz="1400" spc="5" dirty="0">
                <a:latin typeface="Times New Roman"/>
                <a:cs typeface="Times New Roman"/>
              </a:rPr>
              <a:t>4: </a:t>
            </a:r>
            <a:r>
              <a:rPr sz="1400" spc="-5" dirty="0">
                <a:latin typeface="Times New Roman"/>
                <a:cs typeface="Times New Roman"/>
              </a:rPr>
              <a:t>Polybius Cipher</a:t>
            </a:r>
            <a:endParaRPr sz="1400">
              <a:latin typeface="Times New Roman"/>
              <a:cs typeface="Times New Roman"/>
            </a:endParaRPr>
          </a:p>
          <a:p>
            <a:pPr marL="12700">
              <a:lnSpc>
                <a:spcPct val="100000"/>
              </a:lnSpc>
              <a:spcBef>
                <a:spcPts val="885"/>
              </a:spcBef>
            </a:pPr>
            <a:r>
              <a:rPr sz="1400" spc="-5" dirty="0">
                <a:latin typeface="Times New Roman"/>
                <a:cs typeface="Times New Roman"/>
              </a:rPr>
              <a:t>Example</a:t>
            </a:r>
            <a:r>
              <a:rPr sz="1400" b="1" spc="-5" dirty="0">
                <a:latin typeface="Times New Roman"/>
                <a:cs typeface="Times New Roman"/>
              </a:rPr>
              <a:t>:</a:t>
            </a:r>
            <a:endParaRPr sz="1400">
              <a:latin typeface="Times New Roman"/>
              <a:cs typeface="Times New Roman"/>
            </a:endParaRPr>
          </a:p>
          <a:p>
            <a:pPr marL="12700" marR="4571365" algn="just">
              <a:lnSpc>
                <a:spcPct val="151400"/>
              </a:lnSpc>
              <a:spcBef>
                <a:spcPts val="30"/>
              </a:spcBef>
            </a:pPr>
            <a:r>
              <a:rPr sz="1400" spc="-5" dirty="0">
                <a:latin typeface="Times New Roman"/>
                <a:cs typeface="Times New Roman"/>
              </a:rPr>
              <a:t>Input: </a:t>
            </a:r>
            <a:r>
              <a:rPr sz="1400" spc="-15" dirty="0">
                <a:latin typeface="Times New Roman"/>
                <a:cs typeface="Times New Roman"/>
              </a:rPr>
              <a:t>BUS  </a:t>
            </a:r>
            <a:r>
              <a:rPr sz="1400" spc="-5" dirty="0">
                <a:latin typeface="Times New Roman"/>
                <a:cs typeface="Times New Roman"/>
              </a:rPr>
              <a:t>Output:</a:t>
            </a:r>
            <a:r>
              <a:rPr sz="1400" spc="-120" dirty="0">
                <a:latin typeface="Times New Roman"/>
                <a:cs typeface="Times New Roman"/>
              </a:rPr>
              <a:t> </a:t>
            </a:r>
            <a:r>
              <a:rPr sz="1400" spc="-5" dirty="0">
                <a:latin typeface="Times New Roman"/>
                <a:cs typeface="Times New Roman"/>
              </a:rPr>
              <a:t>124543</a:t>
            </a:r>
            <a:endParaRPr sz="1400">
              <a:latin typeface="Times New Roman"/>
              <a:cs typeface="Times New Roman"/>
            </a:endParaRPr>
          </a:p>
          <a:p>
            <a:pPr marL="12700" marR="5080" algn="just">
              <a:lnSpc>
                <a:spcPct val="143800"/>
              </a:lnSpc>
              <a:spcBef>
                <a:spcPts val="150"/>
              </a:spcBef>
            </a:pPr>
            <a:r>
              <a:rPr sz="1400" spc="-5" dirty="0">
                <a:latin typeface="Times New Roman"/>
                <a:cs typeface="Times New Roman"/>
              </a:rPr>
              <a:t>Now, </a:t>
            </a:r>
            <a:r>
              <a:rPr sz="1400" spc="-15" dirty="0">
                <a:latin typeface="Times New Roman"/>
                <a:cs typeface="Times New Roman"/>
              </a:rPr>
              <a:t>this </a:t>
            </a:r>
            <a:r>
              <a:rPr sz="1400" dirty="0">
                <a:latin typeface="Times New Roman"/>
                <a:cs typeface="Times New Roman"/>
              </a:rPr>
              <a:t>both </a:t>
            </a:r>
            <a:r>
              <a:rPr sz="1400" spc="-5" dirty="0">
                <a:latin typeface="Times New Roman"/>
                <a:cs typeface="Times New Roman"/>
              </a:rPr>
              <a:t>two Vigenere </a:t>
            </a:r>
            <a:r>
              <a:rPr sz="1400" spc="-15" dirty="0">
                <a:latin typeface="Times New Roman"/>
                <a:cs typeface="Times New Roman"/>
              </a:rPr>
              <a:t>and </a:t>
            </a:r>
            <a:r>
              <a:rPr sz="1400" spc="-5" dirty="0">
                <a:latin typeface="Times New Roman"/>
                <a:cs typeface="Times New Roman"/>
              </a:rPr>
              <a:t>Polybius </a:t>
            </a:r>
            <a:r>
              <a:rPr sz="1400" spc="-10" dirty="0">
                <a:latin typeface="Times New Roman"/>
                <a:cs typeface="Times New Roman"/>
              </a:rPr>
              <a:t>cipher </a:t>
            </a:r>
            <a:r>
              <a:rPr sz="1400" dirty="0">
                <a:latin typeface="Times New Roman"/>
                <a:cs typeface="Times New Roman"/>
              </a:rPr>
              <a:t>will </a:t>
            </a:r>
            <a:r>
              <a:rPr sz="1400" spc="-5" dirty="0">
                <a:latin typeface="Times New Roman"/>
                <a:cs typeface="Times New Roman"/>
              </a:rPr>
              <a:t>be </a:t>
            </a:r>
            <a:r>
              <a:rPr sz="1400" spc="-10" dirty="0">
                <a:latin typeface="Times New Roman"/>
                <a:cs typeface="Times New Roman"/>
              </a:rPr>
              <a:t>done </a:t>
            </a:r>
            <a:r>
              <a:rPr sz="1400" spc="-5" dirty="0">
                <a:latin typeface="Times New Roman"/>
                <a:cs typeface="Times New Roman"/>
              </a:rPr>
              <a:t>summation and  combination </a:t>
            </a:r>
            <a:r>
              <a:rPr sz="1400" spc="-10" dirty="0">
                <a:latin typeface="Times New Roman"/>
                <a:cs typeface="Times New Roman"/>
              </a:rPr>
              <a:t>for </a:t>
            </a:r>
            <a:r>
              <a:rPr sz="1400" spc="-5" dirty="0">
                <a:latin typeface="Times New Roman"/>
                <a:cs typeface="Times New Roman"/>
              </a:rPr>
              <a:t>formation </a:t>
            </a:r>
            <a:r>
              <a:rPr sz="1400" spc="5" dirty="0">
                <a:latin typeface="Times New Roman"/>
                <a:cs typeface="Times New Roman"/>
              </a:rPr>
              <a:t>of </a:t>
            </a:r>
            <a:r>
              <a:rPr sz="1400" spc="-10" dirty="0">
                <a:latin typeface="Times New Roman"/>
                <a:cs typeface="Times New Roman"/>
              </a:rPr>
              <a:t>hybrid </a:t>
            </a:r>
            <a:r>
              <a:rPr sz="1400" spc="-5" dirty="0">
                <a:latin typeface="Times New Roman"/>
                <a:cs typeface="Times New Roman"/>
              </a:rPr>
              <a:t>cipher </a:t>
            </a:r>
            <a:r>
              <a:rPr sz="1400" spc="-10" dirty="0">
                <a:latin typeface="Times New Roman"/>
                <a:cs typeface="Times New Roman"/>
              </a:rPr>
              <a:t>system. This </a:t>
            </a:r>
            <a:r>
              <a:rPr sz="1400" spc="-5" dirty="0">
                <a:latin typeface="Times New Roman"/>
                <a:cs typeface="Times New Roman"/>
              </a:rPr>
              <a:t>combination </a:t>
            </a:r>
            <a:r>
              <a:rPr sz="1400" spc="-15" dirty="0">
                <a:latin typeface="Times New Roman"/>
                <a:cs typeface="Times New Roman"/>
              </a:rPr>
              <a:t>makes  use </a:t>
            </a:r>
            <a:r>
              <a:rPr sz="1400" spc="5" dirty="0">
                <a:latin typeface="Times New Roman"/>
                <a:cs typeface="Times New Roman"/>
              </a:rPr>
              <a:t>of </a:t>
            </a:r>
            <a:r>
              <a:rPr sz="1400" spc="-5" dirty="0">
                <a:latin typeface="Times New Roman"/>
                <a:cs typeface="Times New Roman"/>
              </a:rPr>
              <a:t>alphabetic substitution </a:t>
            </a:r>
            <a:r>
              <a:rPr sz="1400" spc="-10" dirty="0">
                <a:latin typeface="Times New Roman"/>
                <a:cs typeface="Times New Roman"/>
              </a:rPr>
              <a:t>that </a:t>
            </a:r>
            <a:r>
              <a:rPr sz="1400" spc="-20" dirty="0">
                <a:latin typeface="Times New Roman"/>
                <a:cs typeface="Times New Roman"/>
              </a:rPr>
              <a:t>is</a:t>
            </a:r>
            <a:r>
              <a:rPr sz="1400" spc="310" dirty="0">
                <a:latin typeface="Times New Roman"/>
                <a:cs typeface="Times New Roman"/>
              </a:rPr>
              <a:t> </a:t>
            </a:r>
            <a:r>
              <a:rPr sz="1400" spc="-10" dirty="0">
                <a:latin typeface="Times New Roman"/>
                <a:cs typeface="Times New Roman"/>
              </a:rPr>
              <a:t>vigenere </a:t>
            </a:r>
            <a:r>
              <a:rPr sz="1400" spc="-5" dirty="0">
                <a:latin typeface="Times New Roman"/>
                <a:cs typeface="Times New Roman"/>
              </a:rPr>
              <a:t>Cipher and polyalphabetic  Numerical Cipher </a:t>
            </a:r>
            <a:r>
              <a:rPr sz="1400" spc="-10" dirty="0">
                <a:latin typeface="Times New Roman"/>
                <a:cs typeface="Times New Roman"/>
              </a:rPr>
              <a:t>that </a:t>
            </a:r>
            <a:r>
              <a:rPr sz="1400" spc="-20" dirty="0">
                <a:latin typeface="Times New Roman"/>
                <a:cs typeface="Times New Roman"/>
              </a:rPr>
              <a:t>is </a:t>
            </a:r>
            <a:r>
              <a:rPr sz="1400" spc="-10" dirty="0">
                <a:latin typeface="Times New Roman"/>
                <a:cs typeface="Times New Roman"/>
              </a:rPr>
              <a:t>Polybius </a:t>
            </a:r>
            <a:r>
              <a:rPr sz="1400" spc="-5" dirty="0">
                <a:latin typeface="Times New Roman"/>
                <a:cs typeface="Times New Roman"/>
              </a:rPr>
              <a:t>Square Cipher </a:t>
            </a:r>
            <a:r>
              <a:rPr sz="1400" dirty="0">
                <a:latin typeface="Times New Roman"/>
                <a:cs typeface="Times New Roman"/>
              </a:rPr>
              <a:t>which </a:t>
            </a:r>
            <a:r>
              <a:rPr sz="1400" spc="-15" dirty="0">
                <a:latin typeface="Times New Roman"/>
                <a:cs typeface="Times New Roman"/>
              </a:rPr>
              <a:t>make </a:t>
            </a:r>
            <a:r>
              <a:rPr sz="1400" spc="-10" dirty="0">
                <a:latin typeface="Times New Roman"/>
                <a:cs typeface="Times New Roman"/>
              </a:rPr>
              <a:t>the message </a:t>
            </a:r>
            <a:r>
              <a:rPr sz="1400" spc="-5" dirty="0">
                <a:latin typeface="Times New Roman"/>
                <a:cs typeface="Times New Roman"/>
              </a:rPr>
              <a:t>and  plain text to encrypted </a:t>
            </a:r>
            <a:r>
              <a:rPr sz="1400" spc="-15" dirty="0">
                <a:latin typeface="Times New Roman"/>
                <a:cs typeface="Times New Roman"/>
              </a:rPr>
              <a:t>message </a:t>
            </a:r>
            <a:r>
              <a:rPr sz="1400" dirty="0">
                <a:latin typeface="Times New Roman"/>
                <a:cs typeface="Times New Roman"/>
              </a:rPr>
              <a:t>which </a:t>
            </a:r>
            <a:r>
              <a:rPr sz="1400" spc="-5" dirty="0">
                <a:latin typeface="Times New Roman"/>
                <a:cs typeface="Times New Roman"/>
              </a:rPr>
              <a:t>is </a:t>
            </a:r>
            <a:r>
              <a:rPr sz="1400" spc="-10" dirty="0">
                <a:latin typeface="Times New Roman"/>
                <a:cs typeface="Times New Roman"/>
              </a:rPr>
              <a:t>very confusing, unstructured </a:t>
            </a:r>
            <a:r>
              <a:rPr sz="1400" spc="-5" dirty="0">
                <a:latin typeface="Times New Roman"/>
                <a:cs typeface="Times New Roman"/>
              </a:rPr>
              <a:t>and  </a:t>
            </a:r>
            <a:r>
              <a:rPr sz="1400" spc="-10" dirty="0">
                <a:latin typeface="Times New Roman"/>
                <a:cs typeface="Times New Roman"/>
              </a:rPr>
              <a:t>diffused that </a:t>
            </a:r>
            <a:r>
              <a:rPr sz="1400" spc="-5" dirty="0">
                <a:latin typeface="Times New Roman"/>
                <a:cs typeface="Times New Roman"/>
              </a:rPr>
              <a:t>cannot be </a:t>
            </a:r>
            <a:r>
              <a:rPr sz="1400" spc="-10" dirty="0">
                <a:latin typeface="Times New Roman"/>
                <a:cs typeface="Times New Roman"/>
              </a:rPr>
              <a:t>easier </a:t>
            </a:r>
            <a:r>
              <a:rPr sz="1400" spc="-5" dirty="0">
                <a:latin typeface="Times New Roman"/>
                <a:cs typeface="Times New Roman"/>
              </a:rPr>
              <a:t>to</a:t>
            </a:r>
            <a:r>
              <a:rPr sz="1400" spc="70" dirty="0">
                <a:latin typeface="Times New Roman"/>
                <a:cs typeface="Times New Roman"/>
              </a:rPr>
              <a:t> </a:t>
            </a:r>
            <a:r>
              <a:rPr sz="1400" spc="-5" dirty="0">
                <a:latin typeface="Times New Roman"/>
                <a:cs typeface="Times New Roman"/>
              </a:rPr>
              <a:t>break.</a:t>
            </a:r>
            <a:endParaRPr sz="1400">
              <a:latin typeface="Times New Roman"/>
              <a:cs typeface="Times New Roman"/>
            </a:endParaRPr>
          </a:p>
        </p:txBody>
      </p:sp>
      <p:sp>
        <p:nvSpPr>
          <p:cNvPr id="4" name="object 4"/>
          <p:cNvSpPr/>
          <p:nvPr/>
        </p:nvSpPr>
        <p:spPr>
          <a:xfrm>
            <a:off x="2411095" y="3303904"/>
            <a:ext cx="2859405" cy="267639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86383" y="2197734"/>
            <a:ext cx="5056505" cy="1124025"/>
          </a:xfrm>
          <a:prstGeom prst="rect">
            <a:avLst/>
          </a:prstGeom>
        </p:spPr>
        <p:txBody>
          <a:bodyPr vert="horz" wrap="square" lIns="0" tIns="31114" rIns="0" bIns="0" rtlCol="0">
            <a:spAutoFit/>
          </a:bodyPr>
          <a:lstStyle/>
          <a:p>
            <a:pPr marL="1704975" marR="5080" indent="-1692275" algn="just">
              <a:lnSpc>
                <a:spcPts val="2070"/>
              </a:lnSpc>
              <a:spcBef>
                <a:spcPts val="244"/>
              </a:spcBef>
            </a:pPr>
            <a:r>
              <a:rPr lang="en-US" b="1" spc="-10" dirty="0" smtClean="0">
                <a:latin typeface="Times New Roman"/>
                <a:cs typeface="Times New Roman"/>
              </a:rPr>
              <a:t>REGENT EDUCATION AND RESEARCH FOUNDATION</a:t>
            </a:r>
            <a:endParaRPr sz="1800" dirty="0">
              <a:latin typeface="Times New Roman"/>
              <a:cs typeface="Times New Roman"/>
            </a:endParaRPr>
          </a:p>
          <a:p>
            <a:pPr>
              <a:lnSpc>
                <a:spcPct val="100000"/>
              </a:lnSpc>
              <a:spcBef>
                <a:spcPts val="45"/>
              </a:spcBef>
            </a:pPr>
            <a:endParaRPr sz="2000" dirty="0">
              <a:latin typeface="Times New Roman"/>
              <a:cs typeface="Times New Roman"/>
            </a:endParaRPr>
          </a:p>
          <a:p>
            <a:pPr marL="350520" algn="just">
              <a:lnSpc>
                <a:spcPct val="100000"/>
              </a:lnSpc>
              <a:spcBef>
                <a:spcPts val="5"/>
              </a:spcBef>
            </a:pPr>
            <a:r>
              <a:rPr lang="en-US" sz="1600" b="1" dirty="0" smtClean="0">
                <a:latin typeface="Times New Roman"/>
                <a:cs typeface="Times New Roman"/>
              </a:rPr>
              <a:t>                  </a:t>
            </a:r>
            <a:r>
              <a:rPr sz="1600" b="1" dirty="0" smtClean="0">
                <a:latin typeface="Times New Roman"/>
                <a:cs typeface="Times New Roman"/>
              </a:rPr>
              <a:t>BONAFIDE</a:t>
            </a:r>
            <a:r>
              <a:rPr sz="1600" b="1" spc="-15" dirty="0" smtClean="0">
                <a:latin typeface="Times New Roman"/>
                <a:cs typeface="Times New Roman"/>
              </a:rPr>
              <a:t> </a:t>
            </a:r>
            <a:r>
              <a:rPr sz="1600" b="1" spc="-5" dirty="0">
                <a:latin typeface="Times New Roman"/>
                <a:cs typeface="Times New Roman"/>
              </a:rPr>
              <a:t>CERTIFICATE</a:t>
            </a:r>
            <a:endParaRPr sz="1600" dirty="0">
              <a:latin typeface="Times New Roman"/>
              <a:cs typeface="Times New Roman"/>
            </a:endParaRPr>
          </a:p>
        </p:txBody>
      </p:sp>
      <p:sp>
        <p:nvSpPr>
          <p:cNvPr id="3" name="object 3"/>
          <p:cNvSpPr txBox="1"/>
          <p:nvPr/>
        </p:nvSpPr>
        <p:spPr>
          <a:xfrm>
            <a:off x="892860" y="3841241"/>
            <a:ext cx="5814060" cy="1280479"/>
          </a:xfrm>
          <a:prstGeom prst="rect">
            <a:avLst/>
          </a:prstGeom>
        </p:spPr>
        <p:txBody>
          <a:bodyPr vert="horz" wrap="square" lIns="0" tIns="23495" rIns="0" bIns="0" rtlCol="0">
            <a:spAutoFit/>
          </a:bodyPr>
          <a:lstStyle/>
          <a:p>
            <a:pPr marL="12700" marR="719455">
              <a:lnSpc>
                <a:spcPts val="1630"/>
              </a:lnSpc>
              <a:spcBef>
                <a:spcPts val="185"/>
              </a:spcBef>
              <a:tabLst>
                <a:tab pos="927100" algn="l"/>
                <a:tab pos="1384300" algn="l"/>
                <a:tab pos="1841500" algn="l"/>
                <a:tab pos="2756535" algn="l"/>
                <a:tab pos="3582670" algn="l"/>
                <a:tab pos="3671570" algn="l"/>
              </a:tabLst>
            </a:pPr>
            <a:r>
              <a:rPr sz="1400" b="1" spc="-5" dirty="0">
                <a:latin typeface="Times New Roman"/>
                <a:cs typeface="Times New Roman"/>
              </a:rPr>
              <a:t>Certified	</a:t>
            </a:r>
            <a:r>
              <a:rPr sz="1400" b="1" spc="-10" dirty="0">
                <a:latin typeface="Times New Roman"/>
                <a:cs typeface="Times New Roman"/>
              </a:rPr>
              <a:t>that	this	project	report		</a:t>
            </a:r>
            <a:r>
              <a:rPr sz="1400" b="1" u="heavy" spc="-10"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“DESIGN </a:t>
            </a:r>
            <a:r>
              <a:rPr sz="1400" b="1" u="heavy" spc="-10" dirty="0">
                <a:uFill>
                  <a:solidFill>
                    <a:srgbClr val="000000"/>
                  </a:solidFill>
                </a:uFill>
                <a:latin typeface="Times New Roman"/>
                <a:cs typeface="Times New Roman"/>
              </a:rPr>
              <a:t>AND </a:t>
            </a:r>
            <a:r>
              <a:rPr sz="1400" b="1" spc="-10" dirty="0">
                <a:latin typeface="Times New Roman"/>
                <a:cs typeface="Times New Roman"/>
              </a:rPr>
              <a:t> </a:t>
            </a:r>
            <a:r>
              <a:rPr sz="1400" b="1" u="heavy" spc="-5" dirty="0">
                <a:uFill>
                  <a:solidFill>
                    <a:srgbClr val="000000"/>
                  </a:solidFill>
                </a:uFill>
                <a:latin typeface="Times New Roman"/>
                <a:cs typeface="Times New Roman"/>
              </a:rPr>
              <a:t>ANALYSIS</a:t>
            </a:r>
            <a:r>
              <a:rPr sz="1400" b="1" u="heavy" spc="10" dirty="0">
                <a:uFill>
                  <a:solidFill>
                    <a:srgbClr val="000000"/>
                  </a:solidFill>
                </a:uFill>
                <a:latin typeface="Times New Roman"/>
                <a:cs typeface="Times New Roman"/>
              </a:rPr>
              <a:t> </a:t>
            </a:r>
            <a:r>
              <a:rPr sz="1400" b="1" u="heavy" spc="-10" dirty="0">
                <a:uFill>
                  <a:solidFill>
                    <a:srgbClr val="000000"/>
                  </a:solidFill>
                </a:uFill>
                <a:latin typeface="Times New Roman"/>
                <a:cs typeface="Times New Roman"/>
              </a:rPr>
              <a:t>OF	</a:t>
            </a:r>
            <a:r>
              <a:rPr sz="1400" b="1" u="heavy" spc="-5" dirty="0">
                <a:uFill>
                  <a:solidFill>
                    <a:srgbClr val="000000"/>
                  </a:solidFill>
                </a:uFill>
                <a:latin typeface="Times New Roman"/>
                <a:cs typeface="Times New Roman"/>
              </a:rPr>
              <a:t>CRYPTOGRAPHIC	TECHNIQUE</a:t>
            </a:r>
            <a:r>
              <a:rPr sz="1400" b="1" u="heavy" spc="-70"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FOR</a:t>
            </a:r>
            <a:endParaRPr sz="1400" dirty="0">
              <a:latin typeface="Times New Roman"/>
              <a:cs typeface="Times New Roman"/>
            </a:endParaRPr>
          </a:p>
          <a:p>
            <a:pPr marL="12700">
              <a:lnSpc>
                <a:spcPts val="1525"/>
              </a:lnSpc>
              <a:tabLst>
                <a:tab pos="473075" algn="l"/>
              </a:tabLst>
            </a:pPr>
            <a:r>
              <a:rPr sz="1400" b="1" u="heavy" spc="-5" dirty="0">
                <a:uFill>
                  <a:solidFill>
                    <a:srgbClr val="000000"/>
                  </a:solidFill>
                </a:uFill>
                <a:latin typeface="Times New Roman"/>
                <a:cs typeface="Times New Roman"/>
              </a:rPr>
              <a:t> 	</a:t>
            </a:r>
            <a:r>
              <a:rPr sz="1400" b="1" u="heavy" spc="-10" dirty="0">
                <a:uFill>
                  <a:solidFill>
                    <a:srgbClr val="000000"/>
                  </a:solidFill>
                </a:uFill>
                <a:latin typeface="Times New Roman"/>
                <a:cs typeface="Times New Roman"/>
              </a:rPr>
              <a:t>COMMUNICATION</a:t>
            </a:r>
            <a:endParaRPr sz="1400" dirty="0">
              <a:latin typeface="Times New Roman"/>
              <a:cs typeface="Times New Roman"/>
            </a:endParaRPr>
          </a:p>
          <a:p>
            <a:pPr marL="12700">
              <a:lnSpc>
                <a:spcPts val="1714"/>
              </a:lnSpc>
              <a:tabLst>
                <a:tab pos="1021715" algn="l"/>
                <a:tab pos="1332865" algn="l"/>
                <a:tab pos="1762760" algn="l"/>
                <a:tab pos="2616200" algn="l"/>
                <a:tab pos="3201670" algn="l"/>
                <a:tab pos="3543300" algn="l"/>
                <a:tab pos="4610735" algn="l"/>
              </a:tabLst>
            </a:pPr>
            <a:r>
              <a:rPr sz="1400" u="heavy" spc="-355" dirty="0">
                <a:uFill>
                  <a:solidFill>
                    <a:srgbClr val="000000"/>
                  </a:solidFill>
                </a:uFill>
                <a:latin typeface="Times New Roman"/>
                <a:cs typeface="Times New Roman"/>
              </a:rPr>
              <a:t> </a:t>
            </a:r>
            <a:r>
              <a:rPr sz="1400" b="1" u="heavy" spc="-5" dirty="0">
                <a:uFill>
                  <a:solidFill>
                    <a:srgbClr val="000000"/>
                  </a:solidFill>
                </a:uFill>
                <a:latin typeface="Times New Roman"/>
                <a:cs typeface="Times New Roman"/>
              </a:rPr>
              <a:t>SYSTEM”</a:t>
            </a:r>
            <a:r>
              <a:rPr sz="1400" b="1" spc="-5" dirty="0">
                <a:latin typeface="Times New Roman"/>
                <a:cs typeface="Times New Roman"/>
              </a:rPr>
              <a:t>	</a:t>
            </a:r>
            <a:r>
              <a:rPr sz="1400" b="1" spc="-10" dirty="0">
                <a:latin typeface="Times New Roman"/>
                <a:cs typeface="Times New Roman"/>
              </a:rPr>
              <a:t>is	</a:t>
            </a:r>
            <a:r>
              <a:rPr sz="1400" b="1" spc="-15" dirty="0">
                <a:latin typeface="Times New Roman"/>
                <a:cs typeface="Times New Roman"/>
              </a:rPr>
              <a:t>the	</a:t>
            </a:r>
            <a:r>
              <a:rPr sz="1400" b="1" spc="-10" dirty="0">
                <a:latin typeface="Times New Roman"/>
                <a:cs typeface="Times New Roman"/>
              </a:rPr>
              <a:t>bonafide	</a:t>
            </a:r>
            <a:r>
              <a:rPr sz="1400" b="1" spc="-5" dirty="0" smtClean="0">
                <a:latin typeface="Times New Roman"/>
                <a:cs typeface="Times New Roman"/>
              </a:rPr>
              <a:t>work</a:t>
            </a:r>
            <a:r>
              <a:rPr lang="en-US" sz="1400" b="1" spc="-5" dirty="0">
                <a:latin typeface="Times New Roman"/>
                <a:cs typeface="Times New Roman"/>
              </a:rPr>
              <a:t>s</a:t>
            </a:r>
            <a:r>
              <a:rPr sz="1400" b="1" spc="-5" dirty="0">
                <a:latin typeface="Times New Roman"/>
                <a:cs typeface="Times New Roman"/>
              </a:rPr>
              <a:t>	</a:t>
            </a:r>
            <a:r>
              <a:rPr sz="1400" b="1" spc="-20" dirty="0">
                <a:latin typeface="Times New Roman"/>
                <a:cs typeface="Times New Roman"/>
              </a:rPr>
              <a:t>of	</a:t>
            </a:r>
            <a:r>
              <a:rPr sz="1400" b="1" u="heavy" spc="-20" dirty="0">
                <a:uFill>
                  <a:solidFill>
                    <a:srgbClr val="000000"/>
                  </a:solidFill>
                </a:uFill>
                <a:latin typeface="Times New Roman"/>
                <a:cs typeface="Times New Roman"/>
              </a:rPr>
              <a:t> </a:t>
            </a:r>
            <a:r>
              <a:rPr sz="1400" b="1" u="heavy" spc="-5" dirty="0" smtClean="0">
                <a:uFill>
                  <a:solidFill>
                    <a:srgbClr val="000000"/>
                  </a:solidFill>
                </a:uFill>
                <a:latin typeface="Times New Roman"/>
                <a:cs typeface="Times New Roman"/>
              </a:rPr>
              <a:t>“</a:t>
            </a:r>
            <a:r>
              <a:rPr lang="en-US" sz="1500" b="1" u="heavy" spc="-5" dirty="0" smtClean="0">
                <a:uFill>
                  <a:solidFill>
                    <a:srgbClr val="000000"/>
                  </a:solidFill>
                </a:uFill>
                <a:latin typeface="Times New Roman"/>
                <a:cs typeface="Times New Roman"/>
              </a:rPr>
              <a:t>RITTICK PAUL,RAJIB SEAKH,RANJAN SARKAR,SOURAV DEY,SUMAN MAITY</a:t>
            </a:r>
            <a:r>
              <a:rPr sz="1500" b="1" u="heavy" spc="-5" dirty="0" smtClean="0">
                <a:uFill>
                  <a:solidFill>
                    <a:srgbClr val="000000"/>
                  </a:solidFill>
                </a:uFill>
                <a:latin typeface="Times New Roman"/>
                <a:cs typeface="Times New Roman"/>
              </a:rPr>
              <a:t>”</a:t>
            </a:r>
            <a:r>
              <a:rPr sz="1500" b="1" spc="-5" dirty="0" smtClean="0">
                <a:latin typeface="Times New Roman"/>
                <a:cs typeface="Times New Roman"/>
              </a:rPr>
              <a:t> </a:t>
            </a:r>
            <a:r>
              <a:rPr sz="1400" b="1" spc="-20" dirty="0">
                <a:latin typeface="Times New Roman"/>
                <a:cs typeface="Times New Roman"/>
              </a:rPr>
              <a:t>who </a:t>
            </a:r>
            <a:r>
              <a:rPr sz="1400" b="1" dirty="0">
                <a:latin typeface="Times New Roman"/>
                <a:cs typeface="Times New Roman"/>
              </a:rPr>
              <a:t>carried </a:t>
            </a:r>
            <a:r>
              <a:rPr sz="1400" b="1" spc="-10" dirty="0">
                <a:latin typeface="Times New Roman"/>
                <a:cs typeface="Times New Roman"/>
              </a:rPr>
              <a:t>out </a:t>
            </a:r>
            <a:r>
              <a:rPr sz="1400" b="1" spc="-5" dirty="0">
                <a:latin typeface="Times New Roman"/>
                <a:cs typeface="Times New Roman"/>
              </a:rPr>
              <a:t>the project work </a:t>
            </a:r>
            <a:r>
              <a:rPr sz="1400" b="1" spc="-15" dirty="0">
                <a:latin typeface="Times New Roman"/>
                <a:cs typeface="Times New Roman"/>
              </a:rPr>
              <a:t>under my</a:t>
            </a:r>
            <a:r>
              <a:rPr sz="1400" b="1" spc="30" dirty="0">
                <a:latin typeface="Times New Roman"/>
                <a:cs typeface="Times New Roman"/>
              </a:rPr>
              <a:t> </a:t>
            </a:r>
            <a:r>
              <a:rPr sz="1400" b="1" spc="-5" dirty="0">
                <a:latin typeface="Times New Roman"/>
                <a:cs typeface="Times New Roman"/>
              </a:rPr>
              <a:t>supervision.</a:t>
            </a:r>
            <a:endParaRPr sz="1400" dirty="0">
              <a:latin typeface="Times New Roman"/>
              <a:cs typeface="Times New Roman"/>
            </a:endParaRPr>
          </a:p>
        </p:txBody>
      </p:sp>
      <p:sp>
        <p:nvSpPr>
          <p:cNvPr id="4" name="object 4"/>
          <p:cNvSpPr txBox="1"/>
          <p:nvPr/>
        </p:nvSpPr>
        <p:spPr>
          <a:xfrm>
            <a:off x="1145844" y="5899150"/>
            <a:ext cx="2083435" cy="1427955"/>
          </a:xfrm>
          <a:prstGeom prst="rect">
            <a:avLst/>
          </a:prstGeom>
        </p:spPr>
        <p:txBody>
          <a:bodyPr vert="horz" wrap="square" lIns="0" tIns="85725" rIns="0" bIns="0" rtlCol="0">
            <a:spAutoFit/>
          </a:bodyPr>
          <a:lstStyle/>
          <a:p>
            <a:pPr marL="12700">
              <a:lnSpc>
                <a:spcPct val="100000"/>
              </a:lnSpc>
              <a:spcBef>
                <a:spcPts val="675"/>
              </a:spcBef>
            </a:pPr>
            <a:r>
              <a:rPr sz="1200" b="1" spc="-5" dirty="0">
                <a:latin typeface="Times New Roman"/>
                <a:cs typeface="Times New Roman"/>
              </a:rPr>
              <a:t>SIGNATURE </a:t>
            </a:r>
            <a:r>
              <a:rPr sz="1200" b="1" dirty="0">
                <a:latin typeface="Times New Roman"/>
                <a:cs typeface="Times New Roman"/>
              </a:rPr>
              <a:t>OF</a:t>
            </a:r>
            <a:r>
              <a:rPr sz="1200" b="1" spc="-10" dirty="0">
                <a:latin typeface="Times New Roman"/>
                <a:cs typeface="Times New Roman"/>
              </a:rPr>
              <a:t> </a:t>
            </a:r>
            <a:r>
              <a:rPr sz="1200" b="1" spc="-5" dirty="0" smtClean="0">
                <a:latin typeface="Times New Roman"/>
                <a:cs typeface="Times New Roman"/>
              </a:rPr>
              <a:t>HEAD</a:t>
            </a:r>
            <a:endParaRPr lang="en-US" sz="1200" b="1" spc="-5" dirty="0" smtClean="0">
              <a:latin typeface="Times New Roman"/>
              <a:cs typeface="Times New Roman"/>
            </a:endParaRPr>
          </a:p>
          <a:p>
            <a:pPr marL="12700">
              <a:lnSpc>
                <a:spcPct val="100000"/>
              </a:lnSpc>
              <a:spcBef>
                <a:spcPts val="675"/>
              </a:spcBef>
            </a:pPr>
            <a:r>
              <a:rPr lang="en-US" sz="1200" dirty="0" smtClean="0">
                <a:latin typeface="Times New Roman"/>
                <a:cs typeface="Times New Roman"/>
              </a:rPr>
              <a:t>MR. SUBHANKAR GHOSH</a:t>
            </a:r>
            <a:endParaRPr sz="1200" dirty="0">
              <a:latin typeface="Times New Roman"/>
              <a:cs typeface="Times New Roman"/>
            </a:endParaRPr>
          </a:p>
          <a:p>
            <a:pPr marL="12700">
              <a:spcBef>
                <a:spcPts val="575"/>
              </a:spcBef>
            </a:pPr>
            <a:r>
              <a:rPr sz="1200" dirty="0" smtClean="0">
                <a:latin typeface="Times New Roman"/>
                <a:cs typeface="Times New Roman"/>
              </a:rPr>
              <a:t> </a:t>
            </a:r>
            <a:r>
              <a:rPr lang="en-US" sz="1200" spc="-10" dirty="0" smtClean="0">
                <a:latin typeface="Times New Roman"/>
                <a:cs typeface="Times New Roman"/>
              </a:rPr>
              <a:t>M,TECH,</a:t>
            </a:r>
            <a:endParaRPr sz="1200" dirty="0">
              <a:latin typeface="Times New Roman"/>
              <a:cs typeface="Times New Roman"/>
            </a:endParaRPr>
          </a:p>
          <a:p>
            <a:pPr marL="12700">
              <a:lnSpc>
                <a:spcPct val="100000"/>
              </a:lnSpc>
              <a:spcBef>
                <a:spcPts val="190"/>
              </a:spcBef>
            </a:pPr>
            <a:r>
              <a:rPr sz="1200" b="1" spc="-5" dirty="0">
                <a:latin typeface="Times New Roman"/>
                <a:cs typeface="Times New Roman"/>
              </a:rPr>
              <a:t>Professor </a:t>
            </a:r>
            <a:endParaRPr sz="1200" dirty="0">
              <a:latin typeface="Times New Roman"/>
              <a:cs typeface="Times New Roman"/>
            </a:endParaRPr>
          </a:p>
          <a:p>
            <a:pPr marL="12700" marR="5080">
              <a:lnSpc>
                <a:spcPts val="1630"/>
              </a:lnSpc>
              <a:spcBef>
                <a:spcPts val="45"/>
              </a:spcBef>
            </a:pPr>
            <a:r>
              <a:rPr lang="en-US" sz="1200" b="1" spc="-5" dirty="0" smtClean="0">
                <a:latin typeface="Times New Roman"/>
                <a:cs typeface="Times New Roman"/>
              </a:rPr>
              <a:t>REGENT EDUCATION AND RESEARCH FOUNDATION</a:t>
            </a:r>
            <a:endParaRPr sz="1200" dirty="0">
              <a:latin typeface="Times New Roman"/>
              <a:cs typeface="Times New Roman"/>
            </a:endParaRPr>
          </a:p>
        </p:txBody>
      </p:sp>
      <p:sp>
        <p:nvSpPr>
          <p:cNvPr id="5" name="object 5"/>
          <p:cNvSpPr txBox="1"/>
          <p:nvPr/>
        </p:nvSpPr>
        <p:spPr>
          <a:xfrm>
            <a:off x="4362703" y="5899150"/>
            <a:ext cx="2197735" cy="1286891"/>
          </a:xfrm>
          <a:prstGeom prst="rect">
            <a:avLst/>
          </a:prstGeom>
        </p:spPr>
        <p:txBody>
          <a:bodyPr vert="horz" wrap="square" lIns="0" tIns="85725" rIns="0" bIns="0" rtlCol="0">
            <a:spAutoFit/>
          </a:bodyPr>
          <a:lstStyle/>
          <a:p>
            <a:pPr marL="12700">
              <a:lnSpc>
                <a:spcPct val="100000"/>
              </a:lnSpc>
              <a:spcBef>
                <a:spcPts val="675"/>
              </a:spcBef>
            </a:pPr>
            <a:r>
              <a:rPr sz="1200" b="1" spc="-5" dirty="0">
                <a:latin typeface="Times New Roman"/>
                <a:cs typeface="Times New Roman"/>
              </a:rPr>
              <a:t>SIGNATURE </a:t>
            </a:r>
            <a:r>
              <a:rPr sz="1200" b="1" dirty="0">
                <a:latin typeface="Times New Roman"/>
                <a:cs typeface="Times New Roman"/>
              </a:rPr>
              <a:t>OF</a:t>
            </a:r>
            <a:r>
              <a:rPr sz="1200" b="1" spc="-55" dirty="0">
                <a:latin typeface="Times New Roman"/>
                <a:cs typeface="Times New Roman"/>
              </a:rPr>
              <a:t> </a:t>
            </a:r>
            <a:r>
              <a:rPr sz="1200" b="1" spc="-5" dirty="0">
                <a:latin typeface="Times New Roman"/>
                <a:cs typeface="Times New Roman"/>
              </a:rPr>
              <a:t>SUPERVISOR</a:t>
            </a:r>
            <a:endParaRPr sz="1200" dirty="0">
              <a:latin typeface="Times New Roman"/>
              <a:cs typeface="Times New Roman"/>
            </a:endParaRPr>
          </a:p>
          <a:p>
            <a:pPr marL="12700">
              <a:lnSpc>
                <a:spcPct val="100000"/>
              </a:lnSpc>
              <a:spcBef>
                <a:spcPts val="575"/>
              </a:spcBef>
            </a:pPr>
            <a:r>
              <a:rPr lang="en-US" sz="1200" spc="-5" dirty="0" smtClean="0">
                <a:latin typeface="Times New Roman"/>
                <a:cs typeface="Times New Roman"/>
              </a:rPr>
              <a:t>MR.AMARTYA GHOSH</a:t>
            </a:r>
            <a:endParaRPr sz="1200" dirty="0">
              <a:latin typeface="Times New Roman"/>
              <a:cs typeface="Times New Roman"/>
            </a:endParaRPr>
          </a:p>
          <a:p>
            <a:pPr marL="12700">
              <a:lnSpc>
                <a:spcPts val="1430"/>
              </a:lnSpc>
              <a:spcBef>
                <a:spcPts val="145"/>
              </a:spcBef>
            </a:pPr>
            <a:r>
              <a:rPr sz="1200" spc="-5" dirty="0">
                <a:latin typeface="Times New Roman"/>
                <a:cs typeface="Times New Roman"/>
              </a:rPr>
              <a:t>M.Tech.,</a:t>
            </a:r>
            <a:r>
              <a:rPr sz="1200" spc="15" dirty="0">
                <a:latin typeface="Times New Roman"/>
                <a:cs typeface="Times New Roman"/>
              </a:rPr>
              <a:t> </a:t>
            </a:r>
            <a:endParaRPr sz="1200" dirty="0">
              <a:latin typeface="Times New Roman"/>
              <a:cs typeface="Times New Roman"/>
            </a:endParaRPr>
          </a:p>
          <a:p>
            <a:pPr marL="12700">
              <a:lnSpc>
                <a:spcPts val="1430"/>
              </a:lnSpc>
            </a:pPr>
            <a:r>
              <a:rPr sz="1200" b="1" spc="-5" dirty="0">
                <a:latin typeface="Times New Roman"/>
                <a:cs typeface="Times New Roman"/>
              </a:rPr>
              <a:t>Assistant</a:t>
            </a:r>
            <a:r>
              <a:rPr sz="1200" b="1" spc="10" dirty="0">
                <a:latin typeface="Times New Roman"/>
                <a:cs typeface="Times New Roman"/>
              </a:rPr>
              <a:t> </a:t>
            </a:r>
            <a:r>
              <a:rPr sz="1200" b="1" spc="-5" dirty="0">
                <a:latin typeface="Times New Roman"/>
                <a:cs typeface="Times New Roman"/>
              </a:rPr>
              <a:t>Professor</a:t>
            </a:r>
            <a:endParaRPr sz="1200" dirty="0">
              <a:latin typeface="Times New Roman"/>
              <a:cs typeface="Times New Roman"/>
            </a:endParaRPr>
          </a:p>
          <a:p>
            <a:pPr marL="12700">
              <a:lnSpc>
                <a:spcPct val="100000"/>
              </a:lnSpc>
              <a:spcBef>
                <a:spcPts val="145"/>
              </a:spcBef>
            </a:pPr>
            <a:r>
              <a:rPr lang="en-US" sz="1200" b="1" spc="-5" dirty="0" smtClean="0">
                <a:latin typeface="Times New Roman"/>
                <a:cs typeface="Times New Roman"/>
              </a:rPr>
              <a:t>REGENT EDUCATION AND RESEARCH FOUNDATION</a:t>
            </a:r>
            <a:endParaRPr sz="1200" dirty="0">
              <a:latin typeface="Times New Roman"/>
              <a:cs typeface="Times New Roman"/>
            </a:endParaRPr>
          </a:p>
        </p:txBody>
      </p:sp>
      <p:pic>
        <p:nvPicPr>
          <p:cNvPr id="7" name="Picture 6" descr="Screenshot_2021_0630_123718.png"/>
          <p:cNvPicPr>
            <a:picLocks noChangeAspect="1"/>
          </p:cNvPicPr>
          <p:nvPr/>
        </p:nvPicPr>
        <p:blipFill>
          <a:blip r:embed="rId2" cstate="print"/>
          <a:stretch>
            <a:fillRect/>
          </a:stretch>
        </p:blipFill>
        <p:spPr>
          <a:xfrm>
            <a:off x="3124200" y="685800"/>
            <a:ext cx="1482090" cy="145644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87348" y="672134"/>
            <a:ext cx="5709285" cy="4394835"/>
          </a:xfrm>
          <a:prstGeom prst="rect">
            <a:avLst/>
          </a:prstGeom>
        </p:spPr>
        <p:txBody>
          <a:bodyPr vert="horz" wrap="square" lIns="0" tIns="125730" rIns="0" bIns="0" rtlCol="0">
            <a:spAutoFit/>
          </a:bodyPr>
          <a:lstStyle/>
          <a:p>
            <a:pPr marL="173990">
              <a:lnSpc>
                <a:spcPct val="100000"/>
              </a:lnSpc>
              <a:spcBef>
                <a:spcPts val="990"/>
              </a:spcBef>
            </a:pPr>
            <a:r>
              <a:rPr sz="1400" b="1" spc="-5" dirty="0">
                <a:latin typeface="Times New Roman"/>
                <a:cs typeface="Times New Roman"/>
              </a:rPr>
              <a:t>4.</a:t>
            </a:r>
            <a:r>
              <a:rPr sz="1400" b="1" spc="55" dirty="0">
                <a:latin typeface="Times New Roman"/>
                <a:cs typeface="Times New Roman"/>
              </a:rPr>
              <a:t> </a:t>
            </a:r>
            <a:r>
              <a:rPr sz="1400" b="1" spc="-5" dirty="0">
                <a:latin typeface="Times New Roman"/>
                <a:cs typeface="Times New Roman"/>
              </a:rPr>
              <a:t>METHADOLOGY</a:t>
            </a:r>
            <a:endParaRPr sz="1400">
              <a:latin typeface="Times New Roman"/>
              <a:cs typeface="Times New Roman"/>
            </a:endParaRPr>
          </a:p>
          <a:p>
            <a:pPr marL="12700" marR="5080" algn="just">
              <a:lnSpc>
                <a:spcPct val="143800"/>
              </a:lnSpc>
              <a:spcBef>
                <a:spcPts val="150"/>
              </a:spcBef>
            </a:pPr>
            <a:r>
              <a:rPr sz="1400" spc="-10" dirty="0">
                <a:latin typeface="Times New Roman"/>
                <a:cs typeface="Times New Roman"/>
              </a:rPr>
              <a:t>The message </a:t>
            </a:r>
            <a:r>
              <a:rPr sz="1400" spc="-5" dirty="0">
                <a:latin typeface="Times New Roman"/>
                <a:cs typeface="Times New Roman"/>
              </a:rPr>
              <a:t>as </a:t>
            </a:r>
            <a:r>
              <a:rPr sz="1400" spc="-10" dirty="0">
                <a:latin typeface="Times New Roman"/>
                <a:cs typeface="Times New Roman"/>
              </a:rPr>
              <a:t>plaintext </a:t>
            </a:r>
            <a:r>
              <a:rPr sz="1400" spc="-15" dirty="0">
                <a:latin typeface="Times New Roman"/>
                <a:cs typeface="Times New Roman"/>
              </a:rPr>
              <a:t>and </a:t>
            </a:r>
            <a:r>
              <a:rPr sz="1400" spc="-5" dirty="0">
                <a:latin typeface="Times New Roman"/>
                <a:cs typeface="Times New Roman"/>
              </a:rPr>
              <a:t>Key </a:t>
            </a:r>
            <a:r>
              <a:rPr sz="1400" spc="-20" dirty="0">
                <a:latin typeface="Times New Roman"/>
                <a:cs typeface="Times New Roman"/>
              </a:rPr>
              <a:t>is </a:t>
            </a:r>
            <a:r>
              <a:rPr sz="1400" spc="-5" dirty="0">
                <a:latin typeface="Times New Roman"/>
                <a:cs typeface="Times New Roman"/>
              </a:rPr>
              <a:t>send </a:t>
            </a:r>
            <a:r>
              <a:rPr sz="1400" spc="-10" dirty="0">
                <a:latin typeface="Times New Roman"/>
                <a:cs typeface="Times New Roman"/>
              </a:rPr>
              <a:t>through </a:t>
            </a:r>
            <a:r>
              <a:rPr sz="1400" spc="-5" dirty="0">
                <a:latin typeface="Times New Roman"/>
                <a:cs typeface="Times New Roman"/>
              </a:rPr>
              <a:t>sender in two phase </a:t>
            </a:r>
            <a:r>
              <a:rPr sz="1400" spc="-10" dirty="0">
                <a:latin typeface="Times New Roman"/>
                <a:cs typeface="Times New Roman"/>
              </a:rPr>
              <a:t>for  </a:t>
            </a:r>
            <a:r>
              <a:rPr sz="1400" spc="-5" dirty="0">
                <a:latin typeface="Times New Roman"/>
                <a:cs typeface="Times New Roman"/>
              </a:rPr>
              <a:t>execution </a:t>
            </a:r>
            <a:r>
              <a:rPr sz="1400" spc="-15" dirty="0">
                <a:latin typeface="Times New Roman"/>
                <a:cs typeface="Times New Roman"/>
              </a:rPr>
              <a:t>and </a:t>
            </a:r>
            <a:r>
              <a:rPr sz="1400" dirty="0">
                <a:latin typeface="Times New Roman"/>
                <a:cs typeface="Times New Roman"/>
              </a:rPr>
              <a:t>working </a:t>
            </a:r>
            <a:r>
              <a:rPr sz="1400" spc="5" dirty="0">
                <a:latin typeface="Times New Roman"/>
                <a:cs typeface="Times New Roman"/>
              </a:rPr>
              <a:t>of </a:t>
            </a:r>
            <a:r>
              <a:rPr sz="1400" spc="-5" dirty="0">
                <a:latin typeface="Times New Roman"/>
                <a:cs typeface="Times New Roman"/>
              </a:rPr>
              <a:t>System as in </a:t>
            </a:r>
            <a:r>
              <a:rPr sz="1400" spc="-10" dirty="0">
                <a:latin typeface="Times New Roman"/>
                <a:cs typeface="Times New Roman"/>
              </a:rPr>
              <a:t>first </a:t>
            </a:r>
            <a:r>
              <a:rPr sz="1400" spc="-5" dirty="0">
                <a:latin typeface="Times New Roman"/>
                <a:cs typeface="Times New Roman"/>
              </a:rPr>
              <a:t>phase </a:t>
            </a:r>
            <a:r>
              <a:rPr sz="1400" spc="-20" dirty="0">
                <a:latin typeface="Times New Roman"/>
                <a:cs typeface="Times New Roman"/>
              </a:rPr>
              <a:t>it </a:t>
            </a:r>
            <a:r>
              <a:rPr sz="1400" dirty="0">
                <a:latin typeface="Times New Roman"/>
                <a:cs typeface="Times New Roman"/>
              </a:rPr>
              <a:t>will </a:t>
            </a:r>
            <a:r>
              <a:rPr sz="1400" spc="-5" dirty="0">
                <a:latin typeface="Times New Roman"/>
                <a:cs typeface="Times New Roman"/>
              </a:rPr>
              <a:t>proceed through  Vigenere Cipher </a:t>
            </a:r>
            <a:r>
              <a:rPr sz="1400" spc="-15" dirty="0">
                <a:latin typeface="Times New Roman"/>
                <a:cs typeface="Times New Roman"/>
              </a:rPr>
              <a:t>and </a:t>
            </a:r>
            <a:r>
              <a:rPr sz="1400" spc="-5" dirty="0">
                <a:latin typeface="Times New Roman"/>
                <a:cs typeface="Times New Roman"/>
              </a:rPr>
              <a:t>then </a:t>
            </a:r>
            <a:r>
              <a:rPr sz="1400" spc="-10" dirty="0">
                <a:latin typeface="Times New Roman"/>
                <a:cs typeface="Times New Roman"/>
              </a:rPr>
              <a:t>the </a:t>
            </a:r>
            <a:r>
              <a:rPr sz="1400" spc="-15" dirty="0">
                <a:latin typeface="Times New Roman"/>
                <a:cs typeface="Times New Roman"/>
              </a:rPr>
              <a:t>new </a:t>
            </a:r>
            <a:r>
              <a:rPr sz="1400" spc="-5" dirty="0">
                <a:latin typeface="Times New Roman"/>
                <a:cs typeface="Times New Roman"/>
              </a:rPr>
              <a:t>instructed </a:t>
            </a:r>
            <a:r>
              <a:rPr sz="1400" spc="-15" dirty="0">
                <a:latin typeface="Times New Roman"/>
                <a:cs typeface="Times New Roman"/>
              </a:rPr>
              <a:t>and </a:t>
            </a:r>
            <a:r>
              <a:rPr sz="1400" spc="-10" dirty="0">
                <a:latin typeface="Times New Roman"/>
                <a:cs typeface="Times New Roman"/>
              </a:rPr>
              <a:t>disputed </a:t>
            </a:r>
            <a:r>
              <a:rPr sz="1400" spc="-5" dirty="0">
                <a:latin typeface="Times New Roman"/>
                <a:cs typeface="Times New Roman"/>
              </a:rPr>
              <a:t>encrypted cipher  </a:t>
            </a:r>
            <a:r>
              <a:rPr sz="1400" spc="-15" dirty="0">
                <a:latin typeface="Times New Roman"/>
                <a:cs typeface="Times New Roman"/>
              </a:rPr>
              <a:t>comes and </a:t>
            </a:r>
            <a:r>
              <a:rPr sz="1400" dirty="0">
                <a:latin typeface="Times New Roman"/>
                <a:cs typeface="Times New Roman"/>
              </a:rPr>
              <a:t>then </a:t>
            </a:r>
            <a:r>
              <a:rPr sz="1400" spc="-5" dirty="0">
                <a:latin typeface="Times New Roman"/>
                <a:cs typeface="Times New Roman"/>
              </a:rPr>
              <a:t>in </a:t>
            </a:r>
            <a:r>
              <a:rPr sz="1400" spc="-10" dirty="0">
                <a:latin typeface="Times New Roman"/>
                <a:cs typeface="Times New Roman"/>
              </a:rPr>
              <a:t>second </a:t>
            </a:r>
            <a:r>
              <a:rPr sz="1400" spc="-5" dirty="0">
                <a:latin typeface="Times New Roman"/>
                <a:cs typeface="Times New Roman"/>
              </a:rPr>
              <a:t>phase </a:t>
            </a:r>
            <a:r>
              <a:rPr sz="1400" spc="-20" dirty="0">
                <a:latin typeface="Times New Roman"/>
                <a:cs typeface="Times New Roman"/>
              </a:rPr>
              <a:t>it </a:t>
            </a:r>
            <a:r>
              <a:rPr sz="1400" spc="-10" dirty="0">
                <a:latin typeface="Times New Roman"/>
                <a:cs typeface="Times New Roman"/>
              </a:rPr>
              <a:t>became </a:t>
            </a:r>
            <a:r>
              <a:rPr sz="1400" spc="-15" dirty="0">
                <a:latin typeface="Times New Roman"/>
                <a:cs typeface="Times New Roman"/>
              </a:rPr>
              <a:t>the input </a:t>
            </a:r>
            <a:r>
              <a:rPr sz="1400" spc="5" dirty="0">
                <a:latin typeface="Times New Roman"/>
                <a:cs typeface="Times New Roman"/>
              </a:rPr>
              <a:t>of </a:t>
            </a:r>
            <a:r>
              <a:rPr sz="1400" spc="-10" dirty="0">
                <a:latin typeface="Times New Roman"/>
                <a:cs typeface="Times New Roman"/>
              </a:rPr>
              <a:t>Polybius </a:t>
            </a:r>
            <a:r>
              <a:rPr sz="1400" spc="-5" dirty="0">
                <a:latin typeface="Times New Roman"/>
                <a:cs typeface="Times New Roman"/>
              </a:rPr>
              <a:t>cipher </a:t>
            </a:r>
            <a:r>
              <a:rPr sz="1400" dirty="0">
                <a:latin typeface="Times New Roman"/>
                <a:cs typeface="Times New Roman"/>
              </a:rPr>
              <a:t>which  </a:t>
            </a:r>
            <a:r>
              <a:rPr sz="1400" spc="-5" dirty="0">
                <a:latin typeface="Times New Roman"/>
                <a:cs typeface="Times New Roman"/>
              </a:rPr>
              <a:t>result as </a:t>
            </a:r>
            <a:r>
              <a:rPr sz="1400" spc="-10" dirty="0">
                <a:latin typeface="Times New Roman"/>
                <a:cs typeface="Times New Roman"/>
              </a:rPr>
              <a:t>output </a:t>
            </a:r>
            <a:r>
              <a:rPr sz="1400" spc="-5" dirty="0">
                <a:latin typeface="Times New Roman"/>
                <a:cs typeface="Times New Roman"/>
              </a:rPr>
              <a:t>as Numerical encrypted </a:t>
            </a:r>
            <a:r>
              <a:rPr sz="1400" dirty="0">
                <a:latin typeface="Times New Roman"/>
                <a:cs typeface="Times New Roman"/>
              </a:rPr>
              <a:t>Cipher </a:t>
            </a:r>
            <a:r>
              <a:rPr sz="1400" spc="-10" dirty="0">
                <a:latin typeface="Times New Roman"/>
                <a:cs typeface="Times New Roman"/>
              </a:rPr>
              <a:t>that </a:t>
            </a:r>
            <a:r>
              <a:rPr sz="1400" spc="-20" dirty="0">
                <a:latin typeface="Times New Roman"/>
                <a:cs typeface="Times New Roman"/>
              </a:rPr>
              <a:t>is </a:t>
            </a:r>
            <a:r>
              <a:rPr sz="1400" spc="-5" dirty="0">
                <a:latin typeface="Times New Roman"/>
                <a:cs typeface="Times New Roman"/>
              </a:rPr>
              <a:t>confusing and scrambled  </a:t>
            </a:r>
            <a:r>
              <a:rPr sz="1400" spc="-10" dirty="0">
                <a:latin typeface="Times New Roman"/>
                <a:cs typeface="Times New Roman"/>
              </a:rPr>
              <a:t>mix</a:t>
            </a:r>
            <a:r>
              <a:rPr sz="1400" dirty="0">
                <a:latin typeface="Times New Roman"/>
                <a:cs typeface="Times New Roman"/>
              </a:rPr>
              <a:t> </a:t>
            </a:r>
            <a:r>
              <a:rPr sz="1400" spc="-10" dirty="0">
                <a:latin typeface="Times New Roman"/>
                <a:cs typeface="Times New Roman"/>
              </a:rPr>
              <a:t>numerical.</a:t>
            </a:r>
            <a:endParaRPr sz="1400">
              <a:latin typeface="Times New Roman"/>
              <a:cs typeface="Times New Roman"/>
            </a:endParaRPr>
          </a:p>
          <a:p>
            <a:pPr marL="12700" marR="8890" algn="just">
              <a:lnSpc>
                <a:spcPct val="144300"/>
              </a:lnSpc>
              <a:spcBef>
                <a:spcPts val="120"/>
              </a:spcBef>
            </a:pPr>
            <a:r>
              <a:rPr sz="1400" spc="-10" dirty="0">
                <a:latin typeface="Times New Roman"/>
                <a:cs typeface="Times New Roman"/>
              </a:rPr>
              <a:t>This Output </a:t>
            </a:r>
            <a:r>
              <a:rPr sz="1400" spc="-5" dirty="0">
                <a:latin typeface="Times New Roman"/>
                <a:cs typeface="Times New Roman"/>
              </a:rPr>
              <a:t>from Polybius at </a:t>
            </a:r>
            <a:r>
              <a:rPr sz="1400" spc="-10" dirty="0">
                <a:latin typeface="Times New Roman"/>
                <a:cs typeface="Times New Roman"/>
              </a:rPr>
              <a:t>last phase </a:t>
            </a:r>
            <a:r>
              <a:rPr sz="1400" spc="-20" dirty="0">
                <a:latin typeface="Times New Roman"/>
                <a:cs typeface="Times New Roman"/>
              </a:rPr>
              <a:t>is </a:t>
            </a:r>
            <a:r>
              <a:rPr sz="1400" spc="-5" dirty="0">
                <a:latin typeface="Times New Roman"/>
                <a:cs typeface="Times New Roman"/>
              </a:rPr>
              <a:t>numerical and </a:t>
            </a:r>
            <a:r>
              <a:rPr sz="1400" spc="-10" dirty="0">
                <a:latin typeface="Times New Roman"/>
                <a:cs typeface="Times New Roman"/>
              </a:rPr>
              <a:t>the </a:t>
            </a:r>
            <a:r>
              <a:rPr sz="1400" spc="-5" dirty="0">
                <a:latin typeface="Times New Roman"/>
                <a:cs typeface="Times New Roman"/>
              </a:rPr>
              <a:t>Input that proceed  in </a:t>
            </a:r>
            <a:r>
              <a:rPr sz="1400" spc="-10" dirty="0">
                <a:latin typeface="Times New Roman"/>
                <a:cs typeface="Times New Roman"/>
              </a:rPr>
              <a:t>first phase </a:t>
            </a:r>
            <a:r>
              <a:rPr sz="1400" spc="-5" dirty="0">
                <a:latin typeface="Times New Roman"/>
                <a:cs typeface="Times New Roman"/>
              </a:rPr>
              <a:t>was </a:t>
            </a:r>
            <a:r>
              <a:rPr sz="1400" spc="-10" dirty="0">
                <a:latin typeface="Times New Roman"/>
                <a:cs typeface="Times New Roman"/>
              </a:rPr>
              <a:t>alphabetic letters </a:t>
            </a:r>
            <a:r>
              <a:rPr sz="1400" spc="-15" dirty="0">
                <a:latin typeface="Times New Roman"/>
                <a:cs typeface="Times New Roman"/>
              </a:rPr>
              <a:t>this </a:t>
            </a:r>
            <a:r>
              <a:rPr sz="1400" spc="-5" dirty="0">
                <a:latin typeface="Times New Roman"/>
                <a:cs typeface="Times New Roman"/>
              </a:rPr>
              <a:t>all confuses </a:t>
            </a:r>
            <a:r>
              <a:rPr sz="1400" spc="-15" dirty="0">
                <a:latin typeface="Times New Roman"/>
                <a:cs typeface="Times New Roman"/>
              </a:rPr>
              <a:t>and </a:t>
            </a:r>
            <a:r>
              <a:rPr sz="1400" spc="-5" dirty="0">
                <a:latin typeface="Times New Roman"/>
                <a:cs typeface="Times New Roman"/>
              </a:rPr>
              <a:t>doesn’t </a:t>
            </a:r>
            <a:r>
              <a:rPr sz="1400" spc="-15" dirty="0">
                <a:latin typeface="Times New Roman"/>
                <a:cs typeface="Times New Roman"/>
              </a:rPr>
              <a:t>allow </a:t>
            </a:r>
            <a:r>
              <a:rPr sz="1400" spc="-10" dirty="0">
                <a:latin typeface="Times New Roman"/>
                <a:cs typeface="Times New Roman"/>
              </a:rPr>
              <a:t>the  </a:t>
            </a:r>
            <a:r>
              <a:rPr sz="1400" spc="-5" dirty="0">
                <a:latin typeface="Times New Roman"/>
                <a:cs typeface="Times New Roman"/>
              </a:rPr>
              <a:t>intruders, detectors, thefts, </a:t>
            </a:r>
            <a:r>
              <a:rPr sz="1400" spc="-10" dirty="0">
                <a:latin typeface="Times New Roman"/>
                <a:cs typeface="Times New Roman"/>
              </a:rPr>
              <a:t>hackers </a:t>
            </a:r>
            <a:r>
              <a:rPr sz="1400" spc="-5" dirty="0">
                <a:latin typeface="Times New Roman"/>
                <a:cs typeface="Times New Roman"/>
              </a:rPr>
              <a:t>and </a:t>
            </a:r>
            <a:r>
              <a:rPr sz="1400" dirty="0">
                <a:latin typeface="Times New Roman"/>
                <a:cs typeface="Times New Roman"/>
              </a:rPr>
              <a:t>cyber </a:t>
            </a:r>
            <a:r>
              <a:rPr sz="1400" spc="-10" dirty="0">
                <a:latin typeface="Times New Roman"/>
                <a:cs typeface="Times New Roman"/>
              </a:rPr>
              <a:t>crime </a:t>
            </a:r>
            <a:r>
              <a:rPr sz="1400" spc="-5" dirty="0">
                <a:latin typeface="Times New Roman"/>
                <a:cs typeface="Times New Roman"/>
              </a:rPr>
              <a:t>to commit </a:t>
            </a:r>
            <a:r>
              <a:rPr sz="1400" dirty="0">
                <a:latin typeface="Times New Roman"/>
                <a:cs typeface="Times New Roman"/>
              </a:rPr>
              <a:t>any </a:t>
            </a:r>
            <a:r>
              <a:rPr sz="1400" spc="-10" dirty="0">
                <a:latin typeface="Times New Roman"/>
                <a:cs typeface="Times New Roman"/>
              </a:rPr>
              <a:t>assaults </a:t>
            </a:r>
            <a:r>
              <a:rPr sz="1400" dirty="0">
                <a:latin typeface="Times New Roman"/>
                <a:cs typeface="Times New Roman"/>
              </a:rPr>
              <a:t>and  </a:t>
            </a:r>
            <a:r>
              <a:rPr sz="1400" spc="-5" dirty="0">
                <a:latin typeface="Times New Roman"/>
                <a:cs typeface="Times New Roman"/>
              </a:rPr>
              <a:t>attacks on system and doesn’t </a:t>
            </a:r>
            <a:r>
              <a:rPr sz="1400" spc="-10" dirty="0">
                <a:latin typeface="Times New Roman"/>
                <a:cs typeface="Times New Roman"/>
              </a:rPr>
              <a:t>allow </a:t>
            </a:r>
            <a:r>
              <a:rPr sz="1400" spc="-5" dirty="0">
                <a:latin typeface="Times New Roman"/>
                <a:cs typeface="Times New Roman"/>
              </a:rPr>
              <a:t>them </a:t>
            </a:r>
            <a:r>
              <a:rPr sz="1400" dirty="0">
                <a:latin typeface="Times New Roman"/>
                <a:cs typeface="Times New Roman"/>
              </a:rPr>
              <a:t>to </a:t>
            </a:r>
            <a:r>
              <a:rPr sz="1400" spc="-5" dirty="0">
                <a:latin typeface="Times New Roman"/>
                <a:cs typeface="Times New Roman"/>
              </a:rPr>
              <a:t>steal</a:t>
            </a:r>
            <a:r>
              <a:rPr sz="1400" spc="10" dirty="0">
                <a:latin typeface="Times New Roman"/>
                <a:cs typeface="Times New Roman"/>
              </a:rPr>
              <a:t> </a:t>
            </a:r>
            <a:r>
              <a:rPr sz="1400" spc="-5" dirty="0">
                <a:latin typeface="Times New Roman"/>
                <a:cs typeface="Times New Roman"/>
              </a:rPr>
              <a:t>Information.</a:t>
            </a:r>
            <a:endParaRPr sz="1400">
              <a:latin typeface="Times New Roman"/>
              <a:cs typeface="Times New Roman"/>
            </a:endParaRPr>
          </a:p>
          <a:p>
            <a:pPr marL="12700" marR="6985" algn="just">
              <a:lnSpc>
                <a:spcPct val="143600"/>
              </a:lnSpc>
              <a:spcBef>
                <a:spcPts val="130"/>
              </a:spcBef>
            </a:pPr>
            <a:r>
              <a:rPr sz="1400" spc="-10" dirty="0">
                <a:latin typeface="Times New Roman"/>
                <a:cs typeface="Times New Roman"/>
              </a:rPr>
              <a:t>A </a:t>
            </a:r>
            <a:r>
              <a:rPr sz="1400" spc="-5" dirty="0">
                <a:latin typeface="Times New Roman"/>
                <a:cs typeface="Times New Roman"/>
              </a:rPr>
              <a:t>python programming </a:t>
            </a:r>
            <a:r>
              <a:rPr sz="1400" spc="-20" dirty="0">
                <a:latin typeface="Times New Roman"/>
                <a:cs typeface="Times New Roman"/>
              </a:rPr>
              <a:t>is </a:t>
            </a:r>
            <a:r>
              <a:rPr sz="1400" dirty="0">
                <a:latin typeface="Times New Roman"/>
                <a:cs typeface="Times New Roman"/>
              </a:rPr>
              <a:t>written </a:t>
            </a:r>
            <a:r>
              <a:rPr sz="1400" spc="-15" dirty="0">
                <a:latin typeface="Times New Roman"/>
                <a:cs typeface="Times New Roman"/>
              </a:rPr>
              <a:t>and </a:t>
            </a:r>
            <a:r>
              <a:rPr sz="1400" spc="-5" dirty="0">
                <a:latin typeface="Times New Roman"/>
                <a:cs typeface="Times New Roman"/>
              </a:rPr>
              <a:t>executed </a:t>
            </a:r>
            <a:r>
              <a:rPr sz="1400" spc="-10" dirty="0">
                <a:latin typeface="Times New Roman"/>
                <a:cs typeface="Times New Roman"/>
              </a:rPr>
              <a:t>for the </a:t>
            </a:r>
            <a:r>
              <a:rPr sz="1400" spc="-5" dirty="0">
                <a:latin typeface="Times New Roman"/>
                <a:cs typeface="Times New Roman"/>
              </a:rPr>
              <a:t>working </a:t>
            </a:r>
            <a:r>
              <a:rPr sz="1400" spc="5" dirty="0">
                <a:latin typeface="Times New Roman"/>
                <a:cs typeface="Times New Roman"/>
              </a:rPr>
              <a:t>of </a:t>
            </a:r>
            <a:r>
              <a:rPr sz="1400" spc="-10" dirty="0">
                <a:latin typeface="Times New Roman"/>
                <a:cs typeface="Times New Roman"/>
              </a:rPr>
              <a:t>System.  </a:t>
            </a:r>
            <a:r>
              <a:rPr sz="1400" spc="-5" dirty="0">
                <a:latin typeface="Times New Roman"/>
                <a:cs typeface="Times New Roman"/>
              </a:rPr>
              <a:t>Google </a:t>
            </a:r>
            <a:r>
              <a:rPr sz="1400" spc="-10" dirty="0">
                <a:latin typeface="Times New Roman"/>
                <a:cs typeface="Times New Roman"/>
              </a:rPr>
              <a:t>Colab </a:t>
            </a:r>
            <a:r>
              <a:rPr sz="1400" spc="-5" dirty="0">
                <a:latin typeface="Times New Roman"/>
                <a:cs typeface="Times New Roman"/>
              </a:rPr>
              <a:t>as </a:t>
            </a:r>
            <a:r>
              <a:rPr sz="1400" spc="-10" dirty="0">
                <a:latin typeface="Times New Roman"/>
                <a:cs typeface="Times New Roman"/>
              </a:rPr>
              <a:t>Online </a:t>
            </a:r>
            <a:r>
              <a:rPr sz="1400" spc="-15" dirty="0">
                <a:latin typeface="Times New Roman"/>
                <a:cs typeface="Times New Roman"/>
              </a:rPr>
              <a:t>and </a:t>
            </a:r>
            <a:r>
              <a:rPr sz="1400" spc="-10" dirty="0">
                <a:latin typeface="Times New Roman"/>
                <a:cs typeface="Times New Roman"/>
              </a:rPr>
              <a:t>Sypder </a:t>
            </a:r>
            <a:r>
              <a:rPr sz="1400" dirty="0">
                <a:latin typeface="Times New Roman"/>
                <a:cs typeface="Times New Roman"/>
              </a:rPr>
              <a:t>IDE </a:t>
            </a:r>
            <a:r>
              <a:rPr sz="1400" spc="-5" dirty="0">
                <a:latin typeface="Times New Roman"/>
                <a:cs typeface="Times New Roman"/>
              </a:rPr>
              <a:t>on Independent System </a:t>
            </a:r>
            <a:r>
              <a:rPr sz="1400" spc="-10" dirty="0">
                <a:latin typeface="Times New Roman"/>
                <a:cs typeface="Times New Roman"/>
              </a:rPr>
              <a:t>are </a:t>
            </a:r>
            <a:r>
              <a:rPr sz="1400" spc="-5" dirty="0">
                <a:latin typeface="Times New Roman"/>
                <a:cs typeface="Times New Roman"/>
              </a:rPr>
              <a:t>taken </a:t>
            </a:r>
            <a:r>
              <a:rPr sz="1400" spc="-15" dirty="0">
                <a:latin typeface="Times New Roman"/>
                <a:cs typeface="Times New Roman"/>
              </a:rPr>
              <a:t>for  </a:t>
            </a:r>
            <a:r>
              <a:rPr sz="1400" spc="-5" dirty="0">
                <a:latin typeface="Times New Roman"/>
                <a:cs typeface="Times New Roman"/>
              </a:rPr>
              <a:t>Execution </a:t>
            </a:r>
            <a:r>
              <a:rPr sz="1400" spc="5" dirty="0">
                <a:latin typeface="Times New Roman"/>
                <a:cs typeface="Times New Roman"/>
              </a:rPr>
              <a:t>of </a:t>
            </a:r>
            <a:r>
              <a:rPr sz="1400" spc="-5" dirty="0">
                <a:latin typeface="Times New Roman"/>
                <a:cs typeface="Times New Roman"/>
              </a:rPr>
              <a:t>process. </a:t>
            </a:r>
            <a:r>
              <a:rPr sz="1400" spc="-10" dirty="0">
                <a:latin typeface="Times New Roman"/>
                <a:cs typeface="Times New Roman"/>
              </a:rPr>
              <a:t>Flowchart </a:t>
            </a:r>
            <a:r>
              <a:rPr sz="1400" spc="5" dirty="0">
                <a:latin typeface="Times New Roman"/>
                <a:cs typeface="Times New Roman"/>
              </a:rPr>
              <a:t>of </a:t>
            </a:r>
            <a:r>
              <a:rPr sz="1400" spc="-10" dirty="0">
                <a:latin typeface="Times New Roman"/>
                <a:cs typeface="Times New Roman"/>
              </a:rPr>
              <a:t>Hybrid</a:t>
            </a:r>
            <a:r>
              <a:rPr sz="1400" spc="5" dirty="0">
                <a:latin typeface="Times New Roman"/>
                <a:cs typeface="Times New Roman"/>
              </a:rPr>
              <a:t> </a:t>
            </a:r>
            <a:r>
              <a:rPr sz="1400" spc="-5" dirty="0">
                <a:latin typeface="Times New Roman"/>
                <a:cs typeface="Times New Roman"/>
              </a:rPr>
              <a:t>Algorithm-</a:t>
            </a:r>
            <a:endParaRPr sz="1400">
              <a:latin typeface="Times New Roman"/>
              <a:cs typeface="Times New Roman"/>
            </a:endParaRPr>
          </a:p>
        </p:txBody>
      </p:sp>
      <p:sp>
        <p:nvSpPr>
          <p:cNvPr id="3" name="object 3"/>
          <p:cNvSpPr txBox="1"/>
          <p:nvPr/>
        </p:nvSpPr>
        <p:spPr>
          <a:xfrm>
            <a:off x="2981705" y="8835338"/>
            <a:ext cx="1560830" cy="238125"/>
          </a:xfrm>
          <a:prstGeom prst="rect">
            <a:avLst/>
          </a:prstGeom>
        </p:spPr>
        <p:txBody>
          <a:bodyPr vert="horz" wrap="square" lIns="0" tIns="11430" rIns="0" bIns="0" rtlCol="0">
            <a:spAutoFit/>
          </a:bodyPr>
          <a:lstStyle/>
          <a:p>
            <a:pPr marL="12700">
              <a:lnSpc>
                <a:spcPct val="100000"/>
              </a:lnSpc>
              <a:spcBef>
                <a:spcPts val="90"/>
              </a:spcBef>
            </a:pPr>
            <a:r>
              <a:rPr sz="1400" spc="-10" dirty="0">
                <a:latin typeface="Times New Roman"/>
                <a:cs typeface="Times New Roman"/>
              </a:rPr>
              <a:t>Fig </a:t>
            </a:r>
            <a:r>
              <a:rPr sz="1400" spc="5" dirty="0">
                <a:latin typeface="Times New Roman"/>
                <a:cs typeface="Times New Roman"/>
              </a:rPr>
              <a:t>5: </a:t>
            </a:r>
            <a:r>
              <a:rPr sz="1400" spc="-5" dirty="0">
                <a:latin typeface="Times New Roman"/>
                <a:cs typeface="Times New Roman"/>
              </a:rPr>
              <a:t>Hybrid</a:t>
            </a:r>
            <a:r>
              <a:rPr sz="1400" spc="-40" dirty="0">
                <a:latin typeface="Times New Roman"/>
                <a:cs typeface="Times New Roman"/>
              </a:rPr>
              <a:t> </a:t>
            </a:r>
            <a:r>
              <a:rPr sz="1400" spc="-5" dirty="0">
                <a:latin typeface="Times New Roman"/>
                <a:cs typeface="Times New Roman"/>
              </a:rPr>
              <a:t>System</a:t>
            </a:r>
            <a:endParaRPr sz="1400">
              <a:latin typeface="Times New Roman"/>
              <a:cs typeface="Times New Roman"/>
            </a:endParaRPr>
          </a:p>
        </p:txBody>
      </p:sp>
      <p:sp>
        <p:nvSpPr>
          <p:cNvPr id="4" name="object 4"/>
          <p:cNvSpPr/>
          <p:nvPr/>
        </p:nvSpPr>
        <p:spPr>
          <a:xfrm>
            <a:off x="2432050" y="5182870"/>
            <a:ext cx="3418078" cy="359664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60628" y="672134"/>
            <a:ext cx="5351145" cy="9056370"/>
          </a:xfrm>
          <a:prstGeom prst="rect">
            <a:avLst/>
          </a:prstGeom>
        </p:spPr>
        <p:txBody>
          <a:bodyPr vert="horz" wrap="square" lIns="0" tIns="125730" rIns="0" bIns="0" rtlCol="0">
            <a:spAutoFit/>
          </a:bodyPr>
          <a:lstStyle/>
          <a:p>
            <a:pPr marL="600710">
              <a:lnSpc>
                <a:spcPct val="100000"/>
              </a:lnSpc>
              <a:spcBef>
                <a:spcPts val="990"/>
              </a:spcBef>
            </a:pPr>
            <a:r>
              <a:rPr sz="1400" b="1" spc="-5" dirty="0">
                <a:latin typeface="Times New Roman"/>
                <a:cs typeface="Times New Roman"/>
              </a:rPr>
              <a:t>5.</a:t>
            </a:r>
            <a:r>
              <a:rPr sz="1400" b="1" spc="55" dirty="0">
                <a:latin typeface="Times New Roman"/>
                <a:cs typeface="Times New Roman"/>
              </a:rPr>
              <a:t> </a:t>
            </a:r>
            <a:r>
              <a:rPr sz="1400" b="1" spc="-5" dirty="0">
                <a:latin typeface="Times New Roman"/>
                <a:cs typeface="Times New Roman"/>
              </a:rPr>
              <a:t>IMPLEMENTATION</a:t>
            </a:r>
            <a:endParaRPr sz="1400">
              <a:latin typeface="Times New Roman"/>
              <a:cs typeface="Times New Roman"/>
            </a:endParaRPr>
          </a:p>
          <a:p>
            <a:pPr marL="344805">
              <a:lnSpc>
                <a:spcPct val="100000"/>
              </a:lnSpc>
              <a:spcBef>
                <a:spcPts val="885"/>
              </a:spcBef>
            </a:pPr>
            <a:r>
              <a:rPr sz="1400" spc="-5" dirty="0">
                <a:latin typeface="Times New Roman"/>
                <a:cs typeface="Times New Roman"/>
              </a:rPr>
              <a:t>Python programming </a:t>
            </a:r>
            <a:r>
              <a:rPr sz="1400" spc="-20" dirty="0">
                <a:latin typeface="Times New Roman"/>
                <a:cs typeface="Times New Roman"/>
              </a:rPr>
              <a:t>is </a:t>
            </a:r>
            <a:r>
              <a:rPr sz="1400" dirty="0">
                <a:latin typeface="Times New Roman"/>
                <a:cs typeface="Times New Roman"/>
              </a:rPr>
              <a:t>written </a:t>
            </a:r>
            <a:r>
              <a:rPr sz="1400" spc="-15" dirty="0">
                <a:latin typeface="Times New Roman"/>
                <a:cs typeface="Times New Roman"/>
              </a:rPr>
              <a:t>for </a:t>
            </a:r>
            <a:r>
              <a:rPr sz="1400" spc="-5" dirty="0">
                <a:latin typeface="Times New Roman"/>
                <a:cs typeface="Times New Roman"/>
              </a:rPr>
              <a:t>Implementation </a:t>
            </a:r>
            <a:r>
              <a:rPr sz="1400" spc="5" dirty="0">
                <a:latin typeface="Times New Roman"/>
                <a:cs typeface="Times New Roman"/>
              </a:rPr>
              <a:t>of </a:t>
            </a:r>
            <a:r>
              <a:rPr sz="1400" spc="-10" dirty="0">
                <a:latin typeface="Times New Roman"/>
                <a:cs typeface="Times New Roman"/>
              </a:rPr>
              <a:t>Hybrid</a:t>
            </a:r>
            <a:r>
              <a:rPr sz="1400" spc="120" dirty="0">
                <a:latin typeface="Times New Roman"/>
                <a:cs typeface="Times New Roman"/>
              </a:rPr>
              <a:t> </a:t>
            </a:r>
            <a:r>
              <a:rPr sz="1400" spc="-10" dirty="0">
                <a:latin typeface="Times New Roman"/>
                <a:cs typeface="Times New Roman"/>
              </a:rPr>
              <a:t>System.</a:t>
            </a:r>
            <a:endParaRPr sz="1400">
              <a:latin typeface="Times New Roman"/>
              <a:cs typeface="Times New Roman"/>
            </a:endParaRPr>
          </a:p>
          <a:p>
            <a:pPr marL="344805">
              <a:lnSpc>
                <a:spcPts val="1595"/>
              </a:lnSpc>
              <a:spcBef>
                <a:spcPts val="915"/>
              </a:spcBef>
            </a:pPr>
            <a:r>
              <a:rPr sz="1400" b="1" spc="-10" dirty="0">
                <a:latin typeface="Times New Roman"/>
                <a:cs typeface="Times New Roman"/>
              </a:rPr>
              <a:t>Step </a:t>
            </a:r>
            <a:r>
              <a:rPr sz="1400" b="1" spc="-5" dirty="0">
                <a:latin typeface="Times New Roman"/>
                <a:cs typeface="Times New Roman"/>
              </a:rPr>
              <a:t>1 : </a:t>
            </a:r>
            <a:r>
              <a:rPr sz="1400" b="1" spc="-10" dirty="0">
                <a:latin typeface="Times New Roman"/>
                <a:cs typeface="Times New Roman"/>
              </a:rPr>
              <a:t>Vigenere</a:t>
            </a:r>
            <a:r>
              <a:rPr sz="1400" b="1" spc="30" dirty="0">
                <a:latin typeface="Times New Roman"/>
                <a:cs typeface="Times New Roman"/>
              </a:rPr>
              <a:t> </a:t>
            </a:r>
            <a:r>
              <a:rPr sz="1400" b="1" spc="-5" dirty="0">
                <a:latin typeface="Times New Roman"/>
                <a:cs typeface="Times New Roman"/>
              </a:rPr>
              <a:t>Cipher</a:t>
            </a:r>
            <a:endParaRPr sz="1400">
              <a:latin typeface="Times New Roman"/>
              <a:cs typeface="Times New Roman"/>
            </a:endParaRPr>
          </a:p>
          <a:p>
            <a:pPr marL="12700" marR="2555875">
              <a:lnSpc>
                <a:spcPts val="1580"/>
              </a:lnSpc>
              <a:spcBef>
                <a:spcPts val="55"/>
              </a:spcBef>
            </a:pPr>
            <a:r>
              <a:rPr sz="1400" spc="-5" dirty="0">
                <a:solidFill>
                  <a:srgbClr val="008000"/>
                </a:solidFill>
                <a:latin typeface="Courier New"/>
                <a:cs typeface="Courier New"/>
              </a:rPr>
              <a:t># Python code to implement  # Vigenere</a:t>
            </a:r>
            <a:r>
              <a:rPr sz="1400" spc="-10" dirty="0">
                <a:solidFill>
                  <a:srgbClr val="008000"/>
                </a:solidFill>
                <a:latin typeface="Courier New"/>
                <a:cs typeface="Courier New"/>
              </a:rPr>
              <a:t> </a:t>
            </a:r>
            <a:r>
              <a:rPr sz="1400" spc="-5" dirty="0">
                <a:solidFill>
                  <a:srgbClr val="008000"/>
                </a:solidFill>
                <a:latin typeface="Courier New"/>
                <a:cs typeface="Courier New"/>
              </a:rPr>
              <a:t>Cipher</a:t>
            </a:r>
            <a:endParaRPr sz="1400">
              <a:latin typeface="Courier New"/>
              <a:cs typeface="Courier New"/>
            </a:endParaRPr>
          </a:p>
          <a:p>
            <a:pPr>
              <a:lnSpc>
                <a:spcPct val="100000"/>
              </a:lnSpc>
              <a:spcBef>
                <a:spcPts val="20"/>
              </a:spcBef>
            </a:pPr>
            <a:endParaRPr sz="1350">
              <a:latin typeface="Courier New"/>
              <a:cs typeface="Courier New"/>
            </a:endParaRPr>
          </a:p>
          <a:p>
            <a:pPr marL="12700" marR="2128520">
              <a:lnSpc>
                <a:spcPct val="94300"/>
              </a:lnSpc>
            </a:pPr>
            <a:r>
              <a:rPr sz="1400" spc="-5" dirty="0">
                <a:solidFill>
                  <a:srgbClr val="008000"/>
                </a:solidFill>
                <a:latin typeface="Courier New"/>
                <a:cs typeface="Courier New"/>
              </a:rPr>
              <a:t># This function generates the  # key in a cyclic manner until  # it's length isn't equal</a:t>
            </a:r>
            <a:r>
              <a:rPr sz="1400" spc="-35" dirty="0">
                <a:solidFill>
                  <a:srgbClr val="008000"/>
                </a:solidFill>
                <a:latin typeface="Courier New"/>
                <a:cs typeface="Courier New"/>
              </a:rPr>
              <a:t> </a:t>
            </a:r>
            <a:r>
              <a:rPr sz="1400" spc="-5" dirty="0">
                <a:solidFill>
                  <a:srgbClr val="008000"/>
                </a:solidFill>
                <a:latin typeface="Courier New"/>
                <a:cs typeface="Courier New"/>
              </a:rPr>
              <a:t>to</a:t>
            </a:r>
            <a:endParaRPr sz="1400">
              <a:latin typeface="Courier New"/>
              <a:cs typeface="Courier New"/>
            </a:endParaRPr>
          </a:p>
          <a:p>
            <a:pPr marL="12700" marR="2235200">
              <a:lnSpc>
                <a:spcPts val="1580"/>
              </a:lnSpc>
              <a:spcBef>
                <a:spcPts val="40"/>
              </a:spcBef>
            </a:pPr>
            <a:r>
              <a:rPr sz="1400" spc="-5" dirty="0">
                <a:solidFill>
                  <a:srgbClr val="008000"/>
                </a:solidFill>
                <a:latin typeface="Courier New"/>
                <a:cs typeface="Courier New"/>
              </a:rPr>
              <a:t># the length of original text  </a:t>
            </a:r>
            <a:r>
              <a:rPr sz="1400" spc="-5" dirty="0">
                <a:solidFill>
                  <a:srgbClr val="0000FF"/>
                </a:solidFill>
                <a:latin typeface="Courier New"/>
                <a:cs typeface="Courier New"/>
              </a:rPr>
              <a:t>def </a:t>
            </a:r>
            <a:r>
              <a:rPr sz="1400" spc="-5" dirty="0">
                <a:solidFill>
                  <a:srgbClr val="795E25"/>
                </a:solidFill>
                <a:latin typeface="Courier New"/>
                <a:cs typeface="Courier New"/>
              </a:rPr>
              <a:t>generateKey</a:t>
            </a:r>
            <a:r>
              <a:rPr sz="1400" spc="-5" dirty="0">
                <a:latin typeface="Courier New"/>
                <a:cs typeface="Courier New"/>
              </a:rPr>
              <a:t>(</a:t>
            </a:r>
            <a:r>
              <a:rPr sz="1400" spc="-5" dirty="0">
                <a:solidFill>
                  <a:srgbClr val="000F80"/>
                </a:solidFill>
                <a:latin typeface="Courier New"/>
                <a:cs typeface="Courier New"/>
              </a:rPr>
              <a:t>string</a:t>
            </a:r>
            <a:r>
              <a:rPr sz="1400" spc="-5" dirty="0">
                <a:latin typeface="Courier New"/>
                <a:cs typeface="Courier New"/>
              </a:rPr>
              <a:t>,</a:t>
            </a:r>
            <a:r>
              <a:rPr sz="1400" spc="-75" dirty="0">
                <a:latin typeface="Courier New"/>
                <a:cs typeface="Courier New"/>
              </a:rPr>
              <a:t> </a:t>
            </a:r>
            <a:r>
              <a:rPr sz="1400" spc="-5" dirty="0">
                <a:solidFill>
                  <a:srgbClr val="000F80"/>
                </a:solidFill>
                <a:latin typeface="Courier New"/>
                <a:cs typeface="Courier New"/>
              </a:rPr>
              <a:t>key</a:t>
            </a:r>
            <a:r>
              <a:rPr sz="1400" spc="-5" dirty="0">
                <a:latin typeface="Courier New"/>
                <a:cs typeface="Courier New"/>
              </a:rPr>
              <a:t>):</a:t>
            </a:r>
            <a:endParaRPr sz="1400">
              <a:latin typeface="Courier New"/>
              <a:cs typeface="Courier New"/>
            </a:endParaRPr>
          </a:p>
          <a:p>
            <a:pPr marL="226060">
              <a:lnSpc>
                <a:spcPts val="1505"/>
              </a:lnSpc>
            </a:pPr>
            <a:r>
              <a:rPr sz="1400" spc="-5" dirty="0">
                <a:latin typeface="Courier New"/>
                <a:cs typeface="Courier New"/>
              </a:rPr>
              <a:t>key =</a:t>
            </a:r>
            <a:r>
              <a:rPr sz="1400" dirty="0">
                <a:latin typeface="Courier New"/>
                <a:cs typeface="Courier New"/>
              </a:rPr>
              <a:t> </a:t>
            </a:r>
            <a:r>
              <a:rPr sz="1400" spc="-5" dirty="0">
                <a:solidFill>
                  <a:srgbClr val="257E99"/>
                </a:solidFill>
                <a:latin typeface="Courier New"/>
                <a:cs typeface="Courier New"/>
              </a:rPr>
              <a:t>list</a:t>
            </a:r>
            <a:r>
              <a:rPr sz="1400" spc="-5" dirty="0">
                <a:latin typeface="Courier New"/>
                <a:cs typeface="Courier New"/>
              </a:rPr>
              <a:t>(key)</a:t>
            </a:r>
            <a:endParaRPr sz="1400">
              <a:latin typeface="Courier New"/>
              <a:cs typeface="Courier New"/>
            </a:endParaRPr>
          </a:p>
          <a:p>
            <a:pPr marL="439420" marR="2235200" indent="-213360">
              <a:lnSpc>
                <a:spcPts val="1590"/>
              </a:lnSpc>
              <a:spcBef>
                <a:spcPts val="80"/>
              </a:spcBef>
            </a:pPr>
            <a:r>
              <a:rPr sz="1400" spc="-5" dirty="0">
                <a:solidFill>
                  <a:srgbClr val="AE00DB"/>
                </a:solidFill>
                <a:latin typeface="Courier New"/>
                <a:cs typeface="Courier New"/>
              </a:rPr>
              <a:t>if </a:t>
            </a:r>
            <a:r>
              <a:rPr sz="1400" spc="-5" dirty="0">
                <a:solidFill>
                  <a:srgbClr val="795E25"/>
                </a:solidFill>
                <a:latin typeface="Courier New"/>
                <a:cs typeface="Courier New"/>
              </a:rPr>
              <a:t>len</a:t>
            </a:r>
            <a:r>
              <a:rPr sz="1400" spc="-5" dirty="0">
                <a:latin typeface="Courier New"/>
                <a:cs typeface="Courier New"/>
              </a:rPr>
              <a:t>(string) == </a:t>
            </a:r>
            <a:r>
              <a:rPr sz="1400" spc="-5" dirty="0">
                <a:solidFill>
                  <a:srgbClr val="795E25"/>
                </a:solidFill>
                <a:latin typeface="Courier New"/>
                <a:cs typeface="Courier New"/>
              </a:rPr>
              <a:t>len</a:t>
            </a:r>
            <a:r>
              <a:rPr sz="1400" spc="-5" dirty="0">
                <a:latin typeface="Courier New"/>
                <a:cs typeface="Courier New"/>
              </a:rPr>
              <a:t>(key):  </a:t>
            </a:r>
            <a:r>
              <a:rPr sz="1400" spc="-5" dirty="0">
                <a:solidFill>
                  <a:srgbClr val="AE00DB"/>
                </a:solidFill>
                <a:latin typeface="Courier New"/>
                <a:cs typeface="Courier New"/>
              </a:rPr>
              <a:t>return</a:t>
            </a:r>
            <a:r>
              <a:rPr sz="1400" spc="-5" dirty="0">
                <a:latin typeface="Courier New"/>
                <a:cs typeface="Courier New"/>
              </a:rPr>
              <a:t>(key)</a:t>
            </a:r>
            <a:endParaRPr sz="1400">
              <a:latin typeface="Courier New"/>
              <a:cs typeface="Courier New"/>
            </a:endParaRPr>
          </a:p>
          <a:p>
            <a:pPr marL="226060">
              <a:lnSpc>
                <a:spcPts val="1520"/>
              </a:lnSpc>
            </a:pPr>
            <a:r>
              <a:rPr sz="1400" spc="-5" dirty="0">
                <a:solidFill>
                  <a:srgbClr val="AE00DB"/>
                </a:solidFill>
                <a:latin typeface="Courier New"/>
                <a:cs typeface="Courier New"/>
              </a:rPr>
              <a:t>else</a:t>
            </a:r>
            <a:r>
              <a:rPr sz="1400" spc="-5" dirty="0">
                <a:latin typeface="Courier New"/>
                <a:cs typeface="Courier New"/>
              </a:rPr>
              <a:t>:</a:t>
            </a:r>
            <a:endParaRPr sz="1400">
              <a:latin typeface="Courier New"/>
              <a:cs typeface="Courier New"/>
            </a:endParaRPr>
          </a:p>
          <a:p>
            <a:pPr marL="1079500" marR="1915795" indent="-640715">
              <a:lnSpc>
                <a:spcPts val="1580"/>
              </a:lnSpc>
              <a:spcBef>
                <a:spcPts val="90"/>
              </a:spcBef>
            </a:pPr>
            <a:r>
              <a:rPr sz="1400" spc="-5" dirty="0">
                <a:solidFill>
                  <a:srgbClr val="AE00DB"/>
                </a:solidFill>
                <a:latin typeface="Courier New"/>
                <a:cs typeface="Courier New"/>
              </a:rPr>
              <a:t>for </a:t>
            </a:r>
            <a:r>
              <a:rPr sz="1400" spc="-5" dirty="0">
                <a:latin typeface="Courier New"/>
                <a:cs typeface="Courier New"/>
              </a:rPr>
              <a:t>i </a:t>
            </a:r>
            <a:r>
              <a:rPr sz="1400" spc="-5" dirty="0">
                <a:solidFill>
                  <a:srgbClr val="0000FF"/>
                </a:solidFill>
                <a:latin typeface="Courier New"/>
                <a:cs typeface="Courier New"/>
              </a:rPr>
              <a:t>in </a:t>
            </a:r>
            <a:r>
              <a:rPr sz="1400" spc="-5" dirty="0">
                <a:solidFill>
                  <a:srgbClr val="795E25"/>
                </a:solidFill>
                <a:latin typeface="Courier New"/>
                <a:cs typeface="Courier New"/>
              </a:rPr>
              <a:t>range</a:t>
            </a:r>
            <a:r>
              <a:rPr sz="1400" spc="-5" dirty="0">
                <a:latin typeface="Courier New"/>
                <a:cs typeface="Courier New"/>
              </a:rPr>
              <a:t>(</a:t>
            </a:r>
            <a:r>
              <a:rPr sz="1400" spc="-5" dirty="0">
                <a:solidFill>
                  <a:srgbClr val="795E25"/>
                </a:solidFill>
                <a:latin typeface="Courier New"/>
                <a:cs typeface="Courier New"/>
              </a:rPr>
              <a:t>len</a:t>
            </a:r>
            <a:r>
              <a:rPr sz="1400" spc="-5" dirty="0">
                <a:latin typeface="Courier New"/>
                <a:cs typeface="Courier New"/>
              </a:rPr>
              <a:t>(string) -  </a:t>
            </a:r>
            <a:r>
              <a:rPr sz="1400" spc="-5" dirty="0">
                <a:solidFill>
                  <a:srgbClr val="795E25"/>
                </a:solidFill>
                <a:latin typeface="Courier New"/>
                <a:cs typeface="Courier New"/>
              </a:rPr>
              <a:t>len</a:t>
            </a:r>
            <a:r>
              <a:rPr sz="1400" spc="-5" dirty="0">
                <a:latin typeface="Courier New"/>
                <a:cs typeface="Courier New"/>
              </a:rPr>
              <a:t>(key)):</a:t>
            </a:r>
            <a:endParaRPr sz="1400">
              <a:latin typeface="Courier New"/>
              <a:cs typeface="Courier New"/>
            </a:endParaRPr>
          </a:p>
          <a:p>
            <a:pPr marL="226060" marR="1595120" indent="426720">
              <a:lnSpc>
                <a:spcPts val="1590"/>
              </a:lnSpc>
            </a:pPr>
            <a:r>
              <a:rPr sz="1400" spc="-5" dirty="0">
                <a:latin typeface="Courier New"/>
                <a:cs typeface="Courier New"/>
              </a:rPr>
              <a:t>key.append(key[i % </a:t>
            </a:r>
            <a:r>
              <a:rPr sz="1400" spc="-5" dirty="0">
                <a:solidFill>
                  <a:srgbClr val="795E25"/>
                </a:solidFill>
                <a:latin typeface="Courier New"/>
                <a:cs typeface="Courier New"/>
              </a:rPr>
              <a:t>len</a:t>
            </a:r>
            <a:r>
              <a:rPr sz="1400" spc="-5" dirty="0">
                <a:latin typeface="Courier New"/>
                <a:cs typeface="Courier New"/>
              </a:rPr>
              <a:t>(key)])  </a:t>
            </a:r>
            <a:r>
              <a:rPr sz="1400" spc="-5" dirty="0">
                <a:solidFill>
                  <a:srgbClr val="AE00DB"/>
                </a:solidFill>
                <a:latin typeface="Courier New"/>
                <a:cs typeface="Courier New"/>
              </a:rPr>
              <a:t>return</a:t>
            </a:r>
            <a:r>
              <a:rPr sz="1400" spc="-5" dirty="0">
                <a:latin typeface="Courier New"/>
                <a:cs typeface="Courier New"/>
              </a:rPr>
              <a:t>(</a:t>
            </a:r>
            <a:r>
              <a:rPr sz="1400" spc="-5" dirty="0">
                <a:solidFill>
                  <a:srgbClr val="A21515"/>
                </a:solidFill>
                <a:latin typeface="Courier New"/>
                <a:cs typeface="Courier New"/>
              </a:rPr>
              <a:t>"" </a:t>
            </a:r>
            <a:r>
              <a:rPr sz="1400" spc="-5" dirty="0">
                <a:latin typeface="Courier New"/>
                <a:cs typeface="Courier New"/>
              </a:rPr>
              <a:t>. join(key))</a:t>
            </a:r>
            <a:endParaRPr sz="1400">
              <a:latin typeface="Courier New"/>
              <a:cs typeface="Courier New"/>
            </a:endParaRPr>
          </a:p>
          <a:p>
            <a:pPr>
              <a:lnSpc>
                <a:spcPct val="100000"/>
              </a:lnSpc>
              <a:spcBef>
                <a:spcPts val="50"/>
              </a:spcBef>
            </a:pPr>
            <a:endParaRPr sz="1350">
              <a:latin typeface="Courier New"/>
              <a:cs typeface="Courier New"/>
            </a:endParaRPr>
          </a:p>
          <a:p>
            <a:pPr marL="12700" marR="2448560">
              <a:lnSpc>
                <a:spcPts val="1580"/>
              </a:lnSpc>
            </a:pPr>
            <a:r>
              <a:rPr sz="1400" spc="-5" dirty="0">
                <a:solidFill>
                  <a:srgbClr val="008000"/>
                </a:solidFill>
                <a:latin typeface="Courier New"/>
                <a:cs typeface="Courier New"/>
              </a:rPr>
              <a:t># This function returns the  # encrypted text generated  # with the help of the</a:t>
            </a:r>
            <a:r>
              <a:rPr sz="1400" spc="-45" dirty="0">
                <a:solidFill>
                  <a:srgbClr val="008000"/>
                </a:solidFill>
                <a:latin typeface="Courier New"/>
                <a:cs typeface="Courier New"/>
              </a:rPr>
              <a:t> </a:t>
            </a:r>
            <a:r>
              <a:rPr sz="1400" spc="-5" dirty="0">
                <a:solidFill>
                  <a:srgbClr val="008000"/>
                </a:solidFill>
                <a:latin typeface="Courier New"/>
                <a:cs typeface="Courier New"/>
              </a:rPr>
              <a:t>key</a:t>
            </a:r>
            <a:endParaRPr sz="1400">
              <a:latin typeface="Courier New"/>
              <a:cs typeface="Courier New"/>
            </a:endParaRPr>
          </a:p>
          <a:p>
            <a:pPr marL="226060" marR="2341880" indent="-213360">
              <a:lnSpc>
                <a:spcPts val="1580"/>
              </a:lnSpc>
              <a:spcBef>
                <a:spcPts val="15"/>
              </a:spcBef>
            </a:pPr>
            <a:r>
              <a:rPr sz="1400" spc="-5" dirty="0">
                <a:solidFill>
                  <a:srgbClr val="0000FF"/>
                </a:solidFill>
                <a:latin typeface="Courier New"/>
                <a:cs typeface="Courier New"/>
              </a:rPr>
              <a:t>def </a:t>
            </a:r>
            <a:r>
              <a:rPr sz="1400" spc="-5" dirty="0">
                <a:solidFill>
                  <a:srgbClr val="795E25"/>
                </a:solidFill>
                <a:latin typeface="Courier New"/>
                <a:cs typeface="Courier New"/>
              </a:rPr>
              <a:t>cipherText</a:t>
            </a:r>
            <a:r>
              <a:rPr sz="1400" spc="-5" dirty="0">
                <a:latin typeface="Courier New"/>
                <a:cs typeface="Courier New"/>
              </a:rPr>
              <a:t>(</a:t>
            </a:r>
            <a:r>
              <a:rPr sz="1400" spc="-5" dirty="0">
                <a:solidFill>
                  <a:srgbClr val="000F80"/>
                </a:solidFill>
                <a:latin typeface="Courier New"/>
                <a:cs typeface="Courier New"/>
              </a:rPr>
              <a:t>string</a:t>
            </a:r>
            <a:r>
              <a:rPr sz="1400" spc="-5" dirty="0">
                <a:latin typeface="Courier New"/>
                <a:cs typeface="Courier New"/>
              </a:rPr>
              <a:t>, </a:t>
            </a:r>
            <a:r>
              <a:rPr sz="1400" spc="-5" dirty="0">
                <a:solidFill>
                  <a:srgbClr val="000F80"/>
                </a:solidFill>
                <a:latin typeface="Courier New"/>
                <a:cs typeface="Courier New"/>
              </a:rPr>
              <a:t>key</a:t>
            </a:r>
            <a:r>
              <a:rPr sz="1400" spc="-5" dirty="0">
                <a:latin typeface="Courier New"/>
                <a:cs typeface="Courier New"/>
              </a:rPr>
              <a:t>):  cipher_text =</a:t>
            </a:r>
            <a:r>
              <a:rPr sz="1400" spc="-10" dirty="0">
                <a:latin typeface="Courier New"/>
                <a:cs typeface="Courier New"/>
              </a:rPr>
              <a:t> </a:t>
            </a:r>
            <a:r>
              <a:rPr sz="1400" spc="-5" dirty="0">
                <a:latin typeface="Courier New"/>
                <a:cs typeface="Courier New"/>
              </a:rPr>
              <a:t>[]</a:t>
            </a:r>
            <a:endParaRPr sz="1400">
              <a:latin typeface="Courier New"/>
              <a:cs typeface="Courier New"/>
            </a:endParaRPr>
          </a:p>
          <a:p>
            <a:pPr marL="226060">
              <a:lnSpc>
                <a:spcPts val="1515"/>
              </a:lnSpc>
            </a:pPr>
            <a:r>
              <a:rPr sz="1400" spc="-5" dirty="0">
                <a:solidFill>
                  <a:srgbClr val="AE00DB"/>
                </a:solidFill>
                <a:latin typeface="Courier New"/>
                <a:cs typeface="Courier New"/>
              </a:rPr>
              <a:t>for </a:t>
            </a:r>
            <a:r>
              <a:rPr sz="1400" spc="-5" dirty="0">
                <a:latin typeface="Courier New"/>
                <a:cs typeface="Courier New"/>
              </a:rPr>
              <a:t>i </a:t>
            </a:r>
            <a:r>
              <a:rPr sz="1400" spc="-5" dirty="0">
                <a:solidFill>
                  <a:srgbClr val="0000FF"/>
                </a:solidFill>
                <a:latin typeface="Courier New"/>
                <a:cs typeface="Courier New"/>
              </a:rPr>
              <a:t>in</a:t>
            </a:r>
            <a:r>
              <a:rPr sz="1400" dirty="0">
                <a:solidFill>
                  <a:srgbClr val="0000FF"/>
                </a:solidFill>
                <a:latin typeface="Courier New"/>
                <a:cs typeface="Courier New"/>
              </a:rPr>
              <a:t> </a:t>
            </a:r>
            <a:r>
              <a:rPr sz="1400" spc="-5" dirty="0">
                <a:solidFill>
                  <a:srgbClr val="795E25"/>
                </a:solidFill>
                <a:latin typeface="Courier New"/>
                <a:cs typeface="Courier New"/>
              </a:rPr>
              <a:t>range</a:t>
            </a:r>
            <a:r>
              <a:rPr sz="1400" spc="-5" dirty="0">
                <a:latin typeface="Courier New"/>
                <a:cs typeface="Courier New"/>
              </a:rPr>
              <a:t>(</a:t>
            </a:r>
            <a:r>
              <a:rPr sz="1400" spc="-5" dirty="0">
                <a:solidFill>
                  <a:srgbClr val="795E25"/>
                </a:solidFill>
                <a:latin typeface="Courier New"/>
                <a:cs typeface="Courier New"/>
              </a:rPr>
              <a:t>len</a:t>
            </a:r>
            <a:r>
              <a:rPr sz="1400" spc="-5" dirty="0">
                <a:latin typeface="Courier New"/>
                <a:cs typeface="Courier New"/>
              </a:rPr>
              <a:t>(string)):</a:t>
            </a:r>
            <a:endParaRPr sz="1400">
              <a:latin typeface="Courier New"/>
              <a:cs typeface="Courier New"/>
            </a:endParaRPr>
          </a:p>
          <a:p>
            <a:pPr marL="652780" marR="2662555" indent="-213995">
              <a:lnSpc>
                <a:spcPts val="1580"/>
              </a:lnSpc>
              <a:spcBef>
                <a:spcPts val="100"/>
              </a:spcBef>
            </a:pPr>
            <a:r>
              <a:rPr sz="1400" spc="-5" dirty="0">
                <a:latin typeface="Courier New"/>
                <a:cs typeface="Courier New"/>
              </a:rPr>
              <a:t>x = (</a:t>
            </a:r>
            <a:r>
              <a:rPr sz="1400" spc="-5" dirty="0">
                <a:solidFill>
                  <a:srgbClr val="795E25"/>
                </a:solidFill>
                <a:latin typeface="Courier New"/>
                <a:cs typeface="Courier New"/>
              </a:rPr>
              <a:t>ord</a:t>
            </a:r>
            <a:r>
              <a:rPr sz="1400" spc="-5" dirty="0">
                <a:latin typeface="Courier New"/>
                <a:cs typeface="Courier New"/>
              </a:rPr>
              <a:t>(string[i]) +  </a:t>
            </a:r>
            <a:r>
              <a:rPr sz="1400" spc="-5" dirty="0">
                <a:solidFill>
                  <a:srgbClr val="795E25"/>
                </a:solidFill>
                <a:latin typeface="Courier New"/>
                <a:cs typeface="Courier New"/>
              </a:rPr>
              <a:t>ord</a:t>
            </a:r>
            <a:r>
              <a:rPr sz="1400" spc="-5" dirty="0">
                <a:latin typeface="Courier New"/>
                <a:cs typeface="Courier New"/>
              </a:rPr>
              <a:t>(key[i])) %</a:t>
            </a:r>
            <a:r>
              <a:rPr sz="1400" spc="-40" dirty="0">
                <a:latin typeface="Courier New"/>
                <a:cs typeface="Courier New"/>
              </a:rPr>
              <a:t> </a:t>
            </a:r>
            <a:r>
              <a:rPr sz="1400" spc="-5" dirty="0">
                <a:solidFill>
                  <a:srgbClr val="09875A"/>
                </a:solidFill>
                <a:latin typeface="Courier New"/>
                <a:cs typeface="Courier New"/>
              </a:rPr>
              <a:t>26</a:t>
            </a:r>
            <a:endParaRPr sz="1400">
              <a:latin typeface="Courier New"/>
              <a:cs typeface="Courier New"/>
            </a:endParaRPr>
          </a:p>
          <a:p>
            <a:pPr marL="439420" marR="2128520">
              <a:lnSpc>
                <a:spcPts val="1590"/>
              </a:lnSpc>
            </a:pPr>
            <a:r>
              <a:rPr sz="1400" spc="-5" dirty="0">
                <a:latin typeface="Courier New"/>
                <a:cs typeface="Courier New"/>
              </a:rPr>
              <a:t>x += </a:t>
            </a:r>
            <a:r>
              <a:rPr sz="1400" spc="-5" dirty="0">
                <a:solidFill>
                  <a:srgbClr val="795E25"/>
                </a:solidFill>
                <a:latin typeface="Courier New"/>
                <a:cs typeface="Courier New"/>
              </a:rPr>
              <a:t>ord</a:t>
            </a:r>
            <a:r>
              <a:rPr sz="1400" spc="-5" dirty="0">
                <a:latin typeface="Courier New"/>
                <a:cs typeface="Courier New"/>
              </a:rPr>
              <a:t>(</a:t>
            </a:r>
            <a:r>
              <a:rPr sz="1400" spc="-5" dirty="0">
                <a:solidFill>
                  <a:srgbClr val="A21515"/>
                </a:solidFill>
                <a:latin typeface="Courier New"/>
                <a:cs typeface="Courier New"/>
              </a:rPr>
              <a:t>'A'</a:t>
            </a:r>
            <a:r>
              <a:rPr sz="1400" spc="-5" dirty="0">
                <a:latin typeface="Courier New"/>
                <a:cs typeface="Courier New"/>
              </a:rPr>
              <a:t>)  cipher_text.append(</a:t>
            </a:r>
            <a:r>
              <a:rPr sz="1400" spc="-5" dirty="0">
                <a:solidFill>
                  <a:srgbClr val="795E25"/>
                </a:solidFill>
                <a:latin typeface="Courier New"/>
                <a:cs typeface="Courier New"/>
              </a:rPr>
              <a:t>chr</a:t>
            </a:r>
            <a:r>
              <a:rPr sz="1400" spc="-5" dirty="0">
                <a:latin typeface="Courier New"/>
                <a:cs typeface="Courier New"/>
              </a:rPr>
              <a:t>(x))</a:t>
            </a:r>
            <a:endParaRPr sz="1400">
              <a:latin typeface="Courier New"/>
              <a:cs typeface="Courier New"/>
            </a:endParaRPr>
          </a:p>
          <a:p>
            <a:pPr marL="226060">
              <a:lnSpc>
                <a:spcPts val="1545"/>
              </a:lnSpc>
            </a:pPr>
            <a:r>
              <a:rPr sz="1400" spc="-5" dirty="0">
                <a:solidFill>
                  <a:srgbClr val="AE00DB"/>
                </a:solidFill>
                <a:latin typeface="Courier New"/>
                <a:cs typeface="Courier New"/>
              </a:rPr>
              <a:t>return</a:t>
            </a:r>
            <a:r>
              <a:rPr sz="1400" spc="-5" dirty="0">
                <a:latin typeface="Courier New"/>
                <a:cs typeface="Courier New"/>
              </a:rPr>
              <a:t>(</a:t>
            </a:r>
            <a:r>
              <a:rPr sz="1400" spc="-5" dirty="0">
                <a:solidFill>
                  <a:srgbClr val="A21515"/>
                </a:solidFill>
                <a:latin typeface="Courier New"/>
                <a:cs typeface="Courier New"/>
              </a:rPr>
              <a:t>"" </a:t>
            </a:r>
            <a:r>
              <a:rPr sz="1400" spc="-5" dirty="0">
                <a:latin typeface="Courier New"/>
                <a:cs typeface="Courier New"/>
              </a:rPr>
              <a:t>.</a:t>
            </a:r>
            <a:r>
              <a:rPr sz="1400" dirty="0">
                <a:latin typeface="Courier New"/>
                <a:cs typeface="Courier New"/>
              </a:rPr>
              <a:t> </a:t>
            </a:r>
            <a:r>
              <a:rPr sz="1400" spc="-5" dirty="0">
                <a:latin typeface="Courier New"/>
                <a:cs typeface="Courier New"/>
              </a:rPr>
              <a:t>join(cipher_text))</a:t>
            </a:r>
            <a:endParaRPr sz="1400">
              <a:latin typeface="Courier New"/>
              <a:cs typeface="Courier New"/>
            </a:endParaRPr>
          </a:p>
          <a:p>
            <a:pPr>
              <a:lnSpc>
                <a:spcPct val="100000"/>
              </a:lnSpc>
              <a:spcBef>
                <a:spcPts val="55"/>
              </a:spcBef>
            </a:pPr>
            <a:endParaRPr sz="1350">
              <a:latin typeface="Courier New"/>
              <a:cs typeface="Courier New"/>
            </a:endParaRPr>
          </a:p>
          <a:p>
            <a:pPr marL="12700" marR="2341880" algn="just">
              <a:lnSpc>
                <a:spcPct val="94300"/>
              </a:lnSpc>
            </a:pPr>
            <a:r>
              <a:rPr sz="1400" spc="-5" dirty="0">
                <a:solidFill>
                  <a:srgbClr val="008000"/>
                </a:solidFill>
                <a:latin typeface="Courier New"/>
                <a:cs typeface="Courier New"/>
              </a:rPr>
              <a:t># This function decrypts the  # encrypted text and returns  # the original text</a:t>
            </a:r>
            <a:endParaRPr sz="1400">
              <a:latin typeface="Courier New"/>
              <a:cs typeface="Courier New"/>
            </a:endParaRPr>
          </a:p>
          <a:p>
            <a:pPr marL="226060" marR="1595120" indent="-213360" algn="just">
              <a:lnSpc>
                <a:spcPts val="1580"/>
              </a:lnSpc>
              <a:spcBef>
                <a:spcPts val="40"/>
              </a:spcBef>
            </a:pPr>
            <a:r>
              <a:rPr sz="1400" spc="-5" dirty="0">
                <a:solidFill>
                  <a:srgbClr val="0000FF"/>
                </a:solidFill>
                <a:latin typeface="Courier New"/>
                <a:cs typeface="Courier New"/>
              </a:rPr>
              <a:t>def </a:t>
            </a:r>
            <a:r>
              <a:rPr sz="1400" spc="-5" dirty="0">
                <a:solidFill>
                  <a:srgbClr val="795E25"/>
                </a:solidFill>
                <a:latin typeface="Courier New"/>
                <a:cs typeface="Courier New"/>
              </a:rPr>
              <a:t>originalText</a:t>
            </a:r>
            <a:r>
              <a:rPr sz="1400" spc="-5" dirty="0">
                <a:latin typeface="Courier New"/>
                <a:cs typeface="Courier New"/>
              </a:rPr>
              <a:t>(</a:t>
            </a:r>
            <a:r>
              <a:rPr sz="1400" spc="-5" dirty="0">
                <a:solidFill>
                  <a:srgbClr val="000F80"/>
                </a:solidFill>
                <a:latin typeface="Courier New"/>
                <a:cs typeface="Courier New"/>
              </a:rPr>
              <a:t>cipher_text</a:t>
            </a:r>
            <a:r>
              <a:rPr sz="1400" spc="-5" dirty="0">
                <a:latin typeface="Courier New"/>
                <a:cs typeface="Courier New"/>
              </a:rPr>
              <a:t>, </a:t>
            </a:r>
            <a:r>
              <a:rPr sz="1400" spc="-5" dirty="0">
                <a:solidFill>
                  <a:srgbClr val="000F80"/>
                </a:solidFill>
                <a:latin typeface="Courier New"/>
                <a:cs typeface="Courier New"/>
              </a:rPr>
              <a:t>key</a:t>
            </a:r>
            <a:r>
              <a:rPr sz="1400" spc="-5" dirty="0">
                <a:latin typeface="Courier New"/>
                <a:cs typeface="Courier New"/>
              </a:rPr>
              <a:t>):  orig_text =</a:t>
            </a:r>
            <a:r>
              <a:rPr sz="1400" spc="5" dirty="0">
                <a:latin typeface="Courier New"/>
                <a:cs typeface="Courier New"/>
              </a:rPr>
              <a:t> </a:t>
            </a:r>
            <a:r>
              <a:rPr sz="1400" spc="-5" dirty="0">
                <a:latin typeface="Courier New"/>
                <a:cs typeface="Courier New"/>
              </a:rPr>
              <a:t>[]</a:t>
            </a:r>
            <a:endParaRPr sz="1400">
              <a:latin typeface="Courier New"/>
              <a:cs typeface="Courier New"/>
            </a:endParaRPr>
          </a:p>
          <a:p>
            <a:pPr marL="226060" algn="just">
              <a:lnSpc>
                <a:spcPts val="1515"/>
              </a:lnSpc>
            </a:pPr>
            <a:r>
              <a:rPr sz="1400" spc="-5" dirty="0">
                <a:solidFill>
                  <a:srgbClr val="AE00DB"/>
                </a:solidFill>
                <a:latin typeface="Courier New"/>
                <a:cs typeface="Courier New"/>
              </a:rPr>
              <a:t>for </a:t>
            </a:r>
            <a:r>
              <a:rPr sz="1400" spc="-5" dirty="0">
                <a:latin typeface="Courier New"/>
                <a:cs typeface="Courier New"/>
              </a:rPr>
              <a:t>i </a:t>
            </a:r>
            <a:r>
              <a:rPr sz="1400" spc="-5" dirty="0">
                <a:solidFill>
                  <a:srgbClr val="0000FF"/>
                </a:solidFill>
                <a:latin typeface="Courier New"/>
                <a:cs typeface="Courier New"/>
              </a:rPr>
              <a:t>in</a:t>
            </a:r>
            <a:r>
              <a:rPr sz="1400" dirty="0">
                <a:solidFill>
                  <a:srgbClr val="0000FF"/>
                </a:solidFill>
                <a:latin typeface="Courier New"/>
                <a:cs typeface="Courier New"/>
              </a:rPr>
              <a:t> </a:t>
            </a:r>
            <a:r>
              <a:rPr sz="1400" spc="-5" dirty="0">
                <a:solidFill>
                  <a:srgbClr val="795E25"/>
                </a:solidFill>
                <a:latin typeface="Courier New"/>
                <a:cs typeface="Courier New"/>
              </a:rPr>
              <a:t>range</a:t>
            </a:r>
            <a:r>
              <a:rPr sz="1400" spc="-5" dirty="0">
                <a:latin typeface="Courier New"/>
                <a:cs typeface="Courier New"/>
              </a:rPr>
              <a:t>(</a:t>
            </a:r>
            <a:r>
              <a:rPr sz="1400" spc="-5" dirty="0">
                <a:solidFill>
                  <a:srgbClr val="795E25"/>
                </a:solidFill>
                <a:latin typeface="Courier New"/>
                <a:cs typeface="Courier New"/>
              </a:rPr>
              <a:t>len</a:t>
            </a:r>
            <a:r>
              <a:rPr sz="1400" spc="-5" dirty="0">
                <a:latin typeface="Courier New"/>
                <a:cs typeface="Courier New"/>
              </a:rPr>
              <a:t>(cipher_text)):</a:t>
            </a:r>
            <a:endParaRPr sz="1400">
              <a:latin typeface="Courier New"/>
              <a:cs typeface="Courier New"/>
            </a:endParaRPr>
          </a:p>
          <a:p>
            <a:pPr marL="652780" marR="2129155" indent="-213995" algn="just">
              <a:lnSpc>
                <a:spcPts val="1590"/>
              </a:lnSpc>
              <a:spcBef>
                <a:spcPts val="90"/>
              </a:spcBef>
            </a:pPr>
            <a:r>
              <a:rPr sz="1400" spc="-5" dirty="0">
                <a:latin typeface="Courier New"/>
                <a:cs typeface="Courier New"/>
              </a:rPr>
              <a:t>x = (</a:t>
            </a:r>
            <a:r>
              <a:rPr sz="1400" spc="-5" dirty="0">
                <a:solidFill>
                  <a:srgbClr val="795E25"/>
                </a:solidFill>
                <a:latin typeface="Courier New"/>
                <a:cs typeface="Courier New"/>
              </a:rPr>
              <a:t>ord</a:t>
            </a:r>
            <a:r>
              <a:rPr sz="1400" spc="-5" dirty="0">
                <a:latin typeface="Courier New"/>
                <a:cs typeface="Courier New"/>
              </a:rPr>
              <a:t>(cipher_text[i]) -  </a:t>
            </a:r>
            <a:r>
              <a:rPr sz="1400" spc="-5" dirty="0">
                <a:solidFill>
                  <a:srgbClr val="795E25"/>
                </a:solidFill>
                <a:latin typeface="Courier New"/>
                <a:cs typeface="Courier New"/>
              </a:rPr>
              <a:t>ord</a:t>
            </a:r>
            <a:r>
              <a:rPr sz="1400" spc="-5" dirty="0">
                <a:latin typeface="Courier New"/>
                <a:cs typeface="Courier New"/>
              </a:rPr>
              <a:t>(key[i]) + </a:t>
            </a:r>
            <a:r>
              <a:rPr sz="1400" spc="-5" dirty="0">
                <a:solidFill>
                  <a:srgbClr val="09875A"/>
                </a:solidFill>
                <a:latin typeface="Courier New"/>
                <a:cs typeface="Courier New"/>
              </a:rPr>
              <a:t>26</a:t>
            </a:r>
            <a:r>
              <a:rPr sz="1400" spc="-5" dirty="0">
                <a:latin typeface="Courier New"/>
                <a:cs typeface="Courier New"/>
              </a:rPr>
              <a:t>) %</a:t>
            </a:r>
            <a:r>
              <a:rPr sz="1400" spc="-40" dirty="0">
                <a:latin typeface="Courier New"/>
                <a:cs typeface="Courier New"/>
              </a:rPr>
              <a:t> </a:t>
            </a:r>
            <a:r>
              <a:rPr sz="1400" spc="-5" dirty="0">
                <a:solidFill>
                  <a:srgbClr val="09875A"/>
                </a:solidFill>
                <a:latin typeface="Courier New"/>
                <a:cs typeface="Courier New"/>
              </a:rPr>
              <a:t>26</a:t>
            </a:r>
            <a:endParaRPr sz="1400">
              <a:latin typeface="Courier New"/>
              <a:cs typeface="Courier New"/>
            </a:endParaRPr>
          </a:p>
          <a:p>
            <a:pPr marL="439420" algn="just">
              <a:lnSpc>
                <a:spcPts val="1495"/>
              </a:lnSpc>
            </a:pPr>
            <a:r>
              <a:rPr sz="1400" spc="-5" dirty="0">
                <a:latin typeface="Courier New"/>
                <a:cs typeface="Courier New"/>
              </a:rPr>
              <a:t>x +=</a:t>
            </a:r>
            <a:r>
              <a:rPr sz="1400" dirty="0">
                <a:latin typeface="Courier New"/>
                <a:cs typeface="Courier New"/>
              </a:rPr>
              <a:t> </a:t>
            </a:r>
            <a:r>
              <a:rPr sz="1400" spc="-5" dirty="0">
                <a:solidFill>
                  <a:srgbClr val="795E25"/>
                </a:solidFill>
                <a:latin typeface="Courier New"/>
                <a:cs typeface="Courier New"/>
              </a:rPr>
              <a:t>ord</a:t>
            </a:r>
            <a:r>
              <a:rPr sz="1400" spc="-5" dirty="0">
                <a:latin typeface="Courier New"/>
                <a:cs typeface="Courier New"/>
              </a:rPr>
              <a:t>(</a:t>
            </a:r>
            <a:r>
              <a:rPr sz="1400" spc="-5" dirty="0">
                <a:solidFill>
                  <a:srgbClr val="A21515"/>
                </a:solidFill>
                <a:latin typeface="Courier New"/>
                <a:cs typeface="Courier New"/>
              </a:rPr>
              <a:t>'A'</a:t>
            </a:r>
            <a:r>
              <a:rPr sz="1400" spc="-5" dirty="0">
                <a:latin typeface="Courier New"/>
                <a:cs typeface="Courier New"/>
              </a:rPr>
              <a:t>)</a:t>
            </a:r>
            <a:endParaRPr sz="1400">
              <a:latin typeface="Courier New"/>
              <a:cs typeface="Courier New"/>
            </a:endParaRPr>
          </a:p>
          <a:p>
            <a:pPr marL="226060" marR="2129155" indent="213360" algn="just">
              <a:lnSpc>
                <a:spcPts val="1580"/>
              </a:lnSpc>
              <a:spcBef>
                <a:spcPts val="90"/>
              </a:spcBef>
            </a:pPr>
            <a:r>
              <a:rPr sz="1400" spc="-5" dirty="0">
                <a:latin typeface="Courier New"/>
                <a:cs typeface="Courier New"/>
              </a:rPr>
              <a:t>orig_text.append(</a:t>
            </a:r>
            <a:r>
              <a:rPr sz="1400" spc="-5" dirty="0">
                <a:solidFill>
                  <a:srgbClr val="795E25"/>
                </a:solidFill>
                <a:latin typeface="Courier New"/>
                <a:cs typeface="Courier New"/>
              </a:rPr>
              <a:t>chr</a:t>
            </a:r>
            <a:r>
              <a:rPr sz="1400" spc="-5" dirty="0">
                <a:latin typeface="Courier New"/>
                <a:cs typeface="Courier New"/>
              </a:rPr>
              <a:t>(x))  </a:t>
            </a:r>
            <a:r>
              <a:rPr sz="1400" spc="-5" dirty="0">
                <a:solidFill>
                  <a:srgbClr val="AE00DB"/>
                </a:solidFill>
                <a:latin typeface="Courier New"/>
                <a:cs typeface="Courier New"/>
              </a:rPr>
              <a:t>return</a:t>
            </a:r>
            <a:r>
              <a:rPr sz="1400" spc="-5" dirty="0">
                <a:latin typeface="Courier New"/>
                <a:cs typeface="Courier New"/>
              </a:rPr>
              <a:t>(</a:t>
            </a:r>
            <a:r>
              <a:rPr sz="1400" spc="-5" dirty="0">
                <a:solidFill>
                  <a:srgbClr val="A21515"/>
                </a:solidFill>
                <a:latin typeface="Courier New"/>
                <a:cs typeface="Courier New"/>
              </a:rPr>
              <a:t>"" </a:t>
            </a:r>
            <a:r>
              <a:rPr sz="1400" spc="-5" dirty="0">
                <a:latin typeface="Courier New"/>
                <a:cs typeface="Courier New"/>
              </a:rPr>
              <a:t>.</a:t>
            </a:r>
            <a:r>
              <a:rPr sz="1400" spc="-75" dirty="0">
                <a:latin typeface="Courier New"/>
                <a:cs typeface="Courier New"/>
              </a:rPr>
              <a:t> </a:t>
            </a:r>
            <a:r>
              <a:rPr sz="1400" spc="-5" dirty="0">
                <a:latin typeface="Courier New"/>
                <a:cs typeface="Courier New"/>
              </a:rPr>
              <a:t>join(orig_text))</a:t>
            </a:r>
            <a:endParaRPr sz="1400">
              <a:latin typeface="Courier New"/>
              <a:cs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60628" y="938530"/>
            <a:ext cx="4079875" cy="1851025"/>
          </a:xfrm>
          <a:prstGeom prst="rect">
            <a:avLst/>
          </a:prstGeom>
        </p:spPr>
        <p:txBody>
          <a:bodyPr vert="horz" wrap="square" lIns="0" tIns="11430" rIns="0" bIns="0" rtlCol="0">
            <a:spAutoFit/>
          </a:bodyPr>
          <a:lstStyle/>
          <a:p>
            <a:pPr marL="12700">
              <a:lnSpc>
                <a:spcPts val="1630"/>
              </a:lnSpc>
              <a:spcBef>
                <a:spcPts val="90"/>
              </a:spcBef>
            </a:pPr>
            <a:r>
              <a:rPr sz="1400" spc="-5" dirty="0">
                <a:solidFill>
                  <a:srgbClr val="008000"/>
                </a:solidFill>
                <a:latin typeface="Courier New"/>
                <a:cs typeface="Courier New"/>
              </a:rPr>
              <a:t># Driver</a:t>
            </a:r>
            <a:r>
              <a:rPr sz="1400" dirty="0">
                <a:solidFill>
                  <a:srgbClr val="008000"/>
                </a:solidFill>
                <a:latin typeface="Courier New"/>
                <a:cs typeface="Courier New"/>
              </a:rPr>
              <a:t> </a:t>
            </a:r>
            <a:r>
              <a:rPr sz="1400" spc="-5" dirty="0">
                <a:solidFill>
                  <a:srgbClr val="008000"/>
                </a:solidFill>
                <a:latin typeface="Courier New"/>
                <a:cs typeface="Courier New"/>
              </a:rPr>
              <a:t>code</a:t>
            </a:r>
            <a:endParaRPr sz="1400">
              <a:latin typeface="Courier New"/>
              <a:cs typeface="Courier New"/>
            </a:endParaRPr>
          </a:p>
          <a:p>
            <a:pPr marL="226060" marR="1285240" indent="-213360">
              <a:lnSpc>
                <a:spcPts val="1580"/>
              </a:lnSpc>
              <a:spcBef>
                <a:spcPts val="90"/>
              </a:spcBef>
              <a:tabLst>
                <a:tab pos="1283970" algn="l"/>
              </a:tabLst>
            </a:pPr>
            <a:r>
              <a:rPr sz="1400" spc="-5" dirty="0">
                <a:solidFill>
                  <a:srgbClr val="AE00DB"/>
                </a:solidFill>
                <a:latin typeface="Courier New"/>
                <a:cs typeface="Courier New"/>
              </a:rPr>
              <a:t>if </a:t>
            </a:r>
            <a:r>
              <a:rPr sz="1400" u="sng" spc="-5" dirty="0">
                <a:solidFill>
                  <a:srgbClr val="AE00DB"/>
                </a:solidFill>
                <a:uFill>
                  <a:solidFill>
                    <a:srgbClr val="000000"/>
                  </a:solidFill>
                </a:uFill>
                <a:latin typeface="Courier New"/>
                <a:cs typeface="Courier New"/>
              </a:rPr>
              <a:t> </a:t>
            </a:r>
            <a:r>
              <a:rPr sz="1400" u="sng" spc="5" dirty="0">
                <a:solidFill>
                  <a:srgbClr val="AE00DB"/>
                </a:solidFill>
                <a:uFill>
                  <a:solidFill>
                    <a:srgbClr val="000000"/>
                  </a:solidFill>
                </a:uFill>
                <a:latin typeface="Courier New"/>
                <a:cs typeface="Courier New"/>
              </a:rPr>
              <a:t> </a:t>
            </a:r>
            <a:r>
              <a:rPr sz="1400" spc="-5" dirty="0">
                <a:latin typeface="Courier New"/>
                <a:cs typeface="Courier New"/>
              </a:rPr>
              <a:t>name</a:t>
            </a:r>
            <a:r>
              <a:rPr sz="1400" u="sng" spc="-5" dirty="0">
                <a:uFill>
                  <a:solidFill>
                    <a:srgbClr val="000000"/>
                  </a:solidFill>
                </a:uFill>
                <a:latin typeface="Courier New"/>
                <a:cs typeface="Courier New"/>
              </a:rPr>
              <a:t> 	</a:t>
            </a:r>
            <a:r>
              <a:rPr sz="1400" spc="-5" dirty="0">
                <a:latin typeface="Courier New"/>
                <a:cs typeface="Courier New"/>
              </a:rPr>
              <a:t>== </a:t>
            </a:r>
            <a:r>
              <a:rPr sz="1400" spc="-5" dirty="0">
                <a:solidFill>
                  <a:srgbClr val="A21515"/>
                </a:solidFill>
                <a:latin typeface="Courier New"/>
                <a:cs typeface="Courier New"/>
              </a:rPr>
              <a:t>"</a:t>
            </a:r>
            <a:r>
              <a:rPr sz="1400" u="sng" spc="-5" dirty="0">
                <a:solidFill>
                  <a:srgbClr val="A21515"/>
                </a:solidFill>
                <a:uFill>
                  <a:solidFill>
                    <a:srgbClr val="A11414"/>
                  </a:solidFill>
                </a:uFill>
                <a:latin typeface="Courier New"/>
                <a:cs typeface="Courier New"/>
              </a:rPr>
              <a:t> </a:t>
            </a:r>
            <a:r>
              <a:rPr sz="1400" spc="-5" dirty="0">
                <a:solidFill>
                  <a:srgbClr val="A21515"/>
                </a:solidFill>
                <a:latin typeface="Courier New"/>
                <a:cs typeface="Courier New"/>
              </a:rPr>
              <a:t>main</a:t>
            </a:r>
            <a:r>
              <a:rPr sz="1400" u="sng" spc="-5" dirty="0">
                <a:solidFill>
                  <a:srgbClr val="A21515"/>
                </a:solidFill>
                <a:uFill>
                  <a:solidFill>
                    <a:srgbClr val="A11414"/>
                  </a:solidFill>
                </a:uFill>
                <a:latin typeface="Courier New"/>
                <a:cs typeface="Courier New"/>
              </a:rPr>
              <a:t> </a:t>
            </a:r>
            <a:r>
              <a:rPr sz="1400" spc="-5" dirty="0">
                <a:solidFill>
                  <a:srgbClr val="A21515"/>
                </a:solidFill>
                <a:latin typeface="Courier New"/>
                <a:cs typeface="Courier New"/>
              </a:rPr>
              <a:t>"</a:t>
            </a:r>
            <a:r>
              <a:rPr sz="1400" spc="-5" dirty="0">
                <a:latin typeface="Courier New"/>
                <a:cs typeface="Courier New"/>
              </a:rPr>
              <a:t>:  string =</a:t>
            </a:r>
            <a:r>
              <a:rPr sz="1400" spc="-80" dirty="0">
                <a:latin typeface="Courier New"/>
                <a:cs typeface="Courier New"/>
              </a:rPr>
              <a:t> </a:t>
            </a:r>
            <a:r>
              <a:rPr sz="1400" spc="-5" dirty="0">
                <a:solidFill>
                  <a:srgbClr val="A21515"/>
                </a:solidFill>
                <a:latin typeface="Courier New"/>
                <a:cs typeface="Courier New"/>
              </a:rPr>
              <a:t>"GEEKSFORGEEKS"</a:t>
            </a:r>
            <a:endParaRPr sz="1400">
              <a:latin typeface="Courier New"/>
              <a:cs typeface="Courier New"/>
            </a:endParaRPr>
          </a:p>
          <a:p>
            <a:pPr marL="226060">
              <a:lnSpc>
                <a:spcPts val="1520"/>
              </a:lnSpc>
            </a:pPr>
            <a:r>
              <a:rPr sz="1400" spc="-5" dirty="0">
                <a:latin typeface="Courier New"/>
                <a:cs typeface="Courier New"/>
              </a:rPr>
              <a:t>keyword =</a:t>
            </a:r>
            <a:r>
              <a:rPr sz="1400" dirty="0">
                <a:latin typeface="Courier New"/>
                <a:cs typeface="Courier New"/>
              </a:rPr>
              <a:t> </a:t>
            </a:r>
            <a:r>
              <a:rPr sz="1400" spc="-5" dirty="0">
                <a:solidFill>
                  <a:srgbClr val="A21515"/>
                </a:solidFill>
                <a:latin typeface="Courier New"/>
                <a:cs typeface="Courier New"/>
              </a:rPr>
              <a:t>"AYUSH"</a:t>
            </a:r>
            <a:endParaRPr sz="1400">
              <a:latin typeface="Courier New"/>
              <a:cs typeface="Courier New"/>
            </a:endParaRPr>
          </a:p>
          <a:p>
            <a:pPr marL="226060" marR="5080">
              <a:lnSpc>
                <a:spcPts val="1580"/>
              </a:lnSpc>
              <a:spcBef>
                <a:spcPts val="100"/>
              </a:spcBef>
            </a:pPr>
            <a:r>
              <a:rPr sz="1400" spc="-5" dirty="0">
                <a:latin typeface="Courier New"/>
                <a:cs typeface="Courier New"/>
              </a:rPr>
              <a:t>key = generateKey(string, keyword)  cipher_text = cipherText(string,key)  </a:t>
            </a:r>
            <a:r>
              <a:rPr sz="1400" spc="-5" dirty="0">
                <a:solidFill>
                  <a:srgbClr val="795E25"/>
                </a:solidFill>
                <a:latin typeface="Courier New"/>
                <a:cs typeface="Courier New"/>
              </a:rPr>
              <a:t>print</a:t>
            </a:r>
            <a:r>
              <a:rPr sz="1400" spc="-5" dirty="0">
                <a:latin typeface="Courier New"/>
                <a:cs typeface="Courier New"/>
              </a:rPr>
              <a:t>(</a:t>
            </a:r>
            <a:r>
              <a:rPr sz="1400" spc="-5" dirty="0">
                <a:solidFill>
                  <a:srgbClr val="A21515"/>
                </a:solidFill>
                <a:latin typeface="Courier New"/>
                <a:cs typeface="Courier New"/>
              </a:rPr>
              <a:t>"Ciphertext :"</a:t>
            </a:r>
            <a:r>
              <a:rPr sz="1400" spc="-5" dirty="0">
                <a:latin typeface="Courier New"/>
                <a:cs typeface="Courier New"/>
              </a:rPr>
              <a:t>, cipher_text)  </a:t>
            </a:r>
            <a:r>
              <a:rPr sz="1400" spc="-5" dirty="0">
                <a:solidFill>
                  <a:srgbClr val="795E25"/>
                </a:solidFill>
                <a:latin typeface="Courier New"/>
                <a:cs typeface="Courier New"/>
              </a:rPr>
              <a:t>print</a:t>
            </a:r>
            <a:r>
              <a:rPr sz="1400" spc="-5" dirty="0">
                <a:latin typeface="Courier New"/>
                <a:cs typeface="Courier New"/>
              </a:rPr>
              <a:t>(</a:t>
            </a:r>
            <a:r>
              <a:rPr sz="1400" spc="-5" dirty="0">
                <a:solidFill>
                  <a:srgbClr val="A21515"/>
                </a:solidFill>
                <a:latin typeface="Courier New"/>
                <a:cs typeface="Courier New"/>
              </a:rPr>
              <a:t>"Original/Decrypted Text</a:t>
            </a:r>
            <a:r>
              <a:rPr sz="1400" spc="-30" dirty="0">
                <a:solidFill>
                  <a:srgbClr val="A21515"/>
                </a:solidFill>
                <a:latin typeface="Courier New"/>
                <a:cs typeface="Courier New"/>
              </a:rPr>
              <a:t> </a:t>
            </a:r>
            <a:r>
              <a:rPr sz="1400" spc="-5" dirty="0">
                <a:solidFill>
                  <a:srgbClr val="A21515"/>
                </a:solidFill>
                <a:latin typeface="Courier New"/>
                <a:cs typeface="Courier New"/>
              </a:rPr>
              <a:t>:"</a:t>
            </a:r>
            <a:r>
              <a:rPr sz="1400" spc="-5" dirty="0">
                <a:latin typeface="Courier New"/>
                <a:cs typeface="Courier New"/>
              </a:rPr>
              <a:t>,</a:t>
            </a:r>
            <a:endParaRPr sz="1400">
              <a:latin typeface="Courier New"/>
              <a:cs typeface="Courier New"/>
            </a:endParaRPr>
          </a:p>
          <a:p>
            <a:pPr marL="439420">
              <a:lnSpc>
                <a:spcPts val="1560"/>
              </a:lnSpc>
            </a:pPr>
            <a:r>
              <a:rPr sz="1400" spc="-5" dirty="0">
                <a:latin typeface="Courier New"/>
                <a:cs typeface="Courier New"/>
              </a:rPr>
              <a:t>originalText(cipher_text,</a:t>
            </a:r>
            <a:r>
              <a:rPr sz="1400" spc="-15" dirty="0">
                <a:latin typeface="Courier New"/>
                <a:cs typeface="Courier New"/>
              </a:rPr>
              <a:t> </a:t>
            </a:r>
            <a:r>
              <a:rPr sz="1400" spc="-5" dirty="0">
                <a:latin typeface="Courier New"/>
                <a:cs typeface="Courier New"/>
              </a:rPr>
              <a:t>key))</a:t>
            </a:r>
            <a:endParaRPr sz="1400">
              <a:latin typeface="Courier New"/>
              <a:cs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9812" y="675182"/>
            <a:ext cx="4012565" cy="7882255"/>
          </a:xfrm>
          <a:prstGeom prst="rect">
            <a:avLst/>
          </a:prstGeom>
        </p:spPr>
        <p:txBody>
          <a:bodyPr vert="horz" wrap="square" lIns="0" tIns="122555" rIns="0" bIns="0" rtlCol="0">
            <a:spAutoFit/>
          </a:bodyPr>
          <a:lstStyle/>
          <a:p>
            <a:pPr marL="58419">
              <a:lnSpc>
                <a:spcPct val="100000"/>
              </a:lnSpc>
              <a:spcBef>
                <a:spcPts val="965"/>
              </a:spcBef>
            </a:pPr>
            <a:r>
              <a:rPr sz="1400" b="1" spc="-10" dirty="0">
                <a:latin typeface="Times New Roman"/>
                <a:cs typeface="Times New Roman"/>
              </a:rPr>
              <a:t>Step </a:t>
            </a:r>
            <a:r>
              <a:rPr sz="1400" b="1" spc="-5" dirty="0">
                <a:latin typeface="Times New Roman"/>
                <a:cs typeface="Times New Roman"/>
              </a:rPr>
              <a:t>2 : </a:t>
            </a:r>
            <a:r>
              <a:rPr sz="1400" b="1" spc="-10" dirty="0">
                <a:latin typeface="Times New Roman"/>
                <a:cs typeface="Times New Roman"/>
              </a:rPr>
              <a:t>Polybius</a:t>
            </a:r>
            <a:r>
              <a:rPr sz="1400" b="1" spc="35" dirty="0">
                <a:latin typeface="Times New Roman"/>
                <a:cs typeface="Times New Roman"/>
              </a:rPr>
              <a:t> </a:t>
            </a:r>
            <a:r>
              <a:rPr sz="1400" b="1" spc="-5" dirty="0">
                <a:latin typeface="Times New Roman"/>
                <a:cs typeface="Times New Roman"/>
              </a:rPr>
              <a:t>Cipher</a:t>
            </a:r>
            <a:endParaRPr sz="1400">
              <a:latin typeface="Times New Roman"/>
              <a:cs typeface="Times New Roman"/>
            </a:endParaRPr>
          </a:p>
          <a:p>
            <a:pPr marL="189230" marR="2406015" indent="-177165">
              <a:lnSpc>
                <a:spcPct val="144500"/>
              </a:lnSpc>
              <a:spcBef>
                <a:spcPts val="114"/>
              </a:spcBef>
            </a:pPr>
            <a:r>
              <a:rPr sz="1400" spc="-5" dirty="0">
                <a:solidFill>
                  <a:srgbClr val="0000FF"/>
                </a:solidFill>
                <a:latin typeface="Times New Roman"/>
                <a:cs typeface="Times New Roman"/>
              </a:rPr>
              <a:t>def </a:t>
            </a:r>
            <a:r>
              <a:rPr sz="1400" spc="-5" dirty="0">
                <a:solidFill>
                  <a:srgbClr val="795E24"/>
                </a:solidFill>
                <a:latin typeface="Times New Roman"/>
                <a:cs typeface="Times New Roman"/>
              </a:rPr>
              <a:t>codes_table</a:t>
            </a:r>
            <a:r>
              <a:rPr sz="1400" spc="-5" dirty="0">
                <a:latin typeface="Times New Roman"/>
                <a:cs typeface="Times New Roman"/>
              </a:rPr>
              <a:t>(</a:t>
            </a:r>
            <a:r>
              <a:rPr sz="1400" spc="-5" dirty="0">
                <a:solidFill>
                  <a:srgbClr val="000E80"/>
                </a:solidFill>
                <a:latin typeface="Times New Roman"/>
                <a:cs typeface="Times New Roman"/>
              </a:rPr>
              <a:t>char</a:t>
            </a:r>
            <a:r>
              <a:rPr sz="1400" spc="-5" dirty="0">
                <a:latin typeface="Times New Roman"/>
                <a:cs typeface="Times New Roman"/>
              </a:rPr>
              <a:t>):  </a:t>
            </a:r>
            <a:r>
              <a:rPr sz="1400" spc="-10" dirty="0">
                <a:latin typeface="Times New Roman"/>
                <a:cs typeface="Times New Roman"/>
              </a:rPr>
              <a:t>table </a:t>
            </a:r>
            <a:r>
              <a:rPr sz="1400" spc="-5" dirty="0">
                <a:latin typeface="Times New Roman"/>
                <a:cs typeface="Times New Roman"/>
              </a:rPr>
              <a:t>=</a:t>
            </a:r>
            <a:r>
              <a:rPr sz="1400" spc="20" dirty="0">
                <a:latin typeface="Times New Roman"/>
                <a:cs typeface="Times New Roman"/>
              </a:rPr>
              <a:t> </a:t>
            </a:r>
            <a:r>
              <a:rPr sz="1400" spc="-5" dirty="0">
                <a:latin typeface="Times New Roman"/>
                <a:cs typeface="Times New Roman"/>
              </a:rPr>
              <a:t>{</a:t>
            </a:r>
            <a:endParaRPr sz="1400">
              <a:latin typeface="Times New Roman"/>
              <a:cs typeface="Times New Roman"/>
            </a:endParaRPr>
          </a:p>
          <a:p>
            <a:pPr marL="369570">
              <a:lnSpc>
                <a:spcPct val="100000"/>
              </a:lnSpc>
              <a:spcBef>
                <a:spcPts val="745"/>
              </a:spcBef>
            </a:pPr>
            <a:r>
              <a:rPr sz="1400" spc="-5" dirty="0">
                <a:solidFill>
                  <a:srgbClr val="A11515"/>
                </a:solidFill>
                <a:latin typeface="Times New Roman"/>
                <a:cs typeface="Times New Roman"/>
              </a:rPr>
              <a:t>"A"</a:t>
            </a:r>
            <a:r>
              <a:rPr sz="1400" spc="-5" dirty="0">
                <a:latin typeface="Times New Roman"/>
                <a:cs typeface="Times New Roman"/>
              </a:rPr>
              <a:t>: </a:t>
            </a:r>
            <a:r>
              <a:rPr sz="1400" spc="-5" dirty="0">
                <a:solidFill>
                  <a:srgbClr val="09865A"/>
                </a:solidFill>
                <a:latin typeface="Times New Roman"/>
                <a:cs typeface="Times New Roman"/>
              </a:rPr>
              <a:t>11</a:t>
            </a:r>
            <a:r>
              <a:rPr sz="1400" spc="-5" dirty="0">
                <a:latin typeface="Times New Roman"/>
                <a:cs typeface="Times New Roman"/>
              </a:rPr>
              <a:t>, </a:t>
            </a:r>
            <a:r>
              <a:rPr sz="1400" dirty="0">
                <a:solidFill>
                  <a:srgbClr val="A11515"/>
                </a:solidFill>
                <a:latin typeface="Times New Roman"/>
                <a:cs typeface="Times New Roman"/>
              </a:rPr>
              <a:t>"B"</a:t>
            </a:r>
            <a:r>
              <a:rPr sz="1400" dirty="0">
                <a:latin typeface="Times New Roman"/>
                <a:cs typeface="Times New Roman"/>
              </a:rPr>
              <a:t>: </a:t>
            </a:r>
            <a:r>
              <a:rPr sz="1400" spc="-5" dirty="0">
                <a:solidFill>
                  <a:srgbClr val="09865A"/>
                </a:solidFill>
                <a:latin typeface="Times New Roman"/>
                <a:cs typeface="Times New Roman"/>
              </a:rPr>
              <a:t>21</a:t>
            </a:r>
            <a:r>
              <a:rPr sz="1400" spc="-5" dirty="0">
                <a:latin typeface="Times New Roman"/>
                <a:cs typeface="Times New Roman"/>
              </a:rPr>
              <a:t>, </a:t>
            </a:r>
            <a:r>
              <a:rPr sz="1400" spc="-10" dirty="0">
                <a:solidFill>
                  <a:srgbClr val="A11515"/>
                </a:solidFill>
                <a:latin typeface="Times New Roman"/>
                <a:cs typeface="Times New Roman"/>
              </a:rPr>
              <a:t>"C"</a:t>
            </a:r>
            <a:r>
              <a:rPr sz="1400" spc="-10" dirty="0">
                <a:latin typeface="Times New Roman"/>
                <a:cs typeface="Times New Roman"/>
              </a:rPr>
              <a:t>: </a:t>
            </a:r>
            <a:r>
              <a:rPr sz="1400" spc="-5" dirty="0">
                <a:solidFill>
                  <a:srgbClr val="09865A"/>
                </a:solidFill>
                <a:latin typeface="Times New Roman"/>
                <a:cs typeface="Times New Roman"/>
              </a:rPr>
              <a:t>31</a:t>
            </a:r>
            <a:r>
              <a:rPr sz="1400" spc="-5" dirty="0">
                <a:latin typeface="Times New Roman"/>
                <a:cs typeface="Times New Roman"/>
              </a:rPr>
              <a:t>, </a:t>
            </a:r>
            <a:r>
              <a:rPr sz="1400" spc="-5" dirty="0">
                <a:solidFill>
                  <a:srgbClr val="A11515"/>
                </a:solidFill>
                <a:latin typeface="Times New Roman"/>
                <a:cs typeface="Times New Roman"/>
              </a:rPr>
              <a:t>"D"</a:t>
            </a:r>
            <a:r>
              <a:rPr sz="1400" spc="-5" dirty="0">
                <a:latin typeface="Times New Roman"/>
                <a:cs typeface="Times New Roman"/>
              </a:rPr>
              <a:t>: </a:t>
            </a:r>
            <a:r>
              <a:rPr sz="1400" spc="-5" dirty="0">
                <a:solidFill>
                  <a:srgbClr val="09865A"/>
                </a:solidFill>
                <a:latin typeface="Times New Roman"/>
                <a:cs typeface="Times New Roman"/>
              </a:rPr>
              <a:t>41</a:t>
            </a:r>
            <a:r>
              <a:rPr sz="1400" spc="-5" dirty="0">
                <a:latin typeface="Times New Roman"/>
                <a:cs typeface="Times New Roman"/>
              </a:rPr>
              <a:t>, </a:t>
            </a:r>
            <a:r>
              <a:rPr sz="1400" dirty="0">
                <a:solidFill>
                  <a:srgbClr val="A11515"/>
                </a:solidFill>
                <a:latin typeface="Times New Roman"/>
                <a:cs typeface="Times New Roman"/>
              </a:rPr>
              <a:t>"E"</a:t>
            </a:r>
            <a:r>
              <a:rPr sz="1400" dirty="0">
                <a:latin typeface="Times New Roman"/>
                <a:cs typeface="Times New Roman"/>
              </a:rPr>
              <a:t>:</a:t>
            </a:r>
            <a:r>
              <a:rPr sz="1400" spc="20" dirty="0">
                <a:latin typeface="Times New Roman"/>
                <a:cs typeface="Times New Roman"/>
              </a:rPr>
              <a:t> </a:t>
            </a:r>
            <a:r>
              <a:rPr sz="1400" spc="-5" dirty="0">
                <a:solidFill>
                  <a:srgbClr val="09865A"/>
                </a:solidFill>
                <a:latin typeface="Times New Roman"/>
                <a:cs typeface="Times New Roman"/>
              </a:rPr>
              <a:t>51</a:t>
            </a:r>
            <a:r>
              <a:rPr sz="1400" spc="-5" dirty="0">
                <a:latin typeface="Times New Roman"/>
                <a:cs typeface="Times New Roman"/>
              </a:rPr>
              <a:t>,</a:t>
            </a:r>
            <a:endParaRPr sz="1400">
              <a:latin typeface="Times New Roman"/>
              <a:cs typeface="Times New Roman"/>
            </a:endParaRPr>
          </a:p>
          <a:p>
            <a:pPr marL="369570">
              <a:lnSpc>
                <a:spcPct val="100000"/>
              </a:lnSpc>
              <a:spcBef>
                <a:spcPts val="720"/>
              </a:spcBef>
            </a:pPr>
            <a:r>
              <a:rPr sz="1400" spc="-5" dirty="0">
                <a:solidFill>
                  <a:srgbClr val="A11515"/>
                </a:solidFill>
                <a:latin typeface="Times New Roman"/>
                <a:cs typeface="Times New Roman"/>
              </a:rPr>
              <a:t>"F"</a:t>
            </a:r>
            <a:r>
              <a:rPr sz="1400" spc="-5" dirty="0">
                <a:latin typeface="Times New Roman"/>
                <a:cs typeface="Times New Roman"/>
              </a:rPr>
              <a:t>: </a:t>
            </a:r>
            <a:r>
              <a:rPr sz="1400" spc="-5" dirty="0">
                <a:solidFill>
                  <a:srgbClr val="09865A"/>
                </a:solidFill>
                <a:latin typeface="Times New Roman"/>
                <a:cs typeface="Times New Roman"/>
              </a:rPr>
              <a:t>12</a:t>
            </a:r>
            <a:r>
              <a:rPr sz="1400" spc="-5" dirty="0">
                <a:latin typeface="Times New Roman"/>
                <a:cs typeface="Times New Roman"/>
              </a:rPr>
              <a:t>, </a:t>
            </a:r>
            <a:r>
              <a:rPr sz="1400" spc="-5" dirty="0">
                <a:solidFill>
                  <a:srgbClr val="A11515"/>
                </a:solidFill>
                <a:latin typeface="Times New Roman"/>
                <a:cs typeface="Times New Roman"/>
              </a:rPr>
              <a:t>"G"</a:t>
            </a:r>
            <a:r>
              <a:rPr sz="1400" spc="-5" dirty="0">
                <a:latin typeface="Times New Roman"/>
                <a:cs typeface="Times New Roman"/>
              </a:rPr>
              <a:t>: </a:t>
            </a:r>
            <a:r>
              <a:rPr sz="1400" spc="-5" dirty="0">
                <a:solidFill>
                  <a:srgbClr val="09865A"/>
                </a:solidFill>
                <a:latin typeface="Times New Roman"/>
                <a:cs typeface="Times New Roman"/>
              </a:rPr>
              <a:t>22</a:t>
            </a:r>
            <a:r>
              <a:rPr sz="1400" spc="-5" dirty="0">
                <a:latin typeface="Times New Roman"/>
                <a:cs typeface="Times New Roman"/>
              </a:rPr>
              <a:t>, </a:t>
            </a:r>
            <a:r>
              <a:rPr sz="1400" spc="-5" dirty="0">
                <a:solidFill>
                  <a:srgbClr val="A11515"/>
                </a:solidFill>
                <a:latin typeface="Times New Roman"/>
                <a:cs typeface="Times New Roman"/>
              </a:rPr>
              <a:t>"H"</a:t>
            </a:r>
            <a:r>
              <a:rPr sz="1400" spc="-5" dirty="0">
                <a:latin typeface="Times New Roman"/>
                <a:cs typeface="Times New Roman"/>
              </a:rPr>
              <a:t>: </a:t>
            </a:r>
            <a:r>
              <a:rPr sz="1400" spc="-5" dirty="0">
                <a:solidFill>
                  <a:srgbClr val="09865A"/>
                </a:solidFill>
                <a:latin typeface="Times New Roman"/>
                <a:cs typeface="Times New Roman"/>
              </a:rPr>
              <a:t>32</a:t>
            </a:r>
            <a:r>
              <a:rPr sz="1400" spc="-5" dirty="0">
                <a:latin typeface="Times New Roman"/>
                <a:cs typeface="Times New Roman"/>
              </a:rPr>
              <a:t>, </a:t>
            </a:r>
            <a:r>
              <a:rPr sz="1400" spc="-5" dirty="0">
                <a:solidFill>
                  <a:srgbClr val="A11515"/>
                </a:solidFill>
                <a:latin typeface="Times New Roman"/>
                <a:cs typeface="Times New Roman"/>
              </a:rPr>
              <a:t>"I"</a:t>
            </a:r>
            <a:r>
              <a:rPr sz="1400" spc="-5" dirty="0">
                <a:latin typeface="Times New Roman"/>
                <a:cs typeface="Times New Roman"/>
              </a:rPr>
              <a:t>: </a:t>
            </a:r>
            <a:r>
              <a:rPr sz="1400" spc="-5" dirty="0">
                <a:solidFill>
                  <a:srgbClr val="09865A"/>
                </a:solidFill>
                <a:latin typeface="Times New Roman"/>
                <a:cs typeface="Times New Roman"/>
              </a:rPr>
              <a:t>42</a:t>
            </a:r>
            <a:r>
              <a:rPr sz="1400" spc="-5" dirty="0">
                <a:latin typeface="Times New Roman"/>
                <a:cs typeface="Times New Roman"/>
              </a:rPr>
              <a:t>, </a:t>
            </a:r>
            <a:r>
              <a:rPr sz="1400" spc="-5" dirty="0">
                <a:solidFill>
                  <a:srgbClr val="A11515"/>
                </a:solidFill>
                <a:latin typeface="Times New Roman"/>
                <a:cs typeface="Times New Roman"/>
              </a:rPr>
              <a:t>"K"</a:t>
            </a:r>
            <a:r>
              <a:rPr sz="1400" spc="-5" dirty="0">
                <a:latin typeface="Times New Roman"/>
                <a:cs typeface="Times New Roman"/>
              </a:rPr>
              <a:t>:</a:t>
            </a:r>
            <a:r>
              <a:rPr sz="1400" spc="20" dirty="0">
                <a:latin typeface="Times New Roman"/>
                <a:cs typeface="Times New Roman"/>
              </a:rPr>
              <a:t> </a:t>
            </a:r>
            <a:r>
              <a:rPr sz="1400" spc="-5" dirty="0">
                <a:solidFill>
                  <a:srgbClr val="09865A"/>
                </a:solidFill>
                <a:latin typeface="Times New Roman"/>
                <a:cs typeface="Times New Roman"/>
              </a:rPr>
              <a:t>52</a:t>
            </a:r>
            <a:r>
              <a:rPr sz="1400" spc="-5" dirty="0">
                <a:latin typeface="Times New Roman"/>
                <a:cs typeface="Times New Roman"/>
              </a:rPr>
              <a:t>,</a:t>
            </a:r>
            <a:endParaRPr sz="1400">
              <a:latin typeface="Times New Roman"/>
              <a:cs typeface="Times New Roman"/>
            </a:endParaRPr>
          </a:p>
          <a:p>
            <a:pPr marL="369570">
              <a:lnSpc>
                <a:spcPct val="100000"/>
              </a:lnSpc>
              <a:spcBef>
                <a:spcPts val="745"/>
              </a:spcBef>
            </a:pPr>
            <a:r>
              <a:rPr sz="1400" spc="-5" dirty="0">
                <a:solidFill>
                  <a:srgbClr val="A11515"/>
                </a:solidFill>
                <a:latin typeface="Times New Roman"/>
                <a:cs typeface="Times New Roman"/>
              </a:rPr>
              <a:t>"L"</a:t>
            </a:r>
            <a:r>
              <a:rPr sz="1400" spc="-5" dirty="0">
                <a:latin typeface="Times New Roman"/>
                <a:cs typeface="Times New Roman"/>
              </a:rPr>
              <a:t>: </a:t>
            </a:r>
            <a:r>
              <a:rPr sz="1400" spc="-5" dirty="0">
                <a:solidFill>
                  <a:srgbClr val="09865A"/>
                </a:solidFill>
                <a:latin typeface="Times New Roman"/>
                <a:cs typeface="Times New Roman"/>
              </a:rPr>
              <a:t>13</a:t>
            </a:r>
            <a:r>
              <a:rPr sz="1400" spc="-5" dirty="0">
                <a:latin typeface="Times New Roman"/>
                <a:cs typeface="Times New Roman"/>
              </a:rPr>
              <a:t>, </a:t>
            </a:r>
            <a:r>
              <a:rPr sz="1400" dirty="0">
                <a:solidFill>
                  <a:srgbClr val="A11515"/>
                </a:solidFill>
                <a:latin typeface="Times New Roman"/>
                <a:cs typeface="Times New Roman"/>
              </a:rPr>
              <a:t>"M"</a:t>
            </a:r>
            <a:r>
              <a:rPr sz="1400" dirty="0">
                <a:latin typeface="Times New Roman"/>
                <a:cs typeface="Times New Roman"/>
              </a:rPr>
              <a:t>: </a:t>
            </a:r>
            <a:r>
              <a:rPr sz="1400" spc="-5" dirty="0">
                <a:solidFill>
                  <a:srgbClr val="09865A"/>
                </a:solidFill>
                <a:latin typeface="Times New Roman"/>
                <a:cs typeface="Times New Roman"/>
              </a:rPr>
              <a:t>23</a:t>
            </a:r>
            <a:r>
              <a:rPr sz="1400" spc="-5" dirty="0">
                <a:latin typeface="Times New Roman"/>
                <a:cs typeface="Times New Roman"/>
              </a:rPr>
              <a:t>, </a:t>
            </a:r>
            <a:r>
              <a:rPr sz="1400" spc="-5" dirty="0">
                <a:solidFill>
                  <a:srgbClr val="A11515"/>
                </a:solidFill>
                <a:latin typeface="Times New Roman"/>
                <a:cs typeface="Times New Roman"/>
              </a:rPr>
              <a:t>"N"</a:t>
            </a:r>
            <a:r>
              <a:rPr sz="1400" spc="-5" dirty="0">
                <a:latin typeface="Times New Roman"/>
                <a:cs typeface="Times New Roman"/>
              </a:rPr>
              <a:t>: </a:t>
            </a:r>
            <a:r>
              <a:rPr sz="1400" spc="-5" dirty="0">
                <a:solidFill>
                  <a:srgbClr val="09865A"/>
                </a:solidFill>
                <a:latin typeface="Times New Roman"/>
                <a:cs typeface="Times New Roman"/>
              </a:rPr>
              <a:t>33</a:t>
            </a:r>
            <a:r>
              <a:rPr sz="1400" spc="-5" dirty="0">
                <a:latin typeface="Times New Roman"/>
                <a:cs typeface="Times New Roman"/>
              </a:rPr>
              <a:t>, </a:t>
            </a:r>
            <a:r>
              <a:rPr sz="1400" spc="-5" dirty="0">
                <a:solidFill>
                  <a:srgbClr val="A11515"/>
                </a:solidFill>
                <a:latin typeface="Times New Roman"/>
                <a:cs typeface="Times New Roman"/>
              </a:rPr>
              <a:t>"O"</a:t>
            </a:r>
            <a:r>
              <a:rPr sz="1400" spc="-5" dirty="0">
                <a:latin typeface="Times New Roman"/>
                <a:cs typeface="Times New Roman"/>
              </a:rPr>
              <a:t>: </a:t>
            </a:r>
            <a:r>
              <a:rPr sz="1400" spc="-5" dirty="0">
                <a:solidFill>
                  <a:srgbClr val="09865A"/>
                </a:solidFill>
                <a:latin typeface="Times New Roman"/>
                <a:cs typeface="Times New Roman"/>
              </a:rPr>
              <a:t>43</a:t>
            </a:r>
            <a:r>
              <a:rPr sz="1400" spc="-5" dirty="0">
                <a:latin typeface="Times New Roman"/>
                <a:cs typeface="Times New Roman"/>
              </a:rPr>
              <a:t>, </a:t>
            </a:r>
            <a:r>
              <a:rPr sz="1400" spc="-5" dirty="0">
                <a:solidFill>
                  <a:srgbClr val="A11515"/>
                </a:solidFill>
                <a:latin typeface="Times New Roman"/>
                <a:cs typeface="Times New Roman"/>
              </a:rPr>
              <a:t>"P"</a:t>
            </a:r>
            <a:r>
              <a:rPr sz="1400" spc="-5" dirty="0">
                <a:latin typeface="Times New Roman"/>
                <a:cs typeface="Times New Roman"/>
              </a:rPr>
              <a:t>:</a:t>
            </a:r>
            <a:r>
              <a:rPr sz="1400" spc="5" dirty="0">
                <a:latin typeface="Times New Roman"/>
                <a:cs typeface="Times New Roman"/>
              </a:rPr>
              <a:t> </a:t>
            </a:r>
            <a:r>
              <a:rPr sz="1400" spc="-5" dirty="0">
                <a:solidFill>
                  <a:srgbClr val="09865A"/>
                </a:solidFill>
                <a:latin typeface="Times New Roman"/>
                <a:cs typeface="Times New Roman"/>
              </a:rPr>
              <a:t>53</a:t>
            </a:r>
            <a:r>
              <a:rPr sz="1400" spc="-5" dirty="0">
                <a:latin typeface="Times New Roman"/>
                <a:cs typeface="Times New Roman"/>
              </a:rPr>
              <a:t>,</a:t>
            </a:r>
            <a:endParaRPr sz="1400">
              <a:latin typeface="Times New Roman"/>
              <a:cs typeface="Times New Roman"/>
            </a:endParaRPr>
          </a:p>
          <a:p>
            <a:pPr marL="369570">
              <a:lnSpc>
                <a:spcPct val="100000"/>
              </a:lnSpc>
              <a:spcBef>
                <a:spcPts val="745"/>
              </a:spcBef>
            </a:pPr>
            <a:r>
              <a:rPr sz="1400" spc="-5" dirty="0">
                <a:solidFill>
                  <a:srgbClr val="A11515"/>
                </a:solidFill>
                <a:latin typeface="Times New Roman"/>
                <a:cs typeface="Times New Roman"/>
              </a:rPr>
              <a:t>"Q"</a:t>
            </a:r>
            <a:r>
              <a:rPr sz="1400" spc="-5" dirty="0">
                <a:latin typeface="Times New Roman"/>
                <a:cs typeface="Times New Roman"/>
              </a:rPr>
              <a:t>: </a:t>
            </a:r>
            <a:r>
              <a:rPr sz="1400" spc="-5" dirty="0">
                <a:solidFill>
                  <a:srgbClr val="09865A"/>
                </a:solidFill>
                <a:latin typeface="Times New Roman"/>
                <a:cs typeface="Times New Roman"/>
              </a:rPr>
              <a:t>14</a:t>
            </a:r>
            <a:r>
              <a:rPr sz="1400" spc="-5" dirty="0">
                <a:latin typeface="Times New Roman"/>
                <a:cs typeface="Times New Roman"/>
              </a:rPr>
              <a:t>, </a:t>
            </a:r>
            <a:r>
              <a:rPr sz="1400" dirty="0">
                <a:solidFill>
                  <a:srgbClr val="A11515"/>
                </a:solidFill>
                <a:latin typeface="Times New Roman"/>
                <a:cs typeface="Times New Roman"/>
              </a:rPr>
              <a:t>"R"</a:t>
            </a:r>
            <a:r>
              <a:rPr sz="1400" dirty="0">
                <a:latin typeface="Times New Roman"/>
                <a:cs typeface="Times New Roman"/>
              </a:rPr>
              <a:t>: </a:t>
            </a:r>
            <a:r>
              <a:rPr sz="1400" spc="-5" dirty="0">
                <a:solidFill>
                  <a:srgbClr val="09865A"/>
                </a:solidFill>
                <a:latin typeface="Times New Roman"/>
                <a:cs typeface="Times New Roman"/>
              </a:rPr>
              <a:t>24</a:t>
            </a:r>
            <a:r>
              <a:rPr sz="1400" spc="-5" dirty="0">
                <a:latin typeface="Times New Roman"/>
                <a:cs typeface="Times New Roman"/>
              </a:rPr>
              <a:t>, </a:t>
            </a:r>
            <a:r>
              <a:rPr sz="1400" spc="-5" dirty="0">
                <a:solidFill>
                  <a:srgbClr val="A11515"/>
                </a:solidFill>
                <a:latin typeface="Times New Roman"/>
                <a:cs typeface="Times New Roman"/>
              </a:rPr>
              <a:t>"S"</a:t>
            </a:r>
            <a:r>
              <a:rPr sz="1400" spc="-5" dirty="0">
                <a:latin typeface="Times New Roman"/>
                <a:cs typeface="Times New Roman"/>
              </a:rPr>
              <a:t>: </a:t>
            </a:r>
            <a:r>
              <a:rPr sz="1400" spc="-5" dirty="0">
                <a:solidFill>
                  <a:srgbClr val="09865A"/>
                </a:solidFill>
                <a:latin typeface="Times New Roman"/>
                <a:cs typeface="Times New Roman"/>
              </a:rPr>
              <a:t>34</a:t>
            </a:r>
            <a:r>
              <a:rPr sz="1400" spc="-5" dirty="0">
                <a:latin typeface="Times New Roman"/>
                <a:cs typeface="Times New Roman"/>
              </a:rPr>
              <a:t>, </a:t>
            </a:r>
            <a:r>
              <a:rPr sz="1400" spc="-5" dirty="0">
                <a:solidFill>
                  <a:srgbClr val="A11515"/>
                </a:solidFill>
                <a:latin typeface="Times New Roman"/>
                <a:cs typeface="Times New Roman"/>
              </a:rPr>
              <a:t>"T"</a:t>
            </a:r>
            <a:r>
              <a:rPr sz="1400" spc="-5" dirty="0">
                <a:latin typeface="Times New Roman"/>
                <a:cs typeface="Times New Roman"/>
              </a:rPr>
              <a:t>: </a:t>
            </a:r>
            <a:r>
              <a:rPr sz="1400" spc="-5" dirty="0">
                <a:solidFill>
                  <a:srgbClr val="09865A"/>
                </a:solidFill>
                <a:latin typeface="Times New Roman"/>
                <a:cs typeface="Times New Roman"/>
              </a:rPr>
              <a:t>44</a:t>
            </a:r>
            <a:r>
              <a:rPr sz="1400" spc="-5" dirty="0">
                <a:latin typeface="Times New Roman"/>
                <a:cs typeface="Times New Roman"/>
              </a:rPr>
              <a:t>, </a:t>
            </a:r>
            <a:r>
              <a:rPr sz="1400" spc="-5" dirty="0">
                <a:solidFill>
                  <a:srgbClr val="A11515"/>
                </a:solidFill>
                <a:latin typeface="Times New Roman"/>
                <a:cs typeface="Times New Roman"/>
              </a:rPr>
              <a:t>"U"</a:t>
            </a:r>
            <a:r>
              <a:rPr sz="1400" spc="-5" dirty="0">
                <a:latin typeface="Times New Roman"/>
                <a:cs typeface="Times New Roman"/>
              </a:rPr>
              <a:t>:</a:t>
            </a:r>
            <a:r>
              <a:rPr sz="1400" spc="5" dirty="0">
                <a:latin typeface="Times New Roman"/>
                <a:cs typeface="Times New Roman"/>
              </a:rPr>
              <a:t> </a:t>
            </a:r>
            <a:r>
              <a:rPr sz="1400" spc="-5" dirty="0">
                <a:solidFill>
                  <a:srgbClr val="09865A"/>
                </a:solidFill>
                <a:latin typeface="Times New Roman"/>
                <a:cs typeface="Times New Roman"/>
              </a:rPr>
              <a:t>54</a:t>
            </a:r>
            <a:r>
              <a:rPr sz="1400" spc="-5" dirty="0">
                <a:latin typeface="Times New Roman"/>
                <a:cs typeface="Times New Roman"/>
              </a:rPr>
              <a:t>,</a:t>
            </a:r>
            <a:endParaRPr sz="1400">
              <a:latin typeface="Times New Roman"/>
              <a:cs typeface="Times New Roman"/>
            </a:endParaRPr>
          </a:p>
          <a:p>
            <a:pPr marL="369570">
              <a:lnSpc>
                <a:spcPct val="100000"/>
              </a:lnSpc>
              <a:spcBef>
                <a:spcPts val="720"/>
              </a:spcBef>
            </a:pPr>
            <a:r>
              <a:rPr sz="1400" spc="-5" dirty="0">
                <a:solidFill>
                  <a:srgbClr val="A11515"/>
                </a:solidFill>
                <a:latin typeface="Times New Roman"/>
                <a:cs typeface="Times New Roman"/>
              </a:rPr>
              <a:t>"V"</a:t>
            </a:r>
            <a:r>
              <a:rPr sz="1400" spc="-5" dirty="0">
                <a:latin typeface="Times New Roman"/>
                <a:cs typeface="Times New Roman"/>
              </a:rPr>
              <a:t>: </a:t>
            </a:r>
            <a:r>
              <a:rPr sz="1400" spc="-5" dirty="0">
                <a:solidFill>
                  <a:srgbClr val="09865A"/>
                </a:solidFill>
                <a:latin typeface="Times New Roman"/>
                <a:cs typeface="Times New Roman"/>
              </a:rPr>
              <a:t>15</a:t>
            </a:r>
            <a:r>
              <a:rPr sz="1400" spc="-5" dirty="0">
                <a:latin typeface="Times New Roman"/>
                <a:cs typeface="Times New Roman"/>
              </a:rPr>
              <a:t>, </a:t>
            </a:r>
            <a:r>
              <a:rPr sz="1400" spc="-5" dirty="0">
                <a:solidFill>
                  <a:srgbClr val="A11515"/>
                </a:solidFill>
                <a:latin typeface="Times New Roman"/>
                <a:cs typeface="Times New Roman"/>
              </a:rPr>
              <a:t>"W"</a:t>
            </a:r>
            <a:r>
              <a:rPr sz="1400" spc="-5" dirty="0">
                <a:latin typeface="Times New Roman"/>
                <a:cs typeface="Times New Roman"/>
              </a:rPr>
              <a:t>: </a:t>
            </a:r>
            <a:r>
              <a:rPr sz="1400" spc="-5" dirty="0">
                <a:solidFill>
                  <a:srgbClr val="09865A"/>
                </a:solidFill>
                <a:latin typeface="Times New Roman"/>
                <a:cs typeface="Times New Roman"/>
              </a:rPr>
              <a:t>25</a:t>
            </a:r>
            <a:r>
              <a:rPr sz="1400" spc="-5" dirty="0">
                <a:latin typeface="Times New Roman"/>
                <a:cs typeface="Times New Roman"/>
              </a:rPr>
              <a:t>, </a:t>
            </a:r>
            <a:r>
              <a:rPr sz="1400" spc="-5" dirty="0">
                <a:solidFill>
                  <a:srgbClr val="A11515"/>
                </a:solidFill>
                <a:latin typeface="Times New Roman"/>
                <a:cs typeface="Times New Roman"/>
              </a:rPr>
              <a:t>"X"</a:t>
            </a:r>
            <a:r>
              <a:rPr sz="1400" spc="-5" dirty="0">
                <a:latin typeface="Times New Roman"/>
                <a:cs typeface="Times New Roman"/>
              </a:rPr>
              <a:t>: </a:t>
            </a:r>
            <a:r>
              <a:rPr sz="1400" spc="-5" dirty="0">
                <a:solidFill>
                  <a:srgbClr val="09865A"/>
                </a:solidFill>
                <a:latin typeface="Times New Roman"/>
                <a:cs typeface="Times New Roman"/>
              </a:rPr>
              <a:t>35</a:t>
            </a:r>
            <a:r>
              <a:rPr sz="1400" spc="-5" dirty="0">
                <a:latin typeface="Times New Roman"/>
                <a:cs typeface="Times New Roman"/>
              </a:rPr>
              <a:t>, </a:t>
            </a:r>
            <a:r>
              <a:rPr sz="1400" spc="-5" dirty="0">
                <a:solidFill>
                  <a:srgbClr val="A11515"/>
                </a:solidFill>
                <a:latin typeface="Times New Roman"/>
                <a:cs typeface="Times New Roman"/>
              </a:rPr>
              <a:t>"Y"</a:t>
            </a:r>
            <a:r>
              <a:rPr sz="1400" spc="-5" dirty="0">
                <a:latin typeface="Times New Roman"/>
                <a:cs typeface="Times New Roman"/>
              </a:rPr>
              <a:t>: </a:t>
            </a:r>
            <a:r>
              <a:rPr sz="1400" spc="-5" dirty="0">
                <a:solidFill>
                  <a:srgbClr val="09865A"/>
                </a:solidFill>
                <a:latin typeface="Times New Roman"/>
                <a:cs typeface="Times New Roman"/>
              </a:rPr>
              <a:t>45</a:t>
            </a:r>
            <a:r>
              <a:rPr sz="1400" spc="-5" dirty="0">
                <a:latin typeface="Times New Roman"/>
                <a:cs typeface="Times New Roman"/>
              </a:rPr>
              <a:t>, </a:t>
            </a:r>
            <a:r>
              <a:rPr sz="1400" spc="-5" dirty="0">
                <a:solidFill>
                  <a:srgbClr val="A11515"/>
                </a:solidFill>
                <a:latin typeface="Times New Roman"/>
                <a:cs typeface="Times New Roman"/>
              </a:rPr>
              <a:t>"Z"</a:t>
            </a:r>
            <a:r>
              <a:rPr sz="1400" spc="-5" dirty="0">
                <a:latin typeface="Times New Roman"/>
                <a:cs typeface="Times New Roman"/>
              </a:rPr>
              <a:t>: </a:t>
            </a:r>
            <a:r>
              <a:rPr sz="1400" dirty="0">
                <a:solidFill>
                  <a:srgbClr val="09865A"/>
                </a:solidFill>
                <a:latin typeface="Times New Roman"/>
                <a:cs typeface="Times New Roman"/>
              </a:rPr>
              <a:t>55</a:t>
            </a:r>
            <a:r>
              <a:rPr sz="1400" dirty="0">
                <a:latin typeface="Times New Roman"/>
                <a:cs typeface="Times New Roman"/>
              </a:rPr>
              <a:t>, </a:t>
            </a:r>
            <a:r>
              <a:rPr sz="1400" spc="-5" dirty="0">
                <a:solidFill>
                  <a:srgbClr val="A11515"/>
                </a:solidFill>
                <a:latin typeface="Times New Roman"/>
                <a:cs typeface="Times New Roman"/>
              </a:rPr>
              <a:t>"J"</a:t>
            </a:r>
            <a:r>
              <a:rPr sz="1400" spc="-5" dirty="0">
                <a:latin typeface="Times New Roman"/>
                <a:cs typeface="Times New Roman"/>
              </a:rPr>
              <a:t>:</a:t>
            </a:r>
            <a:r>
              <a:rPr sz="1400" spc="25" dirty="0">
                <a:latin typeface="Times New Roman"/>
                <a:cs typeface="Times New Roman"/>
              </a:rPr>
              <a:t> </a:t>
            </a:r>
            <a:r>
              <a:rPr sz="1400" spc="-5" dirty="0">
                <a:solidFill>
                  <a:srgbClr val="09865A"/>
                </a:solidFill>
                <a:latin typeface="Times New Roman"/>
                <a:cs typeface="Times New Roman"/>
              </a:rPr>
              <a:t>0</a:t>
            </a:r>
            <a:r>
              <a:rPr sz="1400" spc="-5" dirty="0">
                <a:latin typeface="Times New Roman"/>
                <a:cs typeface="Times New Roman"/>
              </a:rPr>
              <a:t>,</a:t>
            </a:r>
            <a:endParaRPr sz="1400">
              <a:latin typeface="Times New Roman"/>
              <a:cs typeface="Times New Roman"/>
            </a:endParaRPr>
          </a:p>
          <a:p>
            <a:pPr>
              <a:lnSpc>
                <a:spcPct val="100000"/>
              </a:lnSpc>
            </a:pPr>
            <a:endParaRPr sz="1500">
              <a:latin typeface="Times New Roman"/>
              <a:cs typeface="Times New Roman"/>
            </a:endParaRPr>
          </a:p>
          <a:p>
            <a:pPr>
              <a:lnSpc>
                <a:spcPct val="100000"/>
              </a:lnSpc>
              <a:spcBef>
                <a:spcPts val="40"/>
              </a:spcBef>
            </a:pPr>
            <a:endParaRPr sz="1200">
              <a:latin typeface="Times New Roman"/>
              <a:cs typeface="Times New Roman"/>
            </a:endParaRPr>
          </a:p>
          <a:p>
            <a:pPr marL="369570">
              <a:lnSpc>
                <a:spcPct val="100000"/>
              </a:lnSpc>
            </a:pPr>
            <a:r>
              <a:rPr sz="1400" dirty="0">
                <a:solidFill>
                  <a:srgbClr val="09865A"/>
                </a:solidFill>
                <a:latin typeface="Times New Roman"/>
                <a:cs typeface="Times New Roman"/>
              </a:rPr>
              <a:t>11</a:t>
            </a:r>
            <a:r>
              <a:rPr sz="1400" dirty="0">
                <a:latin typeface="Times New Roman"/>
                <a:cs typeface="Times New Roman"/>
              </a:rPr>
              <a:t>: </a:t>
            </a:r>
            <a:r>
              <a:rPr sz="1400" spc="-10" dirty="0">
                <a:solidFill>
                  <a:srgbClr val="A11515"/>
                </a:solidFill>
                <a:latin typeface="Times New Roman"/>
                <a:cs typeface="Times New Roman"/>
              </a:rPr>
              <a:t>"A"</a:t>
            </a:r>
            <a:r>
              <a:rPr sz="1400" spc="-10" dirty="0">
                <a:latin typeface="Times New Roman"/>
                <a:cs typeface="Times New Roman"/>
              </a:rPr>
              <a:t>, </a:t>
            </a:r>
            <a:r>
              <a:rPr sz="1400" dirty="0">
                <a:solidFill>
                  <a:srgbClr val="09865A"/>
                </a:solidFill>
                <a:latin typeface="Times New Roman"/>
                <a:cs typeface="Times New Roman"/>
              </a:rPr>
              <a:t>21</a:t>
            </a:r>
            <a:r>
              <a:rPr sz="1400" dirty="0">
                <a:latin typeface="Times New Roman"/>
                <a:cs typeface="Times New Roman"/>
              </a:rPr>
              <a:t>: </a:t>
            </a:r>
            <a:r>
              <a:rPr sz="1400" spc="-10" dirty="0">
                <a:solidFill>
                  <a:srgbClr val="A11515"/>
                </a:solidFill>
                <a:latin typeface="Times New Roman"/>
                <a:cs typeface="Times New Roman"/>
              </a:rPr>
              <a:t>"B"</a:t>
            </a:r>
            <a:r>
              <a:rPr sz="1400" spc="-10" dirty="0">
                <a:latin typeface="Times New Roman"/>
                <a:cs typeface="Times New Roman"/>
              </a:rPr>
              <a:t>, </a:t>
            </a:r>
            <a:r>
              <a:rPr sz="1400" spc="-5" dirty="0">
                <a:solidFill>
                  <a:srgbClr val="09865A"/>
                </a:solidFill>
                <a:latin typeface="Times New Roman"/>
                <a:cs typeface="Times New Roman"/>
              </a:rPr>
              <a:t>31</a:t>
            </a:r>
            <a:r>
              <a:rPr sz="1400" spc="-5" dirty="0">
                <a:latin typeface="Times New Roman"/>
                <a:cs typeface="Times New Roman"/>
              </a:rPr>
              <a:t>: </a:t>
            </a:r>
            <a:r>
              <a:rPr sz="1400" spc="-15" dirty="0">
                <a:solidFill>
                  <a:srgbClr val="A11515"/>
                </a:solidFill>
                <a:latin typeface="Times New Roman"/>
                <a:cs typeface="Times New Roman"/>
              </a:rPr>
              <a:t>"C"</a:t>
            </a:r>
            <a:r>
              <a:rPr sz="1400" spc="-15" dirty="0">
                <a:latin typeface="Times New Roman"/>
                <a:cs typeface="Times New Roman"/>
              </a:rPr>
              <a:t>, </a:t>
            </a:r>
            <a:r>
              <a:rPr sz="1400" dirty="0">
                <a:solidFill>
                  <a:srgbClr val="09865A"/>
                </a:solidFill>
                <a:latin typeface="Times New Roman"/>
                <a:cs typeface="Times New Roman"/>
              </a:rPr>
              <a:t>41</a:t>
            </a:r>
            <a:r>
              <a:rPr sz="1400" dirty="0">
                <a:latin typeface="Times New Roman"/>
                <a:cs typeface="Times New Roman"/>
              </a:rPr>
              <a:t>: </a:t>
            </a:r>
            <a:r>
              <a:rPr sz="1400" spc="-15" dirty="0">
                <a:solidFill>
                  <a:srgbClr val="A11515"/>
                </a:solidFill>
                <a:latin typeface="Times New Roman"/>
                <a:cs typeface="Times New Roman"/>
              </a:rPr>
              <a:t>"D"</a:t>
            </a:r>
            <a:r>
              <a:rPr sz="1400" spc="-15" dirty="0">
                <a:latin typeface="Times New Roman"/>
                <a:cs typeface="Times New Roman"/>
              </a:rPr>
              <a:t>, </a:t>
            </a:r>
            <a:r>
              <a:rPr sz="1400" dirty="0">
                <a:solidFill>
                  <a:srgbClr val="09865A"/>
                </a:solidFill>
                <a:latin typeface="Times New Roman"/>
                <a:cs typeface="Times New Roman"/>
              </a:rPr>
              <a:t>51</a:t>
            </a:r>
            <a:r>
              <a:rPr sz="1400" dirty="0">
                <a:latin typeface="Times New Roman"/>
                <a:cs typeface="Times New Roman"/>
              </a:rPr>
              <a:t>:</a:t>
            </a:r>
            <a:r>
              <a:rPr sz="1400" spc="114" dirty="0">
                <a:latin typeface="Times New Roman"/>
                <a:cs typeface="Times New Roman"/>
              </a:rPr>
              <a:t> </a:t>
            </a:r>
            <a:r>
              <a:rPr sz="1400" spc="-15" dirty="0">
                <a:solidFill>
                  <a:srgbClr val="A11515"/>
                </a:solidFill>
                <a:latin typeface="Times New Roman"/>
                <a:cs typeface="Times New Roman"/>
              </a:rPr>
              <a:t>"E"</a:t>
            </a:r>
            <a:r>
              <a:rPr sz="1400" spc="-15" dirty="0">
                <a:latin typeface="Times New Roman"/>
                <a:cs typeface="Times New Roman"/>
              </a:rPr>
              <a:t>,</a:t>
            </a:r>
            <a:endParaRPr sz="1400">
              <a:latin typeface="Times New Roman"/>
              <a:cs typeface="Times New Roman"/>
            </a:endParaRPr>
          </a:p>
          <a:p>
            <a:pPr marL="369570">
              <a:lnSpc>
                <a:spcPct val="100000"/>
              </a:lnSpc>
              <a:spcBef>
                <a:spcPts val="745"/>
              </a:spcBef>
            </a:pPr>
            <a:r>
              <a:rPr sz="1400" dirty="0">
                <a:solidFill>
                  <a:srgbClr val="09865A"/>
                </a:solidFill>
                <a:latin typeface="Times New Roman"/>
                <a:cs typeface="Times New Roman"/>
              </a:rPr>
              <a:t>12</a:t>
            </a:r>
            <a:r>
              <a:rPr sz="1400" dirty="0">
                <a:latin typeface="Times New Roman"/>
                <a:cs typeface="Times New Roman"/>
              </a:rPr>
              <a:t>: </a:t>
            </a:r>
            <a:r>
              <a:rPr sz="1400" spc="-10" dirty="0">
                <a:solidFill>
                  <a:srgbClr val="A11515"/>
                </a:solidFill>
                <a:latin typeface="Times New Roman"/>
                <a:cs typeface="Times New Roman"/>
              </a:rPr>
              <a:t>"F"</a:t>
            </a:r>
            <a:r>
              <a:rPr sz="1400" spc="-10" dirty="0">
                <a:latin typeface="Times New Roman"/>
                <a:cs typeface="Times New Roman"/>
              </a:rPr>
              <a:t>, </a:t>
            </a:r>
            <a:r>
              <a:rPr sz="1400" dirty="0">
                <a:solidFill>
                  <a:srgbClr val="09865A"/>
                </a:solidFill>
                <a:latin typeface="Times New Roman"/>
                <a:cs typeface="Times New Roman"/>
              </a:rPr>
              <a:t>22</a:t>
            </a:r>
            <a:r>
              <a:rPr sz="1400" dirty="0">
                <a:latin typeface="Times New Roman"/>
                <a:cs typeface="Times New Roman"/>
              </a:rPr>
              <a:t>: </a:t>
            </a:r>
            <a:r>
              <a:rPr sz="1400" spc="-10" dirty="0">
                <a:solidFill>
                  <a:srgbClr val="A11515"/>
                </a:solidFill>
                <a:latin typeface="Times New Roman"/>
                <a:cs typeface="Times New Roman"/>
              </a:rPr>
              <a:t>"G"</a:t>
            </a:r>
            <a:r>
              <a:rPr sz="1400" spc="-10" dirty="0">
                <a:latin typeface="Times New Roman"/>
                <a:cs typeface="Times New Roman"/>
              </a:rPr>
              <a:t>, </a:t>
            </a:r>
            <a:r>
              <a:rPr sz="1400" dirty="0">
                <a:solidFill>
                  <a:srgbClr val="09865A"/>
                </a:solidFill>
                <a:latin typeface="Times New Roman"/>
                <a:cs typeface="Times New Roman"/>
              </a:rPr>
              <a:t>32</a:t>
            </a:r>
            <a:r>
              <a:rPr sz="1400" dirty="0">
                <a:latin typeface="Times New Roman"/>
                <a:cs typeface="Times New Roman"/>
              </a:rPr>
              <a:t>: </a:t>
            </a:r>
            <a:r>
              <a:rPr sz="1400" spc="-5" dirty="0">
                <a:solidFill>
                  <a:srgbClr val="A11515"/>
                </a:solidFill>
                <a:latin typeface="Times New Roman"/>
                <a:cs typeface="Times New Roman"/>
              </a:rPr>
              <a:t>"H"</a:t>
            </a:r>
            <a:r>
              <a:rPr sz="1400" spc="-5" dirty="0">
                <a:latin typeface="Times New Roman"/>
                <a:cs typeface="Times New Roman"/>
              </a:rPr>
              <a:t>, </a:t>
            </a:r>
            <a:r>
              <a:rPr sz="1400" dirty="0">
                <a:solidFill>
                  <a:srgbClr val="09865A"/>
                </a:solidFill>
                <a:latin typeface="Times New Roman"/>
                <a:cs typeface="Times New Roman"/>
              </a:rPr>
              <a:t>42</a:t>
            </a:r>
            <a:r>
              <a:rPr sz="1400" dirty="0">
                <a:latin typeface="Times New Roman"/>
                <a:cs typeface="Times New Roman"/>
              </a:rPr>
              <a:t>: </a:t>
            </a:r>
            <a:r>
              <a:rPr sz="1400" spc="-10" dirty="0">
                <a:solidFill>
                  <a:srgbClr val="A11515"/>
                </a:solidFill>
                <a:latin typeface="Times New Roman"/>
                <a:cs typeface="Times New Roman"/>
              </a:rPr>
              <a:t>"I"</a:t>
            </a:r>
            <a:r>
              <a:rPr sz="1400" spc="-10" dirty="0">
                <a:latin typeface="Times New Roman"/>
                <a:cs typeface="Times New Roman"/>
              </a:rPr>
              <a:t>, </a:t>
            </a:r>
            <a:r>
              <a:rPr sz="1400" dirty="0">
                <a:solidFill>
                  <a:srgbClr val="09865A"/>
                </a:solidFill>
                <a:latin typeface="Times New Roman"/>
                <a:cs typeface="Times New Roman"/>
              </a:rPr>
              <a:t>52</a:t>
            </a:r>
            <a:r>
              <a:rPr sz="1400" dirty="0">
                <a:latin typeface="Times New Roman"/>
                <a:cs typeface="Times New Roman"/>
              </a:rPr>
              <a:t>:</a:t>
            </a:r>
            <a:r>
              <a:rPr sz="1400" spc="30" dirty="0">
                <a:latin typeface="Times New Roman"/>
                <a:cs typeface="Times New Roman"/>
              </a:rPr>
              <a:t> </a:t>
            </a:r>
            <a:r>
              <a:rPr sz="1400" spc="-15" dirty="0">
                <a:solidFill>
                  <a:srgbClr val="A11515"/>
                </a:solidFill>
                <a:latin typeface="Times New Roman"/>
                <a:cs typeface="Times New Roman"/>
              </a:rPr>
              <a:t>"K"</a:t>
            </a:r>
            <a:r>
              <a:rPr sz="1400" spc="-15" dirty="0">
                <a:latin typeface="Times New Roman"/>
                <a:cs typeface="Times New Roman"/>
              </a:rPr>
              <a:t>,</a:t>
            </a:r>
            <a:endParaRPr sz="1400">
              <a:latin typeface="Times New Roman"/>
              <a:cs typeface="Times New Roman"/>
            </a:endParaRPr>
          </a:p>
          <a:p>
            <a:pPr marL="369570">
              <a:lnSpc>
                <a:spcPct val="100000"/>
              </a:lnSpc>
              <a:spcBef>
                <a:spcPts val="720"/>
              </a:spcBef>
            </a:pPr>
            <a:r>
              <a:rPr sz="1400" dirty="0">
                <a:solidFill>
                  <a:srgbClr val="09865A"/>
                </a:solidFill>
                <a:latin typeface="Times New Roman"/>
                <a:cs typeface="Times New Roman"/>
              </a:rPr>
              <a:t>13</a:t>
            </a:r>
            <a:r>
              <a:rPr sz="1400" dirty="0">
                <a:latin typeface="Times New Roman"/>
                <a:cs typeface="Times New Roman"/>
              </a:rPr>
              <a:t>: </a:t>
            </a:r>
            <a:r>
              <a:rPr sz="1400" spc="-10" dirty="0">
                <a:solidFill>
                  <a:srgbClr val="A11515"/>
                </a:solidFill>
                <a:latin typeface="Times New Roman"/>
                <a:cs typeface="Times New Roman"/>
              </a:rPr>
              <a:t>"L"</a:t>
            </a:r>
            <a:r>
              <a:rPr sz="1400" spc="-10" dirty="0">
                <a:latin typeface="Times New Roman"/>
                <a:cs typeface="Times New Roman"/>
              </a:rPr>
              <a:t>, </a:t>
            </a:r>
            <a:r>
              <a:rPr sz="1400" dirty="0">
                <a:solidFill>
                  <a:srgbClr val="09865A"/>
                </a:solidFill>
                <a:latin typeface="Times New Roman"/>
                <a:cs typeface="Times New Roman"/>
              </a:rPr>
              <a:t>23</a:t>
            </a:r>
            <a:r>
              <a:rPr sz="1400" dirty="0">
                <a:latin typeface="Times New Roman"/>
                <a:cs typeface="Times New Roman"/>
              </a:rPr>
              <a:t>: </a:t>
            </a:r>
            <a:r>
              <a:rPr sz="1400" spc="-10" dirty="0">
                <a:solidFill>
                  <a:srgbClr val="A11515"/>
                </a:solidFill>
                <a:latin typeface="Times New Roman"/>
                <a:cs typeface="Times New Roman"/>
              </a:rPr>
              <a:t>"M"</a:t>
            </a:r>
            <a:r>
              <a:rPr sz="1400" spc="-10" dirty="0">
                <a:latin typeface="Times New Roman"/>
                <a:cs typeface="Times New Roman"/>
              </a:rPr>
              <a:t>, </a:t>
            </a:r>
            <a:r>
              <a:rPr sz="1400" dirty="0">
                <a:solidFill>
                  <a:srgbClr val="09865A"/>
                </a:solidFill>
                <a:latin typeface="Times New Roman"/>
                <a:cs typeface="Times New Roman"/>
              </a:rPr>
              <a:t>33</a:t>
            </a:r>
            <a:r>
              <a:rPr sz="1400" dirty="0">
                <a:latin typeface="Times New Roman"/>
                <a:cs typeface="Times New Roman"/>
              </a:rPr>
              <a:t>: </a:t>
            </a:r>
            <a:r>
              <a:rPr sz="1400" spc="-10" dirty="0">
                <a:solidFill>
                  <a:srgbClr val="A11515"/>
                </a:solidFill>
                <a:latin typeface="Times New Roman"/>
                <a:cs typeface="Times New Roman"/>
              </a:rPr>
              <a:t>"N"</a:t>
            </a:r>
            <a:r>
              <a:rPr sz="1400" spc="-10" dirty="0">
                <a:latin typeface="Times New Roman"/>
                <a:cs typeface="Times New Roman"/>
              </a:rPr>
              <a:t>, </a:t>
            </a:r>
            <a:r>
              <a:rPr sz="1400" dirty="0">
                <a:solidFill>
                  <a:srgbClr val="09865A"/>
                </a:solidFill>
                <a:latin typeface="Times New Roman"/>
                <a:cs typeface="Times New Roman"/>
              </a:rPr>
              <a:t>43</a:t>
            </a:r>
            <a:r>
              <a:rPr sz="1400" dirty="0">
                <a:latin typeface="Times New Roman"/>
                <a:cs typeface="Times New Roman"/>
              </a:rPr>
              <a:t>: </a:t>
            </a:r>
            <a:r>
              <a:rPr sz="1400" spc="-10" dirty="0">
                <a:solidFill>
                  <a:srgbClr val="A11515"/>
                </a:solidFill>
                <a:latin typeface="Times New Roman"/>
                <a:cs typeface="Times New Roman"/>
              </a:rPr>
              <a:t>"O"</a:t>
            </a:r>
            <a:r>
              <a:rPr sz="1400" spc="-10" dirty="0">
                <a:latin typeface="Times New Roman"/>
                <a:cs typeface="Times New Roman"/>
              </a:rPr>
              <a:t>, </a:t>
            </a:r>
            <a:r>
              <a:rPr sz="1400" dirty="0">
                <a:solidFill>
                  <a:srgbClr val="09865A"/>
                </a:solidFill>
                <a:latin typeface="Times New Roman"/>
                <a:cs typeface="Times New Roman"/>
              </a:rPr>
              <a:t>53</a:t>
            </a:r>
            <a:r>
              <a:rPr sz="1400" dirty="0">
                <a:latin typeface="Times New Roman"/>
                <a:cs typeface="Times New Roman"/>
              </a:rPr>
              <a:t>:</a:t>
            </a:r>
            <a:r>
              <a:rPr sz="1400" spc="15" dirty="0">
                <a:latin typeface="Times New Roman"/>
                <a:cs typeface="Times New Roman"/>
              </a:rPr>
              <a:t> </a:t>
            </a:r>
            <a:r>
              <a:rPr sz="1400" spc="-10" dirty="0">
                <a:solidFill>
                  <a:srgbClr val="A11515"/>
                </a:solidFill>
                <a:latin typeface="Times New Roman"/>
                <a:cs typeface="Times New Roman"/>
              </a:rPr>
              <a:t>"P"</a:t>
            </a:r>
            <a:r>
              <a:rPr sz="1400" spc="-10" dirty="0">
                <a:latin typeface="Times New Roman"/>
                <a:cs typeface="Times New Roman"/>
              </a:rPr>
              <a:t>,</a:t>
            </a:r>
            <a:endParaRPr sz="1400">
              <a:latin typeface="Times New Roman"/>
              <a:cs typeface="Times New Roman"/>
            </a:endParaRPr>
          </a:p>
          <a:p>
            <a:pPr marL="369570">
              <a:lnSpc>
                <a:spcPct val="100000"/>
              </a:lnSpc>
              <a:spcBef>
                <a:spcPts val="745"/>
              </a:spcBef>
            </a:pPr>
            <a:r>
              <a:rPr sz="1400" dirty="0">
                <a:solidFill>
                  <a:srgbClr val="09865A"/>
                </a:solidFill>
                <a:latin typeface="Times New Roman"/>
                <a:cs typeface="Times New Roman"/>
              </a:rPr>
              <a:t>14</a:t>
            </a:r>
            <a:r>
              <a:rPr sz="1400" dirty="0">
                <a:latin typeface="Times New Roman"/>
                <a:cs typeface="Times New Roman"/>
              </a:rPr>
              <a:t>: </a:t>
            </a:r>
            <a:r>
              <a:rPr sz="1400" spc="-10" dirty="0">
                <a:solidFill>
                  <a:srgbClr val="A11515"/>
                </a:solidFill>
                <a:latin typeface="Times New Roman"/>
                <a:cs typeface="Times New Roman"/>
              </a:rPr>
              <a:t>"Q"</a:t>
            </a:r>
            <a:r>
              <a:rPr sz="1400" spc="-10" dirty="0">
                <a:latin typeface="Times New Roman"/>
                <a:cs typeface="Times New Roman"/>
              </a:rPr>
              <a:t>, </a:t>
            </a:r>
            <a:r>
              <a:rPr sz="1400" dirty="0">
                <a:solidFill>
                  <a:srgbClr val="09865A"/>
                </a:solidFill>
                <a:latin typeface="Times New Roman"/>
                <a:cs typeface="Times New Roman"/>
              </a:rPr>
              <a:t>24</a:t>
            </a:r>
            <a:r>
              <a:rPr sz="1400" dirty="0">
                <a:latin typeface="Times New Roman"/>
                <a:cs typeface="Times New Roman"/>
              </a:rPr>
              <a:t>: </a:t>
            </a:r>
            <a:r>
              <a:rPr sz="1400" spc="-10" dirty="0">
                <a:solidFill>
                  <a:srgbClr val="A11515"/>
                </a:solidFill>
                <a:latin typeface="Times New Roman"/>
                <a:cs typeface="Times New Roman"/>
              </a:rPr>
              <a:t>"R"</a:t>
            </a:r>
            <a:r>
              <a:rPr sz="1400" spc="-10" dirty="0">
                <a:latin typeface="Times New Roman"/>
                <a:cs typeface="Times New Roman"/>
              </a:rPr>
              <a:t>, </a:t>
            </a:r>
            <a:r>
              <a:rPr sz="1400" spc="-5" dirty="0">
                <a:solidFill>
                  <a:srgbClr val="09865A"/>
                </a:solidFill>
                <a:latin typeface="Times New Roman"/>
                <a:cs typeface="Times New Roman"/>
              </a:rPr>
              <a:t>34</a:t>
            </a:r>
            <a:r>
              <a:rPr sz="1400" spc="-5" dirty="0">
                <a:latin typeface="Times New Roman"/>
                <a:cs typeface="Times New Roman"/>
              </a:rPr>
              <a:t>: </a:t>
            </a:r>
            <a:r>
              <a:rPr sz="1400" spc="-10" dirty="0">
                <a:solidFill>
                  <a:srgbClr val="A11515"/>
                </a:solidFill>
                <a:latin typeface="Times New Roman"/>
                <a:cs typeface="Times New Roman"/>
              </a:rPr>
              <a:t>"S"</a:t>
            </a:r>
            <a:r>
              <a:rPr sz="1400" spc="-10" dirty="0">
                <a:latin typeface="Times New Roman"/>
                <a:cs typeface="Times New Roman"/>
              </a:rPr>
              <a:t>, </a:t>
            </a:r>
            <a:r>
              <a:rPr sz="1400" dirty="0">
                <a:solidFill>
                  <a:srgbClr val="09865A"/>
                </a:solidFill>
                <a:latin typeface="Times New Roman"/>
                <a:cs typeface="Times New Roman"/>
              </a:rPr>
              <a:t>44</a:t>
            </a:r>
            <a:r>
              <a:rPr sz="1400" dirty="0">
                <a:latin typeface="Times New Roman"/>
                <a:cs typeface="Times New Roman"/>
              </a:rPr>
              <a:t>: </a:t>
            </a:r>
            <a:r>
              <a:rPr sz="1400" spc="-10" dirty="0">
                <a:solidFill>
                  <a:srgbClr val="A11515"/>
                </a:solidFill>
                <a:latin typeface="Times New Roman"/>
                <a:cs typeface="Times New Roman"/>
              </a:rPr>
              <a:t>"T"</a:t>
            </a:r>
            <a:r>
              <a:rPr sz="1400" spc="-10" dirty="0">
                <a:latin typeface="Times New Roman"/>
                <a:cs typeface="Times New Roman"/>
              </a:rPr>
              <a:t>, </a:t>
            </a:r>
            <a:r>
              <a:rPr sz="1400" dirty="0">
                <a:solidFill>
                  <a:srgbClr val="09865A"/>
                </a:solidFill>
                <a:latin typeface="Times New Roman"/>
                <a:cs typeface="Times New Roman"/>
              </a:rPr>
              <a:t>54</a:t>
            </a:r>
            <a:r>
              <a:rPr sz="1400" dirty="0">
                <a:latin typeface="Times New Roman"/>
                <a:cs typeface="Times New Roman"/>
              </a:rPr>
              <a:t>:</a:t>
            </a:r>
            <a:r>
              <a:rPr sz="1400" spc="70" dirty="0">
                <a:latin typeface="Times New Roman"/>
                <a:cs typeface="Times New Roman"/>
              </a:rPr>
              <a:t> </a:t>
            </a:r>
            <a:r>
              <a:rPr sz="1400" spc="-15" dirty="0">
                <a:solidFill>
                  <a:srgbClr val="A11515"/>
                </a:solidFill>
                <a:latin typeface="Times New Roman"/>
                <a:cs typeface="Times New Roman"/>
              </a:rPr>
              <a:t>"U"</a:t>
            </a:r>
            <a:r>
              <a:rPr sz="1400" spc="-15" dirty="0">
                <a:latin typeface="Times New Roman"/>
                <a:cs typeface="Times New Roman"/>
              </a:rPr>
              <a:t>,</a:t>
            </a:r>
            <a:endParaRPr sz="1400">
              <a:latin typeface="Times New Roman"/>
              <a:cs typeface="Times New Roman"/>
            </a:endParaRPr>
          </a:p>
          <a:p>
            <a:pPr marL="369570">
              <a:lnSpc>
                <a:spcPct val="100000"/>
              </a:lnSpc>
              <a:spcBef>
                <a:spcPts val="720"/>
              </a:spcBef>
            </a:pPr>
            <a:r>
              <a:rPr sz="1400" dirty="0">
                <a:solidFill>
                  <a:srgbClr val="09865A"/>
                </a:solidFill>
                <a:latin typeface="Times New Roman"/>
                <a:cs typeface="Times New Roman"/>
              </a:rPr>
              <a:t>15</a:t>
            </a:r>
            <a:r>
              <a:rPr sz="1400" dirty="0">
                <a:latin typeface="Times New Roman"/>
                <a:cs typeface="Times New Roman"/>
              </a:rPr>
              <a:t>: </a:t>
            </a:r>
            <a:r>
              <a:rPr sz="1400" spc="-10" dirty="0">
                <a:solidFill>
                  <a:srgbClr val="A11515"/>
                </a:solidFill>
                <a:latin typeface="Times New Roman"/>
                <a:cs typeface="Times New Roman"/>
              </a:rPr>
              <a:t>"V"</a:t>
            </a:r>
            <a:r>
              <a:rPr sz="1400" spc="-10" dirty="0">
                <a:latin typeface="Times New Roman"/>
                <a:cs typeface="Times New Roman"/>
              </a:rPr>
              <a:t>, </a:t>
            </a:r>
            <a:r>
              <a:rPr sz="1400" dirty="0">
                <a:solidFill>
                  <a:srgbClr val="09865A"/>
                </a:solidFill>
                <a:latin typeface="Times New Roman"/>
                <a:cs typeface="Times New Roman"/>
              </a:rPr>
              <a:t>25</a:t>
            </a:r>
            <a:r>
              <a:rPr sz="1400" dirty="0">
                <a:latin typeface="Times New Roman"/>
                <a:cs typeface="Times New Roman"/>
              </a:rPr>
              <a:t>: </a:t>
            </a:r>
            <a:r>
              <a:rPr sz="1400" spc="-10" dirty="0">
                <a:solidFill>
                  <a:srgbClr val="A11515"/>
                </a:solidFill>
                <a:latin typeface="Times New Roman"/>
                <a:cs typeface="Times New Roman"/>
              </a:rPr>
              <a:t>"W"</a:t>
            </a:r>
            <a:r>
              <a:rPr sz="1400" spc="-10" dirty="0">
                <a:latin typeface="Times New Roman"/>
                <a:cs typeface="Times New Roman"/>
              </a:rPr>
              <a:t>, </a:t>
            </a:r>
            <a:r>
              <a:rPr sz="1400" spc="-5" dirty="0">
                <a:solidFill>
                  <a:srgbClr val="09865A"/>
                </a:solidFill>
                <a:latin typeface="Times New Roman"/>
                <a:cs typeface="Times New Roman"/>
              </a:rPr>
              <a:t>35</a:t>
            </a:r>
            <a:r>
              <a:rPr sz="1400" spc="-5" dirty="0">
                <a:latin typeface="Times New Roman"/>
                <a:cs typeface="Times New Roman"/>
              </a:rPr>
              <a:t>: </a:t>
            </a:r>
            <a:r>
              <a:rPr sz="1400" spc="-10" dirty="0">
                <a:solidFill>
                  <a:srgbClr val="A11515"/>
                </a:solidFill>
                <a:latin typeface="Times New Roman"/>
                <a:cs typeface="Times New Roman"/>
              </a:rPr>
              <a:t>"X"</a:t>
            </a:r>
            <a:r>
              <a:rPr sz="1400" spc="-10" dirty="0">
                <a:latin typeface="Times New Roman"/>
                <a:cs typeface="Times New Roman"/>
              </a:rPr>
              <a:t>, </a:t>
            </a:r>
            <a:r>
              <a:rPr sz="1400" spc="-5" dirty="0">
                <a:solidFill>
                  <a:srgbClr val="09865A"/>
                </a:solidFill>
                <a:latin typeface="Times New Roman"/>
                <a:cs typeface="Times New Roman"/>
              </a:rPr>
              <a:t>45</a:t>
            </a:r>
            <a:r>
              <a:rPr sz="1400" spc="-5" dirty="0">
                <a:latin typeface="Times New Roman"/>
                <a:cs typeface="Times New Roman"/>
              </a:rPr>
              <a:t>: </a:t>
            </a:r>
            <a:r>
              <a:rPr sz="1400" spc="-10" dirty="0">
                <a:solidFill>
                  <a:srgbClr val="A11515"/>
                </a:solidFill>
                <a:latin typeface="Times New Roman"/>
                <a:cs typeface="Times New Roman"/>
              </a:rPr>
              <a:t>"Y"</a:t>
            </a:r>
            <a:r>
              <a:rPr sz="1400" spc="-10" dirty="0">
                <a:latin typeface="Times New Roman"/>
                <a:cs typeface="Times New Roman"/>
              </a:rPr>
              <a:t>, </a:t>
            </a:r>
            <a:r>
              <a:rPr sz="1400" spc="-5" dirty="0">
                <a:solidFill>
                  <a:srgbClr val="09865A"/>
                </a:solidFill>
                <a:latin typeface="Times New Roman"/>
                <a:cs typeface="Times New Roman"/>
              </a:rPr>
              <a:t>55</a:t>
            </a:r>
            <a:r>
              <a:rPr sz="1400" spc="-5" dirty="0">
                <a:latin typeface="Times New Roman"/>
                <a:cs typeface="Times New Roman"/>
              </a:rPr>
              <a:t>: </a:t>
            </a:r>
            <a:r>
              <a:rPr sz="1400" spc="-5" dirty="0">
                <a:solidFill>
                  <a:srgbClr val="A11515"/>
                </a:solidFill>
                <a:latin typeface="Times New Roman"/>
                <a:cs typeface="Times New Roman"/>
              </a:rPr>
              <a:t>"Z"</a:t>
            </a:r>
            <a:r>
              <a:rPr sz="1400" spc="-5" dirty="0">
                <a:latin typeface="Times New Roman"/>
                <a:cs typeface="Times New Roman"/>
              </a:rPr>
              <a:t>, </a:t>
            </a:r>
            <a:r>
              <a:rPr sz="1400" spc="-5" dirty="0">
                <a:solidFill>
                  <a:srgbClr val="09865A"/>
                </a:solidFill>
                <a:latin typeface="Times New Roman"/>
                <a:cs typeface="Times New Roman"/>
              </a:rPr>
              <a:t>0</a:t>
            </a:r>
            <a:r>
              <a:rPr sz="1400" spc="-5" dirty="0">
                <a:latin typeface="Times New Roman"/>
                <a:cs typeface="Times New Roman"/>
              </a:rPr>
              <a:t>:</a:t>
            </a:r>
            <a:r>
              <a:rPr sz="1400" spc="114" dirty="0">
                <a:latin typeface="Times New Roman"/>
                <a:cs typeface="Times New Roman"/>
              </a:rPr>
              <a:t> </a:t>
            </a:r>
            <a:r>
              <a:rPr sz="1400" spc="-10" dirty="0">
                <a:solidFill>
                  <a:srgbClr val="A11515"/>
                </a:solidFill>
                <a:latin typeface="Times New Roman"/>
                <a:cs typeface="Times New Roman"/>
              </a:rPr>
              <a:t>"J"</a:t>
            </a:r>
            <a:endParaRPr sz="1400">
              <a:latin typeface="Times New Roman"/>
              <a:cs typeface="Times New Roman"/>
            </a:endParaRPr>
          </a:p>
          <a:p>
            <a:pPr marL="189230">
              <a:lnSpc>
                <a:spcPct val="100000"/>
              </a:lnSpc>
              <a:spcBef>
                <a:spcPts val="770"/>
              </a:spcBef>
            </a:pPr>
            <a:r>
              <a:rPr sz="1400" spc="-5" dirty="0">
                <a:latin typeface="Times New Roman"/>
                <a:cs typeface="Times New Roman"/>
              </a:rPr>
              <a:t>}</a:t>
            </a:r>
            <a:endParaRPr sz="1400">
              <a:latin typeface="Times New Roman"/>
              <a:cs typeface="Times New Roman"/>
            </a:endParaRPr>
          </a:p>
          <a:p>
            <a:pPr>
              <a:lnSpc>
                <a:spcPct val="100000"/>
              </a:lnSpc>
            </a:pPr>
            <a:endParaRPr sz="1500">
              <a:latin typeface="Times New Roman"/>
              <a:cs typeface="Times New Roman"/>
            </a:endParaRPr>
          </a:p>
          <a:p>
            <a:pPr>
              <a:lnSpc>
                <a:spcPct val="100000"/>
              </a:lnSpc>
              <a:spcBef>
                <a:spcPts val="40"/>
              </a:spcBef>
            </a:pPr>
            <a:endParaRPr sz="1200">
              <a:latin typeface="Times New Roman"/>
              <a:cs typeface="Times New Roman"/>
            </a:endParaRPr>
          </a:p>
          <a:p>
            <a:pPr marL="189230">
              <a:lnSpc>
                <a:spcPct val="100000"/>
              </a:lnSpc>
            </a:pPr>
            <a:r>
              <a:rPr sz="1400" spc="-5" dirty="0">
                <a:solidFill>
                  <a:srgbClr val="AD00DB"/>
                </a:solidFill>
                <a:latin typeface="Times New Roman"/>
                <a:cs typeface="Times New Roman"/>
              </a:rPr>
              <a:t>return</a:t>
            </a:r>
            <a:r>
              <a:rPr sz="1400" spc="-15" dirty="0">
                <a:solidFill>
                  <a:srgbClr val="AD00DB"/>
                </a:solidFill>
                <a:latin typeface="Times New Roman"/>
                <a:cs typeface="Times New Roman"/>
              </a:rPr>
              <a:t> </a:t>
            </a:r>
            <a:r>
              <a:rPr sz="1400" spc="-5" dirty="0">
                <a:latin typeface="Times New Roman"/>
                <a:cs typeface="Times New Roman"/>
              </a:rPr>
              <a:t>table[char]</a:t>
            </a:r>
            <a:endParaRPr sz="1400">
              <a:latin typeface="Times New Roman"/>
              <a:cs typeface="Times New Roman"/>
            </a:endParaRPr>
          </a:p>
          <a:p>
            <a:pPr>
              <a:lnSpc>
                <a:spcPct val="100000"/>
              </a:lnSpc>
            </a:pPr>
            <a:endParaRPr sz="1500">
              <a:latin typeface="Times New Roman"/>
              <a:cs typeface="Times New Roman"/>
            </a:endParaRPr>
          </a:p>
          <a:p>
            <a:pPr>
              <a:lnSpc>
                <a:spcPct val="100000"/>
              </a:lnSpc>
            </a:pPr>
            <a:endParaRPr sz="1500">
              <a:latin typeface="Times New Roman"/>
              <a:cs typeface="Times New Roman"/>
            </a:endParaRPr>
          </a:p>
          <a:p>
            <a:pPr marL="15240">
              <a:lnSpc>
                <a:spcPct val="100000"/>
              </a:lnSpc>
              <a:spcBef>
                <a:spcPts val="894"/>
              </a:spcBef>
            </a:pPr>
            <a:r>
              <a:rPr sz="1400" spc="-5" dirty="0">
                <a:solidFill>
                  <a:srgbClr val="0000FF"/>
                </a:solidFill>
                <a:latin typeface="Times New Roman"/>
                <a:cs typeface="Times New Roman"/>
              </a:rPr>
              <a:t>def</a:t>
            </a:r>
            <a:r>
              <a:rPr sz="1400" spc="-25" dirty="0">
                <a:solidFill>
                  <a:srgbClr val="0000FF"/>
                </a:solidFill>
                <a:latin typeface="Times New Roman"/>
                <a:cs typeface="Times New Roman"/>
              </a:rPr>
              <a:t> </a:t>
            </a:r>
            <a:r>
              <a:rPr sz="1400" dirty="0">
                <a:solidFill>
                  <a:srgbClr val="795E24"/>
                </a:solidFill>
                <a:latin typeface="Times New Roman"/>
                <a:cs typeface="Times New Roman"/>
              </a:rPr>
              <a:t>encoding</a:t>
            </a:r>
            <a:r>
              <a:rPr sz="1400" dirty="0">
                <a:latin typeface="Times New Roman"/>
                <a:cs typeface="Times New Roman"/>
              </a:rPr>
              <a:t>(</a:t>
            </a:r>
            <a:r>
              <a:rPr sz="1400" dirty="0">
                <a:solidFill>
                  <a:srgbClr val="000E80"/>
                </a:solidFill>
                <a:latin typeface="Times New Roman"/>
                <a:cs typeface="Times New Roman"/>
              </a:rPr>
              <a:t>text</a:t>
            </a:r>
            <a:r>
              <a:rPr sz="1400" dirty="0">
                <a:latin typeface="Times New Roman"/>
                <a:cs typeface="Times New Roman"/>
              </a:rPr>
              <a:t>):</a:t>
            </a:r>
            <a:endParaRPr sz="1400">
              <a:latin typeface="Times New Roman"/>
              <a:cs typeface="Times New Roman"/>
            </a:endParaRPr>
          </a:p>
          <a:p>
            <a:pPr marL="189230" marR="1273175">
              <a:lnSpc>
                <a:spcPct val="142900"/>
              </a:lnSpc>
              <a:spcBef>
                <a:spcPts val="25"/>
              </a:spcBef>
            </a:pPr>
            <a:r>
              <a:rPr sz="1400" spc="-10" dirty="0">
                <a:latin typeface="Times New Roman"/>
                <a:cs typeface="Times New Roman"/>
              </a:rPr>
              <a:t>text, </a:t>
            </a:r>
            <a:r>
              <a:rPr sz="1400" spc="-5" dirty="0">
                <a:latin typeface="Times New Roman"/>
                <a:cs typeface="Times New Roman"/>
              </a:rPr>
              <a:t>finished_text = text.upper(), </a:t>
            </a:r>
            <a:r>
              <a:rPr sz="1400" spc="-5" dirty="0">
                <a:solidFill>
                  <a:srgbClr val="A11515"/>
                </a:solidFill>
                <a:latin typeface="Times New Roman"/>
                <a:cs typeface="Times New Roman"/>
              </a:rPr>
              <a:t>""  </a:t>
            </a:r>
            <a:r>
              <a:rPr sz="1400" spc="-10" dirty="0">
                <a:solidFill>
                  <a:srgbClr val="AD00DB"/>
                </a:solidFill>
                <a:latin typeface="Times New Roman"/>
                <a:cs typeface="Times New Roman"/>
              </a:rPr>
              <a:t>for </a:t>
            </a:r>
            <a:r>
              <a:rPr sz="1400" spc="-5" dirty="0">
                <a:latin typeface="Times New Roman"/>
                <a:cs typeface="Times New Roman"/>
              </a:rPr>
              <a:t>symbol </a:t>
            </a:r>
            <a:r>
              <a:rPr sz="1400" spc="-5" dirty="0">
                <a:solidFill>
                  <a:srgbClr val="0000FF"/>
                </a:solidFill>
                <a:latin typeface="Times New Roman"/>
                <a:cs typeface="Times New Roman"/>
              </a:rPr>
              <a:t>in</a:t>
            </a:r>
            <a:r>
              <a:rPr sz="1400" dirty="0">
                <a:solidFill>
                  <a:srgbClr val="0000FF"/>
                </a:solidFill>
                <a:latin typeface="Times New Roman"/>
                <a:cs typeface="Times New Roman"/>
              </a:rPr>
              <a:t> </a:t>
            </a:r>
            <a:r>
              <a:rPr sz="1400" dirty="0">
                <a:latin typeface="Times New Roman"/>
                <a:cs typeface="Times New Roman"/>
              </a:rPr>
              <a:t>text:</a:t>
            </a:r>
            <a:endParaRPr sz="1400">
              <a:latin typeface="Times New Roman"/>
              <a:cs typeface="Times New Roman"/>
            </a:endParaRPr>
          </a:p>
          <a:p>
            <a:pPr marL="369570">
              <a:lnSpc>
                <a:spcPct val="100000"/>
              </a:lnSpc>
              <a:spcBef>
                <a:spcPts val="770"/>
              </a:spcBef>
            </a:pPr>
            <a:r>
              <a:rPr sz="1400" spc="-5" dirty="0">
                <a:solidFill>
                  <a:srgbClr val="AD00DB"/>
                </a:solidFill>
                <a:latin typeface="Times New Roman"/>
                <a:cs typeface="Times New Roman"/>
              </a:rPr>
              <a:t>if </a:t>
            </a:r>
            <a:r>
              <a:rPr sz="1400" dirty="0">
                <a:latin typeface="Times New Roman"/>
                <a:cs typeface="Times New Roman"/>
              </a:rPr>
              <a:t>symbol </a:t>
            </a:r>
            <a:r>
              <a:rPr sz="1400" spc="-5" dirty="0">
                <a:solidFill>
                  <a:srgbClr val="0000FF"/>
                </a:solidFill>
                <a:latin typeface="Times New Roman"/>
                <a:cs typeface="Times New Roman"/>
              </a:rPr>
              <a:t>in</a:t>
            </a:r>
            <a:r>
              <a:rPr sz="1400" spc="-30" dirty="0">
                <a:solidFill>
                  <a:srgbClr val="0000FF"/>
                </a:solidFill>
                <a:latin typeface="Times New Roman"/>
                <a:cs typeface="Times New Roman"/>
              </a:rPr>
              <a:t> </a:t>
            </a:r>
            <a:r>
              <a:rPr sz="1400" spc="-5" dirty="0">
                <a:latin typeface="Times New Roman"/>
                <a:cs typeface="Times New Roman"/>
              </a:rPr>
              <a:t>alphabet:</a:t>
            </a:r>
            <a:endParaRPr sz="1400">
              <a:latin typeface="Times New Roman"/>
              <a:cs typeface="Times New Roman"/>
            </a:endParaRPr>
          </a:p>
          <a:p>
            <a:pPr marL="546100">
              <a:lnSpc>
                <a:spcPct val="100000"/>
              </a:lnSpc>
              <a:spcBef>
                <a:spcPts val="695"/>
              </a:spcBef>
            </a:pPr>
            <a:r>
              <a:rPr sz="1400" spc="-5" dirty="0">
                <a:latin typeface="Times New Roman"/>
                <a:cs typeface="Times New Roman"/>
              </a:rPr>
              <a:t>finished_text += </a:t>
            </a:r>
            <a:r>
              <a:rPr sz="1400" spc="-5" dirty="0">
                <a:solidFill>
                  <a:srgbClr val="247D99"/>
                </a:solidFill>
                <a:latin typeface="Times New Roman"/>
                <a:cs typeface="Times New Roman"/>
              </a:rPr>
              <a:t>str</a:t>
            </a:r>
            <a:r>
              <a:rPr sz="1400" spc="-5" dirty="0">
                <a:latin typeface="Times New Roman"/>
                <a:cs typeface="Times New Roman"/>
              </a:rPr>
              <a:t>(codes_table(symbol)) + </a:t>
            </a:r>
            <a:r>
              <a:rPr sz="1400" spc="-5" dirty="0">
                <a:solidFill>
                  <a:srgbClr val="A11515"/>
                </a:solidFill>
                <a:latin typeface="Times New Roman"/>
                <a:cs typeface="Times New Roman"/>
              </a:rPr>
              <a:t>"</a:t>
            </a:r>
            <a:r>
              <a:rPr sz="1400" spc="65" dirty="0">
                <a:solidFill>
                  <a:srgbClr val="A11515"/>
                </a:solidFill>
                <a:latin typeface="Times New Roman"/>
                <a:cs typeface="Times New Roman"/>
              </a:rPr>
              <a:t> </a:t>
            </a:r>
            <a:r>
              <a:rPr sz="1400" spc="-5" dirty="0">
                <a:solidFill>
                  <a:srgbClr val="A11515"/>
                </a:solidFill>
                <a:latin typeface="Times New Roman"/>
                <a:cs typeface="Times New Roman"/>
              </a:rPr>
              <a:t>"</a:t>
            </a:r>
            <a:endParaRPr sz="1400">
              <a:latin typeface="Times New Roman"/>
              <a:cs typeface="Times New Roman"/>
            </a:endParaRPr>
          </a:p>
          <a:p>
            <a:pPr>
              <a:lnSpc>
                <a:spcPct val="100000"/>
              </a:lnSpc>
            </a:pPr>
            <a:endParaRPr sz="1500">
              <a:latin typeface="Times New Roman"/>
              <a:cs typeface="Times New Roman"/>
            </a:endParaRPr>
          </a:p>
          <a:p>
            <a:pPr>
              <a:lnSpc>
                <a:spcPct val="100000"/>
              </a:lnSpc>
              <a:spcBef>
                <a:spcPts val="5"/>
              </a:spcBef>
            </a:pPr>
            <a:endParaRPr sz="1250">
              <a:latin typeface="Times New Roman"/>
              <a:cs typeface="Times New Roman"/>
            </a:endParaRPr>
          </a:p>
          <a:p>
            <a:pPr marL="189230">
              <a:lnSpc>
                <a:spcPct val="100000"/>
              </a:lnSpc>
              <a:spcBef>
                <a:spcPts val="5"/>
              </a:spcBef>
            </a:pPr>
            <a:r>
              <a:rPr sz="1400" spc="-5" dirty="0">
                <a:solidFill>
                  <a:srgbClr val="AD00DB"/>
                </a:solidFill>
                <a:latin typeface="Times New Roman"/>
                <a:cs typeface="Times New Roman"/>
              </a:rPr>
              <a:t>return</a:t>
            </a:r>
            <a:r>
              <a:rPr sz="1400" spc="10" dirty="0">
                <a:solidFill>
                  <a:srgbClr val="AD00DB"/>
                </a:solidFill>
                <a:latin typeface="Times New Roman"/>
                <a:cs typeface="Times New Roman"/>
              </a:rPr>
              <a:t> </a:t>
            </a:r>
            <a:r>
              <a:rPr sz="1400" spc="-5" dirty="0">
                <a:latin typeface="Times New Roman"/>
                <a:cs typeface="Times New Roman"/>
              </a:rPr>
              <a:t>finished_text</a:t>
            </a:r>
            <a:endParaRPr sz="140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6144" y="9155887"/>
            <a:ext cx="73660" cy="9525"/>
          </a:xfrm>
          <a:custGeom>
            <a:avLst/>
            <a:gdLst/>
            <a:ahLst/>
            <a:cxnLst/>
            <a:rect l="l" t="t" r="r" b="b"/>
            <a:pathLst>
              <a:path w="73659" h="9525">
                <a:moveTo>
                  <a:pt x="73152" y="0"/>
                </a:moveTo>
                <a:lnTo>
                  <a:pt x="0" y="0"/>
                </a:lnTo>
                <a:lnTo>
                  <a:pt x="0" y="9143"/>
                </a:lnTo>
                <a:lnTo>
                  <a:pt x="73152" y="9143"/>
                </a:lnTo>
                <a:lnTo>
                  <a:pt x="73152" y="0"/>
                </a:lnTo>
                <a:close/>
              </a:path>
            </a:pathLst>
          </a:custGeom>
          <a:solidFill>
            <a:srgbClr val="000000"/>
          </a:solidFill>
        </p:spPr>
        <p:txBody>
          <a:bodyPr wrap="square" lIns="0" tIns="0" rIns="0" bIns="0" rtlCol="0"/>
          <a:lstStyle/>
          <a:p>
            <a:endParaRPr/>
          </a:p>
        </p:txBody>
      </p:sp>
      <p:sp>
        <p:nvSpPr>
          <p:cNvPr id="3" name="object 3"/>
          <p:cNvSpPr txBox="1"/>
          <p:nvPr/>
        </p:nvSpPr>
        <p:spPr>
          <a:xfrm>
            <a:off x="889812" y="726999"/>
            <a:ext cx="4237355" cy="8766810"/>
          </a:xfrm>
          <a:prstGeom prst="rect">
            <a:avLst/>
          </a:prstGeom>
        </p:spPr>
        <p:txBody>
          <a:bodyPr vert="horz" wrap="square" lIns="0" tIns="107314" rIns="0" bIns="0" rtlCol="0">
            <a:spAutoFit/>
          </a:bodyPr>
          <a:lstStyle/>
          <a:p>
            <a:pPr marL="15240">
              <a:lnSpc>
                <a:spcPct val="100000"/>
              </a:lnSpc>
              <a:spcBef>
                <a:spcPts val="844"/>
              </a:spcBef>
            </a:pPr>
            <a:r>
              <a:rPr sz="1400" spc="-5" dirty="0">
                <a:solidFill>
                  <a:srgbClr val="0000FF"/>
                </a:solidFill>
                <a:latin typeface="Times New Roman"/>
                <a:cs typeface="Times New Roman"/>
              </a:rPr>
              <a:t>def</a:t>
            </a:r>
            <a:r>
              <a:rPr sz="1400" spc="-25" dirty="0">
                <a:solidFill>
                  <a:srgbClr val="0000FF"/>
                </a:solidFill>
                <a:latin typeface="Times New Roman"/>
                <a:cs typeface="Times New Roman"/>
              </a:rPr>
              <a:t> </a:t>
            </a:r>
            <a:r>
              <a:rPr sz="1400" dirty="0">
                <a:solidFill>
                  <a:srgbClr val="795E24"/>
                </a:solidFill>
                <a:latin typeface="Times New Roman"/>
                <a:cs typeface="Times New Roman"/>
              </a:rPr>
              <a:t>decoding</a:t>
            </a:r>
            <a:r>
              <a:rPr sz="1400" dirty="0">
                <a:latin typeface="Times New Roman"/>
                <a:cs typeface="Times New Roman"/>
              </a:rPr>
              <a:t>(</a:t>
            </a:r>
            <a:r>
              <a:rPr sz="1400" dirty="0">
                <a:solidFill>
                  <a:srgbClr val="000E80"/>
                </a:solidFill>
                <a:latin typeface="Times New Roman"/>
                <a:cs typeface="Times New Roman"/>
              </a:rPr>
              <a:t>text</a:t>
            </a:r>
            <a:r>
              <a:rPr sz="1400" dirty="0">
                <a:latin typeface="Times New Roman"/>
                <a:cs typeface="Times New Roman"/>
              </a:rPr>
              <a:t>):</a:t>
            </a:r>
            <a:endParaRPr sz="1400">
              <a:latin typeface="Times New Roman"/>
              <a:cs typeface="Times New Roman"/>
            </a:endParaRPr>
          </a:p>
          <a:p>
            <a:pPr marL="189230">
              <a:lnSpc>
                <a:spcPct val="100000"/>
              </a:lnSpc>
              <a:spcBef>
                <a:spcPts val="745"/>
              </a:spcBef>
            </a:pPr>
            <a:r>
              <a:rPr sz="1400" spc="-10" dirty="0">
                <a:latin typeface="Times New Roman"/>
                <a:cs typeface="Times New Roman"/>
              </a:rPr>
              <a:t>text, </a:t>
            </a:r>
            <a:r>
              <a:rPr sz="1400" spc="-5" dirty="0">
                <a:latin typeface="Times New Roman"/>
                <a:cs typeface="Times New Roman"/>
              </a:rPr>
              <a:t>finished_text = text.upper(),</a:t>
            </a:r>
            <a:r>
              <a:rPr sz="1400" spc="100" dirty="0">
                <a:latin typeface="Times New Roman"/>
                <a:cs typeface="Times New Roman"/>
              </a:rPr>
              <a:t> </a:t>
            </a:r>
            <a:r>
              <a:rPr sz="1400" dirty="0">
                <a:solidFill>
                  <a:srgbClr val="A11515"/>
                </a:solidFill>
                <a:latin typeface="Times New Roman"/>
                <a:cs typeface="Times New Roman"/>
              </a:rPr>
              <a:t>""</a:t>
            </a:r>
            <a:endParaRPr sz="1400">
              <a:latin typeface="Times New Roman"/>
              <a:cs typeface="Times New Roman"/>
            </a:endParaRPr>
          </a:p>
          <a:p>
            <a:pPr marL="369570" marR="1166495" indent="-180340">
              <a:lnSpc>
                <a:spcPts val="2420"/>
              </a:lnSpc>
              <a:spcBef>
                <a:spcPts val="185"/>
              </a:spcBef>
            </a:pPr>
            <a:r>
              <a:rPr sz="1400" spc="-10" dirty="0">
                <a:solidFill>
                  <a:srgbClr val="AD00DB"/>
                </a:solidFill>
                <a:latin typeface="Times New Roman"/>
                <a:cs typeface="Times New Roman"/>
              </a:rPr>
              <a:t>for </a:t>
            </a:r>
            <a:r>
              <a:rPr sz="1400" spc="-5" dirty="0">
                <a:latin typeface="Times New Roman"/>
                <a:cs typeface="Times New Roman"/>
              </a:rPr>
              <a:t>symbol </a:t>
            </a:r>
            <a:r>
              <a:rPr sz="1400" spc="-5" dirty="0">
                <a:solidFill>
                  <a:srgbClr val="0000FF"/>
                </a:solidFill>
                <a:latin typeface="Times New Roman"/>
                <a:cs typeface="Times New Roman"/>
              </a:rPr>
              <a:t>in </a:t>
            </a:r>
            <a:r>
              <a:rPr sz="1400" spc="-5" dirty="0">
                <a:solidFill>
                  <a:srgbClr val="247D99"/>
                </a:solidFill>
                <a:latin typeface="Times New Roman"/>
                <a:cs typeface="Times New Roman"/>
              </a:rPr>
              <a:t>list</a:t>
            </a:r>
            <a:r>
              <a:rPr sz="1400" spc="-5" dirty="0">
                <a:latin typeface="Times New Roman"/>
                <a:cs typeface="Times New Roman"/>
              </a:rPr>
              <a:t>(</a:t>
            </a:r>
            <a:r>
              <a:rPr sz="1400" spc="-5" dirty="0">
                <a:solidFill>
                  <a:srgbClr val="795E24"/>
                </a:solidFill>
                <a:latin typeface="Times New Roman"/>
                <a:cs typeface="Times New Roman"/>
              </a:rPr>
              <a:t>map</a:t>
            </a:r>
            <a:r>
              <a:rPr sz="1400" spc="-5" dirty="0">
                <a:latin typeface="Times New Roman"/>
                <a:cs typeface="Times New Roman"/>
              </a:rPr>
              <a:t>(</a:t>
            </a:r>
            <a:r>
              <a:rPr sz="1400" spc="-5" dirty="0">
                <a:solidFill>
                  <a:srgbClr val="247D99"/>
                </a:solidFill>
                <a:latin typeface="Times New Roman"/>
                <a:cs typeface="Times New Roman"/>
              </a:rPr>
              <a:t>int</a:t>
            </a:r>
            <a:r>
              <a:rPr sz="1400" spc="-5" dirty="0">
                <a:latin typeface="Times New Roman"/>
                <a:cs typeface="Times New Roman"/>
              </a:rPr>
              <a:t>, text.split())):  finished_text +=</a:t>
            </a:r>
            <a:r>
              <a:rPr sz="1400" spc="-30" dirty="0">
                <a:latin typeface="Times New Roman"/>
                <a:cs typeface="Times New Roman"/>
              </a:rPr>
              <a:t> </a:t>
            </a:r>
            <a:r>
              <a:rPr sz="1400" spc="-5" dirty="0">
                <a:latin typeface="Times New Roman"/>
                <a:cs typeface="Times New Roman"/>
              </a:rPr>
              <a:t>codes_table(symbol)</a:t>
            </a:r>
            <a:endParaRPr sz="1400">
              <a:latin typeface="Times New Roman"/>
              <a:cs typeface="Times New Roman"/>
            </a:endParaRPr>
          </a:p>
          <a:p>
            <a:pPr>
              <a:lnSpc>
                <a:spcPct val="100000"/>
              </a:lnSpc>
            </a:pPr>
            <a:endParaRPr sz="1500">
              <a:latin typeface="Times New Roman"/>
              <a:cs typeface="Times New Roman"/>
            </a:endParaRPr>
          </a:p>
          <a:p>
            <a:pPr marL="189230">
              <a:lnSpc>
                <a:spcPct val="100000"/>
              </a:lnSpc>
              <a:spcBef>
                <a:spcPts val="1220"/>
              </a:spcBef>
            </a:pPr>
            <a:r>
              <a:rPr sz="1400" spc="-5" dirty="0">
                <a:solidFill>
                  <a:srgbClr val="AD00DB"/>
                </a:solidFill>
                <a:latin typeface="Times New Roman"/>
                <a:cs typeface="Times New Roman"/>
              </a:rPr>
              <a:t>return</a:t>
            </a:r>
            <a:r>
              <a:rPr sz="1400" spc="10" dirty="0">
                <a:solidFill>
                  <a:srgbClr val="AD00DB"/>
                </a:solidFill>
                <a:latin typeface="Times New Roman"/>
                <a:cs typeface="Times New Roman"/>
              </a:rPr>
              <a:t> </a:t>
            </a:r>
            <a:r>
              <a:rPr sz="1400" spc="-5" dirty="0">
                <a:latin typeface="Times New Roman"/>
                <a:cs typeface="Times New Roman"/>
              </a:rPr>
              <a:t>finished_text</a:t>
            </a:r>
            <a:endParaRPr sz="1400">
              <a:latin typeface="Times New Roman"/>
              <a:cs typeface="Times New Roman"/>
            </a:endParaRPr>
          </a:p>
          <a:p>
            <a:pPr>
              <a:lnSpc>
                <a:spcPct val="100000"/>
              </a:lnSpc>
            </a:pPr>
            <a:endParaRPr sz="1500">
              <a:latin typeface="Times New Roman"/>
              <a:cs typeface="Times New Roman"/>
            </a:endParaRPr>
          </a:p>
          <a:p>
            <a:pPr>
              <a:lnSpc>
                <a:spcPct val="100000"/>
              </a:lnSpc>
            </a:pPr>
            <a:endParaRPr sz="1500">
              <a:latin typeface="Times New Roman"/>
              <a:cs typeface="Times New Roman"/>
            </a:endParaRPr>
          </a:p>
          <a:p>
            <a:pPr marL="15240">
              <a:lnSpc>
                <a:spcPct val="100000"/>
              </a:lnSpc>
              <a:spcBef>
                <a:spcPts val="919"/>
              </a:spcBef>
            </a:pPr>
            <a:r>
              <a:rPr sz="1400" spc="-5" dirty="0">
                <a:solidFill>
                  <a:srgbClr val="0000FF"/>
                </a:solidFill>
                <a:latin typeface="Times New Roman"/>
                <a:cs typeface="Times New Roman"/>
              </a:rPr>
              <a:t>def</a:t>
            </a:r>
            <a:r>
              <a:rPr sz="1400" spc="-25" dirty="0">
                <a:solidFill>
                  <a:srgbClr val="0000FF"/>
                </a:solidFill>
                <a:latin typeface="Times New Roman"/>
                <a:cs typeface="Times New Roman"/>
              </a:rPr>
              <a:t> </a:t>
            </a:r>
            <a:r>
              <a:rPr sz="1400" dirty="0">
                <a:solidFill>
                  <a:srgbClr val="795E24"/>
                </a:solidFill>
                <a:latin typeface="Times New Roman"/>
                <a:cs typeface="Times New Roman"/>
              </a:rPr>
              <a:t>assembly</a:t>
            </a:r>
            <a:r>
              <a:rPr sz="1400" dirty="0">
                <a:latin typeface="Times New Roman"/>
                <a:cs typeface="Times New Roman"/>
              </a:rPr>
              <a:t>(</a:t>
            </a:r>
            <a:r>
              <a:rPr sz="1400" dirty="0">
                <a:solidFill>
                  <a:srgbClr val="000E80"/>
                </a:solidFill>
                <a:latin typeface="Times New Roman"/>
                <a:cs typeface="Times New Roman"/>
              </a:rPr>
              <a:t>mode</a:t>
            </a:r>
            <a:r>
              <a:rPr sz="1400" dirty="0">
                <a:latin typeface="Times New Roman"/>
                <a:cs typeface="Times New Roman"/>
              </a:rPr>
              <a:t>):</a:t>
            </a:r>
            <a:endParaRPr sz="1400">
              <a:latin typeface="Times New Roman"/>
              <a:cs typeface="Times New Roman"/>
            </a:endParaRPr>
          </a:p>
          <a:p>
            <a:pPr marL="189230">
              <a:lnSpc>
                <a:spcPct val="100000"/>
              </a:lnSpc>
              <a:spcBef>
                <a:spcPts val="720"/>
              </a:spcBef>
            </a:pPr>
            <a:r>
              <a:rPr sz="1400" spc="-10" dirty="0">
                <a:latin typeface="Times New Roman"/>
                <a:cs typeface="Times New Roman"/>
              </a:rPr>
              <a:t>text </a:t>
            </a:r>
            <a:r>
              <a:rPr sz="1400" spc="-5" dirty="0">
                <a:latin typeface="Times New Roman"/>
                <a:cs typeface="Times New Roman"/>
              </a:rPr>
              <a:t>= </a:t>
            </a:r>
            <a:r>
              <a:rPr sz="1400" spc="-5" dirty="0">
                <a:solidFill>
                  <a:srgbClr val="247D99"/>
                </a:solidFill>
                <a:latin typeface="Times New Roman"/>
                <a:cs typeface="Times New Roman"/>
              </a:rPr>
              <a:t>str</a:t>
            </a:r>
            <a:r>
              <a:rPr sz="1400" spc="-5" dirty="0">
                <a:latin typeface="Times New Roman"/>
                <a:cs typeface="Times New Roman"/>
              </a:rPr>
              <a:t>(</a:t>
            </a:r>
            <a:r>
              <a:rPr sz="1400" spc="-5" dirty="0">
                <a:solidFill>
                  <a:srgbClr val="795E24"/>
                </a:solidFill>
                <a:latin typeface="Times New Roman"/>
                <a:cs typeface="Times New Roman"/>
              </a:rPr>
              <a:t>input</a:t>
            </a:r>
            <a:r>
              <a:rPr sz="1400" spc="-5" dirty="0">
                <a:latin typeface="Times New Roman"/>
                <a:cs typeface="Times New Roman"/>
              </a:rPr>
              <a:t>(</a:t>
            </a:r>
            <a:r>
              <a:rPr sz="1400" spc="-5" dirty="0">
                <a:solidFill>
                  <a:srgbClr val="A11515"/>
                </a:solidFill>
                <a:latin typeface="Times New Roman"/>
                <a:cs typeface="Times New Roman"/>
              </a:rPr>
              <a:t>"[+] Enter </a:t>
            </a:r>
            <a:r>
              <a:rPr sz="1400" spc="-15" dirty="0">
                <a:solidFill>
                  <a:srgbClr val="A11515"/>
                </a:solidFill>
                <a:latin typeface="Times New Roman"/>
                <a:cs typeface="Times New Roman"/>
              </a:rPr>
              <a:t>your </a:t>
            </a:r>
            <a:r>
              <a:rPr sz="1400" dirty="0">
                <a:solidFill>
                  <a:srgbClr val="A11515"/>
                </a:solidFill>
                <a:latin typeface="Times New Roman"/>
                <a:cs typeface="Times New Roman"/>
              </a:rPr>
              <a:t>text </a:t>
            </a:r>
            <a:r>
              <a:rPr sz="1400" spc="-5" dirty="0">
                <a:solidFill>
                  <a:srgbClr val="A11515"/>
                </a:solidFill>
                <a:latin typeface="Times New Roman"/>
                <a:cs typeface="Times New Roman"/>
              </a:rPr>
              <a:t>-</a:t>
            </a:r>
            <a:r>
              <a:rPr sz="1400" spc="100" dirty="0">
                <a:solidFill>
                  <a:srgbClr val="A11515"/>
                </a:solidFill>
                <a:latin typeface="Times New Roman"/>
                <a:cs typeface="Times New Roman"/>
              </a:rPr>
              <a:t> </a:t>
            </a:r>
            <a:r>
              <a:rPr sz="1400" dirty="0">
                <a:solidFill>
                  <a:srgbClr val="A11515"/>
                </a:solidFill>
                <a:latin typeface="Times New Roman"/>
                <a:cs typeface="Times New Roman"/>
              </a:rPr>
              <a:t>"</a:t>
            </a:r>
            <a:r>
              <a:rPr sz="1400" dirty="0">
                <a:latin typeface="Times New Roman"/>
                <a:cs typeface="Times New Roman"/>
              </a:rPr>
              <a:t>))</a:t>
            </a:r>
            <a:endParaRPr sz="1400">
              <a:latin typeface="Times New Roman"/>
              <a:cs typeface="Times New Roman"/>
            </a:endParaRPr>
          </a:p>
          <a:p>
            <a:pPr>
              <a:lnSpc>
                <a:spcPct val="100000"/>
              </a:lnSpc>
            </a:pPr>
            <a:endParaRPr sz="1500">
              <a:latin typeface="Times New Roman"/>
              <a:cs typeface="Times New Roman"/>
            </a:endParaRPr>
          </a:p>
          <a:p>
            <a:pPr>
              <a:lnSpc>
                <a:spcPct val="100000"/>
              </a:lnSpc>
              <a:spcBef>
                <a:spcPts val="5"/>
              </a:spcBef>
            </a:pPr>
            <a:endParaRPr sz="1250">
              <a:latin typeface="Times New Roman"/>
              <a:cs typeface="Times New Roman"/>
            </a:endParaRPr>
          </a:p>
          <a:p>
            <a:pPr marL="189230">
              <a:lnSpc>
                <a:spcPct val="100000"/>
              </a:lnSpc>
              <a:spcBef>
                <a:spcPts val="5"/>
              </a:spcBef>
            </a:pPr>
            <a:r>
              <a:rPr sz="1400" spc="-5" dirty="0">
                <a:solidFill>
                  <a:srgbClr val="AD00DB"/>
                </a:solidFill>
                <a:latin typeface="Times New Roman"/>
                <a:cs typeface="Times New Roman"/>
              </a:rPr>
              <a:t>if </a:t>
            </a:r>
            <a:r>
              <a:rPr sz="1400" spc="-15" dirty="0">
                <a:latin typeface="Times New Roman"/>
                <a:cs typeface="Times New Roman"/>
              </a:rPr>
              <a:t>mode </a:t>
            </a:r>
            <a:r>
              <a:rPr sz="1400" spc="-5" dirty="0">
                <a:latin typeface="Times New Roman"/>
                <a:cs typeface="Times New Roman"/>
              </a:rPr>
              <a:t>==</a:t>
            </a:r>
            <a:r>
              <a:rPr sz="1400" spc="70" dirty="0">
                <a:latin typeface="Times New Roman"/>
                <a:cs typeface="Times New Roman"/>
              </a:rPr>
              <a:t> </a:t>
            </a:r>
            <a:r>
              <a:rPr sz="1400" spc="-5" dirty="0">
                <a:solidFill>
                  <a:srgbClr val="09865A"/>
                </a:solidFill>
                <a:latin typeface="Times New Roman"/>
                <a:cs typeface="Times New Roman"/>
              </a:rPr>
              <a:t>0</a:t>
            </a:r>
            <a:r>
              <a:rPr sz="1400" spc="-5" dirty="0">
                <a:latin typeface="Times New Roman"/>
                <a:cs typeface="Times New Roman"/>
              </a:rPr>
              <a:t>:</a:t>
            </a:r>
            <a:endParaRPr sz="1400">
              <a:latin typeface="Times New Roman"/>
              <a:cs typeface="Times New Roman"/>
            </a:endParaRPr>
          </a:p>
          <a:p>
            <a:pPr marL="189230" marR="1711960" indent="176530">
              <a:lnSpc>
                <a:spcPts val="2430"/>
              </a:lnSpc>
              <a:spcBef>
                <a:spcPts val="175"/>
              </a:spcBef>
            </a:pPr>
            <a:r>
              <a:rPr sz="1400" spc="-5" dirty="0">
                <a:latin typeface="Times New Roman"/>
                <a:cs typeface="Times New Roman"/>
              </a:rPr>
              <a:t>finished_text = encoding(text)  </a:t>
            </a:r>
            <a:r>
              <a:rPr sz="1400" spc="-5" dirty="0">
                <a:solidFill>
                  <a:srgbClr val="AD00DB"/>
                </a:solidFill>
                <a:latin typeface="Times New Roman"/>
                <a:cs typeface="Times New Roman"/>
              </a:rPr>
              <a:t>else</a:t>
            </a:r>
            <a:r>
              <a:rPr sz="1400" spc="-5" dirty="0">
                <a:latin typeface="Times New Roman"/>
                <a:cs typeface="Times New Roman"/>
              </a:rPr>
              <a:t>:</a:t>
            </a:r>
            <a:endParaRPr sz="1400">
              <a:latin typeface="Times New Roman"/>
              <a:cs typeface="Times New Roman"/>
            </a:endParaRPr>
          </a:p>
          <a:p>
            <a:pPr marL="369570">
              <a:lnSpc>
                <a:spcPct val="100000"/>
              </a:lnSpc>
              <a:spcBef>
                <a:spcPts val="535"/>
              </a:spcBef>
            </a:pPr>
            <a:r>
              <a:rPr sz="1400" spc="-5" dirty="0">
                <a:latin typeface="Times New Roman"/>
                <a:cs typeface="Times New Roman"/>
              </a:rPr>
              <a:t>finished_text =</a:t>
            </a:r>
            <a:r>
              <a:rPr sz="1400" spc="15" dirty="0">
                <a:latin typeface="Times New Roman"/>
                <a:cs typeface="Times New Roman"/>
              </a:rPr>
              <a:t> </a:t>
            </a:r>
            <a:r>
              <a:rPr sz="1400" spc="-5" dirty="0">
                <a:latin typeface="Times New Roman"/>
                <a:cs typeface="Times New Roman"/>
              </a:rPr>
              <a:t>decoding(text)</a:t>
            </a:r>
            <a:endParaRPr sz="1400">
              <a:latin typeface="Times New Roman"/>
              <a:cs typeface="Times New Roman"/>
            </a:endParaRPr>
          </a:p>
          <a:p>
            <a:pPr>
              <a:lnSpc>
                <a:spcPct val="100000"/>
              </a:lnSpc>
              <a:spcBef>
                <a:spcPts val="15"/>
              </a:spcBef>
            </a:pPr>
            <a:endParaRPr sz="2050">
              <a:latin typeface="Times New Roman"/>
              <a:cs typeface="Times New Roman"/>
            </a:endParaRPr>
          </a:p>
          <a:p>
            <a:pPr marL="189230" marR="205740">
              <a:lnSpc>
                <a:spcPct val="144400"/>
              </a:lnSpc>
            </a:pPr>
            <a:r>
              <a:rPr sz="1400" spc="-5" dirty="0">
                <a:solidFill>
                  <a:srgbClr val="795E24"/>
                </a:solidFill>
                <a:latin typeface="Times New Roman"/>
                <a:cs typeface="Times New Roman"/>
              </a:rPr>
              <a:t>print</a:t>
            </a:r>
            <a:r>
              <a:rPr sz="1400" spc="-5" dirty="0">
                <a:latin typeface="Times New Roman"/>
                <a:cs typeface="Times New Roman"/>
              </a:rPr>
              <a:t>(</a:t>
            </a:r>
            <a:r>
              <a:rPr sz="1400" spc="-5" dirty="0">
                <a:solidFill>
                  <a:srgbClr val="A11515"/>
                </a:solidFill>
                <a:latin typeface="Times New Roman"/>
                <a:cs typeface="Times New Roman"/>
              </a:rPr>
              <a:t>"\n »» </a:t>
            </a:r>
            <a:r>
              <a:rPr sz="1400" spc="-10" dirty="0">
                <a:solidFill>
                  <a:srgbClr val="A11515"/>
                </a:solidFill>
                <a:latin typeface="Times New Roman"/>
                <a:cs typeface="Times New Roman"/>
              </a:rPr>
              <a:t>The </a:t>
            </a:r>
            <a:r>
              <a:rPr sz="1400" spc="-5" dirty="0">
                <a:solidFill>
                  <a:srgbClr val="A11515"/>
                </a:solidFill>
                <a:latin typeface="Times New Roman"/>
                <a:cs typeface="Times New Roman"/>
              </a:rPr>
              <a:t>result </a:t>
            </a:r>
            <a:r>
              <a:rPr sz="1400" spc="5" dirty="0">
                <a:solidFill>
                  <a:srgbClr val="A11515"/>
                </a:solidFill>
                <a:latin typeface="Times New Roman"/>
                <a:cs typeface="Times New Roman"/>
              </a:rPr>
              <a:t>of </a:t>
            </a:r>
            <a:r>
              <a:rPr sz="1400" spc="-5" dirty="0">
                <a:solidFill>
                  <a:srgbClr val="A11515"/>
                </a:solidFill>
                <a:latin typeface="Times New Roman"/>
                <a:cs typeface="Times New Roman"/>
              </a:rPr>
              <a:t>encoding </a:t>
            </a:r>
            <a:r>
              <a:rPr sz="1400" spc="5" dirty="0">
                <a:solidFill>
                  <a:srgbClr val="A11515"/>
                </a:solidFill>
                <a:latin typeface="Times New Roman"/>
                <a:cs typeface="Times New Roman"/>
              </a:rPr>
              <a:t>by </a:t>
            </a:r>
            <a:r>
              <a:rPr sz="1400" spc="-5" dirty="0">
                <a:solidFill>
                  <a:srgbClr val="A11515"/>
                </a:solidFill>
                <a:latin typeface="Times New Roman"/>
                <a:cs typeface="Times New Roman"/>
              </a:rPr>
              <a:t>algorithm. </a:t>
            </a:r>
            <a:r>
              <a:rPr sz="1400" spc="5" dirty="0">
                <a:solidFill>
                  <a:srgbClr val="A11515"/>
                </a:solidFill>
                <a:latin typeface="Times New Roman"/>
                <a:cs typeface="Times New Roman"/>
              </a:rPr>
              <a:t>««"</a:t>
            </a:r>
            <a:r>
              <a:rPr sz="1400" spc="5" dirty="0">
                <a:latin typeface="Times New Roman"/>
                <a:cs typeface="Times New Roman"/>
              </a:rPr>
              <a:t>)  </a:t>
            </a:r>
            <a:r>
              <a:rPr sz="1400" spc="-5" dirty="0">
                <a:solidFill>
                  <a:srgbClr val="795E24"/>
                </a:solidFill>
                <a:latin typeface="Times New Roman"/>
                <a:cs typeface="Times New Roman"/>
              </a:rPr>
              <a:t>print</a:t>
            </a:r>
            <a:r>
              <a:rPr sz="1400" spc="-5" dirty="0">
                <a:latin typeface="Times New Roman"/>
                <a:cs typeface="Times New Roman"/>
              </a:rPr>
              <a:t>(finished_text)</a:t>
            </a:r>
            <a:endParaRPr sz="1400">
              <a:latin typeface="Times New Roman"/>
              <a:cs typeface="Times New Roman"/>
            </a:endParaRPr>
          </a:p>
          <a:p>
            <a:pPr>
              <a:lnSpc>
                <a:spcPct val="100000"/>
              </a:lnSpc>
            </a:pPr>
            <a:endParaRPr sz="1500">
              <a:latin typeface="Times New Roman"/>
              <a:cs typeface="Times New Roman"/>
            </a:endParaRPr>
          </a:p>
          <a:p>
            <a:pPr>
              <a:lnSpc>
                <a:spcPct val="100000"/>
              </a:lnSpc>
            </a:pPr>
            <a:endParaRPr sz="1500">
              <a:latin typeface="Times New Roman"/>
              <a:cs typeface="Times New Roman"/>
            </a:endParaRPr>
          </a:p>
          <a:p>
            <a:pPr marL="15240">
              <a:lnSpc>
                <a:spcPct val="100000"/>
              </a:lnSpc>
              <a:spcBef>
                <a:spcPts val="920"/>
              </a:spcBef>
            </a:pPr>
            <a:r>
              <a:rPr sz="1400" spc="-5" dirty="0">
                <a:solidFill>
                  <a:srgbClr val="0000FF"/>
                </a:solidFill>
                <a:latin typeface="Times New Roman"/>
                <a:cs typeface="Times New Roman"/>
              </a:rPr>
              <a:t>def </a:t>
            </a:r>
            <a:r>
              <a:rPr sz="1400" dirty="0">
                <a:solidFill>
                  <a:srgbClr val="795E24"/>
                </a:solidFill>
                <a:latin typeface="Times New Roman"/>
                <a:cs typeface="Times New Roman"/>
              </a:rPr>
              <a:t>main</a:t>
            </a:r>
            <a:r>
              <a:rPr sz="1400" dirty="0">
                <a:latin typeface="Times New Roman"/>
                <a:cs typeface="Times New Roman"/>
              </a:rPr>
              <a:t>():</a:t>
            </a:r>
            <a:endParaRPr sz="1400">
              <a:latin typeface="Times New Roman"/>
              <a:cs typeface="Times New Roman"/>
            </a:endParaRPr>
          </a:p>
          <a:p>
            <a:pPr marL="189230" marR="5080">
              <a:lnSpc>
                <a:spcPts val="2420"/>
              </a:lnSpc>
              <a:spcBef>
                <a:spcPts val="185"/>
              </a:spcBef>
            </a:pPr>
            <a:r>
              <a:rPr sz="1400" spc="-5" dirty="0">
                <a:solidFill>
                  <a:srgbClr val="795E24"/>
                </a:solidFill>
                <a:latin typeface="Times New Roman"/>
                <a:cs typeface="Times New Roman"/>
              </a:rPr>
              <a:t>print</a:t>
            </a:r>
            <a:r>
              <a:rPr sz="1400" spc="-5" dirty="0">
                <a:latin typeface="Times New Roman"/>
                <a:cs typeface="Times New Roman"/>
              </a:rPr>
              <a:t>(</a:t>
            </a:r>
            <a:r>
              <a:rPr sz="1400" spc="-5" dirty="0">
                <a:solidFill>
                  <a:srgbClr val="A11515"/>
                </a:solidFill>
                <a:latin typeface="Times New Roman"/>
                <a:cs typeface="Times New Roman"/>
              </a:rPr>
              <a:t>"[x] Polybius Square cryptography </a:t>
            </a:r>
            <a:r>
              <a:rPr sz="1400" spc="-10" dirty="0">
                <a:solidFill>
                  <a:srgbClr val="A11515"/>
                </a:solidFill>
                <a:latin typeface="Times New Roman"/>
                <a:cs typeface="Times New Roman"/>
              </a:rPr>
              <a:t>algorithm. </a:t>
            </a:r>
            <a:r>
              <a:rPr sz="1400" spc="5" dirty="0">
                <a:solidFill>
                  <a:srgbClr val="A11515"/>
                </a:solidFill>
                <a:latin typeface="Times New Roman"/>
                <a:cs typeface="Times New Roman"/>
              </a:rPr>
              <a:t>[x]"</a:t>
            </a:r>
            <a:r>
              <a:rPr sz="1400" spc="5" dirty="0">
                <a:latin typeface="Times New Roman"/>
                <a:cs typeface="Times New Roman"/>
              </a:rPr>
              <a:t>)  </a:t>
            </a:r>
            <a:r>
              <a:rPr sz="1400" spc="-5" dirty="0">
                <a:solidFill>
                  <a:srgbClr val="795E24"/>
                </a:solidFill>
                <a:latin typeface="Times New Roman"/>
                <a:cs typeface="Times New Roman"/>
              </a:rPr>
              <a:t>print</a:t>
            </a:r>
            <a:r>
              <a:rPr sz="1400" spc="-5" dirty="0">
                <a:latin typeface="Times New Roman"/>
                <a:cs typeface="Times New Roman"/>
              </a:rPr>
              <a:t>(</a:t>
            </a:r>
            <a:r>
              <a:rPr sz="1400" spc="-5" dirty="0">
                <a:solidFill>
                  <a:srgbClr val="A11515"/>
                </a:solidFill>
                <a:latin typeface="Times New Roman"/>
                <a:cs typeface="Times New Roman"/>
              </a:rPr>
              <a:t>" • 0. Encoding mode.\n • 1. Decoding</a:t>
            </a:r>
            <a:r>
              <a:rPr sz="1400" spc="70" dirty="0">
                <a:solidFill>
                  <a:srgbClr val="A11515"/>
                </a:solidFill>
                <a:latin typeface="Times New Roman"/>
                <a:cs typeface="Times New Roman"/>
              </a:rPr>
              <a:t> </a:t>
            </a:r>
            <a:r>
              <a:rPr sz="1400" spc="-5" dirty="0">
                <a:solidFill>
                  <a:srgbClr val="A11515"/>
                </a:solidFill>
                <a:latin typeface="Times New Roman"/>
                <a:cs typeface="Times New Roman"/>
              </a:rPr>
              <a:t>mode."</a:t>
            </a:r>
            <a:r>
              <a:rPr sz="1400" spc="-5" dirty="0">
                <a:latin typeface="Times New Roman"/>
                <a:cs typeface="Times New Roman"/>
              </a:rPr>
              <a:t>)</a:t>
            </a:r>
            <a:endParaRPr sz="1400">
              <a:latin typeface="Times New Roman"/>
              <a:cs typeface="Times New Roman"/>
            </a:endParaRPr>
          </a:p>
          <a:p>
            <a:pPr>
              <a:lnSpc>
                <a:spcPct val="100000"/>
              </a:lnSpc>
              <a:spcBef>
                <a:spcPts val="15"/>
              </a:spcBef>
            </a:pPr>
            <a:endParaRPr sz="1900">
              <a:latin typeface="Times New Roman"/>
              <a:cs typeface="Times New Roman"/>
            </a:endParaRPr>
          </a:p>
          <a:p>
            <a:pPr marL="189230" marR="612775">
              <a:lnSpc>
                <a:spcPct val="144300"/>
              </a:lnSpc>
            </a:pPr>
            <a:r>
              <a:rPr sz="1400" spc="-10" dirty="0">
                <a:latin typeface="Times New Roman"/>
                <a:cs typeface="Times New Roman"/>
              </a:rPr>
              <a:t>mode </a:t>
            </a:r>
            <a:r>
              <a:rPr sz="1400" spc="-5" dirty="0">
                <a:latin typeface="Times New Roman"/>
                <a:cs typeface="Times New Roman"/>
              </a:rPr>
              <a:t>= </a:t>
            </a:r>
            <a:r>
              <a:rPr sz="1400" spc="-5" dirty="0">
                <a:solidFill>
                  <a:srgbClr val="247D99"/>
                </a:solidFill>
                <a:latin typeface="Times New Roman"/>
                <a:cs typeface="Times New Roman"/>
              </a:rPr>
              <a:t>int</a:t>
            </a:r>
            <a:r>
              <a:rPr sz="1400" spc="-5" dirty="0">
                <a:latin typeface="Times New Roman"/>
                <a:cs typeface="Times New Roman"/>
              </a:rPr>
              <a:t>(</a:t>
            </a:r>
            <a:r>
              <a:rPr sz="1400" spc="-5" dirty="0">
                <a:solidFill>
                  <a:srgbClr val="795E24"/>
                </a:solidFill>
                <a:latin typeface="Times New Roman"/>
                <a:cs typeface="Times New Roman"/>
              </a:rPr>
              <a:t>input</a:t>
            </a:r>
            <a:r>
              <a:rPr sz="1400" spc="-5" dirty="0">
                <a:latin typeface="Times New Roman"/>
                <a:cs typeface="Times New Roman"/>
              </a:rPr>
              <a:t>(</a:t>
            </a:r>
            <a:r>
              <a:rPr sz="1400" spc="-5" dirty="0">
                <a:solidFill>
                  <a:srgbClr val="A11515"/>
                </a:solidFill>
                <a:latin typeface="Times New Roman"/>
                <a:cs typeface="Times New Roman"/>
              </a:rPr>
              <a:t>"[?] </a:t>
            </a:r>
            <a:r>
              <a:rPr sz="1400" spc="-10" dirty="0">
                <a:solidFill>
                  <a:srgbClr val="A11515"/>
                </a:solidFill>
                <a:latin typeface="Times New Roman"/>
                <a:cs typeface="Times New Roman"/>
              </a:rPr>
              <a:t>Select </a:t>
            </a:r>
            <a:r>
              <a:rPr sz="1400" spc="-5" dirty="0">
                <a:solidFill>
                  <a:srgbClr val="A11515"/>
                </a:solidFill>
                <a:latin typeface="Times New Roman"/>
                <a:cs typeface="Times New Roman"/>
              </a:rPr>
              <a:t>program </a:t>
            </a:r>
            <a:r>
              <a:rPr sz="1400" spc="-15" dirty="0">
                <a:solidFill>
                  <a:srgbClr val="A11515"/>
                </a:solidFill>
                <a:latin typeface="Times New Roman"/>
                <a:cs typeface="Times New Roman"/>
              </a:rPr>
              <a:t>mode </a:t>
            </a:r>
            <a:r>
              <a:rPr sz="1400" spc="-5" dirty="0">
                <a:solidFill>
                  <a:srgbClr val="A11515"/>
                </a:solidFill>
                <a:latin typeface="Times New Roman"/>
                <a:cs typeface="Times New Roman"/>
              </a:rPr>
              <a:t>- </a:t>
            </a:r>
            <a:r>
              <a:rPr sz="1400" spc="-20" dirty="0">
                <a:solidFill>
                  <a:srgbClr val="A11515"/>
                </a:solidFill>
                <a:latin typeface="Times New Roman"/>
                <a:cs typeface="Times New Roman"/>
              </a:rPr>
              <a:t>"</a:t>
            </a:r>
            <a:r>
              <a:rPr sz="1400" spc="-20" dirty="0">
                <a:latin typeface="Times New Roman"/>
                <a:cs typeface="Times New Roman"/>
              </a:rPr>
              <a:t>))  </a:t>
            </a:r>
            <a:r>
              <a:rPr sz="1400" spc="-10" dirty="0">
                <a:latin typeface="Times New Roman"/>
                <a:cs typeface="Times New Roman"/>
              </a:rPr>
              <a:t>assembly(mode)</a:t>
            </a:r>
            <a:endParaRPr sz="1400">
              <a:latin typeface="Times New Roman"/>
              <a:cs typeface="Times New Roman"/>
            </a:endParaRPr>
          </a:p>
          <a:p>
            <a:pPr>
              <a:lnSpc>
                <a:spcPct val="100000"/>
              </a:lnSpc>
            </a:pPr>
            <a:endParaRPr sz="1500">
              <a:latin typeface="Times New Roman"/>
              <a:cs typeface="Times New Roman"/>
            </a:endParaRPr>
          </a:p>
          <a:p>
            <a:pPr>
              <a:lnSpc>
                <a:spcPct val="100000"/>
              </a:lnSpc>
              <a:spcBef>
                <a:spcPts val="15"/>
              </a:spcBef>
            </a:pPr>
            <a:endParaRPr sz="1600">
              <a:latin typeface="Times New Roman"/>
              <a:cs typeface="Times New Roman"/>
            </a:endParaRPr>
          </a:p>
          <a:p>
            <a:pPr marL="189230" marR="2212340" indent="-177165">
              <a:lnSpc>
                <a:spcPct val="144300"/>
              </a:lnSpc>
              <a:tabLst>
                <a:tab pos="948690" algn="l"/>
                <a:tab pos="1409065" algn="l"/>
                <a:tab pos="1942464" algn="l"/>
              </a:tabLst>
            </a:pPr>
            <a:r>
              <a:rPr sz="1400" spc="-10" dirty="0">
                <a:solidFill>
                  <a:srgbClr val="AD00DB"/>
                </a:solidFill>
                <a:latin typeface="Times New Roman"/>
                <a:cs typeface="Times New Roman"/>
              </a:rPr>
              <a:t>i</a:t>
            </a:r>
            <a:r>
              <a:rPr sz="1400" spc="-5" dirty="0">
                <a:solidFill>
                  <a:srgbClr val="AD00DB"/>
                </a:solidFill>
                <a:latin typeface="Times New Roman"/>
                <a:cs typeface="Times New Roman"/>
              </a:rPr>
              <a:t>f</a:t>
            </a:r>
            <a:r>
              <a:rPr sz="1400" dirty="0">
                <a:solidFill>
                  <a:srgbClr val="AD00DB"/>
                </a:solidFill>
                <a:latin typeface="Times New Roman"/>
                <a:cs typeface="Times New Roman"/>
              </a:rPr>
              <a:t> </a:t>
            </a:r>
            <a:r>
              <a:rPr sz="1400" spc="-160" dirty="0">
                <a:solidFill>
                  <a:srgbClr val="AD00DB"/>
                </a:solidFill>
                <a:latin typeface="Times New Roman"/>
                <a:cs typeface="Times New Roman"/>
              </a:rPr>
              <a:t> </a:t>
            </a:r>
            <a:r>
              <a:rPr sz="1400" spc="-30" dirty="0">
                <a:latin typeface="Times New Roman"/>
                <a:cs typeface="Times New Roman"/>
              </a:rPr>
              <a:t>n</a:t>
            </a:r>
            <a:r>
              <a:rPr sz="1400" spc="20" dirty="0">
                <a:latin typeface="Times New Roman"/>
                <a:cs typeface="Times New Roman"/>
              </a:rPr>
              <a:t>a</a:t>
            </a:r>
            <a:r>
              <a:rPr sz="1400" spc="-40" dirty="0">
                <a:latin typeface="Times New Roman"/>
                <a:cs typeface="Times New Roman"/>
              </a:rPr>
              <a:t>m</a:t>
            </a:r>
            <a:r>
              <a:rPr sz="1400" dirty="0">
                <a:latin typeface="Times New Roman"/>
                <a:cs typeface="Times New Roman"/>
              </a:rPr>
              <a:t>e</a:t>
            </a:r>
            <a:r>
              <a:rPr sz="1400" u="sng" spc="-5" dirty="0">
                <a:uFill>
                  <a:solidFill>
                    <a:srgbClr val="000000"/>
                  </a:solidFill>
                </a:uFill>
                <a:latin typeface="Times New Roman"/>
                <a:cs typeface="Times New Roman"/>
              </a:rPr>
              <a:t> </a:t>
            </a:r>
            <a:r>
              <a:rPr sz="1400" u="sng" dirty="0">
                <a:uFill>
                  <a:solidFill>
                    <a:srgbClr val="000000"/>
                  </a:solidFill>
                </a:uFill>
                <a:latin typeface="Times New Roman"/>
                <a:cs typeface="Times New Roman"/>
              </a:rPr>
              <a:t>	</a:t>
            </a:r>
            <a:r>
              <a:rPr sz="1400" dirty="0">
                <a:latin typeface="Times New Roman"/>
                <a:cs typeface="Times New Roman"/>
              </a:rPr>
              <a:t>=</a:t>
            </a:r>
            <a:r>
              <a:rPr sz="1400" spc="-5" dirty="0">
                <a:latin typeface="Times New Roman"/>
                <a:cs typeface="Times New Roman"/>
              </a:rPr>
              <a:t>=</a:t>
            </a:r>
            <a:r>
              <a:rPr sz="1400" spc="15" dirty="0">
                <a:latin typeface="Times New Roman"/>
                <a:cs typeface="Times New Roman"/>
              </a:rPr>
              <a:t> </a:t>
            </a:r>
            <a:r>
              <a:rPr sz="1400" spc="-40" dirty="0">
                <a:solidFill>
                  <a:srgbClr val="A11515"/>
                </a:solidFill>
                <a:latin typeface="Times New Roman"/>
                <a:cs typeface="Times New Roman"/>
              </a:rPr>
              <a:t>'</a:t>
            </a:r>
            <a:r>
              <a:rPr sz="1400" u="sng" spc="-5" dirty="0">
                <a:solidFill>
                  <a:srgbClr val="A11515"/>
                </a:solidFill>
                <a:uFill>
                  <a:solidFill>
                    <a:srgbClr val="A01313"/>
                  </a:solidFill>
                </a:uFill>
                <a:latin typeface="Times New Roman"/>
                <a:cs typeface="Times New Roman"/>
              </a:rPr>
              <a:t> </a:t>
            </a:r>
            <a:r>
              <a:rPr sz="1400" u="sng" dirty="0">
                <a:solidFill>
                  <a:srgbClr val="A11515"/>
                </a:solidFill>
                <a:uFill>
                  <a:solidFill>
                    <a:srgbClr val="A01313"/>
                  </a:solidFill>
                </a:uFill>
                <a:latin typeface="Times New Roman"/>
                <a:cs typeface="Times New Roman"/>
              </a:rPr>
              <a:t>	</a:t>
            </a:r>
            <a:r>
              <a:rPr sz="1400" spc="-40" dirty="0">
                <a:solidFill>
                  <a:srgbClr val="A11515"/>
                </a:solidFill>
                <a:latin typeface="Times New Roman"/>
                <a:cs typeface="Times New Roman"/>
              </a:rPr>
              <a:t>m</a:t>
            </a:r>
            <a:r>
              <a:rPr sz="1400" spc="20" dirty="0">
                <a:solidFill>
                  <a:srgbClr val="A11515"/>
                </a:solidFill>
                <a:latin typeface="Times New Roman"/>
                <a:cs typeface="Times New Roman"/>
              </a:rPr>
              <a:t>a</a:t>
            </a:r>
            <a:r>
              <a:rPr sz="1400" spc="-5" dirty="0">
                <a:solidFill>
                  <a:srgbClr val="A11515"/>
                </a:solidFill>
                <a:latin typeface="Times New Roman"/>
                <a:cs typeface="Times New Roman"/>
              </a:rPr>
              <a:t>i</a:t>
            </a:r>
            <a:r>
              <a:rPr sz="1400" spc="-35" dirty="0">
                <a:solidFill>
                  <a:srgbClr val="A11515"/>
                </a:solidFill>
                <a:latin typeface="Times New Roman"/>
                <a:cs typeface="Times New Roman"/>
              </a:rPr>
              <a:t>n</a:t>
            </a:r>
            <a:r>
              <a:rPr sz="1400" u="sng" spc="-5" dirty="0">
                <a:solidFill>
                  <a:srgbClr val="A11515"/>
                </a:solidFill>
                <a:uFill>
                  <a:solidFill>
                    <a:srgbClr val="A01313"/>
                  </a:solidFill>
                </a:uFill>
                <a:latin typeface="Times New Roman"/>
                <a:cs typeface="Times New Roman"/>
              </a:rPr>
              <a:t> </a:t>
            </a:r>
            <a:r>
              <a:rPr sz="1400" u="sng" dirty="0">
                <a:solidFill>
                  <a:srgbClr val="A11515"/>
                </a:solidFill>
                <a:uFill>
                  <a:solidFill>
                    <a:srgbClr val="A01313"/>
                  </a:solidFill>
                </a:uFill>
                <a:latin typeface="Times New Roman"/>
                <a:cs typeface="Times New Roman"/>
              </a:rPr>
              <a:t>	</a:t>
            </a:r>
            <a:r>
              <a:rPr sz="1400" spc="-65" dirty="0">
                <a:solidFill>
                  <a:srgbClr val="A11515"/>
                </a:solidFill>
                <a:latin typeface="Times New Roman"/>
                <a:cs typeface="Times New Roman"/>
              </a:rPr>
              <a:t>'</a:t>
            </a:r>
            <a:r>
              <a:rPr sz="1400" spc="-5" dirty="0">
                <a:latin typeface="Times New Roman"/>
                <a:cs typeface="Times New Roman"/>
              </a:rPr>
              <a:t>:  </a:t>
            </a:r>
            <a:r>
              <a:rPr sz="1400" spc="-10" dirty="0">
                <a:latin typeface="Times New Roman"/>
                <a:cs typeface="Times New Roman"/>
              </a:rPr>
              <a:t>main()</a:t>
            </a:r>
            <a:endParaRPr sz="140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92860" y="864158"/>
            <a:ext cx="5797550" cy="1565275"/>
          </a:xfrm>
          <a:prstGeom prst="rect">
            <a:avLst/>
          </a:prstGeom>
        </p:spPr>
        <p:txBody>
          <a:bodyPr vert="horz" wrap="square" lIns="0" tIns="16510" rIns="0" bIns="0" rtlCol="0">
            <a:spAutoFit/>
          </a:bodyPr>
          <a:lstStyle/>
          <a:p>
            <a:pPr marL="12700" marR="5080" algn="just">
              <a:lnSpc>
                <a:spcPct val="144000"/>
              </a:lnSpc>
              <a:spcBef>
                <a:spcPts val="130"/>
              </a:spcBef>
            </a:pPr>
            <a:r>
              <a:rPr sz="1400" spc="-10" dirty="0">
                <a:latin typeface="Times New Roman"/>
                <a:cs typeface="Times New Roman"/>
              </a:rPr>
              <a:t>The output </a:t>
            </a:r>
            <a:r>
              <a:rPr sz="1400" dirty="0">
                <a:latin typeface="Times New Roman"/>
                <a:cs typeface="Times New Roman"/>
              </a:rPr>
              <a:t>will </a:t>
            </a:r>
            <a:r>
              <a:rPr sz="1400" spc="-5" dirty="0">
                <a:latin typeface="Times New Roman"/>
                <a:cs typeface="Times New Roman"/>
              </a:rPr>
              <a:t>be Encrypted text as </a:t>
            </a:r>
            <a:r>
              <a:rPr sz="1400" spc="-15" dirty="0">
                <a:latin typeface="Times New Roman"/>
                <a:cs typeface="Times New Roman"/>
              </a:rPr>
              <a:t>Cipher </a:t>
            </a:r>
            <a:r>
              <a:rPr sz="1400" spc="-5" dirty="0">
                <a:latin typeface="Times New Roman"/>
                <a:cs typeface="Times New Roman"/>
              </a:rPr>
              <a:t>text </a:t>
            </a:r>
            <a:r>
              <a:rPr sz="1400" dirty="0">
                <a:latin typeface="Times New Roman"/>
                <a:cs typeface="Times New Roman"/>
              </a:rPr>
              <a:t>will </a:t>
            </a:r>
            <a:r>
              <a:rPr sz="1400" spc="-5" dirty="0">
                <a:latin typeface="Times New Roman"/>
                <a:cs typeface="Times New Roman"/>
              </a:rPr>
              <a:t>be </a:t>
            </a:r>
            <a:r>
              <a:rPr sz="1400" spc="-10" dirty="0">
                <a:latin typeface="Times New Roman"/>
                <a:cs typeface="Times New Roman"/>
              </a:rPr>
              <a:t>generated </a:t>
            </a:r>
            <a:r>
              <a:rPr sz="1400" spc="-5" dirty="0">
                <a:latin typeface="Times New Roman"/>
                <a:cs typeface="Times New Roman"/>
              </a:rPr>
              <a:t>from </a:t>
            </a:r>
            <a:r>
              <a:rPr sz="1400" dirty="0">
                <a:latin typeface="Times New Roman"/>
                <a:cs typeface="Times New Roman"/>
              </a:rPr>
              <a:t>the  </a:t>
            </a:r>
            <a:r>
              <a:rPr sz="1400" spc="-10" dirty="0">
                <a:latin typeface="Times New Roman"/>
                <a:cs typeface="Times New Roman"/>
              </a:rPr>
              <a:t>system. This </a:t>
            </a:r>
            <a:r>
              <a:rPr sz="1400" spc="-5" dirty="0">
                <a:latin typeface="Times New Roman"/>
                <a:cs typeface="Times New Roman"/>
              </a:rPr>
              <a:t>two combination </a:t>
            </a:r>
            <a:r>
              <a:rPr sz="1400" spc="5" dirty="0">
                <a:latin typeface="Times New Roman"/>
                <a:cs typeface="Times New Roman"/>
              </a:rPr>
              <a:t>of </a:t>
            </a:r>
            <a:r>
              <a:rPr sz="1400" spc="-5" dirty="0">
                <a:latin typeface="Times New Roman"/>
                <a:cs typeface="Times New Roman"/>
              </a:rPr>
              <a:t>cipher </a:t>
            </a:r>
            <a:r>
              <a:rPr sz="1400" dirty="0">
                <a:latin typeface="Times New Roman"/>
                <a:cs typeface="Times New Roman"/>
              </a:rPr>
              <a:t>program will </a:t>
            </a:r>
            <a:r>
              <a:rPr sz="1400" spc="-5" dirty="0">
                <a:latin typeface="Times New Roman"/>
                <a:cs typeface="Times New Roman"/>
              </a:rPr>
              <a:t>be executed back to back  to </a:t>
            </a:r>
            <a:r>
              <a:rPr sz="1400" spc="-15" dirty="0">
                <a:latin typeface="Times New Roman"/>
                <a:cs typeface="Times New Roman"/>
              </a:rPr>
              <a:t>get </a:t>
            </a:r>
            <a:r>
              <a:rPr sz="1400" spc="-5" dirty="0">
                <a:latin typeface="Times New Roman"/>
                <a:cs typeface="Times New Roman"/>
              </a:rPr>
              <a:t>cipher text. </a:t>
            </a:r>
            <a:r>
              <a:rPr sz="1400" spc="-10" dirty="0">
                <a:latin typeface="Times New Roman"/>
                <a:cs typeface="Times New Roman"/>
              </a:rPr>
              <a:t>It </a:t>
            </a:r>
            <a:r>
              <a:rPr sz="1400" spc="-5" dirty="0">
                <a:latin typeface="Times New Roman"/>
                <a:cs typeface="Times New Roman"/>
              </a:rPr>
              <a:t>can be </a:t>
            </a:r>
            <a:r>
              <a:rPr sz="1400" spc="-10" dirty="0">
                <a:latin typeface="Times New Roman"/>
                <a:cs typeface="Times New Roman"/>
              </a:rPr>
              <a:t>implemented </a:t>
            </a:r>
            <a:r>
              <a:rPr sz="1400" spc="-5" dirty="0">
                <a:latin typeface="Times New Roman"/>
                <a:cs typeface="Times New Roman"/>
              </a:rPr>
              <a:t>on </a:t>
            </a:r>
            <a:r>
              <a:rPr sz="1400" dirty="0">
                <a:latin typeface="Times New Roman"/>
                <a:cs typeface="Times New Roman"/>
              </a:rPr>
              <a:t>any </a:t>
            </a:r>
            <a:r>
              <a:rPr sz="1400" spc="-10" dirty="0">
                <a:latin typeface="Times New Roman"/>
                <a:cs typeface="Times New Roman"/>
              </a:rPr>
              <a:t>System, </a:t>
            </a:r>
            <a:r>
              <a:rPr sz="1400" spc="-5" dirty="0">
                <a:latin typeface="Times New Roman"/>
                <a:cs typeface="Times New Roman"/>
              </a:rPr>
              <a:t>IDE, Interpreter, and  </a:t>
            </a:r>
            <a:r>
              <a:rPr sz="1400" spc="-10" dirty="0">
                <a:latin typeface="Times New Roman"/>
                <a:cs typeface="Times New Roman"/>
              </a:rPr>
              <a:t>Compiler </a:t>
            </a:r>
            <a:r>
              <a:rPr sz="1400" spc="-5" dirty="0">
                <a:latin typeface="Times New Roman"/>
                <a:cs typeface="Times New Roman"/>
              </a:rPr>
              <a:t>or </a:t>
            </a:r>
            <a:r>
              <a:rPr sz="1400" spc="5" dirty="0">
                <a:latin typeface="Times New Roman"/>
                <a:cs typeface="Times New Roman"/>
              </a:rPr>
              <a:t>on </a:t>
            </a:r>
            <a:r>
              <a:rPr sz="1400" spc="-5" dirty="0">
                <a:latin typeface="Times New Roman"/>
                <a:cs typeface="Times New Roman"/>
              </a:rPr>
              <a:t>Cloud System </a:t>
            </a:r>
            <a:r>
              <a:rPr sz="1400" dirty="0">
                <a:latin typeface="Times New Roman"/>
                <a:cs typeface="Times New Roman"/>
              </a:rPr>
              <a:t>such </a:t>
            </a:r>
            <a:r>
              <a:rPr sz="1400" spc="-5" dirty="0">
                <a:latin typeface="Times New Roman"/>
                <a:cs typeface="Times New Roman"/>
              </a:rPr>
              <a:t>as Jupyter, </a:t>
            </a:r>
            <a:r>
              <a:rPr sz="1400" spc="-10" dirty="0">
                <a:latin typeface="Times New Roman"/>
                <a:cs typeface="Times New Roman"/>
              </a:rPr>
              <a:t>Anaconda, Google </a:t>
            </a:r>
            <a:r>
              <a:rPr sz="1400" spc="-5" dirty="0">
                <a:latin typeface="Times New Roman"/>
                <a:cs typeface="Times New Roman"/>
              </a:rPr>
              <a:t>collaboratory,  etc.</a:t>
            </a:r>
            <a:endParaRPr sz="140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92860" y="786130"/>
            <a:ext cx="2802255" cy="890269"/>
          </a:xfrm>
          <a:prstGeom prst="rect">
            <a:avLst/>
          </a:prstGeom>
        </p:spPr>
        <p:txBody>
          <a:bodyPr vert="horz" wrap="square" lIns="0" tIns="11430" rIns="0" bIns="0" rtlCol="0">
            <a:spAutoFit/>
          </a:bodyPr>
          <a:lstStyle/>
          <a:p>
            <a:pPr marL="268605">
              <a:lnSpc>
                <a:spcPct val="100000"/>
              </a:lnSpc>
              <a:spcBef>
                <a:spcPts val="90"/>
              </a:spcBef>
            </a:pPr>
            <a:r>
              <a:rPr sz="1400" b="1" spc="-5" dirty="0">
                <a:latin typeface="Times New Roman"/>
                <a:cs typeface="Times New Roman"/>
              </a:rPr>
              <a:t>6.</a:t>
            </a:r>
            <a:r>
              <a:rPr sz="1400" b="1" spc="55" dirty="0">
                <a:latin typeface="Times New Roman"/>
                <a:cs typeface="Times New Roman"/>
              </a:rPr>
              <a:t> </a:t>
            </a:r>
            <a:r>
              <a:rPr sz="1400" b="1" spc="-5" dirty="0">
                <a:latin typeface="Times New Roman"/>
                <a:cs typeface="Times New Roman"/>
              </a:rPr>
              <a:t>OUTPUTS</a:t>
            </a:r>
            <a:endParaRPr sz="1400">
              <a:latin typeface="Times New Roman"/>
              <a:cs typeface="Times New Roman"/>
            </a:endParaRPr>
          </a:p>
          <a:p>
            <a:pPr>
              <a:lnSpc>
                <a:spcPct val="100000"/>
              </a:lnSpc>
            </a:pPr>
            <a:endParaRPr sz="1500">
              <a:latin typeface="Times New Roman"/>
              <a:cs typeface="Times New Roman"/>
            </a:endParaRPr>
          </a:p>
          <a:p>
            <a:pPr>
              <a:lnSpc>
                <a:spcPct val="100000"/>
              </a:lnSpc>
              <a:spcBef>
                <a:spcPts val="10"/>
              </a:spcBef>
            </a:pPr>
            <a:endParaRPr sz="1500">
              <a:latin typeface="Times New Roman"/>
              <a:cs typeface="Times New Roman"/>
            </a:endParaRPr>
          </a:p>
          <a:p>
            <a:pPr marL="12700">
              <a:lnSpc>
                <a:spcPct val="100000"/>
              </a:lnSpc>
            </a:pPr>
            <a:r>
              <a:rPr sz="1400" spc="-5" dirty="0">
                <a:latin typeface="Times New Roman"/>
                <a:cs typeface="Times New Roman"/>
              </a:rPr>
              <a:t>VIGENERE CIPHER</a:t>
            </a:r>
            <a:r>
              <a:rPr sz="1400" spc="-80" dirty="0">
                <a:latin typeface="Times New Roman"/>
                <a:cs typeface="Times New Roman"/>
              </a:rPr>
              <a:t> </a:t>
            </a:r>
            <a:r>
              <a:rPr sz="1400" spc="-5" dirty="0">
                <a:latin typeface="Times New Roman"/>
                <a:cs typeface="Times New Roman"/>
              </a:rPr>
              <a:t>ENCRYPTION:</a:t>
            </a:r>
            <a:endParaRPr sz="1400">
              <a:latin typeface="Times New Roman"/>
              <a:cs typeface="Times New Roman"/>
            </a:endParaRPr>
          </a:p>
        </p:txBody>
      </p:sp>
      <p:sp>
        <p:nvSpPr>
          <p:cNvPr id="3" name="object 3"/>
          <p:cNvSpPr txBox="1"/>
          <p:nvPr/>
        </p:nvSpPr>
        <p:spPr>
          <a:xfrm>
            <a:off x="892860" y="5649213"/>
            <a:ext cx="2784475" cy="238125"/>
          </a:xfrm>
          <a:prstGeom prst="rect">
            <a:avLst/>
          </a:prstGeom>
        </p:spPr>
        <p:txBody>
          <a:bodyPr vert="horz" wrap="square" lIns="0" tIns="11430" rIns="0" bIns="0" rtlCol="0">
            <a:spAutoFit/>
          </a:bodyPr>
          <a:lstStyle/>
          <a:p>
            <a:pPr marL="12700">
              <a:lnSpc>
                <a:spcPct val="100000"/>
              </a:lnSpc>
              <a:spcBef>
                <a:spcPts val="90"/>
              </a:spcBef>
            </a:pPr>
            <a:r>
              <a:rPr sz="1400" spc="-5" dirty="0">
                <a:latin typeface="Times New Roman"/>
                <a:cs typeface="Times New Roman"/>
              </a:rPr>
              <a:t>POLYBIUS </a:t>
            </a:r>
            <a:r>
              <a:rPr sz="1400" spc="-10" dirty="0">
                <a:latin typeface="Times New Roman"/>
                <a:cs typeface="Times New Roman"/>
              </a:rPr>
              <a:t>CIPHER</a:t>
            </a:r>
            <a:r>
              <a:rPr sz="1400" spc="-40" dirty="0">
                <a:latin typeface="Times New Roman"/>
                <a:cs typeface="Times New Roman"/>
              </a:rPr>
              <a:t> </a:t>
            </a:r>
            <a:r>
              <a:rPr sz="1400" spc="-5" dirty="0">
                <a:latin typeface="Times New Roman"/>
                <a:cs typeface="Times New Roman"/>
              </a:rPr>
              <a:t>ENCRYPTION:</a:t>
            </a:r>
            <a:endParaRPr sz="1400">
              <a:latin typeface="Times New Roman"/>
              <a:cs typeface="Times New Roman"/>
            </a:endParaRPr>
          </a:p>
        </p:txBody>
      </p:sp>
      <p:sp>
        <p:nvSpPr>
          <p:cNvPr id="4" name="object 4"/>
          <p:cNvSpPr/>
          <p:nvPr/>
        </p:nvSpPr>
        <p:spPr>
          <a:xfrm>
            <a:off x="1325880" y="1790064"/>
            <a:ext cx="4921250" cy="150482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334135" y="3416300"/>
            <a:ext cx="4821428" cy="149923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790700" y="6000115"/>
            <a:ext cx="4548124" cy="1932305"/>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92860" y="1013129"/>
            <a:ext cx="5779135" cy="641985"/>
          </a:xfrm>
          <a:prstGeom prst="rect">
            <a:avLst/>
          </a:prstGeom>
        </p:spPr>
        <p:txBody>
          <a:bodyPr vert="horz" wrap="square" lIns="0" tIns="12700" rIns="0" bIns="0" rtlCol="0">
            <a:spAutoFit/>
          </a:bodyPr>
          <a:lstStyle/>
          <a:p>
            <a:pPr marL="12700" marR="5080">
              <a:lnSpc>
                <a:spcPct val="144500"/>
              </a:lnSpc>
              <a:spcBef>
                <a:spcPts val="100"/>
              </a:spcBef>
              <a:tabLst>
                <a:tab pos="829310" algn="l"/>
                <a:tab pos="2229485" algn="l"/>
                <a:tab pos="2595245" algn="l"/>
                <a:tab pos="3622675" algn="l"/>
                <a:tab pos="4391025" algn="l"/>
                <a:tab pos="4915535" algn="l"/>
              </a:tabLst>
            </a:pPr>
            <a:r>
              <a:rPr sz="1400" spc="-35" dirty="0">
                <a:latin typeface="Times New Roman"/>
                <a:cs typeface="Times New Roman"/>
              </a:rPr>
              <a:t>H</a:t>
            </a:r>
            <a:r>
              <a:rPr sz="1400" spc="15" dirty="0">
                <a:latin typeface="Times New Roman"/>
                <a:cs typeface="Times New Roman"/>
              </a:rPr>
              <a:t>Y</a:t>
            </a:r>
            <a:r>
              <a:rPr sz="1400" spc="-30" dirty="0">
                <a:latin typeface="Times New Roman"/>
                <a:cs typeface="Times New Roman"/>
              </a:rPr>
              <a:t>B</a:t>
            </a:r>
            <a:r>
              <a:rPr sz="1400" spc="-5" dirty="0">
                <a:latin typeface="Times New Roman"/>
                <a:cs typeface="Times New Roman"/>
              </a:rPr>
              <a:t>R</a:t>
            </a:r>
            <a:r>
              <a:rPr sz="1400" spc="10" dirty="0">
                <a:latin typeface="Times New Roman"/>
                <a:cs typeface="Times New Roman"/>
              </a:rPr>
              <a:t>I</a:t>
            </a:r>
            <a:r>
              <a:rPr sz="1400" spc="-10" dirty="0">
                <a:latin typeface="Times New Roman"/>
                <a:cs typeface="Times New Roman"/>
              </a:rPr>
              <a:t>D</a:t>
            </a:r>
            <a:r>
              <a:rPr sz="1400" dirty="0">
                <a:latin typeface="Times New Roman"/>
                <a:cs typeface="Times New Roman"/>
              </a:rPr>
              <a:t>	</a:t>
            </a:r>
            <a:r>
              <a:rPr sz="1400" spc="-5" dirty="0">
                <a:latin typeface="Times New Roman"/>
                <a:cs typeface="Times New Roman"/>
              </a:rPr>
              <a:t>C</a:t>
            </a:r>
            <a:r>
              <a:rPr sz="1400" spc="-10" dirty="0">
                <a:latin typeface="Times New Roman"/>
                <a:cs typeface="Times New Roman"/>
              </a:rPr>
              <a:t>O</a:t>
            </a:r>
            <a:r>
              <a:rPr sz="1400" dirty="0">
                <a:latin typeface="Times New Roman"/>
                <a:cs typeface="Times New Roman"/>
              </a:rPr>
              <a:t>M</a:t>
            </a:r>
            <a:r>
              <a:rPr sz="1400" spc="-30" dirty="0">
                <a:latin typeface="Times New Roman"/>
                <a:cs typeface="Times New Roman"/>
              </a:rPr>
              <a:t>B</a:t>
            </a:r>
            <a:r>
              <a:rPr sz="1400" spc="-15" dirty="0">
                <a:latin typeface="Times New Roman"/>
                <a:cs typeface="Times New Roman"/>
              </a:rPr>
              <a:t>I</a:t>
            </a:r>
            <a:r>
              <a:rPr sz="1400" spc="15" dirty="0">
                <a:latin typeface="Times New Roman"/>
                <a:cs typeface="Times New Roman"/>
              </a:rPr>
              <a:t>N</a:t>
            </a:r>
            <a:r>
              <a:rPr sz="1400" spc="-10" dirty="0">
                <a:latin typeface="Times New Roman"/>
                <a:cs typeface="Times New Roman"/>
              </a:rPr>
              <a:t>A</a:t>
            </a:r>
            <a:r>
              <a:rPr sz="1400" spc="-15" dirty="0">
                <a:latin typeface="Times New Roman"/>
                <a:cs typeface="Times New Roman"/>
              </a:rPr>
              <a:t>T</a:t>
            </a:r>
            <a:r>
              <a:rPr sz="1400" spc="10" dirty="0">
                <a:latin typeface="Times New Roman"/>
                <a:cs typeface="Times New Roman"/>
              </a:rPr>
              <a:t>I</a:t>
            </a:r>
            <a:r>
              <a:rPr sz="1400" spc="-10" dirty="0">
                <a:latin typeface="Times New Roman"/>
                <a:cs typeface="Times New Roman"/>
              </a:rPr>
              <a:t>ON</a:t>
            </a:r>
            <a:r>
              <a:rPr sz="1400" dirty="0">
                <a:latin typeface="Times New Roman"/>
                <a:cs typeface="Times New Roman"/>
              </a:rPr>
              <a:t>	</a:t>
            </a:r>
            <a:r>
              <a:rPr sz="1400" spc="15" dirty="0">
                <a:latin typeface="Times New Roman"/>
                <a:cs typeface="Times New Roman"/>
              </a:rPr>
              <a:t>O</a:t>
            </a:r>
            <a:r>
              <a:rPr sz="1400" spc="-5" dirty="0">
                <a:latin typeface="Times New Roman"/>
                <a:cs typeface="Times New Roman"/>
              </a:rPr>
              <a:t>F</a:t>
            </a:r>
            <a:r>
              <a:rPr sz="1400" dirty="0">
                <a:latin typeface="Times New Roman"/>
                <a:cs typeface="Times New Roman"/>
              </a:rPr>
              <a:t>	</a:t>
            </a:r>
            <a:r>
              <a:rPr sz="1400" spc="-10" dirty="0">
                <a:latin typeface="Times New Roman"/>
                <a:cs typeface="Times New Roman"/>
              </a:rPr>
              <a:t>VIG</a:t>
            </a:r>
            <a:r>
              <a:rPr sz="1400" spc="-15" dirty="0">
                <a:latin typeface="Times New Roman"/>
                <a:cs typeface="Times New Roman"/>
              </a:rPr>
              <a:t>E</a:t>
            </a:r>
            <a:r>
              <a:rPr sz="1400" spc="15" dirty="0">
                <a:latin typeface="Times New Roman"/>
                <a:cs typeface="Times New Roman"/>
              </a:rPr>
              <a:t>N</a:t>
            </a:r>
            <a:r>
              <a:rPr sz="1400" spc="-20" dirty="0">
                <a:latin typeface="Times New Roman"/>
                <a:cs typeface="Times New Roman"/>
              </a:rPr>
              <a:t>E</a:t>
            </a:r>
            <a:r>
              <a:rPr sz="1400" spc="20" dirty="0">
                <a:latin typeface="Times New Roman"/>
                <a:cs typeface="Times New Roman"/>
              </a:rPr>
              <a:t>R</a:t>
            </a:r>
            <a:r>
              <a:rPr sz="1400" spc="-5" dirty="0">
                <a:latin typeface="Times New Roman"/>
                <a:cs typeface="Times New Roman"/>
              </a:rPr>
              <a:t>E</a:t>
            </a:r>
            <a:r>
              <a:rPr sz="1400" dirty="0">
                <a:latin typeface="Times New Roman"/>
                <a:cs typeface="Times New Roman"/>
              </a:rPr>
              <a:t>	</a:t>
            </a:r>
            <a:r>
              <a:rPr sz="1400" spc="-5" dirty="0">
                <a:latin typeface="Times New Roman"/>
                <a:cs typeface="Times New Roman"/>
              </a:rPr>
              <a:t>C</a:t>
            </a:r>
            <a:r>
              <a:rPr sz="1400" spc="-15" dirty="0">
                <a:latin typeface="Times New Roman"/>
                <a:cs typeface="Times New Roman"/>
              </a:rPr>
              <a:t>I</a:t>
            </a:r>
            <a:r>
              <a:rPr sz="1400" spc="10" dirty="0">
                <a:latin typeface="Times New Roman"/>
                <a:cs typeface="Times New Roman"/>
              </a:rPr>
              <a:t>P</a:t>
            </a:r>
            <a:r>
              <a:rPr sz="1400" spc="-10" dirty="0">
                <a:latin typeface="Times New Roman"/>
                <a:cs typeface="Times New Roman"/>
              </a:rPr>
              <a:t>H</a:t>
            </a:r>
            <a:r>
              <a:rPr sz="1400" spc="-15" dirty="0">
                <a:latin typeface="Times New Roman"/>
                <a:cs typeface="Times New Roman"/>
              </a:rPr>
              <a:t>E</a:t>
            </a:r>
            <a:r>
              <a:rPr sz="1400" spc="-10" dirty="0">
                <a:latin typeface="Times New Roman"/>
                <a:cs typeface="Times New Roman"/>
              </a:rPr>
              <a:t>R</a:t>
            </a:r>
            <a:r>
              <a:rPr sz="1400" dirty="0">
                <a:latin typeface="Times New Roman"/>
                <a:cs typeface="Times New Roman"/>
              </a:rPr>
              <a:t>	</a:t>
            </a:r>
            <a:r>
              <a:rPr sz="1400" spc="-35" dirty="0">
                <a:latin typeface="Times New Roman"/>
                <a:cs typeface="Times New Roman"/>
              </a:rPr>
              <a:t>A</a:t>
            </a:r>
            <a:r>
              <a:rPr sz="1400" spc="-10" dirty="0">
                <a:latin typeface="Times New Roman"/>
                <a:cs typeface="Times New Roman"/>
              </a:rPr>
              <a:t>ND</a:t>
            </a:r>
            <a:r>
              <a:rPr sz="1400" dirty="0">
                <a:latin typeface="Times New Roman"/>
                <a:cs typeface="Times New Roman"/>
              </a:rPr>
              <a:t>	</a:t>
            </a:r>
            <a:r>
              <a:rPr sz="1400" spc="-40" dirty="0">
                <a:latin typeface="Times New Roman"/>
                <a:cs typeface="Times New Roman"/>
              </a:rPr>
              <a:t>P</a:t>
            </a:r>
            <a:r>
              <a:rPr sz="1400" spc="-10" dirty="0">
                <a:latin typeface="Times New Roman"/>
                <a:cs typeface="Times New Roman"/>
              </a:rPr>
              <a:t>O</a:t>
            </a:r>
            <a:r>
              <a:rPr sz="1400" spc="-40" dirty="0">
                <a:latin typeface="Times New Roman"/>
                <a:cs typeface="Times New Roman"/>
              </a:rPr>
              <a:t>L</a:t>
            </a:r>
            <a:r>
              <a:rPr sz="1400" spc="-10" dirty="0">
                <a:latin typeface="Times New Roman"/>
                <a:cs typeface="Times New Roman"/>
              </a:rPr>
              <a:t>Y</a:t>
            </a:r>
            <a:r>
              <a:rPr sz="1400" spc="-25" dirty="0">
                <a:latin typeface="Times New Roman"/>
                <a:cs typeface="Times New Roman"/>
              </a:rPr>
              <a:t>B</a:t>
            </a:r>
            <a:r>
              <a:rPr sz="1400" spc="-40" dirty="0">
                <a:latin typeface="Times New Roman"/>
                <a:cs typeface="Times New Roman"/>
              </a:rPr>
              <a:t>I</a:t>
            </a:r>
            <a:r>
              <a:rPr sz="1400" spc="-5" dirty="0">
                <a:latin typeface="Times New Roman"/>
                <a:cs typeface="Times New Roman"/>
              </a:rPr>
              <a:t>US  CIPHER</a:t>
            </a:r>
            <a:r>
              <a:rPr sz="1400" spc="15" dirty="0">
                <a:latin typeface="Times New Roman"/>
                <a:cs typeface="Times New Roman"/>
              </a:rPr>
              <a:t> </a:t>
            </a:r>
            <a:r>
              <a:rPr sz="1400" spc="-5" dirty="0">
                <a:latin typeface="Times New Roman"/>
                <a:cs typeface="Times New Roman"/>
              </a:rPr>
              <a:t>-</a:t>
            </a:r>
            <a:endParaRPr sz="1400">
              <a:latin typeface="Times New Roman"/>
              <a:cs typeface="Times New Roman"/>
            </a:endParaRPr>
          </a:p>
        </p:txBody>
      </p:sp>
      <p:sp>
        <p:nvSpPr>
          <p:cNvPr id="3" name="object 3"/>
          <p:cNvSpPr/>
          <p:nvPr/>
        </p:nvSpPr>
        <p:spPr>
          <a:xfrm>
            <a:off x="1372235" y="1770379"/>
            <a:ext cx="4780026" cy="195135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200" dirty="0" smtClean="0">
                <a:latin typeface="Times New Roman" pitchFamily="18" charset="0"/>
                <a:cs typeface="Times New Roman" pitchFamily="18" charset="0"/>
              </a:rPr>
              <a:t>Merits </a:t>
            </a:r>
            <a:endParaRPr lang="en-US" sz="2200" dirty="0">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r>
              <a:rPr lang="en-US" sz="2000" dirty="0" smtClean="0">
                <a:latin typeface="Times New Roman" pitchFamily="18" charset="0"/>
                <a:cs typeface="Times New Roman" pitchFamily="18" charset="0"/>
              </a:rPr>
              <a:t>Highly Secure </a:t>
            </a:r>
          </a:p>
          <a:p>
            <a:r>
              <a:rPr lang="en-US" sz="2000" dirty="0" smtClean="0">
                <a:latin typeface="Times New Roman" pitchFamily="18" charset="0"/>
                <a:cs typeface="Times New Roman" pitchFamily="18" charset="0"/>
              </a:rPr>
              <a:t>Confidentiality</a:t>
            </a:r>
          </a:p>
          <a:p>
            <a:r>
              <a:rPr lang="en-US" sz="2000" dirty="0" smtClean="0">
                <a:latin typeface="Times New Roman" pitchFamily="18" charset="0"/>
                <a:cs typeface="Times New Roman" pitchFamily="18" charset="0"/>
              </a:rPr>
              <a:t>Authentication</a:t>
            </a:r>
          </a:p>
          <a:p>
            <a:r>
              <a:rPr lang="en-US" sz="2000" dirty="0" smtClean="0">
                <a:latin typeface="Times New Roman" pitchFamily="18" charset="0"/>
                <a:cs typeface="Times New Roman" pitchFamily="18" charset="0"/>
              </a:rPr>
              <a:t>Data Integrity </a:t>
            </a:r>
          </a:p>
          <a:p>
            <a:r>
              <a:rPr lang="en-US" sz="2000" dirty="0" smtClean="0">
                <a:latin typeface="Times New Roman" pitchFamily="18" charset="0"/>
                <a:cs typeface="Times New Roman" pitchFamily="18" charset="0"/>
              </a:rPr>
              <a:t>Non-repudiation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8620" y="402336"/>
            <a:ext cx="6995160" cy="338554"/>
          </a:xfrm>
        </p:spPr>
        <p:txBody>
          <a:bodyPr/>
          <a:lstStyle/>
          <a:p>
            <a:r>
              <a:rPr lang="en-US" sz="2200" dirty="0" smtClean="0"/>
              <a:t>Demerits</a:t>
            </a:r>
            <a:endParaRPr lang="en-US" sz="2200" dirty="0"/>
          </a:p>
        </p:txBody>
      </p:sp>
      <p:sp>
        <p:nvSpPr>
          <p:cNvPr id="2" name="Content Placeholder 1"/>
          <p:cNvSpPr>
            <a:spLocks noGrp="1"/>
          </p:cNvSpPr>
          <p:nvPr>
            <p:ph idx="1"/>
          </p:nvPr>
        </p:nvSpPr>
        <p:spPr/>
        <p:txBody>
          <a:bodyPr>
            <a:normAutofit/>
          </a:bodyPr>
          <a:lstStyle/>
          <a:p>
            <a:r>
              <a:rPr lang="en-US" sz="2000" dirty="0" smtClean="0">
                <a:latin typeface="Times New Roman" pitchFamily="18" charset="0"/>
                <a:cs typeface="Times New Roman" pitchFamily="18" charset="0"/>
              </a:rPr>
              <a:t>Less use of hybrid algorithms </a:t>
            </a:r>
          </a:p>
          <a:p>
            <a:r>
              <a:rPr lang="en-US" sz="2000" dirty="0">
                <a:latin typeface="Times New Roman" pitchFamily="18" charset="0"/>
                <a:cs typeface="Times New Roman" pitchFamily="18" charset="0"/>
              </a:rPr>
              <a:t>S</a:t>
            </a:r>
            <a:r>
              <a:rPr lang="en-US" sz="2000" dirty="0" smtClean="0">
                <a:latin typeface="Times New Roman" pitchFamily="18" charset="0"/>
                <a:cs typeface="Times New Roman" pitchFamily="18" charset="0"/>
              </a:rPr>
              <a:t>elective access control also cannot be realized through the use of cryptography. Administrative controls and procedures are required to be exercised for the same.</a:t>
            </a:r>
          </a:p>
          <a:p>
            <a:r>
              <a:rPr lang="en-US" sz="2000" dirty="0" smtClean="0">
                <a:latin typeface="Times New Roman" pitchFamily="18" charset="0"/>
                <a:cs typeface="Times New Roman" pitchFamily="18" charset="0"/>
              </a:rPr>
              <a:t>Cryptography comes at cost and time</a:t>
            </a:r>
          </a:p>
          <a:p>
            <a:r>
              <a:rPr lang="en-US" sz="2000" dirty="0" smtClean="0">
                <a:latin typeface="Times New Roman" pitchFamily="18" charset="0"/>
                <a:cs typeface="Times New Roman" pitchFamily="18" charset="0"/>
              </a:rPr>
              <a:t>Less deployment of system through Deep Learning (Neural Networks)</a:t>
            </a:r>
          </a:p>
          <a:p>
            <a:r>
              <a:rPr lang="en-US" sz="2000" dirty="0" smtClean="0">
                <a:latin typeface="Times New Roman" pitchFamily="18" charset="0"/>
                <a:cs typeface="Times New Roman" pitchFamily="18" charset="0"/>
              </a:rPr>
              <a:t>Difficult to access even for a legitimate user at a crucial time of decision-making. </a:t>
            </a:r>
          </a:p>
          <a:p>
            <a:r>
              <a:rPr lang="en-US" sz="2000" dirty="0" smtClean="0">
                <a:latin typeface="Times New Roman" pitchFamily="18" charset="0"/>
                <a:cs typeface="Times New Roman" pitchFamily="18" charset="0"/>
              </a:rPr>
              <a:t>Threats that emerge from the poor design of systems.</a:t>
            </a:r>
          </a:p>
          <a:p>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43508" y="886713"/>
            <a:ext cx="6287770" cy="8631555"/>
          </a:xfrm>
          <a:prstGeom prst="rect">
            <a:avLst/>
          </a:prstGeom>
        </p:spPr>
        <p:txBody>
          <a:bodyPr vert="horz" wrap="square" lIns="0" tIns="11430" rIns="0" bIns="0" rtlCol="0">
            <a:spAutoFit/>
          </a:bodyPr>
          <a:lstStyle/>
          <a:p>
            <a:pPr marR="313690" algn="ctr">
              <a:lnSpc>
                <a:spcPct val="100000"/>
              </a:lnSpc>
              <a:spcBef>
                <a:spcPts val="90"/>
              </a:spcBef>
            </a:pPr>
            <a:r>
              <a:rPr sz="1400" b="1" spc="-10" dirty="0">
                <a:latin typeface="Times New Roman"/>
                <a:cs typeface="Times New Roman"/>
              </a:rPr>
              <a:t>ABSTRACT</a:t>
            </a:r>
            <a:endParaRPr sz="1400">
              <a:latin typeface="Times New Roman"/>
              <a:cs typeface="Times New Roman"/>
            </a:endParaRPr>
          </a:p>
          <a:p>
            <a:pPr>
              <a:lnSpc>
                <a:spcPct val="100000"/>
              </a:lnSpc>
              <a:spcBef>
                <a:spcPts val="25"/>
              </a:spcBef>
            </a:pPr>
            <a:endParaRPr sz="1250">
              <a:latin typeface="Times New Roman"/>
              <a:cs typeface="Times New Roman"/>
            </a:endParaRPr>
          </a:p>
          <a:p>
            <a:pPr marL="12700" marR="5080" algn="just">
              <a:lnSpc>
                <a:spcPct val="191700"/>
              </a:lnSpc>
            </a:pPr>
            <a:r>
              <a:rPr sz="1400" dirty="0">
                <a:latin typeface="Times New Roman"/>
                <a:cs typeface="Times New Roman"/>
              </a:rPr>
              <a:t>In </a:t>
            </a:r>
            <a:r>
              <a:rPr sz="1400" spc="-5" dirty="0">
                <a:latin typeface="Times New Roman"/>
                <a:cs typeface="Times New Roman"/>
              </a:rPr>
              <a:t>Today’s </a:t>
            </a:r>
            <a:r>
              <a:rPr sz="1400" spc="-10" dirty="0">
                <a:latin typeface="Times New Roman"/>
                <a:cs typeface="Times New Roman"/>
              </a:rPr>
              <a:t>world </a:t>
            </a:r>
            <a:r>
              <a:rPr sz="1400" spc="-5" dirty="0">
                <a:latin typeface="Times New Roman"/>
                <a:cs typeface="Times New Roman"/>
              </a:rPr>
              <a:t>Sensitive data </a:t>
            </a:r>
            <a:r>
              <a:rPr sz="1400" spc="-20" dirty="0">
                <a:latin typeface="Times New Roman"/>
                <a:cs typeface="Times New Roman"/>
              </a:rPr>
              <a:t>is</a:t>
            </a:r>
            <a:r>
              <a:rPr sz="1400" spc="310" dirty="0">
                <a:latin typeface="Times New Roman"/>
                <a:cs typeface="Times New Roman"/>
              </a:rPr>
              <a:t> </a:t>
            </a:r>
            <a:r>
              <a:rPr sz="1400" spc="-5" dirty="0">
                <a:latin typeface="Times New Roman"/>
                <a:cs typeface="Times New Roman"/>
              </a:rPr>
              <a:t>increasingly </a:t>
            </a:r>
            <a:r>
              <a:rPr sz="1400" spc="-10" dirty="0">
                <a:latin typeface="Times New Roman"/>
                <a:cs typeface="Times New Roman"/>
              </a:rPr>
              <a:t>used </a:t>
            </a:r>
            <a:r>
              <a:rPr sz="1400" spc="-5" dirty="0">
                <a:latin typeface="Times New Roman"/>
                <a:cs typeface="Times New Roman"/>
              </a:rPr>
              <a:t>in communication over </a:t>
            </a:r>
            <a:r>
              <a:rPr sz="1400" dirty="0">
                <a:latin typeface="Times New Roman"/>
                <a:cs typeface="Times New Roman"/>
              </a:rPr>
              <a:t>the  </a:t>
            </a:r>
            <a:r>
              <a:rPr sz="1400" spc="-10" dirty="0">
                <a:latin typeface="Times New Roman"/>
                <a:cs typeface="Times New Roman"/>
              </a:rPr>
              <a:t>internet. Thus </a:t>
            </a:r>
            <a:r>
              <a:rPr sz="1400" spc="-5" dirty="0">
                <a:latin typeface="Times New Roman"/>
                <a:cs typeface="Times New Roman"/>
              </a:rPr>
              <a:t>Security </a:t>
            </a:r>
            <a:r>
              <a:rPr sz="1400" spc="5" dirty="0">
                <a:latin typeface="Times New Roman"/>
                <a:cs typeface="Times New Roman"/>
              </a:rPr>
              <a:t>of </a:t>
            </a:r>
            <a:r>
              <a:rPr sz="1400" spc="-5" dirty="0">
                <a:latin typeface="Times New Roman"/>
                <a:cs typeface="Times New Roman"/>
              </a:rPr>
              <a:t>data </a:t>
            </a:r>
            <a:r>
              <a:rPr sz="1400" spc="-20" dirty="0">
                <a:latin typeface="Times New Roman"/>
                <a:cs typeface="Times New Roman"/>
              </a:rPr>
              <a:t>is </a:t>
            </a:r>
            <a:r>
              <a:rPr sz="1400" spc="-15" dirty="0">
                <a:latin typeface="Times New Roman"/>
                <a:cs typeface="Times New Roman"/>
              </a:rPr>
              <a:t>the </a:t>
            </a:r>
            <a:r>
              <a:rPr sz="1400" dirty="0">
                <a:latin typeface="Times New Roman"/>
                <a:cs typeface="Times New Roman"/>
              </a:rPr>
              <a:t>biggest </a:t>
            </a:r>
            <a:r>
              <a:rPr sz="1400" spc="-5" dirty="0">
                <a:latin typeface="Times New Roman"/>
                <a:cs typeface="Times New Roman"/>
              </a:rPr>
              <a:t>concern </a:t>
            </a:r>
            <a:r>
              <a:rPr sz="1400" spc="5" dirty="0">
                <a:latin typeface="Times New Roman"/>
                <a:cs typeface="Times New Roman"/>
              </a:rPr>
              <a:t>of </a:t>
            </a:r>
            <a:r>
              <a:rPr sz="1400" spc="-5" dirty="0">
                <a:latin typeface="Times New Roman"/>
                <a:cs typeface="Times New Roman"/>
              </a:rPr>
              <a:t>internet </a:t>
            </a:r>
            <a:r>
              <a:rPr sz="1400" spc="-10" dirty="0">
                <a:latin typeface="Times New Roman"/>
                <a:cs typeface="Times New Roman"/>
              </a:rPr>
              <a:t>users. Best </a:t>
            </a:r>
            <a:r>
              <a:rPr sz="1400" spc="-5" dirty="0">
                <a:latin typeface="Times New Roman"/>
                <a:cs typeface="Times New Roman"/>
              </a:rPr>
              <a:t>solution is  </a:t>
            </a:r>
            <a:r>
              <a:rPr sz="1400" spc="-15" dirty="0">
                <a:latin typeface="Times New Roman"/>
                <a:cs typeface="Times New Roman"/>
              </a:rPr>
              <a:t>use </a:t>
            </a:r>
            <a:r>
              <a:rPr sz="1400" spc="-5" dirty="0">
                <a:latin typeface="Times New Roman"/>
                <a:cs typeface="Times New Roman"/>
              </a:rPr>
              <a:t>of </a:t>
            </a:r>
            <a:r>
              <a:rPr sz="1400" spc="-10" dirty="0">
                <a:latin typeface="Times New Roman"/>
                <a:cs typeface="Times New Roman"/>
              </a:rPr>
              <a:t>some </a:t>
            </a:r>
            <a:r>
              <a:rPr sz="1400" spc="-5" dirty="0">
                <a:latin typeface="Times New Roman"/>
                <a:cs typeface="Times New Roman"/>
              </a:rPr>
              <a:t>cryptography algorithm </a:t>
            </a:r>
            <a:r>
              <a:rPr sz="1400" dirty="0">
                <a:latin typeface="Times New Roman"/>
                <a:cs typeface="Times New Roman"/>
              </a:rPr>
              <a:t>which </a:t>
            </a:r>
            <a:r>
              <a:rPr sz="1400" spc="-5" dirty="0">
                <a:latin typeface="Times New Roman"/>
                <a:cs typeface="Times New Roman"/>
              </a:rPr>
              <a:t>encrypts data </a:t>
            </a:r>
            <a:r>
              <a:rPr sz="1400" spc="-20" dirty="0">
                <a:latin typeface="Times New Roman"/>
                <a:cs typeface="Times New Roman"/>
              </a:rPr>
              <a:t>in </a:t>
            </a:r>
            <a:r>
              <a:rPr sz="1400" spc="-10" dirty="0">
                <a:latin typeface="Times New Roman"/>
                <a:cs typeface="Times New Roman"/>
              </a:rPr>
              <a:t>some </a:t>
            </a:r>
            <a:r>
              <a:rPr sz="1400" spc="-5" dirty="0">
                <a:latin typeface="Times New Roman"/>
                <a:cs typeface="Times New Roman"/>
              </a:rPr>
              <a:t>cipher </a:t>
            </a:r>
            <a:r>
              <a:rPr sz="1400" spc="-15" dirty="0">
                <a:latin typeface="Times New Roman"/>
                <a:cs typeface="Times New Roman"/>
              </a:rPr>
              <a:t>and </a:t>
            </a:r>
            <a:r>
              <a:rPr sz="1400" spc="-10" dirty="0">
                <a:latin typeface="Times New Roman"/>
                <a:cs typeface="Times New Roman"/>
              </a:rPr>
              <a:t>transfers </a:t>
            </a:r>
            <a:r>
              <a:rPr sz="1400" spc="-5" dirty="0">
                <a:latin typeface="Times New Roman"/>
                <a:cs typeface="Times New Roman"/>
              </a:rPr>
              <a:t>it  over </a:t>
            </a:r>
            <a:r>
              <a:rPr sz="1400" spc="-10" dirty="0">
                <a:latin typeface="Times New Roman"/>
                <a:cs typeface="Times New Roman"/>
              </a:rPr>
              <a:t>the </a:t>
            </a:r>
            <a:r>
              <a:rPr sz="1400" spc="-5" dirty="0">
                <a:latin typeface="Times New Roman"/>
                <a:cs typeface="Times New Roman"/>
              </a:rPr>
              <a:t>internet and again decrypted </a:t>
            </a:r>
            <a:r>
              <a:rPr sz="1400" dirty="0">
                <a:latin typeface="Times New Roman"/>
                <a:cs typeface="Times New Roman"/>
              </a:rPr>
              <a:t>to original </a:t>
            </a:r>
            <a:r>
              <a:rPr sz="1400" spc="-5" dirty="0">
                <a:latin typeface="Times New Roman"/>
                <a:cs typeface="Times New Roman"/>
              </a:rPr>
              <a:t>data. </a:t>
            </a:r>
            <a:r>
              <a:rPr sz="1400" spc="-10" dirty="0">
                <a:latin typeface="Times New Roman"/>
                <a:cs typeface="Times New Roman"/>
              </a:rPr>
              <a:t>The </a:t>
            </a:r>
            <a:r>
              <a:rPr sz="1400" spc="-15" dirty="0">
                <a:latin typeface="Times New Roman"/>
                <a:cs typeface="Times New Roman"/>
              </a:rPr>
              <a:t>field </a:t>
            </a:r>
            <a:r>
              <a:rPr sz="1400" spc="5" dirty="0">
                <a:latin typeface="Times New Roman"/>
                <a:cs typeface="Times New Roman"/>
              </a:rPr>
              <a:t>of </a:t>
            </a:r>
            <a:r>
              <a:rPr sz="1400" spc="-5" dirty="0">
                <a:latin typeface="Times New Roman"/>
                <a:cs typeface="Times New Roman"/>
              </a:rPr>
              <a:t>cryptography </a:t>
            </a:r>
            <a:r>
              <a:rPr sz="1400" dirty="0">
                <a:latin typeface="Times New Roman"/>
                <a:cs typeface="Times New Roman"/>
              </a:rPr>
              <a:t>deals  with </a:t>
            </a:r>
            <a:r>
              <a:rPr sz="1400" spc="-15" dirty="0">
                <a:latin typeface="Times New Roman"/>
                <a:cs typeface="Times New Roman"/>
              </a:rPr>
              <a:t>the </a:t>
            </a:r>
            <a:r>
              <a:rPr sz="1400" spc="-5" dirty="0">
                <a:latin typeface="Times New Roman"/>
                <a:cs typeface="Times New Roman"/>
              </a:rPr>
              <a:t>procedure </a:t>
            </a:r>
            <a:r>
              <a:rPr sz="1400" spc="-10" dirty="0">
                <a:latin typeface="Times New Roman"/>
                <a:cs typeface="Times New Roman"/>
              </a:rPr>
              <a:t>for </a:t>
            </a:r>
            <a:r>
              <a:rPr sz="1400" spc="-5" dirty="0">
                <a:latin typeface="Times New Roman"/>
                <a:cs typeface="Times New Roman"/>
              </a:rPr>
              <a:t>conveying information </a:t>
            </a:r>
            <a:r>
              <a:rPr sz="1400" spc="-10" dirty="0">
                <a:latin typeface="Times New Roman"/>
                <a:cs typeface="Times New Roman"/>
              </a:rPr>
              <a:t>securely. The </a:t>
            </a:r>
            <a:r>
              <a:rPr sz="1400" spc="-5" dirty="0">
                <a:latin typeface="Times New Roman"/>
                <a:cs typeface="Times New Roman"/>
              </a:rPr>
              <a:t>goal </a:t>
            </a:r>
            <a:r>
              <a:rPr sz="1400" spc="-20" dirty="0">
                <a:latin typeface="Times New Roman"/>
                <a:cs typeface="Times New Roman"/>
              </a:rPr>
              <a:t>is</a:t>
            </a:r>
            <a:r>
              <a:rPr sz="1400" spc="310" dirty="0">
                <a:latin typeface="Times New Roman"/>
                <a:cs typeface="Times New Roman"/>
              </a:rPr>
              <a:t> </a:t>
            </a:r>
            <a:r>
              <a:rPr sz="1400" spc="-5" dirty="0">
                <a:latin typeface="Times New Roman"/>
                <a:cs typeface="Times New Roman"/>
              </a:rPr>
              <a:t>to </a:t>
            </a:r>
            <a:r>
              <a:rPr sz="1400" spc="-10" dirty="0">
                <a:latin typeface="Times New Roman"/>
                <a:cs typeface="Times New Roman"/>
              </a:rPr>
              <a:t>allow </a:t>
            </a:r>
            <a:r>
              <a:rPr sz="1400" spc="-5" dirty="0">
                <a:latin typeface="Times New Roman"/>
                <a:cs typeface="Times New Roman"/>
              </a:rPr>
              <a:t>the  intended </a:t>
            </a:r>
            <a:r>
              <a:rPr sz="1400" spc="-10" dirty="0">
                <a:latin typeface="Times New Roman"/>
                <a:cs typeface="Times New Roman"/>
              </a:rPr>
              <a:t>recipients </a:t>
            </a:r>
            <a:r>
              <a:rPr sz="1400" spc="-5" dirty="0">
                <a:latin typeface="Times New Roman"/>
                <a:cs typeface="Times New Roman"/>
              </a:rPr>
              <a:t>of a </a:t>
            </a:r>
            <a:r>
              <a:rPr sz="1400" spc="-15" dirty="0">
                <a:latin typeface="Times New Roman"/>
                <a:cs typeface="Times New Roman"/>
              </a:rPr>
              <a:t>message </a:t>
            </a:r>
            <a:r>
              <a:rPr sz="1400" spc="-5" dirty="0">
                <a:latin typeface="Times New Roman"/>
                <a:cs typeface="Times New Roman"/>
              </a:rPr>
              <a:t>to </a:t>
            </a:r>
            <a:r>
              <a:rPr sz="1400" spc="-10" dirty="0">
                <a:latin typeface="Times New Roman"/>
                <a:cs typeface="Times New Roman"/>
              </a:rPr>
              <a:t>receive </a:t>
            </a:r>
            <a:r>
              <a:rPr sz="1400" spc="-15" dirty="0">
                <a:latin typeface="Times New Roman"/>
                <a:cs typeface="Times New Roman"/>
              </a:rPr>
              <a:t>the message </a:t>
            </a:r>
            <a:r>
              <a:rPr sz="1400" dirty="0">
                <a:latin typeface="Times New Roman"/>
                <a:cs typeface="Times New Roman"/>
              </a:rPr>
              <a:t>properly </a:t>
            </a:r>
            <a:r>
              <a:rPr sz="1400" spc="-5" dirty="0">
                <a:latin typeface="Times New Roman"/>
                <a:cs typeface="Times New Roman"/>
              </a:rPr>
              <a:t>while </a:t>
            </a:r>
            <a:r>
              <a:rPr sz="1400" dirty="0">
                <a:latin typeface="Times New Roman"/>
                <a:cs typeface="Times New Roman"/>
              </a:rPr>
              <a:t>interrupt </a:t>
            </a:r>
            <a:r>
              <a:rPr sz="1400" spc="-5" dirty="0">
                <a:latin typeface="Times New Roman"/>
                <a:cs typeface="Times New Roman"/>
              </a:rPr>
              <a:t>eaves-  </a:t>
            </a:r>
            <a:r>
              <a:rPr sz="1400" spc="-10" dirty="0">
                <a:latin typeface="Times New Roman"/>
                <a:cs typeface="Times New Roman"/>
              </a:rPr>
              <a:t>droppers </a:t>
            </a:r>
            <a:r>
              <a:rPr sz="1400" spc="-5" dirty="0">
                <a:latin typeface="Times New Roman"/>
                <a:cs typeface="Times New Roman"/>
              </a:rPr>
              <a:t>from understanding </a:t>
            </a:r>
            <a:r>
              <a:rPr sz="1400" spc="-10" dirty="0">
                <a:latin typeface="Times New Roman"/>
                <a:cs typeface="Times New Roman"/>
              </a:rPr>
              <a:t>the message. </a:t>
            </a:r>
            <a:r>
              <a:rPr sz="1400" spc="-5" dirty="0">
                <a:latin typeface="Times New Roman"/>
                <a:cs typeface="Times New Roman"/>
              </a:rPr>
              <a:t>Cryptography includes a set of techniques  </a:t>
            </a:r>
            <a:r>
              <a:rPr sz="1400" spc="-10" dirty="0">
                <a:latin typeface="Times New Roman"/>
                <a:cs typeface="Times New Roman"/>
              </a:rPr>
              <a:t>for </a:t>
            </a:r>
            <a:r>
              <a:rPr sz="1400" spc="-5" dirty="0">
                <a:latin typeface="Times New Roman"/>
                <a:cs typeface="Times New Roman"/>
              </a:rPr>
              <a:t>scrambling or disguising data so </a:t>
            </a:r>
            <a:r>
              <a:rPr sz="1400" spc="-10" dirty="0">
                <a:latin typeface="Times New Roman"/>
                <a:cs typeface="Times New Roman"/>
              </a:rPr>
              <a:t>that </a:t>
            </a:r>
            <a:r>
              <a:rPr sz="1400" spc="-20" dirty="0">
                <a:latin typeface="Times New Roman"/>
                <a:cs typeface="Times New Roman"/>
              </a:rPr>
              <a:t>it </a:t>
            </a:r>
            <a:r>
              <a:rPr sz="1400" dirty="0">
                <a:latin typeface="Times New Roman"/>
                <a:cs typeface="Times New Roman"/>
              </a:rPr>
              <a:t>is </a:t>
            </a:r>
            <a:r>
              <a:rPr sz="1400" spc="-10" dirty="0">
                <a:latin typeface="Times New Roman"/>
                <a:cs typeface="Times New Roman"/>
              </a:rPr>
              <a:t>available </a:t>
            </a:r>
            <a:r>
              <a:rPr sz="1400" dirty="0">
                <a:latin typeface="Times New Roman"/>
                <a:cs typeface="Times New Roman"/>
              </a:rPr>
              <a:t>only </a:t>
            </a:r>
            <a:r>
              <a:rPr sz="1400" spc="-5" dirty="0">
                <a:latin typeface="Times New Roman"/>
                <a:cs typeface="Times New Roman"/>
              </a:rPr>
              <a:t>to </a:t>
            </a:r>
            <a:r>
              <a:rPr sz="1400" spc="-10" dirty="0">
                <a:latin typeface="Times New Roman"/>
                <a:cs typeface="Times New Roman"/>
              </a:rPr>
              <a:t>someone </a:t>
            </a:r>
            <a:r>
              <a:rPr sz="1400" spc="-5" dirty="0">
                <a:latin typeface="Times New Roman"/>
                <a:cs typeface="Times New Roman"/>
              </a:rPr>
              <a:t>who </a:t>
            </a:r>
            <a:r>
              <a:rPr sz="1400" dirty="0">
                <a:latin typeface="Times New Roman"/>
                <a:cs typeface="Times New Roman"/>
              </a:rPr>
              <a:t>can restore  </a:t>
            </a:r>
            <a:r>
              <a:rPr sz="1400" spc="-15" dirty="0">
                <a:latin typeface="Times New Roman"/>
                <a:cs typeface="Times New Roman"/>
              </a:rPr>
              <a:t>the </a:t>
            </a:r>
            <a:r>
              <a:rPr sz="1400" spc="-5" dirty="0">
                <a:latin typeface="Times New Roman"/>
                <a:cs typeface="Times New Roman"/>
              </a:rPr>
              <a:t>data to </a:t>
            </a:r>
            <a:r>
              <a:rPr sz="1400" spc="-15" dirty="0">
                <a:latin typeface="Times New Roman"/>
                <a:cs typeface="Times New Roman"/>
              </a:rPr>
              <a:t>its </a:t>
            </a:r>
            <a:r>
              <a:rPr sz="1400" spc="-5" dirty="0">
                <a:latin typeface="Times New Roman"/>
                <a:cs typeface="Times New Roman"/>
              </a:rPr>
              <a:t>original </a:t>
            </a:r>
            <a:r>
              <a:rPr sz="1400" spc="-10" dirty="0">
                <a:latin typeface="Times New Roman"/>
                <a:cs typeface="Times New Roman"/>
              </a:rPr>
              <a:t>form. </a:t>
            </a:r>
            <a:r>
              <a:rPr sz="1400" dirty="0">
                <a:latin typeface="Times New Roman"/>
                <a:cs typeface="Times New Roman"/>
              </a:rPr>
              <a:t>In </a:t>
            </a:r>
            <a:r>
              <a:rPr sz="1400" spc="-10" dirty="0">
                <a:latin typeface="Times New Roman"/>
                <a:cs typeface="Times New Roman"/>
              </a:rPr>
              <a:t>current </a:t>
            </a:r>
            <a:r>
              <a:rPr sz="1400" spc="-5" dirty="0">
                <a:latin typeface="Times New Roman"/>
                <a:cs typeface="Times New Roman"/>
              </a:rPr>
              <a:t>computer </a:t>
            </a:r>
            <a:r>
              <a:rPr sz="1400" spc="-10" dirty="0">
                <a:latin typeface="Times New Roman"/>
                <a:cs typeface="Times New Roman"/>
              </a:rPr>
              <a:t>systems, </a:t>
            </a:r>
            <a:r>
              <a:rPr sz="1400" dirty="0">
                <a:latin typeface="Times New Roman"/>
                <a:cs typeface="Times New Roman"/>
              </a:rPr>
              <a:t>cryptography </a:t>
            </a:r>
            <a:r>
              <a:rPr sz="1400" spc="-5" dirty="0">
                <a:latin typeface="Times New Roman"/>
                <a:cs typeface="Times New Roman"/>
              </a:rPr>
              <a:t>provides a  </a:t>
            </a:r>
            <a:r>
              <a:rPr sz="1400" spc="-10" dirty="0">
                <a:latin typeface="Times New Roman"/>
                <a:cs typeface="Times New Roman"/>
              </a:rPr>
              <a:t>strong, </a:t>
            </a:r>
            <a:r>
              <a:rPr sz="1400" spc="-5" dirty="0">
                <a:latin typeface="Times New Roman"/>
                <a:cs typeface="Times New Roman"/>
              </a:rPr>
              <a:t>economical </a:t>
            </a:r>
            <a:r>
              <a:rPr sz="1400" spc="-10" dirty="0">
                <a:latin typeface="Times New Roman"/>
                <a:cs typeface="Times New Roman"/>
              </a:rPr>
              <a:t>basis for </a:t>
            </a:r>
            <a:r>
              <a:rPr sz="1400" spc="-5" dirty="0">
                <a:latin typeface="Times New Roman"/>
                <a:cs typeface="Times New Roman"/>
              </a:rPr>
              <a:t>keeping data </a:t>
            </a:r>
            <a:r>
              <a:rPr sz="1400" spc="-10" dirty="0">
                <a:latin typeface="Times New Roman"/>
                <a:cs typeface="Times New Roman"/>
              </a:rPr>
              <a:t>classified </a:t>
            </a:r>
            <a:r>
              <a:rPr sz="1400" spc="-5" dirty="0">
                <a:latin typeface="Times New Roman"/>
                <a:cs typeface="Times New Roman"/>
              </a:rPr>
              <a:t>and </a:t>
            </a:r>
            <a:r>
              <a:rPr sz="1400" spc="-15" dirty="0">
                <a:latin typeface="Times New Roman"/>
                <a:cs typeface="Times New Roman"/>
              </a:rPr>
              <a:t>for </a:t>
            </a:r>
            <a:r>
              <a:rPr sz="1400" spc="-5" dirty="0">
                <a:latin typeface="Times New Roman"/>
                <a:cs typeface="Times New Roman"/>
              </a:rPr>
              <a:t>verifying data indignity.  </a:t>
            </a:r>
            <a:r>
              <a:rPr sz="1400" spc="-10" dirty="0">
                <a:latin typeface="Times New Roman"/>
                <a:cs typeface="Times New Roman"/>
              </a:rPr>
              <a:t>While our </a:t>
            </a:r>
            <a:r>
              <a:rPr sz="1400" spc="-5" dirty="0">
                <a:latin typeface="Times New Roman"/>
                <a:cs typeface="Times New Roman"/>
              </a:rPr>
              <a:t>conventional cryptography </a:t>
            </a:r>
            <a:r>
              <a:rPr sz="1400" spc="-10" dirty="0">
                <a:latin typeface="Times New Roman"/>
                <a:cs typeface="Times New Roman"/>
              </a:rPr>
              <a:t>methods, </a:t>
            </a:r>
            <a:r>
              <a:rPr sz="1400" spc="-5" dirty="0">
                <a:latin typeface="Times New Roman"/>
                <a:cs typeface="Times New Roman"/>
              </a:rPr>
              <a:t>such </a:t>
            </a:r>
            <a:r>
              <a:rPr sz="1400" spc="-10" dirty="0">
                <a:latin typeface="Times New Roman"/>
                <a:cs typeface="Times New Roman"/>
              </a:rPr>
              <a:t>for AES </a:t>
            </a:r>
            <a:r>
              <a:rPr sz="1400" spc="-5" dirty="0">
                <a:latin typeface="Times New Roman"/>
                <a:cs typeface="Times New Roman"/>
              </a:rPr>
              <a:t>(encryption) and </a:t>
            </a:r>
            <a:r>
              <a:rPr sz="1400" spc="5" dirty="0">
                <a:latin typeface="Times New Roman"/>
                <a:cs typeface="Times New Roman"/>
              </a:rPr>
              <a:t>RSA </a:t>
            </a:r>
            <a:r>
              <a:rPr sz="1400" spc="360" dirty="0">
                <a:latin typeface="Times New Roman"/>
                <a:cs typeface="Times New Roman"/>
              </a:rPr>
              <a:t> </a:t>
            </a:r>
            <a:r>
              <a:rPr sz="1400" spc="-10" dirty="0">
                <a:latin typeface="Times New Roman"/>
                <a:cs typeface="Times New Roman"/>
              </a:rPr>
              <a:t>(signing), work </a:t>
            </a:r>
            <a:r>
              <a:rPr sz="1400" dirty="0">
                <a:latin typeface="Times New Roman"/>
                <a:cs typeface="Times New Roman"/>
              </a:rPr>
              <a:t>well </a:t>
            </a:r>
            <a:r>
              <a:rPr sz="1400" spc="-5" dirty="0">
                <a:latin typeface="Times New Roman"/>
                <a:cs typeface="Times New Roman"/>
              </a:rPr>
              <a:t>on </a:t>
            </a:r>
            <a:r>
              <a:rPr sz="1400" spc="-10" dirty="0">
                <a:latin typeface="Times New Roman"/>
                <a:cs typeface="Times New Roman"/>
              </a:rPr>
              <a:t>systems </a:t>
            </a:r>
            <a:r>
              <a:rPr sz="1400" dirty="0">
                <a:latin typeface="Times New Roman"/>
                <a:cs typeface="Times New Roman"/>
              </a:rPr>
              <a:t>which </a:t>
            </a:r>
            <a:r>
              <a:rPr sz="1400" spc="-5" dirty="0">
                <a:latin typeface="Times New Roman"/>
                <a:cs typeface="Times New Roman"/>
              </a:rPr>
              <a:t>have </a:t>
            </a:r>
            <a:r>
              <a:rPr sz="1400" spc="-10" dirty="0">
                <a:latin typeface="Times New Roman"/>
                <a:cs typeface="Times New Roman"/>
              </a:rPr>
              <a:t>reasonable </a:t>
            </a:r>
            <a:r>
              <a:rPr sz="1400" spc="-5" dirty="0">
                <a:latin typeface="Times New Roman"/>
                <a:cs typeface="Times New Roman"/>
              </a:rPr>
              <a:t>processing power </a:t>
            </a:r>
            <a:r>
              <a:rPr sz="1400" spc="-15" dirty="0">
                <a:latin typeface="Times New Roman"/>
                <a:cs typeface="Times New Roman"/>
              </a:rPr>
              <a:t>and </a:t>
            </a:r>
            <a:r>
              <a:rPr sz="1400" spc="5" dirty="0">
                <a:latin typeface="Times New Roman"/>
                <a:cs typeface="Times New Roman"/>
              </a:rPr>
              <a:t>memory  </a:t>
            </a:r>
            <a:r>
              <a:rPr sz="1400" spc="-5" dirty="0">
                <a:latin typeface="Times New Roman"/>
                <a:cs typeface="Times New Roman"/>
              </a:rPr>
              <a:t>capabilities, </a:t>
            </a:r>
            <a:r>
              <a:rPr sz="1400" spc="-10" dirty="0">
                <a:latin typeface="Times New Roman"/>
                <a:cs typeface="Times New Roman"/>
              </a:rPr>
              <a:t>these </a:t>
            </a:r>
            <a:r>
              <a:rPr sz="1400" spc="-5" dirty="0">
                <a:latin typeface="Times New Roman"/>
                <a:cs typeface="Times New Roman"/>
              </a:rPr>
              <a:t>do </a:t>
            </a:r>
            <a:r>
              <a:rPr sz="1400" spc="-15" dirty="0">
                <a:latin typeface="Times New Roman"/>
                <a:cs typeface="Times New Roman"/>
              </a:rPr>
              <a:t>not </a:t>
            </a:r>
            <a:r>
              <a:rPr sz="1400" spc="-10" dirty="0">
                <a:latin typeface="Times New Roman"/>
                <a:cs typeface="Times New Roman"/>
              </a:rPr>
              <a:t>scale </a:t>
            </a:r>
            <a:r>
              <a:rPr sz="1400" spc="-5" dirty="0">
                <a:latin typeface="Times New Roman"/>
                <a:cs typeface="Times New Roman"/>
              </a:rPr>
              <a:t>well </a:t>
            </a:r>
            <a:r>
              <a:rPr sz="1400" spc="-15" dirty="0">
                <a:latin typeface="Times New Roman"/>
                <a:cs typeface="Times New Roman"/>
              </a:rPr>
              <a:t>into </a:t>
            </a:r>
            <a:r>
              <a:rPr sz="1400" spc="-5" dirty="0">
                <a:latin typeface="Times New Roman"/>
                <a:cs typeface="Times New Roman"/>
              </a:rPr>
              <a:t>a </a:t>
            </a:r>
            <a:r>
              <a:rPr sz="1400" spc="-15" dirty="0">
                <a:latin typeface="Times New Roman"/>
                <a:cs typeface="Times New Roman"/>
              </a:rPr>
              <a:t>world </a:t>
            </a:r>
            <a:r>
              <a:rPr sz="1400" spc="-5" dirty="0">
                <a:latin typeface="Times New Roman"/>
                <a:cs typeface="Times New Roman"/>
              </a:rPr>
              <a:t>with embedded </a:t>
            </a:r>
            <a:r>
              <a:rPr sz="1400" spc="-10" dirty="0">
                <a:latin typeface="Times New Roman"/>
                <a:cs typeface="Times New Roman"/>
              </a:rPr>
              <a:t>systems </a:t>
            </a:r>
            <a:r>
              <a:rPr sz="1400" spc="-5" dirty="0">
                <a:latin typeface="Times New Roman"/>
                <a:cs typeface="Times New Roman"/>
              </a:rPr>
              <a:t>and sensor  networks. </a:t>
            </a:r>
            <a:r>
              <a:rPr sz="1400" spc="-15" dirty="0">
                <a:latin typeface="Times New Roman"/>
                <a:cs typeface="Times New Roman"/>
              </a:rPr>
              <a:t>Thus, </a:t>
            </a:r>
            <a:r>
              <a:rPr sz="1400" spc="-5" dirty="0">
                <a:latin typeface="Times New Roman"/>
                <a:cs typeface="Times New Roman"/>
              </a:rPr>
              <a:t>lightweight cryptography </a:t>
            </a:r>
            <a:r>
              <a:rPr sz="1400" spc="-10" dirty="0">
                <a:latin typeface="Times New Roman"/>
                <a:cs typeface="Times New Roman"/>
              </a:rPr>
              <a:t>methods are </a:t>
            </a:r>
            <a:r>
              <a:rPr sz="1400" spc="-5" dirty="0">
                <a:latin typeface="Times New Roman"/>
                <a:cs typeface="Times New Roman"/>
              </a:rPr>
              <a:t>proposed to </a:t>
            </a:r>
            <a:r>
              <a:rPr sz="1400" spc="-10" dirty="0">
                <a:latin typeface="Times New Roman"/>
                <a:cs typeface="Times New Roman"/>
              </a:rPr>
              <a:t>overcome many </a:t>
            </a:r>
            <a:r>
              <a:rPr sz="1400" spc="5" dirty="0">
                <a:latin typeface="Times New Roman"/>
                <a:cs typeface="Times New Roman"/>
              </a:rPr>
              <a:t>of </a:t>
            </a:r>
            <a:r>
              <a:rPr sz="1400" spc="360" dirty="0">
                <a:latin typeface="Times New Roman"/>
                <a:cs typeface="Times New Roman"/>
              </a:rPr>
              <a:t> </a:t>
            </a:r>
            <a:r>
              <a:rPr sz="1400" spc="-15" dirty="0">
                <a:latin typeface="Times New Roman"/>
                <a:cs typeface="Times New Roman"/>
              </a:rPr>
              <a:t>the </a:t>
            </a:r>
            <a:r>
              <a:rPr sz="1400" spc="-5" dirty="0">
                <a:latin typeface="Times New Roman"/>
                <a:cs typeface="Times New Roman"/>
              </a:rPr>
              <a:t>problems </a:t>
            </a:r>
            <a:r>
              <a:rPr sz="1400" spc="5" dirty="0">
                <a:latin typeface="Times New Roman"/>
                <a:cs typeface="Times New Roman"/>
              </a:rPr>
              <a:t>of </a:t>
            </a:r>
            <a:r>
              <a:rPr sz="1400" spc="-5" dirty="0">
                <a:latin typeface="Times New Roman"/>
                <a:cs typeface="Times New Roman"/>
              </a:rPr>
              <a:t>conventional cryptography. </a:t>
            </a:r>
            <a:r>
              <a:rPr sz="1400" spc="-10" dirty="0">
                <a:latin typeface="Times New Roman"/>
                <a:cs typeface="Times New Roman"/>
              </a:rPr>
              <a:t>This </a:t>
            </a:r>
            <a:r>
              <a:rPr sz="1400" spc="-5" dirty="0">
                <a:latin typeface="Times New Roman"/>
                <a:cs typeface="Times New Roman"/>
              </a:rPr>
              <a:t>paper sets out to contribute to </a:t>
            </a:r>
            <a:r>
              <a:rPr sz="1400" dirty="0">
                <a:latin typeface="Times New Roman"/>
                <a:cs typeface="Times New Roman"/>
              </a:rPr>
              <a:t>the  </a:t>
            </a:r>
            <a:r>
              <a:rPr sz="1400" spc="-5" dirty="0">
                <a:latin typeface="Times New Roman"/>
                <a:cs typeface="Times New Roman"/>
              </a:rPr>
              <a:t>general body </a:t>
            </a:r>
            <a:r>
              <a:rPr sz="1400" spc="5" dirty="0">
                <a:latin typeface="Times New Roman"/>
                <a:cs typeface="Times New Roman"/>
              </a:rPr>
              <a:t>of </a:t>
            </a:r>
            <a:r>
              <a:rPr sz="1400" spc="-10" dirty="0">
                <a:latin typeface="Times New Roman"/>
                <a:cs typeface="Times New Roman"/>
              </a:rPr>
              <a:t>knowledge </a:t>
            </a:r>
            <a:r>
              <a:rPr sz="1400" spc="-5" dirty="0">
                <a:latin typeface="Times New Roman"/>
                <a:cs typeface="Times New Roman"/>
              </a:rPr>
              <a:t>in </a:t>
            </a:r>
            <a:r>
              <a:rPr sz="1400" spc="-15" dirty="0">
                <a:latin typeface="Times New Roman"/>
                <a:cs typeface="Times New Roman"/>
              </a:rPr>
              <a:t>the </a:t>
            </a:r>
            <a:r>
              <a:rPr sz="1400" spc="-10" dirty="0">
                <a:latin typeface="Times New Roman"/>
                <a:cs typeface="Times New Roman"/>
              </a:rPr>
              <a:t>area </a:t>
            </a:r>
            <a:r>
              <a:rPr sz="1400" spc="-5" dirty="0">
                <a:latin typeface="Times New Roman"/>
                <a:cs typeface="Times New Roman"/>
              </a:rPr>
              <a:t>of classical cryptography </a:t>
            </a:r>
            <a:r>
              <a:rPr sz="1400" spc="5" dirty="0">
                <a:latin typeface="Times New Roman"/>
                <a:cs typeface="Times New Roman"/>
              </a:rPr>
              <a:t>by </a:t>
            </a:r>
            <a:r>
              <a:rPr sz="1400" spc="-5" dirty="0">
                <a:latin typeface="Times New Roman"/>
                <a:cs typeface="Times New Roman"/>
              </a:rPr>
              <a:t>developing a new  </a:t>
            </a:r>
            <a:r>
              <a:rPr sz="1400" spc="-10" dirty="0">
                <a:latin typeface="Times New Roman"/>
                <a:cs typeface="Times New Roman"/>
              </a:rPr>
              <a:t>hybrid </a:t>
            </a:r>
            <a:r>
              <a:rPr sz="1400" spc="5" dirty="0">
                <a:latin typeface="Times New Roman"/>
                <a:cs typeface="Times New Roman"/>
              </a:rPr>
              <a:t>way of </a:t>
            </a:r>
            <a:r>
              <a:rPr sz="1400" spc="-5" dirty="0">
                <a:latin typeface="Times New Roman"/>
                <a:cs typeface="Times New Roman"/>
              </a:rPr>
              <a:t>encryption </a:t>
            </a:r>
            <a:r>
              <a:rPr sz="1400" spc="5" dirty="0">
                <a:latin typeface="Times New Roman"/>
                <a:cs typeface="Times New Roman"/>
              </a:rPr>
              <a:t>of </a:t>
            </a:r>
            <a:r>
              <a:rPr sz="1400" spc="-5" dirty="0">
                <a:latin typeface="Times New Roman"/>
                <a:cs typeface="Times New Roman"/>
              </a:rPr>
              <a:t>plaintext. The cryptosystem </a:t>
            </a:r>
            <a:r>
              <a:rPr sz="1400" spc="-10" dirty="0">
                <a:latin typeface="Times New Roman"/>
                <a:cs typeface="Times New Roman"/>
              </a:rPr>
              <a:t>performs its </a:t>
            </a:r>
            <a:r>
              <a:rPr sz="1400" spc="-5" dirty="0">
                <a:latin typeface="Times New Roman"/>
                <a:cs typeface="Times New Roman"/>
              </a:rPr>
              <a:t>encryption </a:t>
            </a:r>
            <a:r>
              <a:rPr sz="1400" spc="15" dirty="0">
                <a:latin typeface="Times New Roman"/>
                <a:cs typeface="Times New Roman"/>
              </a:rPr>
              <a:t>by  </a:t>
            </a:r>
            <a:r>
              <a:rPr sz="1400" spc="-5" dirty="0">
                <a:latin typeface="Times New Roman"/>
                <a:cs typeface="Times New Roman"/>
              </a:rPr>
              <a:t>encrypting </a:t>
            </a:r>
            <a:r>
              <a:rPr sz="1400" spc="-10" dirty="0">
                <a:latin typeface="Times New Roman"/>
                <a:cs typeface="Times New Roman"/>
              </a:rPr>
              <a:t>the </a:t>
            </a:r>
            <a:r>
              <a:rPr sz="1400" spc="-5" dirty="0">
                <a:latin typeface="Times New Roman"/>
                <a:cs typeface="Times New Roman"/>
              </a:rPr>
              <a:t>plaintext using Vigenere Cipher </a:t>
            </a:r>
            <a:r>
              <a:rPr sz="1400" spc="-15" dirty="0">
                <a:latin typeface="Times New Roman"/>
                <a:cs typeface="Times New Roman"/>
              </a:rPr>
              <a:t>and </a:t>
            </a:r>
            <a:r>
              <a:rPr sz="1400" spc="-10" dirty="0">
                <a:latin typeface="Times New Roman"/>
                <a:cs typeface="Times New Roman"/>
              </a:rPr>
              <a:t>further </a:t>
            </a:r>
            <a:r>
              <a:rPr sz="1400" spc="-5" dirty="0">
                <a:latin typeface="Times New Roman"/>
                <a:cs typeface="Times New Roman"/>
              </a:rPr>
              <a:t>using </a:t>
            </a:r>
            <a:r>
              <a:rPr sz="1400" spc="-10" dirty="0">
                <a:latin typeface="Times New Roman"/>
                <a:cs typeface="Times New Roman"/>
              </a:rPr>
              <a:t>the </a:t>
            </a:r>
            <a:r>
              <a:rPr sz="1400" spc="-5" dirty="0">
                <a:latin typeface="Times New Roman"/>
                <a:cs typeface="Times New Roman"/>
              </a:rPr>
              <a:t>ciphertext to  encrypt </a:t>
            </a:r>
            <a:r>
              <a:rPr sz="1400" spc="-10" dirty="0">
                <a:latin typeface="Times New Roman"/>
                <a:cs typeface="Times New Roman"/>
              </a:rPr>
              <a:t>the </a:t>
            </a:r>
            <a:r>
              <a:rPr sz="1400" spc="-5" dirty="0">
                <a:latin typeface="Times New Roman"/>
                <a:cs typeface="Times New Roman"/>
              </a:rPr>
              <a:t>plaintext </a:t>
            </a:r>
            <a:r>
              <a:rPr sz="1400" dirty="0">
                <a:latin typeface="Times New Roman"/>
                <a:cs typeface="Times New Roman"/>
              </a:rPr>
              <a:t>again </a:t>
            </a:r>
            <a:r>
              <a:rPr sz="1400" spc="-5" dirty="0">
                <a:latin typeface="Times New Roman"/>
                <a:cs typeface="Times New Roman"/>
              </a:rPr>
              <a:t>using Polybius </a:t>
            </a:r>
            <a:r>
              <a:rPr sz="1400" spc="-10" dirty="0">
                <a:latin typeface="Times New Roman"/>
                <a:cs typeface="Times New Roman"/>
              </a:rPr>
              <a:t>Cipher.</a:t>
            </a:r>
            <a:endParaRPr sz="1400">
              <a:latin typeface="Times New Roman"/>
              <a:cs typeface="Times New Roman"/>
            </a:endParaRPr>
          </a:p>
          <a:p>
            <a:pPr>
              <a:lnSpc>
                <a:spcPct val="100000"/>
              </a:lnSpc>
              <a:spcBef>
                <a:spcPts val="25"/>
              </a:spcBef>
            </a:pPr>
            <a:endParaRPr sz="1500">
              <a:latin typeface="Times New Roman"/>
              <a:cs typeface="Times New Roman"/>
            </a:endParaRPr>
          </a:p>
          <a:p>
            <a:pPr marL="12700" algn="just">
              <a:lnSpc>
                <a:spcPct val="100000"/>
              </a:lnSpc>
              <a:spcBef>
                <a:spcPts val="5"/>
              </a:spcBef>
            </a:pPr>
            <a:r>
              <a:rPr sz="1400" b="1" spc="-5" dirty="0">
                <a:latin typeface="Times New Roman"/>
                <a:cs typeface="Times New Roman"/>
              </a:rPr>
              <a:t>Keywords: </a:t>
            </a:r>
            <a:r>
              <a:rPr sz="1400" spc="-5" dirty="0">
                <a:latin typeface="Times New Roman"/>
                <a:cs typeface="Times New Roman"/>
              </a:rPr>
              <a:t>Encryption, Cryptography, </a:t>
            </a:r>
            <a:r>
              <a:rPr sz="1400" spc="-10" dirty="0">
                <a:latin typeface="Times New Roman"/>
                <a:cs typeface="Times New Roman"/>
              </a:rPr>
              <a:t>Algorithm,</a:t>
            </a:r>
            <a:r>
              <a:rPr sz="1400" spc="80" dirty="0">
                <a:latin typeface="Times New Roman"/>
                <a:cs typeface="Times New Roman"/>
              </a:rPr>
              <a:t> </a:t>
            </a:r>
            <a:r>
              <a:rPr sz="1400" spc="-10" dirty="0">
                <a:latin typeface="Times New Roman"/>
                <a:cs typeface="Times New Roman"/>
              </a:rPr>
              <a:t>Ciphers</a:t>
            </a:r>
            <a:endParaRPr sz="140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200" dirty="0" smtClean="0">
                <a:latin typeface="Times New Roman" pitchFamily="18" charset="0"/>
                <a:cs typeface="Times New Roman" pitchFamily="18" charset="0"/>
              </a:rPr>
              <a:t>Uniqueness of this project</a:t>
            </a:r>
            <a:endParaRPr lang="en-US" sz="2200" dirty="0">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r>
              <a:rPr lang="en-US" sz="2000" dirty="0" smtClean="0">
                <a:latin typeface="Times New Roman" pitchFamily="18" charset="0"/>
                <a:cs typeface="Times New Roman" pitchFamily="18" charset="0"/>
              </a:rPr>
              <a:t>Formation of new Hybrid Algorithm for more and more tight secure message</a:t>
            </a:r>
          </a:p>
          <a:p>
            <a:r>
              <a:rPr lang="en-US" sz="2000" dirty="0" smtClean="0">
                <a:latin typeface="Times New Roman" pitchFamily="18" charset="0"/>
                <a:cs typeface="Times New Roman" pitchFamily="18" charset="0"/>
              </a:rPr>
              <a:t>Use of Data Science to make Easy Visualization &amp; Analytics of </a:t>
            </a:r>
            <a:r>
              <a:rPr lang="en-US" sz="2000" dirty="0" err="1" smtClean="0">
                <a:latin typeface="Times New Roman" pitchFamily="18" charset="0"/>
                <a:cs typeface="Times New Roman" pitchFamily="18" charset="0"/>
              </a:rPr>
              <a:t>DataSets</a:t>
            </a:r>
            <a:r>
              <a:rPr lang="en-US" sz="2000" dirty="0" smtClean="0">
                <a:latin typeface="Times New Roman" pitchFamily="18" charset="0"/>
                <a:cs typeface="Times New Roman" pitchFamily="18" charset="0"/>
              </a:rPr>
              <a:t> as Image and Data</a:t>
            </a:r>
          </a:p>
          <a:p>
            <a:r>
              <a:rPr lang="en-US" sz="2000" dirty="0" smtClean="0">
                <a:latin typeface="Times New Roman" pitchFamily="18" charset="0"/>
                <a:cs typeface="Times New Roman" pitchFamily="18" charset="0"/>
              </a:rPr>
              <a:t>First time use of Newly Introduced Ciphers</a:t>
            </a:r>
          </a:p>
          <a:p>
            <a:r>
              <a:rPr lang="en-US" sz="2000" dirty="0" smtClean="0">
                <a:latin typeface="Times New Roman" pitchFamily="18" charset="0"/>
                <a:cs typeface="Times New Roman" pitchFamily="18" charset="0"/>
              </a:rPr>
              <a:t>Implementation of classic and New cipher for mask formation of message</a:t>
            </a:r>
          </a:p>
          <a:p>
            <a:r>
              <a:rPr lang="en-US" sz="2000" dirty="0" smtClean="0">
                <a:latin typeface="Times New Roman" pitchFamily="18" charset="0"/>
                <a:cs typeface="Times New Roman" pitchFamily="18" charset="0"/>
              </a:rPr>
              <a:t>Encryption and Decryption of Ciphers </a:t>
            </a:r>
          </a:p>
          <a:p>
            <a:endParaRPr lang="en-US" sz="2000"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200" dirty="0" smtClean="0">
                <a:latin typeface="Times New Roman" pitchFamily="18" charset="0"/>
                <a:cs typeface="Times New Roman" pitchFamily="18" charset="0"/>
              </a:rPr>
              <a:t>Cryptography System </a:t>
            </a:r>
            <a:endParaRPr lang="en-US" sz="2200" dirty="0">
              <a:latin typeface="Times New Roman" pitchFamily="18" charset="0"/>
              <a:cs typeface="Times New Roman" pitchFamily="18" charset="0"/>
            </a:endParaRPr>
          </a:p>
        </p:txBody>
      </p:sp>
      <p:sp>
        <p:nvSpPr>
          <p:cNvPr id="2" name="Content Placeholder 1"/>
          <p:cNvSpPr>
            <a:spLocks noGrp="1"/>
          </p:cNvSpPr>
          <p:nvPr>
            <p:ph idx="1"/>
          </p:nvPr>
        </p:nvSpPr>
        <p:spPr>
          <a:xfrm>
            <a:off x="388620" y="2313432"/>
            <a:ext cx="6995160" cy="276999"/>
          </a:xfrm>
        </p:spPr>
        <p:txBody>
          <a:bodyPr/>
          <a:lstStyle/>
          <a:p>
            <a:endParaRPr lang="en-US"/>
          </a:p>
        </p:txBody>
      </p:sp>
      <p:pic>
        <p:nvPicPr>
          <p:cNvPr id="1026" name="Picture 2" descr="C:\Users\ad\Pictures\main-qimg-cbd745daf655b53d0f2185503449d7cd.png"/>
          <p:cNvPicPr>
            <a:picLocks noChangeAspect="1" noChangeArrowheads="1"/>
          </p:cNvPicPr>
          <p:nvPr/>
        </p:nvPicPr>
        <p:blipFill>
          <a:blip r:embed="rId2" cstate="print"/>
          <a:srcRect/>
          <a:stretch>
            <a:fillRect/>
          </a:stretch>
        </p:blipFill>
        <p:spPr bwMode="auto">
          <a:xfrm>
            <a:off x="259080" y="2346960"/>
            <a:ext cx="7152220" cy="659384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8620" y="402336"/>
            <a:ext cx="6995160" cy="338554"/>
          </a:xfrm>
        </p:spPr>
        <p:txBody>
          <a:bodyPr/>
          <a:lstStyle/>
          <a:p>
            <a:r>
              <a:rPr lang="en-US" sz="2200" dirty="0" smtClean="0">
                <a:latin typeface="Times New Roman" pitchFamily="18" charset="0"/>
                <a:cs typeface="Times New Roman" pitchFamily="18" charset="0"/>
              </a:rPr>
              <a:t>Ciphers </a:t>
            </a:r>
            <a:endParaRPr lang="en-US" sz="2200" dirty="0">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r>
              <a:rPr lang="en-US" sz="2000" dirty="0" smtClean="0">
                <a:latin typeface="Times New Roman" pitchFamily="18" charset="0"/>
                <a:cs typeface="Times New Roman" pitchFamily="18" charset="0"/>
              </a:rPr>
              <a:t>Caesar </a:t>
            </a:r>
          </a:p>
          <a:p>
            <a:r>
              <a:rPr lang="en-US" sz="2000" dirty="0" err="1" smtClean="0">
                <a:latin typeface="Times New Roman" pitchFamily="18" charset="0"/>
                <a:cs typeface="Times New Roman" pitchFamily="18" charset="0"/>
              </a:rPr>
              <a:t>Gronsfeld</a:t>
            </a:r>
            <a:r>
              <a:rPr lang="en-US" sz="2000" dirty="0" smtClean="0">
                <a:latin typeface="Times New Roman" pitchFamily="18" charset="0"/>
                <a:cs typeface="Times New Roman" pitchFamily="18" charset="0"/>
              </a:rPr>
              <a:t> Cipher</a:t>
            </a:r>
          </a:p>
          <a:p>
            <a:r>
              <a:rPr lang="en-US" sz="2000" dirty="0" smtClean="0">
                <a:latin typeface="Times New Roman" pitchFamily="18" charset="0"/>
                <a:cs typeface="Times New Roman" pitchFamily="18" charset="0"/>
              </a:rPr>
              <a:t>Morse code</a:t>
            </a:r>
          </a:p>
          <a:p>
            <a:r>
              <a:rPr lang="en-US" sz="2000" dirty="0" smtClean="0">
                <a:latin typeface="Times New Roman" pitchFamily="18" charset="0"/>
                <a:cs typeface="Times New Roman" pitchFamily="18" charset="0"/>
              </a:rPr>
              <a:t>Polybius square cipher</a:t>
            </a:r>
          </a:p>
          <a:p>
            <a:r>
              <a:rPr lang="en-US" sz="2000" dirty="0" smtClean="0">
                <a:latin typeface="Times New Roman" pitchFamily="18" charset="0"/>
                <a:cs typeface="Times New Roman" pitchFamily="18" charset="0"/>
              </a:rPr>
              <a:t>RSA </a:t>
            </a:r>
          </a:p>
          <a:p>
            <a:r>
              <a:rPr lang="en-US" sz="2000" dirty="0" err="1" smtClean="0">
                <a:latin typeface="Times New Roman" pitchFamily="18" charset="0"/>
                <a:cs typeface="Times New Roman" pitchFamily="18" charset="0"/>
              </a:rPr>
              <a:t>Vigenere</a:t>
            </a:r>
            <a:r>
              <a:rPr lang="en-US" sz="2000" dirty="0" smtClean="0">
                <a:latin typeface="Times New Roman" pitchFamily="18" charset="0"/>
                <a:cs typeface="Times New Roman" pitchFamily="18" charset="0"/>
              </a:rPr>
              <a:t> Cipher</a:t>
            </a:r>
            <a:endParaRPr lang="en-US" sz="20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402336"/>
            <a:ext cx="6995160" cy="338554"/>
          </a:xfrm>
        </p:spPr>
        <p:txBody>
          <a:bodyPr/>
          <a:lstStyle/>
          <a:p>
            <a:r>
              <a:rPr lang="en-US" sz="2200" dirty="0" smtClean="0">
                <a:latin typeface="Times New Roman" pitchFamily="18" charset="0"/>
                <a:cs typeface="Times New Roman" pitchFamily="18" charset="0"/>
              </a:rPr>
              <a:t>Implementation</a:t>
            </a:r>
            <a:r>
              <a:rPr lang="en-US" dirty="0" smtClean="0"/>
              <a:t> </a:t>
            </a:r>
            <a:endParaRPr lang="en-US" dirty="0"/>
          </a:p>
        </p:txBody>
      </p:sp>
      <p:sp>
        <p:nvSpPr>
          <p:cNvPr id="3" name="Content Placeholder 2"/>
          <p:cNvSpPr>
            <a:spLocks noGrp="1"/>
          </p:cNvSpPr>
          <p:nvPr>
            <p:ph idx="1"/>
          </p:nvPr>
        </p:nvSpPr>
        <p:spPr>
          <a:xfrm>
            <a:off x="388620" y="2313432"/>
            <a:ext cx="6995160" cy="1969770"/>
          </a:xfrm>
        </p:spPr>
        <p:txBody>
          <a:bodyPr/>
          <a:lstStyle/>
          <a:p>
            <a:r>
              <a:rPr lang="en-US" sz="2200" dirty="0" smtClean="0">
                <a:latin typeface="Times New Roman" pitchFamily="18" charset="0"/>
                <a:cs typeface="Times New Roman" pitchFamily="18" charset="0"/>
              </a:rPr>
              <a:t>Message is input to first cipher </a:t>
            </a:r>
          </a:p>
          <a:p>
            <a:r>
              <a:rPr lang="en-US" sz="2200" dirty="0" smtClean="0">
                <a:latin typeface="Times New Roman" pitchFamily="18" charset="0"/>
                <a:cs typeface="Times New Roman" pitchFamily="18" charset="0"/>
              </a:rPr>
              <a:t>Encrypted Message will be M (1)</a:t>
            </a:r>
          </a:p>
          <a:p>
            <a:r>
              <a:rPr lang="en-US" sz="2200" dirty="0" smtClean="0">
                <a:latin typeface="Times New Roman" pitchFamily="18" charset="0"/>
                <a:cs typeface="Times New Roman" pitchFamily="18" charset="0"/>
              </a:rPr>
              <a:t>M(1) will act as Input Message </a:t>
            </a:r>
          </a:p>
          <a:p>
            <a:r>
              <a:rPr lang="en-US" sz="2200" dirty="0" smtClean="0">
                <a:latin typeface="Times New Roman" pitchFamily="18" charset="0"/>
                <a:cs typeface="Times New Roman" pitchFamily="18" charset="0"/>
              </a:rPr>
              <a:t>Then Other cipher will be act </a:t>
            </a:r>
          </a:p>
          <a:p>
            <a:r>
              <a:rPr lang="en-US" sz="2200" dirty="0" smtClean="0">
                <a:latin typeface="Times New Roman" pitchFamily="18" charset="0"/>
                <a:cs typeface="Times New Roman" pitchFamily="18" charset="0"/>
              </a:rPr>
              <a:t>The output will be result </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smtClean="0"/>
              <a:t>Cipher Till used …	</a:t>
            </a:r>
            <a:endParaRPr lang="en-US" sz="2200" dirty="0"/>
          </a:p>
        </p:txBody>
      </p:sp>
      <p:sp>
        <p:nvSpPr>
          <p:cNvPr id="3" name="Content Placeholder 2"/>
          <p:cNvSpPr>
            <a:spLocks noGrp="1"/>
          </p:cNvSpPr>
          <p:nvPr>
            <p:ph idx="1"/>
          </p:nvPr>
        </p:nvSpPr>
        <p:spPr>
          <a:xfrm>
            <a:off x="388620" y="2313432"/>
            <a:ext cx="6995160" cy="954107"/>
          </a:xfrm>
        </p:spPr>
        <p:txBody>
          <a:bodyPr/>
          <a:lstStyle/>
          <a:p>
            <a:r>
              <a:rPr lang="en-US" sz="2200" dirty="0" smtClean="0">
                <a:latin typeface="Times New Roman" pitchFamily="18" charset="0"/>
                <a:cs typeface="Times New Roman" pitchFamily="18" charset="0"/>
              </a:rPr>
              <a:t>Polybius Square Cipher</a:t>
            </a:r>
          </a:p>
          <a:p>
            <a:r>
              <a:rPr lang="en-US" sz="2200" dirty="0" err="1" smtClean="0">
                <a:latin typeface="Times New Roman" pitchFamily="18" charset="0"/>
                <a:cs typeface="Times New Roman" pitchFamily="18" charset="0"/>
              </a:rPr>
              <a:t>Vigenere</a:t>
            </a:r>
            <a:r>
              <a:rPr lang="en-US" sz="2200" dirty="0" smtClean="0">
                <a:latin typeface="Times New Roman" pitchFamily="18" charset="0"/>
                <a:cs typeface="Times New Roman" pitchFamily="18" charset="0"/>
              </a:rPr>
              <a:t> Cipher </a:t>
            </a:r>
          </a:p>
          <a:p>
            <a:endParaRPr lang="en-US" dirty="0"/>
          </a:p>
        </p:txBody>
      </p:sp>
      <p:pic>
        <p:nvPicPr>
          <p:cNvPr id="1026" name="Picture 2" descr="C:\Users\ad\Videos\8sem research papper\letter-plaintext-table-Vigenere-cipher-intersection-row.jpg"/>
          <p:cNvPicPr>
            <a:picLocks noChangeAspect="1" noChangeArrowheads="1"/>
          </p:cNvPicPr>
          <p:nvPr/>
        </p:nvPicPr>
        <p:blipFill>
          <a:blip r:embed="rId2" cstate="print"/>
          <a:srcRect/>
          <a:stretch>
            <a:fillRect/>
          </a:stretch>
        </p:blipFill>
        <p:spPr bwMode="auto">
          <a:xfrm>
            <a:off x="453390" y="3576320"/>
            <a:ext cx="6865620" cy="5811520"/>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8620" y="402336"/>
            <a:ext cx="6995160" cy="276999"/>
          </a:xfrm>
        </p:spPr>
        <p:txBody>
          <a:bodyPr/>
          <a:lstStyle/>
          <a:p>
            <a:r>
              <a:rPr lang="en-US" dirty="0" smtClean="0"/>
              <a:t>Workflow</a:t>
            </a:r>
            <a:endParaRPr lang="en-US" dirty="0">
              <a:effectLst/>
            </a:endParaRPr>
          </a:p>
        </p:txBody>
      </p:sp>
      <p:sp>
        <p:nvSpPr>
          <p:cNvPr id="2" name="Content Placeholder 1"/>
          <p:cNvSpPr>
            <a:spLocks noGrp="1"/>
          </p:cNvSpPr>
          <p:nvPr>
            <p:ph idx="1"/>
          </p:nvPr>
        </p:nvSpPr>
        <p:spPr>
          <a:xfrm>
            <a:off x="388620" y="2313432"/>
            <a:ext cx="6995160" cy="276999"/>
          </a:xfrm>
        </p:spPr>
        <p:txBody>
          <a:bodyPr/>
          <a:lstStyle/>
          <a:p>
            <a:endParaRPr lang="en-US"/>
          </a:p>
        </p:txBody>
      </p:sp>
      <p:pic>
        <p:nvPicPr>
          <p:cNvPr id="2050" name="Picture 2" descr="C:\Users\ad\Pictures\public-key1.png"/>
          <p:cNvPicPr>
            <a:picLocks noChangeAspect="1" noChangeArrowheads="1"/>
          </p:cNvPicPr>
          <p:nvPr/>
        </p:nvPicPr>
        <p:blipFill>
          <a:blip r:embed="rId2" cstate="print"/>
          <a:srcRect/>
          <a:stretch>
            <a:fillRect/>
          </a:stretch>
        </p:blipFill>
        <p:spPr bwMode="auto">
          <a:xfrm>
            <a:off x="464583" y="2346960"/>
            <a:ext cx="6864116" cy="648208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402802"/>
            <a:ext cx="6995160" cy="938318"/>
          </a:xfrm>
        </p:spPr>
        <p:txBody>
          <a:bodyPr>
            <a:normAutofit/>
          </a:bodyPr>
          <a:lstStyle/>
          <a:p>
            <a:r>
              <a:rPr lang="en-US" sz="2200" b="1" dirty="0" smtClean="0">
                <a:latin typeface="Times New Roman" pitchFamily="18" charset="0"/>
                <a:cs typeface="Times New Roman" pitchFamily="18" charset="0"/>
              </a:rPr>
              <a:t>Cryptography</a:t>
            </a:r>
            <a:r>
              <a:rPr lang="en-US" sz="2800" b="1"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Definition</a:t>
            </a:r>
            <a:endParaRPr lang="en-US" sz="2200" b="1" dirty="0">
              <a:latin typeface="Times New Roman" pitchFamily="18" charset="0"/>
              <a:cs typeface="Times New Roman" pitchFamily="18" charset="0"/>
            </a:endParaRPr>
          </a:p>
        </p:txBody>
      </p:sp>
      <p:sp>
        <p:nvSpPr>
          <p:cNvPr id="3" name="Content Placeholder 2"/>
          <p:cNvSpPr>
            <a:spLocks noGrp="1"/>
          </p:cNvSpPr>
          <p:nvPr>
            <p:ph idx="1"/>
          </p:nvPr>
        </p:nvSpPr>
        <p:spPr>
          <a:xfrm>
            <a:off x="388620" y="1676401"/>
            <a:ext cx="6995160" cy="5476240"/>
          </a:xfrm>
        </p:spPr>
        <p:txBody>
          <a:bodyPr>
            <a:normAutofit/>
          </a:bodyPr>
          <a:lstStyle/>
          <a:p>
            <a:pPr algn="just">
              <a:buFont typeface="Wingdings" pitchFamily="2" charset="2"/>
              <a:buChar char="q"/>
            </a:pPr>
            <a:r>
              <a:rPr lang="en-US" sz="2000" dirty="0" smtClean="0">
                <a:latin typeface="Times New Roman" pitchFamily="18" charset="0"/>
                <a:cs typeface="Times New Roman" pitchFamily="18" charset="0"/>
              </a:rPr>
              <a:t>Cryptography is the science of protecting information by transforming it into a secure format. This process, called encryption, has been used for centuries to prevent handwritten messages from being read by unintended recipients.</a:t>
            </a:r>
          </a:p>
          <a:p>
            <a:pPr algn="just">
              <a:buFont typeface="Wingdings" pitchFamily="2" charset="2"/>
              <a:buChar char="q"/>
            </a:pPr>
            <a:r>
              <a:rPr lang="en-US" sz="2000" dirty="0" smtClean="0">
                <a:latin typeface="Times New Roman" pitchFamily="18" charset="0"/>
                <a:cs typeface="Times New Roman" pitchFamily="18" charset="0"/>
              </a:rPr>
              <a:t>Today, cryptography is used to protect digital data. It is a division of computer science that focuses on transforming data into formats that cannot be recognized by unauthorized users.</a:t>
            </a:r>
          </a:p>
          <a:p>
            <a:pPr algn="just">
              <a:buFont typeface="Wingdings" pitchFamily="2" charset="2"/>
              <a:buChar char="q"/>
            </a:pPr>
            <a:r>
              <a:rPr lang="en-US" sz="2000" dirty="0" smtClean="0">
                <a:latin typeface="Times New Roman" pitchFamily="18" charset="0"/>
                <a:cs typeface="Times New Roman" pitchFamily="18" charset="0"/>
              </a:rPr>
              <a:t>Two Types of Cryptography:</a:t>
            </a:r>
          </a:p>
          <a:p>
            <a:pPr marL="715963" indent="-450850" algn="just">
              <a:buFont typeface="Wingdings" pitchFamily="2" charset="2"/>
              <a:buChar char="Ø"/>
            </a:pPr>
            <a:r>
              <a:rPr lang="en-US" sz="2000" dirty="0" smtClean="0">
                <a:latin typeface="Times New Roman" pitchFamily="18" charset="0"/>
                <a:cs typeface="Times New Roman" pitchFamily="18" charset="0"/>
              </a:rPr>
              <a:t>Symmetric Cryptography</a:t>
            </a:r>
          </a:p>
          <a:p>
            <a:pPr marL="715963" indent="-450850" algn="just">
              <a:buFont typeface="Wingdings" pitchFamily="2" charset="2"/>
              <a:buChar char="Ø"/>
            </a:pPr>
            <a:r>
              <a:rPr lang="en-US" sz="2000" dirty="0" smtClean="0">
                <a:latin typeface="Times New Roman" pitchFamily="18" charset="0"/>
                <a:cs typeface="Times New Roman" pitchFamily="18" charset="0"/>
              </a:rPr>
              <a:t>Asymmetric Cryptography</a:t>
            </a:r>
            <a:endParaRPr lang="en-US" sz="2000"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402802"/>
            <a:ext cx="6995160" cy="1050078"/>
          </a:xfrm>
        </p:spPr>
        <p:txBody>
          <a:bodyPr>
            <a:normAutofit/>
          </a:bodyPr>
          <a:lstStyle/>
          <a:p>
            <a:r>
              <a:rPr lang="en-US" sz="2200" b="1" dirty="0" smtClean="0">
                <a:latin typeface="Times New Roman" pitchFamily="18" charset="0"/>
                <a:cs typeface="Times New Roman" pitchFamily="18" charset="0"/>
              </a:rPr>
              <a:t> Pictorial View of Cryptography</a:t>
            </a:r>
            <a:endParaRPr lang="en-US" sz="2200" b="1" dirty="0">
              <a:latin typeface="Times New Roman" pitchFamily="18" charset="0"/>
              <a:cs typeface="Times New Roman" pitchFamily="18" charset="0"/>
            </a:endParaRPr>
          </a:p>
        </p:txBody>
      </p:sp>
      <p:sp>
        <p:nvSpPr>
          <p:cNvPr id="3" name="Content Placeholder 2"/>
          <p:cNvSpPr>
            <a:spLocks noGrp="1"/>
          </p:cNvSpPr>
          <p:nvPr>
            <p:ph idx="1"/>
          </p:nvPr>
        </p:nvSpPr>
        <p:spPr>
          <a:xfrm>
            <a:off x="388620" y="2313432"/>
            <a:ext cx="6995160" cy="276999"/>
          </a:xfrm>
        </p:spPr>
        <p:txBody>
          <a:bodyPr/>
          <a:lstStyle/>
          <a:p>
            <a:endParaRPr lang="en-US"/>
          </a:p>
        </p:txBody>
      </p:sp>
      <p:pic>
        <p:nvPicPr>
          <p:cNvPr id="1026" name="Picture 2" descr="C:\Users\ad\Videos\8sem research papper\security_cissp_cryptography.jpg"/>
          <p:cNvPicPr>
            <a:picLocks noChangeAspect="1" noChangeArrowheads="1"/>
          </p:cNvPicPr>
          <p:nvPr/>
        </p:nvPicPr>
        <p:blipFill>
          <a:blip r:embed="rId2" cstate="print"/>
          <a:srcRect/>
          <a:stretch>
            <a:fillRect/>
          </a:stretch>
        </p:blipFill>
        <p:spPr bwMode="auto">
          <a:xfrm>
            <a:off x="230215" y="1676400"/>
            <a:ext cx="7286625" cy="614680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402336"/>
            <a:ext cx="6995160" cy="338554"/>
          </a:xfrm>
        </p:spPr>
        <p:txBody>
          <a:bodyPr/>
          <a:lstStyle/>
          <a:p>
            <a:r>
              <a:rPr lang="en-US" sz="2200" b="1" dirty="0" smtClean="0">
                <a:latin typeface="Times New Roman" pitchFamily="18" charset="0"/>
                <a:cs typeface="Times New Roman" pitchFamily="18" charset="0"/>
              </a:rPr>
              <a:t>Demerits</a:t>
            </a:r>
            <a:endParaRPr lang="en-US" sz="2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Font typeface="Wingdings" pitchFamily="2" charset="2"/>
              <a:buChar char="q"/>
            </a:pPr>
            <a:r>
              <a:rPr lang="en-US" sz="2000" dirty="0" smtClean="0">
                <a:latin typeface="Times New Roman" pitchFamily="18" charset="0"/>
                <a:cs typeface="Times New Roman" pitchFamily="18" charset="0"/>
              </a:rPr>
              <a:t>Less use of hybrid algorithms </a:t>
            </a:r>
          </a:p>
          <a:p>
            <a:pPr algn="just">
              <a:buFont typeface="Wingdings" pitchFamily="2" charset="2"/>
              <a:buChar char="q"/>
            </a:pPr>
            <a:r>
              <a:rPr lang="en-US" sz="2000" dirty="0" smtClean="0">
                <a:latin typeface="Times New Roman" pitchFamily="18" charset="0"/>
                <a:cs typeface="Times New Roman" pitchFamily="18" charset="0"/>
              </a:rPr>
              <a:t>Selective access control also cannot be realized through the use of cryptography. Administrative controls and procedures are required to be exercised for the same.</a:t>
            </a:r>
          </a:p>
          <a:p>
            <a:pPr algn="just">
              <a:buFont typeface="Wingdings" pitchFamily="2" charset="2"/>
              <a:buChar char="q"/>
            </a:pPr>
            <a:r>
              <a:rPr lang="en-US" sz="2000" dirty="0" smtClean="0">
                <a:latin typeface="Times New Roman" pitchFamily="18" charset="0"/>
                <a:cs typeface="Times New Roman" pitchFamily="18" charset="0"/>
              </a:rPr>
              <a:t>Cryptography comes at cost and time</a:t>
            </a:r>
          </a:p>
          <a:p>
            <a:pPr algn="just">
              <a:buFont typeface="Wingdings" pitchFamily="2" charset="2"/>
              <a:buChar char="q"/>
            </a:pPr>
            <a:r>
              <a:rPr lang="en-US" sz="2000" dirty="0" smtClean="0">
                <a:latin typeface="Times New Roman" pitchFamily="18" charset="0"/>
                <a:cs typeface="Times New Roman" pitchFamily="18" charset="0"/>
              </a:rPr>
              <a:t>Less deployment of system through Deep Learning (Neural Networks)</a:t>
            </a:r>
          </a:p>
          <a:p>
            <a:pPr algn="just">
              <a:buFont typeface="Wingdings" pitchFamily="2" charset="2"/>
              <a:buChar char="q"/>
            </a:pPr>
            <a:r>
              <a:rPr lang="en-US" sz="2000" dirty="0" smtClean="0">
                <a:latin typeface="Times New Roman" pitchFamily="18" charset="0"/>
                <a:cs typeface="Times New Roman" pitchFamily="18" charset="0"/>
              </a:rPr>
              <a:t>Difficult to access even for a legitimate user at a crucial time of decision-making. </a:t>
            </a:r>
          </a:p>
          <a:p>
            <a:pPr algn="just">
              <a:buFont typeface="Wingdings" pitchFamily="2" charset="2"/>
              <a:buChar char="q"/>
            </a:pPr>
            <a:r>
              <a:rPr lang="en-US" sz="2000" dirty="0" smtClean="0">
                <a:latin typeface="Times New Roman" pitchFamily="18" charset="0"/>
                <a:cs typeface="Times New Roman" pitchFamily="18" charset="0"/>
              </a:rPr>
              <a:t>Threats that emerge from the poor design of systems.</a:t>
            </a:r>
          </a:p>
          <a:p>
            <a:pPr algn="just"/>
            <a:endParaRPr 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402802"/>
            <a:ext cx="6995160" cy="1050078"/>
          </a:xfrm>
        </p:spPr>
        <p:txBody>
          <a:bodyPr>
            <a:normAutofit/>
          </a:bodyPr>
          <a:lstStyle/>
          <a:p>
            <a:r>
              <a:rPr lang="en-US" sz="2200" b="1" dirty="0" smtClean="0">
                <a:latin typeface="Times New Roman" pitchFamily="18" charset="0"/>
                <a:cs typeface="Times New Roman" pitchFamily="18" charset="0"/>
              </a:rPr>
              <a:t>Issue and Challenges in Communication System</a:t>
            </a:r>
            <a:endParaRPr lang="en-US" sz="2200" b="1" dirty="0">
              <a:latin typeface="Times New Roman" pitchFamily="18" charset="0"/>
              <a:cs typeface="Times New Roman" pitchFamily="18" charset="0"/>
            </a:endParaRPr>
          </a:p>
        </p:txBody>
      </p:sp>
      <p:sp>
        <p:nvSpPr>
          <p:cNvPr id="3" name="Content Placeholder 2"/>
          <p:cNvSpPr>
            <a:spLocks noGrp="1"/>
          </p:cNvSpPr>
          <p:nvPr>
            <p:ph idx="1"/>
          </p:nvPr>
        </p:nvSpPr>
        <p:spPr>
          <a:xfrm>
            <a:off x="388620" y="1788161"/>
            <a:ext cx="6995160" cy="6258560"/>
          </a:xfrm>
        </p:spPr>
        <p:txBody>
          <a:bodyPr>
            <a:normAutofit/>
          </a:bodyPr>
          <a:lstStyle/>
          <a:p>
            <a:pPr algn="just">
              <a:buFont typeface="Wingdings" pitchFamily="2" charset="2"/>
              <a:buChar char="q"/>
            </a:pPr>
            <a:r>
              <a:rPr lang="en-US" sz="2000" b="1" dirty="0" smtClean="0">
                <a:latin typeface="Times New Roman" pitchFamily="18" charset="0"/>
                <a:cs typeface="Times New Roman" pitchFamily="18" charset="0"/>
              </a:rPr>
              <a:t>State of Insecurity</a:t>
            </a:r>
            <a:r>
              <a:rPr lang="en-US" sz="2000" dirty="0" smtClean="0">
                <a:latin typeface="Times New Roman" pitchFamily="18" charset="0"/>
                <a:cs typeface="Times New Roman" pitchFamily="18" charset="0"/>
              </a:rPr>
              <a:t> – Increase  in Adaption and Development of fragmented attached attack on daily basis on communication system.</a:t>
            </a:r>
          </a:p>
          <a:p>
            <a:pPr algn="just">
              <a:buFont typeface="Wingdings" pitchFamily="2" charset="2"/>
              <a:buChar char="q"/>
            </a:pPr>
            <a:r>
              <a:rPr lang="en-US" sz="2000" b="1" dirty="0">
                <a:latin typeface="Times New Roman" pitchFamily="18" charset="0"/>
                <a:cs typeface="Times New Roman" pitchFamily="18" charset="0"/>
              </a:rPr>
              <a:t>Data Replication </a:t>
            </a:r>
            <a:r>
              <a:rPr lang="en-US" sz="2000" dirty="0" smtClean="0">
                <a:latin typeface="Times New Roman" pitchFamily="18" charset="0"/>
                <a:cs typeface="Times New Roman" pitchFamily="18" charset="0"/>
              </a:rPr>
              <a:t>– Re-writing and Copying of data from Back End server even It is protected by Data saving applications.</a:t>
            </a:r>
          </a:p>
          <a:p>
            <a:pPr algn="just">
              <a:buFont typeface="Wingdings" pitchFamily="2" charset="2"/>
              <a:buChar char="q"/>
            </a:pPr>
            <a:r>
              <a:rPr lang="en-US" sz="2000" b="1" dirty="0">
                <a:latin typeface="Times New Roman" pitchFamily="18" charset="0"/>
                <a:cs typeface="Times New Roman" pitchFamily="18" charset="0"/>
              </a:rPr>
              <a:t>Sense of Message Stealing</a:t>
            </a:r>
            <a:r>
              <a:rPr lang="en-US" sz="2000" dirty="0" smtClean="0">
                <a:latin typeface="Times New Roman" pitchFamily="18" charset="0"/>
                <a:cs typeface="Times New Roman" pitchFamily="18" charset="0"/>
              </a:rPr>
              <a:t>- Important Message of huge Key length stealing or blocking &amp; Jamming of server. </a:t>
            </a:r>
          </a:p>
          <a:p>
            <a:pPr algn="just">
              <a:buFont typeface="Wingdings" pitchFamily="2" charset="2"/>
              <a:buChar char="q"/>
            </a:pPr>
            <a:r>
              <a:rPr lang="en-US" sz="2000" dirty="0">
                <a:latin typeface="Times New Roman" pitchFamily="18" charset="0"/>
                <a:cs typeface="Times New Roman" pitchFamily="18" charset="0"/>
              </a:rPr>
              <a:t>New threats and Attacks such as </a:t>
            </a:r>
            <a:r>
              <a:rPr lang="en-US" sz="2000" dirty="0" err="1">
                <a:latin typeface="Times New Roman" pitchFamily="18" charset="0"/>
                <a:cs typeface="Times New Roman" pitchFamily="18" charset="0"/>
              </a:rPr>
              <a:t>Eavesdropi</a:t>
            </a:r>
            <a:r>
              <a:rPr lang="en-US" sz="2000" dirty="0" err="1" smtClean="0">
                <a:latin typeface="Times New Roman" pitchFamily="18" charset="0"/>
                <a:cs typeface="Times New Roman" pitchFamily="18" charset="0"/>
              </a:rPr>
              <a:t>ng</a:t>
            </a:r>
            <a:r>
              <a:rPr lang="en-US" sz="2000" dirty="0" smtClean="0">
                <a:latin typeface="Times New Roman" pitchFamily="18" charset="0"/>
                <a:cs typeface="Times New Roman" pitchFamily="18" charset="0"/>
              </a:rPr>
              <a:t>, DOS attack and </a:t>
            </a:r>
            <a:r>
              <a:rPr lang="en-US" sz="2000" dirty="0" err="1" smtClean="0">
                <a:latin typeface="Times New Roman" pitchFamily="18" charset="0"/>
                <a:cs typeface="Times New Roman" pitchFamily="18" charset="0"/>
              </a:rPr>
              <a:t>kasiski</a:t>
            </a:r>
            <a:r>
              <a:rPr lang="en-US" sz="2000" dirty="0" smtClean="0">
                <a:latin typeface="Times New Roman" pitchFamily="18" charset="0"/>
                <a:cs typeface="Times New Roman" pitchFamily="18" charset="0"/>
              </a:rPr>
              <a:t> attacks</a:t>
            </a:r>
          </a:p>
          <a:p>
            <a:pPr algn="just">
              <a:buFont typeface="Wingdings" pitchFamily="2" charset="2"/>
              <a:buChar char="q"/>
            </a:pPr>
            <a:r>
              <a:rPr lang="en-US" sz="2000" b="1" dirty="0" smtClean="0">
                <a:latin typeface="Times New Roman" pitchFamily="18" charset="0"/>
                <a:cs typeface="Times New Roman" pitchFamily="18" charset="0"/>
              </a:rPr>
              <a:t>Congestion</a:t>
            </a:r>
            <a:r>
              <a:rPr lang="en-US" sz="2000" dirty="0" smtClean="0">
                <a:latin typeface="Times New Roman" pitchFamily="18" charset="0"/>
                <a:cs typeface="Times New Roman" pitchFamily="18" charset="0"/>
              </a:rPr>
              <a:t> – Message overlapping and re accessing receiver channel without their knowledge.</a:t>
            </a:r>
          </a:p>
          <a:p>
            <a:pPr algn="just">
              <a:buFont typeface="Wingdings" pitchFamily="2" charset="2"/>
              <a:buChar char="q"/>
            </a:pPr>
            <a:r>
              <a:rPr lang="en-US" sz="2000" b="1" dirty="0">
                <a:latin typeface="Times New Roman" pitchFamily="18" charset="0"/>
                <a:cs typeface="Times New Roman" pitchFamily="18" charset="0"/>
              </a:rPr>
              <a:t>Wireless Spoofing attacks</a:t>
            </a:r>
            <a:r>
              <a:rPr lang="en-US" sz="2000" dirty="0" smtClean="0">
                <a:latin typeface="Times New Roman" pitchFamily="18" charset="0"/>
                <a:cs typeface="Times New Roman" pitchFamily="18" charset="0"/>
              </a:rPr>
              <a:t>- attacker uses information obtained by a wireless sniffer to impersonate another machine on the network.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09138" y="1081785"/>
            <a:ext cx="166433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a:cs typeface="Times New Roman"/>
              </a:rPr>
              <a:t>TABLE </a:t>
            </a:r>
            <a:r>
              <a:rPr sz="1200" b="1" dirty="0">
                <a:latin typeface="Times New Roman"/>
                <a:cs typeface="Times New Roman"/>
              </a:rPr>
              <a:t>OF</a:t>
            </a:r>
            <a:r>
              <a:rPr sz="1200" b="1" spc="-35" dirty="0">
                <a:latin typeface="Times New Roman"/>
                <a:cs typeface="Times New Roman"/>
              </a:rPr>
              <a:t> </a:t>
            </a:r>
            <a:r>
              <a:rPr sz="1200" b="1" spc="-10" dirty="0">
                <a:latin typeface="Times New Roman"/>
                <a:cs typeface="Times New Roman"/>
              </a:rPr>
              <a:t>CONTENTS</a:t>
            </a:r>
            <a:endParaRPr sz="1200">
              <a:latin typeface="Times New Roman"/>
              <a:cs typeface="Times New Roman"/>
            </a:endParaRPr>
          </a:p>
        </p:txBody>
      </p:sp>
      <p:graphicFrame>
        <p:nvGraphicFramePr>
          <p:cNvPr id="3" name="object 3"/>
          <p:cNvGraphicFramePr>
            <a:graphicFrameLocks noGrp="1"/>
          </p:cNvGraphicFramePr>
          <p:nvPr/>
        </p:nvGraphicFramePr>
        <p:xfrm>
          <a:off x="638352" y="1553421"/>
          <a:ext cx="5518149" cy="775322"/>
        </p:xfrm>
        <a:graphic>
          <a:graphicData uri="http://schemas.openxmlformats.org/drawingml/2006/table">
            <a:tbl>
              <a:tblPr firstRow="1" bandRow="1">
                <a:tableStyleId>{2D5ABB26-0587-4C30-8999-92F81FD0307C}</a:tableStyleId>
              </a:tblPr>
              <a:tblGrid>
                <a:gridCol w="2022475"/>
                <a:gridCol w="1977389"/>
                <a:gridCol w="1518285"/>
              </a:tblGrid>
              <a:tr h="216973">
                <a:tc>
                  <a:txBody>
                    <a:bodyPr/>
                    <a:lstStyle/>
                    <a:p>
                      <a:pPr marL="127000">
                        <a:lnSpc>
                          <a:spcPts val="1310"/>
                        </a:lnSpc>
                      </a:pPr>
                      <a:r>
                        <a:rPr sz="1200" b="1" spc="-10" dirty="0">
                          <a:latin typeface="Times New Roman"/>
                          <a:cs typeface="Times New Roman"/>
                        </a:rPr>
                        <a:t>CHAPTER</a:t>
                      </a:r>
                      <a:r>
                        <a:rPr sz="1200" b="1" dirty="0">
                          <a:latin typeface="Times New Roman"/>
                          <a:cs typeface="Times New Roman"/>
                        </a:rPr>
                        <a:t> NO.</a:t>
                      </a:r>
                      <a:endParaRPr sz="1200">
                        <a:latin typeface="Times New Roman"/>
                        <a:cs typeface="Times New Roman"/>
                      </a:endParaRPr>
                    </a:p>
                  </a:txBody>
                  <a:tcPr marL="0" marR="0" marT="0" marB="0"/>
                </a:tc>
                <a:tc>
                  <a:txBody>
                    <a:bodyPr/>
                    <a:lstStyle/>
                    <a:p>
                      <a:pPr marL="184150" algn="ctr">
                        <a:lnSpc>
                          <a:spcPts val="1310"/>
                        </a:lnSpc>
                      </a:pPr>
                      <a:r>
                        <a:rPr sz="1200" b="1" spc="-5" dirty="0">
                          <a:latin typeface="Times New Roman"/>
                          <a:cs typeface="Times New Roman"/>
                        </a:rPr>
                        <a:t>TITLE</a:t>
                      </a:r>
                      <a:endParaRPr sz="1200">
                        <a:latin typeface="Times New Roman"/>
                        <a:cs typeface="Times New Roman"/>
                      </a:endParaRPr>
                    </a:p>
                  </a:txBody>
                  <a:tcPr marL="0" marR="0" marT="0" marB="0"/>
                </a:tc>
                <a:tc>
                  <a:txBody>
                    <a:bodyPr/>
                    <a:lstStyle/>
                    <a:p>
                      <a:pPr marL="664210">
                        <a:lnSpc>
                          <a:spcPts val="1310"/>
                        </a:lnSpc>
                      </a:pPr>
                      <a:r>
                        <a:rPr sz="1200" b="1" spc="-5" dirty="0">
                          <a:latin typeface="Times New Roman"/>
                          <a:cs typeface="Times New Roman"/>
                        </a:rPr>
                        <a:t>PAGE</a:t>
                      </a:r>
                      <a:r>
                        <a:rPr sz="1200" b="1" spc="-25" dirty="0">
                          <a:latin typeface="Times New Roman"/>
                          <a:cs typeface="Times New Roman"/>
                        </a:rPr>
                        <a:t> </a:t>
                      </a:r>
                      <a:r>
                        <a:rPr sz="1200" b="1" dirty="0">
                          <a:latin typeface="Times New Roman"/>
                          <a:cs typeface="Times New Roman"/>
                        </a:rPr>
                        <a:t>NO.</a:t>
                      </a:r>
                      <a:endParaRPr sz="1200">
                        <a:latin typeface="Times New Roman"/>
                        <a:cs typeface="Times New Roman"/>
                      </a:endParaRPr>
                    </a:p>
                  </a:txBody>
                  <a:tcPr marL="0" marR="0" marT="0" marB="0"/>
                </a:tc>
              </a:tr>
              <a:tr h="558349">
                <a:tc gridSpan="2">
                  <a:txBody>
                    <a:bodyPr/>
                    <a:lstStyle/>
                    <a:p>
                      <a:pPr marL="1919605">
                        <a:lnSpc>
                          <a:spcPct val="100000"/>
                        </a:lnSpc>
                        <a:spcBef>
                          <a:spcPts val="245"/>
                        </a:spcBef>
                      </a:pPr>
                      <a:r>
                        <a:rPr sz="1200" b="1" spc="-5" dirty="0">
                          <a:latin typeface="Times New Roman"/>
                          <a:cs typeface="Times New Roman"/>
                        </a:rPr>
                        <a:t>ABSTRACT</a:t>
                      </a:r>
                      <a:endParaRPr sz="1200">
                        <a:latin typeface="Times New Roman"/>
                        <a:cs typeface="Times New Roman"/>
                      </a:endParaRPr>
                    </a:p>
                    <a:p>
                      <a:pPr>
                        <a:lnSpc>
                          <a:spcPct val="100000"/>
                        </a:lnSpc>
                        <a:spcBef>
                          <a:spcPts val="40"/>
                        </a:spcBef>
                      </a:pPr>
                      <a:endParaRPr sz="1050">
                        <a:latin typeface="Times New Roman"/>
                        <a:cs typeface="Times New Roman"/>
                      </a:endParaRPr>
                    </a:p>
                    <a:p>
                      <a:pPr marL="1919605">
                        <a:lnSpc>
                          <a:spcPts val="1360"/>
                        </a:lnSpc>
                        <a:spcBef>
                          <a:spcPts val="5"/>
                        </a:spcBef>
                      </a:pPr>
                      <a:r>
                        <a:rPr sz="1200" b="1" spc="-10" dirty="0">
                          <a:latin typeface="Times New Roman"/>
                          <a:cs typeface="Times New Roman"/>
                        </a:rPr>
                        <a:t>LIST </a:t>
                      </a:r>
                      <a:r>
                        <a:rPr sz="1200" b="1" dirty="0">
                          <a:latin typeface="Times New Roman"/>
                          <a:cs typeface="Times New Roman"/>
                        </a:rPr>
                        <a:t>OF </a:t>
                      </a:r>
                      <a:r>
                        <a:rPr sz="1200" b="1" spc="-5" dirty="0">
                          <a:latin typeface="Times New Roman"/>
                          <a:cs typeface="Times New Roman"/>
                        </a:rPr>
                        <a:t>FIGURES</a:t>
                      </a:r>
                      <a:endParaRPr sz="1200">
                        <a:latin typeface="Times New Roman"/>
                        <a:cs typeface="Times New Roman"/>
                      </a:endParaRPr>
                    </a:p>
                  </a:txBody>
                  <a:tcPr marL="0" marR="0" marT="31115" marB="0"/>
                </a:tc>
                <a:tc hMerge="1">
                  <a:txBody>
                    <a:bodyPr/>
                    <a:lstStyle/>
                    <a:p>
                      <a:endParaRPr/>
                    </a:p>
                  </a:txBody>
                  <a:tcPr marL="0" marR="0" marT="0" marB="0"/>
                </a:tc>
                <a:tc>
                  <a:txBody>
                    <a:bodyPr/>
                    <a:lstStyle/>
                    <a:p>
                      <a:pPr marL="1209675">
                        <a:lnSpc>
                          <a:spcPct val="100000"/>
                        </a:lnSpc>
                        <a:spcBef>
                          <a:spcPts val="245"/>
                        </a:spcBef>
                      </a:pPr>
                      <a:r>
                        <a:rPr sz="1200" b="1" dirty="0">
                          <a:latin typeface="Times New Roman"/>
                          <a:cs typeface="Times New Roman"/>
                        </a:rPr>
                        <a:t>iii</a:t>
                      </a:r>
                      <a:endParaRPr sz="1200">
                        <a:latin typeface="Times New Roman"/>
                        <a:cs typeface="Times New Roman"/>
                      </a:endParaRPr>
                    </a:p>
                    <a:p>
                      <a:pPr>
                        <a:lnSpc>
                          <a:spcPct val="100000"/>
                        </a:lnSpc>
                        <a:spcBef>
                          <a:spcPts val="40"/>
                        </a:spcBef>
                      </a:pPr>
                      <a:endParaRPr sz="1050">
                        <a:latin typeface="Times New Roman"/>
                        <a:cs typeface="Times New Roman"/>
                      </a:endParaRPr>
                    </a:p>
                    <a:p>
                      <a:pPr marL="1219200">
                        <a:lnSpc>
                          <a:spcPts val="1360"/>
                        </a:lnSpc>
                        <a:spcBef>
                          <a:spcPts val="5"/>
                        </a:spcBef>
                      </a:pPr>
                      <a:r>
                        <a:rPr sz="1200" b="1" dirty="0">
                          <a:latin typeface="Times New Roman"/>
                          <a:cs typeface="Times New Roman"/>
                        </a:rPr>
                        <a:t>vi</a:t>
                      </a:r>
                      <a:endParaRPr sz="1200">
                        <a:latin typeface="Times New Roman"/>
                        <a:cs typeface="Times New Roman"/>
                      </a:endParaRPr>
                    </a:p>
                  </a:txBody>
                  <a:tcPr marL="0" marR="0" marT="31115" marB="0"/>
                </a:tc>
              </a:tr>
            </a:tbl>
          </a:graphicData>
        </a:graphic>
      </p:graphicFrame>
      <p:sp>
        <p:nvSpPr>
          <p:cNvPr id="4" name="object 4"/>
          <p:cNvSpPr txBox="1"/>
          <p:nvPr/>
        </p:nvSpPr>
        <p:spPr>
          <a:xfrm>
            <a:off x="752652" y="2841117"/>
            <a:ext cx="13970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1.</a:t>
            </a:r>
            <a:endParaRPr sz="1200">
              <a:latin typeface="Times New Roman"/>
              <a:cs typeface="Times New Roman"/>
            </a:endParaRPr>
          </a:p>
        </p:txBody>
      </p:sp>
      <p:sp>
        <p:nvSpPr>
          <p:cNvPr id="5" name="object 5"/>
          <p:cNvSpPr txBox="1"/>
          <p:nvPr/>
        </p:nvSpPr>
        <p:spPr>
          <a:xfrm>
            <a:off x="2466213" y="2841117"/>
            <a:ext cx="1241425" cy="208279"/>
          </a:xfrm>
          <a:prstGeom prst="rect">
            <a:avLst/>
          </a:prstGeom>
        </p:spPr>
        <p:txBody>
          <a:bodyPr vert="horz" wrap="square" lIns="0" tIns="12700" rIns="0" bIns="0" rtlCol="0">
            <a:spAutoFit/>
          </a:bodyPr>
          <a:lstStyle/>
          <a:p>
            <a:pPr marL="12700">
              <a:lnSpc>
                <a:spcPct val="100000"/>
              </a:lnSpc>
              <a:spcBef>
                <a:spcPts val="100"/>
              </a:spcBef>
            </a:pPr>
            <a:r>
              <a:rPr sz="1200" b="1" spc="-20" dirty="0">
                <a:latin typeface="Times New Roman"/>
                <a:cs typeface="Times New Roman"/>
              </a:rPr>
              <a:t>I</a:t>
            </a:r>
            <a:r>
              <a:rPr sz="1200" b="1" spc="-5" dirty="0">
                <a:latin typeface="Times New Roman"/>
                <a:cs typeface="Times New Roman"/>
              </a:rPr>
              <a:t>N</a:t>
            </a:r>
            <a:r>
              <a:rPr sz="1200" b="1" spc="-20" dirty="0">
                <a:latin typeface="Times New Roman"/>
                <a:cs typeface="Times New Roman"/>
              </a:rPr>
              <a:t>T</a:t>
            </a:r>
            <a:r>
              <a:rPr sz="1200" b="1" spc="-5" dirty="0">
                <a:latin typeface="Times New Roman"/>
                <a:cs typeface="Times New Roman"/>
              </a:rPr>
              <a:t>ROD</a:t>
            </a:r>
            <a:r>
              <a:rPr sz="1200" b="1" spc="-10" dirty="0">
                <a:latin typeface="Times New Roman"/>
                <a:cs typeface="Times New Roman"/>
              </a:rPr>
              <a:t>U</a:t>
            </a:r>
            <a:r>
              <a:rPr sz="1200" b="1" spc="15" dirty="0">
                <a:latin typeface="Times New Roman"/>
                <a:cs typeface="Times New Roman"/>
              </a:rPr>
              <a:t>C</a:t>
            </a:r>
            <a:r>
              <a:rPr sz="1200" b="1" spc="-10" dirty="0">
                <a:latin typeface="Times New Roman"/>
                <a:cs typeface="Times New Roman"/>
              </a:rPr>
              <a:t>T</a:t>
            </a:r>
            <a:r>
              <a:rPr sz="1200" b="1" spc="-20" dirty="0">
                <a:latin typeface="Times New Roman"/>
                <a:cs typeface="Times New Roman"/>
              </a:rPr>
              <a:t>I</a:t>
            </a:r>
            <a:r>
              <a:rPr sz="1200" b="1" spc="-5" dirty="0">
                <a:latin typeface="Times New Roman"/>
                <a:cs typeface="Times New Roman"/>
              </a:rPr>
              <a:t>ON</a:t>
            </a:r>
            <a:endParaRPr sz="1200">
              <a:latin typeface="Times New Roman"/>
              <a:cs typeface="Times New Roman"/>
            </a:endParaRPr>
          </a:p>
        </p:txBody>
      </p:sp>
      <p:sp>
        <p:nvSpPr>
          <p:cNvPr id="6" name="object 6"/>
          <p:cNvSpPr txBox="1"/>
          <p:nvPr/>
        </p:nvSpPr>
        <p:spPr>
          <a:xfrm>
            <a:off x="5856859" y="2841117"/>
            <a:ext cx="10160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7</a:t>
            </a:r>
            <a:endParaRPr sz="1200">
              <a:latin typeface="Times New Roman"/>
              <a:cs typeface="Times New Roman"/>
            </a:endParaRPr>
          </a:p>
        </p:txBody>
      </p:sp>
      <p:graphicFrame>
        <p:nvGraphicFramePr>
          <p:cNvPr id="7" name="object 7"/>
          <p:cNvGraphicFramePr>
            <a:graphicFrameLocks noGrp="1"/>
          </p:cNvGraphicFramePr>
          <p:nvPr/>
        </p:nvGraphicFramePr>
        <p:xfrm>
          <a:off x="644448" y="3461723"/>
          <a:ext cx="5419089" cy="3344346"/>
        </p:xfrm>
        <a:graphic>
          <a:graphicData uri="http://schemas.openxmlformats.org/drawingml/2006/table">
            <a:tbl>
              <a:tblPr firstRow="1" bandRow="1">
                <a:tableStyleId>{2D5ABB26-0587-4C30-8999-92F81FD0307C}</a:tableStyleId>
              </a:tblPr>
              <a:tblGrid>
                <a:gridCol w="645795"/>
                <a:gridCol w="1494155"/>
                <a:gridCol w="1892300"/>
                <a:gridCol w="1386839"/>
              </a:tblGrid>
              <a:tr h="711130">
                <a:tc>
                  <a:txBody>
                    <a:bodyPr/>
                    <a:lstStyle/>
                    <a:p>
                      <a:pPr>
                        <a:lnSpc>
                          <a:spcPct val="100000"/>
                        </a:lnSpc>
                      </a:pPr>
                      <a:endParaRPr sz="1100" dirty="0">
                        <a:latin typeface="Times New Roman"/>
                        <a:cs typeface="Times New Roman"/>
                      </a:endParaRPr>
                    </a:p>
                  </a:txBody>
                  <a:tcPr marL="0" marR="0" marT="0" marB="0"/>
                </a:tc>
                <a:tc>
                  <a:txBody>
                    <a:bodyPr/>
                    <a:lstStyle/>
                    <a:p>
                      <a:pPr marR="76835" algn="r">
                        <a:lnSpc>
                          <a:spcPts val="1310"/>
                        </a:lnSpc>
                      </a:pPr>
                      <a:r>
                        <a:rPr sz="1200" dirty="0">
                          <a:latin typeface="Times New Roman"/>
                          <a:cs typeface="Times New Roman"/>
                        </a:rPr>
                        <a:t>1.1</a:t>
                      </a:r>
                      <a:endParaRPr sz="1200">
                        <a:latin typeface="Times New Roman"/>
                        <a:cs typeface="Times New Roman"/>
                      </a:endParaRPr>
                    </a:p>
                  </a:txBody>
                  <a:tcPr marL="0" marR="0" marT="0" marB="0"/>
                </a:tc>
                <a:tc>
                  <a:txBody>
                    <a:bodyPr/>
                    <a:lstStyle/>
                    <a:p>
                      <a:pPr marR="167640" algn="ctr">
                        <a:lnSpc>
                          <a:spcPts val="1310"/>
                        </a:lnSpc>
                      </a:pPr>
                      <a:r>
                        <a:rPr sz="1200" spc="-5" dirty="0">
                          <a:latin typeface="Times New Roman"/>
                          <a:cs typeface="Times New Roman"/>
                        </a:rPr>
                        <a:t>Overall</a:t>
                      </a:r>
                      <a:r>
                        <a:rPr sz="1200" spc="-15" dirty="0">
                          <a:latin typeface="Times New Roman"/>
                          <a:cs typeface="Times New Roman"/>
                        </a:rPr>
                        <a:t> </a:t>
                      </a:r>
                      <a:r>
                        <a:rPr sz="1200" spc="-5" dirty="0">
                          <a:latin typeface="Times New Roman"/>
                          <a:cs typeface="Times New Roman"/>
                        </a:rPr>
                        <a:t>Description</a:t>
                      </a:r>
                      <a:endParaRPr sz="1200">
                        <a:latin typeface="Times New Roman"/>
                        <a:cs typeface="Times New Roman"/>
                      </a:endParaRPr>
                    </a:p>
                    <a:p>
                      <a:pPr marL="84455" marR="309880" algn="ctr">
                        <a:lnSpc>
                          <a:spcPct val="111700"/>
                        </a:lnSpc>
                        <a:spcBef>
                          <a:spcPts val="455"/>
                        </a:spcBef>
                      </a:pPr>
                      <a:r>
                        <a:rPr sz="1200" spc="-5" dirty="0">
                          <a:latin typeface="Times New Roman"/>
                          <a:cs typeface="Times New Roman"/>
                        </a:rPr>
                        <a:t>Features </a:t>
                      </a:r>
                      <a:r>
                        <a:rPr sz="1200" spc="10" dirty="0">
                          <a:latin typeface="Times New Roman"/>
                          <a:cs typeface="Times New Roman"/>
                        </a:rPr>
                        <a:t>of</a:t>
                      </a:r>
                      <a:r>
                        <a:rPr sz="1200" spc="-95" dirty="0">
                          <a:latin typeface="Times New Roman"/>
                          <a:cs typeface="Times New Roman"/>
                        </a:rPr>
                        <a:t> </a:t>
                      </a:r>
                      <a:r>
                        <a:rPr sz="1200" dirty="0">
                          <a:latin typeface="Times New Roman"/>
                          <a:cs typeface="Times New Roman"/>
                        </a:rPr>
                        <a:t>Cryptograph  </a:t>
                      </a:r>
                      <a:r>
                        <a:rPr sz="1200" spc="-5" dirty="0">
                          <a:latin typeface="Times New Roman"/>
                          <a:cs typeface="Times New Roman"/>
                        </a:rPr>
                        <a:t>Types </a:t>
                      </a:r>
                      <a:r>
                        <a:rPr sz="1200" spc="10" dirty="0">
                          <a:latin typeface="Times New Roman"/>
                          <a:cs typeface="Times New Roman"/>
                        </a:rPr>
                        <a:t>of</a:t>
                      </a:r>
                      <a:r>
                        <a:rPr sz="1200" spc="-105" dirty="0">
                          <a:latin typeface="Times New Roman"/>
                          <a:cs typeface="Times New Roman"/>
                        </a:rPr>
                        <a:t> </a:t>
                      </a:r>
                      <a:r>
                        <a:rPr sz="1200" dirty="0">
                          <a:latin typeface="Times New Roman"/>
                          <a:cs typeface="Times New Roman"/>
                        </a:rPr>
                        <a:t>Cryptography</a:t>
                      </a:r>
                      <a:endParaRPr sz="1200">
                        <a:latin typeface="Times New Roman"/>
                        <a:cs typeface="Times New Roman"/>
                      </a:endParaRPr>
                    </a:p>
                  </a:txBody>
                  <a:tcPr marL="0" marR="0" marT="0" marB="0"/>
                </a:tc>
                <a:tc>
                  <a:txBody>
                    <a:bodyPr/>
                    <a:lstStyle/>
                    <a:p>
                      <a:pPr marL="1158875">
                        <a:lnSpc>
                          <a:spcPts val="1310"/>
                        </a:lnSpc>
                      </a:pPr>
                      <a:r>
                        <a:rPr sz="1200" dirty="0">
                          <a:latin typeface="Times New Roman"/>
                          <a:cs typeface="Times New Roman"/>
                        </a:rPr>
                        <a:t>8</a:t>
                      </a:r>
                      <a:endParaRPr sz="1200">
                        <a:latin typeface="Times New Roman"/>
                        <a:cs typeface="Times New Roman"/>
                      </a:endParaRPr>
                    </a:p>
                    <a:p>
                      <a:pPr marL="317500">
                        <a:lnSpc>
                          <a:spcPct val="100000"/>
                        </a:lnSpc>
                        <a:spcBef>
                          <a:spcPts val="625"/>
                        </a:spcBef>
                      </a:pPr>
                      <a:r>
                        <a:rPr sz="1200" dirty="0">
                          <a:latin typeface="Times New Roman"/>
                          <a:cs typeface="Times New Roman"/>
                        </a:rPr>
                        <a:t>y</a:t>
                      </a:r>
                      <a:endParaRPr sz="1200">
                        <a:latin typeface="Times New Roman"/>
                        <a:cs typeface="Times New Roman"/>
                      </a:endParaRPr>
                    </a:p>
                  </a:txBody>
                  <a:tcPr marL="0" marR="0" marT="0" marB="0"/>
                </a:tc>
              </a:tr>
              <a:tr h="615823">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300">
                        <a:latin typeface="Times New Roman"/>
                        <a:cs typeface="Times New Roman"/>
                      </a:endParaRPr>
                    </a:p>
                    <a:p>
                      <a:pPr>
                        <a:lnSpc>
                          <a:spcPct val="100000"/>
                        </a:lnSpc>
                        <a:spcBef>
                          <a:spcPts val="20"/>
                        </a:spcBef>
                      </a:pPr>
                      <a:endParaRPr sz="1150">
                        <a:latin typeface="Times New Roman"/>
                        <a:cs typeface="Times New Roman"/>
                      </a:endParaRPr>
                    </a:p>
                    <a:p>
                      <a:pPr marR="124460" algn="r">
                        <a:lnSpc>
                          <a:spcPct val="100000"/>
                        </a:lnSpc>
                      </a:pPr>
                      <a:r>
                        <a:rPr sz="1200" dirty="0">
                          <a:latin typeface="Times New Roman"/>
                          <a:cs typeface="Times New Roman"/>
                        </a:rPr>
                        <a:t>1</a:t>
                      </a:r>
                      <a:r>
                        <a:rPr sz="1200" spc="10" dirty="0">
                          <a:latin typeface="Times New Roman"/>
                          <a:cs typeface="Times New Roman"/>
                        </a:rPr>
                        <a:t>.</a:t>
                      </a:r>
                      <a:r>
                        <a:rPr sz="1200" dirty="0">
                          <a:latin typeface="Times New Roman"/>
                          <a:cs typeface="Times New Roman"/>
                        </a:rPr>
                        <a:t>2</a:t>
                      </a:r>
                      <a:endParaRPr sz="1200">
                        <a:latin typeface="Times New Roman"/>
                        <a:cs typeface="Times New Roman"/>
                      </a:endParaRPr>
                    </a:p>
                  </a:txBody>
                  <a:tcPr marL="0" marR="0" marT="0" marB="0"/>
                </a:tc>
                <a:tc>
                  <a:txBody>
                    <a:bodyPr/>
                    <a:lstStyle/>
                    <a:p>
                      <a:pPr marL="264160">
                        <a:lnSpc>
                          <a:spcPct val="100000"/>
                        </a:lnSpc>
                        <a:spcBef>
                          <a:spcPts val="464"/>
                        </a:spcBef>
                        <a:tabLst>
                          <a:tab pos="721360" algn="l"/>
                        </a:tabLst>
                      </a:pPr>
                      <a:r>
                        <a:rPr sz="1200" dirty="0">
                          <a:latin typeface="Times New Roman"/>
                          <a:cs typeface="Times New Roman"/>
                        </a:rPr>
                        <a:t>1.1.3	</a:t>
                      </a:r>
                      <a:r>
                        <a:rPr sz="1200" spc="-5" dirty="0">
                          <a:latin typeface="Times New Roman"/>
                          <a:cs typeface="Times New Roman"/>
                        </a:rPr>
                        <a:t>Components</a:t>
                      </a:r>
                      <a:endParaRPr sz="1200">
                        <a:latin typeface="Times New Roman"/>
                        <a:cs typeface="Times New Roman"/>
                      </a:endParaRPr>
                    </a:p>
                    <a:p>
                      <a:pPr marL="255270">
                        <a:lnSpc>
                          <a:spcPct val="100000"/>
                        </a:lnSpc>
                        <a:spcBef>
                          <a:spcPts val="910"/>
                        </a:spcBef>
                      </a:pPr>
                      <a:r>
                        <a:rPr sz="1200" spc="-5" dirty="0">
                          <a:latin typeface="Times New Roman"/>
                          <a:cs typeface="Times New Roman"/>
                        </a:rPr>
                        <a:t>Purpose</a:t>
                      </a:r>
                      <a:endParaRPr sz="1200">
                        <a:latin typeface="Times New Roman"/>
                        <a:cs typeface="Times New Roman"/>
                      </a:endParaRPr>
                    </a:p>
                  </a:txBody>
                  <a:tcPr marL="0" marR="0" marT="59054" marB="0"/>
                </a:tc>
                <a:tc>
                  <a:txBody>
                    <a:bodyPr/>
                    <a:lstStyle/>
                    <a:p>
                      <a:pPr>
                        <a:lnSpc>
                          <a:spcPct val="100000"/>
                        </a:lnSpc>
                      </a:pPr>
                      <a:endParaRPr sz="1300">
                        <a:latin typeface="Times New Roman"/>
                        <a:cs typeface="Times New Roman"/>
                      </a:endParaRPr>
                    </a:p>
                    <a:p>
                      <a:pPr>
                        <a:lnSpc>
                          <a:spcPct val="100000"/>
                        </a:lnSpc>
                        <a:spcBef>
                          <a:spcPts val="20"/>
                        </a:spcBef>
                      </a:pPr>
                      <a:endParaRPr sz="1150">
                        <a:latin typeface="Times New Roman"/>
                        <a:cs typeface="Times New Roman"/>
                      </a:endParaRPr>
                    </a:p>
                    <a:p>
                      <a:pPr marR="165100" algn="r">
                        <a:lnSpc>
                          <a:spcPct val="100000"/>
                        </a:lnSpc>
                      </a:pPr>
                      <a:r>
                        <a:rPr sz="1200" spc="5" dirty="0">
                          <a:latin typeface="Times New Roman"/>
                          <a:cs typeface="Times New Roman"/>
                        </a:rPr>
                        <a:t>11</a:t>
                      </a:r>
                      <a:endParaRPr sz="1200">
                        <a:latin typeface="Times New Roman"/>
                        <a:cs typeface="Times New Roman"/>
                      </a:endParaRPr>
                    </a:p>
                  </a:txBody>
                  <a:tcPr marL="0" marR="0" marT="0" marB="0"/>
                </a:tc>
              </a:tr>
              <a:tr h="304926">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marL="255270">
                        <a:lnSpc>
                          <a:spcPct val="100000"/>
                        </a:lnSpc>
                        <a:spcBef>
                          <a:spcPts val="415"/>
                        </a:spcBef>
                        <a:tabLst>
                          <a:tab pos="751840" algn="l"/>
                        </a:tabLst>
                      </a:pPr>
                      <a:r>
                        <a:rPr sz="1200" dirty="0">
                          <a:latin typeface="Times New Roman"/>
                          <a:cs typeface="Times New Roman"/>
                        </a:rPr>
                        <a:t>1.2.1	Attacks</a:t>
                      </a:r>
                    </a:p>
                  </a:txBody>
                  <a:tcPr marL="0" marR="0" marT="52705" marB="0"/>
                </a:tc>
                <a:tc>
                  <a:txBody>
                    <a:bodyPr/>
                    <a:lstStyle/>
                    <a:p>
                      <a:pPr>
                        <a:lnSpc>
                          <a:spcPct val="100000"/>
                        </a:lnSpc>
                      </a:pPr>
                      <a:endParaRPr sz="1100">
                        <a:latin typeface="Times New Roman"/>
                        <a:cs typeface="Times New Roman"/>
                      </a:endParaRPr>
                    </a:p>
                  </a:txBody>
                  <a:tcPr marL="0" marR="0" marT="0" marB="0"/>
                </a:tc>
              </a:tr>
              <a:tr h="330707">
                <a:tc>
                  <a:txBody>
                    <a:bodyPr/>
                    <a:lstStyle/>
                    <a:p>
                      <a:pPr>
                        <a:lnSpc>
                          <a:spcPct val="100000"/>
                        </a:lnSpc>
                      </a:pPr>
                      <a:endParaRPr sz="1100">
                        <a:latin typeface="Times New Roman"/>
                        <a:cs typeface="Times New Roman"/>
                      </a:endParaRPr>
                    </a:p>
                  </a:txBody>
                  <a:tcPr marL="0" marR="0" marT="0" marB="0"/>
                </a:tc>
                <a:tc>
                  <a:txBody>
                    <a:bodyPr/>
                    <a:lstStyle/>
                    <a:p>
                      <a:pPr marR="145415" algn="r">
                        <a:lnSpc>
                          <a:spcPct val="100000"/>
                        </a:lnSpc>
                        <a:spcBef>
                          <a:spcPts val="390"/>
                        </a:spcBef>
                      </a:pPr>
                      <a:r>
                        <a:rPr sz="1200" dirty="0">
                          <a:latin typeface="Times New Roman"/>
                          <a:cs typeface="Times New Roman"/>
                        </a:rPr>
                        <a:t>1</a:t>
                      </a:r>
                      <a:r>
                        <a:rPr sz="1200" spc="10" dirty="0">
                          <a:latin typeface="Times New Roman"/>
                          <a:cs typeface="Times New Roman"/>
                        </a:rPr>
                        <a:t>.</a:t>
                      </a:r>
                      <a:r>
                        <a:rPr sz="1200" dirty="0">
                          <a:latin typeface="Times New Roman"/>
                          <a:cs typeface="Times New Roman"/>
                        </a:rPr>
                        <a:t>3</a:t>
                      </a:r>
                      <a:endParaRPr sz="1200">
                        <a:latin typeface="Times New Roman"/>
                        <a:cs typeface="Times New Roman"/>
                      </a:endParaRPr>
                    </a:p>
                  </a:txBody>
                  <a:tcPr marL="0" marR="0" marT="49530" marB="0"/>
                </a:tc>
                <a:tc>
                  <a:txBody>
                    <a:bodyPr/>
                    <a:lstStyle/>
                    <a:p>
                      <a:pPr marL="255270">
                        <a:lnSpc>
                          <a:spcPct val="100000"/>
                        </a:lnSpc>
                        <a:spcBef>
                          <a:spcPts val="390"/>
                        </a:spcBef>
                      </a:pPr>
                      <a:r>
                        <a:rPr sz="1200" spc="-10" dirty="0">
                          <a:latin typeface="Times New Roman"/>
                          <a:cs typeface="Times New Roman"/>
                        </a:rPr>
                        <a:t>Cipher</a:t>
                      </a:r>
                      <a:endParaRPr sz="1200">
                        <a:latin typeface="Times New Roman"/>
                        <a:cs typeface="Times New Roman"/>
                      </a:endParaRPr>
                    </a:p>
                  </a:txBody>
                  <a:tcPr marL="0" marR="0" marT="49530" marB="0"/>
                </a:tc>
                <a:tc>
                  <a:txBody>
                    <a:bodyPr/>
                    <a:lstStyle/>
                    <a:p>
                      <a:pPr marR="119380" algn="r">
                        <a:lnSpc>
                          <a:spcPct val="100000"/>
                        </a:lnSpc>
                        <a:spcBef>
                          <a:spcPts val="390"/>
                        </a:spcBef>
                      </a:pPr>
                      <a:r>
                        <a:rPr sz="1200" spc="5" dirty="0">
                          <a:latin typeface="Times New Roman"/>
                          <a:cs typeface="Times New Roman"/>
                        </a:rPr>
                        <a:t>14</a:t>
                      </a:r>
                      <a:endParaRPr sz="1200">
                        <a:latin typeface="Times New Roman"/>
                        <a:cs typeface="Times New Roman"/>
                      </a:endParaRPr>
                    </a:p>
                  </a:txBody>
                  <a:tcPr marL="0" marR="0" marT="49530" marB="0"/>
                </a:tc>
              </a:tr>
              <a:tr h="1340415">
                <a:tc>
                  <a:txBody>
                    <a:bodyPr/>
                    <a:lstStyle/>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pPr>
                      <a:endParaRPr sz="1300">
                        <a:latin typeface="Times New Roman"/>
                        <a:cs typeface="Times New Roman"/>
                      </a:endParaRPr>
                    </a:p>
                    <a:p>
                      <a:pPr>
                        <a:lnSpc>
                          <a:spcPct val="100000"/>
                        </a:lnSpc>
                        <a:spcBef>
                          <a:spcPts val="10"/>
                        </a:spcBef>
                      </a:pPr>
                      <a:endParaRPr sz="1400">
                        <a:latin typeface="Times New Roman"/>
                        <a:cs typeface="Times New Roman"/>
                      </a:endParaRPr>
                    </a:p>
                    <a:p>
                      <a:pPr marL="127000">
                        <a:lnSpc>
                          <a:spcPts val="1360"/>
                        </a:lnSpc>
                      </a:pPr>
                      <a:r>
                        <a:rPr sz="1200" b="1" dirty="0">
                          <a:latin typeface="Times New Roman"/>
                          <a:cs typeface="Times New Roman"/>
                        </a:rPr>
                        <a:t>2.</a:t>
                      </a:r>
                      <a:endParaRPr sz="1200">
                        <a:latin typeface="Times New Roman"/>
                        <a:cs typeface="Times New Roman"/>
                      </a:endParaRPr>
                    </a:p>
                  </a:txBody>
                  <a:tcPr marL="0" marR="0" marT="0" marB="0"/>
                </a:tc>
                <a:tc gridSpan="3">
                  <a:txBody>
                    <a:bodyPr/>
                    <a:lstStyle/>
                    <a:p>
                      <a:pPr marL="404495">
                        <a:lnSpc>
                          <a:spcPct val="100000"/>
                        </a:lnSpc>
                        <a:spcBef>
                          <a:spcPts val="620"/>
                        </a:spcBef>
                      </a:pPr>
                      <a:r>
                        <a:rPr sz="1200" spc="-5" dirty="0">
                          <a:latin typeface="Times New Roman"/>
                          <a:cs typeface="Times New Roman"/>
                        </a:rPr>
                        <a:t>Substitution</a:t>
                      </a:r>
                      <a:r>
                        <a:rPr sz="1200" spc="-20" dirty="0">
                          <a:latin typeface="Times New Roman"/>
                          <a:cs typeface="Times New Roman"/>
                        </a:rPr>
                        <a:t> </a:t>
                      </a:r>
                      <a:r>
                        <a:rPr sz="1200" spc="-5" dirty="0">
                          <a:latin typeface="Times New Roman"/>
                          <a:cs typeface="Times New Roman"/>
                        </a:rPr>
                        <a:t>Cipher</a:t>
                      </a:r>
                      <a:endParaRPr sz="1200" dirty="0">
                        <a:latin typeface="Times New Roman"/>
                        <a:cs typeface="Times New Roman"/>
                      </a:endParaRPr>
                    </a:p>
                    <a:p>
                      <a:pPr>
                        <a:lnSpc>
                          <a:spcPct val="100000"/>
                        </a:lnSpc>
                        <a:spcBef>
                          <a:spcPts val="15"/>
                        </a:spcBef>
                      </a:pPr>
                      <a:endParaRPr sz="1200" dirty="0">
                        <a:latin typeface="Times New Roman"/>
                        <a:cs typeface="Times New Roman"/>
                      </a:endParaRPr>
                    </a:p>
                    <a:p>
                      <a:pPr marL="2130425">
                        <a:lnSpc>
                          <a:spcPct val="100000"/>
                        </a:lnSpc>
                      </a:pPr>
                      <a:r>
                        <a:rPr sz="1200" spc="-5" dirty="0">
                          <a:latin typeface="Times New Roman"/>
                          <a:cs typeface="Times New Roman"/>
                        </a:rPr>
                        <a:t>Transposition</a:t>
                      </a:r>
                      <a:r>
                        <a:rPr sz="1200" spc="-10" dirty="0">
                          <a:latin typeface="Times New Roman"/>
                          <a:cs typeface="Times New Roman"/>
                        </a:rPr>
                        <a:t> </a:t>
                      </a:r>
                      <a:r>
                        <a:rPr sz="1200" spc="-5" dirty="0">
                          <a:latin typeface="Times New Roman"/>
                          <a:cs typeface="Times New Roman"/>
                        </a:rPr>
                        <a:t>Cipher</a:t>
                      </a:r>
                      <a:endParaRPr sz="1200" dirty="0">
                        <a:latin typeface="Times New Roman"/>
                        <a:cs typeface="Times New Roman"/>
                      </a:endParaRPr>
                    </a:p>
                    <a:p>
                      <a:pPr>
                        <a:lnSpc>
                          <a:spcPct val="100000"/>
                        </a:lnSpc>
                      </a:pPr>
                      <a:endParaRPr sz="1300" dirty="0">
                        <a:latin typeface="Times New Roman"/>
                        <a:cs typeface="Times New Roman"/>
                      </a:endParaRPr>
                    </a:p>
                    <a:p>
                      <a:pPr>
                        <a:lnSpc>
                          <a:spcPct val="100000"/>
                        </a:lnSpc>
                      </a:pPr>
                      <a:endParaRPr sz="1300" dirty="0">
                        <a:latin typeface="Times New Roman"/>
                        <a:cs typeface="Times New Roman"/>
                      </a:endParaRPr>
                    </a:p>
                    <a:p>
                      <a:pPr>
                        <a:lnSpc>
                          <a:spcPct val="100000"/>
                        </a:lnSpc>
                        <a:spcBef>
                          <a:spcPts val="35"/>
                        </a:spcBef>
                      </a:pPr>
                      <a:endParaRPr sz="1000" dirty="0">
                        <a:latin typeface="Times New Roman"/>
                        <a:cs typeface="Times New Roman"/>
                      </a:endParaRPr>
                    </a:p>
                    <a:p>
                      <a:pPr marL="1215390">
                        <a:lnSpc>
                          <a:spcPts val="1385"/>
                        </a:lnSpc>
                      </a:pPr>
                      <a:r>
                        <a:rPr sz="1200" b="1" spc="-5" dirty="0">
                          <a:latin typeface="Times New Roman"/>
                          <a:cs typeface="Times New Roman"/>
                        </a:rPr>
                        <a:t>LITERATURE </a:t>
                      </a:r>
                      <a:r>
                        <a:rPr sz="1200" b="1" spc="-10" dirty="0">
                          <a:latin typeface="Times New Roman"/>
                          <a:cs typeface="Times New Roman"/>
                        </a:rPr>
                        <a:t>REVIEW</a:t>
                      </a:r>
                      <a:endParaRPr sz="1200" dirty="0">
                        <a:latin typeface="Times New Roman"/>
                        <a:cs typeface="Times New Roman"/>
                      </a:endParaRPr>
                    </a:p>
                  </a:txBody>
                  <a:tcPr marL="0" marR="0" marT="78740" marB="0"/>
                </a:tc>
                <a:tc hMerge="1">
                  <a:txBody>
                    <a:bodyPr/>
                    <a:lstStyle/>
                    <a:p>
                      <a:endParaRPr/>
                    </a:p>
                  </a:txBody>
                  <a:tcPr marL="0" marR="0" marT="0" marB="0"/>
                </a:tc>
                <a:tc hMerge="1">
                  <a:txBody>
                    <a:bodyPr/>
                    <a:lstStyle/>
                    <a:p>
                      <a:endParaRPr/>
                    </a:p>
                  </a:txBody>
                  <a:tcPr marL="0" marR="0" marT="0" marB="0"/>
                </a:tc>
              </a:tr>
            </a:tbl>
          </a:graphicData>
        </a:graphic>
      </p:graphicFrame>
      <p:graphicFrame>
        <p:nvGraphicFramePr>
          <p:cNvPr id="8" name="object 8"/>
          <p:cNvGraphicFramePr>
            <a:graphicFrameLocks noGrp="1"/>
          </p:cNvGraphicFramePr>
          <p:nvPr/>
        </p:nvGraphicFramePr>
        <p:xfrm>
          <a:off x="742746" y="7126689"/>
          <a:ext cx="5259070" cy="2275519"/>
        </p:xfrm>
        <a:graphic>
          <a:graphicData uri="http://schemas.openxmlformats.org/drawingml/2006/table">
            <a:tbl>
              <a:tblPr firstRow="1" bandRow="1">
                <a:tableStyleId>{2D5ABB26-0587-4C30-8999-92F81FD0307C}</a:tableStyleId>
              </a:tblPr>
              <a:tblGrid>
                <a:gridCol w="1425575"/>
                <a:gridCol w="2712720"/>
                <a:gridCol w="1120775"/>
              </a:tblGrid>
              <a:tr h="215449">
                <a:tc>
                  <a:txBody>
                    <a:bodyPr/>
                    <a:lstStyle/>
                    <a:p>
                      <a:pPr marL="31750">
                        <a:lnSpc>
                          <a:spcPts val="1310"/>
                        </a:lnSpc>
                      </a:pPr>
                      <a:r>
                        <a:rPr sz="1200" b="1" spc="-45" dirty="0">
                          <a:latin typeface="Times New Roman"/>
                          <a:cs typeface="Times New Roman"/>
                        </a:rPr>
                        <a:t>3.</a:t>
                      </a:r>
                      <a:endParaRPr sz="1200">
                        <a:latin typeface="Times New Roman"/>
                        <a:cs typeface="Times New Roman"/>
                      </a:endParaRPr>
                    </a:p>
                  </a:txBody>
                  <a:tcPr marL="0" marR="0" marT="0" marB="0"/>
                </a:tc>
                <a:tc>
                  <a:txBody>
                    <a:bodyPr/>
                    <a:lstStyle/>
                    <a:p>
                      <a:pPr marL="359410">
                        <a:lnSpc>
                          <a:spcPts val="1310"/>
                        </a:lnSpc>
                      </a:pPr>
                      <a:r>
                        <a:rPr sz="1200" b="1" spc="-10" dirty="0">
                          <a:latin typeface="Times New Roman"/>
                          <a:cs typeface="Times New Roman"/>
                        </a:rPr>
                        <a:t>POPOSED</a:t>
                      </a:r>
                      <a:r>
                        <a:rPr sz="1200" b="1" spc="5" dirty="0">
                          <a:latin typeface="Times New Roman"/>
                          <a:cs typeface="Times New Roman"/>
                        </a:rPr>
                        <a:t> </a:t>
                      </a:r>
                      <a:r>
                        <a:rPr sz="1200" b="1" spc="-5" dirty="0">
                          <a:latin typeface="Times New Roman"/>
                          <a:cs typeface="Times New Roman"/>
                        </a:rPr>
                        <a:t>SYSTEM</a:t>
                      </a:r>
                      <a:endParaRPr sz="1200">
                        <a:latin typeface="Times New Roman"/>
                        <a:cs typeface="Times New Roman"/>
                      </a:endParaRPr>
                    </a:p>
                  </a:txBody>
                  <a:tcPr marL="0" marR="0" marT="0" marB="0"/>
                </a:tc>
                <a:tc>
                  <a:txBody>
                    <a:bodyPr/>
                    <a:lstStyle/>
                    <a:p>
                      <a:pPr marR="60325" algn="r">
                        <a:lnSpc>
                          <a:spcPts val="1310"/>
                        </a:lnSpc>
                      </a:pPr>
                      <a:r>
                        <a:rPr sz="1200" b="1" dirty="0">
                          <a:latin typeface="Times New Roman"/>
                          <a:cs typeface="Times New Roman"/>
                        </a:rPr>
                        <a:t>18</a:t>
                      </a:r>
                      <a:endParaRPr sz="1200">
                        <a:latin typeface="Times New Roman"/>
                        <a:cs typeface="Times New Roman"/>
                      </a:endParaRPr>
                    </a:p>
                  </a:txBody>
                  <a:tcPr marL="0" marR="0" marT="0" marB="0"/>
                </a:tc>
              </a:tr>
              <a:tr h="262127">
                <a:tc>
                  <a:txBody>
                    <a:bodyPr/>
                    <a:lstStyle/>
                    <a:p>
                      <a:pPr marL="59055">
                        <a:lnSpc>
                          <a:spcPct val="100000"/>
                        </a:lnSpc>
                        <a:spcBef>
                          <a:spcPts val="235"/>
                        </a:spcBef>
                      </a:pPr>
                      <a:r>
                        <a:rPr sz="1200" spc="-5" dirty="0">
                          <a:latin typeface="Times New Roman"/>
                          <a:cs typeface="Times New Roman"/>
                        </a:rPr>
                        <a:t>Vigenere Cipher</a:t>
                      </a:r>
                      <a:endParaRPr sz="1200">
                        <a:latin typeface="Times New Roman"/>
                        <a:cs typeface="Times New Roman"/>
                      </a:endParaRPr>
                    </a:p>
                  </a:txBody>
                  <a:tcPr marL="0" marR="0" marT="29845"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r>
              <a:tr h="394842">
                <a:tc>
                  <a:txBody>
                    <a:bodyPr/>
                    <a:lstStyle/>
                    <a:p>
                      <a:pPr marL="59055">
                        <a:lnSpc>
                          <a:spcPct val="100000"/>
                        </a:lnSpc>
                        <a:spcBef>
                          <a:spcPts val="235"/>
                        </a:spcBef>
                      </a:pPr>
                      <a:r>
                        <a:rPr sz="1200" spc="-5" dirty="0">
                          <a:latin typeface="Times New Roman"/>
                          <a:cs typeface="Times New Roman"/>
                        </a:rPr>
                        <a:t>Polybius</a:t>
                      </a:r>
                      <a:r>
                        <a:rPr sz="1200" spc="-30" dirty="0">
                          <a:latin typeface="Times New Roman"/>
                          <a:cs typeface="Times New Roman"/>
                        </a:rPr>
                        <a:t> </a:t>
                      </a:r>
                      <a:r>
                        <a:rPr sz="1200" spc="-5" dirty="0">
                          <a:latin typeface="Times New Roman"/>
                          <a:cs typeface="Times New Roman"/>
                        </a:rPr>
                        <a:t>Cipher</a:t>
                      </a:r>
                      <a:endParaRPr sz="1200">
                        <a:latin typeface="Times New Roman"/>
                        <a:cs typeface="Times New Roman"/>
                      </a:endParaRPr>
                    </a:p>
                  </a:txBody>
                  <a:tcPr marL="0" marR="0" marT="29845"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r>
              <a:tr h="527443">
                <a:tc>
                  <a:txBody>
                    <a:bodyPr/>
                    <a:lstStyle/>
                    <a:p>
                      <a:pPr>
                        <a:lnSpc>
                          <a:spcPct val="100000"/>
                        </a:lnSpc>
                        <a:spcBef>
                          <a:spcPts val="15"/>
                        </a:spcBef>
                      </a:pPr>
                      <a:endParaRPr sz="1100">
                        <a:latin typeface="Times New Roman"/>
                        <a:cs typeface="Times New Roman"/>
                      </a:endParaRPr>
                    </a:p>
                    <a:p>
                      <a:pPr marL="31750">
                        <a:lnSpc>
                          <a:spcPct val="100000"/>
                        </a:lnSpc>
                      </a:pPr>
                      <a:r>
                        <a:rPr sz="1200" b="1" spc="-45" dirty="0">
                          <a:latin typeface="Times New Roman"/>
                          <a:cs typeface="Times New Roman"/>
                        </a:rPr>
                        <a:t>4.</a:t>
                      </a:r>
                      <a:endParaRPr sz="1200">
                        <a:latin typeface="Times New Roman"/>
                        <a:cs typeface="Times New Roman"/>
                      </a:endParaRPr>
                    </a:p>
                  </a:txBody>
                  <a:tcPr marL="0" marR="0" marT="1905" marB="0"/>
                </a:tc>
                <a:tc>
                  <a:txBody>
                    <a:bodyPr/>
                    <a:lstStyle/>
                    <a:p>
                      <a:pPr>
                        <a:lnSpc>
                          <a:spcPct val="100000"/>
                        </a:lnSpc>
                        <a:spcBef>
                          <a:spcPts val="15"/>
                        </a:spcBef>
                      </a:pPr>
                      <a:endParaRPr sz="1100">
                        <a:latin typeface="Times New Roman"/>
                        <a:cs typeface="Times New Roman"/>
                      </a:endParaRPr>
                    </a:p>
                    <a:p>
                      <a:pPr marL="361950">
                        <a:lnSpc>
                          <a:spcPct val="100000"/>
                        </a:lnSpc>
                      </a:pPr>
                      <a:r>
                        <a:rPr sz="1200" b="1" spc="-5" dirty="0">
                          <a:latin typeface="Times New Roman"/>
                          <a:cs typeface="Times New Roman"/>
                          <a:hlinkClick r:id="rId2" action="ppaction://hlinksldjump"/>
                        </a:rPr>
                        <a:t>METHADOLOGY</a:t>
                      </a:r>
                      <a:endParaRPr sz="1200">
                        <a:latin typeface="Times New Roman"/>
                        <a:cs typeface="Times New Roman"/>
                      </a:endParaRPr>
                    </a:p>
                  </a:txBody>
                  <a:tcPr marL="0" marR="0" marT="1905" marB="0"/>
                </a:tc>
                <a:tc>
                  <a:txBody>
                    <a:bodyPr/>
                    <a:lstStyle/>
                    <a:p>
                      <a:pPr>
                        <a:lnSpc>
                          <a:spcPct val="100000"/>
                        </a:lnSpc>
                        <a:spcBef>
                          <a:spcPts val="15"/>
                        </a:spcBef>
                      </a:pPr>
                      <a:endParaRPr sz="1100">
                        <a:latin typeface="Times New Roman"/>
                        <a:cs typeface="Times New Roman"/>
                      </a:endParaRPr>
                    </a:p>
                    <a:p>
                      <a:pPr marR="40005" algn="r">
                        <a:lnSpc>
                          <a:spcPct val="100000"/>
                        </a:lnSpc>
                      </a:pPr>
                      <a:r>
                        <a:rPr sz="1200" b="1" dirty="0">
                          <a:latin typeface="Times New Roman"/>
                          <a:cs typeface="Times New Roman"/>
                          <a:hlinkClick r:id="rId2" action="ppaction://hlinksldjump"/>
                        </a:rPr>
                        <a:t>20</a:t>
                      </a:r>
                      <a:endParaRPr sz="1200">
                        <a:latin typeface="Times New Roman"/>
                        <a:cs typeface="Times New Roman"/>
                      </a:endParaRPr>
                    </a:p>
                  </a:txBody>
                  <a:tcPr marL="0" marR="0" marT="1905" marB="0"/>
                </a:tc>
              </a:tr>
              <a:tr h="527469">
                <a:tc>
                  <a:txBody>
                    <a:bodyPr/>
                    <a:lstStyle/>
                    <a:p>
                      <a:pPr>
                        <a:lnSpc>
                          <a:spcPct val="100000"/>
                        </a:lnSpc>
                        <a:spcBef>
                          <a:spcPts val="15"/>
                        </a:spcBef>
                      </a:pPr>
                      <a:endParaRPr sz="1100">
                        <a:latin typeface="Times New Roman"/>
                        <a:cs typeface="Times New Roman"/>
                      </a:endParaRPr>
                    </a:p>
                    <a:p>
                      <a:pPr marL="31750">
                        <a:lnSpc>
                          <a:spcPct val="100000"/>
                        </a:lnSpc>
                      </a:pPr>
                      <a:r>
                        <a:rPr sz="1200" b="1" spc="-45" dirty="0">
                          <a:latin typeface="Times New Roman"/>
                          <a:cs typeface="Times New Roman"/>
                        </a:rPr>
                        <a:t>5.</a:t>
                      </a:r>
                      <a:endParaRPr sz="1200">
                        <a:latin typeface="Times New Roman"/>
                        <a:cs typeface="Times New Roman"/>
                      </a:endParaRPr>
                    </a:p>
                  </a:txBody>
                  <a:tcPr marL="0" marR="0" marT="1905" marB="0"/>
                </a:tc>
                <a:tc>
                  <a:txBody>
                    <a:bodyPr/>
                    <a:lstStyle/>
                    <a:p>
                      <a:pPr>
                        <a:lnSpc>
                          <a:spcPct val="100000"/>
                        </a:lnSpc>
                        <a:spcBef>
                          <a:spcPts val="15"/>
                        </a:spcBef>
                      </a:pPr>
                      <a:endParaRPr sz="1100">
                        <a:latin typeface="Times New Roman"/>
                        <a:cs typeface="Times New Roman"/>
                      </a:endParaRPr>
                    </a:p>
                    <a:p>
                      <a:pPr marL="359410">
                        <a:lnSpc>
                          <a:spcPct val="100000"/>
                        </a:lnSpc>
                      </a:pPr>
                      <a:r>
                        <a:rPr sz="1200" b="1" spc="-5" dirty="0">
                          <a:latin typeface="Times New Roman"/>
                          <a:cs typeface="Times New Roman"/>
                          <a:hlinkClick r:id="rId3" action="ppaction://hlinksldjump"/>
                        </a:rPr>
                        <a:t>IMPLEMENTATION</a:t>
                      </a:r>
                      <a:endParaRPr sz="1200">
                        <a:latin typeface="Times New Roman"/>
                        <a:cs typeface="Times New Roman"/>
                      </a:endParaRPr>
                    </a:p>
                  </a:txBody>
                  <a:tcPr marL="0" marR="0" marT="1905" marB="0"/>
                </a:tc>
                <a:tc>
                  <a:txBody>
                    <a:bodyPr/>
                    <a:lstStyle/>
                    <a:p>
                      <a:pPr>
                        <a:lnSpc>
                          <a:spcPct val="100000"/>
                        </a:lnSpc>
                        <a:spcBef>
                          <a:spcPts val="15"/>
                        </a:spcBef>
                      </a:pPr>
                      <a:endParaRPr sz="1100">
                        <a:latin typeface="Times New Roman"/>
                        <a:cs typeface="Times New Roman"/>
                      </a:endParaRPr>
                    </a:p>
                    <a:p>
                      <a:pPr marR="24130" algn="r">
                        <a:lnSpc>
                          <a:spcPct val="100000"/>
                        </a:lnSpc>
                      </a:pPr>
                      <a:r>
                        <a:rPr sz="1200" b="1" dirty="0">
                          <a:latin typeface="Times New Roman"/>
                          <a:cs typeface="Times New Roman"/>
                          <a:hlinkClick r:id="rId3" action="ppaction://hlinksldjump"/>
                        </a:rPr>
                        <a:t>21</a:t>
                      </a:r>
                      <a:endParaRPr sz="1200">
                        <a:latin typeface="Times New Roman"/>
                        <a:cs typeface="Times New Roman"/>
                      </a:endParaRPr>
                    </a:p>
                  </a:txBody>
                  <a:tcPr marL="0" marR="0" marT="1905" marB="0"/>
                </a:tc>
              </a:tr>
              <a:tr h="348189">
                <a:tc>
                  <a:txBody>
                    <a:bodyPr/>
                    <a:lstStyle/>
                    <a:p>
                      <a:pPr>
                        <a:lnSpc>
                          <a:spcPct val="100000"/>
                        </a:lnSpc>
                        <a:spcBef>
                          <a:spcPts val="15"/>
                        </a:spcBef>
                      </a:pPr>
                      <a:endParaRPr sz="1100">
                        <a:latin typeface="Times New Roman"/>
                        <a:cs typeface="Times New Roman"/>
                      </a:endParaRPr>
                    </a:p>
                    <a:p>
                      <a:pPr marL="31750">
                        <a:lnSpc>
                          <a:spcPts val="1360"/>
                        </a:lnSpc>
                      </a:pPr>
                      <a:r>
                        <a:rPr sz="1200" b="1" spc="-45" dirty="0">
                          <a:latin typeface="Times New Roman"/>
                          <a:cs typeface="Times New Roman"/>
                        </a:rPr>
                        <a:t>6.</a:t>
                      </a:r>
                      <a:endParaRPr sz="1200">
                        <a:latin typeface="Times New Roman"/>
                        <a:cs typeface="Times New Roman"/>
                      </a:endParaRPr>
                    </a:p>
                  </a:txBody>
                  <a:tcPr marL="0" marR="0" marT="1905" marB="0"/>
                </a:tc>
                <a:tc>
                  <a:txBody>
                    <a:bodyPr/>
                    <a:lstStyle/>
                    <a:p>
                      <a:pPr>
                        <a:lnSpc>
                          <a:spcPct val="100000"/>
                        </a:lnSpc>
                        <a:spcBef>
                          <a:spcPts val="15"/>
                        </a:spcBef>
                      </a:pPr>
                      <a:endParaRPr sz="1100">
                        <a:latin typeface="Times New Roman"/>
                        <a:cs typeface="Times New Roman"/>
                      </a:endParaRPr>
                    </a:p>
                    <a:p>
                      <a:pPr marL="359410">
                        <a:lnSpc>
                          <a:spcPts val="1360"/>
                        </a:lnSpc>
                      </a:pPr>
                      <a:r>
                        <a:rPr sz="1200" b="1" spc="-10" dirty="0">
                          <a:latin typeface="Times New Roman"/>
                          <a:cs typeface="Times New Roman"/>
                          <a:hlinkClick r:id="rId4" action="ppaction://hlinksldjump"/>
                        </a:rPr>
                        <a:t>OUTPUTS</a:t>
                      </a:r>
                      <a:endParaRPr sz="1200">
                        <a:latin typeface="Times New Roman"/>
                        <a:cs typeface="Times New Roman"/>
                      </a:endParaRPr>
                    </a:p>
                  </a:txBody>
                  <a:tcPr marL="0" marR="0" marT="1905" marB="0"/>
                </a:tc>
                <a:tc>
                  <a:txBody>
                    <a:bodyPr/>
                    <a:lstStyle/>
                    <a:p>
                      <a:pPr>
                        <a:lnSpc>
                          <a:spcPct val="100000"/>
                        </a:lnSpc>
                        <a:spcBef>
                          <a:spcPts val="15"/>
                        </a:spcBef>
                      </a:pPr>
                      <a:endParaRPr sz="1100" dirty="0">
                        <a:latin typeface="Times New Roman"/>
                        <a:cs typeface="Times New Roman"/>
                      </a:endParaRPr>
                    </a:p>
                    <a:p>
                      <a:pPr marR="40005" algn="r">
                        <a:lnSpc>
                          <a:spcPts val="1360"/>
                        </a:lnSpc>
                      </a:pPr>
                      <a:r>
                        <a:rPr sz="1200" b="1" dirty="0">
                          <a:latin typeface="Times New Roman"/>
                          <a:cs typeface="Times New Roman"/>
                          <a:hlinkClick r:id="rId4" action="ppaction://hlinksldjump"/>
                        </a:rPr>
                        <a:t>25</a:t>
                      </a:r>
                      <a:endParaRPr sz="1200" dirty="0">
                        <a:latin typeface="Times New Roman"/>
                        <a:cs typeface="Times New Roman"/>
                      </a:endParaRPr>
                    </a:p>
                  </a:txBody>
                  <a:tcPr marL="0" marR="0" marT="1905" marB="0"/>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111760"/>
            <a:ext cx="6995160" cy="1050078"/>
          </a:xfrm>
        </p:spPr>
        <p:txBody>
          <a:bodyPr>
            <a:normAutofit/>
          </a:bodyPr>
          <a:lstStyle/>
          <a:p>
            <a:r>
              <a:rPr lang="en-US" sz="2200" b="1" dirty="0" smtClean="0">
                <a:latin typeface="Times New Roman" pitchFamily="18" charset="0"/>
                <a:cs typeface="Times New Roman" pitchFamily="18" charset="0"/>
              </a:rPr>
              <a:t>Literature and Survey</a:t>
            </a:r>
            <a:endParaRPr lang="en-US" sz="2200" b="1" dirty="0">
              <a:latin typeface="Times New Roman" pitchFamily="18" charset="0"/>
              <a:cs typeface="Times New Roman" pitchFamily="18" charset="0"/>
            </a:endParaRPr>
          </a:p>
        </p:txBody>
      </p:sp>
      <p:sp>
        <p:nvSpPr>
          <p:cNvPr id="3" name="Content Placeholder 2"/>
          <p:cNvSpPr>
            <a:spLocks noGrp="1"/>
          </p:cNvSpPr>
          <p:nvPr>
            <p:ph idx="1"/>
          </p:nvPr>
        </p:nvSpPr>
        <p:spPr>
          <a:xfrm>
            <a:off x="388620" y="1117600"/>
            <a:ext cx="6995160" cy="8829040"/>
          </a:xfrm>
        </p:spPr>
        <p:txBody>
          <a:bodyPr>
            <a:noAutofit/>
          </a:bodyPr>
          <a:lstStyle/>
          <a:p>
            <a:pPr algn="just">
              <a:buFont typeface="Wingdings" pitchFamily="2" charset="2"/>
              <a:buChar char="q"/>
            </a:pPr>
            <a:r>
              <a:rPr lang="en-US" sz="2000" dirty="0" smtClean="0">
                <a:latin typeface="Times New Roman" pitchFamily="18" charset="0"/>
                <a:cs typeface="Times New Roman" pitchFamily="18" charset="0"/>
              </a:rPr>
              <a:t>In [1], modified version of </a:t>
            </a:r>
            <a:r>
              <a:rPr lang="en-US" sz="2000" dirty="0" err="1" smtClean="0">
                <a:latin typeface="Times New Roman" pitchFamily="18" charset="0"/>
                <a:cs typeface="Times New Roman" pitchFamily="18" charset="0"/>
              </a:rPr>
              <a:t>vigenere</a:t>
            </a:r>
            <a:r>
              <a:rPr lang="en-US" sz="2000" dirty="0" smtClean="0">
                <a:latin typeface="Times New Roman" pitchFamily="18" charset="0"/>
                <a:cs typeface="Times New Roman" pitchFamily="18" charset="0"/>
              </a:rPr>
              <a:t> algorithm was proposed in which diffusion is provided by adding a random bit to each byte before the message is encrypted using </a:t>
            </a:r>
            <a:r>
              <a:rPr lang="en-US" sz="2000" dirty="0" err="1" smtClean="0">
                <a:latin typeface="Times New Roman" pitchFamily="18" charset="0"/>
                <a:cs typeface="Times New Roman" pitchFamily="18" charset="0"/>
              </a:rPr>
              <a:t>Vigenere</a:t>
            </a:r>
            <a:r>
              <a:rPr lang="en-US" sz="2000" dirty="0" smtClean="0">
                <a:latin typeface="Times New Roman" pitchFamily="18" charset="0"/>
                <a:cs typeface="Times New Roman" pitchFamily="18" charset="0"/>
              </a:rPr>
              <a:t>. This technique fails </a:t>
            </a:r>
            <a:r>
              <a:rPr lang="en-US" sz="2000" dirty="0" err="1" smtClean="0">
                <a:latin typeface="Times New Roman" pitchFamily="18" charset="0"/>
                <a:cs typeface="Times New Roman" pitchFamily="18" charset="0"/>
              </a:rPr>
              <a:t>kasiski</a:t>
            </a:r>
            <a:r>
              <a:rPr lang="en-US" sz="2000" dirty="0" smtClean="0">
                <a:latin typeface="Times New Roman" pitchFamily="18" charset="0"/>
                <a:cs typeface="Times New Roman" pitchFamily="18" charset="0"/>
              </a:rPr>
              <a:t> attack to find the length of key because the padding of message with random bits. The main drawback of this technique is that the size of the encrypted message will be increased by around 56%.</a:t>
            </a:r>
          </a:p>
          <a:p>
            <a:pPr algn="just">
              <a:buFont typeface="Wingdings" pitchFamily="2" charset="2"/>
              <a:buChar char="q"/>
            </a:pPr>
            <a:r>
              <a:rPr lang="en-US" sz="2000" dirty="0" smtClean="0">
                <a:latin typeface="Times New Roman" pitchFamily="18" charset="0"/>
                <a:cs typeface="Times New Roman" pitchFamily="18" charset="0"/>
              </a:rPr>
              <a:t>In [2], the Caesar Cipher and </a:t>
            </a:r>
            <a:r>
              <a:rPr lang="en-US" sz="2000" dirty="0" err="1" smtClean="0">
                <a:latin typeface="Times New Roman" pitchFamily="18" charset="0"/>
                <a:cs typeface="Times New Roman" pitchFamily="18" charset="0"/>
              </a:rPr>
              <a:t>Vigenere</a:t>
            </a:r>
            <a:r>
              <a:rPr lang="en-US" sz="2000" dirty="0" smtClean="0">
                <a:latin typeface="Times New Roman" pitchFamily="18" charset="0"/>
                <a:cs typeface="Times New Roman" pitchFamily="18" charset="0"/>
              </a:rPr>
              <a:t> Cipher have been modified and expanded by including alphabets, numbers and symbols and at the same time introduced a complete confusion and diffusion into the modified cipher developed. It was concluded that cipher text generated by proposed hybrid technique is very difficult to break using a frequency method, brute force attack etc.</a:t>
            </a:r>
          </a:p>
          <a:p>
            <a:pPr algn="just">
              <a:buFont typeface="Wingdings" pitchFamily="2" charset="2"/>
              <a:buChar char="q"/>
            </a:pPr>
            <a:r>
              <a:rPr lang="en-US" sz="2000" dirty="0" err="1" smtClean="0">
                <a:latin typeface="Times New Roman" pitchFamily="18" charset="0"/>
                <a:cs typeface="Times New Roman" pitchFamily="18" charset="0"/>
              </a:rPr>
              <a:t>Vigenere</a:t>
            </a:r>
            <a:r>
              <a:rPr lang="en-US" sz="2000" dirty="0" smtClean="0">
                <a:latin typeface="Times New Roman" pitchFamily="18" charset="0"/>
                <a:cs typeface="Times New Roman" pitchFamily="18" charset="0"/>
              </a:rPr>
              <a:t> cipher is one of the most popular ciphers in the past because of its simplicity and resistance to the frequency analysis test of letters that can crack simple ciphers like Caesar cipher. But with the increase in the cryptanalytic skills, </a:t>
            </a:r>
            <a:r>
              <a:rPr lang="en-US" sz="2000" dirty="0" err="1" smtClean="0">
                <a:latin typeface="Times New Roman" pitchFamily="18" charset="0"/>
                <a:cs typeface="Times New Roman" pitchFamily="18" charset="0"/>
              </a:rPr>
              <a:t>Vigenere</a:t>
            </a:r>
            <a:r>
              <a:rPr lang="en-US" sz="2000" dirty="0" smtClean="0">
                <a:latin typeface="Times New Roman" pitchFamily="18" charset="0"/>
                <a:cs typeface="Times New Roman" pitchFamily="18" charset="0"/>
              </a:rPr>
              <a:t> cipher is no longer taken as secure cipher and is not popularly used. The most weak point of </a:t>
            </a:r>
            <a:r>
              <a:rPr lang="en-US" sz="2000" dirty="0" err="1" smtClean="0">
                <a:latin typeface="Times New Roman" pitchFamily="18" charset="0"/>
                <a:cs typeface="Times New Roman" pitchFamily="18" charset="0"/>
              </a:rPr>
              <a:t>Vigenere</a:t>
            </a:r>
            <a:r>
              <a:rPr lang="en-US" sz="2000" dirty="0" smtClean="0">
                <a:latin typeface="Times New Roman" pitchFamily="18" charset="0"/>
                <a:cs typeface="Times New Roman" pitchFamily="18" charset="0"/>
              </a:rPr>
              <a:t> cipher is the use of repeated words as key-streams that causes repetition of certain patterns in cipher texts at intervals equal to the length of the keyword used [3].</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err="1" smtClean="0">
                <a:latin typeface="Times New Roman" pitchFamily="18" charset="0"/>
                <a:cs typeface="Times New Roman" pitchFamily="18" charset="0"/>
              </a:rPr>
              <a:t>Vigenere</a:t>
            </a:r>
            <a:r>
              <a:rPr lang="en-US" sz="2200" b="1" dirty="0" smtClean="0">
                <a:latin typeface="Times New Roman" pitchFamily="18" charset="0"/>
                <a:cs typeface="Times New Roman" pitchFamily="18" charset="0"/>
              </a:rPr>
              <a:t> Cipher</a:t>
            </a:r>
            <a:endParaRPr lang="en-US" sz="2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err="1" smtClean="0"/>
              <a:t>Vigenere</a:t>
            </a:r>
            <a:r>
              <a:rPr lang="en-US" sz="2000" dirty="0" smtClean="0"/>
              <a:t> </a:t>
            </a:r>
            <a:r>
              <a:rPr lang="en-US" sz="2000" dirty="0" smtClean="0">
                <a:latin typeface="Times New Roman" pitchFamily="18" charset="0"/>
                <a:cs typeface="Times New Roman" pitchFamily="18" charset="0"/>
              </a:rPr>
              <a:t>Cipher</a:t>
            </a:r>
            <a:r>
              <a:rPr lang="en-US" sz="2000" dirty="0" smtClean="0"/>
              <a:t> is a method of encrypting alphabetic text. It uses a simple form of </a:t>
            </a:r>
            <a:r>
              <a:rPr lang="en-US" sz="2000" dirty="0" err="1" smtClean="0"/>
              <a:t>polyalphabetic</a:t>
            </a:r>
            <a:r>
              <a:rPr lang="en-US" sz="2000" dirty="0" smtClean="0"/>
              <a:t> substitution.</a:t>
            </a:r>
          </a:p>
          <a:p>
            <a:r>
              <a:rPr lang="en-US" sz="2000" dirty="0" smtClean="0"/>
              <a:t>The encryption of the original text is done using the </a:t>
            </a:r>
            <a:r>
              <a:rPr lang="en-US" sz="2000" dirty="0" err="1" smtClean="0"/>
              <a:t>Vigenère</a:t>
            </a:r>
            <a:r>
              <a:rPr lang="en-US" sz="2000" dirty="0" smtClean="0"/>
              <a:t> square or </a:t>
            </a:r>
            <a:r>
              <a:rPr lang="en-US" sz="2000" dirty="0" err="1" smtClean="0"/>
              <a:t>Vigenère</a:t>
            </a:r>
            <a:r>
              <a:rPr lang="en-US" sz="2000" dirty="0" smtClean="0"/>
              <a:t> table.</a:t>
            </a:r>
          </a:p>
          <a:p>
            <a:pPr fontAlgn="base"/>
            <a:r>
              <a:rPr lang="en-US" sz="2000" dirty="0" smtClean="0"/>
              <a:t>The table consists of the alphabets written out 26 times in different rows, each alphabet shifted cyclically to the left compared to the previous alphabet, corresponding to the 26 possible Caesar Ciphers.</a:t>
            </a:r>
          </a:p>
          <a:p>
            <a:pPr fontAlgn="base"/>
            <a:r>
              <a:rPr lang="en-US" sz="2000" dirty="0" smtClean="0"/>
              <a:t>At different points in the encryption process, the cipher uses a different alphabet from one of the rows.</a:t>
            </a:r>
          </a:p>
          <a:p>
            <a:pPr fontAlgn="base"/>
            <a:r>
              <a:rPr lang="en-US" sz="2000" dirty="0" smtClean="0"/>
              <a:t>The alphabet used at each point depends on a repeating keyword.</a:t>
            </a:r>
          </a:p>
          <a:p>
            <a:endParaRPr lang="en-US"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err="1" smtClean="0">
                <a:latin typeface="Times New Roman" pitchFamily="18" charset="0"/>
                <a:cs typeface="Times New Roman" pitchFamily="18" charset="0"/>
              </a:rPr>
              <a:t>Vigenere</a:t>
            </a:r>
            <a:r>
              <a:rPr lang="en-US" sz="2200" b="1" dirty="0" smtClean="0">
                <a:latin typeface="Times New Roman" pitchFamily="18" charset="0"/>
                <a:cs typeface="Times New Roman" pitchFamily="18" charset="0"/>
              </a:rPr>
              <a:t> Table</a:t>
            </a:r>
            <a:endParaRPr lang="en-US" sz="2200" b="1" dirty="0">
              <a:latin typeface="Times New Roman" pitchFamily="18" charset="0"/>
              <a:cs typeface="Times New Roman" pitchFamily="18" charset="0"/>
            </a:endParaRPr>
          </a:p>
        </p:txBody>
      </p:sp>
      <p:sp>
        <p:nvSpPr>
          <p:cNvPr id="3" name="Content Placeholder 2"/>
          <p:cNvSpPr>
            <a:spLocks noGrp="1"/>
          </p:cNvSpPr>
          <p:nvPr>
            <p:ph idx="1"/>
          </p:nvPr>
        </p:nvSpPr>
        <p:spPr>
          <a:xfrm>
            <a:off x="388620" y="2313432"/>
            <a:ext cx="6995160" cy="276999"/>
          </a:xfrm>
        </p:spPr>
        <p:txBody>
          <a:bodyPr/>
          <a:lstStyle/>
          <a:p>
            <a:endParaRPr lang="en-US"/>
          </a:p>
        </p:txBody>
      </p:sp>
      <p:pic>
        <p:nvPicPr>
          <p:cNvPr id="2050" name="Picture 2" descr="C:\Users\ad\Videos\8sem research papper\IMAGE_VIG.jpg"/>
          <p:cNvPicPr>
            <a:picLocks noChangeAspect="1" noChangeArrowheads="1"/>
          </p:cNvPicPr>
          <p:nvPr/>
        </p:nvPicPr>
        <p:blipFill>
          <a:blip r:embed="rId2" cstate="print"/>
          <a:srcRect/>
          <a:stretch>
            <a:fillRect/>
          </a:stretch>
        </p:blipFill>
        <p:spPr bwMode="auto">
          <a:xfrm>
            <a:off x="388620" y="2346960"/>
            <a:ext cx="7059930" cy="6929120"/>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smtClean="0">
                <a:latin typeface="Times New Roman" pitchFamily="18" charset="0"/>
                <a:cs typeface="Times New Roman" pitchFamily="18" charset="0"/>
              </a:rPr>
              <a:t>Polybius Cipher</a:t>
            </a:r>
            <a:endParaRPr lang="en-US" sz="2200" b="1" dirty="0">
              <a:latin typeface="Times New Roman" pitchFamily="18" charset="0"/>
              <a:cs typeface="Times New Roman" pitchFamily="18" charset="0"/>
            </a:endParaRPr>
          </a:p>
        </p:txBody>
      </p:sp>
      <p:sp>
        <p:nvSpPr>
          <p:cNvPr id="3" name="Content Placeholder 2"/>
          <p:cNvSpPr>
            <a:spLocks noGrp="1"/>
          </p:cNvSpPr>
          <p:nvPr>
            <p:ph idx="1"/>
          </p:nvPr>
        </p:nvSpPr>
        <p:spPr>
          <a:xfrm>
            <a:off x="388620" y="2313432"/>
            <a:ext cx="6995160" cy="2123658"/>
          </a:xfrm>
        </p:spPr>
        <p:txBody>
          <a:bodyPr/>
          <a:lstStyle/>
          <a:p>
            <a:r>
              <a:rPr lang="en-US" sz="2000" dirty="0" smtClean="0">
                <a:latin typeface="Times New Roman" pitchFamily="18" charset="0"/>
                <a:cs typeface="Times New Roman" pitchFamily="18" charset="0"/>
              </a:rPr>
              <a:t>A Polybius Square is a table that allows someone to convert letters into numbers. To make the encryption little harder, this table can be randomized and shared with the recipient. </a:t>
            </a:r>
          </a:p>
          <a:p>
            <a:r>
              <a:rPr lang="en-US" sz="2000" dirty="0" smtClean="0">
                <a:latin typeface="Times New Roman" pitchFamily="18" charset="0"/>
                <a:cs typeface="Times New Roman" pitchFamily="18" charset="0"/>
              </a:rPr>
              <a:t>In order to fit the 26 letters of the alphabet into the 25 cells created by the table, the letters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and ‘j’ are usually combined into a single cell. </a:t>
            </a:r>
          </a:p>
          <a:p>
            <a:endParaRPr lang="en-US" dirty="0">
              <a:latin typeface="Times New Roman" pitchFamily="18" charset="0"/>
              <a:cs typeface="Times New Roman" pitchFamily="18" charset="0"/>
            </a:endParaRPr>
          </a:p>
        </p:txBody>
      </p:sp>
      <p:pic>
        <p:nvPicPr>
          <p:cNvPr id="1026" name="Picture 2" descr="C:\Users\ad\Videos\8sem research papper\polybius-square.png"/>
          <p:cNvPicPr>
            <a:picLocks noChangeAspect="1" noChangeArrowheads="1"/>
          </p:cNvPicPr>
          <p:nvPr/>
        </p:nvPicPr>
        <p:blipFill>
          <a:blip r:embed="rId2" cstate="print"/>
          <a:srcRect/>
          <a:stretch>
            <a:fillRect/>
          </a:stretch>
        </p:blipFill>
        <p:spPr bwMode="auto">
          <a:xfrm>
            <a:off x="1230630" y="5364481"/>
            <a:ext cx="4598670" cy="4181342"/>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849842"/>
            <a:ext cx="6995160" cy="826558"/>
          </a:xfrm>
        </p:spPr>
        <p:txBody>
          <a:bodyPr>
            <a:normAutofit/>
          </a:bodyPr>
          <a:lstStyle/>
          <a:p>
            <a:r>
              <a:rPr lang="en-US" sz="2200" b="1" dirty="0" smtClean="0">
                <a:latin typeface="Times New Roman" pitchFamily="18" charset="0"/>
                <a:cs typeface="Times New Roman" pitchFamily="18" charset="0"/>
              </a:rPr>
              <a:t>Proposed Work</a:t>
            </a:r>
            <a:endParaRPr lang="en-US" sz="2200" b="1" dirty="0">
              <a:latin typeface="Times New Roman" pitchFamily="18" charset="0"/>
              <a:cs typeface="Times New Roman" pitchFamily="18" charset="0"/>
            </a:endParaRPr>
          </a:p>
        </p:txBody>
      </p:sp>
      <p:sp>
        <p:nvSpPr>
          <p:cNvPr id="3" name="Content Placeholder 2"/>
          <p:cNvSpPr>
            <a:spLocks noGrp="1"/>
          </p:cNvSpPr>
          <p:nvPr>
            <p:ph idx="1"/>
          </p:nvPr>
        </p:nvSpPr>
        <p:spPr>
          <a:xfrm>
            <a:off x="388620" y="2346961"/>
            <a:ext cx="6995160" cy="5699760"/>
          </a:xfrm>
        </p:spPr>
        <p:txBody>
          <a:bodyPr>
            <a:normAutofit/>
          </a:bodyPr>
          <a:lstStyle/>
          <a:p>
            <a:pPr algn="just">
              <a:buFont typeface="Wingdings" pitchFamily="2" charset="2"/>
              <a:buChar char="q"/>
            </a:pPr>
            <a:r>
              <a:rPr lang="en-US" sz="2000" dirty="0" smtClean="0">
                <a:latin typeface="Times New Roman" pitchFamily="18" charset="0"/>
                <a:cs typeface="Times New Roman" pitchFamily="18" charset="0"/>
              </a:rPr>
              <a:t>The method employs use of both </a:t>
            </a:r>
            <a:r>
              <a:rPr lang="en-US" sz="2000" dirty="0" err="1" smtClean="0">
                <a:latin typeface="Times New Roman" pitchFamily="18" charset="0"/>
                <a:cs typeface="Times New Roman" pitchFamily="18" charset="0"/>
              </a:rPr>
              <a:t>Vegenere</a:t>
            </a:r>
            <a:r>
              <a:rPr lang="en-US" sz="2000" dirty="0" smtClean="0">
                <a:latin typeface="Times New Roman" pitchFamily="18" charset="0"/>
                <a:cs typeface="Times New Roman" pitchFamily="18" charset="0"/>
              </a:rPr>
              <a:t> Cipher and Polybius Square Cipher in its encryption process.</a:t>
            </a:r>
          </a:p>
          <a:p>
            <a:pPr algn="just">
              <a:buFont typeface="Wingdings" pitchFamily="2" charset="2"/>
              <a:buChar char="q"/>
            </a:pPr>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ciphertext</a:t>
            </a:r>
            <a:r>
              <a:rPr lang="en-US" sz="2000" dirty="0" smtClean="0">
                <a:latin typeface="Times New Roman" pitchFamily="18" charset="0"/>
                <a:cs typeface="Times New Roman" pitchFamily="18" charset="0"/>
              </a:rPr>
              <a:t> will first be operated on using </a:t>
            </a:r>
            <a:r>
              <a:rPr lang="en-US" sz="2000" dirty="0" err="1" smtClean="0">
                <a:latin typeface="Times New Roman" pitchFamily="18" charset="0"/>
                <a:cs typeface="Times New Roman" pitchFamily="18" charset="0"/>
              </a:rPr>
              <a:t>Vegenere</a:t>
            </a:r>
            <a:r>
              <a:rPr lang="en-US" sz="2000" dirty="0" smtClean="0">
                <a:latin typeface="Times New Roman" pitchFamily="18" charset="0"/>
                <a:cs typeface="Times New Roman" pitchFamily="18" charset="0"/>
              </a:rPr>
              <a:t>. A chosen key out of random will initiate the process.</a:t>
            </a:r>
          </a:p>
          <a:p>
            <a:pPr algn="just">
              <a:buFont typeface="Wingdings" pitchFamily="2" charset="2"/>
              <a:buChar char="q"/>
            </a:pPr>
            <a:r>
              <a:rPr lang="en-US" sz="2000" dirty="0" smtClean="0">
                <a:latin typeface="Times New Roman" pitchFamily="18" charset="0"/>
                <a:cs typeface="Times New Roman" pitchFamily="18" charset="0"/>
              </a:rPr>
              <a:t> At the end of the process, the resulting </a:t>
            </a:r>
            <a:r>
              <a:rPr lang="en-US" sz="2000" dirty="0" err="1" smtClean="0">
                <a:latin typeface="Times New Roman" pitchFamily="18" charset="0"/>
                <a:cs typeface="Times New Roman" pitchFamily="18" charset="0"/>
              </a:rPr>
              <a:t>ciphertext</a:t>
            </a:r>
            <a:r>
              <a:rPr lang="en-US" sz="2000" dirty="0" smtClean="0">
                <a:latin typeface="Times New Roman" pitchFamily="18" charset="0"/>
                <a:cs typeface="Times New Roman" pitchFamily="18" charset="0"/>
              </a:rPr>
              <a:t> then becomes a message as Input for the Polybius Square Cipher process. </a:t>
            </a:r>
          </a:p>
          <a:p>
            <a:pPr algn="just">
              <a:buFont typeface="Wingdings" pitchFamily="2" charset="2"/>
              <a:buChar char="q"/>
            </a:pPr>
            <a:r>
              <a:rPr lang="en-US" sz="2000" dirty="0" smtClean="0">
                <a:latin typeface="Times New Roman" pitchFamily="18" charset="0"/>
                <a:cs typeface="Times New Roman" pitchFamily="18" charset="0"/>
              </a:rPr>
              <a:t>This process will end up making the final </a:t>
            </a:r>
            <a:r>
              <a:rPr lang="en-US" sz="2000" dirty="0" err="1" smtClean="0">
                <a:latin typeface="Times New Roman" pitchFamily="18" charset="0"/>
                <a:cs typeface="Times New Roman" pitchFamily="18" charset="0"/>
              </a:rPr>
              <a:t>ciphertext</a:t>
            </a:r>
            <a:r>
              <a:rPr lang="en-US" sz="2000" dirty="0" smtClean="0">
                <a:latin typeface="Times New Roman" pitchFamily="18" charset="0"/>
                <a:cs typeface="Times New Roman" pitchFamily="18" charset="0"/>
              </a:rPr>
              <a:t> more difficult to be broken using existing cryptanalysis processes.</a:t>
            </a:r>
          </a:p>
          <a:p>
            <a:pPr algn="just">
              <a:buFont typeface="Wingdings" pitchFamily="2" charset="2"/>
              <a:buChar char="q"/>
            </a:pPr>
            <a:r>
              <a:rPr lang="en-US" sz="2000" dirty="0" smtClean="0">
                <a:latin typeface="Times New Roman" pitchFamily="18" charset="0"/>
                <a:cs typeface="Times New Roman" pitchFamily="18" charset="0"/>
              </a:rPr>
              <a:t> A software program will be written to demonstrate the effectiveness of the algorithm using Python programming language and cryptanalysis will be performed on the </a:t>
            </a:r>
            <a:r>
              <a:rPr lang="en-US" sz="2000" dirty="0" err="1" smtClean="0">
                <a:latin typeface="Times New Roman" pitchFamily="18" charset="0"/>
                <a:cs typeface="Times New Roman" pitchFamily="18" charset="0"/>
              </a:rPr>
              <a:t>ciphertext</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88620" y="849842"/>
            <a:ext cx="6995160" cy="826558"/>
          </a:xfrm>
        </p:spPr>
        <p:txBody>
          <a:bodyPr>
            <a:normAutofit/>
          </a:bodyPr>
          <a:lstStyle/>
          <a:p>
            <a:r>
              <a:rPr lang="en-US" sz="2200" b="1" dirty="0" smtClean="0">
                <a:latin typeface="Times New Roman" pitchFamily="18" charset="0"/>
                <a:cs typeface="Times New Roman" pitchFamily="18" charset="0"/>
              </a:rPr>
              <a:t>Pictorial  View</a:t>
            </a:r>
            <a:endParaRPr lang="en-US" sz="2200" b="1" dirty="0">
              <a:latin typeface="Times New Roman" pitchFamily="18" charset="0"/>
              <a:cs typeface="Times New Roman" pitchFamily="18" charset="0"/>
            </a:endParaRPr>
          </a:p>
        </p:txBody>
      </p:sp>
      <p:sp>
        <p:nvSpPr>
          <p:cNvPr id="6" name="Content Placeholder 5"/>
          <p:cNvSpPr>
            <a:spLocks noGrp="1"/>
          </p:cNvSpPr>
          <p:nvPr>
            <p:ph idx="1"/>
          </p:nvPr>
        </p:nvSpPr>
        <p:spPr>
          <a:xfrm>
            <a:off x="2526030" y="2346961"/>
            <a:ext cx="4857750" cy="276999"/>
          </a:xfrm>
        </p:spPr>
        <p:txBody>
          <a:bodyPr/>
          <a:lstStyle/>
          <a:p>
            <a:endParaRPr lang="en-US" dirty="0"/>
          </a:p>
        </p:txBody>
      </p:sp>
      <p:pic>
        <p:nvPicPr>
          <p:cNvPr id="1026" name="Picture 2" descr="C:\Users\ad\Desktop\Final year project\Capture_crypto_1.PNG"/>
          <p:cNvPicPr>
            <a:picLocks noChangeAspect="1" noChangeArrowheads="1"/>
          </p:cNvPicPr>
          <p:nvPr/>
        </p:nvPicPr>
        <p:blipFill>
          <a:blip r:embed="rId2" cstate="print"/>
          <a:srcRect/>
          <a:stretch>
            <a:fillRect/>
          </a:stretch>
        </p:blipFill>
        <p:spPr bwMode="auto">
          <a:xfrm>
            <a:off x="1748791" y="2123440"/>
            <a:ext cx="4380071" cy="7152640"/>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402802"/>
            <a:ext cx="6995160" cy="826558"/>
          </a:xfrm>
        </p:spPr>
        <p:txBody>
          <a:bodyPr>
            <a:normAutofit/>
          </a:bodyPr>
          <a:lstStyle/>
          <a:p>
            <a:r>
              <a:rPr lang="en-US" sz="2200" b="1" dirty="0" err="1" smtClean="0">
                <a:latin typeface="Times New Roman" pitchFamily="18" charset="0"/>
                <a:cs typeface="Times New Roman" pitchFamily="18" charset="0"/>
              </a:rPr>
              <a:t>Vegenere</a:t>
            </a:r>
            <a:r>
              <a:rPr lang="en-US" sz="2200" b="1" dirty="0" smtClean="0">
                <a:latin typeface="Times New Roman" pitchFamily="18" charset="0"/>
                <a:cs typeface="Times New Roman" pitchFamily="18" charset="0"/>
              </a:rPr>
              <a:t> Cipher Output</a:t>
            </a:r>
            <a:endParaRPr lang="en-US" sz="2200" b="1" dirty="0">
              <a:latin typeface="Times New Roman" pitchFamily="18" charset="0"/>
              <a:cs typeface="Times New Roman" pitchFamily="18" charset="0"/>
            </a:endParaRPr>
          </a:p>
        </p:txBody>
      </p:sp>
      <p:pic>
        <p:nvPicPr>
          <p:cNvPr id="4" name="Content Placeholder 3" descr="vegnere_cipher_encrypt.PNG"/>
          <p:cNvPicPr>
            <a:picLocks noGrp="1" noChangeAspect="1"/>
          </p:cNvPicPr>
          <p:nvPr>
            <p:ph idx="1"/>
          </p:nvPr>
        </p:nvPicPr>
        <p:blipFill>
          <a:blip r:embed="rId2" cstate="print"/>
          <a:stretch>
            <a:fillRect/>
          </a:stretch>
        </p:blipFill>
        <p:spPr>
          <a:xfrm>
            <a:off x="1360170" y="1788160"/>
            <a:ext cx="4987290" cy="3464560"/>
          </a:xfrm>
        </p:spPr>
      </p:pic>
      <p:pic>
        <p:nvPicPr>
          <p:cNvPr id="6" name="Picture 5" descr="vegenere_decrypt.PNG"/>
          <p:cNvPicPr>
            <a:picLocks noChangeAspect="1"/>
          </p:cNvPicPr>
          <p:nvPr/>
        </p:nvPicPr>
        <p:blipFill>
          <a:blip r:embed="rId3" cstate="print"/>
          <a:stretch>
            <a:fillRect/>
          </a:stretch>
        </p:blipFill>
        <p:spPr>
          <a:xfrm>
            <a:off x="1360170" y="5923280"/>
            <a:ext cx="4987290" cy="33528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402802"/>
            <a:ext cx="6995160" cy="826558"/>
          </a:xfrm>
        </p:spPr>
        <p:txBody>
          <a:bodyPr>
            <a:normAutofit/>
          </a:bodyPr>
          <a:lstStyle/>
          <a:p>
            <a:r>
              <a:rPr lang="en-US" sz="2200" b="1" dirty="0" smtClean="0">
                <a:latin typeface="Times New Roman" pitchFamily="18" charset="0"/>
                <a:cs typeface="Times New Roman" pitchFamily="18" charset="0"/>
              </a:rPr>
              <a:t>Polybius Cryptography Output</a:t>
            </a:r>
            <a:endParaRPr lang="en-US" sz="2200" b="1" dirty="0">
              <a:latin typeface="Times New Roman" pitchFamily="18" charset="0"/>
              <a:cs typeface="Times New Roman" pitchFamily="18" charset="0"/>
            </a:endParaRPr>
          </a:p>
        </p:txBody>
      </p:sp>
      <p:pic>
        <p:nvPicPr>
          <p:cNvPr id="9" name="Content Placeholder 8" descr="Capture_new_poly_encrypt.PNG"/>
          <p:cNvPicPr>
            <a:picLocks noGrp="1" noChangeAspect="1"/>
          </p:cNvPicPr>
          <p:nvPr>
            <p:ph idx="1"/>
          </p:nvPr>
        </p:nvPicPr>
        <p:blipFill>
          <a:blip r:embed="rId2" cstate="print"/>
          <a:stretch>
            <a:fillRect/>
          </a:stretch>
        </p:blipFill>
        <p:spPr>
          <a:xfrm>
            <a:off x="1424940" y="1676401"/>
            <a:ext cx="5116830" cy="3693218"/>
          </a:xfrm>
        </p:spPr>
      </p:pic>
      <p:pic>
        <p:nvPicPr>
          <p:cNvPr id="10" name="Picture 9" descr="Capture_new_poly_decrypt.PNG"/>
          <p:cNvPicPr>
            <a:picLocks noChangeAspect="1"/>
          </p:cNvPicPr>
          <p:nvPr/>
        </p:nvPicPr>
        <p:blipFill>
          <a:blip r:embed="rId3" cstate="print"/>
          <a:stretch>
            <a:fillRect/>
          </a:stretch>
        </p:blipFill>
        <p:spPr>
          <a:xfrm>
            <a:off x="1424940" y="5699760"/>
            <a:ext cx="5226160" cy="402336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smtClean="0">
                <a:latin typeface="Times New Roman" pitchFamily="18" charset="0"/>
                <a:cs typeface="Times New Roman" pitchFamily="18" charset="0"/>
              </a:rPr>
              <a:t>Hybrid</a:t>
            </a:r>
            <a:r>
              <a:rPr lang="en-US" sz="2200" b="1" dirty="0" smtClean="0"/>
              <a:t> Cipher</a:t>
            </a:r>
            <a:endParaRPr lang="en-US" sz="2200" b="1" dirty="0"/>
          </a:p>
        </p:txBody>
      </p:sp>
      <p:sp>
        <p:nvSpPr>
          <p:cNvPr id="3" name="Content Placeholder 2"/>
          <p:cNvSpPr>
            <a:spLocks noGrp="1"/>
          </p:cNvSpPr>
          <p:nvPr>
            <p:ph idx="1"/>
          </p:nvPr>
        </p:nvSpPr>
        <p:spPr/>
        <p:txBody>
          <a:bodyPr>
            <a:normAutofit/>
          </a:bodyPr>
          <a:lstStyle/>
          <a:p>
            <a:r>
              <a:rPr lang="en-US" sz="2000" dirty="0" smtClean="0"/>
              <a:t>Hybrid Process though Combination of </a:t>
            </a:r>
            <a:r>
              <a:rPr lang="en-US" sz="2000" dirty="0" err="1" smtClean="0"/>
              <a:t>Vigenere</a:t>
            </a:r>
            <a:r>
              <a:rPr lang="en-US" sz="2000" dirty="0" smtClean="0"/>
              <a:t> and Polybius Square Cipher takes Encoding Mode where it governs on [A-Z] </a:t>
            </a:r>
            <a:r>
              <a:rPr lang="en-US" sz="2000" dirty="0" err="1" smtClean="0"/>
              <a:t>Aplhabetic</a:t>
            </a:r>
            <a:r>
              <a:rPr lang="en-US" sz="2000" dirty="0" smtClean="0"/>
              <a:t> letters and Numerical Both in the System.</a:t>
            </a:r>
          </a:p>
          <a:p>
            <a:r>
              <a:rPr lang="en-US" sz="2000" dirty="0" smtClean="0"/>
              <a:t> This Hybrid Cipher makes the System tough and unbreakable for any Assaults and attacks from Outside</a:t>
            </a:r>
            <a:endParaRPr lang="en-US" sz="2000" dirty="0"/>
          </a:p>
        </p:txBody>
      </p:sp>
      <p:pic>
        <p:nvPicPr>
          <p:cNvPr id="1027" name="Picture 3" descr="C:\Users\ad\Desktop\Final year project\hybrid_new.PNG"/>
          <p:cNvPicPr>
            <a:picLocks noChangeAspect="1" noChangeArrowheads="1"/>
          </p:cNvPicPr>
          <p:nvPr/>
        </p:nvPicPr>
        <p:blipFill>
          <a:blip r:embed="rId2" cstate="print"/>
          <a:srcRect/>
          <a:stretch>
            <a:fillRect/>
          </a:stretch>
        </p:blipFill>
        <p:spPr bwMode="auto">
          <a:xfrm>
            <a:off x="842010" y="5140960"/>
            <a:ext cx="6051458" cy="3845975"/>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402802"/>
            <a:ext cx="6995160" cy="826558"/>
          </a:xfrm>
        </p:spPr>
        <p:txBody>
          <a:bodyPr>
            <a:normAutofit/>
          </a:bodyPr>
          <a:lstStyle/>
          <a:p>
            <a:r>
              <a:rPr lang="en-US" sz="2200" b="1" dirty="0" smtClean="0">
                <a:latin typeface="Times New Roman" pitchFamily="18" charset="0"/>
                <a:cs typeface="Times New Roman" pitchFamily="18" charset="0"/>
              </a:rPr>
              <a:t>Conclusion</a:t>
            </a:r>
            <a:endParaRPr lang="en-US" sz="2200" b="1" dirty="0">
              <a:latin typeface="Times New Roman" pitchFamily="18" charset="0"/>
              <a:cs typeface="Times New Roman" pitchFamily="18" charset="0"/>
            </a:endParaRPr>
          </a:p>
        </p:txBody>
      </p:sp>
      <p:sp>
        <p:nvSpPr>
          <p:cNvPr id="3" name="Content Placeholder 2"/>
          <p:cNvSpPr>
            <a:spLocks noGrp="1"/>
          </p:cNvSpPr>
          <p:nvPr>
            <p:ph idx="1"/>
          </p:nvPr>
        </p:nvSpPr>
        <p:spPr>
          <a:xfrm>
            <a:off x="388620" y="1564641"/>
            <a:ext cx="6995160" cy="5811520"/>
          </a:xfrm>
        </p:spPr>
        <p:txBody>
          <a:bodyPr>
            <a:normAutofit/>
          </a:bodyPr>
          <a:lstStyle/>
          <a:p>
            <a:pPr algn="just">
              <a:buFont typeface="Wingdings" pitchFamily="2" charset="2"/>
              <a:buChar char="q"/>
            </a:pPr>
            <a:r>
              <a:rPr lang="en-US" sz="2000" dirty="0" smtClean="0">
                <a:latin typeface="Times New Roman" pitchFamily="18" charset="0"/>
                <a:cs typeface="Times New Roman" pitchFamily="18" charset="0"/>
              </a:rPr>
              <a:t>Cryptography is the widely used method for the security of data. </a:t>
            </a:r>
            <a:r>
              <a:rPr lang="en-US" sz="2000" dirty="0" err="1" smtClean="0">
                <a:latin typeface="Times New Roman" pitchFamily="18" charset="0"/>
                <a:cs typeface="Times New Roman" pitchFamily="18" charset="0"/>
              </a:rPr>
              <a:t>Vigenere</a:t>
            </a:r>
            <a:r>
              <a:rPr lang="en-US" sz="2000" dirty="0" smtClean="0">
                <a:latin typeface="Times New Roman" pitchFamily="18" charset="0"/>
                <a:cs typeface="Times New Roman" pitchFamily="18" charset="0"/>
              </a:rPr>
              <a:t> cipher is one of the cryptographic method that is considered simplest and weakest due to many limitations.</a:t>
            </a:r>
          </a:p>
          <a:p>
            <a:pPr algn="just">
              <a:buFont typeface="Wingdings" pitchFamily="2" charset="2"/>
              <a:buChar char="q"/>
            </a:pPr>
            <a:r>
              <a:rPr lang="en-US" sz="2000" dirty="0" smtClean="0">
                <a:latin typeface="Times New Roman" pitchFamily="18" charset="0"/>
                <a:cs typeface="Times New Roman" pitchFamily="18" charset="0"/>
              </a:rPr>
              <a:t> To overcome the limitations of </a:t>
            </a:r>
            <a:r>
              <a:rPr lang="en-US" sz="2000" dirty="0" err="1" smtClean="0">
                <a:latin typeface="Times New Roman" pitchFamily="18" charset="0"/>
                <a:cs typeface="Times New Roman" pitchFamily="18" charset="0"/>
              </a:rPr>
              <a:t>Vigenere</a:t>
            </a:r>
            <a:r>
              <a:rPr lang="en-US" sz="2000" dirty="0" smtClean="0">
                <a:latin typeface="Times New Roman" pitchFamily="18" charset="0"/>
                <a:cs typeface="Times New Roman" pitchFamily="18" charset="0"/>
              </a:rPr>
              <a:t> cipher we proposed Summation of Polybius Cipher that makes much secure against </a:t>
            </a:r>
            <a:r>
              <a:rPr lang="en-US" sz="2000" dirty="0" err="1" smtClean="0">
                <a:latin typeface="Times New Roman" pitchFamily="18" charset="0"/>
                <a:cs typeface="Times New Roman" pitchFamily="18" charset="0"/>
              </a:rPr>
              <a:t>Kasiski</a:t>
            </a:r>
            <a:r>
              <a:rPr lang="en-US" sz="2000" dirty="0" smtClean="0">
                <a:latin typeface="Times New Roman" pitchFamily="18" charset="0"/>
                <a:cs typeface="Times New Roman" pitchFamily="18" charset="0"/>
              </a:rPr>
              <a:t> and Friedman attacks. Cryptanalysis, frequency analysis, pattern prediction and brute attack on proposed technique are also much difficult due to use of Combination of two Cipher for encryption. </a:t>
            </a:r>
          </a:p>
          <a:p>
            <a:pPr algn="just">
              <a:buFont typeface="Wingdings" pitchFamily="2" charset="2"/>
              <a:buChar char="q"/>
            </a:pPr>
            <a:r>
              <a:rPr lang="en-US" sz="2000" dirty="0" smtClean="0">
                <a:latin typeface="Times New Roman" pitchFamily="18" charset="0"/>
                <a:cs typeface="Times New Roman" pitchFamily="18" charset="0"/>
              </a:rPr>
              <a:t>Although there are many cryptographic methods but this domain still requires serious attention of research community for the improvement of data security. In future our aim is to provide validation of proposed approach by performing security and performance analysis.</a:t>
            </a: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1796" y="801369"/>
            <a:ext cx="129539" cy="208279"/>
          </a:xfrm>
          <a:prstGeom prst="rect">
            <a:avLst/>
          </a:prstGeom>
        </p:spPr>
        <p:txBody>
          <a:bodyPr vert="horz" wrap="square" lIns="0" tIns="12700" rIns="0" bIns="0" rtlCol="0">
            <a:spAutoFit/>
          </a:bodyPr>
          <a:lstStyle/>
          <a:p>
            <a:pPr marL="12700">
              <a:lnSpc>
                <a:spcPct val="100000"/>
              </a:lnSpc>
              <a:spcBef>
                <a:spcPts val="100"/>
              </a:spcBef>
            </a:pPr>
            <a:r>
              <a:rPr sz="1200" b="1" spc="-45" dirty="0">
                <a:latin typeface="Times New Roman"/>
                <a:cs typeface="Times New Roman"/>
              </a:rPr>
              <a:t>7.</a:t>
            </a:r>
            <a:endParaRPr sz="1200">
              <a:latin typeface="Times New Roman"/>
              <a:cs typeface="Times New Roman"/>
            </a:endParaRPr>
          </a:p>
        </p:txBody>
      </p:sp>
      <p:sp>
        <p:nvSpPr>
          <p:cNvPr id="3" name="object 3"/>
          <p:cNvSpPr txBox="1"/>
          <p:nvPr/>
        </p:nvSpPr>
        <p:spPr>
          <a:xfrm>
            <a:off x="2514980" y="801369"/>
            <a:ext cx="105600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Times New Roman"/>
                <a:cs typeface="Times New Roman"/>
              </a:rPr>
              <a:t>CON</a:t>
            </a:r>
            <a:r>
              <a:rPr sz="1200" b="1" spc="-10" dirty="0">
                <a:latin typeface="Times New Roman"/>
                <a:cs typeface="Times New Roman"/>
              </a:rPr>
              <a:t>CL</a:t>
            </a:r>
            <a:r>
              <a:rPr sz="1200" b="1" spc="-5" dirty="0">
                <a:latin typeface="Times New Roman"/>
                <a:cs typeface="Times New Roman"/>
              </a:rPr>
              <a:t>US</a:t>
            </a:r>
            <a:r>
              <a:rPr sz="1200" b="1" spc="-15" dirty="0">
                <a:latin typeface="Times New Roman"/>
                <a:cs typeface="Times New Roman"/>
              </a:rPr>
              <a:t>I</a:t>
            </a:r>
            <a:r>
              <a:rPr sz="1200" b="1" spc="-5" dirty="0">
                <a:latin typeface="Times New Roman"/>
                <a:cs typeface="Times New Roman"/>
              </a:rPr>
              <a:t>ON</a:t>
            </a:r>
            <a:endParaRPr sz="1200">
              <a:latin typeface="Times New Roman"/>
              <a:cs typeface="Times New Roman"/>
            </a:endParaRPr>
          </a:p>
        </p:txBody>
      </p:sp>
      <p:sp>
        <p:nvSpPr>
          <p:cNvPr id="4" name="object 4"/>
          <p:cNvSpPr txBox="1"/>
          <p:nvPr/>
        </p:nvSpPr>
        <p:spPr>
          <a:xfrm>
            <a:off x="5798946" y="801369"/>
            <a:ext cx="17780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Times New Roman"/>
                <a:cs typeface="Times New Roman"/>
              </a:rPr>
              <a:t>27</a:t>
            </a:r>
            <a:endParaRPr sz="1200" dirty="0">
              <a:latin typeface="Times New Roman"/>
              <a:cs typeface="Times New Roman"/>
            </a:endParaRPr>
          </a:p>
        </p:txBody>
      </p:sp>
      <p:sp>
        <p:nvSpPr>
          <p:cNvPr id="5" name="object 5"/>
          <p:cNvSpPr txBox="1"/>
          <p:nvPr/>
        </p:nvSpPr>
        <p:spPr>
          <a:xfrm>
            <a:off x="761796" y="1325626"/>
            <a:ext cx="129539" cy="208279"/>
          </a:xfrm>
          <a:prstGeom prst="rect">
            <a:avLst/>
          </a:prstGeom>
        </p:spPr>
        <p:txBody>
          <a:bodyPr vert="horz" wrap="square" lIns="0" tIns="12700" rIns="0" bIns="0" rtlCol="0">
            <a:spAutoFit/>
          </a:bodyPr>
          <a:lstStyle/>
          <a:p>
            <a:pPr marL="12700">
              <a:lnSpc>
                <a:spcPct val="100000"/>
              </a:lnSpc>
              <a:spcBef>
                <a:spcPts val="100"/>
              </a:spcBef>
            </a:pPr>
            <a:r>
              <a:rPr sz="1200" b="1" spc="-45" dirty="0">
                <a:latin typeface="Times New Roman"/>
                <a:cs typeface="Times New Roman"/>
              </a:rPr>
              <a:t>8.</a:t>
            </a:r>
            <a:endParaRPr sz="1200">
              <a:latin typeface="Times New Roman"/>
              <a:cs typeface="Times New Roman"/>
            </a:endParaRPr>
          </a:p>
        </p:txBody>
      </p:sp>
      <p:sp>
        <p:nvSpPr>
          <p:cNvPr id="6" name="object 6"/>
          <p:cNvSpPr txBox="1"/>
          <p:nvPr/>
        </p:nvSpPr>
        <p:spPr>
          <a:xfrm>
            <a:off x="2514980" y="1325626"/>
            <a:ext cx="945515" cy="197490"/>
          </a:xfrm>
          <a:prstGeom prst="rect">
            <a:avLst/>
          </a:prstGeom>
        </p:spPr>
        <p:txBody>
          <a:bodyPr vert="horz" wrap="square" lIns="0" tIns="12700" rIns="0" bIns="0" rtlCol="0">
            <a:spAutoFit/>
          </a:bodyPr>
          <a:lstStyle/>
          <a:p>
            <a:pPr marL="12700" algn="ctr">
              <a:lnSpc>
                <a:spcPct val="100000"/>
              </a:lnSpc>
              <a:spcBef>
                <a:spcPts val="100"/>
              </a:spcBef>
            </a:pPr>
            <a:r>
              <a:rPr sz="1200" b="1" spc="-5" dirty="0">
                <a:latin typeface="Times New Roman"/>
                <a:cs typeface="Times New Roman"/>
              </a:rPr>
              <a:t>R</a:t>
            </a:r>
            <a:r>
              <a:rPr sz="1200" b="1" spc="-20" dirty="0">
                <a:latin typeface="Times New Roman"/>
                <a:cs typeface="Times New Roman"/>
              </a:rPr>
              <a:t>E</a:t>
            </a:r>
            <a:r>
              <a:rPr sz="1200" b="1" spc="-15" dirty="0">
                <a:latin typeface="Times New Roman"/>
                <a:cs typeface="Times New Roman"/>
              </a:rPr>
              <a:t>F</a:t>
            </a:r>
            <a:r>
              <a:rPr sz="1200" b="1" spc="-5" dirty="0">
                <a:latin typeface="Times New Roman"/>
                <a:cs typeface="Times New Roman"/>
              </a:rPr>
              <a:t>R</a:t>
            </a:r>
            <a:r>
              <a:rPr sz="1200" b="1" spc="5" dirty="0">
                <a:latin typeface="Times New Roman"/>
                <a:cs typeface="Times New Roman"/>
              </a:rPr>
              <a:t>E</a:t>
            </a:r>
            <a:r>
              <a:rPr sz="1200" b="1" spc="-5" dirty="0">
                <a:latin typeface="Times New Roman"/>
                <a:cs typeface="Times New Roman"/>
              </a:rPr>
              <a:t>N</a:t>
            </a:r>
            <a:r>
              <a:rPr sz="1200" b="1" spc="-10" dirty="0">
                <a:latin typeface="Times New Roman"/>
                <a:cs typeface="Times New Roman"/>
              </a:rPr>
              <a:t>CE</a:t>
            </a:r>
            <a:r>
              <a:rPr sz="1200" b="1" spc="-5" dirty="0">
                <a:latin typeface="Times New Roman"/>
                <a:cs typeface="Times New Roman"/>
              </a:rPr>
              <a:t>S</a:t>
            </a:r>
            <a:endParaRPr sz="1200" dirty="0">
              <a:latin typeface="Times New Roman"/>
              <a:cs typeface="Times New Roman"/>
            </a:endParaRPr>
          </a:p>
        </p:txBody>
      </p:sp>
      <p:sp>
        <p:nvSpPr>
          <p:cNvPr id="7" name="object 7"/>
          <p:cNvSpPr txBox="1"/>
          <p:nvPr/>
        </p:nvSpPr>
        <p:spPr>
          <a:xfrm>
            <a:off x="5805042" y="1325626"/>
            <a:ext cx="177800" cy="197490"/>
          </a:xfrm>
          <a:prstGeom prst="rect">
            <a:avLst/>
          </a:prstGeom>
        </p:spPr>
        <p:txBody>
          <a:bodyPr vert="horz" wrap="square" lIns="0" tIns="12700" rIns="0" bIns="0" rtlCol="0">
            <a:spAutoFit/>
          </a:bodyPr>
          <a:lstStyle/>
          <a:p>
            <a:pPr marL="12700" algn="just">
              <a:lnSpc>
                <a:spcPct val="100000"/>
              </a:lnSpc>
              <a:spcBef>
                <a:spcPts val="100"/>
              </a:spcBef>
            </a:pPr>
            <a:r>
              <a:rPr sz="1200" b="1" dirty="0" smtClean="0">
                <a:latin typeface="Times New Roman"/>
                <a:cs typeface="Times New Roman"/>
              </a:rPr>
              <a:t>28</a:t>
            </a:r>
            <a:endParaRPr sz="1200" dirty="0">
              <a:latin typeface="Times New Roman"/>
              <a:cs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0" y="402802"/>
            <a:ext cx="6995160" cy="1050078"/>
          </a:xfrm>
        </p:spPr>
        <p:txBody>
          <a:bodyPr>
            <a:normAutofit/>
          </a:bodyPr>
          <a:lstStyle/>
          <a:p>
            <a:r>
              <a:rPr lang="en-US" sz="2200" b="1" dirty="0" smtClean="0">
                <a:latin typeface="Times New Roman" pitchFamily="18" charset="0"/>
                <a:cs typeface="Times New Roman" pitchFamily="18" charset="0"/>
              </a:rPr>
              <a:t>References</a:t>
            </a:r>
            <a:endParaRPr lang="en-US" sz="2200" b="1" dirty="0">
              <a:latin typeface="Times New Roman" pitchFamily="18" charset="0"/>
              <a:cs typeface="Times New Roman" pitchFamily="18" charset="0"/>
            </a:endParaRPr>
          </a:p>
        </p:txBody>
      </p:sp>
      <p:sp>
        <p:nvSpPr>
          <p:cNvPr id="3" name="Content Placeholder 2"/>
          <p:cNvSpPr>
            <a:spLocks noGrp="1"/>
          </p:cNvSpPr>
          <p:nvPr>
            <p:ph idx="1"/>
          </p:nvPr>
        </p:nvSpPr>
        <p:spPr>
          <a:xfrm>
            <a:off x="388620" y="2011681"/>
            <a:ext cx="6995160" cy="6638079"/>
          </a:xfrm>
        </p:spPr>
        <p:txBody>
          <a:bodyPr>
            <a:normAutofit/>
          </a:bodyPr>
          <a:lstStyle/>
          <a:p>
            <a:pPr marL="457200" indent="-457200">
              <a:buFont typeface="+mj-lt"/>
              <a:buAutoNum type="arabicPeriod"/>
            </a:pPr>
            <a:r>
              <a:rPr lang="en-US" sz="2000" dirty="0" err="1" smtClean="0">
                <a:latin typeface="Times New Roman" pitchFamily="18" charset="0"/>
                <a:cs typeface="Times New Roman" pitchFamily="18" charset="0"/>
              </a:rPr>
              <a:t>Chaudhari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Swapnil</a:t>
            </a:r>
            <a:r>
              <a:rPr lang="en-US" sz="2000" dirty="0" smtClean="0">
                <a:latin typeface="Times New Roman" pitchFamily="18" charset="0"/>
                <a:cs typeface="Times New Roman" pitchFamily="18" charset="0"/>
              </a:rPr>
              <a:t>. (2018). A Research Paper on New Hybrid Cryptography Algorithm.</a:t>
            </a:r>
          </a:p>
          <a:p>
            <a:pPr marL="457200" indent="-457200">
              <a:buFont typeface="+mj-lt"/>
              <a:buAutoNum type="arabicPeriod"/>
            </a:pPr>
            <a:r>
              <a:rPr lang="en-US" sz="2000" b="1"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Jakimoski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Kire</a:t>
            </a:r>
            <a:r>
              <a:rPr lang="en-US" sz="2000" dirty="0" smtClean="0">
                <a:latin typeface="Times New Roman" pitchFamily="18" charset="0"/>
                <a:cs typeface="Times New Roman" pitchFamily="18" charset="0"/>
              </a:rPr>
              <a:t>, "Security Techniques for Data Protection in Cloud Computing." International Journal of Grid and Distributed Computing 9.1 (2016): 49-56.</a:t>
            </a:r>
          </a:p>
          <a:p>
            <a:pPr marL="457200" indent="-457200">
              <a:buFont typeface="+mj-lt"/>
              <a:buAutoNum type="arabicPeriod"/>
            </a:pPr>
            <a:r>
              <a:rPr lang="en-US" sz="2000" dirty="0" smtClean="0">
                <a:latin typeface="Times New Roman" pitchFamily="18" charset="0"/>
                <a:cs typeface="Times New Roman" pitchFamily="18" charset="0"/>
              </a:rPr>
              <a:t>https://en.wikipedia.org/wiki/Vigen%C3%A8re_cipher</a:t>
            </a:r>
          </a:p>
          <a:p>
            <a:pPr marL="457200" indent="-457200">
              <a:buFont typeface="+mj-lt"/>
              <a:buAutoNum type="arabicPeriod"/>
            </a:pPr>
            <a:r>
              <a:rPr lang="en-US" sz="2000" dirty="0" smtClean="0">
                <a:latin typeface="Times New Roman" pitchFamily="18" charset="0"/>
                <a:cs typeface="Times New Roman" pitchFamily="18" charset="0"/>
              </a:rPr>
              <a:t>https://en.wikipedia.org/wiki/Polybius_square</a:t>
            </a:r>
          </a:p>
          <a:p>
            <a:pPr marL="457200" indent="-457200">
              <a:buFont typeface="+mj-lt"/>
              <a:buAutoNum type="arabicPeriod"/>
            </a:pPr>
            <a:r>
              <a:rPr lang="en-US" sz="2000" dirty="0" err="1" smtClean="0">
                <a:latin typeface="Times New Roman" pitchFamily="18" charset="0"/>
                <a:cs typeface="Times New Roman" pitchFamily="18" charset="0"/>
              </a:rPr>
              <a:t>Puneet</a:t>
            </a:r>
            <a:r>
              <a:rPr lang="en-US" sz="2000" dirty="0" smtClean="0">
                <a:latin typeface="Times New Roman" pitchFamily="18" charset="0"/>
                <a:cs typeface="Times New Roman" pitchFamily="18" charset="0"/>
              </a:rPr>
              <a:t> Kumar, </a:t>
            </a:r>
            <a:r>
              <a:rPr lang="en-US" sz="2000" dirty="0" err="1" smtClean="0">
                <a:latin typeface="Times New Roman" pitchFamily="18" charset="0"/>
                <a:cs typeface="Times New Roman" pitchFamily="18" charset="0"/>
              </a:rPr>
              <a:t>Shashi</a:t>
            </a:r>
            <a:r>
              <a:rPr lang="en-US" sz="2000" dirty="0" smtClean="0">
                <a:latin typeface="Times New Roman" pitchFamily="18" charset="0"/>
                <a:cs typeface="Times New Roman" pitchFamily="18" charset="0"/>
              </a:rPr>
              <a:t> B. </a:t>
            </a:r>
            <a:r>
              <a:rPr lang="en-US" sz="2000" dirty="0" err="1" smtClean="0">
                <a:latin typeface="Times New Roman" pitchFamily="18" charset="0"/>
                <a:cs typeface="Times New Roman" pitchFamily="18" charset="0"/>
              </a:rPr>
              <a:t>Rana</a:t>
            </a:r>
            <a:r>
              <a:rPr lang="en-US" sz="2000" dirty="0" smtClean="0">
                <a:latin typeface="Times New Roman" pitchFamily="18" charset="0"/>
                <a:cs typeface="Times New Roman" pitchFamily="18" charset="0"/>
              </a:rPr>
              <a:t>, Development of modified AES algorithm for data security, </a:t>
            </a:r>
            <a:r>
              <a:rPr lang="en-US" sz="2000" dirty="0" err="1" smtClean="0">
                <a:latin typeface="Times New Roman" pitchFamily="18" charset="0"/>
                <a:cs typeface="Times New Roman" pitchFamily="18" charset="0"/>
              </a:rPr>
              <a:t>Optik</a:t>
            </a:r>
            <a:r>
              <a:rPr lang="en-US" sz="2000" dirty="0" smtClean="0">
                <a:latin typeface="Times New Roman" pitchFamily="18" charset="0"/>
                <a:cs typeface="Times New Roman" pitchFamily="18" charset="0"/>
              </a:rPr>
              <a:t> - International Journal for Light and Electron Optics, Volume 127, Issue 4, 2016, Pages 2341-2345, ISSN 0030-4026, http://dx.doi.org/10.1016/j.ijleo.2015.11.188. (http://www.sciencedirect.com/science/article/pii/S0030402615018215)</a:t>
            </a:r>
          </a:p>
          <a:p>
            <a:pPr marL="457200" indent="-457200">
              <a:buFont typeface="+mj-lt"/>
              <a:buAutoNum type="arabicPeriod"/>
            </a:pPr>
            <a:r>
              <a:rPr lang="en-US" sz="2000" dirty="0" smtClean="0">
                <a:latin typeface="Times New Roman" pitchFamily="18" charset="0"/>
                <a:cs typeface="Times New Roman" pitchFamily="18" charset="0"/>
              </a:rPr>
              <a:t>Encryption. Wellesley college Computer Science Department lecture note retrieved from : http://cs110.wellesley.edu/lectures/L18-encryption/.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smtClean="0">
                <a:latin typeface="Times New Roman" pitchFamily="18" charset="0"/>
                <a:cs typeface="Times New Roman" pitchFamily="18" charset="0"/>
              </a:rPr>
              <a:t>Reference Cont.</a:t>
            </a:r>
            <a:endParaRPr lang="en-US" sz="2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514350" indent="-514350">
              <a:buNone/>
            </a:pPr>
            <a:r>
              <a:rPr lang="en-US" dirty="0" smtClean="0"/>
              <a:t> 7.     Classical cipher, Transposition ciphers, Retrieved from http://en.wikipedia.org/wiki/Classical_cipher</a:t>
            </a:r>
          </a:p>
          <a:p>
            <a:pPr marL="514350" indent="-514350">
              <a:buAutoNum type="arabicPeriod" startAt="8"/>
            </a:pPr>
            <a:r>
              <a:rPr lang="en-US" dirty="0" smtClean="0"/>
              <a:t>Transposition ciphers, columnar transposition Retrieved from http://en.wikipedia.org/wiki/Transposition_cipher</a:t>
            </a:r>
          </a:p>
          <a:p>
            <a:pPr marL="514350" indent="-514350">
              <a:buAutoNum type="arabicPeriod" startAt="8"/>
            </a:pPr>
            <a:r>
              <a:rPr lang="en-US" dirty="0" smtClean="0"/>
              <a:t>C. Sanchez-Avila and R. Sanchez-</a:t>
            </a:r>
            <a:r>
              <a:rPr lang="en-US" dirty="0" err="1" smtClean="0"/>
              <a:t>Reillo</a:t>
            </a:r>
            <a:r>
              <a:rPr lang="en-US" dirty="0" smtClean="0"/>
              <a:t>, "The </a:t>
            </a:r>
            <a:r>
              <a:rPr lang="en-US" dirty="0" err="1" smtClean="0"/>
              <a:t>Rijndael</a:t>
            </a:r>
            <a:r>
              <a:rPr lang="en-US" dirty="0" smtClean="0"/>
              <a:t> block cipher (AES proposal): a comparison with DES," in Security Technology, 2001 IEEE 35th International Carnahan Conference on, 2001, pp. 229-234.</a:t>
            </a:r>
          </a:p>
          <a:p>
            <a:pPr marL="514350" indent="-514350">
              <a:buAutoNum type="arabicPeriod" startAt="8"/>
            </a:pPr>
            <a:r>
              <a:rPr lang="en-US" dirty="0" smtClean="0"/>
              <a:t> Q.-A. </a:t>
            </a:r>
            <a:r>
              <a:rPr lang="en-US" dirty="0" err="1" smtClean="0"/>
              <a:t>Kester</a:t>
            </a:r>
            <a:r>
              <a:rPr lang="en-US" dirty="0" smtClean="0"/>
              <a:t>, "A cryptosystem based on </a:t>
            </a:r>
            <a:r>
              <a:rPr lang="en-US" dirty="0" err="1" smtClean="0"/>
              <a:t>Vigenère</a:t>
            </a:r>
            <a:r>
              <a:rPr lang="en-US" dirty="0" smtClean="0"/>
              <a:t> cipher with varying key," International Journal of Advanced Research in Computer Engineering &amp; Technology (IJARCET), vol. 1, pp. pp: 108-113, 2012. </a:t>
            </a:r>
          </a:p>
          <a:p>
            <a:pPr marL="514350" indent="-514350">
              <a:buAutoNum type="arabicPeriod" startAt="8"/>
            </a:pPr>
            <a:r>
              <a:rPr lang="en-US" dirty="0" smtClean="0"/>
              <a:t> C. </a:t>
            </a:r>
            <a:r>
              <a:rPr lang="en-US" dirty="0" err="1" smtClean="0"/>
              <a:t>Bhardwaj</a:t>
            </a:r>
            <a:r>
              <a:rPr lang="en-US" dirty="0" smtClean="0"/>
              <a:t>, "Modification of </a:t>
            </a:r>
            <a:r>
              <a:rPr lang="en-US" dirty="0" err="1" smtClean="0"/>
              <a:t>Vigenère</a:t>
            </a:r>
            <a:r>
              <a:rPr lang="en-US" dirty="0" smtClean="0"/>
              <a:t> Cipher by Random Numbers, Punctuations &amp; Mathematical Symbols," Journal of Computer Engineering (IOSRJCE) ISSN, pp. 2278-0661, 201</a:t>
            </a:r>
          </a:p>
          <a:p>
            <a:pPr marL="514350" indent="-514350">
              <a:buAutoNum type="arabicPeriod" startAt="8"/>
            </a:pPr>
            <a:r>
              <a:rPr lang="en-US" dirty="0" smtClean="0"/>
              <a:t> F. H. S. </a:t>
            </a:r>
            <a:r>
              <a:rPr lang="en-US" dirty="0" err="1" smtClean="0"/>
              <a:t>Fairouz</a:t>
            </a:r>
            <a:r>
              <a:rPr lang="en-US" dirty="0" smtClean="0"/>
              <a:t> </a:t>
            </a:r>
            <a:r>
              <a:rPr lang="en-US" dirty="0" err="1" smtClean="0"/>
              <a:t>Mushtaq</a:t>
            </a:r>
            <a:r>
              <a:rPr lang="en-US" dirty="0" smtClean="0"/>
              <a:t> </a:t>
            </a:r>
            <a:r>
              <a:rPr lang="en-US" dirty="0" err="1" smtClean="0"/>
              <a:t>Sher</a:t>
            </a:r>
            <a:r>
              <a:rPr lang="en-US" dirty="0" smtClean="0"/>
              <a:t> Ali, "Enhancing Security of </a:t>
            </a:r>
            <a:r>
              <a:rPr lang="en-US" dirty="0" err="1" smtClean="0"/>
              <a:t>Vigenere</a:t>
            </a:r>
            <a:r>
              <a:rPr lang="en-US" dirty="0" smtClean="0"/>
              <a:t> Cipher by Stream Cipher," International Journal of Computer Applications, vol. 100, pp. 1-4, 2014</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smtClean="0">
                <a:latin typeface="Times New Roman" pitchFamily="18" charset="0"/>
                <a:cs typeface="Times New Roman" pitchFamily="18" charset="0"/>
              </a:rPr>
              <a:t>Reference </a:t>
            </a:r>
            <a:endParaRPr lang="en-US" sz="2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000" dirty="0" smtClean="0">
                <a:latin typeface="Times New Roman" pitchFamily="18" charset="0"/>
                <a:cs typeface="Times New Roman" pitchFamily="18" charset="0"/>
              </a:rPr>
              <a:t>13 P. </a:t>
            </a:r>
            <a:r>
              <a:rPr lang="en-US" sz="2000" dirty="0" err="1" smtClean="0">
                <a:latin typeface="Times New Roman" pitchFamily="18" charset="0"/>
                <a:cs typeface="Times New Roman" pitchFamily="18" charset="0"/>
              </a:rPr>
              <a:t>Gutmann</a:t>
            </a:r>
            <a:r>
              <a:rPr lang="en-US" sz="2000" dirty="0" smtClean="0">
                <a:latin typeface="Times New Roman" pitchFamily="18" charset="0"/>
                <a:cs typeface="Times New Roman" pitchFamily="18" charset="0"/>
              </a:rPr>
              <a:t>, ―Cryptographic Security Architecture: Design and Verification‖. Springer-Verlag,2004. </a:t>
            </a:r>
          </a:p>
          <a:p>
            <a:pPr>
              <a:buNone/>
            </a:pPr>
            <a:r>
              <a:rPr lang="en-US" sz="2000" dirty="0" smtClean="0">
                <a:latin typeface="Times New Roman" pitchFamily="18" charset="0"/>
                <a:cs typeface="Times New Roman" pitchFamily="18" charset="0"/>
              </a:rPr>
              <a:t>14 </a:t>
            </a:r>
            <a:r>
              <a:rPr lang="en-US" sz="2000" dirty="0" err="1" smtClean="0">
                <a:latin typeface="Times New Roman" pitchFamily="18" charset="0"/>
                <a:cs typeface="Times New Roman" pitchFamily="18" charset="0"/>
              </a:rPr>
              <a:t>Jakimoski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Kire</a:t>
            </a:r>
            <a:r>
              <a:rPr lang="en-US" sz="2000" dirty="0" smtClean="0">
                <a:latin typeface="Times New Roman" pitchFamily="18" charset="0"/>
                <a:cs typeface="Times New Roman" pitchFamily="18" charset="0"/>
              </a:rPr>
              <a:t>, "Security Techniques for Data Protection in Cloud Computing." International Journal of Grid and Distributed Computing 9.1 (2016): 49-56.</a:t>
            </a:r>
          </a:p>
          <a:p>
            <a:pPr>
              <a:buNone/>
            </a:pPr>
            <a:r>
              <a:rPr lang="en-US" sz="2000" dirty="0" smtClean="0">
                <a:latin typeface="Times New Roman" pitchFamily="18" charset="0"/>
                <a:cs typeface="Times New Roman" pitchFamily="18" charset="0"/>
              </a:rPr>
              <a:t>15 M. </a:t>
            </a:r>
            <a:r>
              <a:rPr lang="en-US" sz="2000" dirty="0" err="1" smtClean="0">
                <a:latin typeface="Times New Roman" pitchFamily="18" charset="0"/>
                <a:cs typeface="Times New Roman" pitchFamily="18" charset="0"/>
              </a:rPr>
              <a:t>Abror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Pengertian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Aspek-Aspek</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Keamanan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Komputer</a:t>
            </a:r>
            <a:r>
              <a:rPr lang="en-US" sz="2000" dirty="0" smtClean="0">
                <a:latin typeface="Times New Roman" pitchFamily="18" charset="0"/>
                <a:cs typeface="Times New Roman" pitchFamily="18" charset="0"/>
              </a:rPr>
              <a:t>,” 2018. [Daring]. </a:t>
            </a:r>
            <a:r>
              <a:rPr lang="en-US" sz="2000" dirty="0" err="1" smtClean="0">
                <a:latin typeface="Times New Roman" pitchFamily="18" charset="0"/>
                <a:cs typeface="Times New Roman" pitchFamily="18" charset="0"/>
              </a:rPr>
              <a:t>Tersedia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pada:https</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www.ayoksinau.com</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pengertian-dan-aspek-aspek-keamanan-komputer-lengkap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Diakses</a:t>
            </a:r>
            <a:r>
              <a:rPr lang="en-US" sz="2000" dirty="0" smtClean="0">
                <a:latin typeface="Times New Roman" pitchFamily="18" charset="0"/>
                <a:cs typeface="Times New Roman" pitchFamily="18" charset="0"/>
              </a:rPr>
              <a:t>: 01-Okt-2018].</a:t>
            </a:r>
          </a:p>
          <a:p>
            <a:pPr>
              <a:buNone/>
            </a:pPr>
            <a:r>
              <a:rPr lang="en-US" sz="2000" dirty="0" smtClean="0">
                <a:latin typeface="Times New Roman" pitchFamily="18" charset="0"/>
                <a:cs typeface="Times New Roman" pitchFamily="18" charset="0"/>
              </a:rPr>
              <a:t>16 V. Beal. (2009, Encryption. Available: http://www.webopedia.com/TERM/E/encryption.ht ml</a:t>
            </a:r>
          </a:p>
          <a:p>
            <a:pPr>
              <a:buNone/>
            </a:pPr>
            <a:r>
              <a:rPr lang="en-US" sz="2000" b="1"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200" b="1" dirty="0" smtClean="0">
                <a:latin typeface="Times New Roman" pitchFamily="18" charset="0"/>
                <a:cs typeface="Times New Roman" pitchFamily="18" charset="0"/>
              </a:rPr>
              <a:t>Conclusion </a:t>
            </a:r>
            <a:endParaRPr lang="en-US" sz="2200" b="1" dirty="0">
              <a:latin typeface="Times New Roman" pitchFamily="18" charset="0"/>
              <a:cs typeface="Times New Roman" pitchFamily="18" charset="0"/>
            </a:endParaRPr>
          </a:p>
        </p:txBody>
      </p:sp>
      <p:sp>
        <p:nvSpPr>
          <p:cNvPr id="2" name="Content Placeholder 1"/>
          <p:cNvSpPr>
            <a:spLocks noGrp="1"/>
          </p:cNvSpPr>
          <p:nvPr>
            <p:ph idx="1"/>
          </p:nvPr>
        </p:nvSpPr>
        <p:spPr/>
        <p:txBody>
          <a:bodyPr>
            <a:normAutofit/>
          </a:bodyPr>
          <a:lstStyle/>
          <a:p>
            <a:pPr>
              <a:buNone/>
            </a:pPr>
            <a:r>
              <a:rPr lang="en-US" sz="2000" dirty="0" smtClean="0">
                <a:latin typeface="Times New Roman" pitchFamily="18" charset="0"/>
                <a:cs typeface="Times New Roman" pitchFamily="18" charset="0"/>
              </a:rPr>
              <a:t>      High level of security provided the encryption key remain secret, the original message remain same. In case of any kind of attacks, the organization of complex message is intricate which confused the intruder in understanding which part of the complex message contains the cipher text and encrypted key. Moreover private key of receiver will not be known. Therefore the process of securing data or message communication remain secure due to unique security communication as provided by Hybrid Algorithm  </a:t>
            </a:r>
            <a:endParaRPr lang="en-US" sz="2000" dirty="0">
              <a:latin typeface="Times New Roman" pitchFamily="18" charset="0"/>
              <a:cs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3254" y="165099"/>
            <a:ext cx="47752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1/12/2021</a:t>
            </a:r>
            <a:endParaRPr sz="800">
              <a:latin typeface="Arial"/>
              <a:cs typeface="Arial"/>
            </a:endParaRPr>
          </a:p>
        </p:txBody>
      </p:sp>
      <p:sp>
        <p:nvSpPr>
          <p:cNvPr id="3" name="object 3"/>
          <p:cNvSpPr txBox="1"/>
          <p:nvPr/>
        </p:nvSpPr>
        <p:spPr>
          <a:xfrm>
            <a:off x="3653043" y="165099"/>
            <a:ext cx="130238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temp-161045786284803855</a:t>
            </a:r>
            <a:endParaRPr sz="800">
              <a:latin typeface="Arial"/>
              <a:cs typeface="Arial"/>
            </a:endParaRPr>
          </a:p>
        </p:txBody>
      </p:sp>
      <p:sp>
        <p:nvSpPr>
          <p:cNvPr id="4" name="object 4"/>
          <p:cNvSpPr txBox="1"/>
          <p:nvPr/>
        </p:nvSpPr>
        <p:spPr>
          <a:xfrm>
            <a:off x="542229" y="869949"/>
            <a:ext cx="1537335" cy="185420"/>
          </a:xfrm>
          <a:prstGeom prst="rect">
            <a:avLst/>
          </a:prstGeom>
        </p:spPr>
        <p:txBody>
          <a:bodyPr vert="horz" wrap="square" lIns="0" tIns="12700" rIns="0" bIns="0" rtlCol="0">
            <a:spAutoFit/>
          </a:bodyPr>
          <a:lstStyle/>
          <a:p>
            <a:pPr marL="12700">
              <a:lnSpc>
                <a:spcPct val="100000"/>
              </a:lnSpc>
              <a:spcBef>
                <a:spcPts val="100"/>
              </a:spcBef>
            </a:pPr>
            <a:r>
              <a:rPr sz="1050" b="1" dirty="0">
                <a:latin typeface="Arial"/>
                <a:cs typeface="Arial"/>
              </a:rPr>
              <a:t>HIGH SECURE</a:t>
            </a:r>
            <a:r>
              <a:rPr sz="1050" b="1" spc="-85" dirty="0">
                <a:latin typeface="Arial"/>
                <a:cs typeface="Arial"/>
              </a:rPr>
              <a:t> </a:t>
            </a:r>
            <a:r>
              <a:rPr sz="1050" b="1" dirty="0">
                <a:latin typeface="Arial"/>
                <a:cs typeface="Arial"/>
              </a:rPr>
              <a:t>SYSTEM</a:t>
            </a:r>
            <a:endParaRPr sz="1050">
              <a:latin typeface="Arial"/>
              <a:cs typeface="Arial"/>
            </a:endParaRPr>
          </a:p>
        </p:txBody>
      </p:sp>
      <p:sp>
        <p:nvSpPr>
          <p:cNvPr id="5" name="object 5"/>
          <p:cNvSpPr txBox="1"/>
          <p:nvPr/>
        </p:nvSpPr>
        <p:spPr>
          <a:xfrm>
            <a:off x="542229" y="1270094"/>
            <a:ext cx="6656705" cy="1595120"/>
          </a:xfrm>
          <a:prstGeom prst="rect">
            <a:avLst/>
          </a:prstGeom>
        </p:spPr>
        <p:txBody>
          <a:bodyPr vert="horz" wrap="square" lIns="0" tIns="69215" rIns="0" bIns="0" rtlCol="0">
            <a:spAutoFit/>
          </a:bodyPr>
          <a:lstStyle/>
          <a:p>
            <a:pPr marL="12700" marR="267335">
              <a:lnSpc>
                <a:spcPts val="1880"/>
              </a:lnSpc>
              <a:spcBef>
                <a:spcPts val="545"/>
              </a:spcBef>
            </a:pPr>
            <a:r>
              <a:rPr sz="1950" b="1" spc="-10" dirty="0">
                <a:latin typeface="Arial"/>
                <a:cs typeface="Arial"/>
              </a:rPr>
              <a:t>CRYPTOGRAPHY </a:t>
            </a:r>
            <a:r>
              <a:rPr sz="1950" b="1" dirty="0">
                <a:latin typeface="Arial"/>
                <a:cs typeface="Arial"/>
              </a:rPr>
              <a:t>SYSTEM USING VIGENERE</a:t>
            </a:r>
            <a:r>
              <a:rPr sz="1950" b="1" spc="-105" dirty="0">
                <a:latin typeface="Arial"/>
                <a:cs typeface="Arial"/>
              </a:rPr>
              <a:t> </a:t>
            </a:r>
            <a:r>
              <a:rPr sz="1950" b="1" dirty="0">
                <a:latin typeface="Arial"/>
                <a:cs typeface="Arial"/>
              </a:rPr>
              <a:t>CIPHER  AND </a:t>
            </a:r>
            <a:r>
              <a:rPr sz="1950" b="1" spc="-25" dirty="0">
                <a:latin typeface="Arial"/>
                <a:cs typeface="Arial"/>
              </a:rPr>
              <a:t>POLYBIUS</a:t>
            </a:r>
            <a:r>
              <a:rPr sz="1950" b="1" spc="-15" dirty="0">
                <a:latin typeface="Arial"/>
                <a:cs typeface="Arial"/>
              </a:rPr>
              <a:t> </a:t>
            </a:r>
            <a:r>
              <a:rPr sz="1950" b="1" dirty="0">
                <a:latin typeface="Arial"/>
                <a:cs typeface="Arial"/>
              </a:rPr>
              <a:t>CIPHER</a:t>
            </a:r>
            <a:endParaRPr sz="1950" dirty="0">
              <a:latin typeface="Arial"/>
              <a:cs typeface="Arial"/>
            </a:endParaRPr>
          </a:p>
          <a:p>
            <a:pPr marL="12700">
              <a:lnSpc>
                <a:spcPct val="100000"/>
              </a:lnSpc>
              <a:spcBef>
                <a:spcPts val="1045"/>
              </a:spcBef>
            </a:pPr>
            <a:r>
              <a:rPr sz="1050" dirty="0">
                <a:latin typeface="Arial"/>
                <a:cs typeface="Arial"/>
              </a:rPr>
              <a:t>By- </a:t>
            </a:r>
            <a:r>
              <a:rPr lang="en-US" sz="1050" spc="-15" dirty="0" err="1" smtClean="0">
                <a:latin typeface="Arial"/>
                <a:cs typeface="Arial"/>
              </a:rPr>
              <a:t>Rittick</a:t>
            </a:r>
            <a:r>
              <a:rPr lang="en-US" sz="1050" spc="-15" dirty="0" smtClean="0">
                <a:latin typeface="Arial"/>
                <a:cs typeface="Arial"/>
              </a:rPr>
              <a:t> pal ,</a:t>
            </a:r>
            <a:r>
              <a:rPr lang="en-US" sz="1050" spc="-15" dirty="0" err="1" smtClean="0">
                <a:latin typeface="Arial"/>
                <a:cs typeface="Arial"/>
              </a:rPr>
              <a:t>Rajib</a:t>
            </a:r>
            <a:r>
              <a:rPr lang="en-US" sz="1050" spc="-15" dirty="0" smtClean="0">
                <a:latin typeface="Arial"/>
                <a:cs typeface="Arial"/>
              </a:rPr>
              <a:t> </a:t>
            </a:r>
            <a:r>
              <a:rPr lang="en-US" sz="1050" spc="-15" dirty="0" err="1" smtClean="0">
                <a:latin typeface="Arial"/>
                <a:cs typeface="Arial"/>
              </a:rPr>
              <a:t>seakh,Ranjan</a:t>
            </a:r>
            <a:r>
              <a:rPr lang="en-US" sz="1050" spc="-15" dirty="0" smtClean="0">
                <a:latin typeface="Arial"/>
                <a:cs typeface="Arial"/>
              </a:rPr>
              <a:t> </a:t>
            </a:r>
            <a:r>
              <a:rPr lang="en-US" sz="1050" spc="-15" dirty="0" err="1" smtClean="0">
                <a:latin typeface="Arial"/>
                <a:cs typeface="Arial"/>
              </a:rPr>
              <a:t>sarkar,Suman</a:t>
            </a:r>
            <a:r>
              <a:rPr lang="en-US" sz="1050" spc="-15" dirty="0" smtClean="0">
                <a:latin typeface="Arial"/>
                <a:cs typeface="Arial"/>
              </a:rPr>
              <a:t> </a:t>
            </a:r>
            <a:r>
              <a:rPr lang="en-US" sz="1050" spc="-15" dirty="0" err="1" smtClean="0">
                <a:latin typeface="Arial"/>
                <a:cs typeface="Arial"/>
              </a:rPr>
              <a:t>maity,Sourav</a:t>
            </a:r>
            <a:r>
              <a:rPr lang="en-US" sz="1050" spc="-15" dirty="0" smtClean="0">
                <a:latin typeface="Arial"/>
                <a:cs typeface="Arial"/>
              </a:rPr>
              <a:t> </a:t>
            </a:r>
            <a:r>
              <a:rPr lang="en-US" sz="1050" spc="-15" dirty="0" err="1" smtClean="0">
                <a:latin typeface="Arial"/>
                <a:cs typeface="Arial"/>
              </a:rPr>
              <a:t>dey</a:t>
            </a:r>
            <a:endParaRPr sz="1050" dirty="0">
              <a:latin typeface="Arial"/>
              <a:cs typeface="Arial"/>
            </a:endParaRPr>
          </a:p>
          <a:p>
            <a:pPr>
              <a:lnSpc>
                <a:spcPct val="100000"/>
              </a:lnSpc>
            </a:pPr>
            <a:endParaRPr sz="1100" dirty="0">
              <a:latin typeface="Arial"/>
              <a:cs typeface="Arial"/>
            </a:endParaRPr>
          </a:p>
          <a:p>
            <a:pPr>
              <a:lnSpc>
                <a:spcPct val="100000"/>
              </a:lnSpc>
              <a:spcBef>
                <a:spcPts val="30"/>
              </a:spcBef>
            </a:pPr>
            <a:endParaRPr sz="1350" dirty="0">
              <a:latin typeface="Arial"/>
              <a:cs typeface="Arial"/>
            </a:endParaRPr>
          </a:p>
          <a:p>
            <a:pPr marL="12700" marR="5080">
              <a:lnSpc>
                <a:spcPct val="119000"/>
              </a:lnSpc>
            </a:pPr>
            <a:r>
              <a:rPr sz="1050" dirty="0">
                <a:latin typeface="Arial"/>
                <a:cs typeface="Arial"/>
              </a:rPr>
              <a:t>*This Project Can be used for Important and Instant High level Security Protected Communication used by</a:t>
            </a:r>
            <a:r>
              <a:rPr sz="1050" spc="-80" dirty="0">
                <a:latin typeface="Arial"/>
                <a:cs typeface="Arial"/>
              </a:rPr>
              <a:t> </a:t>
            </a:r>
            <a:r>
              <a:rPr sz="1050" spc="-20" dirty="0">
                <a:latin typeface="Arial"/>
                <a:cs typeface="Arial"/>
              </a:rPr>
              <a:t>Army,  </a:t>
            </a:r>
            <a:r>
              <a:rPr sz="1050" dirty="0">
                <a:latin typeface="Arial"/>
                <a:cs typeface="Arial"/>
              </a:rPr>
              <a:t>Police and Special</a:t>
            </a:r>
            <a:r>
              <a:rPr sz="1050" spc="-5" dirty="0">
                <a:latin typeface="Arial"/>
                <a:cs typeface="Arial"/>
              </a:rPr>
              <a:t> </a:t>
            </a:r>
            <a:r>
              <a:rPr sz="1050" dirty="0">
                <a:latin typeface="Arial"/>
                <a:cs typeface="Arial"/>
              </a:rPr>
              <a:t>Forces.</a:t>
            </a:r>
          </a:p>
        </p:txBody>
      </p:sp>
      <p:sp>
        <p:nvSpPr>
          <p:cNvPr id="6" name="object 6"/>
          <p:cNvSpPr/>
          <p:nvPr/>
        </p:nvSpPr>
        <p:spPr>
          <a:xfrm>
            <a:off x="966951" y="3372445"/>
            <a:ext cx="5722640" cy="2058708"/>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542229" y="5832473"/>
            <a:ext cx="744220" cy="185420"/>
          </a:xfrm>
          <a:prstGeom prst="rect">
            <a:avLst/>
          </a:prstGeom>
        </p:spPr>
        <p:txBody>
          <a:bodyPr vert="horz" wrap="square" lIns="0" tIns="12700" rIns="0" bIns="0" rtlCol="0">
            <a:spAutoFit/>
          </a:bodyPr>
          <a:lstStyle/>
          <a:p>
            <a:pPr marL="12700">
              <a:lnSpc>
                <a:spcPct val="100000"/>
              </a:lnSpc>
              <a:spcBef>
                <a:spcPts val="100"/>
              </a:spcBef>
            </a:pPr>
            <a:r>
              <a:rPr sz="1050" dirty="0">
                <a:latin typeface="Arial"/>
                <a:cs typeface="Arial"/>
              </a:rPr>
              <a:t>ENCODING</a:t>
            </a:r>
            <a:endParaRPr sz="1050">
              <a:latin typeface="Arial"/>
              <a:cs typeface="Arial"/>
            </a:endParaRPr>
          </a:p>
        </p:txBody>
      </p:sp>
      <p:sp>
        <p:nvSpPr>
          <p:cNvPr id="8" name="object 8"/>
          <p:cNvSpPr txBox="1">
            <a:spLocks noGrp="1"/>
          </p:cNvSpPr>
          <p:nvPr>
            <p:ph type="ftr" sz="quarter" idx="5"/>
          </p:nvPr>
        </p:nvSpPr>
        <p:spPr>
          <a:xfrm>
            <a:off x="2642616" y="9354312"/>
            <a:ext cx="2487168" cy="280205"/>
          </a:xfrm>
          <a:prstGeom prst="rect">
            <a:avLst/>
          </a:prstGeom>
        </p:spPr>
        <p:txBody>
          <a:bodyPr vert="horz" wrap="square" lIns="0" tIns="3175" rIns="0" bIns="0" rtlCol="0">
            <a:spAutoFit/>
          </a:bodyPr>
          <a:lstStyle/>
          <a:p>
            <a:pPr marL="355600" indent="-342900">
              <a:lnSpc>
                <a:spcPct val="100000"/>
              </a:lnSpc>
              <a:spcBef>
                <a:spcPts val="25"/>
              </a:spcBef>
            </a:pPr>
            <a:r>
              <a:rPr lang="en-US" b="1" dirty="0" smtClean="0"/>
              <a:t>58</a:t>
            </a:r>
            <a:endParaRPr b="1" dirty="0"/>
          </a:p>
        </p:txBody>
      </p:sp>
      <p:sp>
        <p:nvSpPr>
          <p:cNvPr id="9" name="object 9"/>
          <p:cNvSpPr txBox="1">
            <a:spLocks noGrp="1"/>
          </p:cNvSpPr>
          <p:nvPr>
            <p:ph type="sldNum" sz="quarter" idx="7"/>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dirty="0"/>
              <a:pPr marL="38100">
                <a:lnSpc>
                  <a:spcPct val="100000"/>
                </a:lnSpc>
                <a:spcBef>
                  <a:spcPts val="25"/>
                </a:spcBef>
              </a:pPr>
              <a:t>54</a:t>
            </a:fld>
            <a:r>
              <a:rPr spc="-5" dirty="0"/>
              <a:t>/</a:t>
            </a:r>
            <a:r>
              <a:rPr dirty="0"/>
              <a:t>6</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3254" y="165099"/>
            <a:ext cx="47752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1/12/2021</a:t>
            </a:r>
            <a:endParaRPr sz="800">
              <a:latin typeface="Arial"/>
              <a:cs typeface="Arial"/>
            </a:endParaRPr>
          </a:p>
        </p:txBody>
      </p:sp>
      <p:sp>
        <p:nvSpPr>
          <p:cNvPr id="3" name="object 3"/>
          <p:cNvSpPr txBox="1"/>
          <p:nvPr/>
        </p:nvSpPr>
        <p:spPr>
          <a:xfrm>
            <a:off x="3653043" y="165099"/>
            <a:ext cx="130238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temp-161045786284803855</a:t>
            </a:r>
            <a:endParaRPr sz="800">
              <a:latin typeface="Arial"/>
              <a:cs typeface="Arial"/>
            </a:endParaRPr>
          </a:p>
        </p:txBody>
      </p:sp>
      <p:sp>
        <p:nvSpPr>
          <p:cNvPr id="4" name="object 4"/>
          <p:cNvSpPr txBox="1"/>
          <p:nvPr/>
        </p:nvSpPr>
        <p:spPr>
          <a:xfrm>
            <a:off x="837653" y="469889"/>
            <a:ext cx="539115" cy="185420"/>
          </a:xfrm>
          <a:prstGeom prst="rect">
            <a:avLst/>
          </a:prstGeom>
        </p:spPr>
        <p:txBody>
          <a:bodyPr vert="horz" wrap="square" lIns="0" tIns="12700" rIns="0" bIns="0" rtlCol="0">
            <a:spAutoFit/>
          </a:bodyPr>
          <a:lstStyle/>
          <a:p>
            <a:pPr marL="12700">
              <a:lnSpc>
                <a:spcPct val="100000"/>
              </a:lnSpc>
              <a:spcBef>
                <a:spcPts val="100"/>
              </a:spcBef>
            </a:pPr>
            <a:r>
              <a:rPr sz="1050" spc="135" dirty="0">
                <a:solidFill>
                  <a:srgbClr val="2F3F9E"/>
                </a:solidFill>
                <a:latin typeface="Arial"/>
                <a:cs typeface="Arial"/>
              </a:rPr>
              <a:t>In</a:t>
            </a:r>
            <a:r>
              <a:rPr sz="1050" spc="210" dirty="0">
                <a:solidFill>
                  <a:srgbClr val="2F3F9E"/>
                </a:solidFill>
                <a:latin typeface="Arial"/>
                <a:cs typeface="Arial"/>
              </a:rPr>
              <a:t> [3]:</a:t>
            </a:r>
            <a:endParaRPr sz="1050">
              <a:latin typeface="Arial"/>
              <a:cs typeface="Arial"/>
            </a:endParaRPr>
          </a:p>
        </p:txBody>
      </p:sp>
      <p:sp>
        <p:nvSpPr>
          <p:cNvPr id="5" name="object 5"/>
          <p:cNvSpPr/>
          <p:nvPr/>
        </p:nvSpPr>
        <p:spPr>
          <a:xfrm>
            <a:off x="1420811" y="430202"/>
            <a:ext cx="5857875" cy="8248650"/>
          </a:xfrm>
          <a:custGeom>
            <a:avLst/>
            <a:gdLst/>
            <a:ahLst/>
            <a:cxnLst/>
            <a:rect l="l" t="t" r="r" b="b"/>
            <a:pathLst>
              <a:path w="5857875" h="8248650">
                <a:moveTo>
                  <a:pt x="0" y="8234362"/>
                </a:moveTo>
                <a:lnTo>
                  <a:pt x="0" y="14287"/>
                </a:lnTo>
                <a:lnTo>
                  <a:pt x="0" y="12392"/>
                </a:lnTo>
                <a:lnTo>
                  <a:pt x="361" y="10572"/>
                </a:lnTo>
                <a:lnTo>
                  <a:pt x="1085" y="8820"/>
                </a:lnTo>
                <a:lnTo>
                  <a:pt x="1809" y="7067"/>
                </a:lnTo>
                <a:lnTo>
                  <a:pt x="2847" y="5524"/>
                </a:lnTo>
                <a:lnTo>
                  <a:pt x="4181" y="4181"/>
                </a:lnTo>
                <a:lnTo>
                  <a:pt x="5524" y="2847"/>
                </a:lnTo>
                <a:lnTo>
                  <a:pt x="7067" y="1809"/>
                </a:lnTo>
                <a:lnTo>
                  <a:pt x="8820" y="1085"/>
                </a:lnTo>
                <a:lnTo>
                  <a:pt x="10572" y="361"/>
                </a:lnTo>
                <a:lnTo>
                  <a:pt x="12392" y="0"/>
                </a:lnTo>
                <a:lnTo>
                  <a:pt x="14287" y="0"/>
                </a:lnTo>
                <a:lnTo>
                  <a:pt x="5843587" y="0"/>
                </a:lnTo>
                <a:lnTo>
                  <a:pt x="5845482" y="0"/>
                </a:lnTo>
                <a:lnTo>
                  <a:pt x="5847302" y="361"/>
                </a:lnTo>
                <a:lnTo>
                  <a:pt x="5849054" y="1085"/>
                </a:lnTo>
                <a:lnTo>
                  <a:pt x="5850807" y="1809"/>
                </a:lnTo>
                <a:lnTo>
                  <a:pt x="5856789" y="8820"/>
                </a:lnTo>
                <a:lnTo>
                  <a:pt x="5857513" y="10572"/>
                </a:lnTo>
                <a:lnTo>
                  <a:pt x="5857875" y="12392"/>
                </a:lnTo>
                <a:lnTo>
                  <a:pt x="5857875" y="14287"/>
                </a:lnTo>
                <a:lnTo>
                  <a:pt x="5857875" y="8234362"/>
                </a:lnTo>
                <a:lnTo>
                  <a:pt x="5857875" y="8236267"/>
                </a:lnTo>
                <a:lnTo>
                  <a:pt x="5857513" y="8238077"/>
                </a:lnTo>
                <a:lnTo>
                  <a:pt x="5856789" y="8239791"/>
                </a:lnTo>
                <a:lnTo>
                  <a:pt x="5856065" y="8241601"/>
                </a:lnTo>
                <a:lnTo>
                  <a:pt x="5845482" y="8248650"/>
                </a:lnTo>
                <a:lnTo>
                  <a:pt x="5843587" y="8248650"/>
                </a:lnTo>
                <a:lnTo>
                  <a:pt x="14287" y="8248650"/>
                </a:lnTo>
                <a:lnTo>
                  <a:pt x="12392" y="8248650"/>
                </a:lnTo>
                <a:lnTo>
                  <a:pt x="10572" y="8248269"/>
                </a:lnTo>
                <a:lnTo>
                  <a:pt x="1085" y="8239791"/>
                </a:lnTo>
                <a:lnTo>
                  <a:pt x="361" y="8238077"/>
                </a:lnTo>
                <a:lnTo>
                  <a:pt x="0" y="8236267"/>
                </a:lnTo>
                <a:lnTo>
                  <a:pt x="0" y="8234362"/>
                </a:lnTo>
                <a:close/>
              </a:path>
            </a:pathLst>
          </a:custGeom>
          <a:ln w="9525">
            <a:solidFill>
              <a:srgbClr val="CFCFCF"/>
            </a:solidFill>
          </a:ln>
        </p:spPr>
        <p:txBody>
          <a:bodyPr wrap="square" lIns="0" tIns="0" rIns="0" bIns="0" rtlCol="0"/>
          <a:lstStyle/>
          <a:p>
            <a:endParaRPr/>
          </a:p>
        </p:txBody>
      </p:sp>
      <p:sp>
        <p:nvSpPr>
          <p:cNvPr id="6" name="object 6"/>
          <p:cNvSpPr txBox="1"/>
          <p:nvPr/>
        </p:nvSpPr>
        <p:spPr>
          <a:xfrm>
            <a:off x="1466899" y="469889"/>
            <a:ext cx="1931670" cy="347345"/>
          </a:xfrm>
          <a:prstGeom prst="rect">
            <a:avLst/>
          </a:prstGeom>
        </p:spPr>
        <p:txBody>
          <a:bodyPr vert="horz" wrap="square" lIns="0" tIns="10795" rIns="0" bIns="0" rtlCol="0">
            <a:spAutoFit/>
          </a:bodyPr>
          <a:lstStyle/>
          <a:p>
            <a:pPr marL="12700" marR="5080">
              <a:lnSpc>
                <a:spcPct val="101200"/>
              </a:lnSpc>
              <a:spcBef>
                <a:spcPts val="85"/>
              </a:spcBef>
            </a:pPr>
            <a:r>
              <a:rPr sz="1050" i="1" spc="-10" dirty="0">
                <a:solidFill>
                  <a:srgbClr val="408080"/>
                </a:solidFill>
                <a:latin typeface="Arial"/>
                <a:cs typeface="Arial"/>
              </a:rPr>
              <a:t># </a:t>
            </a:r>
            <a:r>
              <a:rPr sz="1050" i="1" spc="30" dirty="0">
                <a:solidFill>
                  <a:srgbClr val="408080"/>
                </a:solidFill>
                <a:latin typeface="Arial"/>
                <a:cs typeface="Arial"/>
              </a:rPr>
              <a:t>Python </a:t>
            </a:r>
            <a:r>
              <a:rPr sz="1050" i="1" spc="5" dirty="0">
                <a:solidFill>
                  <a:srgbClr val="408080"/>
                </a:solidFill>
                <a:latin typeface="Arial"/>
                <a:cs typeface="Arial"/>
              </a:rPr>
              <a:t>code </a:t>
            </a:r>
            <a:r>
              <a:rPr sz="1050" i="1" spc="135" dirty="0">
                <a:solidFill>
                  <a:srgbClr val="408080"/>
                </a:solidFill>
                <a:latin typeface="Arial"/>
                <a:cs typeface="Arial"/>
              </a:rPr>
              <a:t>to </a:t>
            </a:r>
            <a:r>
              <a:rPr sz="1050" i="1" spc="35" dirty="0">
                <a:solidFill>
                  <a:srgbClr val="408080"/>
                </a:solidFill>
                <a:latin typeface="Arial"/>
                <a:cs typeface="Arial"/>
              </a:rPr>
              <a:t>implement  </a:t>
            </a:r>
            <a:r>
              <a:rPr sz="1050" i="1" spc="-10" dirty="0">
                <a:solidFill>
                  <a:srgbClr val="408080"/>
                </a:solidFill>
                <a:latin typeface="Arial"/>
                <a:cs typeface="Arial"/>
              </a:rPr>
              <a:t># </a:t>
            </a:r>
            <a:r>
              <a:rPr sz="1050" i="1" spc="50" dirty="0">
                <a:solidFill>
                  <a:srgbClr val="408080"/>
                </a:solidFill>
                <a:latin typeface="Arial"/>
                <a:cs typeface="Arial"/>
              </a:rPr>
              <a:t>Vigenere</a:t>
            </a:r>
            <a:r>
              <a:rPr sz="1050" i="1" spc="275" dirty="0">
                <a:solidFill>
                  <a:srgbClr val="408080"/>
                </a:solidFill>
                <a:latin typeface="Arial"/>
                <a:cs typeface="Arial"/>
              </a:rPr>
              <a:t> </a:t>
            </a:r>
            <a:r>
              <a:rPr sz="1050" i="1" spc="60" dirty="0">
                <a:solidFill>
                  <a:srgbClr val="408080"/>
                </a:solidFill>
                <a:latin typeface="Arial"/>
                <a:cs typeface="Arial"/>
              </a:rPr>
              <a:t>Cipher</a:t>
            </a:r>
            <a:endParaRPr sz="1050">
              <a:latin typeface="Arial"/>
              <a:cs typeface="Arial"/>
            </a:endParaRPr>
          </a:p>
        </p:txBody>
      </p:sp>
      <p:sp>
        <p:nvSpPr>
          <p:cNvPr id="8" name="object 8"/>
          <p:cNvSpPr txBox="1">
            <a:spLocks noGrp="1"/>
          </p:cNvSpPr>
          <p:nvPr>
            <p:ph type="ftr" sz="quarter" idx="5"/>
          </p:nvPr>
        </p:nvSpPr>
        <p:spPr>
          <a:xfrm>
            <a:off x="2642616" y="9354312"/>
            <a:ext cx="2487168" cy="280205"/>
          </a:xfrm>
          <a:prstGeom prst="rect">
            <a:avLst/>
          </a:prstGeom>
        </p:spPr>
        <p:txBody>
          <a:bodyPr vert="horz" wrap="square" lIns="0" tIns="3175" rIns="0" bIns="0" rtlCol="0">
            <a:spAutoFit/>
          </a:bodyPr>
          <a:lstStyle/>
          <a:p>
            <a:pPr marL="12700">
              <a:lnSpc>
                <a:spcPct val="100000"/>
              </a:lnSpc>
              <a:spcBef>
                <a:spcPts val="25"/>
              </a:spcBef>
            </a:pPr>
            <a:r>
              <a:rPr lang="en-US" dirty="0" smtClean="0"/>
              <a:t>59</a:t>
            </a:r>
            <a:endParaRPr dirty="0"/>
          </a:p>
        </p:txBody>
      </p:sp>
      <p:sp>
        <p:nvSpPr>
          <p:cNvPr id="9" name="object 9"/>
          <p:cNvSpPr txBox="1">
            <a:spLocks noGrp="1"/>
          </p:cNvSpPr>
          <p:nvPr>
            <p:ph type="sldNum" sz="quarter" idx="7"/>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dirty="0"/>
              <a:pPr marL="38100">
                <a:lnSpc>
                  <a:spcPct val="100000"/>
                </a:lnSpc>
                <a:spcBef>
                  <a:spcPts val="25"/>
                </a:spcBef>
              </a:pPr>
              <a:t>55</a:t>
            </a:fld>
            <a:r>
              <a:rPr spc="-5" dirty="0"/>
              <a:t>/</a:t>
            </a:r>
            <a:r>
              <a:rPr dirty="0"/>
              <a:t>6</a:t>
            </a:r>
          </a:p>
        </p:txBody>
      </p:sp>
      <p:sp>
        <p:nvSpPr>
          <p:cNvPr id="7" name="object 7"/>
          <p:cNvSpPr txBox="1"/>
          <p:nvPr/>
        </p:nvSpPr>
        <p:spPr>
          <a:xfrm>
            <a:off x="1457374" y="955664"/>
            <a:ext cx="3919854" cy="8110220"/>
          </a:xfrm>
          <a:prstGeom prst="rect">
            <a:avLst/>
          </a:prstGeom>
        </p:spPr>
        <p:txBody>
          <a:bodyPr vert="horz" wrap="square" lIns="0" tIns="10795" rIns="0" bIns="0" rtlCol="0">
            <a:spAutoFit/>
          </a:bodyPr>
          <a:lstStyle/>
          <a:p>
            <a:pPr marL="22225" marR="1689735">
              <a:lnSpc>
                <a:spcPct val="101200"/>
              </a:lnSpc>
              <a:spcBef>
                <a:spcPts val="85"/>
              </a:spcBef>
            </a:pPr>
            <a:r>
              <a:rPr sz="1050" i="1" spc="-10" dirty="0">
                <a:solidFill>
                  <a:srgbClr val="408080"/>
                </a:solidFill>
                <a:latin typeface="Arial"/>
                <a:cs typeface="Arial"/>
              </a:rPr>
              <a:t># </a:t>
            </a:r>
            <a:r>
              <a:rPr sz="1050" i="1" spc="80" dirty="0">
                <a:solidFill>
                  <a:srgbClr val="408080"/>
                </a:solidFill>
                <a:latin typeface="Arial"/>
                <a:cs typeface="Arial"/>
              </a:rPr>
              <a:t>This </a:t>
            </a:r>
            <a:r>
              <a:rPr sz="1050" i="1" spc="114" dirty="0">
                <a:solidFill>
                  <a:srgbClr val="408080"/>
                </a:solidFill>
                <a:latin typeface="Arial"/>
                <a:cs typeface="Arial"/>
              </a:rPr>
              <a:t>function </a:t>
            </a:r>
            <a:r>
              <a:rPr sz="1050" i="1" spc="55" dirty="0">
                <a:solidFill>
                  <a:srgbClr val="408080"/>
                </a:solidFill>
                <a:latin typeface="Arial"/>
                <a:cs typeface="Arial"/>
              </a:rPr>
              <a:t>generates </a:t>
            </a:r>
            <a:r>
              <a:rPr sz="1050" i="1" spc="90" dirty="0">
                <a:solidFill>
                  <a:srgbClr val="408080"/>
                </a:solidFill>
                <a:latin typeface="Arial"/>
                <a:cs typeface="Arial"/>
              </a:rPr>
              <a:t>the  </a:t>
            </a:r>
            <a:r>
              <a:rPr sz="1050" i="1" spc="-10" dirty="0">
                <a:solidFill>
                  <a:srgbClr val="408080"/>
                </a:solidFill>
                <a:latin typeface="Arial"/>
                <a:cs typeface="Arial"/>
              </a:rPr>
              <a:t># </a:t>
            </a:r>
            <a:r>
              <a:rPr sz="1050" i="1" spc="30" dirty="0">
                <a:solidFill>
                  <a:srgbClr val="408080"/>
                </a:solidFill>
                <a:latin typeface="Arial"/>
                <a:cs typeface="Arial"/>
              </a:rPr>
              <a:t>key </a:t>
            </a:r>
            <a:r>
              <a:rPr sz="1050" i="1" spc="165" dirty="0">
                <a:solidFill>
                  <a:srgbClr val="408080"/>
                </a:solidFill>
                <a:latin typeface="Arial"/>
                <a:cs typeface="Arial"/>
              </a:rPr>
              <a:t>in </a:t>
            </a:r>
            <a:r>
              <a:rPr sz="1050" i="1" spc="-10" dirty="0">
                <a:solidFill>
                  <a:srgbClr val="408080"/>
                </a:solidFill>
                <a:latin typeface="Arial"/>
                <a:cs typeface="Arial"/>
              </a:rPr>
              <a:t>a </a:t>
            </a:r>
            <a:r>
              <a:rPr sz="1050" i="1" spc="145" dirty="0">
                <a:solidFill>
                  <a:srgbClr val="408080"/>
                </a:solidFill>
                <a:latin typeface="Arial"/>
                <a:cs typeface="Arial"/>
              </a:rPr>
              <a:t>cyclic </a:t>
            </a:r>
            <a:r>
              <a:rPr sz="1050" i="1" spc="-20" dirty="0">
                <a:solidFill>
                  <a:srgbClr val="408080"/>
                </a:solidFill>
                <a:latin typeface="Arial"/>
                <a:cs typeface="Arial"/>
              </a:rPr>
              <a:t>manner </a:t>
            </a:r>
            <a:r>
              <a:rPr sz="1050" i="1" spc="190" dirty="0">
                <a:solidFill>
                  <a:srgbClr val="408080"/>
                </a:solidFill>
                <a:latin typeface="Arial"/>
                <a:cs typeface="Arial"/>
              </a:rPr>
              <a:t>until  </a:t>
            </a:r>
            <a:r>
              <a:rPr sz="1050" i="1" spc="-10" dirty="0">
                <a:solidFill>
                  <a:srgbClr val="408080"/>
                </a:solidFill>
                <a:latin typeface="Arial"/>
                <a:cs typeface="Arial"/>
              </a:rPr>
              <a:t># </a:t>
            </a:r>
            <a:r>
              <a:rPr sz="1050" i="1" spc="260" dirty="0">
                <a:solidFill>
                  <a:srgbClr val="408080"/>
                </a:solidFill>
                <a:latin typeface="Arial"/>
                <a:cs typeface="Arial"/>
              </a:rPr>
              <a:t>it's </a:t>
            </a:r>
            <a:r>
              <a:rPr sz="1050" i="1" spc="100" dirty="0">
                <a:solidFill>
                  <a:srgbClr val="408080"/>
                </a:solidFill>
                <a:latin typeface="Arial"/>
                <a:cs typeface="Arial"/>
              </a:rPr>
              <a:t>length </a:t>
            </a:r>
            <a:r>
              <a:rPr sz="1050" i="1" spc="210" dirty="0">
                <a:solidFill>
                  <a:srgbClr val="408080"/>
                </a:solidFill>
                <a:latin typeface="Arial"/>
                <a:cs typeface="Arial"/>
              </a:rPr>
              <a:t>isn't </a:t>
            </a:r>
            <a:r>
              <a:rPr sz="1050" i="1" spc="60" dirty="0">
                <a:solidFill>
                  <a:srgbClr val="408080"/>
                </a:solidFill>
                <a:latin typeface="Arial"/>
                <a:cs typeface="Arial"/>
              </a:rPr>
              <a:t>equal</a:t>
            </a:r>
            <a:r>
              <a:rPr sz="1050" i="1" spc="140" dirty="0">
                <a:solidFill>
                  <a:srgbClr val="408080"/>
                </a:solidFill>
                <a:latin typeface="Arial"/>
                <a:cs typeface="Arial"/>
              </a:rPr>
              <a:t> </a:t>
            </a:r>
            <a:r>
              <a:rPr sz="1050" i="1" spc="135" dirty="0">
                <a:solidFill>
                  <a:srgbClr val="408080"/>
                </a:solidFill>
                <a:latin typeface="Arial"/>
                <a:cs typeface="Arial"/>
              </a:rPr>
              <a:t>to</a:t>
            </a:r>
            <a:endParaRPr sz="1050" dirty="0">
              <a:latin typeface="Arial"/>
              <a:cs typeface="Arial"/>
            </a:endParaRPr>
          </a:p>
          <a:p>
            <a:pPr marL="22225">
              <a:lnSpc>
                <a:spcPct val="100000"/>
              </a:lnSpc>
              <a:spcBef>
                <a:spcPts val="15"/>
              </a:spcBef>
            </a:pPr>
            <a:r>
              <a:rPr sz="1050" i="1" spc="-10" dirty="0">
                <a:solidFill>
                  <a:srgbClr val="408080"/>
                </a:solidFill>
                <a:latin typeface="Arial"/>
                <a:cs typeface="Arial"/>
              </a:rPr>
              <a:t># </a:t>
            </a:r>
            <a:r>
              <a:rPr sz="1050" i="1" spc="90" dirty="0">
                <a:solidFill>
                  <a:srgbClr val="408080"/>
                </a:solidFill>
                <a:latin typeface="Arial"/>
                <a:cs typeface="Arial"/>
              </a:rPr>
              <a:t>the </a:t>
            </a:r>
            <a:r>
              <a:rPr sz="1050" i="1" spc="100" dirty="0">
                <a:solidFill>
                  <a:srgbClr val="408080"/>
                </a:solidFill>
                <a:latin typeface="Arial"/>
                <a:cs typeface="Arial"/>
              </a:rPr>
              <a:t>length </a:t>
            </a:r>
            <a:r>
              <a:rPr sz="1050" i="1" spc="135" dirty="0">
                <a:solidFill>
                  <a:srgbClr val="408080"/>
                </a:solidFill>
                <a:latin typeface="Arial"/>
                <a:cs typeface="Arial"/>
              </a:rPr>
              <a:t>of </a:t>
            </a:r>
            <a:r>
              <a:rPr sz="1050" i="1" spc="150" dirty="0">
                <a:solidFill>
                  <a:srgbClr val="408080"/>
                </a:solidFill>
                <a:latin typeface="Arial"/>
                <a:cs typeface="Arial"/>
              </a:rPr>
              <a:t>original</a:t>
            </a:r>
            <a:r>
              <a:rPr sz="1050" i="1" spc="30" dirty="0">
                <a:solidFill>
                  <a:srgbClr val="408080"/>
                </a:solidFill>
                <a:latin typeface="Arial"/>
                <a:cs typeface="Arial"/>
              </a:rPr>
              <a:t> </a:t>
            </a:r>
            <a:r>
              <a:rPr sz="1050" i="1" spc="150" dirty="0">
                <a:solidFill>
                  <a:srgbClr val="408080"/>
                </a:solidFill>
                <a:latin typeface="Arial"/>
                <a:cs typeface="Arial"/>
              </a:rPr>
              <a:t>text</a:t>
            </a:r>
            <a:endParaRPr sz="1050" dirty="0">
              <a:latin typeface="Arial"/>
              <a:cs typeface="Arial"/>
            </a:endParaRPr>
          </a:p>
          <a:p>
            <a:pPr marL="608330" marR="1764030" indent="-586740">
              <a:lnSpc>
                <a:spcPct val="101200"/>
              </a:lnSpc>
            </a:pPr>
            <a:r>
              <a:rPr sz="1050" b="1" spc="50" dirty="0">
                <a:solidFill>
                  <a:srgbClr val="008000"/>
                </a:solidFill>
                <a:latin typeface="Arial"/>
                <a:cs typeface="Arial"/>
              </a:rPr>
              <a:t>def </a:t>
            </a:r>
            <a:r>
              <a:rPr sz="1050" spc="90" dirty="0">
                <a:solidFill>
                  <a:srgbClr val="0000FF"/>
                </a:solidFill>
                <a:latin typeface="Arial"/>
                <a:cs typeface="Arial"/>
              </a:rPr>
              <a:t>generateKey</a:t>
            </a:r>
            <a:r>
              <a:rPr sz="1050" spc="90" dirty="0">
                <a:solidFill>
                  <a:srgbClr val="333333"/>
                </a:solidFill>
                <a:latin typeface="Arial"/>
                <a:cs typeface="Arial"/>
              </a:rPr>
              <a:t>(string, </a:t>
            </a:r>
            <a:r>
              <a:rPr sz="1050" spc="120" dirty="0">
                <a:solidFill>
                  <a:srgbClr val="333333"/>
                </a:solidFill>
                <a:latin typeface="Arial"/>
                <a:cs typeface="Arial"/>
              </a:rPr>
              <a:t>key):  </a:t>
            </a:r>
            <a:r>
              <a:rPr sz="1050" spc="30" dirty="0">
                <a:solidFill>
                  <a:srgbClr val="333333"/>
                </a:solidFill>
                <a:latin typeface="Arial"/>
                <a:cs typeface="Arial"/>
              </a:rPr>
              <a:t>key </a:t>
            </a:r>
            <a:r>
              <a:rPr sz="1050" spc="-40" dirty="0">
                <a:solidFill>
                  <a:srgbClr val="666666"/>
                </a:solidFill>
                <a:latin typeface="Arial"/>
                <a:cs typeface="Arial"/>
              </a:rPr>
              <a:t>=</a:t>
            </a:r>
            <a:r>
              <a:rPr sz="1050" spc="195" dirty="0">
                <a:solidFill>
                  <a:srgbClr val="666666"/>
                </a:solidFill>
                <a:latin typeface="Arial"/>
                <a:cs typeface="Arial"/>
              </a:rPr>
              <a:t> </a:t>
            </a:r>
            <a:r>
              <a:rPr sz="1050" spc="170" dirty="0">
                <a:solidFill>
                  <a:srgbClr val="008000"/>
                </a:solidFill>
                <a:latin typeface="Arial"/>
                <a:cs typeface="Arial"/>
              </a:rPr>
              <a:t>list</a:t>
            </a:r>
            <a:r>
              <a:rPr sz="1050" spc="170" dirty="0">
                <a:solidFill>
                  <a:srgbClr val="333333"/>
                </a:solidFill>
                <a:latin typeface="Arial"/>
                <a:cs typeface="Arial"/>
              </a:rPr>
              <a:t>(key)</a:t>
            </a:r>
            <a:endParaRPr sz="1050" dirty="0">
              <a:latin typeface="Arial"/>
              <a:cs typeface="Arial"/>
            </a:endParaRPr>
          </a:p>
          <a:p>
            <a:pPr marR="715645" algn="ctr">
              <a:lnSpc>
                <a:spcPct val="100000"/>
              </a:lnSpc>
              <a:spcBef>
                <a:spcPts val="15"/>
              </a:spcBef>
            </a:pPr>
            <a:r>
              <a:rPr sz="1050" b="1" spc="254" dirty="0">
                <a:solidFill>
                  <a:srgbClr val="008000"/>
                </a:solidFill>
                <a:latin typeface="Arial"/>
                <a:cs typeface="Arial"/>
              </a:rPr>
              <a:t>if </a:t>
            </a:r>
            <a:r>
              <a:rPr sz="1050" spc="150" dirty="0">
                <a:solidFill>
                  <a:srgbClr val="008000"/>
                </a:solidFill>
                <a:latin typeface="Arial"/>
                <a:cs typeface="Arial"/>
              </a:rPr>
              <a:t>len</a:t>
            </a:r>
            <a:r>
              <a:rPr sz="1050" spc="150" dirty="0">
                <a:solidFill>
                  <a:srgbClr val="333333"/>
                </a:solidFill>
                <a:latin typeface="Arial"/>
                <a:cs typeface="Arial"/>
              </a:rPr>
              <a:t>(string) </a:t>
            </a:r>
            <a:r>
              <a:rPr sz="1050" spc="-40" dirty="0">
                <a:solidFill>
                  <a:srgbClr val="666666"/>
                </a:solidFill>
                <a:latin typeface="Arial"/>
                <a:cs typeface="Arial"/>
              </a:rPr>
              <a:t>==</a:t>
            </a:r>
            <a:r>
              <a:rPr sz="1050" spc="175" dirty="0">
                <a:solidFill>
                  <a:srgbClr val="666666"/>
                </a:solidFill>
                <a:latin typeface="Arial"/>
                <a:cs typeface="Arial"/>
              </a:rPr>
              <a:t> </a:t>
            </a:r>
            <a:r>
              <a:rPr sz="1050" spc="125" dirty="0">
                <a:solidFill>
                  <a:srgbClr val="008000"/>
                </a:solidFill>
                <a:latin typeface="Arial"/>
                <a:cs typeface="Arial"/>
              </a:rPr>
              <a:t>len</a:t>
            </a:r>
            <a:r>
              <a:rPr sz="1050" spc="125" dirty="0">
                <a:solidFill>
                  <a:srgbClr val="333333"/>
                </a:solidFill>
                <a:latin typeface="Arial"/>
                <a:cs typeface="Arial"/>
              </a:rPr>
              <a:t>(key):</a:t>
            </a:r>
            <a:endParaRPr sz="1050" dirty="0">
              <a:latin typeface="Arial"/>
              <a:cs typeface="Arial"/>
            </a:endParaRPr>
          </a:p>
          <a:p>
            <a:pPr marR="714375" algn="ctr">
              <a:lnSpc>
                <a:spcPct val="100000"/>
              </a:lnSpc>
              <a:spcBef>
                <a:spcPts val="15"/>
              </a:spcBef>
            </a:pPr>
            <a:r>
              <a:rPr sz="1050" b="1" spc="85" dirty="0">
                <a:solidFill>
                  <a:srgbClr val="008000"/>
                </a:solidFill>
                <a:latin typeface="Arial"/>
                <a:cs typeface="Arial"/>
              </a:rPr>
              <a:t>return</a:t>
            </a:r>
            <a:r>
              <a:rPr sz="1050" spc="85" dirty="0">
                <a:solidFill>
                  <a:srgbClr val="333333"/>
                </a:solidFill>
                <a:latin typeface="Arial"/>
                <a:cs typeface="Arial"/>
              </a:rPr>
              <a:t>(key)</a:t>
            </a:r>
            <a:endParaRPr sz="1050" dirty="0">
              <a:latin typeface="Arial"/>
              <a:cs typeface="Arial"/>
            </a:endParaRPr>
          </a:p>
          <a:p>
            <a:pPr marR="2327275" algn="ctr">
              <a:lnSpc>
                <a:spcPct val="100000"/>
              </a:lnSpc>
              <a:spcBef>
                <a:spcPts val="15"/>
              </a:spcBef>
            </a:pPr>
            <a:r>
              <a:rPr sz="1050" b="1" spc="105" dirty="0">
                <a:solidFill>
                  <a:srgbClr val="008000"/>
                </a:solidFill>
                <a:latin typeface="Arial"/>
                <a:cs typeface="Arial"/>
              </a:rPr>
              <a:t>else</a:t>
            </a:r>
            <a:r>
              <a:rPr sz="1050" spc="105" dirty="0">
                <a:solidFill>
                  <a:srgbClr val="333333"/>
                </a:solidFill>
                <a:latin typeface="Arial"/>
                <a:cs typeface="Arial"/>
              </a:rPr>
              <a:t>:</a:t>
            </a:r>
            <a:endParaRPr sz="1050" dirty="0">
              <a:latin typeface="Arial"/>
              <a:cs typeface="Arial"/>
            </a:endParaRPr>
          </a:p>
          <a:p>
            <a:pPr marL="522605" algn="ctr">
              <a:lnSpc>
                <a:spcPct val="100000"/>
              </a:lnSpc>
              <a:spcBef>
                <a:spcPts val="15"/>
              </a:spcBef>
            </a:pPr>
            <a:r>
              <a:rPr sz="1050" b="1" spc="110" dirty="0">
                <a:solidFill>
                  <a:srgbClr val="008000"/>
                </a:solidFill>
                <a:latin typeface="Arial"/>
                <a:cs typeface="Arial"/>
              </a:rPr>
              <a:t>for </a:t>
            </a:r>
            <a:r>
              <a:rPr sz="1050" spc="340" dirty="0">
                <a:solidFill>
                  <a:srgbClr val="333333"/>
                </a:solidFill>
                <a:latin typeface="Arial"/>
                <a:cs typeface="Arial"/>
              </a:rPr>
              <a:t>i </a:t>
            </a:r>
            <a:r>
              <a:rPr sz="1050" b="1" spc="110" dirty="0">
                <a:solidFill>
                  <a:srgbClr val="7216AB"/>
                </a:solidFill>
                <a:latin typeface="Arial"/>
                <a:cs typeface="Arial"/>
              </a:rPr>
              <a:t>in </a:t>
            </a:r>
            <a:r>
              <a:rPr sz="1050" spc="120" dirty="0">
                <a:solidFill>
                  <a:srgbClr val="008000"/>
                </a:solidFill>
                <a:latin typeface="Arial"/>
                <a:cs typeface="Arial"/>
              </a:rPr>
              <a:t>range</a:t>
            </a:r>
            <a:r>
              <a:rPr sz="1050" spc="120" dirty="0">
                <a:solidFill>
                  <a:srgbClr val="333333"/>
                </a:solidFill>
                <a:latin typeface="Arial"/>
                <a:cs typeface="Arial"/>
              </a:rPr>
              <a:t>(</a:t>
            </a:r>
            <a:r>
              <a:rPr sz="1050" spc="120" dirty="0">
                <a:solidFill>
                  <a:srgbClr val="008000"/>
                </a:solidFill>
                <a:latin typeface="Arial"/>
                <a:cs typeface="Arial"/>
              </a:rPr>
              <a:t>len</a:t>
            </a:r>
            <a:r>
              <a:rPr sz="1050" spc="120" dirty="0">
                <a:solidFill>
                  <a:srgbClr val="333333"/>
                </a:solidFill>
                <a:latin typeface="Arial"/>
                <a:cs typeface="Arial"/>
              </a:rPr>
              <a:t>(string)</a:t>
            </a:r>
            <a:r>
              <a:rPr sz="1050" spc="140" dirty="0">
                <a:solidFill>
                  <a:srgbClr val="333333"/>
                </a:solidFill>
                <a:latin typeface="Arial"/>
                <a:cs typeface="Arial"/>
              </a:rPr>
              <a:t> </a:t>
            </a:r>
            <a:r>
              <a:rPr sz="1050" spc="225" dirty="0">
                <a:solidFill>
                  <a:srgbClr val="666666"/>
                </a:solidFill>
                <a:latin typeface="Arial"/>
                <a:cs typeface="Arial"/>
              </a:rPr>
              <a:t>-</a:t>
            </a:r>
            <a:endParaRPr sz="1050" dirty="0">
              <a:latin typeface="Arial"/>
              <a:cs typeface="Arial"/>
            </a:endParaRPr>
          </a:p>
          <a:p>
            <a:pPr marL="2722880" algn="ctr">
              <a:lnSpc>
                <a:spcPct val="100000"/>
              </a:lnSpc>
              <a:spcBef>
                <a:spcPts val="15"/>
              </a:spcBef>
            </a:pPr>
            <a:r>
              <a:rPr sz="1050" spc="135" dirty="0">
                <a:solidFill>
                  <a:srgbClr val="008000"/>
                </a:solidFill>
                <a:latin typeface="Arial"/>
                <a:cs typeface="Arial"/>
              </a:rPr>
              <a:t>len</a:t>
            </a:r>
            <a:r>
              <a:rPr sz="1050" spc="135" dirty="0">
                <a:solidFill>
                  <a:srgbClr val="333333"/>
                </a:solidFill>
                <a:latin typeface="Arial"/>
                <a:cs typeface="Arial"/>
              </a:rPr>
              <a:t>(key)):</a:t>
            </a:r>
            <a:endParaRPr sz="1050" dirty="0">
              <a:latin typeface="Arial"/>
              <a:cs typeface="Arial"/>
            </a:endParaRPr>
          </a:p>
          <a:p>
            <a:pPr marL="1769110" algn="ctr">
              <a:lnSpc>
                <a:spcPct val="100000"/>
              </a:lnSpc>
              <a:spcBef>
                <a:spcPts val="15"/>
              </a:spcBef>
            </a:pPr>
            <a:r>
              <a:rPr sz="1050" spc="75" dirty="0">
                <a:solidFill>
                  <a:srgbClr val="333333"/>
                </a:solidFill>
                <a:latin typeface="Arial"/>
                <a:cs typeface="Arial"/>
              </a:rPr>
              <a:t>key</a:t>
            </a:r>
            <a:r>
              <a:rPr sz="1050" spc="75" dirty="0">
                <a:solidFill>
                  <a:srgbClr val="666666"/>
                </a:solidFill>
                <a:latin typeface="Arial"/>
                <a:cs typeface="Arial"/>
              </a:rPr>
              <a:t>.</a:t>
            </a:r>
            <a:r>
              <a:rPr sz="1050" spc="75" dirty="0">
                <a:solidFill>
                  <a:srgbClr val="333333"/>
                </a:solidFill>
                <a:latin typeface="Arial"/>
                <a:cs typeface="Arial"/>
              </a:rPr>
              <a:t>append(key[i</a:t>
            </a:r>
            <a:r>
              <a:rPr sz="1050" spc="280" dirty="0">
                <a:solidFill>
                  <a:srgbClr val="333333"/>
                </a:solidFill>
                <a:latin typeface="Arial"/>
                <a:cs typeface="Arial"/>
              </a:rPr>
              <a:t> </a:t>
            </a:r>
            <a:r>
              <a:rPr sz="1050" spc="-360" dirty="0">
                <a:solidFill>
                  <a:srgbClr val="666666"/>
                </a:solidFill>
                <a:latin typeface="Arial"/>
                <a:cs typeface="Arial"/>
              </a:rPr>
              <a:t>%</a:t>
            </a:r>
            <a:r>
              <a:rPr sz="1050" spc="285" dirty="0">
                <a:solidFill>
                  <a:srgbClr val="666666"/>
                </a:solidFill>
                <a:latin typeface="Arial"/>
                <a:cs typeface="Arial"/>
              </a:rPr>
              <a:t> </a:t>
            </a:r>
            <a:r>
              <a:rPr sz="1050" spc="135" dirty="0">
                <a:solidFill>
                  <a:srgbClr val="008000"/>
                </a:solidFill>
                <a:latin typeface="Arial"/>
                <a:cs typeface="Arial"/>
              </a:rPr>
              <a:t>len</a:t>
            </a:r>
            <a:r>
              <a:rPr sz="1050" spc="135" dirty="0">
                <a:solidFill>
                  <a:srgbClr val="333333"/>
                </a:solidFill>
                <a:latin typeface="Arial"/>
                <a:cs typeface="Arial"/>
              </a:rPr>
              <a:t>(key)])</a:t>
            </a:r>
            <a:endParaRPr sz="1050" dirty="0">
              <a:latin typeface="Arial"/>
              <a:cs typeface="Arial"/>
            </a:endParaRPr>
          </a:p>
          <a:p>
            <a:pPr marR="1082040" algn="ctr">
              <a:lnSpc>
                <a:spcPct val="100000"/>
              </a:lnSpc>
              <a:spcBef>
                <a:spcPts val="15"/>
              </a:spcBef>
            </a:pPr>
            <a:r>
              <a:rPr sz="1050" b="1" spc="114" dirty="0">
                <a:solidFill>
                  <a:srgbClr val="008000"/>
                </a:solidFill>
                <a:latin typeface="Arial"/>
                <a:cs typeface="Arial"/>
              </a:rPr>
              <a:t>return</a:t>
            </a:r>
            <a:r>
              <a:rPr sz="1050" spc="114" dirty="0">
                <a:solidFill>
                  <a:srgbClr val="333333"/>
                </a:solidFill>
                <a:latin typeface="Arial"/>
                <a:cs typeface="Arial"/>
              </a:rPr>
              <a:t>(</a:t>
            </a:r>
            <a:r>
              <a:rPr sz="1050" spc="114" dirty="0">
                <a:solidFill>
                  <a:srgbClr val="B92020"/>
                </a:solidFill>
                <a:latin typeface="Arial"/>
                <a:cs typeface="Arial"/>
              </a:rPr>
              <a:t>"" </a:t>
            </a:r>
            <a:r>
              <a:rPr sz="1050" spc="285" dirty="0">
                <a:solidFill>
                  <a:srgbClr val="666666"/>
                </a:solidFill>
                <a:latin typeface="Arial"/>
                <a:cs typeface="Arial"/>
              </a:rPr>
              <a:t>.</a:t>
            </a:r>
            <a:r>
              <a:rPr sz="1050" spc="30" dirty="0">
                <a:solidFill>
                  <a:srgbClr val="666666"/>
                </a:solidFill>
                <a:latin typeface="Arial"/>
                <a:cs typeface="Arial"/>
              </a:rPr>
              <a:t> </a:t>
            </a:r>
            <a:r>
              <a:rPr sz="1050" spc="140" dirty="0">
                <a:solidFill>
                  <a:srgbClr val="333333"/>
                </a:solidFill>
                <a:latin typeface="Arial"/>
                <a:cs typeface="Arial"/>
              </a:rPr>
              <a:t>join(key))</a:t>
            </a:r>
            <a:endParaRPr sz="1050" dirty="0">
              <a:latin typeface="Arial"/>
              <a:cs typeface="Arial"/>
            </a:endParaRPr>
          </a:p>
          <a:p>
            <a:pPr>
              <a:lnSpc>
                <a:spcPct val="100000"/>
              </a:lnSpc>
              <a:spcBef>
                <a:spcPts val="5"/>
              </a:spcBef>
            </a:pPr>
            <a:endParaRPr sz="1100" dirty="0">
              <a:latin typeface="Arial"/>
              <a:cs typeface="Arial"/>
            </a:endParaRPr>
          </a:p>
          <a:p>
            <a:pPr marL="22225" marR="1837055">
              <a:lnSpc>
                <a:spcPct val="101200"/>
              </a:lnSpc>
              <a:spcBef>
                <a:spcPts val="5"/>
              </a:spcBef>
            </a:pPr>
            <a:r>
              <a:rPr sz="1050" i="1" spc="-10" dirty="0">
                <a:solidFill>
                  <a:srgbClr val="408080"/>
                </a:solidFill>
                <a:latin typeface="Arial"/>
                <a:cs typeface="Arial"/>
              </a:rPr>
              <a:t># </a:t>
            </a:r>
            <a:r>
              <a:rPr sz="1050" i="1" spc="80" dirty="0">
                <a:solidFill>
                  <a:srgbClr val="408080"/>
                </a:solidFill>
                <a:latin typeface="Arial"/>
                <a:cs typeface="Arial"/>
              </a:rPr>
              <a:t>This </a:t>
            </a:r>
            <a:r>
              <a:rPr sz="1050" i="1" spc="114" dirty="0">
                <a:solidFill>
                  <a:srgbClr val="408080"/>
                </a:solidFill>
                <a:latin typeface="Arial"/>
                <a:cs typeface="Arial"/>
              </a:rPr>
              <a:t>function </a:t>
            </a:r>
            <a:r>
              <a:rPr sz="1050" i="1" spc="110" dirty="0">
                <a:solidFill>
                  <a:srgbClr val="408080"/>
                </a:solidFill>
                <a:latin typeface="Arial"/>
                <a:cs typeface="Arial"/>
              </a:rPr>
              <a:t>returns </a:t>
            </a:r>
            <a:r>
              <a:rPr sz="1050" i="1" spc="90" dirty="0">
                <a:solidFill>
                  <a:srgbClr val="408080"/>
                </a:solidFill>
                <a:latin typeface="Arial"/>
                <a:cs typeface="Arial"/>
              </a:rPr>
              <a:t>the  </a:t>
            </a:r>
            <a:r>
              <a:rPr sz="1050" i="1" spc="-10" dirty="0">
                <a:solidFill>
                  <a:srgbClr val="408080"/>
                </a:solidFill>
                <a:latin typeface="Arial"/>
                <a:cs typeface="Arial"/>
              </a:rPr>
              <a:t># </a:t>
            </a:r>
            <a:r>
              <a:rPr sz="1050" i="1" spc="60" dirty="0">
                <a:solidFill>
                  <a:srgbClr val="408080"/>
                </a:solidFill>
                <a:latin typeface="Arial"/>
                <a:cs typeface="Arial"/>
              </a:rPr>
              <a:t>encrypted </a:t>
            </a:r>
            <a:r>
              <a:rPr sz="1050" i="1" spc="150" dirty="0">
                <a:solidFill>
                  <a:srgbClr val="408080"/>
                </a:solidFill>
                <a:latin typeface="Arial"/>
                <a:cs typeface="Arial"/>
              </a:rPr>
              <a:t>text </a:t>
            </a:r>
            <a:r>
              <a:rPr sz="1050" i="1" spc="50" dirty="0">
                <a:solidFill>
                  <a:srgbClr val="408080"/>
                </a:solidFill>
                <a:latin typeface="Arial"/>
                <a:cs typeface="Arial"/>
              </a:rPr>
              <a:t>generated  </a:t>
            </a:r>
            <a:r>
              <a:rPr sz="1050" i="1" spc="-10" dirty="0">
                <a:solidFill>
                  <a:srgbClr val="408080"/>
                </a:solidFill>
                <a:latin typeface="Arial"/>
                <a:cs typeface="Arial"/>
              </a:rPr>
              <a:t># </a:t>
            </a:r>
            <a:r>
              <a:rPr sz="1050" i="1" spc="110" dirty="0">
                <a:solidFill>
                  <a:srgbClr val="408080"/>
                </a:solidFill>
                <a:latin typeface="Arial"/>
                <a:cs typeface="Arial"/>
              </a:rPr>
              <a:t>with </a:t>
            </a:r>
            <a:r>
              <a:rPr sz="1050" i="1" spc="90" dirty="0">
                <a:solidFill>
                  <a:srgbClr val="408080"/>
                </a:solidFill>
                <a:latin typeface="Arial"/>
                <a:cs typeface="Arial"/>
              </a:rPr>
              <a:t>the </a:t>
            </a:r>
            <a:r>
              <a:rPr sz="1050" i="1" spc="80" dirty="0">
                <a:solidFill>
                  <a:srgbClr val="408080"/>
                </a:solidFill>
                <a:latin typeface="Arial"/>
                <a:cs typeface="Arial"/>
              </a:rPr>
              <a:t>help </a:t>
            </a:r>
            <a:r>
              <a:rPr sz="1050" i="1" spc="135" dirty="0">
                <a:solidFill>
                  <a:srgbClr val="408080"/>
                </a:solidFill>
                <a:latin typeface="Arial"/>
                <a:cs typeface="Arial"/>
              </a:rPr>
              <a:t>of </a:t>
            </a:r>
            <a:r>
              <a:rPr sz="1050" i="1" spc="90" dirty="0">
                <a:solidFill>
                  <a:srgbClr val="408080"/>
                </a:solidFill>
                <a:latin typeface="Arial"/>
                <a:cs typeface="Arial"/>
              </a:rPr>
              <a:t>the </a:t>
            </a:r>
            <a:r>
              <a:rPr sz="1050" i="1" spc="30" dirty="0">
                <a:solidFill>
                  <a:srgbClr val="408080"/>
                </a:solidFill>
                <a:latin typeface="Arial"/>
                <a:cs typeface="Arial"/>
              </a:rPr>
              <a:t>key  </a:t>
            </a:r>
            <a:r>
              <a:rPr sz="1050" b="1" spc="50" dirty="0">
                <a:solidFill>
                  <a:srgbClr val="008000"/>
                </a:solidFill>
                <a:latin typeface="Arial"/>
                <a:cs typeface="Arial"/>
              </a:rPr>
              <a:t>def </a:t>
            </a:r>
            <a:r>
              <a:rPr sz="1050" spc="125" dirty="0">
                <a:solidFill>
                  <a:srgbClr val="0000FF"/>
                </a:solidFill>
                <a:latin typeface="Arial"/>
                <a:cs typeface="Arial"/>
              </a:rPr>
              <a:t>cipherText</a:t>
            </a:r>
            <a:r>
              <a:rPr sz="1050" spc="125" dirty="0">
                <a:solidFill>
                  <a:srgbClr val="333333"/>
                </a:solidFill>
                <a:latin typeface="Arial"/>
                <a:cs typeface="Arial"/>
              </a:rPr>
              <a:t>(string,</a:t>
            </a:r>
            <a:r>
              <a:rPr sz="1050" spc="100" dirty="0">
                <a:solidFill>
                  <a:srgbClr val="333333"/>
                </a:solidFill>
                <a:latin typeface="Arial"/>
                <a:cs typeface="Arial"/>
              </a:rPr>
              <a:t> </a:t>
            </a:r>
            <a:r>
              <a:rPr sz="1050" spc="120" dirty="0">
                <a:solidFill>
                  <a:srgbClr val="333333"/>
                </a:solidFill>
                <a:latin typeface="Arial"/>
                <a:cs typeface="Arial"/>
              </a:rPr>
              <a:t>key):</a:t>
            </a:r>
            <a:endParaRPr sz="1050" dirty="0">
              <a:latin typeface="Arial"/>
              <a:cs typeface="Arial"/>
            </a:endParaRPr>
          </a:p>
          <a:p>
            <a:pPr marL="608330">
              <a:lnSpc>
                <a:spcPct val="100000"/>
              </a:lnSpc>
              <a:spcBef>
                <a:spcPts val="15"/>
              </a:spcBef>
            </a:pPr>
            <a:r>
              <a:rPr sz="1050" spc="110" dirty="0">
                <a:solidFill>
                  <a:srgbClr val="333333"/>
                </a:solidFill>
                <a:latin typeface="Arial"/>
                <a:cs typeface="Arial"/>
              </a:rPr>
              <a:t>cipher_text </a:t>
            </a:r>
            <a:r>
              <a:rPr sz="1050" spc="-40" dirty="0">
                <a:solidFill>
                  <a:srgbClr val="666666"/>
                </a:solidFill>
                <a:latin typeface="Arial"/>
                <a:cs typeface="Arial"/>
              </a:rPr>
              <a:t>=</a:t>
            </a:r>
            <a:r>
              <a:rPr sz="1050" spc="45" dirty="0">
                <a:solidFill>
                  <a:srgbClr val="666666"/>
                </a:solidFill>
                <a:latin typeface="Arial"/>
                <a:cs typeface="Arial"/>
              </a:rPr>
              <a:t> </a:t>
            </a:r>
            <a:r>
              <a:rPr sz="1050" spc="285" dirty="0">
                <a:solidFill>
                  <a:srgbClr val="333333"/>
                </a:solidFill>
                <a:latin typeface="Arial"/>
                <a:cs typeface="Arial"/>
              </a:rPr>
              <a:t>[]</a:t>
            </a:r>
            <a:endParaRPr sz="1050" dirty="0">
              <a:latin typeface="Arial"/>
              <a:cs typeface="Arial"/>
            </a:endParaRPr>
          </a:p>
          <a:p>
            <a:pPr marL="1195070" marR="1177290" indent="-586740">
              <a:lnSpc>
                <a:spcPct val="101200"/>
              </a:lnSpc>
            </a:pPr>
            <a:r>
              <a:rPr sz="1050" b="1" spc="110" dirty="0">
                <a:solidFill>
                  <a:srgbClr val="008000"/>
                </a:solidFill>
                <a:latin typeface="Arial"/>
                <a:cs typeface="Arial"/>
              </a:rPr>
              <a:t>for </a:t>
            </a:r>
            <a:r>
              <a:rPr sz="1050" spc="340" dirty="0">
                <a:solidFill>
                  <a:srgbClr val="333333"/>
                </a:solidFill>
                <a:latin typeface="Arial"/>
                <a:cs typeface="Arial"/>
              </a:rPr>
              <a:t>i </a:t>
            </a:r>
            <a:r>
              <a:rPr sz="1050" b="1" spc="110" dirty="0">
                <a:solidFill>
                  <a:srgbClr val="7216AB"/>
                </a:solidFill>
                <a:latin typeface="Arial"/>
                <a:cs typeface="Arial"/>
              </a:rPr>
              <a:t>in </a:t>
            </a:r>
            <a:r>
              <a:rPr sz="1050" spc="135" dirty="0">
                <a:solidFill>
                  <a:srgbClr val="008000"/>
                </a:solidFill>
                <a:latin typeface="Arial"/>
                <a:cs typeface="Arial"/>
              </a:rPr>
              <a:t>range</a:t>
            </a:r>
            <a:r>
              <a:rPr sz="1050" spc="135" dirty="0">
                <a:solidFill>
                  <a:srgbClr val="333333"/>
                </a:solidFill>
                <a:latin typeface="Arial"/>
                <a:cs typeface="Arial"/>
              </a:rPr>
              <a:t>(</a:t>
            </a:r>
            <a:r>
              <a:rPr sz="1050" spc="135" dirty="0">
                <a:solidFill>
                  <a:srgbClr val="008000"/>
                </a:solidFill>
                <a:latin typeface="Arial"/>
                <a:cs typeface="Arial"/>
              </a:rPr>
              <a:t>len</a:t>
            </a:r>
            <a:r>
              <a:rPr sz="1050" spc="135" dirty="0">
                <a:solidFill>
                  <a:srgbClr val="333333"/>
                </a:solidFill>
                <a:latin typeface="Arial"/>
                <a:cs typeface="Arial"/>
              </a:rPr>
              <a:t>(string)):  </a:t>
            </a:r>
            <a:r>
              <a:rPr sz="1050" spc="50" dirty="0">
                <a:solidFill>
                  <a:srgbClr val="333333"/>
                </a:solidFill>
                <a:latin typeface="Arial"/>
                <a:cs typeface="Arial"/>
              </a:rPr>
              <a:t>x </a:t>
            </a:r>
            <a:r>
              <a:rPr sz="1050" spc="-40" dirty="0">
                <a:solidFill>
                  <a:srgbClr val="666666"/>
                </a:solidFill>
                <a:latin typeface="Arial"/>
                <a:cs typeface="Arial"/>
              </a:rPr>
              <a:t>= </a:t>
            </a:r>
            <a:r>
              <a:rPr sz="1050" spc="175" dirty="0">
                <a:solidFill>
                  <a:srgbClr val="333333"/>
                </a:solidFill>
                <a:latin typeface="Arial"/>
                <a:cs typeface="Arial"/>
              </a:rPr>
              <a:t>(</a:t>
            </a:r>
            <a:r>
              <a:rPr sz="1050" spc="175" dirty="0">
                <a:solidFill>
                  <a:srgbClr val="008000"/>
                </a:solidFill>
                <a:latin typeface="Arial"/>
                <a:cs typeface="Arial"/>
              </a:rPr>
              <a:t>ord</a:t>
            </a:r>
            <a:r>
              <a:rPr sz="1050" spc="175" dirty="0">
                <a:solidFill>
                  <a:srgbClr val="333333"/>
                </a:solidFill>
                <a:latin typeface="Arial"/>
                <a:cs typeface="Arial"/>
              </a:rPr>
              <a:t>(string[i])</a:t>
            </a:r>
            <a:r>
              <a:rPr sz="1050" spc="204" dirty="0">
                <a:solidFill>
                  <a:srgbClr val="333333"/>
                </a:solidFill>
                <a:latin typeface="Arial"/>
                <a:cs typeface="Arial"/>
              </a:rPr>
              <a:t> </a:t>
            </a:r>
            <a:r>
              <a:rPr sz="1050" spc="-40" dirty="0">
                <a:solidFill>
                  <a:srgbClr val="666666"/>
                </a:solidFill>
                <a:latin typeface="Arial"/>
                <a:cs typeface="Arial"/>
              </a:rPr>
              <a:t>+</a:t>
            </a:r>
            <a:endParaRPr sz="1050" dirty="0">
              <a:latin typeface="Arial"/>
              <a:cs typeface="Arial"/>
            </a:endParaRPr>
          </a:p>
          <a:p>
            <a:pPr marL="1781810">
              <a:lnSpc>
                <a:spcPct val="100000"/>
              </a:lnSpc>
              <a:spcBef>
                <a:spcPts val="15"/>
              </a:spcBef>
            </a:pPr>
            <a:r>
              <a:rPr sz="1050" spc="155" dirty="0">
                <a:solidFill>
                  <a:srgbClr val="008000"/>
                </a:solidFill>
                <a:latin typeface="Arial"/>
                <a:cs typeface="Arial"/>
              </a:rPr>
              <a:t>ord</a:t>
            </a:r>
            <a:r>
              <a:rPr sz="1050" spc="155" dirty="0">
                <a:solidFill>
                  <a:srgbClr val="333333"/>
                </a:solidFill>
                <a:latin typeface="Arial"/>
                <a:cs typeface="Arial"/>
              </a:rPr>
              <a:t>(key[i]))</a:t>
            </a:r>
            <a:r>
              <a:rPr sz="1050" spc="275" dirty="0">
                <a:solidFill>
                  <a:srgbClr val="333333"/>
                </a:solidFill>
                <a:latin typeface="Arial"/>
                <a:cs typeface="Arial"/>
              </a:rPr>
              <a:t> </a:t>
            </a:r>
            <a:r>
              <a:rPr sz="1050" spc="-360" dirty="0">
                <a:solidFill>
                  <a:srgbClr val="666666"/>
                </a:solidFill>
                <a:latin typeface="Arial"/>
                <a:cs typeface="Arial"/>
              </a:rPr>
              <a:t>%</a:t>
            </a:r>
            <a:r>
              <a:rPr sz="1050" spc="275" dirty="0">
                <a:solidFill>
                  <a:srgbClr val="666666"/>
                </a:solidFill>
                <a:latin typeface="Arial"/>
                <a:cs typeface="Arial"/>
              </a:rPr>
              <a:t> </a:t>
            </a:r>
            <a:r>
              <a:rPr sz="1050" spc="-10" dirty="0">
                <a:solidFill>
                  <a:srgbClr val="666666"/>
                </a:solidFill>
                <a:latin typeface="Arial"/>
                <a:cs typeface="Arial"/>
              </a:rPr>
              <a:t>26</a:t>
            </a:r>
            <a:endParaRPr sz="1050" dirty="0">
              <a:latin typeface="Arial"/>
              <a:cs typeface="Arial"/>
            </a:endParaRPr>
          </a:p>
          <a:p>
            <a:pPr marL="1195070">
              <a:lnSpc>
                <a:spcPct val="100000"/>
              </a:lnSpc>
              <a:spcBef>
                <a:spcPts val="15"/>
              </a:spcBef>
            </a:pPr>
            <a:r>
              <a:rPr sz="1050" spc="50" dirty="0">
                <a:solidFill>
                  <a:srgbClr val="333333"/>
                </a:solidFill>
                <a:latin typeface="Arial"/>
                <a:cs typeface="Arial"/>
              </a:rPr>
              <a:t>x </a:t>
            </a:r>
            <a:r>
              <a:rPr sz="1050" spc="-40" dirty="0">
                <a:solidFill>
                  <a:srgbClr val="666666"/>
                </a:solidFill>
                <a:latin typeface="Arial"/>
                <a:cs typeface="Arial"/>
              </a:rPr>
              <a:t>+=</a:t>
            </a:r>
            <a:r>
              <a:rPr sz="1050" spc="165" dirty="0">
                <a:solidFill>
                  <a:srgbClr val="666666"/>
                </a:solidFill>
                <a:latin typeface="Arial"/>
                <a:cs typeface="Arial"/>
              </a:rPr>
              <a:t> </a:t>
            </a:r>
            <a:r>
              <a:rPr sz="1050" spc="160" dirty="0">
                <a:solidFill>
                  <a:srgbClr val="008000"/>
                </a:solidFill>
                <a:latin typeface="Arial"/>
                <a:cs typeface="Arial"/>
              </a:rPr>
              <a:t>ord</a:t>
            </a:r>
            <a:r>
              <a:rPr sz="1050" spc="160" dirty="0">
                <a:solidFill>
                  <a:srgbClr val="333333"/>
                </a:solidFill>
                <a:latin typeface="Arial"/>
                <a:cs typeface="Arial"/>
              </a:rPr>
              <a:t>(</a:t>
            </a:r>
            <a:r>
              <a:rPr sz="1050" spc="160" dirty="0">
                <a:solidFill>
                  <a:srgbClr val="B92020"/>
                </a:solidFill>
                <a:latin typeface="Arial"/>
                <a:cs typeface="Arial"/>
              </a:rPr>
              <a:t>'A'</a:t>
            </a:r>
            <a:r>
              <a:rPr sz="1050" spc="160" dirty="0">
                <a:solidFill>
                  <a:srgbClr val="333333"/>
                </a:solidFill>
                <a:latin typeface="Arial"/>
                <a:cs typeface="Arial"/>
              </a:rPr>
              <a:t>)</a:t>
            </a:r>
            <a:endParaRPr sz="1050" dirty="0">
              <a:latin typeface="Arial"/>
              <a:cs typeface="Arial"/>
            </a:endParaRPr>
          </a:p>
          <a:p>
            <a:pPr marL="1195070">
              <a:lnSpc>
                <a:spcPct val="100000"/>
              </a:lnSpc>
              <a:spcBef>
                <a:spcPts val="15"/>
              </a:spcBef>
            </a:pPr>
            <a:r>
              <a:rPr sz="1050" spc="100" dirty="0">
                <a:solidFill>
                  <a:srgbClr val="333333"/>
                </a:solidFill>
                <a:latin typeface="Arial"/>
                <a:cs typeface="Arial"/>
              </a:rPr>
              <a:t>cipher_text</a:t>
            </a:r>
            <a:r>
              <a:rPr sz="1050" spc="100" dirty="0">
                <a:solidFill>
                  <a:srgbClr val="666666"/>
                </a:solidFill>
                <a:latin typeface="Arial"/>
                <a:cs typeface="Arial"/>
              </a:rPr>
              <a:t>.</a:t>
            </a:r>
            <a:r>
              <a:rPr sz="1050" spc="100" dirty="0">
                <a:solidFill>
                  <a:srgbClr val="333333"/>
                </a:solidFill>
                <a:latin typeface="Arial"/>
                <a:cs typeface="Arial"/>
              </a:rPr>
              <a:t>append(</a:t>
            </a:r>
            <a:r>
              <a:rPr sz="1050" spc="100" dirty="0">
                <a:solidFill>
                  <a:srgbClr val="008000"/>
                </a:solidFill>
                <a:latin typeface="Arial"/>
                <a:cs typeface="Arial"/>
              </a:rPr>
              <a:t>chr</a:t>
            </a:r>
            <a:r>
              <a:rPr sz="1050" spc="100" dirty="0">
                <a:solidFill>
                  <a:srgbClr val="333333"/>
                </a:solidFill>
                <a:latin typeface="Arial"/>
                <a:cs typeface="Arial"/>
              </a:rPr>
              <a:t>(x))</a:t>
            </a:r>
            <a:endParaRPr sz="1050" dirty="0">
              <a:latin typeface="Arial"/>
              <a:cs typeface="Arial"/>
            </a:endParaRPr>
          </a:p>
          <a:p>
            <a:pPr marL="608330">
              <a:lnSpc>
                <a:spcPct val="100000"/>
              </a:lnSpc>
              <a:spcBef>
                <a:spcPts val="15"/>
              </a:spcBef>
            </a:pPr>
            <a:r>
              <a:rPr sz="1050" b="1" spc="114" dirty="0">
                <a:solidFill>
                  <a:srgbClr val="008000"/>
                </a:solidFill>
                <a:latin typeface="Arial"/>
                <a:cs typeface="Arial"/>
              </a:rPr>
              <a:t>return</a:t>
            </a:r>
            <a:r>
              <a:rPr sz="1050" spc="114" dirty="0">
                <a:solidFill>
                  <a:srgbClr val="333333"/>
                </a:solidFill>
                <a:latin typeface="Arial"/>
                <a:cs typeface="Arial"/>
              </a:rPr>
              <a:t>(</a:t>
            </a:r>
            <a:r>
              <a:rPr sz="1050" spc="114" dirty="0">
                <a:solidFill>
                  <a:srgbClr val="B92020"/>
                </a:solidFill>
                <a:latin typeface="Arial"/>
                <a:cs typeface="Arial"/>
              </a:rPr>
              <a:t>"" </a:t>
            </a:r>
            <a:r>
              <a:rPr sz="1050" spc="285" dirty="0">
                <a:solidFill>
                  <a:srgbClr val="666666"/>
                </a:solidFill>
                <a:latin typeface="Arial"/>
                <a:cs typeface="Arial"/>
              </a:rPr>
              <a:t>.</a:t>
            </a:r>
            <a:r>
              <a:rPr sz="1050" spc="35" dirty="0">
                <a:solidFill>
                  <a:srgbClr val="666666"/>
                </a:solidFill>
                <a:latin typeface="Arial"/>
                <a:cs typeface="Arial"/>
              </a:rPr>
              <a:t> </a:t>
            </a:r>
            <a:r>
              <a:rPr sz="1050" spc="140" dirty="0">
                <a:solidFill>
                  <a:srgbClr val="333333"/>
                </a:solidFill>
                <a:latin typeface="Arial"/>
                <a:cs typeface="Arial"/>
              </a:rPr>
              <a:t>join(cipher_text))</a:t>
            </a:r>
            <a:endParaRPr sz="1050" dirty="0">
              <a:latin typeface="Arial"/>
              <a:cs typeface="Arial"/>
            </a:endParaRPr>
          </a:p>
          <a:p>
            <a:pPr>
              <a:lnSpc>
                <a:spcPct val="100000"/>
              </a:lnSpc>
              <a:spcBef>
                <a:spcPts val="5"/>
              </a:spcBef>
            </a:pPr>
            <a:endParaRPr sz="1100" dirty="0">
              <a:latin typeface="Arial"/>
              <a:cs typeface="Arial"/>
            </a:endParaRPr>
          </a:p>
          <a:p>
            <a:pPr marL="22225" marR="1836420" algn="just">
              <a:lnSpc>
                <a:spcPct val="101200"/>
              </a:lnSpc>
              <a:spcBef>
                <a:spcPts val="5"/>
              </a:spcBef>
            </a:pPr>
            <a:r>
              <a:rPr sz="1050" i="1" spc="-10" dirty="0">
                <a:solidFill>
                  <a:srgbClr val="408080"/>
                </a:solidFill>
                <a:latin typeface="Arial"/>
                <a:cs typeface="Arial"/>
              </a:rPr>
              <a:t># </a:t>
            </a:r>
            <a:r>
              <a:rPr sz="1050" i="1" spc="80" dirty="0">
                <a:solidFill>
                  <a:srgbClr val="408080"/>
                </a:solidFill>
                <a:latin typeface="Arial"/>
                <a:cs typeface="Arial"/>
              </a:rPr>
              <a:t>This </a:t>
            </a:r>
            <a:r>
              <a:rPr sz="1050" i="1" spc="114" dirty="0">
                <a:solidFill>
                  <a:srgbClr val="408080"/>
                </a:solidFill>
                <a:latin typeface="Arial"/>
                <a:cs typeface="Arial"/>
              </a:rPr>
              <a:t>function </a:t>
            </a:r>
            <a:r>
              <a:rPr sz="1050" i="1" spc="80" dirty="0">
                <a:solidFill>
                  <a:srgbClr val="408080"/>
                </a:solidFill>
                <a:latin typeface="Arial"/>
                <a:cs typeface="Arial"/>
              </a:rPr>
              <a:t>decrypts </a:t>
            </a:r>
            <a:r>
              <a:rPr sz="1050" i="1" spc="90" dirty="0">
                <a:solidFill>
                  <a:srgbClr val="408080"/>
                </a:solidFill>
                <a:latin typeface="Arial"/>
                <a:cs typeface="Arial"/>
              </a:rPr>
              <a:t>the  </a:t>
            </a:r>
            <a:r>
              <a:rPr sz="1050" i="1" spc="-10" dirty="0">
                <a:solidFill>
                  <a:srgbClr val="408080"/>
                </a:solidFill>
                <a:latin typeface="Arial"/>
                <a:cs typeface="Arial"/>
              </a:rPr>
              <a:t># </a:t>
            </a:r>
            <a:r>
              <a:rPr sz="1050" i="1" spc="60" dirty="0">
                <a:solidFill>
                  <a:srgbClr val="408080"/>
                </a:solidFill>
                <a:latin typeface="Arial"/>
                <a:cs typeface="Arial"/>
              </a:rPr>
              <a:t>encrypted </a:t>
            </a:r>
            <a:r>
              <a:rPr sz="1050" i="1" spc="150" dirty="0">
                <a:solidFill>
                  <a:srgbClr val="408080"/>
                </a:solidFill>
                <a:latin typeface="Arial"/>
                <a:cs typeface="Arial"/>
              </a:rPr>
              <a:t>text </a:t>
            </a:r>
            <a:r>
              <a:rPr sz="1050" i="1" spc="-10" dirty="0">
                <a:solidFill>
                  <a:srgbClr val="408080"/>
                </a:solidFill>
                <a:latin typeface="Arial"/>
                <a:cs typeface="Arial"/>
              </a:rPr>
              <a:t>and </a:t>
            </a:r>
            <a:r>
              <a:rPr sz="1050" i="1" spc="110" dirty="0">
                <a:solidFill>
                  <a:srgbClr val="408080"/>
                </a:solidFill>
                <a:latin typeface="Arial"/>
                <a:cs typeface="Arial"/>
              </a:rPr>
              <a:t>returns  </a:t>
            </a:r>
            <a:r>
              <a:rPr sz="1050" i="1" spc="-10" dirty="0">
                <a:solidFill>
                  <a:srgbClr val="408080"/>
                </a:solidFill>
                <a:latin typeface="Arial"/>
                <a:cs typeface="Arial"/>
              </a:rPr>
              <a:t># </a:t>
            </a:r>
            <a:r>
              <a:rPr sz="1050" i="1" spc="90" dirty="0">
                <a:solidFill>
                  <a:srgbClr val="408080"/>
                </a:solidFill>
                <a:latin typeface="Arial"/>
                <a:cs typeface="Arial"/>
              </a:rPr>
              <a:t>the </a:t>
            </a:r>
            <a:r>
              <a:rPr sz="1050" i="1" spc="150" dirty="0">
                <a:solidFill>
                  <a:srgbClr val="408080"/>
                </a:solidFill>
                <a:latin typeface="Arial"/>
                <a:cs typeface="Arial"/>
              </a:rPr>
              <a:t>original</a:t>
            </a:r>
            <a:r>
              <a:rPr sz="1050" i="1" spc="90" dirty="0">
                <a:solidFill>
                  <a:srgbClr val="408080"/>
                </a:solidFill>
                <a:latin typeface="Arial"/>
                <a:cs typeface="Arial"/>
              </a:rPr>
              <a:t> </a:t>
            </a:r>
            <a:r>
              <a:rPr sz="1050" i="1" spc="150" dirty="0">
                <a:solidFill>
                  <a:srgbClr val="408080"/>
                </a:solidFill>
                <a:latin typeface="Arial"/>
                <a:cs typeface="Arial"/>
              </a:rPr>
              <a:t>text</a:t>
            </a:r>
            <a:endParaRPr sz="1050" dirty="0">
              <a:latin typeface="Arial"/>
              <a:cs typeface="Arial"/>
            </a:endParaRPr>
          </a:p>
          <a:p>
            <a:pPr marL="608330" marR="1323975" indent="-586740" algn="just">
              <a:lnSpc>
                <a:spcPct val="101200"/>
              </a:lnSpc>
            </a:pPr>
            <a:r>
              <a:rPr sz="1050" b="1" spc="50" dirty="0">
                <a:solidFill>
                  <a:srgbClr val="008000"/>
                </a:solidFill>
                <a:latin typeface="Arial"/>
                <a:cs typeface="Arial"/>
              </a:rPr>
              <a:t>def </a:t>
            </a:r>
            <a:r>
              <a:rPr sz="1050" spc="125" dirty="0">
                <a:solidFill>
                  <a:srgbClr val="0000FF"/>
                </a:solidFill>
                <a:latin typeface="Arial"/>
                <a:cs typeface="Arial"/>
              </a:rPr>
              <a:t>originalText</a:t>
            </a:r>
            <a:r>
              <a:rPr sz="1050" spc="125" dirty="0">
                <a:solidFill>
                  <a:srgbClr val="333333"/>
                </a:solidFill>
                <a:latin typeface="Arial"/>
                <a:cs typeface="Arial"/>
              </a:rPr>
              <a:t>(cipher_text, </a:t>
            </a:r>
            <a:r>
              <a:rPr sz="1050" spc="120" dirty="0">
                <a:solidFill>
                  <a:srgbClr val="333333"/>
                </a:solidFill>
                <a:latin typeface="Arial"/>
                <a:cs typeface="Arial"/>
              </a:rPr>
              <a:t>key):  </a:t>
            </a:r>
            <a:r>
              <a:rPr sz="1050" spc="125" dirty="0">
                <a:solidFill>
                  <a:srgbClr val="333333"/>
                </a:solidFill>
                <a:latin typeface="Arial"/>
                <a:cs typeface="Arial"/>
              </a:rPr>
              <a:t>orig_text </a:t>
            </a:r>
            <a:r>
              <a:rPr sz="1050" spc="-40" dirty="0">
                <a:solidFill>
                  <a:srgbClr val="666666"/>
                </a:solidFill>
                <a:latin typeface="Arial"/>
                <a:cs typeface="Arial"/>
              </a:rPr>
              <a:t>=</a:t>
            </a:r>
            <a:r>
              <a:rPr sz="1050" spc="10" dirty="0">
                <a:solidFill>
                  <a:srgbClr val="666666"/>
                </a:solidFill>
                <a:latin typeface="Arial"/>
                <a:cs typeface="Arial"/>
              </a:rPr>
              <a:t> </a:t>
            </a:r>
            <a:r>
              <a:rPr sz="1050" spc="285" dirty="0">
                <a:solidFill>
                  <a:srgbClr val="333333"/>
                </a:solidFill>
                <a:latin typeface="Arial"/>
                <a:cs typeface="Arial"/>
              </a:rPr>
              <a:t>[]</a:t>
            </a:r>
            <a:endParaRPr sz="1050" dirty="0">
              <a:latin typeface="Arial"/>
              <a:cs typeface="Arial"/>
            </a:endParaRPr>
          </a:p>
          <a:p>
            <a:pPr marL="1195070" marR="810895" indent="-586740" algn="just">
              <a:lnSpc>
                <a:spcPct val="101200"/>
              </a:lnSpc>
            </a:pPr>
            <a:r>
              <a:rPr sz="1050" b="1" spc="110" dirty="0">
                <a:solidFill>
                  <a:srgbClr val="008000"/>
                </a:solidFill>
                <a:latin typeface="Arial"/>
                <a:cs typeface="Arial"/>
              </a:rPr>
              <a:t>for </a:t>
            </a:r>
            <a:r>
              <a:rPr sz="1050" spc="340" dirty="0">
                <a:solidFill>
                  <a:srgbClr val="333333"/>
                </a:solidFill>
                <a:latin typeface="Arial"/>
                <a:cs typeface="Arial"/>
              </a:rPr>
              <a:t>i </a:t>
            </a:r>
            <a:r>
              <a:rPr sz="1050" b="1" spc="110" dirty="0">
                <a:solidFill>
                  <a:srgbClr val="7216AB"/>
                </a:solidFill>
                <a:latin typeface="Arial"/>
                <a:cs typeface="Arial"/>
              </a:rPr>
              <a:t>in </a:t>
            </a:r>
            <a:r>
              <a:rPr sz="1050" spc="120" dirty="0">
                <a:solidFill>
                  <a:srgbClr val="008000"/>
                </a:solidFill>
                <a:latin typeface="Arial"/>
                <a:cs typeface="Arial"/>
              </a:rPr>
              <a:t>range</a:t>
            </a:r>
            <a:r>
              <a:rPr sz="1050" spc="120" dirty="0">
                <a:solidFill>
                  <a:srgbClr val="333333"/>
                </a:solidFill>
                <a:latin typeface="Arial"/>
                <a:cs typeface="Arial"/>
              </a:rPr>
              <a:t>(</a:t>
            </a:r>
            <a:r>
              <a:rPr sz="1050" spc="120" dirty="0">
                <a:solidFill>
                  <a:srgbClr val="008000"/>
                </a:solidFill>
                <a:latin typeface="Arial"/>
                <a:cs typeface="Arial"/>
              </a:rPr>
              <a:t>len</a:t>
            </a:r>
            <a:r>
              <a:rPr sz="1050" spc="120" dirty="0">
                <a:solidFill>
                  <a:srgbClr val="333333"/>
                </a:solidFill>
                <a:latin typeface="Arial"/>
                <a:cs typeface="Arial"/>
              </a:rPr>
              <a:t>(cipher_text)):  </a:t>
            </a:r>
            <a:r>
              <a:rPr sz="1050" spc="50" dirty="0">
                <a:solidFill>
                  <a:srgbClr val="333333"/>
                </a:solidFill>
                <a:latin typeface="Arial"/>
                <a:cs typeface="Arial"/>
              </a:rPr>
              <a:t>x </a:t>
            </a:r>
            <a:r>
              <a:rPr sz="1050" spc="-40" dirty="0">
                <a:solidFill>
                  <a:srgbClr val="666666"/>
                </a:solidFill>
                <a:latin typeface="Arial"/>
                <a:cs typeface="Arial"/>
              </a:rPr>
              <a:t>= </a:t>
            </a:r>
            <a:r>
              <a:rPr sz="1050" spc="145" dirty="0">
                <a:solidFill>
                  <a:srgbClr val="333333"/>
                </a:solidFill>
                <a:latin typeface="Arial"/>
                <a:cs typeface="Arial"/>
              </a:rPr>
              <a:t>(</a:t>
            </a:r>
            <a:r>
              <a:rPr sz="1050" spc="145" dirty="0">
                <a:solidFill>
                  <a:srgbClr val="008000"/>
                </a:solidFill>
                <a:latin typeface="Arial"/>
                <a:cs typeface="Arial"/>
              </a:rPr>
              <a:t>ord</a:t>
            </a:r>
            <a:r>
              <a:rPr sz="1050" spc="145" dirty="0">
                <a:solidFill>
                  <a:srgbClr val="333333"/>
                </a:solidFill>
                <a:latin typeface="Arial"/>
                <a:cs typeface="Arial"/>
              </a:rPr>
              <a:t>(cipher_text[i])</a:t>
            </a:r>
            <a:r>
              <a:rPr sz="1050" spc="245" dirty="0">
                <a:solidFill>
                  <a:srgbClr val="333333"/>
                </a:solidFill>
                <a:latin typeface="Arial"/>
                <a:cs typeface="Arial"/>
              </a:rPr>
              <a:t> </a:t>
            </a:r>
            <a:r>
              <a:rPr sz="1050" spc="225" dirty="0">
                <a:solidFill>
                  <a:srgbClr val="666666"/>
                </a:solidFill>
                <a:latin typeface="Arial"/>
                <a:cs typeface="Arial"/>
              </a:rPr>
              <a:t>-</a:t>
            </a:r>
            <a:endParaRPr sz="1050" dirty="0">
              <a:latin typeface="Arial"/>
              <a:cs typeface="Arial"/>
            </a:endParaRPr>
          </a:p>
          <a:p>
            <a:pPr marL="1195070" marR="518159" indent="586105" algn="just">
              <a:lnSpc>
                <a:spcPct val="101200"/>
              </a:lnSpc>
            </a:pPr>
            <a:r>
              <a:rPr sz="1050" spc="150" dirty="0">
                <a:solidFill>
                  <a:srgbClr val="008000"/>
                </a:solidFill>
                <a:latin typeface="Arial"/>
                <a:cs typeface="Arial"/>
              </a:rPr>
              <a:t>ord</a:t>
            </a:r>
            <a:r>
              <a:rPr sz="1050" spc="150" dirty="0">
                <a:solidFill>
                  <a:srgbClr val="333333"/>
                </a:solidFill>
                <a:latin typeface="Arial"/>
                <a:cs typeface="Arial"/>
              </a:rPr>
              <a:t>(key[i]) </a:t>
            </a:r>
            <a:r>
              <a:rPr sz="1050" spc="-40" dirty="0">
                <a:solidFill>
                  <a:srgbClr val="666666"/>
                </a:solidFill>
                <a:latin typeface="Arial"/>
                <a:cs typeface="Arial"/>
              </a:rPr>
              <a:t>+ </a:t>
            </a:r>
            <a:r>
              <a:rPr sz="1050" spc="65" dirty="0">
                <a:solidFill>
                  <a:srgbClr val="666666"/>
                </a:solidFill>
                <a:latin typeface="Arial"/>
                <a:cs typeface="Arial"/>
              </a:rPr>
              <a:t>26</a:t>
            </a:r>
            <a:r>
              <a:rPr sz="1050" spc="65" dirty="0">
                <a:solidFill>
                  <a:srgbClr val="333333"/>
                </a:solidFill>
                <a:latin typeface="Arial"/>
                <a:cs typeface="Arial"/>
              </a:rPr>
              <a:t>) </a:t>
            </a:r>
            <a:r>
              <a:rPr sz="1050" spc="-360" dirty="0">
                <a:solidFill>
                  <a:srgbClr val="666666"/>
                </a:solidFill>
                <a:latin typeface="Arial"/>
                <a:cs typeface="Arial"/>
              </a:rPr>
              <a:t>%</a:t>
            </a:r>
            <a:r>
              <a:rPr sz="1050" spc="265" dirty="0">
                <a:solidFill>
                  <a:srgbClr val="666666"/>
                </a:solidFill>
                <a:latin typeface="Arial"/>
                <a:cs typeface="Arial"/>
              </a:rPr>
              <a:t> </a:t>
            </a:r>
            <a:r>
              <a:rPr sz="1050" spc="-10" dirty="0">
                <a:solidFill>
                  <a:srgbClr val="666666"/>
                </a:solidFill>
                <a:latin typeface="Arial"/>
                <a:cs typeface="Arial"/>
              </a:rPr>
              <a:t>26  </a:t>
            </a:r>
            <a:r>
              <a:rPr sz="1050" spc="50" dirty="0">
                <a:solidFill>
                  <a:srgbClr val="333333"/>
                </a:solidFill>
                <a:latin typeface="Arial"/>
                <a:cs typeface="Arial"/>
              </a:rPr>
              <a:t>x </a:t>
            </a:r>
            <a:r>
              <a:rPr sz="1050" spc="-40" dirty="0">
                <a:solidFill>
                  <a:srgbClr val="666666"/>
                </a:solidFill>
                <a:latin typeface="Arial"/>
                <a:cs typeface="Arial"/>
              </a:rPr>
              <a:t>+=</a:t>
            </a:r>
            <a:r>
              <a:rPr sz="1050" spc="160" dirty="0">
                <a:solidFill>
                  <a:srgbClr val="666666"/>
                </a:solidFill>
                <a:latin typeface="Arial"/>
                <a:cs typeface="Arial"/>
              </a:rPr>
              <a:t> </a:t>
            </a:r>
            <a:r>
              <a:rPr sz="1050" spc="160" dirty="0">
                <a:solidFill>
                  <a:srgbClr val="008000"/>
                </a:solidFill>
                <a:latin typeface="Arial"/>
                <a:cs typeface="Arial"/>
              </a:rPr>
              <a:t>ord</a:t>
            </a:r>
            <a:r>
              <a:rPr sz="1050" spc="160" dirty="0">
                <a:solidFill>
                  <a:srgbClr val="333333"/>
                </a:solidFill>
                <a:latin typeface="Arial"/>
                <a:cs typeface="Arial"/>
              </a:rPr>
              <a:t>(</a:t>
            </a:r>
            <a:r>
              <a:rPr sz="1050" spc="160" dirty="0">
                <a:solidFill>
                  <a:srgbClr val="B92020"/>
                </a:solidFill>
                <a:latin typeface="Arial"/>
                <a:cs typeface="Arial"/>
              </a:rPr>
              <a:t>'A'</a:t>
            </a:r>
            <a:r>
              <a:rPr sz="1050" spc="160" dirty="0">
                <a:solidFill>
                  <a:srgbClr val="333333"/>
                </a:solidFill>
                <a:latin typeface="Arial"/>
                <a:cs typeface="Arial"/>
              </a:rPr>
              <a:t>)</a:t>
            </a:r>
            <a:endParaRPr sz="1050" dirty="0">
              <a:latin typeface="Arial"/>
              <a:cs typeface="Arial"/>
            </a:endParaRPr>
          </a:p>
          <a:p>
            <a:pPr marL="1195070">
              <a:lnSpc>
                <a:spcPct val="100000"/>
              </a:lnSpc>
              <a:spcBef>
                <a:spcPts val="15"/>
              </a:spcBef>
            </a:pPr>
            <a:r>
              <a:rPr sz="1050" spc="105" dirty="0">
                <a:solidFill>
                  <a:srgbClr val="333333"/>
                </a:solidFill>
                <a:latin typeface="Arial"/>
                <a:cs typeface="Arial"/>
              </a:rPr>
              <a:t>orig_text</a:t>
            </a:r>
            <a:r>
              <a:rPr sz="1050" spc="105" dirty="0">
                <a:solidFill>
                  <a:srgbClr val="666666"/>
                </a:solidFill>
                <a:latin typeface="Arial"/>
                <a:cs typeface="Arial"/>
              </a:rPr>
              <a:t>.</a:t>
            </a:r>
            <a:r>
              <a:rPr sz="1050" spc="105" dirty="0">
                <a:solidFill>
                  <a:srgbClr val="333333"/>
                </a:solidFill>
                <a:latin typeface="Arial"/>
                <a:cs typeface="Arial"/>
              </a:rPr>
              <a:t>append(</a:t>
            </a:r>
            <a:r>
              <a:rPr sz="1050" spc="105" dirty="0">
                <a:solidFill>
                  <a:srgbClr val="008000"/>
                </a:solidFill>
                <a:latin typeface="Arial"/>
                <a:cs typeface="Arial"/>
              </a:rPr>
              <a:t>chr</a:t>
            </a:r>
            <a:r>
              <a:rPr sz="1050" spc="105" dirty="0">
                <a:solidFill>
                  <a:srgbClr val="333333"/>
                </a:solidFill>
                <a:latin typeface="Arial"/>
                <a:cs typeface="Arial"/>
              </a:rPr>
              <a:t>(x))</a:t>
            </a:r>
            <a:endParaRPr sz="1050" dirty="0">
              <a:latin typeface="Arial"/>
              <a:cs typeface="Arial"/>
            </a:endParaRPr>
          </a:p>
          <a:p>
            <a:pPr marL="608330">
              <a:lnSpc>
                <a:spcPct val="100000"/>
              </a:lnSpc>
              <a:spcBef>
                <a:spcPts val="15"/>
              </a:spcBef>
            </a:pPr>
            <a:r>
              <a:rPr sz="1050" b="1" spc="114" dirty="0">
                <a:solidFill>
                  <a:srgbClr val="008000"/>
                </a:solidFill>
                <a:latin typeface="Arial"/>
                <a:cs typeface="Arial"/>
              </a:rPr>
              <a:t>return</a:t>
            </a:r>
            <a:r>
              <a:rPr sz="1050" spc="114" dirty="0">
                <a:solidFill>
                  <a:srgbClr val="333333"/>
                </a:solidFill>
                <a:latin typeface="Arial"/>
                <a:cs typeface="Arial"/>
              </a:rPr>
              <a:t>(</a:t>
            </a:r>
            <a:r>
              <a:rPr sz="1050" spc="114" dirty="0">
                <a:solidFill>
                  <a:srgbClr val="B92020"/>
                </a:solidFill>
                <a:latin typeface="Arial"/>
                <a:cs typeface="Arial"/>
              </a:rPr>
              <a:t>"" </a:t>
            </a:r>
            <a:r>
              <a:rPr sz="1050" spc="285" dirty="0">
                <a:solidFill>
                  <a:srgbClr val="666666"/>
                </a:solidFill>
                <a:latin typeface="Arial"/>
                <a:cs typeface="Arial"/>
              </a:rPr>
              <a:t>.</a:t>
            </a:r>
            <a:r>
              <a:rPr sz="1050" spc="35" dirty="0">
                <a:solidFill>
                  <a:srgbClr val="666666"/>
                </a:solidFill>
                <a:latin typeface="Arial"/>
                <a:cs typeface="Arial"/>
              </a:rPr>
              <a:t> </a:t>
            </a:r>
            <a:r>
              <a:rPr sz="1050" spc="155" dirty="0">
                <a:solidFill>
                  <a:srgbClr val="333333"/>
                </a:solidFill>
                <a:latin typeface="Arial"/>
                <a:cs typeface="Arial"/>
              </a:rPr>
              <a:t>join(orig_text))</a:t>
            </a:r>
            <a:endParaRPr sz="1050" dirty="0">
              <a:latin typeface="Arial"/>
              <a:cs typeface="Arial"/>
            </a:endParaRPr>
          </a:p>
          <a:p>
            <a:pPr>
              <a:lnSpc>
                <a:spcPct val="100000"/>
              </a:lnSpc>
              <a:spcBef>
                <a:spcPts val="20"/>
              </a:spcBef>
            </a:pPr>
            <a:endParaRPr sz="1100" dirty="0">
              <a:latin typeface="Arial"/>
              <a:cs typeface="Arial"/>
            </a:endParaRPr>
          </a:p>
          <a:p>
            <a:pPr marL="22225">
              <a:lnSpc>
                <a:spcPct val="100000"/>
              </a:lnSpc>
              <a:spcBef>
                <a:spcPts val="5"/>
              </a:spcBef>
            </a:pPr>
            <a:r>
              <a:rPr sz="1050" i="1" spc="-10" dirty="0">
                <a:solidFill>
                  <a:srgbClr val="408080"/>
                </a:solidFill>
                <a:latin typeface="Arial"/>
                <a:cs typeface="Arial"/>
              </a:rPr>
              <a:t># </a:t>
            </a:r>
            <a:r>
              <a:rPr sz="1050" i="1" spc="110" dirty="0">
                <a:solidFill>
                  <a:srgbClr val="408080"/>
                </a:solidFill>
                <a:latin typeface="Arial"/>
                <a:cs typeface="Arial"/>
              </a:rPr>
              <a:t>Driver</a:t>
            </a:r>
            <a:r>
              <a:rPr sz="1050" i="1" spc="285" dirty="0">
                <a:solidFill>
                  <a:srgbClr val="408080"/>
                </a:solidFill>
                <a:latin typeface="Arial"/>
                <a:cs typeface="Arial"/>
              </a:rPr>
              <a:t> </a:t>
            </a:r>
            <a:r>
              <a:rPr sz="1050" i="1" spc="5" dirty="0">
                <a:solidFill>
                  <a:srgbClr val="408080"/>
                </a:solidFill>
                <a:latin typeface="Arial"/>
                <a:cs typeface="Arial"/>
              </a:rPr>
              <a:t>code</a:t>
            </a:r>
            <a:endParaRPr sz="1050" dirty="0">
              <a:latin typeface="Arial"/>
              <a:cs typeface="Arial"/>
            </a:endParaRPr>
          </a:p>
          <a:p>
            <a:pPr marL="22225">
              <a:lnSpc>
                <a:spcPct val="100000"/>
              </a:lnSpc>
              <a:spcBef>
                <a:spcPts val="15"/>
              </a:spcBef>
              <a:tabLst>
                <a:tab pos="859155" algn="l"/>
              </a:tabLst>
            </a:pPr>
            <a:r>
              <a:rPr sz="1050" b="1" spc="254" dirty="0">
                <a:solidFill>
                  <a:srgbClr val="008000"/>
                </a:solidFill>
                <a:latin typeface="Arial"/>
                <a:cs typeface="Arial"/>
              </a:rPr>
              <a:t>if </a:t>
            </a:r>
            <a:r>
              <a:rPr sz="1050" b="1" u="sng" spc="254" dirty="0">
                <a:solidFill>
                  <a:srgbClr val="008000"/>
                </a:solidFill>
                <a:uFill>
                  <a:solidFill>
                    <a:srgbClr val="17167B"/>
                  </a:solidFill>
                </a:uFill>
                <a:latin typeface="Arial"/>
                <a:cs typeface="Arial"/>
              </a:rPr>
              <a:t> </a:t>
            </a:r>
            <a:r>
              <a:rPr sz="1050" b="1" u="sng" spc="340" dirty="0">
                <a:solidFill>
                  <a:srgbClr val="008000"/>
                </a:solidFill>
                <a:uFill>
                  <a:solidFill>
                    <a:srgbClr val="17167B"/>
                  </a:solidFill>
                </a:uFill>
                <a:latin typeface="Arial"/>
                <a:cs typeface="Arial"/>
              </a:rPr>
              <a:t> </a:t>
            </a:r>
            <a:r>
              <a:rPr sz="1050" spc="-80" dirty="0">
                <a:solidFill>
                  <a:srgbClr val="18177C"/>
                </a:solidFill>
                <a:latin typeface="Arial"/>
                <a:cs typeface="Arial"/>
              </a:rPr>
              <a:t>name</a:t>
            </a:r>
            <a:r>
              <a:rPr sz="1050" u="sng" spc="-80" dirty="0">
                <a:solidFill>
                  <a:srgbClr val="18177C"/>
                </a:solidFill>
                <a:uFill>
                  <a:solidFill>
                    <a:srgbClr val="17167B"/>
                  </a:solidFill>
                </a:uFill>
                <a:latin typeface="Arial"/>
                <a:cs typeface="Arial"/>
              </a:rPr>
              <a:t> 	</a:t>
            </a:r>
            <a:r>
              <a:rPr sz="1050" spc="-40" dirty="0">
                <a:solidFill>
                  <a:srgbClr val="666666"/>
                </a:solidFill>
                <a:latin typeface="Arial"/>
                <a:cs typeface="Arial"/>
              </a:rPr>
              <a:t>== </a:t>
            </a:r>
            <a:r>
              <a:rPr sz="1050" spc="200" dirty="0">
                <a:solidFill>
                  <a:srgbClr val="B92020"/>
                </a:solidFill>
                <a:latin typeface="Arial"/>
                <a:cs typeface="Arial"/>
              </a:rPr>
              <a:t>"</a:t>
            </a:r>
            <a:r>
              <a:rPr sz="1050" u="sng" spc="200" dirty="0">
                <a:solidFill>
                  <a:srgbClr val="B92020"/>
                </a:solidFill>
                <a:uFill>
                  <a:solidFill>
                    <a:srgbClr val="B81F1F"/>
                  </a:solidFill>
                </a:uFill>
                <a:latin typeface="Arial"/>
                <a:cs typeface="Arial"/>
              </a:rPr>
              <a:t> </a:t>
            </a:r>
            <a:r>
              <a:rPr sz="1050" spc="5" dirty="0">
                <a:solidFill>
                  <a:srgbClr val="B92020"/>
                </a:solidFill>
                <a:latin typeface="Arial"/>
                <a:cs typeface="Arial"/>
              </a:rPr>
              <a:t>main</a:t>
            </a:r>
            <a:r>
              <a:rPr sz="1050" u="sng" spc="195" dirty="0">
                <a:solidFill>
                  <a:srgbClr val="B92020"/>
                </a:solidFill>
                <a:uFill>
                  <a:solidFill>
                    <a:srgbClr val="B81F1F"/>
                  </a:solidFill>
                </a:uFill>
                <a:latin typeface="Arial"/>
                <a:cs typeface="Arial"/>
              </a:rPr>
              <a:t> </a:t>
            </a:r>
            <a:r>
              <a:rPr sz="1050" spc="240" dirty="0">
                <a:solidFill>
                  <a:srgbClr val="B92020"/>
                </a:solidFill>
                <a:latin typeface="Arial"/>
                <a:cs typeface="Arial"/>
              </a:rPr>
              <a:t>"</a:t>
            </a:r>
            <a:r>
              <a:rPr sz="1050" spc="240" dirty="0">
                <a:solidFill>
                  <a:srgbClr val="333333"/>
                </a:solidFill>
                <a:latin typeface="Arial"/>
                <a:cs typeface="Arial"/>
              </a:rPr>
              <a:t>:</a:t>
            </a:r>
            <a:endParaRPr sz="1050" dirty="0">
              <a:latin typeface="Arial"/>
              <a:cs typeface="Arial"/>
            </a:endParaRPr>
          </a:p>
          <a:p>
            <a:pPr marL="608330">
              <a:lnSpc>
                <a:spcPct val="100000"/>
              </a:lnSpc>
              <a:spcBef>
                <a:spcPts val="15"/>
              </a:spcBef>
            </a:pPr>
            <a:r>
              <a:rPr sz="1050" spc="145" dirty="0">
                <a:solidFill>
                  <a:srgbClr val="333333"/>
                </a:solidFill>
                <a:latin typeface="Arial"/>
                <a:cs typeface="Arial"/>
              </a:rPr>
              <a:t>string </a:t>
            </a:r>
            <a:r>
              <a:rPr sz="1050" spc="-40" dirty="0">
                <a:solidFill>
                  <a:srgbClr val="666666"/>
                </a:solidFill>
                <a:latin typeface="Arial"/>
                <a:cs typeface="Arial"/>
              </a:rPr>
              <a:t>= </a:t>
            </a:r>
            <a:r>
              <a:rPr sz="1050" spc="-80" dirty="0">
                <a:solidFill>
                  <a:srgbClr val="B92020"/>
                </a:solidFill>
                <a:latin typeface="Arial"/>
                <a:cs typeface="Arial"/>
              </a:rPr>
              <a:t>"AMERICAN</a:t>
            </a:r>
            <a:r>
              <a:rPr sz="1050" spc="55" dirty="0">
                <a:solidFill>
                  <a:srgbClr val="B92020"/>
                </a:solidFill>
                <a:latin typeface="Arial"/>
                <a:cs typeface="Arial"/>
              </a:rPr>
              <a:t> </a:t>
            </a:r>
            <a:r>
              <a:rPr sz="1050" spc="-20" dirty="0">
                <a:solidFill>
                  <a:srgbClr val="B92020"/>
                </a:solidFill>
                <a:latin typeface="Arial"/>
                <a:cs typeface="Arial"/>
              </a:rPr>
              <a:t>VIRUS"</a:t>
            </a:r>
            <a:endParaRPr sz="1050" dirty="0">
              <a:latin typeface="Arial"/>
              <a:cs typeface="Arial"/>
            </a:endParaRPr>
          </a:p>
          <a:p>
            <a:pPr marL="608330">
              <a:lnSpc>
                <a:spcPct val="100000"/>
              </a:lnSpc>
              <a:spcBef>
                <a:spcPts val="15"/>
              </a:spcBef>
            </a:pPr>
            <a:r>
              <a:rPr sz="1050" spc="15" dirty="0">
                <a:solidFill>
                  <a:srgbClr val="333333"/>
                </a:solidFill>
                <a:latin typeface="Arial"/>
                <a:cs typeface="Arial"/>
              </a:rPr>
              <a:t>keyword </a:t>
            </a:r>
            <a:r>
              <a:rPr sz="1050" spc="-40" dirty="0">
                <a:solidFill>
                  <a:srgbClr val="666666"/>
                </a:solidFill>
                <a:latin typeface="Arial"/>
                <a:cs typeface="Arial"/>
              </a:rPr>
              <a:t>=</a:t>
            </a:r>
            <a:r>
              <a:rPr sz="1050" spc="-15" dirty="0">
                <a:solidFill>
                  <a:srgbClr val="666666"/>
                </a:solidFill>
                <a:latin typeface="Arial"/>
                <a:cs typeface="Arial"/>
              </a:rPr>
              <a:t> </a:t>
            </a:r>
            <a:r>
              <a:rPr sz="1050" spc="25" dirty="0">
                <a:solidFill>
                  <a:srgbClr val="B92020"/>
                </a:solidFill>
                <a:latin typeface="Arial"/>
                <a:cs typeface="Arial"/>
              </a:rPr>
              <a:t>"DELHI"</a:t>
            </a:r>
            <a:endParaRPr sz="1050" dirty="0">
              <a:latin typeface="Arial"/>
              <a:cs typeface="Arial"/>
            </a:endParaRPr>
          </a:p>
          <a:p>
            <a:pPr marL="608330">
              <a:lnSpc>
                <a:spcPct val="100000"/>
              </a:lnSpc>
              <a:spcBef>
                <a:spcPts val="15"/>
              </a:spcBef>
            </a:pPr>
            <a:r>
              <a:rPr sz="1050" spc="30" dirty="0">
                <a:solidFill>
                  <a:srgbClr val="333333"/>
                </a:solidFill>
                <a:latin typeface="Arial"/>
                <a:cs typeface="Arial"/>
              </a:rPr>
              <a:t>key  </a:t>
            </a:r>
            <a:r>
              <a:rPr sz="1050" spc="-40" dirty="0">
                <a:solidFill>
                  <a:srgbClr val="666666"/>
                </a:solidFill>
                <a:latin typeface="Arial"/>
                <a:cs typeface="Arial"/>
              </a:rPr>
              <a:t>=  </a:t>
            </a:r>
            <a:r>
              <a:rPr sz="1050" spc="90" dirty="0">
                <a:solidFill>
                  <a:srgbClr val="333333"/>
                </a:solidFill>
                <a:latin typeface="Arial"/>
                <a:cs typeface="Arial"/>
              </a:rPr>
              <a:t>generateKey(string,</a:t>
            </a:r>
            <a:r>
              <a:rPr sz="1050" spc="305" dirty="0">
                <a:solidFill>
                  <a:srgbClr val="333333"/>
                </a:solidFill>
                <a:latin typeface="Arial"/>
                <a:cs typeface="Arial"/>
              </a:rPr>
              <a:t> </a:t>
            </a:r>
            <a:r>
              <a:rPr sz="1050" spc="40" dirty="0">
                <a:solidFill>
                  <a:srgbClr val="333333"/>
                </a:solidFill>
                <a:latin typeface="Arial"/>
                <a:cs typeface="Arial"/>
              </a:rPr>
              <a:t>keyword)</a:t>
            </a:r>
            <a:endParaRPr sz="1050" dirty="0">
              <a:latin typeface="Arial"/>
              <a:cs typeface="Arial"/>
            </a:endParaRPr>
          </a:p>
          <a:p>
            <a:pPr marL="608330" marR="664210">
              <a:lnSpc>
                <a:spcPct val="101200"/>
              </a:lnSpc>
            </a:pPr>
            <a:r>
              <a:rPr sz="1050" spc="110" dirty="0">
                <a:solidFill>
                  <a:srgbClr val="333333"/>
                </a:solidFill>
                <a:latin typeface="Arial"/>
                <a:cs typeface="Arial"/>
              </a:rPr>
              <a:t>cipher_text </a:t>
            </a:r>
            <a:r>
              <a:rPr sz="1050" spc="-40" dirty="0">
                <a:solidFill>
                  <a:srgbClr val="666666"/>
                </a:solidFill>
                <a:latin typeface="Arial"/>
                <a:cs typeface="Arial"/>
              </a:rPr>
              <a:t>= </a:t>
            </a:r>
            <a:r>
              <a:rPr sz="1050" spc="114" dirty="0">
                <a:solidFill>
                  <a:srgbClr val="333333"/>
                </a:solidFill>
                <a:latin typeface="Arial"/>
                <a:cs typeface="Arial"/>
              </a:rPr>
              <a:t>cipherText(string,key)  </a:t>
            </a:r>
            <a:r>
              <a:rPr sz="1050" spc="130" dirty="0">
                <a:solidFill>
                  <a:srgbClr val="008000"/>
                </a:solidFill>
                <a:latin typeface="Arial"/>
                <a:cs typeface="Arial"/>
              </a:rPr>
              <a:t>print</a:t>
            </a:r>
            <a:r>
              <a:rPr sz="1050" spc="130" dirty="0">
                <a:solidFill>
                  <a:srgbClr val="333333"/>
                </a:solidFill>
                <a:latin typeface="Arial"/>
                <a:cs typeface="Arial"/>
              </a:rPr>
              <a:t>(</a:t>
            </a:r>
            <a:r>
              <a:rPr sz="1050" spc="130" dirty="0">
                <a:solidFill>
                  <a:srgbClr val="B92020"/>
                </a:solidFill>
                <a:latin typeface="Arial"/>
                <a:cs typeface="Arial"/>
              </a:rPr>
              <a:t>"Ciphertext </a:t>
            </a:r>
            <a:r>
              <a:rPr sz="1050" spc="254" dirty="0">
                <a:solidFill>
                  <a:srgbClr val="B92020"/>
                </a:solidFill>
                <a:latin typeface="Arial"/>
                <a:cs typeface="Arial"/>
              </a:rPr>
              <a:t>:"</a:t>
            </a:r>
            <a:r>
              <a:rPr sz="1050" spc="254" dirty="0">
                <a:solidFill>
                  <a:srgbClr val="333333"/>
                </a:solidFill>
                <a:latin typeface="Arial"/>
                <a:cs typeface="Arial"/>
              </a:rPr>
              <a:t>, </a:t>
            </a:r>
            <a:r>
              <a:rPr sz="1050" spc="114" dirty="0">
                <a:solidFill>
                  <a:srgbClr val="333333"/>
                </a:solidFill>
                <a:latin typeface="Arial"/>
                <a:cs typeface="Arial"/>
              </a:rPr>
              <a:t>cipher_text)  </a:t>
            </a:r>
            <a:r>
              <a:rPr sz="1050" spc="114" dirty="0">
                <a:solidFill>
                  <a:srgbClr val="008000"/>
                </a:solidFill>
                <a:latin typeface="Arial"/>
                <a:cs typeface="Arial"/>
              </a:rPr>
              <a:t>print</a:t>
            </a:r>
            <a:r>
              <a:rPr sz="1050" spc="114" dirty="0">
                <a:solidFill>
                  <a:srgbClr val="333333"/>
                </a:solidFill>
                <a:latin typeface="Arial"/>
                <a:cs typeface="Arial"/>
              </a:rPr>
              <a:t>(</a:t>
            </a:r>
            <a:r>
              <a:rPr sz="1050" spc="114" dirty="0">
                <a:solidFill>
                  <a:srgbClr val="B92020"/>
                </a:solidFill>
                <a:latin typeface="Arial"/>
                <a:cs typeface="Arial"/>
              </a:rPr>
              <a:t>"Original/Decrypted </a:t>
            </a:r>
            <a:r>
              <a:rPr sz="1050" spc="65" dirty="0">
                <a:solidFill>
                  <a:srgbClr val="B92020"/>
                </a:solidFill>
                <a:latin typeface="Arial"/>
                <a:cs typeface="Arial"/>
              </a:rPr>
              <a:t>Text</a:t>
            </a:r>
            <a:r>
              <a:rPr sz="1050" spc="40" dirty="0">
                <a:solidFill>
                  <a:srgbClr val="B92020"/>
                </a:solidFill>
                <a:latin typeface="Arial"/>
                <a:cs typeface="Arial"/>
              </a:rPr>
              <a:t> </a:t>
            </a:r>
            <a:r>
              <a:rPr sz="1050" spc="254" dirty="0">
                <a:solidFill>
                  <a:srgbClr val="B92020"/>
                </a:solidFill>
                <a:latin typeface="Arial"/>
                <a:cs typeface="Arial"/>
              </a:rPr>
              <a:t>:"</a:t>
            </a:r>
            <a:r>
              <a:rPr sz="1050" spc="254" dirty="0">
                <a:solidFill>
                  <a:srgbClr val="333333"/>
                </a:solidFill>
                <a:latin typeface="Arial"/>
                <a:cs typeface="Arial"/>
              </a:rPr>
              <a:t>,</a:t>
            </a:r>
            <a:endParaRPr sz="1050" dirty="0">
              <a:latin typeface="Arial"/>
              <a:cs typeface="Arial"/>
            </a:endParaRPr>
          </a:p>
          <a:p>
            <a:pPr marL="1195070">
              <a:lnSpc>
                <a:spcPct val="100000"/>
              </a:lnSpc>
              <a:spcBef>
                <a:spcPts val="15"/>
              </a:spcBef>
            </a:pPr>
            <a:r>
              <a:rPr sz="1050" spc="125" dirty="0">
                <a:solidFill>
                  <a:srgbClr val="333333"/>
                </a:solidFill>
                <a:latin typeface="Arial"/>
                <a:cs typeface="Arial"/>
              </a:rPr>
              <a:t>originalText(cipher_text,</a:t>
            </a:r>
            <a:r>
              <a:rPr sz="1050" spc="280" dirty="0">
                <a:solidFill>
                  <a:srgbClr val="333333"/>
                </a:solidFill>
                <a:latin typeface="Arial"/>
                <a:cs typeface="Arial"/>
              </a:rPr>
              <a:t> </a:t>
            </a:r>
            <a:r>
              <a:rPr sz="1050" spc="105" dirty="0">
                <a:solidFill>
                  <a:srgbClr val="333333"/>
                </a:solidFill>
                <a:latin typeface="Arial"/>
                <a:cs typeface="Arial"/>
              </a:rPr>
              <a:t>key))</a:t>
            </a:r>
            <a:endParaRPr sz="1050" dirty="0">
              <a:latin typeface="Arial"/>
              <a:cs typeface="Arial"/>
            </a:endParaRPr>
          </a:p>
          <a:p>
            <a:pPr>
              <a:lnSpc>
                <a:spcPct val="100000"/>
              </a:lnSpc>
              <a:spcBef>
                <a:spcPts val="5"/>
              </a:spcBef>
            </a:pPr>
            <a:endParaRPr sz="1050" dirty="0">
              <a:latin typeface="Arial"/>
              <a:cs typeface="Arial"/>
            </a:endParaRPr>
          </a:p>
          <a:p>
            <a:pPr marL="12700" algn="just">
              <a:lnSpc>
                <a:spcPct val="100000"/>
              </a:lnSpc>
            </a:pPr>
            <a:r>
              <a:rPr sz="1050" spc="95" dirty="0">
                <a:latin typeface="Arial"/>
                <a:cs typeface="Arial"/>
              </a:rPr>
              <a:t>Ciphertext </a:t>
            </a:r>
            <a:r>
              <a:rPr sz="1050" spc="285" dirty="0">
                <a:latin typeface="Arial"/>
                <a:cs typeface="Arial"/>
              </a:rPr>
              <a:t>:</a:t>
            </a:r>
            <a:r>
              <a:rPr sz="1050" spc="80" dirty="0">
                <a:latin typeface="Arial"/>
                <a:cs typeface="Arial"/>
              </a:rPr>
              <a:t> </a:t>
            </a:r>
            <a:r>
              <a:rPr sz="1050" spc="-130" dirty="0">
                <a:latin typeface="Arial"/>
                <a:cs typeface="Arial"/>
              </a:rPr>
              <a:t>DQPYQFEYADLVFZ</a:t>
            </a:r>
            <a:endParaRPr sz="1050" dirty="0">
              <a:latin typeface="Arial"/>
              <a:cs typeface="Arial"/>
            </a:endParaRPr>
          </a:p>
          <a:p>
            <a:pPr marL="12700">
              <a:lnSpc>
                <a:spcPct val="100000"/>
              </a:lnSpc>
              <a:spcBef>
                <a:spcPts val="15"/>
              </a:spcBef>
            </a:pPr>
            <a:r>
              <a:rPr sz="1050" spc="90" dirty="0">
                <a:latin typeface="Arial"/>
                <a:cs typeface="Arial"/>
              </a:rPr>
              <a:t>Original/Decrypted </a:t>
            </a:r>
            <a:r>
              <a:rPr sz="1050" spc="65" dirty="0">
                <a:latin typeface="Arial"/>
                <a:cs typeface="Arial"/>
              </a:rPr>
              <a:t>Text </a:t>
            </a:r>
            <a:r>
              <a:rPr sz="1050" spc="285" dirty="0">
                <a:latin typeface="Arial"/>
                <a:cs typeface="Arial"/>
              </a:rPr>
              <a:t>:</a:t>
            </a:r>
            <a:r>
              <a:rPr sz="1050" spc="-50" dirty="0">
                <a:latin typeface="Arial"/>
                <a:cs typeface="Arial"/>
              </a:rPr>
              <a:t> </a:t>
            </a:r>
            <a:r>
              <a:rPr sz="1050" spc="-95" dirty="0">
                <a:latin typeface="Arial"/>
                <a:cs typeface="Arial"/>
              </a:rPr>
              <a:t>AMERICANTVIRUS</a:t>
            </a:r>
            <a:endParaRPr sz="1050" dirty="0">
              <a:latin typeface="Arial"/>
              <a:cs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3254" y="165099"/>
            <a:ext cx="47752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1/12/2021</a:t>
            </a:r>
            <a:endParaRPr sz="800">
              <a:latin typeface="Arial"/>
              <a:cs typeface="Arial"/>
            </a:endParaRPr>
          </a:p>
        </p:txBody>
      </p:sp>
      <p:sp>
        <p:nvSpPr>
          <p:cNvPr id="3" name="object 3"/>
          <p:cNvSpPr txBox="1"/>
          <p:nvPr/>
        </p:nvSpPr>
        <p:spPr>
          <a:xfrm>
            <a:off x="3653043" y="165099"/>
            <a:ext cx="130238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temp-161045786284803855</a:t>
            </a:r>
            <a:endParaRPr sz="800">
              <a:latin typeface="Arial"/>
              <a:cs typeface="Arial"/>
            </a:endParaRPr>
          </a:p>
        </p:txBody>
      </p:sp>
      <p:sp>
        <p:nvSpPr>
          <p:cNvPr id="4" name="object 4"/>
          <p:cNvSpPr txBox="1"/>
          <p:nvPr/>
        </p:nvSpPr>
        <p:spPr>
          <a:xfrm>
            <a:off x="837653" y="469889"/>
            <a:ext cx="539115" cy="185420"/>
          </a:xfrm>
          <a:prstGeom prst="rect">
            <a:avLst/>
          </a:prstGeom>
        </p:spPr>
        <p:txBody>
          <a:bodyPr vert="horz" wrap="square" lIns="0" tIns="12700" rIns="0" bIns="0" rtlCol="0">
            <a:spAutoFit/>
          </a:bodyPr>
          <a:lstStyle/>
          <a:p>
            <a:pPr marL="12700">
              <a:lnSpc>
                <a:spcPct val="100000"/>
              </a:lnSpc>
              <a:spcBef>
                <a:spcPts val="100"/>
              </a:spcBef>
            </a:pPr>
            <a:r>
              <a:rPr sz="1050" spc="135" dirty="0">
                <a:solidFill>
                  <a:srgbClr val="2F3F9E"/>
                </a:solidFill>
                <a:latin typeface="Arial"/>
                <a:cs typeface="Arial"/>
              </a:rPr>
              <a:t>In</a:t>
            </a:r>
            <a:r>
              <a:rPr sz="1050" spc="210" dirty="0">
                <a:solidFill>
                  <a:srgbClr val="2F3F9E"/>
                </a:solidFill>
                <a:latin typeface="Arial"/>
                <a:cs typeface="Arial"/>
              </a:rPr>
              <a:t> [4]:</a:t>
            </a:r>
            <a:endParaRPr sz="1050">
              <a:latin typeface="Arial"/>
              <a:cs typeface="Arial"/>
            </a:endParaRPr>
          </a:p>
        </p:txBody>
      </p:sp>
      <p:sp>
        <p:nvSpPr>
          <p:cNvPr id="5" name="object 5"/>
          <p:cNvSpPr/>
          <p:nvPr/>
        </p:nvSpPr>
        <p:spPr>
          <a:xfrm>
            <a:off x="1420811" y="430202"/>
            <a:ext cx="5857875" cy="9272905"/>
          </a:xfrm>
          <a:custGeom>
            <a:avLst/>
            <a:gdLst/>
            <a:ahLst/>
            <a:cxnLst/>
            <a:rect l="l" t="t" r="r" b="b"/>
            <a:pathLst>
              <a:path w="5857875" h="9272905">
                <a:moveTo>
                  <a:pt x="0" y="9272594"/>
                </a:moveTo>
                <a:lnTo>
                  <a:pt x="0" y="14287"/>
                </a:lnTo>
                <a:lnTo>
                  <a:pt x="0" y="12382"/>
                </a:lnTo>
                <a:lnTo>
                  <a:pt x="361" y="10572"/>
                </a:lnTo>
                <a:lnTo>
                  <a:pt x="1085" y="8858"/>
                </a:lnTo>
                <a:lnTo>
                  <a:pt x="1809" y="7048"/>
                </a:lnTo>
                <a:lnTo>
                  <a:pt x="2847" y="5524"/>
                </a:lnTo>
                <a:lnTo>
                  <a:pt x="12392" y="0"/>
                </a:lnTo>
                <a:lnTo>
                  <a:pt x="14287" y="0"/>
                </a:lnTo>
                <a:lnTo>
                  <a:pt x="5843587" y="0"/>
                </a:lnTo>
                <a:lnTo>
                  <a:pt x="5845482" y="0"/>
                </a:lnTo>
                <a:lnTo>
                  <a:pt x="5847302" y="380"/>
                </a:lnTo>
                <a:lnTo>
                  <a:pt x="5856789" y="8858"/>
                </a:lnTo>
                <a:lnTo>
                  <a:pt x="5857513" y="10572"/>
                </a:lnTo>
                <a:lnTo>
                  <a:pt x="5857875" y="12382"/>
                </a:lnTo>
                <a:lnTo>
                  <a:pt x="5857875" y="14287"/>
                </a:lnTo>
                <a:lnTo>
                  <a:pt x="5857875" y="9272594"/>
                </a:lnTo>
              </a:path>
            </a:pathLst>
          </a:custGeom>
          <a:ln w="9525">
            <a:solidFill>
              <a:srgbClr val="CFCFCF"/>
            </a:solidFill>
          </a:ln>
        </p:spPr>
        <p:txBody>
          <a:bodyPr wrap="square" lIns="0" tIns="0" rIns="0" bIns="0" rtlCol="0"/>
          <a:lstStyle/>
          <a:p>
            <a:endParaRPr/>
          </a:p>
        </p:txBody>
      </p:sp>
      <p:sp>
        <p:nvSpPr>
          <p:cNvPr id="6" name="object 6"/>
          <p:cNvSpPr txBox="1"/>
          <p:nvPr/>
        </p:nvSpPr>
        <p:spPr>
          <a:xfrm>
            <a:off x="1466899" y="469889"/>
            <a:ext cx="3397250" cy="185420"/>
          </a:xfrm>
          <a:prstGeom prst="rect">
            <a:avLst/>
          </a:prstGeom>
        </p:spPr>
        <p:txBody>
          <a:bodyPr vert="horz" wrap="square" lIns="0" tIns="12700" rIns="0" bIns="0" rtlCol="0">
            <a:spAutoFit/>
          </a:bodyPr>
          <a:lstStyle/>
          <a:p>
            <a:pPr marL="12700">
              <a:lnSpc>
                <a:spcPct val="100000"/>
              </a:lnSpc>
              <a:spcBef>
                <a:spcPts val="100"/>
              </a:spcBef>
            </a:pPr>
            <a:r>
              <a:rPr sz="1050" b="1" spc="-10" dirty="0">
                <a:solidFill>
                  <a:srgbClr val="008000"/>
                </a:solidFill>
                <a:latin typeface="Arial"/>
                <a:cs typeface="Arial"/>
              </a:rPr>
              <a:t>from </a:t>
            </a:r>
            <a:r>
              <a:rPr sz="1050" b="1" spc="90" dirty="0">
                <a:solidFill>
                  <a:srgbClr val="0000FF"/>
                </a:solidFill>
                <a:latin typeface="Arial"/>
                <a:cs typeface="Arial"/>
              </a:rPr>
              <a:t>string </a:t>
            </a:r>
            <a:r>
              <a:rPr sz="1050" b="1" spc="30" dirty="0">
                <a:solidFill>
                  <a:srgbClr val="008000"/>
                </a:solidFill>
                <a:latin typeface="Arial"/>
                <a:cs typeface="Arial"/>
              </a:rPr>
              <a:t>import </a:t>
            </a:r>
            <a:r>
              <a:rPr sz="1050" spc="70" dirty="0">
                <a:solidFill>
                  <a:srgbClr val="333333"/>
                </a:solidFill>
                <a:latin typeface="Arial"/>
                <a:cs typeface="Arial"/>
              </a:rPr>
              <a:t>ascii_uppercase </a:t>
            </a:r>
            <a:r>
              <a:rPr sz="1050" b="1" spc="-10" dirty="0">
                <a:solidFill>
                  <a:srgbClr val="008000"/>
                </a:solidFill>
                <a:latin typeface="Arial"/>
                <a:cs typeface="Arial"/>
              </a:rPr>
              <a:t>as</a:t>
            </a:r>
            <a:r>
              <a:rPr sz="1050" b="1" spc="260" dirty="0">
                <a:solidFill>
                  <a:srgbClr val="008000"/>
                </a:solidFill>
                <a:latin typeface="Arial"/>
                <a:cs typeface="Arial"/>
              </a:rPr>
              <a:t> </a:t>
            </a:r>
            <a:r>
              <a:rPr sz="1050" spc="70" dirty="0">
                <a:solidFill>
                  <a:srgbClr val="333333"/>
                </a:solidFill>
                <a:latin typeface="Arial"/>
                <a:cs typeface="Arial"/>
              </a:rPr>
              <a:t>alphabet</a:t>
            </a:r>
            <a:endParaRPr sz="1050">
              <a:latin typeface="Arial"/>
              <a:cs typeface="Arial"/>
            </a:endParaRPr>
          </a:p>
        </p:txBody>
      </p:sp>
      <p:sp>
        <p:nvSpPr>
          <p:cNvPr id="10" name="object 10"/>
          <p:cNvSpPr txBox="1">
            <a:spLocks noGrp="1"/>
          </p:cNvSpPr>
          <p:nvPr>
            <p:ph type="ftr" sz="quarter" idx="5"/>
          </p:nvPr>
        </p:nvSpPr>
        <p:spPr>
          <a:xfrm>
            <a:off x="2819400" y="9555480"/>
            <a:ext cx="2487168" cy="280205"/>
          </a:xfrm>
          <a:prstGeom prst="rect">
            <a:avLst/>
          </a:prstGeom>
        </p:spPr>
        <p:txBody>
          <a:bodyPr vert="horz" wrap="square" lIns="0" tIns="3175" rIns="0" bIns="0" rtlCol="0">
            <a:spAutoFit/>
          </a:bodyPr>
          <a:lstStyle/>
          <a:p>
            <a:pPr marL="12700">
              <a:lnSpc>
                <a:spcPct val="100000"/>
              </a:lnSpc>
              <a:spcBef>
                <a:spcPts val="25"/>
              </a:spcBef>
            </a:pPr>
            <a:r>
              <a:rPr lang="en-US" dirty="0" smtClean="0"/>
              <a:t>60</a:t>
            </a:r>
            <a:endParaRPr dirty="0"/>
          </a:p>
        </p:txBody>
      </p:sp>
      <p:sp>
        <p:nvSpPr>
          <p:cNvPr id="11" name="object 11"/>
          <p:cNvSpPr txBox="1">
            <a:spLocks noGrp="1"/>
          </p:cNvSpPr>
          <p:nvPr>
            <p:ph type="sldNum" sz="quarter" idx="7"/>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dirty="0"/>
              <a:pPr marL="38100">
                <a:lnSpc>
                  <a:spcPct val="100000"/>
                </a:lnSpc>
                <a:spcBef>
                  <a:spcPts val="25"/>
                </a:spcBef>
              </a:pPr>
              <a:t>56</a:t>
            </a:fld>
            <a:r>
              <a:rPr spc="-5" dirty="0"/>
              <a:t>/</a:t>
            </a:r>
            <a:r>
              <a:rPr dirty="0"/>
              <a:t>6</a:t>
            </a:r>
          </a:p>
        </p:txBody>
      </p:sp>
      <p:sp>
        <p:nvSpPr>
          <p:cNvPr id="7" name="object 7"/>
          <p:cNvSpPr txBox="1"/>
          <p:nvPr/>
        </p:nvSpPr>
        <p:spPr>
          <a:xfrm>
            <a:off x="1466899" y="955664"/>
            <a:ext cx="1638300" cy="347345"/>
          </a:xfrm>
          <a:prstGeom prst="rect">
            <a:avLst/>
          </a:prstGeom>
        </p:spPr>
        <p:txBody>
          <a:bodyPr vert="horz" wrap="square" lIns="0" tIns="10795" rIns="0" bIns="0" rtlCol="0">
            <a:spAutoFit/>
          </a:bodyPr>
          <a:lstStyle/>
          <a:p>
            <a:pPr marL="305435" marR="5080" indent="-293370">
              <a:lnSpc>
                <a:spcPct val="101200"/>
              </a:lnSpc>
              <a:spcBef>
                <a:spcPts val="85"/>
              </a:spcBef>
            </a:pPr>
            <a:r>
              <a:rPr sz="1050" b="1" spc="50" dirty="0">
                <a:solidFill>
                  <a:srgbClr val="008000"/>
                </a:solidFill>
                <a:latin typeface="Arial"/>
                <a:cs typeface="Arial"/>
              </a:rPr>
              <a:t>def </a:t>
            </a:r>
            <a:r>
              <a:rPr sz="1050" spc="90" dirty="0">
                <a:solidFill>
                  <a:srgbClr val="0000FF"/>
                </a:solidFill>
                <a:latin typeface="Arial"/>
                <a:cs typeface="Arial"/>
              </a:rPr>
              <a:t>codes_table</a:t>
            </a:r>
            <a:r>
              <a:rPr sz="1050" spc="90" dirty="0">
                <a:solidFill>
                  <a:srgbClr val="333333"/>
                </a:solidFill>
                <a:latin typeface="Arial"/>
                <a:cs typeface="Arial"/>
              </a:rPr>
              <a:t>(char):  </a:t>
            </a:r>
            <a:r>
              <a:rPr sz="1050" spc="120" dirty="0">
                <a:solidFill>
                  <a:srgbClr val="333333"/>
                </a:solidFill>
                <a:latin typeface="Arial"/>
                <a:cs typeface="Arial"/>
              </a:rPr>
              <a:t>table </a:t>
            </a:r>
            <a:r>
              <a:rPr sz="1050" spc="-40" dirty="0">
                <a:solidFill>
                  <a:srgbClr val="666666"/>
                </a:solidFill>
                <a:latin typeface="Arial"/>
                <a:cs typeface="Arial"/>
              </a:rPr>
              <a:t>=</a:t>
            </a:r>
            <a:r>
              <a:rPr sz="1050" spc="15" dirty="0">
                <a:solidFill>
                  <a:srgbClr val="666666"/>
                </a:solidFill>
                <a:latin typeface="Arial"/>
                <a:cs typeface="Arial"/>
              </a:rPr>
              <a:t> </a:t>
            </a:r>
            <a:r>
              <a:rPr sz="1050" spc="225" dirty="0">
                <a:solidFill>
                  <a:srgbClr val="333333"/>
                </a:solidFill>
                <a:latin typeface="Arial"/>
                <a:cs typeface="Arial"/>
              </a:rPr>
              <a:t>{</a:t>
            </a:r>
            <a:endParaRPr sz="1050">
              <a:latin typeface="Arial"/>
              <a:cs typeface="Arial"/>
            </a:endParaRPr>
          </a:p>
        </p:txBody>
      </p:sp>
      <p:graphicFrame>
        <p:nvGraphicFramePr>
          <p:cNvPr id="8" name="object 8"/>
          <p:cNvGraphicFramePr>
            <a:graphicFrameLocks noGrp="1"/>
          </p:cNvGraphicFramePr>
          <p:nvPr/>
        </p:nvGraphicFramePr>
        <p:xfrm>
          <a:off x="2034380" y="1326529"/>
          <a:ext cx="3869052" cy="781049"/>
        </p:xfrm>
        <a:graphic>
          <a:graphicData uri="http://schemas.openxmlformats.org/drawingml/2006/table">
            <a:tbl>
              <a:tblPr firstRow="1" bandRow="1">
                <a:tableStyleId>{2D5ABB26-0587-4C30-8999-92F81FD0307C}</a:tableStyleId>
              </a:tblPr>
              <a:tblGrid>
                <a:gridCol w="361315"/>
                <a:gridCol w="292735"/>
                <a:gridCol w="365759"/>
                <a:gridCol w="292734"/>
                <a:gridCol w="365760"/>
                <a:gridCol w="292735"/>
                <a:gridCol w="365760"/>
                <a:gridCol w="292735"/>
                <a:gridCol w="365760"/>
                <a:gridCol w="292734"/>
                <a:gridCol w="581025"/>
              </a:tblGrid>
              <a:tr h="147637">
                <a:tc>
                  <a:txBody>
                    <a:bodyPr/>
                    <a:lstStyle/>
                    <a:p>
                      <a:pPr algn="ctr">
                        <a:lnSpc>
                          <a:spcPts val="990"/>
                        </a:lnSpc>
                      </a:pPr>
                      <a:r>
                        <a:rPr sz="1050" spc="140" dirty="0">
                          <a:solidFill>
                            <a:srgbClr val="B92020"/>
                          </a:solidFill>
                          <a:latin typeface="Arial"/>
                          <a:cs typeface="Arial"/>
                        </a:rPr>
                        <a:t>"A"</a:t>
                      </a:r>
                      <a:r>
                        <a:rPr sz="1050" spc="140"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990"/>
                        </a:lnSpc>
                      </a:pPr>
                      <a:r>
                        <a:rPr sz="1050" spc="85" dirty="0">
                          <a:solidFill>
                            <a:srgbClr val="666666"/>
                          </a:solidFill>
                          <a:latin typeface="Arial"/>
                          <a:cs typeface="Arial"/>
                        </a:rPr>
                        <a:t>11</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990"/>
                        </a:lnSpc>
                      </a:pPr>
                      <a:r>
                        <a:rPr sz="1050" spc="140" dirty="0">
                          <a:solidFill>
                            <a:srgbClr val="B92020"/>
                          </a:solidFill>
                          <a:latin typeface="Arial"/>
                          <a:cs typeface="Arial"/>
                        </a:rPr>
                        <a:t>"B"</a:t>
                      </a:r>
                      <a:r>
                        <a:rPr sz="1050" spc="140"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990"/>
                        </a:lnSpc>
                      </a:pPr>
                      <a:r>
                        <a:rPr sz="1050" spc="85" dirty="0">
                          <a:solidFill>
                            <a:srgbClr val="666666"/>
                          </a:solidFill>
                          <a:latin typeface="Arial"/>
                          <a:cs typeface="Arial"/>
                        </a:rPr>
                        <a:t>21</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990"/>
                        </a:lnSpc>
                      </a:pPr>
                      <a:r>
                        <a:rPr sz="1050" spc="125" dirty="0">
                          <a:solidFill>
                            <a:srgbClr val="B92020"/>
                          </a:solidFill>
                          <a:latin typeface="Arial"/>
                          <a:cs typeface="Arial"/>
                        </a:rPr>
                        <a:t>"C"</a:t>
                      </a:r>
                      <a:r>
                        <a:rPr sz="1050" spc="12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990"/>
                        </a:lnSpc>
                      </a:pPr>
                      <a:r>
                        <a:rPr sz="1050" spc="85" dirty="0">
                          <a:solidFill>
                            <a:srgbClr val="666666"/>
                          </a:solidFill>
                          <a:latin typeface="Arial"/>
                          <a:cs typeface="Arial"/>
                        </a:rPr>
                        <a:t>31</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990"/>
                        </a:lnSpc>
                      </a:pPr>
                      <a:r>
                        <a:rPr sz="1050" spc="125" dirty="0">
                          <a:solidFill>
                            <a:srgbClr val="B92020"/>
                          </a:solidFill>
                          <a:latin typeface="Arial"/>
                          <a:cs typeface="Arial"/>
                        </a:rPr>
                        <a:t>"D"</a:t>
                      </a:r>
                      <a:r>
                        <a:rPr sz="1050" spc="12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990"/>
                        </a:lnSpc>
                      </a:pPr>
                      <a:r>
                        <a:rPr sz="1050" spc="85" dirty="0">
                          <a:solidFill>
                            <a:srgbClr val="666666"/>
                          </a:solidFill>
                          <a:latin typeface="Arial"/>
                          <a:cs typeface="Arial"/>
                        </a:rPr>
                        <a:t>41</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990"/>
                        </a:lnSpc>
                      </a:pPr>
                      <a:r>
                        <a:rPr sz="1050" spc="140" dirty="0">
                          <a:solidFill>
                            <a:srgbClr val="B92020"/>
                          </a:solidFill>
                          <a:latin typeface="Arial"/>
                          <a:cs typeface="Arial"/>
                        </a:rPr>
                        <a:t>"E"</a:t>
                      </a:r>
                      <a:r>
                        <a:rPr sz="1050" spc="140"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990"/>
                        </a:lnSpc>
                      </a:pPr>
                      <a:r>
                        <a:rPr sz="1050" spc="85" dirty="0">
                          <a:solidFill>
                            <a:srgbClr val="666666"/>
                          </a:solidFill>
                          <a:latin typeface="Arial"/>
                          <a:cs typeface="Arial"/>
                        </a:rPr>
                        <a:t>51</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nSpc>
                          <a:spcPct val="100000"/>
                        </a:lnSpc>
                      </a:pPr>
                      <a:endParaRPr sz="800">
                        <a:latin typeface="Times New Roman"/>
                        <a:cs typeface="Times New Roman"/>
                      </a:endParaRPr>
                    </a:p>
                  </a:txBody>
                  <a:tcPr marL="0" marR="0" marT="0" marB="0"/>
                </a:tc>
              </a:tr>
              <a:tr h="161925">
                <a:tc>
                  <a:txBody>
                    <a:bodyPr/>
                    <a:lstStyle/>
                    <a:p>
                      <a:pPr algn="ctr">
                        <a:lnSpc>
                          <a:spcPts val="1100"/>
                        </a:lnSpc>
                      </a:pPr>
                      <a:r>
                        <a:rPr sz="1050" spc="155" dirty="0">
                          <a:solidFill>
                            <a:srgbClr val="B92020"/>
                          </a:solidFill>
                          <a:latin typeface="Arial"/>
                          <a:cs typeface="Arial"/>
                        </a:rPr>
                        <a:t>"F"</a:t>
                      </a:r>
                      <a:r>
                        <a:rPr sz="1050" spc="15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85" dirty="0">
                          <a:solidFill>
                            <a:srgbClr val="666666"/>
                          </a:solidFill>
                          <a:latin typeface="Arial"/>
                          <a:cs typeface="Arial"/>
                        </a:rPr>
                        <a:t>12</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110" dirty="0">
                          <a:solidFill>
                            <a:srgbClr val="B92020"/>
                          </a:solidFill>
                          <a:latin typeface="Arial"/>
                          <a:cs typeface="Arial"/>
                        </a:rPr>
                        <a:t>"G"</a:t>
                      </a:r>
                      <a:r>
                        <a:rPr sz="1050" spc="110"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85" dirty="0">
                          <a:solidFill>
                            <a:srgbClr val="666666"/>
                          </a:solidFill>
                          <a:latin typeface="Arial"/>
                          <a:cs typeface="Arial"/>
                        </a:rPr>
                        <a:t>22</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125" dirty="0">
                          <a:solidFill>
                            <a:srgbClr val="B92020"/>
                          </a:solidFill>
                          <a:latin typeface="Arial"/>
                          <a:cs typeface="Arial"/>
                        </a:rPr>
                        <a:t>"H"</a:t>
                      </a:r>
                      <a:r>
                        <a:rPr sz="1050" spc="12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85" dirty="0">
                          <a:solidFill>
                            <a:srgbClr val="666666"/>
                          </a:solidFill>
                          <a:latin typeface="Arial"/>
                          <a:cs typeface="Arial"/>
                        </a:rPr>
                        <a:t>32</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240" dirty="0">
                          <a:solidFill>
                            <a:srgbClr val="B92020"/>
                          </a:solidFill>
                          <a:latin typeface="Arial"/>
                          <a:cs typeface="Arial"/>
                        </a:rPr>
                        <a:t>"I"</a:t>
                      </a:r>
                      <a:r>
                        <a:rPr sz="1050" spc="240"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85" dirty="0">
                          <a:solidFill>
                            <a:srgbClr val="666666"/>
                          </a:solidFill>
                          <a:latin typeface="Arial"/>
                          <a:cs typeface="Arial"/>
                        </a:rPr>
                        <a:t>42</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140" dirty="0">
                          <a:solidFill>
                            <a:srgbClr val="B92020"/>
                          </a:solidFill>
                          <a:latin typeface="Arial"/>
                          <a:cs typeface="Arial"/>
                        </a:rPr>
                        <a:t>"K"</a:t>
                      </a:r>
                      <a:r>
                        <a:rPr sz="1050" spc="140"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85" dirty="0">
                          <a:solidFill>
                            <a:srgbClr val="666666"/>
                          </a:solidFill>
                          <a:latin typeface="Arial"/>
                          <a:cs typeface="Arial"/>
                        </a:rPr>
                        <a:t>52</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nSpc>
                          <a:spcPct val="100000"/>
                        </a:lnSpc>
                      </a:pPr>
                      <a:endParaRPr sz="900">
                        <a:latin typeface="Times New Roman"/>
                        <a:cs typeface="Times New Roman"/>
                      </a:endParaRPr>
                    </a:p>
                  </a:txBody>
                  <a:tcPr marL="0" marR="0" marT="0" marB="0"/>
                </a:tc>
              </a:tr>
              <a:tr h="161925">
                <a:tc>
                  <a:txBody>
                    <a:bodyPr/>
                    <a:lstStyle/>
                    <a:p>
                      <a:pPr algn="ctr">
                        <a:lnSpc>
                          <a:spcPts val="1100"/>
                        </a:lnSpc>
                      </a:pPr>
                      <a:r>
                        <a:rPr sz="1050" spc="170" dirty="0">
                          <a:solidFill>
                            <a:srgbClr val="B92020"/>
                          </a:solidFill>
                          <a:latin typeface="Arial"/>
                          <a:cs typeface="Arial"/>
                        </a:rPr>
                        <a:t>"L"</a:t>
                      </a:r>
                      <a:r>
                        <a:rPr sz="1050" spc="170"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85" dirty="0">
                          <a:solidFill>
                            <a:srgbClr val="666666"/>
                          </a:solidFill>
                          <a:latin typeface="Arial"/>
                          <a:cs typeface="Arial"/>
                        </a:rPr>
                        <a:t>13</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95" dirty="0">
                          <a:solidFill>
                            <a:srgbClr val="B92020"/>
                          </a:solidFill>
                          <a:latin typeface="Arial"/>
                          <a:cs typeface="Arial"/>
                        </a:rPr>
                        <a:t>"M"</a:t>
                      </a:r>
                      <a:r>
                        <a:rPr sz="1050" spc="9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85" dirty="0">
                          <a:solidFill>
                            <a:srgbClr val="666666"/>
                          </a:solidFill>
                          <a:latin typeface="Arial"/>
                          <a:cs typeface="Arial"/>
                        </a:rPr>
                        <a:t>23</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125" dirty="0">
                          <a:solidFill>
                            <a:srgbClr val="B92020"/>
                          </a:solidFill>
                          <a:latin typeface="Arial"/>
                          <a:cs typeface="Arial"/>
                        </a:rPr>
                        <a:t>"N"</a:t>
                      </a:r>
                      <a:r>
                        <a:rPr sz="1050" spc="12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85" dirty="0">
                          <a:solidFill>
                            <a:srgbClr val="666666"/>
                          </a:solidFill>
                          <a:latin typeface="Arial"/>
                          <a:cs typeface="Arial"/>
                        </a:rPr>
                        <a:t>33</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110" dirty="0">
                          <a:solidFill>
                            <a:srgbClr val="B92020"/>
                          </a:solidFill>
                          <a:latin typeface="Arial"/>
                          <a:cs typeface="Arial"/>
                        </a:rPr>
                        <a:t>"O"</a:t>
                      </a:r>
                      <a:r>
                        <a:rPr sz="1050" spc="110"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85" dirty="0">
                          <a:solidFill>
                            <a:srgbClr val="666666"/>
                          </a:solidFill>
                          <a:latin typeface="Arial"/>
                          <a:cs typeface="Arial"/>
                        </a:rPr>
                        <a:t>43</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140" dirty="0">
                          <a:solidFill>
                            <a:srgbClr val="B92020"/>
                          </a:solidFill>
                          <a:latin typeface="Arial"/>
                          <a:cs typeface="Arial"/>
                        </a:rPr>
                        <a:t>"P"</a:t>
                      </a:r>
                      <a:r>
                        <a:rPr sz="1050" spc="140"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85" dirty="0">
                          <a:solidFill>
                            <a:srgbClr val="666666"/>
                          </a:solidFill>
                          <a:latin typeface="Arial"/>
                          <a:cs typeface="Arial"/>
                        </a:rPr>
                        <a:t>53</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nSpc>
                          <a:spcPct val="100000"/>
                        </a:lnSpc>
                      </a:pPr>
                      <a:endParaRPr sz="900">
                        <a:latin typeface="Times New Roman"/>
                        <a:cs typeface="Times New Roman"/>
                      </a:endParaRPr>
                    </a:p>
                  </a:txBody>
                  <a:tcPr marL="0" marR="0" marT="0" marB="0"/>
                </a:tc>
              </a:tr>
              <a:tr h="161925">
                <a:tc>
                  <a:txBody>
                    <a:bodyPr/>
                    <a:lstStyle/>
                    <a:p>
                      <a:pPr algn="ctr">
                        <a:lnSpc>
                          <a:spcPts val="1100"/>
                        </a:lnSpc>
                      </a:pPr>
                      <a:r>
                        <a:rPr sz="1050" spc="110" dirty="0">
                          <a:solidFill>
                            <a:srgbClr val="B92020"/>
                          </a:solidFill>
                          <a:latin typeface="Arial"/>
                          <a:cs typeface="Arial"/>
                        </a:rPr>
                        <a:t>"Q"</a:t>
                      </a:r>
                      <a:r>
                        <a:rPr sz="1050" spc="110"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85" dirty="0">
                          <a:solidFill>
                            <a:srgbClr val="666666"/>
                          </a:solidFill>
                          <a:latin typeface="Arial"/>
                          <a:cs typeface="Arial"/>
                        </a:rPr>
                        <a:t>14</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125" dirty="0">
                          <a:solidFill>
                            <a:srgbClr val="B92020"/>
                          </a:solidFill>
                          <a:latin typeface="Arial"/>
                          <a:cs typeface="Arial"/>
                        </a:rPr>
                        <a:t>"R"</a:t>
                      </a:r>
                      <a:r>
                        <a:rPr sz="1050" spc="12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85" dirty="0">
                          <a:solidFill>
                            <a:srgbClr val="666666"/>
                          </a:solidFill>
                          <a:latin typeface="Arial"/>
                          <a:cs typeface="Arial"/>
                        </a:rPr>
                        <a:t>24</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140" dirty="0">
                          <a:solidFill>
                            <a:srgbClr val="B92020"/>
                          </a:solidFill>
                          <a:latin typeface="Arial"/>
                          <a:cs typeface="Arial"/>
                        </a:rPr>
                        <a:t>"S"</a:t>
                      </a:r>
                      <a:r>
                        <a:rPr sz="1050" spc="140"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85" dirty="0">
                          <a:solidFill>
                            <a:srgbClr val="666666"/>
                          </a:solidFill>
                          <a:latin typeface="Arial"/>
                          <a:cs typeface="Arial"/>
                        </a:rPr>
                        <a:t>34</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155" dirty="0">
                          <a:solidFill>
                            <a:srgbClr val="B92020"/>
                          </a:solidFill>
                          <a:latin typeface="Arial"/>
                          <a:cs typeface="Arial"/>
                        </a:rPr>
                        <a:t>"T"</a:t>
                      </a:r>
                      <a:r>
                        <a:rPr sz="1050" spc="15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85" dirty="0">
                          <a:solidFill>
                            <a:srgbClr val="666666"/>
                          </a:solidFill>
                          <a:latin typeface="Arial"/>
                          <a:cs typeface="Arial"/>
                        </a:rPr>
                        <a:t>44</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125" dirty="0">
                          <a:solidFill>
                            <a:srgbClr val="B92020"/>
                          </a:solidFill>
                          <a:latin typeface="Arial"/>
                          <a:cs typeface="Arial"/>
                        </a:rPr>
                        <a:t>"U"</a:t>
                      </a:r>
                      <a:r>
                        <a:rPr sz="1050" spc="12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85" dirty="0">
                          <a:solidFill>
                            <a:srgbClr val="666666"/>
                          </a:solidFill>
                          <a:latin typeface="Arial"/>
                          <a:cs typeface="Arial"/>
                        </a:rPr>
                        <a:t>54</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nSpc>
                          <a:spcPct val="100000"/>
                        </a:lnSpc>
                      </a:pPr>
                      <a:endParaRPr sz="900">
                        <a:latin typeface="Times New Roman"/>
                        <a:cs typeface="Times New Roman"/>
                      </a:endParaRPr>
                    </a:p>
                  </a:txBody>
                  <a:tcPr marL="0" marR="0" marT="0" marB="0"/>
                </a:tc>
              </a:tr>
              <a:tr h="147637">
                <a:tc>
                  <a:txBody>
                    <a:bodyPr/>
                    <a:lstStyle/>
                    <a:p>
                      <a:pPr algn="ctr">
                        <a:lnSpc>
                          <a:spcPts val="1065"/>
                        </a:lnSpc>
                      </a:pPr>
                      <a:r>
                        <a:rPr sz="1050" spc="140" dirty="0">
                          <a:solidFill>
                            <a:srgbClr val="B92020"/>
                          </a:solidFill>
                          <a:latin typeface="Arial"/>
                          <a:cs typeface="Arial"/>
                        </a:rPr>
                        <a:t>"V"</a:t>
                      </a:r>
                      <a:r>
                        <a:rPr sz="1050" spc="140"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065"/>
                        </a:lnSpc>
                      </a:pPr>
                      <a:r>
                        <a:rPr sz="1050" spc="85" dirty="0">
                          <a:solidFill>
                            <a:srgbClr val="666666"/>
                          </a:solidFill>
                          <a:latin typeface="Arial"/>
                          <a:cs typeface="Arial"/>
                        </a:rPr>
                        <a:t>15</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065"/>
                        </a:lnSpc>
                      </a:pPr>
                      <a:r>
                        <a:rPr sz="1050" spc="65" dirty="0">
                          <a:solidFill>
                            <a:srgbClr val="B92020"/>
                          </a:solidFill>
                          <a:latin typeface="Arial"/>
                          <a:cs typeface="Arial"/>
                        </a:rPr>
                        <a:t>"W"</a:t>
                      </a:r>
                      <a:r>
                        <a:rPr sz="1050" spc="6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065"/>
                        </a:lnSpc>
                      </a:pPr>
                      <a:r>
                        <a:rPr sz="1050" spc="85" dirty="0">
                          <a:solidFill>
                            <a:srgbClr val="666666"/>
                          </a:solidFill>
                          <a:latin typeface="Arial"/>
                          <a:cs typeface="Arial"/>
                        </a:rPr>
                        <a:t>25</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065"/>
                        </a:lnSpc>
                      </a:pPr>
                      <a:r>
                        <a:rPr sz="1050" spc="140" dirty="0">
                          <a:solidFill>
                            <a:srgbClr val="B92020"/>
                          </a:solidFill>
                          <a:latin typeface="Arial"/>
                          <a:cs typeface="Arial"/>
                        </a:rPr>
                        <a:t>"X"</a:t>
                      </a:r>
                      <a:r>
                        <a:rPr sz="1050" spc="140"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065"/>
                        </a:lnSpc>
                      </a:pPr>
                      <a:r>
                        <a:rPr sz="1050" spc="85" dirty="0">
                          <a:solidFill>
                            <a:srgbClr val="666666"/>
                          </a:solidFill>
                          <a:latin typeface="Arial"/>
                          <a:cs typeface="Arial"/>
                        </a:rPr>
                        <a:t>35</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065"/>
                        </a:lnSpc>
                      </a:pPr>
                      <a:r>
                        <a:rPr sz="1050" spc="140" dirty="0">
                          <a:solidFill>
                            <a:srgbClr val="B92020"/>
                          </a:solidFill>
                          <a:latin typeface="Arial"/>
                          <a:cs typeface="Arial"/>
                        </a:rPr>
                        <a:t>"Y"</a:t>
                      </a:r>
                      <a:r>
                        <a:rPr sz="1050" spc="140"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065"/>
                        </a:lnSpc>
                      </a:pPr>
                      <a:r>
                        <a:rPr sz="1050" spc="85" dirty="0">
                          <a:solidFill>
                            <a:srgbClr val="666666"/>
                          </a:solidFill>
                          <a:latin typeface="Arial"/>
                          <a:cs typeface="Arial"/>
                        </a:rPr>
                        <a:t>45</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065"/>
                        </a:lnSpc>
                      </a:pPr>
                      <a:r>
                        <a:rPr sz="1050" spc="155" dirty="0">
                          <a:solidFill>
                            <a:srgbClr val="B92020"/>
                          </a:solidFill>
                          <a:latin typeface="Arial"/>
                          <a:cs typeface="Arial"/>
                        </a:rPr>
                        <a:t>"Z"</a:t>
                      </a:r>
                      <a:r>
                        <a:rPr sz="1050" spc="15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065"/>
                        </a:lnSpc>
                      </a:pPr>
                      <a:r>
                        <a:rPr sz="1050" spc="85" dirty="0">
                          <a:solidFill>
                            <a:srgbClr val="666666"/>
                          </a:solidFill>
                          <a:latin typeface="Arial"/>
                          <a:cs typeface="Arial"/>
                        </a:rPr>
                        <a:t>55</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marL="36195">
                        <a:lnSpc>
                          <a:spcPts val="1065"/>
                        </a:lnSpc>
                      </a:pPr>
                      <a:r>
                        <a:rPr sz="1050" spc="185" dirty="0">
                          <a:solidFill>
                            <a:srgbClr val="B92020"/>
                          </a:solidFill>
                          <a:latin typeface="Arial"/>
                          <a:cs typeface="Arial"/>
                        </a:rPr>
                        <a:t>"J"</a:t>
                      </a:r>
                      <a:r>
                        <a:rPr sz="1050" spc="185" dirty="0">
                          <a:solidFill>
                            <a:srgbClr val="333333"/>
                          </a:solidFill>
                          <a:latin typeface="Arial"/>
                          <a:cs typeface="Arial"/>
                        </a:rPr>
                        <a:t>:</a:t>
                      </a:r>
                      <a:r>
                        <a:rPr sz="1050" spc="215" dirty="0">
                          <a:solidFill>
                            <a:srgbClr val="333333"/>
                          </a:solidFill>
                          <a:latin typeface="Arial"/>
                          <a:cs typeface="Arial"/>
                        </a:rPr>
                        <a:t> </a:t>
                      </a:r>
                      <a:r>
                        <a:rPr sz="1050" spc="135" dirty="0">
                          <a:solidFill>
                            <a:srgbClr val="666666"/>
                          </a:solidFill>
                          <a:latin typeface="Arial"/>
                          <a:cs typeface="Arial"/>
                        </a:rPr>
                        <a:t>0</a:t>
                      </a:r>
                      <a:r>
                        <a:rPr sz="1050" spc="135" dirty="0">
                          <a:solidFill>
                            <a:srgbClr val="333333"/>
                          </a:solidFill>
                          <a:latin typeface="Arial"/>
                          <a:cs typeface="Arial"/>
                        </a:rPr>
                        <a:t>,</a:t>
                      </a:r>
                      <a:endParaRPr sz="1050">
                        <a:latin typeface="Arial"/>
                        <a:cs typeface="Arial"/>
                      </a:endParaRPr>
                    </a:p>
                  </a:txBody>
                  <a:tcPr marL="0" marR="0" marT="0" marB="0"/>
                </a:tc>
              </a:tr>
            </a:tbl>
          </a:graphicData>
        </a:graphic>
      </p:graphicFrame>
      <p:sp>
        <p:nvSpPr>
          <p:cNvPr id="9" name="object 9"/>
          <p:cNvSpPr txBox="1"/>
          <p:nvPr/>
        </p:nvSpPr>
        <p:spPr>
          <a:xfrm>
            <a:off x="1466899" y="2251064"/>
            <a:ext cx="5450840" cy="7310120"/>
          </a:xfrm>
          <a:prstGeom prst="rect">
            <a:avLst/>
          </a:prstGeom>
        </p:spPr>
        <p:txBody>
          <a:bodyPr vert="horz" wrap="square" lIns="0" tIns="12700" rIns="0" bIns="0" rtlCol="0">
            <a:spAutoFit/>
          </a:bodyPr>
          <a:lstStyle/>
          <a:p>
            <a:pPr marL="598805">
              <a:lnSpc>
                <a:spcPct val="100000"/>
              </a:lnSpc>
              <a:spcBef>
                <a:spcPts val="100"/>
              </a:spcBef>
            </a:pPr>
            <a:r>
              <a:rPr sz="1050" spc="85" dirty="0">
                <a:solidFill>
                  <a:srgbClr val="666666"/>
                </a:solidFill>
                <a:latin typeface="Arial"/>
                <a:cs typeface="Arial"/>
              </a:rPr>
              <a:t>11</a:t>
            </a:r>
            <a:r>
              <a:rPr sz="1050" spc="85" dirty="0">
                <a:solidFill>
                  <a:srgbClr val="333333"/>
                </a:solidFill>
                <a:latin typeface="Arial"/>
                <a:cs typeface="Arial"/>
              </a:rPr>
              <a:t>:  </a:t>
            </a:r>
            <a:r>
              <a:rPr sz="1050" spc="140" dirty="0">
                <a:solidFill>
                  <a:srgbClr val="B92020"/>
                </a:solidFill>
                <a:latin typeface="Arial"/>
                <a:cs typeface="Arial"/>
              </a:rPr>
              <a:t>"A"</a:t>
            </a:r>
            <a:r>
              <a:rPr sz="1050" spc="140" dirty="0">
                <a:solidFill>
                  <a:srgbClr val="333333"/>
                </a:solidFill>
                <a:latin typeface="Arial"/>
                <a:cs typeface="Arial"/>
              </a:rPr>
              <a:t>, </a:t>
            </a:r>
            <a:r>
              <a:rPr sz="1050" spc="85" dirty="0">
                <a:solidFill>
                  <a:srgbClr val="666666"/>
                </a:solidFill>
                <a:latin typeface="Arial"/>
                <a:cs typeface="Arial"/>
              </a:rPr>
              <a:t>21</a:t>
            </a:r>
            <a:r>
              <a:rPr sz="1050" spc="85" dirty="0">
                <a:solidFill>
                  <a:srgbClr val="333333"/>
                </a:solidFill>
                <a:latin typeface="Arial"/>
                <a:cs typeface="Arial"/>
              </a:rPr>
              <a:t>:  </a:t>
            </a:r>
            <a:r>
              <a:rPr sz="1050" spc="140" dirty="0">
                <a:solidFill>
                  <a:srgbClr val="B92020"/>
                </a:solidFill>
                <a:latin typeface="Arial"/>
                <a:cs typeface="Arial"/>
              </a:rPr>
              <a:t>"B"</a:t>
            </a:r>
            <a:r>
              <a:rPr sz="1050" spc="140" dirty="0">
                <a:solidFill>
                  <a:srgbClr val="333333"/>
                </a:solidFill>
                <a:latin typeface="Arial"/>
                <a:cs typeface="Arial"/>
              </a:rPr>
              <a:t>, </a:t>
            </a:r>
            <a:r>
              <a:rPr sz="1050" spc="85" dirty="0">
                <a:solidFill>
                  <a:srgbClr val="666666"/>
                </a:solidFill>
                <a:latin typeface="Arial"/>
                <a:cs typeface="Arial"/>
              </a:rPr>
              <a:t>31</a:t>
            </a:r>
            <a:r>
              <a:rPr sz="1050" spc="85" dirty="0">
                <a:solidFill>
                  <a:srgbClr val="333333"/>
                </a:solidFill>
                <a:latin typeface="Arial"/>
                <a:cs typeface="Arial"/>
              </a:rPr>
              <a:t>:  </a:t>
            </a:r>
            <a:r>
              <a:rPr sz="1050" spc="125" dirty="0">
                <a:solidFill>
                  <a:srgbClr val="B92020"/>
                </a:solidFill>
                <a:latin typeface="Arial"/>
                <a:cs typeface="Arial"/>
              </a:rPr>
              <a:t>"C"</a:t>
            </a:r>
            <a:r>
              <a:rPr sz="1050" spc="125" dirty="0">
                <a:solidFill>
                  <a:srgbClr val="333333"/>
                </a:solidFill>
                <a:latin typeface="Arial"/>
                <a:cs typeface="Arial"/>
              </a:rPr>
              <a:t>, </a:t>
            </a:r>
            <a:r>
              <a:rPr sz="1050" spc="85" dirty="0">
                <a:solidFill>
                  <a:srgbClr val="666666"/>
                </a:solidFill>
                <a:latin typeface="Arial"/>
                <a:cs typeface="Arial"/>
              </a:rPr>
              <a:t>41</a:t>
            </a:r>
            <a:r>
              <a:rPr sz="1050" spc="85" dirty="0">
                <a:solidFill>
                  <a:srgbClr val="333333"/>
                </a:solidFill>
                <a:latin typeface="Arial"/>
                <a:cs typeface="Arial"/>
              </a:rPr>
              <a:t>:  </a:t>
            </a:r>
            <a:r>
              <a:rPr sz="1050" spc="125" dirty="0">
                <a:solidFill>
                  <a:srgbClr val="B92020"/>
                </a:solidFill>
                <a:latin typeface="Arial"/>
                <a:cs typeface="Arial"/>
              </a:rPr>
              <a:t>"D"</a:t>
            </a:r>
            <a:r>
              <a:rPr sz="1050" spc="125" dirty="0">
                <a:solidFill>
                  <a:srgbClr val="333333"/>
                </a:solidFill>
                <a:latin typeface="Arial"/>
                <a:cs typeface="Arial"/>
              </a:rPr>
              <a:t>, </a:t>
            </a:r>
            <a:r>
              <a:rPr sz="1050" spc="85" dirty="0">
                <a:solidFill>
                  <a:srgbClr val="666666"/>
                </a:solidFill>
                <a:latin typeface="Arial"/>
                <a:cs typeface="Arial"/>
              </a:rPr>
              <a:t>51</a:t>
            </a:r>
            <a:r>
              <a:rPr sz="1050" spc="85" dirty="0">
                <a:solidFill>
                  <a:srgbClr val="333333"/>
                </a:solidFill>
                <a:latin typeface="Arial"/>
                <a:cs typeface="Arial"/>
              </a:rPr>
              <a:t>:</a:t>
            </a:r>
            <a:r>
              <a:rPr sz="1050" spc="155" dirty="0">
                <a:solidFill>
                  <a:srgbClr val="333333"/>
                </a:solidFill>
                <a:latin typeface="Arial"/>
                <a:cs typeface="Arial"/>
              </a:rPr>
              <a:t> </a:t>
            </a:r>
            <a:r>
              <a:rPr sz="1050" spc="140" dirty="0">
                <a:solidFill>
                  <a:srgbClr val="B92020"/>
                </a:solidFill>
                <a:latin typeface="Arial"/>
                <a:cs typeface="Arial"/>
              </a:rPr>
              <a:t>"E"</a:t>
            </a:r>
            <a:r>
              <a:rPr sz="1050" spc="140" dirty="0">
                <a:solidFill>
                  <a:srgbClr val="333333"/>
                </a:solidFill>
                <a:latin typeface="Arial"/>
                <a:cs typeface="Arial"/>
              </a:rPr>
              <a:t>,</a:t>
            </a:r>
            <a:endParaRPr sz="1050">
              <a:latin typeface="Arial"/>
              <a:cs typeface="Arial"/>
            </a:endParaRPr>
          </a:p>
          <a:p>
            <a:pPr marL="598805">
              <a:lnSpc>
                <a:spcPct val="100000"/>
              </a:lnSpc>
              <a:spcBef>
                <a:spcPts val="15"/>
              </a:spcBef>
            </a:pPr>
            <a:r>
              <a:rPr sz="1050" spc="85" dirty="0">
                <a:solidFill>
                  <a:srgbClr val="666666"/>
                </a:solidFill>
                <a:latin typeface="Arial"/>
                <a:cs typeface="Arial"/>
              </a:rPr>
              <a:t>12</a:t>
            </a:r>
            <a:r>
              <a:rPr sz="1050" spc="85" dirty="0">
                <a:solidFill>
                  <a:srgbClr val="333333"/>
                </a:solidFill>
                <a:latin typeface="Arial"/>
                <a:cs typeface="Arial"/>
              </a:rPr>
              <a:t>:  </a:t>
            </a:r>
            <a:r>
              <a:rPr sz="1050" spc="155" dirty="0">
                <a:solidFill>
                  <a:srgbClr val="B92020"/>
                </a:solidFill>
                <a:latin typeface="Arial"/>
                <a:cs typeface="Arial"/>
              </a:rPr>
              <a:t>"F"</a:t>
            </a:r>
            <a:r>
              <a:rPr sz="1050" spc="155" dirty="0">
                <a:solidFill>
                  <a:srgbClr val="333333"/>
                </a:solidFill>
                <a:latin typeface="Arial"/>
                <a:cs typeface="Arial"/>
              </a:rPr>
              <a:t>, </a:t>
            </a:r>
            <a:r>
              <a:rPr sz="1050" spc="85" dirty="0">
                <a:solidFill>
                  <a:srgbClr val="666666"/>
                </a:solidFill>
                <a:latin typeface="Arial"/>
                <a:cs typeface="Arial"/>
              </a:rPr>
              <a:t>22</a:t>
            </a:r>
            <a:r>
              <a:rPr sz="1050" spc="85" dirty="0">
                <a:solidFill>
                  <a:srgbClr val="333333"/>
                </a:solidFill>
                <a:latin typeface="Arial"/>
                <a:cs typeface="Arial"/>
              </a:rPr>
              <a:t>:  </a:t>
            </a:r>
            <a:r>
              <a:rPr sz="1050" spc="110" dirty="0">
                <a:solidFill>
                  <a:srgbClr val="B92020"/>
                </a:solidFill>
                <a:latin typeface="Arial"/>
                <a:cs typeface="Arial"/>
              </a:rPr>
              <a:t>"G"</a:t>
            </a:r>
            <a:r>
              <a:rPr sz="1050" spc="110" dirty="0">
                <a:solidFill>
                  <a:srgbClr val="333333"/>
                </a:solidFill>
                <a:latin typeface="Arial"/>
                <a:cs typeface="Arial"/>
              </a:rPr>
              <a:t>, </a:t>
            </a:r>
            <a:r>
              <a:rPr sz="1050" spc="85" dirty="0">
                <a:solidFill>
                  <a:srgbClr val="666666"/>
                </a:solidFill>
                <a:latin typeface="Arial"/>
                <a:cs typeface="Arial"/>
              </a:rPr>
              <a:t>32</a:t>
            </a:r>
            <a:r>
              <a:rPr sz="1050" spc="85" dirty="0">
                <a:solidFill>
                  <a:srgbClr val="333333"/>
                </a:solidFill>
                <a:latin typeface="Arial"/>
                <a:cs typeface="Arial"/>
              </a:rPr>
              <a:t>:  </a:t>
            </a:r>
            <a:r>
              <a:rPr sz="1050" spc="125" dirty="0">
                <a:solidFill>
                  <a:srgbClr val="B92020"/>
                </a:solidFill>
                <a:latin typeface="Arial"/>
                <a:cs typeface="Arial"/>
              </a:rPr>
              <a:t>"H"</a:t>
            </a:r>
            <a:r>
              <a:rPr sz="1050" spc="125" dirty="0">
                <a:solidFill>
                  <a:srgbClr val="333333"/>
                </a:solidFill>
                <a:latin typeface="Arial"/>
                <a:cs typeface="Arial"/>
              </a:rPr>
              <a:t>, </a:t>
            </a:r>
            <a:r>
              <a:rPr sz="1050" spc="85" dirty="0">
                <a:solidFill>
                  <a:srgbClr val="666666"/>
                </a:solidFill>
                <a:latin typeface="Arial"/>
                <a:cs typeface="Arial"/>
              </a:rPr>
              <a:t>42</a:t>
            </a:r>
            <a:r>
              <a:rPr sz="1050" spc="85" dirty="0">
                <a:solidFill>
                  <a:srgbClr val="333333"/>
                </a:solidFill>
                <a:latin typeface="Arial"/>
                <a:cs typeface="Arial"/>
              </a:rPr>
              <a:t>:  </a:t>
            </a:r>
            <a:r>
              <a:rPr sz="1050" spc="240" dirty="0">
                <a:solidFill>
                  <a:srgbClr val="B92020"/>
                </a:solidFill>
                <a:latin typeface="Arial"/>
                <a:cs typeface="Arial"/>
              </a:rPr>
              <a:t>"I"</a:t>
            </a:r>
            <a:r>
              <a:rPr sz="1050" spc="240" dirty="0">
                <a:solidFill>
                  <a:srgbClr val="333333"/>
                </a:solidFill>
                <a:latin typeface="Arial"/>
                <a:cs typeface="Arial"/>
              </a:rPr>
              <a:t>, </a:t>
            </a:r>
            <a:r>
              <a:rPr sz="1050" spc="85" dirty="0">
                <a:solidFill>
                  <a:srgbClr val="666666"/>
                </a:solidFill>
                <a:latin typeface="Arial"/>
                <a:cs typeface="Arial"/>
              </a:rPr>
              <a:t>52</a:t>
            </a:r>
            <a:r>
              <a:rPr sz="1050" spc="85" dirty="0">
                <a:solidFill>
                  <a:srgbClr val="333333"/>
                </a:solidFill>
                <a:latin typeface="Arial"/>
                <a:cs typeface="Arial"/>
              </a:rPr>
              <a:t>:</a:t>
            </a:r>
            <a:r>
              <a:rPr sz="1050" spc="65" dirty="0">
                <a:solidFill>
                  <a:srgbClr val="333333"/>
                </a:solidFill>
                <a:latin typeface="Arial"/>
                <a:cs typeface="Arial"/>
              </a:rPr>
              <a:t> </a:t>
            </a:r>
            <a:r>
              <a:rPr sz="1050" spc="140" dirty="0">
                <a:solidFill>
                  <a:srgbClr val="B92020"/>
                </a:solidFill>
                <a:latin typeface="Arial"/>
                <a:cs typeface="Arial"/>
              </a:rPr>
              <a:t>"K"</a:t>
            </a:r>
            <a:r>
              <a:rPr sz="1050" spc="140" dirty="0">
                <a:solidFill>
                  <a:srgbClr val="333333"/>
                </a:solidFill>
                <a:latin typeface="Arial"/>
                <a:cs typeface="Arial"/>
              </a:rPr>
              <a:t>,</a:t>
            </a:r>
            <a:endParaRPr sz="1050">
              <a:latin typeface="Arial"/>
              <a:cs typeface="Arial"/>
            </a:endParaRPr>
          </a:p>
          <a:p>
            <a:pPr marL="598805">
              <a:lnSpc>
                <a:spcPct val="100000"/>
              </a:lnSpc>
              <a:spcBef>
                <a:spcPts val="15"/>
              </a:spcBef>
            </a:pPr>
            <a:r>
              <a:rPr sz="1050" spc="85" dirty="0">
                <a:solidFill>
                  <a:srgbClr val="666666"/>
                </a:solidFill>
                <a:latin typeface="Arial"/>
                <a:cs typeface="Arial"/>
              </a:rPr>
              <a:t>13</a:t>
            </a:r>
            <a:r>
              <a:rPr sz="1050" spc="85" dirty="0">
                <a:solidFill>
                  <a:srgbClr val="333333"/>
                </a:solidFill>
                <a:latin typeface="Arial"/>
                <a:cs typeface="Arial"/>
              </a:rPr>
              <a:t>:  </a:t>
            </a:r>
            <a:r>
              <a:rPr sz="1050" spc="170" dirty="0">
                <a:solidFill>
                  <a:srgbClr val="B92020"/>
                </a:solidFill>
                <a:latin typeface="Arial"/>
                <a:cs typeface="Arial"/>
              </a:rPr>
              <a:t>"L"</a:t>
            </a:r>
            <a:r>
              <a:rPr sz="1050" spc="170" dirty="0">
                <a:solidFill>
                  <a:srgbClr val="333333"/>
                </a:solidFill>
                <a:latin typeface="Arial"/>
                <a:cs typeface="Arial"/>
              </a:rPr>
              <a:t>, </a:t>
            </a:r>
            <a:r>
              <a:rPr sz="1050" spc="85" dirty="0">
                <a:solidFill>
                  <a:srgbClr val="666666"/>
                </a:solidFill>
                <a:latin typeface="Arial"/>
                <a:cs typeface="Arial"/>
              </a:rPr>
              <a:t>23</a:t>
            </a:r>
            <a:r>
              <a:rPr sz="1050" spc="85" dirty="0">
                <a:solidFill>
                  <a:srgbClr val="333333"/>
                </a:solidFill>
                <a:latin typeface="Arial"/>
                <a:cs typeface="Arial"/>
              </a:rPr>
              <a:t>:  </a:t>
            </a:r>
            <a:r>
              <a:rPr sz="1050" spc="95" dirty="0">
                <a:solidFill>
                  <a:srgbClr val="B92020"/>
                </a:solidFill>
                <a:latin typeface="Arial"/>
                <a:cs typeface="Arial"/>
              </a:rPr>
              <a:t>"M"</a:t>
            </a:r>
            <a:r>
              <a:rPr sz="1050" spc="95" dirty="0">
                <a:solidFill>
                  <a:srgbClr val="333333"/>
                </a:solidFill>
                <a:latin typeface="Arial"/>
                <a:cs typeface="Arial"/>
              </a:rPr>
              <a:t>, </a:t>
            </a:r>
            <a:r>
              <a:rPr sz="1050" spc="85" dirty="0">
                <a:solidFill>
                  <a:srgbClr val="666666"/>
                </a:solidFill>
                <a:latin typeface="Arial"/>
                <a:cs typeface="Arial"/>
              </a:rPr>
              <a:t>33</a:t>
            </a:r>
            <a:r>
              <a:rPr sz="1050" spc="85" dirty="0">
                <a:solidFill>
                  <a:srgbClr val="333333"/>
                </a:solidFill>
                <a:latin typeface="Arial"/>
                <a:cs typeface="Arial"/>
              </a:rPr>
              <a:t>:  </a:t>
            </a:r>
            <a:r>
              <a:rPr sz="1050" spc="125" dirty="0">
                <a:solidFill>
                  <a:srgbClr val="B92020"/>
                </a:solidFill>
                <a:latin typeface="Arial"/>
                <a:cs typeface="Arial"/>
              </a:rPr>
              <a:t>"N"</a:t>
            </a:r>
            <a:r>
              <a:rPr sz="1050" spc="125" dirty="0">
                <a:solidFill>
                  <a:srgbClr val="333333"/>
                </a:solidFill>
                <a:latin typeface="Arial"/>
                <a:cs typeface="Arial"/>
              </a:rPr>
              <a:t>, </a:t>
            </a:r>
            <a:r>
              <a:rPr sz="1050" spc="85" dirty="0">
                <a:solidFill>
                  <a:srgbClr val="666666"/>
                </a:solidFill>
                <a:latin typeface="Arial"/>
                <a:cs typeface="Arial"/>
              </a:rPr>
              <a:t>43</a:t>
            </a:r>
            <a:r>
              <a:rPr sz="1050" spc="85" dirty="0">
                <a:solidFill>
                  <a:srgbClr val="333333"/>
                </a:solidFill>
                <a:latin typeface="Arial"/>
                <a:cs typeface="Arial"/>
              </a:rPr>
              <a:t>:  </a:t>
            </a:r>
            <a:r>
              <a:rPr sz="1050" spc="110" dirty="0">
                <a:solidFill>
                  <a:srgbClr val="B92020"/>
                </a:solidFill>
                <a:latin typeface="Arial"/>
                <a:cs typeface="Arial"/>
              </a:rPr>
              <a:t>"O"</a:t>
            </a:r>
            <a:r>
              <a:rPr sz="1050" spc="110" dirty="0">
                <a:solidFill>
                  <a:srgbClr val="333333"/>
                </a:solidFill>
                <a:latin typeface="Arial"/>
                <a:cs typeface="Arial"/>
              </a:rPr>
              <a:t>, </a:t>
            </a:r>
            <a:r>
              <a:rPr sz="1050" spc="85" dirty="0">
                <a:solidFill>
                  <a:srgbClr val="666666"/>
                </a:solidFill>
                <a:latin typeface="Arial"/>
                <a:cs typeface="Arial"/>
              </a:rPr>
              <a:t>53</a:t>
            </a:r>
            <a:r>
              <a:rPr sz="1050" spc="85" dirty="0">
                <a:solidFill>
                  <a:srgbClr val="333333"/>
                </a:solidFill>
                <a:latin typeface="Arial"/>
                <a:cs typeface="Arial"/>
              </a:rPr>
              <a:t>:</a:t>
            </a:r>
            <a:r>
              <a:rPr sz="1050" spc="190" dirty="0">
                <a:solidFill>
                  <a:srgbClr val="333333"/>
                </a:solidFill>
                <a:latin typeface="Arial"/>
                <a:cs typeface="Arial"/>
              </a:rPr>
              <a:t> </a:t>
            </a:r>
            <a:r>
              <a:rPr sz="1050" spc="140" dirty="0">
                <a:solidFill>
                  <a:srgbClr val="B92020"/>
                </a:solidFill>
                <a:latin typeface="Arial"/>
                <a:cs typeface="Arial"/>
              </a:rPr>
              <a:t>"P"</a:t>
            </a:r>
            <a:r>
              <a:rPr sz="1050" spc="140" dirty="0">
                <a:solidFill>
                  <a:srgbClr val="333333"/>
                </a:solidFill>
                <a:latin typeface="Arial"/>
                <a:cs typeface="Arial"/>
              </a:rPr>
              <a:t>,</a:t>
            </a:r>
            <a:endParaRPr sz="1050">
              <a:latin typeface="Arial"/>
              <a:cs typeface="Arial"/>
            </a:endParaRPr>
          </a:p>
          <a:p>
            <a:pPr marL="598805">
              <a:lnSpc>
                <a:spcPct val="100000"/>
              </a:lnSpc>
              <a:spcBef>
                <a:spcPts val="15"/>
              </a:spcBef>
            </a:pPr>
            <a:r>
              <a:rPr sz="1050" spc="85" dirty="0">
                <a:solidFill>
                  <a:srgbClr val="666666"/>
                </a:solidFill>
                <a:latin typeface="Arial"/>
                <a:cs typeface="Arial"/>
              </a:rPr>
              <a:t>14</a:t>
            </a:r>
            <a:r>
              <a:rPr sz="1050" spc="85" dirty="0">
                <a:solidFill>
                  <a:srgbClr val="333333"/>
                </a:solidFill>
                <a:latin typeface="Arial"/>
                <a:cs typeface="Arial"/>
              </a:rPr>
              <a:t>:  </a:t>
            </a:r>
            <a:r>
              <a:rPr sz="1050" spc="110" dirty="0">
                <a:solidFill>
                  <a:srgbClr val="B92020"/>
                </a:solidFill>
                <a:latin typeface="Arial"/>
                <a:cs typeface="Arial"/>
              </a:rPr>
              <a:t>"Q"</a:t>
            </a:r>
            <a:r>
              <a:rPr sz="1050" spc="110" dirty="0">
                <a:solidFill>
                  <a:srgbClr val="333333"/>
                </a:solidFill>
                <a:latin typeface="Arial"/>
                <a:cs typeface="Arial"/>
              </a:rPr>
              <a:t>, </a:t>
            </a:r>
            <a:r>
              <a:rPr sz="1050" spc="85" dirty="0">
                <a:solidFill>
                  <a:srgbClr val="666666"/>
                </a:solidFill>
                <a:latin typeface="Arial"/>
                <a:cs typeface="Arial"/>
              </a:rPr>
              <a:t>24</a:t>
            </a:r>
            <a:r>
              <a:rPr sz="1050" spc="85" dirty="0">
                <a:solidFill>
                  <a:srgbClr val="333333"/>
                </a:solidFill>
                <a:latin typeface="Arial"/>
                <a:cs typeface="Arial"/>
              </a:rPr>
              <a:t>:  </a:t>
            </a:r>
            <a:r>
              <a:rPr sz="1050" spc="125" dirty="0">
                <a:solidFill>
                  <a:srgbClr val="B92020"/>
                </a:solidFill>
                <a:latin typeface="Arial"/>
                <a:cs typeface="Arial"/>
              </a:rPr>
              <a:t>"R"</a:t>
            </a:r>
            <a:r>
              <a:rPr sz="1050" spc="125" dirty="0">
                <a:solidFill>
                  <a:srgbClr val="333333"/>
                </a:solidFill>
                <a:latin typeface="Arial"/>
                <a:cs typeface="Arial"/>
              </a:rPr>
              <a:t>, </a:t>
            </a:r>
            <a:r>
              <a:rPr sz="1050" spc="85" dirty="0">
                <a:solidFill>
                  <a:srgbClr val="666666"/>
                </a:solidFill>
                <a:latin typeface="Arial"/>
                <a:cs typeface="Arial"/>
              </a:rPr>
              <a:t>34</a:t>
            </a:r>
            <a:r>
              <a:rPr sz="1050" spc="85" dirty="0">
                <a:solidFill>
                  <a:srgbClr val="333333"/>
                </a:solidFill>
                <a:latin typeface="Arial"/>
                <a:cs typeface="Arial"/>
              </a:rPr>
              <a:t>:  </a:t>
            </a:r>
            <a:r>
              <a:rPr sz="1050" spc="140" dirty="0">
                <a:solidFill>
                  <a:srgbClr val="B92020"/>
                </a:solidFill>
                <a:latin typeface="Arial"/>
                <a:cs typeface="Arial"/>
              </a:rPr>
              <a:t>"S"</a:t>
            </a:r>
            <a:r>
              <a:rPr sz="1050" spc="140" dirty="0">
                <a:solidFill>
                  <a:srgbClr val="333333"/>
                </a:solidFill>
                <a:latin typeface="Arial"/>
                <a:cs typeface="Arial"/>
              </a:rPr>
              <a:t>, </a:t>
            </a:r>
            <a:r>
              <a:rPr sz="1050" spc="85" dirty="0">
                <a:solidFill>
                  <a:srgbClr val="666666"/>
                </a:solidFill>
                <a:latin typeface="Arial"/>
                <a:cs typeface="Arial"/>
              </a:rPr>
              <a:t>44</a:t>
            </a:r>
            <a:r>
              <a:rPr sz="1050" spc="85" dirty="0">
                <a:solidFill>
                  <a:srgbClr val="333333"/>
                </a:solidFill>
                <a:latin typeface="Arial"/>
                <a:cs typeface="Arial"/>
              </a:rPr>
              <a:t>:  </a:t>
            </a:r>
            <a:r>
              <a:rPr sz="1050" spc="155" dirty="0">
                <a:solidFill>
                  <a:srgbClr val="B92020"/>
                </a:solidFill>
                <a:latin typeface="Arial"/>
                <a:cs typeface="Arial"/>
              </a:rPr>
              <a:t>"T"</a:t>
            </a:r>
            <a:r>
              <a:rPr sz="1050" spc="155" dirty="0">
                <a:solidFill>
                  <a:srgbClr val="333333"/>
                </a:solidFill>
                <a:latin typeface="Arial"/>
                <a:cs typeface="Arial"/>
              </a:rPr>
              <a:t>, </a:t>
            </a:r>
            <a:r>
              <a:rPr sz="1050" spc="85" dirty="0">
                <a:solidFill>
                  <a:srgbClr val="666666"/>
                </a:solidFill>
                <a:latin typeface="Arial"/>
                <a:cs typeface="Arial"/>
              </a:rPr>
              <a:t>54</a:t>
            </a:r>
            <a:r>
              <a:rPr sz="1050" spc="85" dirty="0">
                <a:solidFill>
                  <a:srgbClr val="333333"/>
                </a:solidFill>
                <a:latin typeface="Arial"/>
                <a:cs typeface="Arial"/>
              </a:rPr>
              <a:t>:</a:t>
            </a:r>
            <a:r>
              <a:rPr sz="1050" spc="155" dirty="0">
                <a:solidFill>
                  <a:srgbClr val="333333"/>
                </a:solidFill>
                <a:latin typeface="Arial"/>
                <a:cs typeface="Arial"/>
              </a:rPr>
              <a:t> </a:t>
            </a:r>
            <a:r>
              <a:rPr sz="1050" spc="125" dirty="0">
                <a:solidFill>
                  <a:srgbClr val="B92020"/>
                </a:solidFill>
                <a:latin typeface="Arial"/>
                <a:cs typeface="Arial"/>
              </a:rPr>
              <a:t>"U"</a:t>
            </a:r>
            <a:r>
              <a:rPr sz="1050" spc="125" dirty="0">
                <a:solidFill>
                  <a:srgbClr val="333333"/>
                </a:solidFill>
                <a:latin typeface="Arial"/>
                <a:cs typeface="Arial"/>
              </a:rPr>
              <a:t>,</a:t>
            </a:r>
            <a:endParaRPr sz="1050">
              <a:latin typeface="Arial"/>
              <a:cs typeface="Arial"/>
            </a:endParaRPr>
          </a:p>
          <a:p>
            <a:pPr marL="598805">
              <a:lnSpc>
                <a:spcPct val="100000"/>
              </a:lnSpc>
              <a:spcBef>
                <a:spcPts val="15"/>
              </a:spcBef>
            </a:pPr>
            <a:r>
              <a:rPr sz="1050" spc="85" dirty="0">
                <a:solidFill>
                  <a:srgbClr val="666666"/>
                </a:solidFill>
                <a:latin typeface="Arial"/>
                <a:cs typeface="Arial"/>
              </a:rPr>
              <a:t>15</a:t>
            </a:r>
            <a:r>
              <a:rPr sz="1050" spc="85" dirty="0">
                <a:solidFill>
                  <a:srgbClr val="333333"/>
                </a:solidFill>
                <a:latin typeface="Arial"/>
                <a:cs typeface="Arial"/>
              </a:rPr>
              <a:t>: </a:t>
            </a:r>
            <a:r>
              <a:rPr sz="1050" spc="140" dirty="0">
                <a:solidFill>
                  <a:srgbClr val="B92020"/>
                </a:solidFill>
                <a:latin typeface="Arial"/>
                <a:cs typeface="Arial"/>
              </a:rPr>
              <a:t>"V"</a:t>
            </a:r>
            <a:r>
              <a:rPr sz="1050" spc="140" dirty="0">
                <a:solidFill>
                  <a:srgbClr val="333333"/>
                </a:solidFill>
                <a:latin typeface="Arial"/>
                <a:cs typeface="Arial"/>
              </a:rPr>
              <a:t>, </a:t>
            </a:r>
            <a:r>
              <a:rPr sz="1050" spc="85" dirty="0">
                <a:solidFill>
                  <a:srgbClr val="666666"/>
                </a:solidFill>
                <a:latin typeface="Arial"/>
                <a:cs typeface="Arial"/>
              </a:rPr>
              <a:t>25</a:t>
            </a:r>
            <a:r>
              <a:rPr sz="1050" spc="85" dirty="0">
                <a:solidFill>
                  <a:srgbClr val="333333"/>
                </a:solidFill>
                <a:latin typeface="Arial"/>
                <a:cs typeface="Arial"/>
              </a:rPr>
              <a:t>: </a:t>
            </a:r>
            <a:r>
              <a:rPr sz="1050" spc="65" dirty="0">
                <a:solidFill>
                  <a:srgbClr val="B92020"/>
                </a:solidFill>
                <a:latin typeface="Arial"/>
                <a:cs typeface="Arial"/>
              </a:rPr>
              <a:t>"W"</a:t>
            </a:r>
            <a:r>
              <a:rPr sz="1050" spc="65" dirty="0">
                <a:solidFill>
                  <a:srgbClr val="333333"/>
                </a:solidFill>
                <a:latin typeface="Arial"/>
                <a:cs typeface="Arial"/>
              </a:rPr>
              <a:t>, </a:t>
            </a:r>
            <a:r>
              <a:rPr sz="1050" spc="85" dirty="0">
                <a:solidFill>
                  <a:srgbClr val="666666"/>
                </a:solidFill>
                <a:latin typeface="Arial"/>
                <a:cs typeface="Arial"/>
              </a:rPr>
              <a:t>35</a:t>
            </a:r>
            <a:r>
              <a:rPr sz="1050" spc="85" dirty="0">
                <a:solidFill>
                  <a:srgbClr val="333333"/>
                </a:solidFill>
                <a:latin typeface="Arial"/>
                <a:cs typeface="Arial"/>
              </a:rPr>
              <a:t>: </a:t>
            </a:r>
            <a:r>
              <a:rPr sz="1050" spc="140" dirty="0">
                <a:solidFill>
                  <a:srgbClr val="B92020"/>
                </a:solidFill>
                <a:latin typeface="Arial"/>
                <a:cs typeface="Arial"/>
              </a:rPr>
              <a:t>"X"</a:t>
            </a:r>
            <a:r>
              <a:rPr sz="1050" spc="140" dirty="0">
                <a:solidFill>
                  <a:srgbClr val="333333"/>
                </a:solidFill>
                <a:latin typeface="Arial"/>
                <a:cs typeface="Arial"/>
              </a:rPr>
              <a:t>, </a:t>
            </a:r>
            <a:r>
              <a:rPr sz="1050" spc="85" dirty="0">
                <a:solidFill>
                  <a:srgbClr val="666666"/>
                </a:solidFill>
                <a:latin typeface="Arial"/>
                <a:cs typeface="Arial"/>
              </a:rPr>
              <a:t>45</a:t>
            </a:r>
            <a:r>
              <a:rPr sz="1050" spc="85" dirty="0">
                <a:solidFill>
                  <a:srgbClr val="333333"/>
                </a:solidFill>
                <a:latin typeface="Arial"/>
                <a:cs typeface="Arial"/>
              </a:rPr>
              <a:t>: </a:t>
            </a:r>
            <a:r>
              <a:rPr sz="1050" spc="140" dirty="0">
                <a:solidFill>
                  <a:srgbClr val="B92020"/>
                </a:solidFill>
                <a:latin typeface="Arial"/>
                <a:cs typeface="Arial"/>
              </a:rPr>
              <a:t>"Y"</a:t>
            </a:r>
            <a:r>
              <a:rPr sz="1050" spc="140" dirty="0">
                <a:solidFill>
                  <a:srgbClr val="333333"/>
                </a:solidFill>
                <a:latin typeface="Arial"/>
                <a:cs typeface="Arial"/>
              </a:rPr>
              <a:t>, </a:t>
            </a:r>
            <a:r>
              <a:rPr sz="1050" spc="85" dirty="0">
                <a:solidFill>
                  <a:srgbClr val="666666"/>
                </a:solidFill>
                <a:latin typeface="Arial"/>
                <a:cs typeface="Arial"/>
              </a:rPr>
              <a:t>55</a:t>
            </a:r>
            <a:r>
              <a:rPr sz="1050" spc="85" dirty="0">
                <a:solidFill>
                  <a:srgbClr val="333333"/>
                </a:solidFill>
                <a:latin typeface="Arial"/>
                <a:cs typeface="Arial"/>
              </a:rPr>
              <a:t>:</a:t>
            </a:r>
            <a:r>
              <a:rPr sz="1050" spc="125" dirty="0">
                <a:solidFill>
                  <a:srgbClr val="333333"/>
                </a:solidFill>
                <a:latin typeface="Arial"/>
                <a:cs typeface="Arial"/>
              </a:rPr>
              <a:t> </a:t>
            </a:r>
            <a:r>
              <a:rPr sz="1050" spc="155" dirty="0">
                <a:solidFill>
                  <a:srgbClr val="B92020"/>
                </a:solidFill>
                <a:latin typeface="Arial"/>
                <a:cs typeface="Arial"/>
              </a:rPr>
              <a:t>"Z"</a:t>
            </a:r>
            <a:r>
              <a:rPr sz="1050" spc="155" dirty="0">
                <a:solidFill>
                  <a:srgbClr val="333333"/>
                </a:solidFill>
                <a:latin typeface="Arial"/>
                <a:cs typeface="Arial"/>
              </a:rPr>
              <a:t>, </a:t>
            </a:r>
            <a:r>
              <a:rPr sz="1050" spc="135" dirty="0">
                <a:solidFill>
                  <a:srgbClr val="666666"/>
                </a:solidFill>
                <a:latin typeface="Arial"/>
                <a:cs typeface="Arial"/>
              </a:rPr>
              <a:t>0</a:t>
            </a:r>
            <a:r>
              <a:rPr sz="1050" spc="135" dirty="0">
                <a:solidFill>
                  <a:srgbClr val="333333"/>
                </a:solidFill>
                <a:latin typeface="Arial"/>
                <a:cs typeface="Arial"/>
              </a:rPr>
              <a:t>: </a:t>
            </a:r>
            <a:r>
              <a:rPr sz="1050" spc="150" dirty="0">
                <a:solidFill>
                  <a:srgbClr val="B92020"/>
                </a:solidFill>
                <a:latin typeface="Arial"/>
                <a:cs typeface="Arial"/>
              </a:rPr>
              <a:t>"J"</a:t>
            </a:r>
            <a:endParaRPr sz="1050">
              <a:latin typeface="Arial"/>
              <a:cs typeface="Arial"/>
            </a:endParaRPr>
          </a:p>
          <a:p>
            <a:pPr marL="305435">
              <a:lnSpc>
                <a:spcPct val="100000"/>
              </a:lnSpc>
              <a:spcBef>
                <a:spcPts val="15"/>
              </a:spcBef>
            </a:pPr>
            <a:r>
              <a:rPr sz="1050" spc="225" dirty="0">
                <a:solidFill>
                  <a:srgbClr val="333333"/>
                </a:solidFill>
                <a:latin typeface="Arial"/>
                <a:cs typeface="Arial"/>
              </a:rPr>
              <a:t>}</a:t>
            </a:r>
            <a:endParaRPr sz="1050">
              <a:latin typeface="Arial"/>
              <a:cs typeface="Arial"/>
            </a:endParaRPr>
          </a:p>
          <a:p>
            <a:pPr>
              <a:lnSpc>
                <a:spcPct val="100000"/>
              </a:lnSpc>
              <a:spcBef>
                <a:spcPts val="25"/>
              </a:spcBef>
            </a:pPr>
            <a:endParaRPr sz="1100">
              <a:latin typeface="Arial"/>
              <a:cs typeface="Arial"/>
            </a:endParaRPr>
          </a:p>
          <a:p>
            <a:pPr marL="305435">
              <a:lnSpc>
                <a:spcPct val="100000"/>
              </a:lnSpc>
            </a:pPr>
            <a:r>
              <a:rPr sz="1050" b="1" spc="70" dirty="0">
                <a:solidFill>
                  <a:srgbClr val="008000"/>
                </a:solidFill>
                <a:latin typeface="Arial"/>
                <a:cs typeface="Arial"/>
              </a:rPr>
              <a:t>return</a:t>
            </a:r>
            <a:r>
              <a:rPr sz="1050" b="1" spc="280" dirty="0">
                <a:solidFill>
                  <a:srgbClr val="008000"/>
                </a:solidFill>
                <a:latin typeface="Arial"/>
                <a:cs typeface="Arial"/>
              </a:rPr>
              <a:t> </a:t>
            </a:r>
            <a:r>
              <a:rPr sz="1050" spc="130" dirty="0">
                <a:solidFill>
                  <a:srgbClr val="333333"/>
                </a:solidFill>
                <a:latin typeface="Arial"/>
                <a:cs typeface="Arial"/>
              </a:rPr>
              <a:t>table[char]</a:t>
            </a:r>
            <a:endParaRPr sz="1050">
              <a:latin typeface="Arial"/>
              <a:cs typeface="Arial"/>
            </a:endParaRPr>
          </a:p>
          <a:p>
            <a:pPr>
              <a:lnSpc>
                <a:spcPct val="100000"/>
              </a:lnSpc>
            </a:pPr>
            <a:endParaRPr sz="1000">
              <a:latin typeface="Arial"/>
              <a:cs typeface="Arial"/>
            </a:endParaRPr>
          </a:p>
          <a:p>
            <a:pPr>
              <a:lnSpc>
                <a:spcPct val="100000"/>
              </a:lnSpc>
              <a:spcBef>
                <a:spcPts val="35"/>
              </a:spcBef>
            </a:pPr>
            <a:endParaRPr sz="1200">
              <a:latin typeface="Arial"/>
              <a:cs typeface="Arial"/>
            </a:endParaRPr>
          </a:p>
          <a:p>
            <a:pPr marL="12700">
              <a:lnSpc>
                <a:spcPct val="100000"/>
              </a:lnSpc>
            </a:pPr>
            <a:r>
              <a:rPr sz="1050" b="1" spc="50" dirty="0">
                <a:solidFill>
                  <a:srgbClr val="008000"/>
                </a:solidFill>
                <a:latin typeface="Arial"/>
                <a:cs typeface="Arial"/>
              </a:rPr>
              <a:t>def</a:t>
            </a:r>
            <a:r>
              <a:rPr sz="1050" b="1" spc="280" dirty="0">
                <a:solidFill>
                  <a:srgbClr val="008000"/>
                </a:solidFill>
                <a:latin typeface="Arial"/>
                <a:cs typeface="Arial"/>
              </a:rPr>
              <a:t> </a:t>
            </a:r>
            <a:r>
              <a:rPr sz="1050" spc="110" dirty="0">
                <a:solidFill>
                  <a:srgbClr val="0000FF"/>
                </a:solidFill>
                <a:latin typeface="Arial"/>
                <a:cs typeface="Arial"/>
              </a:rPr>
              <a:t>encoding</a:t>
            </a:r>
            <a:r>
              <a:rPr sz="1050" spc="110" dirty="0">
                <a:solidFill>
                  <a:srgbClr val="333333"/>
                </a:solidFill>
                <a:latin typeface="Arial"/>
                <a:cs typeface="Arial"/>
              </a:rPr>
              <a:t>(text):</a:t>
            </a:r>
            <a:endParaRPr sz="1050">
              <a:latin typeface="Arial"/>
              <a:cs typeface="Arial"/>
            </a:endParaRPr>
          </a:p>
          <a:p>
            <a:pPr marL="305435">
              <a:lnSpc>
                <a:spcPct val="100000"/>
              </a:lnSpc>
              <a:spcBef>
                <a:spcPts val="15"/>
              </a:spcBef>
            </a:pPr>
            <a:r>
              <a:rPr sz="1050" spc="175" dirty="0">
                <a:solidFill>
                  <a:srgbClr val="333333"/>
                </a:solidFill>
                <a:latin typeface="Arial"/>
                <a:cs typeface="Arial"/>
              </a:rPr>
              <a:t>text, </a:t>
            </a:r>
            <a:r>
              <a:rPr sz="1050" spc="120" dirty="0">
                <a:solidFill>
                  <a:srgbClr val="333333"/>
                </a:solidFill>
                <a:latin typeface="Arial"/>
                <a:cs typeface="Arial"/>
              </a:rPr>
              <a:t>finished_text </a:t>
            </a:r>
            <a:r>
              <a:rPr sz="1050" spc="-40" dirty="0">
                <a:solidFill>
                  <a:srgbClr val="666666"/>
                </a:solidFill>
                <a:latin typeface="Arial"/>
                <a:cs typeface="Arial"/>
              </a:rPr>
              <a:t>= </a:t>
            </a:r>
            <a:r>
              <a:rPr sz="1050" spc="140" dirty="0">
                <a:solidFill>
                  <a:srgbClr val="333333"/>
                </a:solidFill>
                <a:latin typeface="Arial"/>
                <a:cs typeface="Arial"/>
              </a:rPr>
              <a:t>text</a:t>
            </a:r>
            <a:r>
              <a:rPr sz="1050" spc="140" dirty="0">
                <a:solidFill>
                  <a:srgbClr val="666666"/>
                </a:solidFill>
                <a:latin typeface="Arial"/>
                <a:cs typeface="Arial"/>
              </a:rPr>
              <a:t>.</a:t>
            </a:r>
            <a:r>
              <a:rPr sz="1050" spc="140" dirty="0">
                <a:solidFill>
                  <a:srgbClr val="333333"/>
                </a:solidFill>
                <a:latin typeface="Arial"/>
                <a:cs typeface="Arial"/>
              </a:rPr>
              <a:t>upper(),</a:t>
            </a:r>
            <a:r>
              <a:rPr sz="1050" spc="204" dirty="0">
                <a:solidFill>
                  <a:srgbClr val="333333"/>
                </a:solidFill>
                <a:latin typeface="Arial"/>
                <a:cs typeface="Arial"/>
              </a:rPr>
              <a:t> </a:t>
            </a:r>
            <a:r>
              <a:rPr sz="1050" spc="200" dirty="0">
                <a:solidFill>
                  <a:srgbClr val="B92020"/>
                </a:solidFill>
                <a:latin typeface="Arial"/>
                <a:cs typeface="Arial"/>
              </a:rPr>
              <a:t>""</a:t>
            </a:r>
            <a:endParaRPr sz="1050">
              <a:latin typeface="Arial"/>
              <a:cs typeface="Arial"/>
            </a:endParaRPr>
          </a:p>
          <a:p>
            <a:pPr marL="305435">
              <a:lnSpc>
                <a:spcPct val="100000"/>
              </a:lnSpc>
              <a:spcBef>
                <a:spcPts val="15"/>
              </a:spcBef>
            </a:pPr>
            <a:r>
              <a:rPr sz="1050" b="1" spc="110" dirty="0">
                <a:solidFill>
                  <a:srgbClr val="008000"/>
                </a:solidFill>
                <a:latin typeface="Arial"/>
                <a:cs typeface="Arial"/>
              </a:rPr>
              <a:t>for </a:t>
            </a:r>
            <a:r>
              <a:rPr sz="1050" spc="20" dirty="0">
                <a:solidFill>
                  <a:srgbClr val="333333"/>
                </a:solidFill>
                <a:latin typeface="Arial"/>
                <a:cs typeface="Arial"/>
              </a:rPr>
              <a:t>symbol </a:t>
            </a:r>
            <a:r>
              <a:rPr sz="1050" b="1" spc="110" dirty="0">
                <a:solidFill>
                  <a:srgbClr val="7216AB"/>
                </a:solidFill>
                <a:latin typeface="Arial"/>
                <a:cs typeface="Arial"/>
              </a:rPr>
              <a:t>in</a:t>
            </a:r>
            <a:r>
              <a:rPr sz="1050" b="1" spc="-5" dirty="0">
                <a:solidFill>
                  <a:srgbClr val="7216AB"/>
                </a:solidFill>
                <a:latin typeface="Arial"/>
                <a:cs typeface="Arial"/>
              </a:rPr>
              <a:t> </a:t>
            </a:r>
            <a:r>
              <a:rPr sz="1050" spc="175" dirty="0">
                <a:solidFill>
                  <a:srgbClr val="333333"/>
                </a:solidFill>
                <a:latin typeface="Arial"/>
                <a:cs typeface="Arial"/>
              </a:rPr>
              <a:t>text:</a:t>
            </a:r>
            <a:endParaRPr sz="1050">
              <a:latin typeface="Arial"/>
              <a:cs typeface="Arial"/>
            </a:endParaRPr>
          </a:p>
          <a:p>
            <a:pPr marL="598805">
              <a:lnSpc>
                <a:spcPct val="100000"/>
              </a:lnSpc>
              <a:spcBef>
                <a:spcPts val="15"/>
              </a:spcBef>
            </a:pPr>
            <a:r>
              <a:rPr sz="1050" b="1" spc="254" dirty="0">
                <a:solidFill>
                  <a:srgbClr val="008000"/>
                </a:solidFill>
                <a:latin typeface="Arial"/>
                <a:cs typeface="Arial"/>
              </a:rPr>
              <a:t>if </a:t>
            </a:r>
            <a:r>
              <a:rPr sz="1050" spc="20" dirty="0">
                <a:solidFill>
                  <a:srgbClr val="333333"/>
                </a:solidFill>
                <a:latin typeface="Arial"/>
                <a:cs typeface="Arial"/>
              </a:rPr>
              <a:t>symbol </a:t>
            </a:r>
            <a:r>
              <a:rPr sz="1050" b="1" spc="110" dirty="0">
                <a:solidFill>
                  <a:srgbClr val="7216AB"/>
                </a:solidFill>
                <a:latin typeface="Arial"/>
                <a:cs typeface="Arial"/>
              </a:rPr>
              <a:t>in</a:t>
            </a:r>
            <a:r>
              <a:rPr sz="1050" b="1" spc="250" dirty="0">
                <a:solidFill>
                  <a:srgbClr val="7216AB"/>
                </a:solidFill>
                <a:latin typeface="Arial"/>
                <a:cs typeface="Arial"/>
              </a:rPr>
              <a:t> </a:t>
            </a:r>
            <a:r>
              <a:rPr sz="1050" spc="95" dirty="0">
                <a:solidFill>
                  <a:srgbClr val="333333"/>
                </a:solidFill>
                <a:latin typeface="Arial"/>
                <a:cs typeface="Arial"/>
              </a:rPr>
              <a:t>alphabet:</a:t>
            </a:r>
            <a:endParaRPr sz="1050">
              <a:latin typeface="Arial"/>
              <a:cs typeface="Arial"/>
            </a:endParaRPr>
          </a:p>
          <a:p>
            <a:pPr marL="892175">
              <a:lnSpc>
                <a:spcPct val="100000"/>
              </a:lnSpc>
              <a:spcBef>
                <a:spcPts val="15"/>
              </a:spcBef>
            </a:pPr>
            <a:r>
              <a:rPr sz="1050" spc="120" dirty="0">
                <a:solidFill>
                  <a:srgbClr val="333333"/>
                </a:solidFill>
                <a:latin typeface="Arial"/>
                <a:cs typeface="Arial"/>
              </a:rPr>
              <a:t>finished_text </a:t>
            </a:r>
            <a:r>
              <a:rPr sz="1050" spc="-40" dirty="0">
                <a:solidFill>
                  <a:srgbClr val="666666"/>
                </a:solidFill>
                <a:latin typeface="Arial"/>
                <a:cs typeface="Arial"/>
              </a:rPr>
              <a:t>+= </a:t>
            </a:r>
            <a:r>
              <a:rPr sz="1050" spc="90" dirty="0">
                <a:solidFill>
                  <a:srgbClr val="008000"/>
                </a:solidFill>
                <a:latin typeface="Arial"/>
                <a:cs typeface="Arial"/>
              </a:rPr>
              <a:t>str</a:t>
            </a:r>
            <a:r>
              <a:rPr sz="1050" spc="90" dirty="0">
                <a:solidFill>
                  <a:srgbClr val="333333"/>
                </a:solidFill>
                <a:latin typeface="Arial"/>
                <a:cs typeface="Arial"/>
              </a:rPr>
              <a:t>(codes_table(symbol)) </a:t>
            </a:r>
            <a:r>
              <a:rPr sz="1050" spc="-40" dirty="0">
                <a:solidFill>
                  <a:srgbClr val="666666"/>
                </a:solidFill>
                <a:latin typeface="Arial"/>
                <a:cs typeface="Arial"/>
              </a:rPr>
              <a:t>+ </a:t>
            </a:r>
            <a:r>
              <a:rPr sz="1050" spc="200" dirty="0">
                <a:solidFill>
                  <a:srgbClr val="B92020"/>
                </a:solidFill>
                <a:latin typeface="Arial"/>
                <a:cs typeface="Arial"/>
              </a:rPr>
              <a:t>"</a:t>
            </a:r>
            <a:r>
              <a:rPr sz="1050" dirty="0">
                <a:solidFill>
                  <a:srgbClr val="B92020"/>
                </a:solidFill>
                <a:latin typeface="Arial"/>
                <a:cs typeface="Arial"/>
              </a:rPr>
              <a:t> </a:t>
            </a:r>
            <a:r>
              <a:rPr sz="1050" spc="200" dirty="0">
                <a:solidFill>
                  <a:srgbClr val="B92020"/>
                </a:solidFill>
                <a:latin typeface="Arial"/>
                <a:cs typeface="Arial"/>
              </a:rPr>
              <a:t>"</a:t>
            </a:r>
            <a:endParaRPr sz="1050">
              <a:latin typeface="Arial"/>
              <a:cs typeface="Arial"/>
            </a:endParaRPr>
          </a:p>
          <a:p>
            <a:pPr>
              <a:lnSpc>
                <a:spcPct val="100000"/>
              </a:lnSpc>
              <a:spcBef>
                <a:spcPts val="25"/>
              </a:spcBef>
            </a:pPr>
            <a:endParaRPr sz="1100">
              <a:latin typeface="Arial"/>
              <a:cs typeface="Arial"/>
            </a:endParaRPr>
          </a:p>
          <a:p>
            <a:pPr marL="305435">
              <a:lnSpc>
                <a:spcPct val="100000"/>
              </a:lnSpc>
            </a:pPr>
            <a:r>
              <a:rPr sz="1050" b="1" spc="70" dirty="0">
                <a:solidFill>
                  <a:srgbClr val="008000"/>
                </a:solidFill>
                <a:latin typeface="Arial"/>
                <a:cs typeface="Arial"/>
              </a:rPr>
              <a:t>return</a:t>
            </a:r>
            <a:r>
              <a:rPr sz="1050" b="1" spc="280" dirty="0">
                <a:solidFill>
                  <a:srgbClr val="008000"/>
                </a:solidFill>
                <a:latin typeface="Arial"/>
                <a:cs typeface="Arial"/>
              </a:rPr>
              <a:t> </a:t>
            </a:r>
            <a:r>
              <a:rPr sz="1050" spc="120" dirty="0">
                <a:solidFill>
                  <a:srgbClr val="333333"/>
                </a:solidFill>
                <a:latin typeface="Arial"/>
                <a:cs typeface="Arial"/>
              </a:rPr>
              <a:t>finished_text</a:t>
            </a:r>
            <a:endParaRPr sz="1050">
              <a:latin typeface="Arial"/>
              <a:cs typeface="Arial"/>
            </a:endParaRPr>
          </a:p>
          <a:p>
            <a:pPr>
              <a:lnSpc>
                <a:spcPct val="100000"/>
              </a:lnSpc>
            </a:pPr>
            <a:endParaRPr sz="1000">
              <a:latin typeface="Arial"/>
              <a:cs typeface="Arial"/>
            </a:endParaRPr>
          </a:p>
          <a:p>
            <a:pPr>
              <a:lnSpc>
                <a:spcPct val="100000"/>
              </a:lnSpc>
              <a:spcBef>
                <a:spcPts val="35"/>
              </a:spcBef>
            </a:pPr>
            <a:endParaRPr sz="1200">
              <a:latin typeface="Arial"/>
              <a:cs typeface="Arial"/>
            </a:endParaRPr>
          </a:p>
          <a:p>
            <a:pPr marL="12700">
              <a:lnSpc>
                <a:spcPct val="100000"/>
              </a:lnSpc>
            </a:pPr>
            <a:r>
              <a:rPr sz="1050" b="1" spc="50" dirty="0">
                <a:solidFill>
                  <a:srgbClr val="008000"/>
                </a:solidFill>
                <a:latin typeface="Arial"/>
                <a:cs typeface="Arial"/>
              </a:rPr>
              <a:t>def</a:t>
            </a:r>
            <a:r>
              <a:rPr sz="1050" b="1" spc="280" dirty="0">
                <a:solidFill>
                  <a:srgbClr val="008000"/>
                </a:solidFill>
                <a:latin typeface="Arial"/>
                <a:cs typeface="Arial"/>
              </a:rPr>
              <a:t> </a:t>
            </a:r>
            <a:r>
              <a:rPr sz="1050" spc="110" dirty="0">
                <a:solidFill>
                  <a:srgbClr val="0000FF"/>
                </a:solidFill>
                <a:latin typeface="Arial"/>
                <a:cs typeface="Arial"/>
              </a:rPr>
              <a:t>decoding</a:t>
            </a:r>
            <a:r>
              <a:rPr sz="1050" spc="110" dirty="0">
                <a:solidFill>
                  <a:srgbClr val="333333"/>
                </a:solidFill>
                <a:latin typeface="Arial"/>
                <a:cs typeface="Arial"/>
              </a:rPr>
              <a:t>(text):</a:t>
            </a:r>
            <a:endParaRPr sz="1050">
              <a:latin typeface="Arial"/>
              <a:cs typeface="Arial"/>
            </a:endParaRPr>
          </a:p>
          <a:p>
            <a:pPr marL="305435">
              <a:lnSpc>
                <a:spcPct val="100000"/>
              </a:lnSpc>
              <a:spcBef>
                <a:spcPts val="15"/>
              </a:spcBef>
            </a:pPr>
            <a:r>
              <a:rPr sz="1050" spc="175" dirty="0">
                <a:solidFill>
                  <a:srgbClr val="333333"/>
                </a:solidFill>
                <a:latin typeface="Arial"/>
                <a:cs typeface="Arial"/>
              </a:rPr>
              <a:t>text, </a:t>
            </a:r>
            <a:r>
              <a:rPr sz="1050" spc="120" dirty="0">
                <a:solidFill>
                  <a:srgbClr val="333333"/>
                </a:solidFill>
                <a:latin typeface="Arial"/>
                <a:cs typeface="Arial"/>
              </a:rPr>
              <a:t>finished_text </a:t>
            </a:r>
            <a:r>
              <a:rPr sz="1050" spc="-40" dirty="0">
                <a:solidFill>
                  <a:srgbClr val="666666"/>
                </a:solidFill>
                <a:latin typeface="Arial"/>
                <a:cs typeface="Arial"/>
              </a:rPr>
              <a:t>= </a:t>
            </a:r>
            <a:r>
              <a:rPr sz="1050" spc="140" dirty="0">
                <a:solidFill>
                  <a:srgbClr val="333333"/>
                </a:solidFill>
                <a:latin typeface="Arial"/>
                <a:cs typeface="Arial"/>
              </a:rPr>
              <a:t>text</a:t>
            </a:r>
            <a:r>
              <a:rPr sz="1050" spc="140" dirty="0">
                <a:solidFill>
                  <a:srgbClr val="666666"/>
                </a:solidFill>
                <a:latin typeface="Arial"/>
                <a:cs typeface="Arial"/>
              </a:rPr>
              <a:t>.</a:t>
            </a:r>
            <a:r>
              <a:rPr sz="1050" spc="140" dirty="0">
                <a:solidFill>
                  <a:srgbClr val="333333"/>
                </a:solidFill>
                <a:latin typeface="Arial"/>
                <a:cs typeface="Arial"/>
              </a:rPr>
              <a:t>upper(),</a:t>
            </a:r>
            <a:r>
              <a:rPr sz="1050" spc="204" dirty="0">
                <a:solidFill>
                  <a:srgbClr val="333333"/>
                </a:solidFill>
                <a:latin typeface="Arial"/>
                <a:cs typeface="Arial"/>
              </a:rPr>
              <a:t> </a:t>
            </a:r>
            <a:r>
              <a:rPr sz="1050" spc="200" dirty="0">
                <a:solidFill>
                  <a:srgbClr val="B92020"/>
                </a:solidFill>
                <a:latin typeface="Arial"/>
                <a:cs typeface="Arial"/>
              </a:rPr>
              <a:t>""</a:t>
            </a:r>
            <a:endParaRPr sz="1050">
              <a:latin typeface="Arial"/>
              <a:cs typeface="Arial"/>
            </a:endParaRPr>
          </a:p>
          <a:p>
            <a:pPr marL="598805" marR="1985645" indent="-293370">
              <a:lnSpc>
                <a:spcPct val="101200"/>
              </a:lnSpc>
            </a:pPr>
            <a:r>
              <a:rPr sz="1050" b="1" spc="110" dirty="0">
                <a:solidFill>
                  <a:srgbClr val="008000"/>
                </a:solidFill>
                <a:latin typeface="Arial"/>
                <a:cs typeface="Arial"/>
              </a:rPr>
              <a:t>for </a:t>
            </a:r>
            <a:r>
              <a:rPr sz="1050" spc="20" dirty="0">
                <a:solidFill>
                  <a:srgbClr val="333333"/>
                </a:solidFill>
                <a:latin typeface="Arial"/>
                <a:cs typeface="Arial"/>
              </a:rPr>
              <a:t>symbol </a:t>
            </a:r>
            <a:r>
              <a:rPr sz="1050" b="1" spc="110" dirty="0">
                <a:solidFill>
                  <a:srgbClr val="7216AB"/>
                </a:solidFill>
                <a:latin typeface="Arial"/>
                <a:cs typeface="Arial"/>
              </a:rPr>
              <a:t>in </a:t>
            </a:r>
            <a:r>
              <a:rPr sz="1050" spc="155" dirty="0">
                <a:solidFill>
                  <a:srgbClr val="008000"/>
                </a:solidFill>
                <a:latin typeface="Arial"/>
                <a:cs typeface="Arial"/>
              </a:rPr>
              <a:t>list</a:t>
            </a:r>
            <a:r>
              <a:rPr sz="1050" spc="155" dirty="0">
                <a:solidFill>
                  <a:srgbClr val="333333"/>
                </a:solidFill>
                <a:latin typeface="Arial"/>
                <a:cs typeface="Arial"/>
              </a:rPr>
              <a:t>(</a:t>
            </a:r>
            <a:r>
              <a:rPr sz="1050" spc="155" dirty="0">
                <a:solidFill>
                  <a:srgbClr val="008000"/>
                </a:solidFill>
                <a:latin typeface="Arial"/>
                <a:cs typeface="Arial"/>
              </a:rPr>
              <a:t>map</a:t>
            </a:r>
            <a:r>
              <a:rPr sz="1050" spc="155" dirty="0">
                <a:solidFill>
                  <a:srgbClr val="333333"/>
                </a:solidFill>
                <a:latin typeface="Arial"/>
                <a:cs typeface="Arial"/>
              </a:rPr>
              <a:t>(</a:t>
            </a:r>
            <a:r>
              <a:rPr sz="1050" spc="155" dirty="0">
                <a:solidFill>
                  <a:srgbClr val="008000"/>
                </a:solidFill>
                <a:latin typeface="Arial"/>
                <a:cs typeface="Arial"/>
              </a:rPr>
              <a:t>int</a:t>
            </a:r>
            <a:r>
              <a:rPr sz="1050" spc="155" dirty="0">
                <a:solidFill>
                  <a:srgbClr val="333333"/>
                </a:solidFill>
                <a:latin typeface="Arial"/>
                <a:cs typeface="Arial"/>
              </a:rPr>
              <a:t>, </a:t>
            </a:r>
            <a:r>
              <a:rPr sz="1050" spc="204" dirty="0">
                <a:solidFill>
                  <a:srgbClr val="333333"/>
                </a:solidFill>
                <a:latin typeface="Arial"/>
                <a:cs typeface="Arial"/>
              </a:rPr>
              <a:t>text</a:t>
            </a:r>
            <a:r>
              <a:rPr sz="1050" spc="204" dirty="0">
                <a:solidFill>
                  <a:srgbClr val="666666"/>
                </a:solidFill>
                <a:latin typeface="Arial"/>
                <a:cs typeface="Arial"/>
              </a:rPr>
              <a:t>.</a:t>
            </a:r>
            <a:r>
              <a:rPr sz="1050" spc="204" dirty="0">
                <a:solidFill>
                  <a:srgbClr val="333333"/>
                </a:solidFill>
                <a:latin typeface="Arial"/>
                <a:cs typeface="Arial"/>
              </a:rPr>
              <a:t>split())):  </a:t>
            </a:r>
            <a:r>
              <a:rPr sz="1050" spc="120" dirty="0">
                <a:solidFill>
                  <a:srgbClr val="333333"/>
                </a:solidFill>
                <a:latin typeface="Arial"/>
                <a:cs typeface="Arial"/>
              </a:rPr>
              <a:t>finished_text </a:t>
            </a:r>
            <a:r>
              <a:rPr sz="1050" spc="-40" dirty="0">
                <a:solidFill>
                  <a:srgbClr val="666666"/>
                </a:solidFill>
                <a:latin typeface="Arial"/>
                <a:cs typeface="Arial"/>
              </a:rPr>
              <a:t>+=</a:t>
            </a:r>
            <a:r>
              <a:rPr sz="1050" spc="25" dirty="0">
                <a:solidFill>
                  <a:srgbClr val="666666"/>
                </a:solidFill>
                <a:latin typeface="Arial"/>
                <a:cs typeface="Arial"/>
              </a:rPr>
              <a:t> </a:t>
            </a:r>
            <a:r>
              <a:rPr sz="1050" spc="65" dirty="0">
                <a:solidFill>
                  <a:srgbClr val="333333"/>
                </a:solidFill>
                <a:latin typeface="Arial"/>
                <a:cs typeface="Arial"/>
              </a:rPr>
              <a:t>codes_table(symbol)</a:t>
            </a:r>
            <a:endParaRPr sz="1050">
              <a:latin typeface="Arial"/>
              <a:cs typeface="Arial"/>
            </a:endParaRPr>
          </a:p>
          <a:p>
            <a:pPr>
              <a:lnSpc>
                <a:spcPct val="100000"/>
              </a:lnSpc>
              <a:spcBef>
                <a:spcPts val="25"/>
              </a:spcBef>
            </a:pPr>
            <a:endParaRPr sz="1100">
              <a:latin typeface="Arial"/>
              <a:cs typeface="Arial"/>
            </a:endParaRPr>
          </a:p>
          <a:p>
            <a:pPr marL="305435">
              <a:lnSpc>
                <a:spcPct val="100000"/>
              </a:lnSpc>
            </a:pPr>
            <a:r>
              <a:rPr sz="1050" b="1" spc="70" dirty="0">
                <a:solidFill>
                  <a:srgbClr val="008000"/>
                </a:solidFill>
                <a:latin typeface="Arial"/>
                <a:cs typeface="Arial"/>
              </a:rPr>
              <a:t>return</a:t>
            </a:r>
            <a:r>
              <a:rPr sz="1050" b="1" spc="280" dirty="0">
                <a:solidFill>
                  <a:srgbClr val="008000"/>
                </a:solidFill>
                <a:latin typeface="Arial"/>
                <a:cs typeface="Arial"/>
              </a:rPr>
              <a:t> </a:t>
            </a:r>
            <a:r>
              <a:rPr sz="1050" spc="120" dirty="0">
                <a:solidFill>
                  <a:srgbClr val="333333"/>
                </a:solidFill>
                <a:latin typeface="Arial"/>
                <a:cs typeface="Arial"/>
              </a:rPr>
              <a:t>finished_text</a:t>
            </a:r>
            <a:endParaRPr sz="1050">
              <a:latin typeface="Arial"/>
              <a:cs typeface="Arial"/>
            </a:endParaRPr>
          </a:p>
          <a:p>
            <a:pPr>
              <a:lnSpc>
                <a:spcPct val="100000"/>
              </a:lnSpc>
            </a:pPr>
            <a:endParaRPr sz="1000">
              <a:latin typeface="Arial"/>
              <a:cs typeface="Arial"/>
            </a:endParaRPr>
          </a:p>
          <a:p>
            <a:pPr>
              <a:lnSpc>
                <a:spcPct val="100000"/>
              </a:lnSpc>
              <a:spcBef>
                <a:spcPts val="35"/>
              </a:spcBef>
            </a:pPr>
            <a:endParaRPr sz="1200">
              <a:latin typeface="Arial"/>
              <a:cs typeface="Arial"/>
            </a:endParaRPr>
          </a:p>
          <a:p>
            <a:pPr marL="12700">
              <a:lnSpc>
                <a:spcPct val="100000"/>
              </a:lnSpc>
            </a:pPr>
            <a:r>
              <a:rPr sz="1050" b="1" spc="50" dirty="0">
                <a:solidFill>
                  <a:srgbClr val="008000"/>
                </a:solidFill>
                <a:latin typeface="Arial"/>
                <a:cs typeface="Arial"/>
              </a:rPr>
              <a:t>def</a:t>
            </a:r>
            <a:r>
              <a:rPr sz="1050" b="1" spc="280" dirty="0">
                <a:solidFill>
                  <a:srgbClr val="008000"/>
                </a:solidFill>
                <a:latin typeface="Arial"/>
                <a:cs typeface="Arial"/>
              </a:rPr>
              <a:t> </a:t>
            </a:r>
            <a:r>
              <a:rPr sz="1050" spc="35" dirty="0">
                <a:solidFill>
                  <a:srgbClr val="0000FF"/>
                </a:solidFill>
                <a:latin typeface="Arial"/>
                <a:cs typeface="Arial"/>
              </a:rPr>
              <a:t>assembly</a:t>
            </a:r>
            <a:r>
              <a:rPr sz="1050" spc="35" dirty="0">
                <a:solidFill>
                  <a:srgbClr val="333333"/>
                </a:solidFill>
                <a:latin typeface="Arial"/>
                <a:cs typeface="Arial"/>
              </a:rPr>
              <a:t>(mode):</a:t>
            </a:r>
            <a:endParaRPr sz="1050">
              <a:latin typeface="Arial"/>
              <a:cs typeface="Arial"/>
            </a:endParaRPr>
          </a:p>
          <a:p>
            <a:pPr marL="305435">
              <a:lnSpc>
                <a:spcPct val="100000"/>
              </a:lnSpc>
              <a:spcBef>
                <a:spcPts val="15"/>
              </a:spcBef>
            </a:pPr>
            <a:r>
              <a:rPr sz="1050" spc="150" dirty="0">
                <a:solidFill>
                  <a:srgbClr val="333333"/>
                </a:solidFill>
                <a:latin typeface="Arial"/>
                <a:cs typeface="Arial"/>
              </a:rPr>
              <a:t>text </a:t>
            </a:r>
            <a:r>
              <a:rPr sz="1050" spc="-40" dirty="0">
                <a:solidFill>
                  <a:srgbClr val="666666"/>
                </a:solidFill>
                <a:latin typeface="Arial"/>
                <a:cs typeface="Arial"/>
              </a:rPr>
              <a:t>= </a:t>
            </a:r>
            <a:r>
              <a:rPr sz="1050" spc="165" dirty="0">
                <a:solidFill>
                  <a:srgbClr val="008000"/>
                </a:solidFill>
                <a:latin typeface="Arial"/>
                <a:cs typeface="Arial"/>
              </a:rPr>
              <a:t>str</a:t>
            </a:r>
            <a:r>
              <a:rPr sz="1050" spc="165" dirty="0">
                <a:solidFill>
                  <a:srgbClr val="333333"/>
                </a:solidFill>
                <a:latin typeface="Arial"/>
                <a:cs typeface="Arial"/>
              </a:rPr>
              <a:t>(</a:t>
            </a:r>
            <a:r>
              <a:rPr sz="1050" spc="165" dirty="0">
                <a:solidFill>
                  <a:srgbClr val="008000"/>
                </a:solidFill>
                <a:latin typeface="Arial"/>
                <a:cs typeface="Arial"/>
              </a:rPr>
              <a:t>input</a:t>
            </a:r>
            <a:r>
              <a:rPr sz="1050" spc="165" dirty="0">
                <a:solidFill>
                  <a:srgbClr val="333333"/>
                </a:solidFill>
                <a:latin typeface="Arial"/>
                <a:cs typeface="Arial"/>
              </a:rPr>
              <a:t>(</a:t>
            </a:r>
            <a:r>
              <a:rPr sz="1050" spc="165" dirty="0">
                <a:solidFill>
                  <a:srgbClr val="B92020"/>
                </a:solidFill>
                <a:latin typeface="Arial"/>
                <a:cs typeface="Arial"/>
              </a:rPr>
              <a:t>"[+] </a:t>
            </a:r>
            <a:r>
              <a:rPr sz="1050" spc="75" dirty="0">
                <a:solidFill>
                  <a:srgbClr val="B92020"/>
                </a:solidFill>
                <a:latin typeface="Arial"/>
                <a:cs typeface="Arial"/>
              </a:rPr>
              <a:t>Enter </a:t>
            </a:r>
            <a:r>
              <a:rPr sz="1050" spc="65" dirty="0">
                <a:solidFill>
                  <a:srgbClr val="B92020"/>
                </a:solidFill>
                <a:latin typeface="Arial"/>
                <a:cs typeface="Arial"/>
              </a:rPr>
              <a:t>your </a:t>
            </a:r>
            <a:r>
              <a:rPr sz="1050" spc="150" dirty="0">
                <a:solidFill>
                  <a:srgbClr val="B92020"/>
                </a:solidFill>
                <a:latin typeface="Arial"/>
                <a:cs typeface="Arial"/>
              </a:rPr>
              <a:t>text </a:t>
            </a:r>
            <a:r>
              <a:rPr sz="1050" spc="225" dirty="0">
                <a:solidFill>
                  <a:srgbClr val="B92020"/>
                </a:solidFill>
                <a:latin typeface="Arial"/>
                <a:cs typeface="Arial"/>
              </a:rPr>
              <a:t>-</a:t>
            </a:r>
            <a:r>
              <a:rPr sz="1050" spc="430" dirty="0">
                <a:solidFill>
                  <a:srgbClr val="B92020"/>
                </a:solidFill>
                <a:latin typeface="Arial"/>
                <a:cs typeface="Arial"/>
              </a:rPr>
              <a:t> </a:t>
            </a:r>
            <a:r>
              <a:rPr sz="1050" spc="215" dirty="0">
                <a:solidFill>
                  <a:srgbClr val="B92020"/>
                </a:solidFill>
                <a:latin typeface="Arial"/>
                <a:cs typeface="Arial"/>
              </a:rPr>
              <a:t>"</a:t>
            </a:r>
            <a:r>
              <a:rPr sz="1050" spc="215" dirty="0">
                <a:solidFill>
                  <a:srgbClr val="333333"/>
                </a:solidFill>
                <a:latin typeface="Arial"/>
                <a:cs typeface="Arial"/>
              </a:rPr>
              <a:t>))</a:t>
            </a:r>
            <a:endParaRPr sz="1050">
              <a:latin typeface="Arial"/>
              <a:cs typeface="Arial"/>
            </a:endParaRPr>
          </a:p>
          <a:p>
            <a:pPr>
              <a:lnSpc>
                <a:spcPct val="100000"/>
              </a:lnSpc>
              <a:spcBef>
                <a:spcPts val="25"/>
              </a:spcBef>
            </a:pPr>
            <a:endParaRPr sz="1100">
              <a:latin typeface="Arial"/>
              <a:cs typeface="Arial"/>
            </a:endParaRPr>
          </a:p>
          <a:p>
            <a:pPr marL="305435">
              <a:lnSpc>
                <a:spcPct val="100000"/>
              </a:lnSpc>
            </a:pPr>
            <a:r>
              <a:rPr sz="1050" b="1" spc="254" dirty="0">
                <a:solidFill>
                  <a:srgbClr val="008000"/>
                </a:solidFill>
                <a:latin typeface="Arial"/>
                <a:cs typeface="Arial"/>
              </a:rPr>
              <a:t>if </a:t>
            </a:r>
            <a:r>
              <a:rPr sz="1050" spc="-80" dirty="0">
                <a:solidFill>
                  <a:srgbClr val="333333"/>
                </a:solidFill>
                <a:latin typeface="Arial"/>
                <a:cs typeface="Arial"/>
              </a:rPr>
              <a:t>mode </a:t>
            </a:r>
            <a:r>
              <a:rPr sz="1050" spc="-40" dirty="0">
                <a:solidFill>
                  <a:srgbClr val="666666"/>
                </a:solidFill>
                <a:latin typeface="Arial"/>
                <a:cs typeface="Arial"/>
              </a:rPr>
              <a:t>==</a:t>
            </a:r>
            <a:r>
              <a:rPr sz="1050" spc="-10" dirty="0">
                <a:solidFill>
                  <a:srgbClr val="666666"/>
                </a:solidFill>
                <a:latin typeface="Arial"/>
                <a:cs typeface="Arial"/>
              </a:rPr>
              <a:t> </a:t>
            </a:r>
            <a:r>
              <a:rPr sz="1050" spc="135" dirty="0">
                <a:solidFill>
                  <a:srgbClr val="666666"/>
                </a:solidFill>
                <a:latin typeface="Arial"/>
                <a:cs typeface="Arial"/>
              </a:rPr>
              <a:t>0</a:t>
            </a:r>
            <a:r>
              <a:rPr sz="1050" spc="135" dirty="0">
                <a:solidFill>
                  <a:srgbClr val="333333"/>
                </a:solidFill>
                <a:latin typeface="Arial"/>
                <a:cs typeface="Arial"/>
              </a:rPr>
              <a:t>:</a:t>
            </a:r>
            <a:endParaRPr sz="1050">
              <a:latin typeface="Arial"/>
              <a:cs typeface="Arial"/>
            </a:endParaRPr>
          </a:p>
          <a:p>
            <a:pPr marL="598805">
              <a:lnSpc>
                <a:spcPct val="100000"/>
              </a:lnSpc>
              <a:spcBef>
                <a:spcPts val="15"/>
              </a:spcBef>
            </a:pPr>
            <a:r>
              <a:rPr sz="1050" spc="120" dirty="0">
                <a:solidFill>
                  <a:srgbClr val="333333"/>
                </a:solidFill>
                <a:latin typeface="Arial"/>
                <a:cs typeface="Arial"/>
              </a:rPr>
              <a:t>finished_text </a:t>
            </a:r>
            <a:r>
              <a:rPr sz="1050" spc="-40" dirty="0">
                <a:solidFill>
                  <a:srgbClr val="666666"/>
                </a:solidFill>
                <a:latin typeface="Arial"/>
                <a:cs typeface="Arial"/>
              </a:rPr>
              <a:t>=</a:t>
            </a:r>
            <a:r>
              <a:rPr sz="1050" spc="30" dirty="0">
                <a:solidFill>
                  <a:srgbClr val="666666"/>
                </a:solidFill>
                <a:latin typeface="Arial"/>
                <a:cs typeface="Arial"/>
              </a:rPr>
              <a:t> </a:t>
            </a:r>
            <a:r>
              <a:rPr sz="1050" spc="100" dirty="0">
                <a:solidFill>
                  <a:srgbClr val="333333"/>
                </a:solidFill>
                <a:latin typeface="Arial"/>
                <a:cs typeface="Arial"/>
              </a:rPr>
              <a:t>encoding(text)</a:t>
            </a:r>
            <a:endParaRPr sz="1050">
              <a:latin typeface="Arial"/>
              <a:cs typeface="Arial"/>
            </a:endParaRPr>
          </a:p>
          <a:p>
            <a:pPr marL="305435">
              <a:lnSpc>
                <a:spcPct val="100000"/>
              </a:lnSpc>
              <a:spcBef>
                <a:spcPts val="15"/>
              </a:spcBef>
            </a:pPr>
            <a:r>
              <a:rPr sz="1050" b="1" spc="105" dirty="0">
                <a:solidFill>
                  <a:srgbClr val="008000"/>
                </a:solidFill>
                <a:latin typeface="Arial"/>
                <a:cs typeface="Arial"/>
              </a:rPr>
              <a:t>else</a:t>
            </a:r>
            <a:r>
              <a:rPr sz="1050" spc="105" dirty="0">
                <a:solidFill>
                  <a:srgbClr val="333333"/>
                </a:solidFill>
                <a:latin typeface="Arial"/>
                <a:cs typeface="Arial"/>
              </a:rPr>
              <a:t>:</a:t>
            </a:r>
            <a:endParaRPr sz="1050">
              <a:latin typeface="Arial"/>
              <a:cs typeface="Arial"/>
            </a:endParaRPr>
          </a:p>
          <a:p>
            <a:pPr marL="598805">
              <a:lnSpc>
                <a:spcPct val="100000"/>
              </a:lnSpc>
              <a:spcBef>
                <a:spcPts val="15"/>
              </a:spcBef>
            </a:pPr>
            <a:r>
              <a:rPr sz="1050" spc="120" dirty="0">
                <a:solidFill>
                  <a:srgbClr val="333333"/>
                </a:solidFill>
                <a:latin typeface="Arial"/>
                <a:cs typeface="Arial"/>
              </a:rPr>
              <a:t>finished_text </a:t>
            </a:r>
            <a:r>
              <a:rPr sz="1050" spc="-40" dirty="0">
                <a:solidFill>
                  <a:srgbClr val="666666"/>
                </a:solidFill>
                <a:latin typeface="Arial"/>
                <a:cs typeface="Arial"/>
              </a:rPr>
              <a:t>=</a:t>
            </a:r>
            <a:r>
              <a:rPr sz="1050" spc="30" dirty="0">
                <a:solidFill>
                  <a:srgbClr val="666666"/>
                </a:solidFill>
                <a:latin typeface="Arial"/>
                <a:cs typeface="Arial"/>
              </a:rPr>
              <a:t> </a:t>
            </a:r>
            <a:r>
              <a:rPr sz="1050" spc="100" dirty="0">
                <a:solidFill>
                  <a:srgbClr val="333333"/>
                </a:solidFill>
                <a:latin typeface="Arial"/>
                <a:cs typeface="Arial"/>
              </a:rPr>
              <a:t>decoding(text)</a:t>
            </a:r>
            <a:endParaRPr sz="1050">
              <a:latin typeface="Arial"/>
              <a:cs typeface="Arial"/>
            </a:endParaRPr>
          </a:p>
          <a:p>
            <a:pPr>
              <a:lnSpc>
                <a:spcPct val="100000"/>
              </a:lnSpc>
              <a:spcBef>
                <a:spcPts val="10"/>
              </a:spcBef>
            </a:pPr>
            <a:endParaRPr sz="1100">
              <a:latin typeface="Arial"/>
              <a:cs typeface="Arial"/>
            </a:endParaRPr>
          </a:p>
          <a:p>
            <a:pPr marL="305435" marR="2058035">
              <a:lnSpc>
                <a:spcPct val="101200"/>
              </a:lnSpc>
            </a:pPr>
            <a:r>
              <a:rPr sz="1050" spc="160" dirty="0">
                <a:solidFill>
                  <a:srgbClr val="008000"/>
                </a:solidFill>
                <a:latin typeface="Arial"/>
                <a:cs typeface="Arial"/>
              </a:rPr>
              <a:t>print</a:t>
            </a:r>
            <a:r>
              <a:rPr sz="1050" spc="160" dirty="0">
                <a:solidFill>
                  <a:srgbClr val="333333"/>
                </a:solidFill>
                <a:latin typeface="Arial"/>
                <a:cs typeface="Arial"/>
              </a:rPr>
              <a:t>(</a:t>
            </a:r>
            <a:r>
              <a:rPr sz="1050" spc="160" dirty="0">
                <a:solidFill>
                  <a:srgbClr val="B92020"/>
                </a:solidFill>
                <a:latin typeface="Arial"/>
                <a:cs typeface="Arial"/>
              </a:rPr>
              <a:t>"</a:t>
            </a:r>
            <a:r>
              <a:rPr sz="1050" b="1" spc="160" dirty="0">
                <a:solidFill>
                  <a:srgbClr val="BA6621"/>
                </a:solidFill>
                <a:latin typeface="Arial"/>
                <a:cs typeface="Arial"/>
              </a:rPr>
              <a:t>\n </a:t>
            </a:r>
            <a:r>
              <a:rPr sz="1050" spc="-10" dirty="0">
                <a:solidFill>
                  <a:srgbClr val="B92020"/>
                </a:solidFill>
                <a:latin typeface="Arial"/>
                <a:cs typeface="Arial"/>
              </a:rPr>
              <a:t>»» </a:t>
            </a:r>
            <a:r>
              <a:rPr sz="1050" spc="-30" dirty="0">
                <a:solidFill>
                  <a:srgbClr val="B92020"/>
                </a:solidFill>
                <a:latin typeface="Arial"/>
                <a:cs typeface="Arial"/>
              </a:rPr>
              <a:t>The </a:t>
            </a:r>
            <a:r>
              <a:rPr sz="1050" spc="145" dirty="0">
                <a:solidFill>
                  <a:srgbClr val="B92020"/>
                </a:solidFill>
                <a:latin typeface="Arial"/>
                <a:cs typeface="Arial"/>
              </a:rPr>
              <a:t>result </a:t>
            </a:r>
            <a:r>
              <a:rPr sz="1050" spc="135" dirty="0">
                <a:solidFill>
                  <a:srgbClr val="B92020"/>
                </a:solidFill>
                <a:latin typeface="Arial"/>
                <a:cs typeface="Arial"/>
              </a:rPr>
              <a:t>of </a:t>
            </a:r>
            <a:r>
              <a:rPr sz="1050" spc="40" dirty="0">
                <a:solidFill>
                  <a:srgbClr val="B92020"/>
                </a:solidFill>
                <a:latin typeface="Arial"/>
                <a:cs typeface="Arial"/>
              </a:rPr>
              <a:t>encoding </a:t>
            </a:r>
            <a:r>
              <a:rPr sz="1050" spc="285" dirty="0">
                <a:solidFill>
                  <a:srgbClr val="B92020"/>
                </a:solidFill>
                <a:latin typeface="Arial"/>
                <a:cs typeface="Arial"/>
              </a:rPr>
              <a:t>. </a:t>
            </a:r>
            <a:r>
              <a:rPr sz="1050" spc="100" dirty="0">
                <a:solidFill>
                  <a:srgbClr val="B92020"/>
                </a:solidFill>
                <a:latin typeface="Arial"/>
                <a:cs typeface="Arial"/>
              </a:rPr>
              <a:t>««"</a:t>
            </a:r>
            <a:r>
              <a:rPr sz="1050" spc="100" dirty="0">
                <a:solidFill>
                  <a:srgbClr val="333333"/>
                </a:solidFill>
                <a:latin typeface="Arial"/>
                <a:cs typeface="Arial"/>
              </a:rPr>
              <a:t>)  </a:t>
            </a:r>
            <a:r>
              <a:rPr sz="1050" spc="140" dirty="0">
                <a:solidFill>
                  <a:srgbClr val="008000"/>
                </a:solidFill>
                <a:latin typeface="Arial"/>
                <a:cs typeface="Arial"/>
              </a:rPr>
              <a:t>print</a:t>
            </a:r>
            <a:r>
              <a:rPr sz="1050" spc="140" dirty="0">
                <a:solidFill>
                  <a:srgbClr val="333333"/>
                </a:solidFill>
                <a:latin typeface="Arial"/>
                <a:cs typeface="Arial"/>
              </a:rPr>
              <a:t>(finished_text)</a:t>
            </a:r>
            <a:endParaRPr sz="1050">
              <a:latin typeface="Arial"/>
              <a:cs typeface="Arial"/>
            </a:endParaRPr>
          </a:p>
          <a:p>
            <a:pPr>
              <a:lnSpc>
                <a:spcPct val="100000"/>
              </a:lnSpc>
            </a:pPr>
            <a:endParaRPr sz="1000">
              <a:latin typeface="Arial"/>
              <a:cs typeface="Arial"/>
            </a:endParaRPr>
          </a:p>
          <a:p>
            <a:pPr>
              <a:lnSpc>
                <a:spcPct val="100000"/>
              </a:lnSpc>
              <a:spcBef>
                <a:spcPts val="35"/>
              </a:spcBef>
            </a:pPr>
            <a:endParaRPr sz="1200">
              <a:latin typeface="Arial"/>
              <a:cs typeface="Arial"/>
            </a:endParaRPr>
          </a:p>
          <a:p>
            <a:pPr marL="12700">
              <a:lnSpc>
                <a:spcPct val="100000"/>
              </a:lnSpc>
            </a:pPr>
            <a:r>
              <a:rPr sz="1050" b="1" spc="50" dirty="0">
                <a:solidFill>
                  <a:srgbClr val="008000"/>
                </a:solidFill>
                <a:latin typeface="Arial"/>
                <a:cs typeface="Arial"/>
              </a:rPr>
              <a:t>def</a:t>
            </a:r>
            <a:r>
              <a:rPr sz="1050" b="1" spc="280" dirty="0">
                <a:solidFill>
                  <a:srgbClr val="008000"/>
                </a:solidFill>
                <a:latin typeface="Arial"/>
                <a:cs typeface="Arial"/>
              </a:rPr>
              <a:t> </a:t>
            </a:r>
            <a:r>
              <a:rPr sz="1050" spc="105" dirty="0">
                <a:solidFill>
                  <a:srgbClr val="0000FF"/>
                </a:solidFill>
                <a:latin typeface="Arial"/>
                <a:cs typeface="Arial"/>
              </a:rPr>
              <a:t>main</a:t>
            </a:r>
            <a:r>
              <a:rPr sz="1050" spc="105" dirty="0">
                <a:solidFill>
                  <a:srgbClr val="333333"/>
                </a:solidFill>
                <a:latin typeface="Arial"/>
                <a:cs typeface="Arial"/>
              </a:rPr>
              <a:t>():</a:t>
            </a:r>
            <a:endParaRPr sz="1050">
              <a:latin typeface="Arial"/>
              <a:cs typeface="Arial"/>
            </a:endParaRPr>
          </a:p>
          <a:p>
            <a:pPr marL="85725" marR="5080" indent="219710">
              <a:lnSpc>
                <a:spcPct val="101200"/>
              </a:lnSpc>
            </a:pPr>
            <a:r>
              <a:rPr sz="1050" spc="140" dirty="0">
                <a:solidFill>
                  <a:srgbClr val="008000"/>
                </a:solidFill>
                <a:latin typeface="Arial"/>
                <a:cs typeface="Arial"/>
              </a:rPr>
              <a:t>print</a:t>
            </a:r>
            <a:r>
              <a:rPr sz="1050" spc="140" dirty="0">
                <a:solidFill>
                  <a:srgbClr val="333333"/>
                </a:solidFill>
                <a:latin typeface="Arial"/>
                <a:cs typeface="Arial"/>
              </a:rPr>
              <a:t>(</a:t>
            </a:r>
            <a:r>
              <a:rPr sz="1050" spc="140" dirty="0">
                <a:solidFill>
                  <a:srgbClr val="B92020"/>
                </a:solidFill>
                <a:latin typeface="Arial"/>
                <a:cs typeface="Arial"/>
              </a:rPr>
              <a:t>"[x]Hybrid </a:t>
            </a:r>
            <a:r>
              <a:rPr sz="1050" spc="135" dirty="0">
                <a:solidFill>
                  <a:srgbClr val="B92020"/>
                </a:solidFill>
                <a:latin typeface="Arial"/>
                <a:cs typeface="Arial"/>
              </a:rPr>
              <a:t>of </a:t>
            </a:r>
            <a:r>
              <a:rPr sz="1050" spc="50" dirty="0">
                <a:solidFill>
                  <a:srgbClr val="B92020"/>
                </a:solidFill>
                <a:latin typeface="Arial"/>
                <a:cs typeface="Arial"/>
              </a:rPr>
              <a:t>Vigenere </a:t>
            </a:r>
            <a:r>
              <a:rPr sz="1050" spc="-125" dirty="0">
                <a:solidFill>
                  <a:srgbClr val="B92020"/>
                </a:solidFill>
                <a:latin typeface="Arial"/>
                <a:cs typeface="Arial"/>
              </a:rPr>
              <a:t>&amp; </a:t>
            </a:r>
            <a:r>
              <a:rPr sz="1050" spc="80" dirty="0">
                <a:solidFill>
                  <a:srgbClr val="B92020"/>
                </a:solidFill>
                <a:latin typeface="Arial"/>
                <a:cs typeface="Arial"/>
              </a:rPr>
              <a:t>Polybius </a:t>
            </a:r>
            <a:r>
              <a:rPr sz="1050" spc="10" dirty="0">
                <a:solidFill>
                  <a:srgbClr val="B92020"/>
                </a:solidFill>
                <a:latin typeface="Arial"/>
                <a:cs typeface="Arial"/>
              </a:rPr>
              <a:t>Square </a:t>
            </a:r>
            <a:r>
              <a:rPr sz="1050" spc="70" dirty="0">
                <a:solidFill>
                  <a:srgbClr val="B92020"/>
                </a:solidFill>
                <a:latin typeface="Arial"/>
                <a:cs typeface="Arial"/>
              </a:rPr>
              <a:t>cryptography </a:t>
            </a:r>
            <a:r>
              <a:rPr sz="1050" spc="114" dirty="0">
                <a:solidFill>
                  <a:srgbClr val="B92020"/>
                </a:solidFill>
                <a:latin typeface="Arial"/>
                <a:cs typeface="Arial"/>
              </a:rPr>
              <a:t>algorithm.  </a:t>
            </a:r>
            <a:r>
              <a:rPr sz="1050" spc="210" dirty="0">
                <a:solidFill>
                  <a:srgbClr val="B92020"/>
                </a:solidFill>
                <a:latin typeface="Arial"/>
                <a:cs typeface="Arial"/>
              </a:rPr>
              <a:t>[x]"</a:t>
            </a:r>
            <a:r>
              <a:rPr sz="1050" spc="210" dirty="0">
                <a:solidFill>
                  <a:srgbClr val="333333"/>
                </a:solidFill>
                <a:latin typeface="Arial"/>
                <a:cs typeface="Arial"/>
              </a:rPr>
              <a:t>)</a:t>
            </a:r>
            <a:endParaRPr sz="1050">
              <a:latin typeface="Arial"/>
              <a:cs typeface="Arial"/>
            </a:endParaRPr>
          </a:p>
          <a:p>
            <a:pPr marL="305435">
              <a:lnSpc>
                <a:spcPct val="100000"/>
              </a:lnSpc>
              <a:spcBef>
                <a:spcPts val="15"/>
              </a:spcBef>
            </a:pPr>
            <a:r>
              <a:rPr sz="1050" spc="180" dirty="0">
                <a:solidFill>
                  <a:srgbClr val="008000"/>
                </a:solidFill>
                <a:latin typeface="Arial"/>
                <a:cs typeface="Arial"/>
              </a:rPr>
              <a:t>print</a:t>
            </a:r>
            <a:r>
              <a:rPr sz="1050" spc="180" dirty="0">
                <a:solidFill>
                  <a:srgbClr val="333333"/>
                </a:solidFill>
                <a:latin typeface="Arial"/>
                <a:cs typeface="Arial"/>
              </a:rPr>
              <a:t>(</a:t>
            </a:r>
            <a:r>
              <a:rPr sz="1050" spc="180" dirty="0">
                <a:solidFill>
                  <a:srgbClr val="B92020"/>
                </a:solidFill>
                <a:latin typeface="Arial"/>
                <a:cs typeface="Arial"/>
              </a:rPr>
              <a:t>" </a:t>
            </a:r>
            <a:r>
              <a:rPr sz="1050" spc="204" dirty="0">
                <a:solidFill>
                  <a:srgbClr val="B92020"/>
                </a:solidFill>
                <a:latin typeface="Arial"/>
                <a:cs typeface="Arial"/>
              </a:rPr>
              <a:t>• </a:t>
            </a:r>
            <a:r>
              <a:rPr sz="1050" spc="135" dirty="0">
                <a:solidFill>
                  <a:srgbClr val="B92020"/>
                </a:solidFill>
                <a:latin typeface="Arial"/>
                <a:cs typeface="Arial"/>
              </a:rPr>
              <a:t>0. </a:t>
            </a:r>
            <a:r>
              <a:rPr sz="1050" spc="30" dirty="0">
                <a:solidFill>
                  <a:srgbClr val="B92020"/>
                </a:solidFill>
                <a:latin typeface="Arial"/>
                <a:cs typeface="Arial"/>
              </a:rPr>
              <a:t>Encoding </a:t>
            </a:r>
            <a:r>
              <a:rPr sz="1050" spc="25" dirty="0">
                <a:solidFill>
                  <a:srgbClr val="B92020"/>
                </a:solidFill>
                <a:latin typeface="Arial"/>
                <a:cs typeface="Arial"/>
              </a:rPr>
              <a:t>mode.</a:t>
            </a:r>
            <a:r>
              <a:rPr sz="1050" b="1" spc="25" dirty="0">
                <a:solidFill>
                  <a:srgbClr val="BA6621"/>
                </a:solidFill>
                <a:latin typeface="Arial"/>
                <a:cs typeface="Arial"/>
              </a:rPr>
              <a:t>\n </a:t>
            </a:r>
            <a:r>
              <a:rPr sz="1050" spc="204" dirty="0">
                <a:solidFill>
                  <a:srgbClr val="B92020"/>
                </a:solidFill>
                <a:latin typeface="Arial"/>
                <a:cs typeface="Arial"/>
              </a:rPr>
              <a:t>• </a:t>
            </a:r>
            <a:r>
              <a:rPr sz="1050" spc="135" dirty="0">
                <a:solidFill>
                  <a:srgbClr val="B92020"/>
                </a:solidFill>
                <a:latin typeface="Arial"/>
                <a:cs typeface="Arial"/>
              </a:rPr>
              <a:t>1. </a:t>
            </a:r>
            <a:r>
              <a:rPr sz="1050" spc="20" dirty="0">
                <a:solidFill>
                  <a:srgbClr val="B92020"/>
                </a:solidFill>
                <a:latin typeface="Arial"/>
                <a:cs typeface="Arial"/>
              </a:rPr>
              <a:t>Decoding</a:t>
            </a:r>
            <a:r>
              <a:rPr sz="1050" spc="65" dirty="0">
                <a:solidFill>
                  <a:srgbClr val="B92020"/>
                </a:solidFill>
                <a:latin typeface="Arial"/>
                <a:cs typeface="Arial"/>
              </a:rPr>
              <a:t> </a:t>
            </a:r>
            <a:r>
              <a:rPr sz="1050" spc="55" dirty="0">
                <a:solidFill>
                  <a:srgbClr val="B92020"/>
                </a:solidFill>
                <a:latin typeface="Arial"/>
                <a:cs typeface="Arial"/>
              </a:rPr>
              <a:t>mode."</a:t>
            </a:r>
            <a:r>
              <a:rPr sz="1050" spc="55" dirty="0">
                <a:solidFill>
                  <a:srgbClr val="333333"/>
                </a:solidFill>
                <a:latin typeface="Arial"/>
                <a:cs typeface="Arial"/>
              </a:rPr>
              <a:t>)</a:t>
            </a:r>
            <a:endParaRPr sz="1050">
              <a:latin typeface="Arial"/>
              <a:cs typeface="Arial"/>
            </a:endParaRPr>
          </a:p>
          <a:p>
            <a:pPr>
              <a:lnSpc>
                <a:spcPct val="100000"/>
              </a:lnSpc>
              <a:spcBef>
                <a:spcPts val="25"/>
              </a:spcBef>
            </a:pPr>
            <a:endParaRPr sz="1100">
              <a:latin typeface="Arial"/>
              <a:cs typeface="Arial"/>
            </a:endParaRPr>
          </a:p>
          <a:p>
            <a:pPr marL="305435">
              <a:lnSpc>
                <a:spcPct val="100000"/>
              </a:lnSpc>
            </a:pPr>
            <a:r>
              <a:rPr sz="1050" spc="-80" dirty="0">
                <a:solidFill>
                  <a:srgbClr val="333333"/>
                </a:solidFill>
                <a:latin typeface="Arial"/>
                <a:cs typeface="Arial"/>
              </a:rPr>
              <a:t>mode </a:t>
            </a:r>
            <a:r>
              <a:rPr sz="1050" spc="-40" dirty="0">
                <a:solidFill>
                  <a:srgbClr val="666666"/>
                </a:solidFill>
                <a:latin typeface="Arial"/>
                <a:cs typeface="Arial"/>
              </a:rPr>
              <a:t>= </a:t>
            </a:r>
            <a:r>
              <a:rPr sz="1050" spc="170" dirty="0">
                <a:solidFill>
                  <a:srgbClr val="008000"/>
                </a:solidFill>
                <a:latin typeface="Arial"/>
                <a:cs typeface="Arial"/>
              </a:rPr>
              <a:t>int</a:t>
            </a:r>
            <a:r>
              <a:rPr sz="1050" spc="170" dirty="0">
                <a:solidFill>
                  <a:srgbClr val="333333"/>
                </a:solidFill>
                <a:latin typeface="Arial"/>
                <a:cs typeface="Arial"/>
              </a:rPr>
              <a:t>(</a:t>
            </a:r>
            <a:r>
              <a:rPr sz="1050" spc="170" dirty="0">
                <a:solidFill>
                  <a:srgbClr val="008000"/>
                </a:solidFill>
                <a:latin typeface="Arial"/>
                <a:cs typeface="Arial"/>
              </a:rPr>
              <a:t>input</a:t>
            </a:r>
            <a:r>
              <a:rPr sz="1050" spc="170" dirty="0">
                <a:solidFill>
                  <a:srgbClr val="333333"/>
                </a:solidFill>
                <a:latin typeface="Arial"/>
                <a:cs typeface="Arial"/>
              </a:rPr>
              <a:t>(</a:t>
            </a:r>
            <a:r>
              <a:rPr sz="1050" spc="170" dirty="0">
                <a:solidFill>
                  <a:srgbClr val="B92020"/>
                </a:solidFill>
                <a:latin typeface="Arial"/>
                <a:cs typeface="Arial"/>
              </a:rPr>
              <a:t>"[?] </a:t>
            </a:r>
            <a:r>
              <a:rPr sz="1050" spc="90" dirty="0">
                <a:solidFill>
                  <a:srgbClr val="B92020"/>
                </a:solidFill>
                <a:latin typeface="Arial"/>
                <a:cs typeface="Arial"/>
              </a:rPr>
              <a:t>Select </a:t>
            </a:r>
            <a:r>
              <a:rPr sz="1050" spc="15" dirty="0">
                <a:solidFill>
                  <a:srgbClr val="B92020"/>
                </a:solidFill>
                <a:latin typeface="Arial"/>
                <a:cs typeface="Arial"/>
              </a:rPr>
              <a:t>program </a:t>
            </a:r>
            <a:r>
              <a:rPr sz="1050" spc="-80" dirty="0">
                <a:solidFill>
                  <a:srgbClr val="B92020"/>
                </a:solidFill>
                <a:latin typeface="Arial"/>
                <a:cs typeface="Arial"/>
              </a:rPr>
              <a:t>mode </a:t>
            </a:r>
            <a:r>
              <a:rPr sz="1050" spc="225" dirty="0">
                <a:solidFill>
                  <a:srgbClr val="B92020"/>
                </a:solidFill>
                <a:latin typeface="Arial"/>
                <a:cs typeface="Arial"/>
              </a:rPr>
              <a:t>-</a:t>
            </a:r>
            <a:r>
              <a:rPr sz="1050" spc="110" dirty="0">
                <a:solidFill>
                  <a:srgbClr val="B92020"/>
                </a:solidFill>
                <a:latin typeface="Arial"/>
                <a:cs typeface="Arial"/>
              </a:rPr>
              <a:t> </a:t>
            </a:r>
            <a:r>
              <a:rPr sz="1050" spc="215" dirty="0">
                <a:solidFill>
                  <a:srgbClr val="B92020"/>
                </a:solidFill>
                <a:latin typeface="Arial"/>
                <a:cs typeface="Arial"/>
              </a:rPr>
              <a:t>"</a:t>
            </a:r>
            <a:r>
              <a:rPr sz="1050" spc="215" dirty="0">
                <a:solidFill>
                  <a:srgbClr val="333333"/>
                </a:solidFill>
                <a:latin typeface="Arial"/>
                <a:cs typeface="Arial"/>
              </a:rPr>
              <a:t>))</a:t>
            </a:r>
            <a:endParaRPr sz="1050">
              <a:latin typeface="Arial"/>
              <a:cs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3254" y="165099"/>
            <a:ext cx="47752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1/12/2021</a:t>
            </a:r>
            <a:endParaRPr sz="800">
              <a:latin typeface="Arial"/>
              <a:cs typeface="Arial"/>
            </a:endParaRPr>
          </a:p>
        </p:txBody>
      </p:sp>
      <p:sp>
        <p:nvSpPr>
          <p:cNvPr id="3" name="object 3"/>
          <p:cNvSpPr txBox="1"/>
          <p:nvPr/>
        </p:nvSpPr>
        <p:spPr>
          <a:xfrm>
            <a:off x="3653043" y="165099"/>
            <a:ext cx="130238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temp-161045786284803855</a:t>
            </a:r>
            <a:endParaRPr sz="800">
              <a:latin typeface="Arial"/>
              <a:cs typeface="Arial"/>
            </a:endParaRPr>
          </a:p>
        </p:txBody>
      </p:sp>
      <p:sp>
        <p:nvSpPr>
          <p:cNvPr id="4" name="object 4"/>
          <p:cNvSpPr/>
          <p:nvPr/>
        </p:nvSpPr>
        <p:spPr>
          <a:xfrm>
            <a:off x="1420811" y="368296"/>
            <a:ext cx="5857875" cy="900430"/>
          </a:xfrm>
          <a:custGeom>
            <a:avLst/>
            <a:gdLst/>
            <a:ahLst/>
            <a:cxnLst/>
            <a:rect l="l" t="t" r="r" b="b"/>
            <a:pathLst>
              <a:path w="5857875" h="900430">
                <a:moveTo>
                  <a:pt x="0" y="885818"/>
                </a:moveTo>
                <a:lnTo>
                  <a:pt x="0" y="0"/>
                </a:lnTo>
              </a:path>
              <a:path w="5857875" h="900430">
                <a:moveTo>
                  <a:pt x="5857875" y="0"/>
                </a:moveTo>
                <a:lnTo>
                  <a:pt x="5857875" y="885818"/>
                </a:lnTo>
                <a:lnTo>
                  <a:pt x="5857875" y="887723"/>
                </a:lnTo>
                <a:lnTo>
                  <a:pt x="5857513" y="889532"/>
                </a:lnTo>
                <a:lnTo>
                  <a:pt x="5856789" y="891247"/>
                </a:lnTo>
                <a:lnTo>
                  <a:pt x="5856065" y="893057"/>
                </a:lnTo>
                <a:lnTo>
                  <a:pt x="5855027" y="894581"/>
                </a:lnTo>
                <a:lnTo>
                  <a:pt x="5845482" y="900105"/>
                </a:lnTo>
                <a:lnTo>
                  <a:pt x="5843587" y="900105"/>
                </a:lnTo>
                <a:lnTo>
                  <a:pt x="14287" y="900105"/>
                </a:lnTo>
                <a:lnTo>
                  <a:pt x="12392" y="900105"/>
                </a:lnTo>
                <a:lnTo>
                  <a:pt x="10572" y="899724"/>
                </a:lnTo>
                <a:lnTo>
                  <a:pt x="1085" y="891247"/>
                </a:lnTo>
                <a:lnTo>
                  <a:pt x="361" y="889532"/>
                </a:lnTo>
                <a:lnTo>
                  <a:pt x="0" y="887723"/>
                </a:lnTo>
                <a:lnTo>
                  <a:pt x="0" y="885818"/>
                </a:lnTo>
              </a:path>
            </a:pathLst>
          </a:custGeom>
          <a:ln w="9525">
            <a:solidFill>
              <a:srgbClr val="CFCFCF"/>
            </a:solidFill>
          </a:ln>
        </p:spPr>
        <p:txBody>
          <a:bodyPr wrap="square" lIns="0" tIns="0" rIns="0" bIns="0" rtlCol="0"/>
          <a:lstStyle/>
          <a:p>
            <a:endParaRPr/>
          </a:p>
        </p:txBody>
      </p:sp>
      <p:sp>
        <p:nvSpPr>
          <p:cNvPr id="5" name="object 5"/>
          <p:cNvSpPr txBox="1"/>
          <p:nvPr/>
        </p:nvSpPr>
        <p:spPr>
          <a:xfrm>
            <a:off x="1457374" y="346064"/>
            <a:ext cx="4937760" cy="2280920"/>
          </a:xfrm>
          <a:prstGeom prst="rect">
            <a:avLst/>
          </a:prstGeom>
        </p:spPr>
        <p:txBody>
          <a:bodyPr vert="horz" wrap="square" lIns="0" tIns="12700" rIns="0" bIns="0" rtlCol="0">
            <a:spAutoFit/>
          </a:bodyPr>
          <a:lstStyle/>
          <a:p>
            <a:pPr marL="314960">
              <a:lnSpc>
                <a:spcPct val="100000"/>
              </a:lnSpc>
              <a:spcBef>
                <a:spcPts val="100"/>
              </a:spcBef>
            </a:pPr>
            <a:r>
              <a:rPr sz="1050" spc="20" dirty="0">
                <a:solidFill>
                  <a:srgbClr val="333333"/>
                </a:solidFill>
                <a:latin typeface="Arial"/>
                <a:cs typeface="Arial"/>
              </a:rPr>
              <a:t>assembly(mode)</a:t>
            </a:r>
            <a:endParaRPr sz="1050">
              <a:latin typeface="Arial"/>
              <a:cs typeface="Arial"/>
            </a:endParaRPr>
          </a:p>
          <a:p>
            <a:pPr>
              <a:lnSpc>
                <a:spcPct val="100000"/>
              </a:lnSpc>
            </a:pPr>
            <a:endParaRPr sz="1000">
              <a:latin typeface="Arial"/>
              <a:cs typeface="Arial"/>
            </a:endParaRPr>
          </a:p>
          <a:p>
            <a:pPr>
              <a:lnSpc>
                <a:spcPct val="100000"/>
              </a:lnSpc>
              <a:spcBef>
                <a:spcPts val="20"/>
              </a:spcBef>
            </a:pPr>
            <a:endParaRPr sz="1200">
              <a:latin typeface="Arial"/>
              <a:cs typeface="Arial"/>
            </a:endParaRPr>
          </a:p>
          <a:p>
            <a:pPr marL="314960" marR="3001645" indent="-293370">
              <a:lnSpc>
                <a:spcPct val="101200"/>
              </a:lnSpc>
              <a:tabLst>
                <a:tab pos="859155" algn="l"/>
              </a:tabLst>
            </a:pPr>
            <a:r>
              <a:rPr sz="1050" b="1" spc="254" dirty="0">
                <a:solidFill>
                  <a:srgbClr val="008000"/>
                </a:solidFill>
                <a:latin typeface="Arial"/>
                <a:cs typeface="Arial"/>
              </a:rPr>
              <a:t>if </a:t>
            </a:r>
            <a:r>
              <a:rPr sz="1050" b="1" u="sng" spc="254" dirty="0">
                <a:solidFill>
                  <a:srgbClr val="008000"/>
                </a:solidFill>
                <a:uFill>
                  <a:solidFill>
                    <a:srgbClr val="17167B"/>
                  </a:solidFill>
                </a:uFill>
                <a:latin typeface="Arial"/>
                <a:cs typeface="Arial"/>
              </a:rPr>
              <a:t> </a:t>
            </a:r>
            <a:r>
              <a:rPr sz="1050" b="1" u="sng" spc="340" dirty="0">
                <a:solidFill>
                  <a:srgbClr val="008000"/>
                </a:solidFill>
                <a:uFill>
                  <a:solidFill>
                    <a:srgbClr val="17167B"/>
                  </a:solidFill>
                </a:uFill>
                <a:latin typeface="Arial"/>
                <a:cs typeface="Arial"/>
              </a:rPr>
              <a:t> </a:t>
            </a:r>
            <a:r>
              <a:rPr sz="1050" spc="-80" dirty="0">
                <a:solidFill>
                  <a:srgbClr val="18177C"/>
                </a:solidFill>
                <a:latin typeface="Arial"/>
                <a:cs typeface="Arial"/>
              </a:rPr>
              <a:t>name</a:t>
            </a:r>
            <a:r>
              <a:rPr sz="1050" u="sng" spc="-80" dirty="0">
                <a:solidFill>
                  <a:srgbClr val="18177C"/>
                </a:solidFill>
                <a:uFill>
                  <a:solidFill>
                    <a:srgbClr val="17167B"/>
                  </a:solidFill>
                </a:uFill>
                <a:latin typeface="Arial"/>
                <a:cs typeface="Arial"/>
              </a:rPr>
              <a:t> 	</a:t>
            </a:r>
            <a:r>
              <a:rPr sz="1050" spc="-40" dirty="0">
                <a:solidFill>
                  <a:srgbClr val="666666"/>
                </a:solidFill>
                <a:latin typeface="Arial"/>
                <a:cs typeface="Arial"/>
              </a:rPr>
              <a:t>== </a:t>
            </a:r>
            <a:r>
              <a:rPr sz="1050" spc="375" dirty="0">
                <a:solidFill>
                  <a:srgbClr val="B92020"/>
                </a:solidFill>
                <a:latin typeface="Arial"/>
                <a:cs typeface="Arial"/>
              </a:rPr>
              <a:t>'</a:t>
            </a:r>
            <a:r>
              <a:rPr sz="1050" u="sng" spc="375" dirty="0">
                <a:solidFill>
                  <a:srgbClr val="B92020"/>
                </a:solidFill>
                <a:uFill>
                  <a:solidFill>
                    <a:srgbClr val="B81F1F"/>
                  </a:solidFill>
                </a:uFill>
                <a:latin typeface="Arial"/>
                <a:cs typeface="Arial"/>
              </a:rPr>
              <a:t> </a:t>
            </a:r>
            <a:r>
              <a:rPr sz="1050" spc="5" dirty="0">
                <a:solidFill>
                  <a:srgbClr val="B92020"/>
                </a:solidFill>
                <a:latin typeface="Arial"/>
                <a:cs typeface="Arial"/>
              </a:rPr>
              <a:t>main</a:t>
            </a:r>
            <a:r>
              <a:rPr sz="1050" u="sng" spc="5" dirty="0">
                <a:solidFill>
                  <a:srgbClr val="B92020"/>
                </a:solidFill>
                <a:uFill>
                  <a:solidFill>
                    <a:srgbClr val="B81F1F"/>
                  </a:solidFill>
                </a:uFill>
                <a:latin typeface="Arial"/>
                <a:cs typeface="Arial"/>
              </a:rPr>
              <a:t> </a:t>
            </a:r>
            <a:r>
              <a:rPr sz="1050" spc="325" dirty="0">
                <a:solidFill>
                  <a:srgbClr val="B92020"/>
                </a:solidFill>
                <a:latin typeface="Arial"/>
                <a:cs typeface="Arial"/>
              </a:rPr>
              <a:t>'</a:t>
            </a:r>
            <a:r>
              <a:rPr sz="1050" spc="325" dirty="0">
                <a:solidFill>
                  <a:srgbClr val="333333"/>
                </a:solidFill>
                <a:latin typeface="Arial"/>
                <a:cs typeface="Arial"/>
              </a:rPr>
              <a:t>:  </a:t>
            </a:r>
            <a:r>
              <a:rPr sz="1050" spc="80" dirty="0">
                <a:solidFill>
                  <a:srgbClr val="333333"/>
                </a:solidFill>
                <a:latin typeface="Arial"/>
                <a:cs typeface="Arial"/>
              </a:rPr>
              <a:t>main()</a:t>
            </a:r>
            <a:endParaRPr sz="1050">
              <a:latin typeface="Arial"/>
              <a:cs typeface="Arial"/>
            </a:endParaRPr>
          </a:p>
          <a:p>
            <a:pPr>
              <a:lnSpc>
                <a:spcPct val="100000"/>
              </a:lnSpc>
              <a:spcBef>
                <a:spcPts val="5"/>
              </a:spcBef>
            </a:pPr>
            <a:endParaRPr sz="1050">
              <a:latin typeface="Arial"/>
              <a:cs typeface="Arial"/>
            </a:endParaRPr>
          </a:p>
          <a:p>
            <a:pPr marL="233045" indent="-220979">
              <a:lnSpc>
                <a:spcPct val="100000"/>
              </a:lnSpc>
              <a:buSzPct val="90476"/>
              <a:buAutoNum type="romanLcPeriod" startAt="10"/>
              <a:tabLst>
                <a:tab pos="233679" algn="l"/>
              </a:tabLst>
            </a:pPr>
            <a:r>
              <a:rPr sz="1050" spc="70" dirty="0">
                <a:latin typeface="Arial"/>
                <a:cs typeface="Arial"/>
              </a:rPr>
              <a:t>Hybrid </a:t>
            </a:r>
            <a:r>
              <a:rPr sz="1050" spc="135" dirty="0">
                <a:latin typeface="Arial"/>
                <a:cs typeface="Arial"/>
              </a:rPr>
              <a:t>of </a:t>
            </a:r>
            <a:r>
              <a:rPr sz="1050" spc="50" dirty="0">
                <a:latin typeface="Arial"/>
                <a:cs typeface="Arial"/>
              </a:rPr>
              <a:t>Vigenere </a:t>
            </a:r>
            <a:r>
              <a:rPr sz="1050" spc="-125" dirty="0">
                <a:latin typeface="Arial"/>
                <a:cs typeface="Arial"/>
              </a:rPr>
              <a:t>&amp; </a:t>
            </a:r>
            <a:r>
              <a:rPr sz="1050" spc="80" dirty="0">
                <a:latin typeface="Arial"/>
                <a:cs typeface="Arial"/>
              </a:rPr>
              <a:t>Polybius </a:t>
            </a:r>
            <a:r>
              <a:rPr sz="1050" spc="10" dirty="0">
                <a:latin typeface="Arial"/>
                <a:cs typeface="Arial"/>
              </a:rPr>
              <a:t>Square </a:t>
            </a:r>
            <a:r>
              <a:rPr sz="1050" spc="70" dirty="0">
                <a:latin typeface="Arial"/>
                <a:cs typeface="Arial"/>
              </a:rPr>
              <a:t>cryptography </a:t>
            </a:r>
            <a:r>
              <a:rPr sz="1050" spc="114" dirty="0">
                <a:latin typeface="Arial"/>
                <a:cs typeface="Arial"/>
              </a:rPr>
              <a:t>algorithm.</a:t>
            </a:r>
            <a:r>
              <a:rPr sz="1050" spc="-110" dirty="0">
                <a:latin typeface="Arial"/>
                <a:cs typeface="Arial"/>
              </a:rPr>
              <a:t> </a:t>
            </a:r>
            <a:r>
              <a:rPr sz="1050" spc="204" dirty="0">
                <a:latin typeface="Arial"/>
                <a:cs typeface="Arial"/>
              </a:rPr>
              <a:t>[x]</a:t>
            </a:r>
            <a:endParaRPr sz="1050">
              <a:latin typeface="Arial"/>
              <a:cs typeface="Arial"/>
            </a:endParaRPr>
          </a:p>
          <a:p>
            <a:pPr marL="232410" lvl="1" indent="-147320">
              <a:lnSpc>
                <a:spcPct val="100000"/>
              </a:lnSpc>
              <a:spcBef>
                <a:spcPts val="15"/>
              </a:spcBef>
              <a:buChar char="•"/>
              <a:tabLst>
                <a:tab pos="233045" algn="l"/>
              </a:tabLst>
            </a:pPr>
            <a:r>
              <a:rPr sz="1050" spc="135" dirty="0">
                <a:latin typeface="Arial"/>
                <a:cs typeface="Arial"/>
              </a:rPr>
              <a:t>0. </a:t>
            </a:r>
            <a:r>
              <a:rPr sz="1050" spc="30" dirty="0">
                <a:latin typeface="Arial"/>
                <a:cs typeface="Arial"/>
              </a:rPr>
              <a:t>Encoding  </a:t>
            </a:r>
            <a:r>
              <a:rPr sz="1050" spc="-10" dirty="0">
                <a:latin typeface="Arial"/>
                <a:cs typeface="Arial"/>
              </a:rPr>
              <a:t>mode.</a:t>
            </a:r>
            <a:endParaRPr sz="1050">
              <a:latin typeface="Arial"/>
              <a:cs typeface="Arial"/>
            </a:endParaRPr>
          </a:p>
          <a:p>
            <a:pPr marL="232410" lvl="1" indent="-147320">
              <a:lnSpc>
                <a:spcPct val="100000"/>
              </a:lnSpc>
              <a:spcBef>
                <a:spcPts val="15"/>
              </a:spcBef>
              <a:buChar char="•"/>
              <a:tabLst>
                <a:tab pos="233045" algn="l"/>
              </a:tabLst>
            </a:pPr>
            <a:r>
              <a:rPr sz="1050" spc="135" dirty="0">
                <a:latin typeface="Arial"/>
                <a:cs typeface="Arial"/>
              </a:rPr>
              <a:t>1. </a:t>
            </a:r>
            <a:r>
              <a:rPr sz="1050" spc="20" dirty="0">
                <a:latin typeface="Arial"/>
                <a:cs typeface="Arial"/>
              </a:rPr>
              <a:t>Decoding </a:t>
            </a:r>
            <a:r>
              <a:rPr sz="1050" spc="65" dirty="0">
                <a:latin typeface="Arial"/>
                <a:cs typeface="Arial"/>
              </a:rPr>
              <a:t> </a:t>
            </a:r>
            <a:r>
              <a:rPr sz="1050" spc="-10" dirty="0">
                <a:latin typeface="Arial"/>
                <a:cs typeface="Arial"/>
              </a:rPr>
              <a:t>mode.</a:t>
            </a:r>
            <a:endParaRPr sz="1050">
              <a:latin typeface="Arial"/>
              <a:cs typeface="Arial"/>
            </a:endParaRPr>
          </a:p>
          <a:p>
            <a:pPr marL="12700">
              <a:lnSpc>
                <a:spcPct val="100000"/>
              </a:lnSpc>
              <a:spcBef>
                <a:spcPts val="15"/>
              </a:spcBef>
            </a:pPr>
            <a:r>
              <a:rPr sz="1050" spc="185" dirty="0">
                <a:latin typeface="Arial"/>
                <a:cs typeface="Arial"/>
              </a:rPr>
              <a:t>[?] </a:t>
            </a:r>
            <a:r>
              <a:rPr sz="1050" spc="90" dirty="0">
                <a:latin typeface="Arial"/>
                <a:cs typeface="Arial"/>
              </a:rPr>
              <a:t>Select </a:t>
            </a:r>
            <a:r>
              <a:rPr sz="1050" spc="15" dirty="0">
                <a:latin typeface="Arial"/>
                <a:cs typeface="Arial"/>
              </a:rPr>
              <a:t>program </a:t>
            </a:r>
            <a:r>
              <a:rPr sz="1050" spc="-80" dirty="0">
                <a:latin typeface="Arial"/>
                <a:cs typeface="Arial"/>
              </a:rPr>
              <a:t>mode </a:t>
            </a:r>
            <a:r>
              <a:rPr sz="1050" spc="225" dirty="0">
                <a:latin typeface="Arial"/>
                <a:cs typeface="Arial"/>
              </a:rPr>
              <a:t>-</a:t>
            </a:r>
            <a:r>
              <a:rPr sz="1050" spc="80" dirty="0">
                <a:latin typeface="Arial"/>
                <a:cs typeface="Arial"/>
              </a:rPr>
              <a:t> </a:t>
            </a:r>
            <a:r>
              <a:rPr sz="1050" spc="-10" dirty="0">
                <a:latin typeface="Arial"/>
                <a:cs typeface="Arial"/>
              </a:rPr>
              <a:t>0</a:t>
            </a:r>
            <a:endParaRPr sz="1050">
              <a:latin typeface="Arial"/>
              <a:cs typeface="Arial"/>
            </a:endParaRPr>
          </a:p>
          <a:p>
            <a:pPr marL="12700">
              <a:lnSpc>
                <a:spcPct val="100000"/>
              </a:lnSpc>
              <a:spcBef>
                <a:spcPts val="15"/>
              </a:spcBef>
            </a:pPr>
            <a:r>
              <a:rPr sz="1050" spc="175" dirty="0">
                <a:latin typeface="Arial"/>
                <a:cs typeface="Arial"/>
              </a:rPr>
              <a:t>[+] </a:t>
            </a:r>
            <a:r>
              <a:rPr sz="1050" spc="75" dirty="0">
                <a:latin typeface="Arial"/>
                <a:cs typeface="Arial"/>
              </a:rPr>
              <a:t>Enter </a:t>
            </a:r>
            <a:r>
              <a:rPr sz="1050" spc="65" dirty="0">
                <a:latin typeface="Arial"/>
                <a:cs typeface="Arial"/>
              </a:rPr>
              <a:t>your </a:t>
            </a:r>
            <a:r>
              <a:rPr sz="1050" spc="150" dirty="0">
                <a:latin typeface="Arial"/>
                <a:cs typeface="Arial"/>
              </a:rPr>
              <a:t>text </a:t>
            </a:r>
            <a:r>
              <a:rPr sz="1050" spc="225" dirty="0">
                <a:latin typeface="Arial"/>
                <a:cs typeface="Arial"/>
              </a:rPr>
              <a:t>-</a:t>
            </a:r>
            <a:r>
              <a:rPr sz="1050" spc="215" dirty="0">
                <a:latin typeface="Arial"/>
                <a:cs typeface="Arial"/>
              </a:rPr>
              <a:t> </a:t>
            </a:r>
            <a:r>
              <a:rPr sz="1050" spc="-130" dirty="0">
                <a:latin typeface="Arial"/>
                <a:cs typeface="Arial"/>
              </a:rPr>
              <a:t>DQPYQFEYADLVFZ</a:t>
            </a:r>
            <a:endParaRPr sz="1050">
              <a:latin typeface="Arial"/>
              <a:cs typeface="Arial"/>
            </a:endParaRPr>
          </a:p>
          <a:p>
            <a:pPr>
              <a:lnSpc>
                <a:spcPct val="100000"/>
              </a:lnSpc>
              <a:spcBef>
                <a:spcPts val="25"/>
              </a:spcBef>
            </a:pPr>
            <a:endParaRPr sz="1100">
              <a:latin typeface="Arial"/>
              <a:cs typeface="Arial"/>
            </a:endParaRPr>
          </a:p>
          <a:p>
            <a:pPr marL="85725">
              <a:lnSpc>
                <a:spcPct val="100000"/>
              </a:lnSpc>
            </a:pPr>
            <a:r>
              <a:rPr sz="1050" spc="-10" dirty="0">
                <a:latin typeface="Arial"/>
                <a:cs typeface="Arial"/>
              </a:rPr>
              <a:t>»» </a:t>
            </a:r>
            <a:r>
              <a:rPr sz="1050" spc="-30" dirty="0">
                <a:latin typeface="Arial"/>
                <a:cs typeface="Arial"/>
              </a:rPr>
              <a:t>The </a:t>
            </a:r>
            <a:r>
              <a:rPr sz="1050" spc="145" dirty="0">
                <a:latin typeface="Arial"/>
                <a:cs typeface="Arial"/>
              </a:rPr>
              <a:t>result </a:t>
            </a:r>
            <a:r>
              <a:rPr sz="1050" spc="135" dirty="0">
                <a:latin typeface="Arial"/>
                <a:cs typeface="Arial"/>
              </a:rPr>
              <a:t>of </a:t>
            </a:r>
            <a:r>
              <a:rPr sz="1050" spc="40" dirty="0">
                <a:latin typeface="Arial"/>
                <a:cs typeface="Arial"/>
              </a:rPr>
              <a:t>encoding </a:t>
            </a:r>
            <a:r>
              <a:rPr sz="1050" spc="285" dirty="0">
                <a:latin typeface="Arial"/>
                <a:cs typeface="Arial"/>
              </a:rPr>
              <a:t>.</a:t>
            </a:r>
            <a:r>
              <a:rPr sz="1050" spc="530" dirty="0">
                <a:latin typeface="Arial"/>
                <a:cs typeface="Arial"/>
              </a:rPr>
              <a:t> </a:t>
            </a:r>
            <a:r>
              <a:rPr sz="1050" spc="-10" dirty="0">
                <a:latin typeface="Arial"/>
                <a:cs typeface="Arial"/>
              </a:rPr>
              <a:t>««</a:t>
            </a:r>
            <a:endParaRPr sz="1050">
              <a:latin typeface="Arial"/>
              <a:cs typeface="Arial"/>
            </a:endParaRPr>
          </a:p>
          <a:p>
            <a:pPr marL="12700">
              <a:lnSpc>
                <a:spcPct val="100000"/>
              </a:lnSpc>
              <a:spcBef>
                <a:spcPts val="15"/>
              </a:spcBef>
            </a:pPr>
            <a:r>
              <a:rPr sz="1050" spc="-10" dirty="0">
                <a:latin typeface="Arial"/>
                <a:cs typeface="Arial"/>
              </a:rPr>
              <a:t>41 14 53 45 14 12 51 45 11 41 13 15 12</a:t>
            </a:r>
            <a:r>
              <a:rPr sz="1050" spc="114" dirty="0">
                <a:latin typeface="Arial"/>
                <a:cs typeface="Arial"/>
              </a:rPr>
              <a:t> </a:t>
            </a:r>
            <a:r>
              <a:rPr sz="1050" spc="-10" dirty="0">
                <a:latin typeface="Arial"/>
                <a:cs typeface="Arial"/>
              </a:rPr>
              <a:t>55</a:t>
            </a:r>
            <a:endParaRPr sz="1050">
              <a:latin typeface="Arial"/>
              <a:cs typeface="Arial"/>
            </a:endParaRPr>
          </a:p>
        </p:txBody>
      </p:sp>
      <p:sp>
        <p:nvSpPr>
          <p:cNvPr id="6" name="object 6"/>
          <p:cNvSpPr txBox="1">
            <a:spLocks noGrp="1"/>
          </p:cNvSpPr>
          <p:nvPr>
            <p:ph type="ftr" sz="quarter" idx="5"/>
          </p:nvPr>
        </p:nvSpPr>
        <p:spPr>
          <a:xfrm>
            <a:off x="2642616" y="9354312"/>
            <a:ext cx="2487168" cy="280205"/>
          </a:xfrm>
          <a:prstGeom prst="rect">
            <a:avLst/>
          </a:prstGeom>
        </p:spPr>
        <p:txBody>
          <a:bodyPr vert="horz" wrap="square" lIns="0" tIns="3175" rIns="0" bIns="0" rtlCol="0">
            <a:spAutoFit/>
          </a:bodyPr>
          <a:lstStyle/>
          <a:p>
            <a:pPr marL="12700">
              <a:lnSpc>
                <a:spcPct val="100000"/>
              </a:lnSpc>
              <a:spcBef>
                <a:spcPts val="25"/>
              </a:spcBef>
            </a:pPr>
            <a:r>
              <a:rPr lang="en-US" dirty="0" smtClean="0"/>
              <a:t>61</a:t>
            </a:r>
            <a:endParaRPr dirty="0"/>
          </a:p>
        </p:txBody>
      </p:sp>
      <p:sp>
        <p:nvSpPr>
          <p:cNvPr id="7" name="object 7"/>
          <p:cNvSpPr txBox="1">
            <a:spLocks noGrp="1"/>
          </p:cNvSpPr>
          <p:nvPr>
            <p:ph type="sldNum" sz="quarter" idx="7"/>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dirty="0"/>
              <a:pPr marL="38100">
                <a:lnSpc>
                  <a:spcPct val="100000"/>
                </a:lnSpc>
                <a:spcBef>
                  <a:spcPts val="25"/>
                </a:spcBef>
              </a:pPr>
              <a:t>57</a:t>
            </a:fld>
            <a:r>
              <a:rPr spc="-5" dirty="0"/>
              <a:t>/</a:t>
            </a:r>
            <a:r>
              <a:rPr dirty="0"/>
              <a:t>6</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3254" y="165099"/>
            <a:ext cx="47752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1/12/2021</a:t>
            </a:r>
            <a:endParaRPr sz="800">
              <a:latin typeface="Arial"/>
              <a:cs typeface="Arial"/>
            </a:endParaRPr>
          </a:p>
        </p:txBody>
      </p:sp>
      <p:sp>
        <p:nvSpPr>
          <p:cNvPr id="3" name="object 3"/>
          <p:cNvSpPr txBox="1"/>
          <p:nvPr/>
        </p:nvSpPr>
        <p:spPr>
          <a:xfrm>
            <a:off x="3653043" y="165099"/>
            <a:ext cx="130238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temp-161045786284803855</a:t>
            </a:r>
            <a:endParaRPr sz="800">
              <a:latin typeface="Arial"/>
              <a:cs typeface="Arial"/>
            </a:endParaRPr>
          </a:p>
        </p:txBody>
      </p:sp>
      <p:sp>
        <p:nvSpPr>
          <p:cNvPr id="4" name="object 4"/>
          <p:cNvSpPr txBox="1"/>
          <p:nvPr/>
        </p:nvSpPr>
        <p:spPr>
          <a:xfrm>
            <a:off x="837653" y="469798"/>
            <a:ext cx="539115" cy="185420"/>
          </a:xfrm>
          <a:prstGeom prst="rect">
            <a:avLst/>
          </a:prstGeom>
        </p:spPr>
        <p:txBody>
          <a:bodyPr vert="horz" wrap="square" lIns="0" tIns="12700" rIns="0" bIns="0" rtlCol="0">
            <a:spAutoFit/>
          </a:bodyPr>
          <a:lstStyle/>
          <a:p>
            <a:pPr marL="12700">
              <a:lnSpc>
                <a:spcPct val="100000"/>
              </a:lnSpc>
              <a:spcBef>
                <a:spcPts val="100"/>
              </a:spcBef>
            </a:pPr>
            <a:r>
              <a:rPr sz="1050" spc="135" dirty="0">
                <a:solidFill>
                  <a:srgbClr val="2F3F9E"/>
                </a:solidFill>
                <a:latin typeface="Arial"/>
                <a:cs typeface="Arial"/>
              </a:rPr>
              <a:t>In</a:t>
            </a:r>
            <a:r>
              <a:rPr sz="1050" spc="210" dirty="0">
                <a:solidFill>
                  <a:srgbClr val="2F3F9E"/>
                </a:solidFill>
                <a:latin typeface="Arial"/>
                <a:cs typeface="Arial"/>
              </a:rPr>
              <a:t> [5]:</a:t>
            </a:r>
            <a:endParaRPr sz="1050">
              <a:latin typeface="Arial"/>
              <a:cs typeface="Arial"/>
            </a:endParaRPr>
          </a:p>
        </p:txBody>
      </p:sp>
      <p:sp>
        <p:nvSpPr>
          <p:cNvPr id="5" name="object 5"/>
          <p:cNvSpPr/>
          <p:nvPr/>
        </p:nvSpPr>
        <p:spPr>
          <a:xfrm>
            <a:off x="1420811" y="430110"/>
            <a:ext cx="5857875" cy="9272905"/>
          </a:xfrm>
          <a:custGeom>
            <a:avLst/>
            <a:gdLst/>
            <a:ahLst/>
            <a:cxnLst/>
            <a:rect l="l" t="t" r="r" b="b"/>
            <a:pathLst>
              <a:path w="5857875" h="9272905">
                <a:moveTo>
                  <a:pt x="0" y="9272689"/>
                </a:moveTo>
                <a:lnTo>
                  <a:pt x="0" y="14287"/>
                </a:lnTo>
                <a:lnTo>
                  <a:pt x="0" y="12382"/>
                </a:lnTo>
                <a:lnTo>
                  <a:pt x="361" y="10572"/>
                </a:lnTo>
                <a:lnTo>
                  <a:pt x="1085" y="8858"/>
                </a:lnTo>
                <a:lnTo>
                  <a:pt x="1809" y="7048"/>
                </a:lnTo>
                <a:lnTo>
                  <a:pt x="2847" y="5524"/>
                </a:lnTo>
                <a:lnTo>
                  <a:pt x="12392" y="0"/>
                </a:lnTo>
                <a:lnTo>
                  <a:pt x="14287" y="0"/>
                </a:lnTo>
                <a:lnTo>
                  <a:pt x="5843587" y="0"/>
                </a:lnTo>
                <a:lnTo>
                  <a:pt x="5845482" y="0"/>
                </a:lnTo>
                <a:lnTo>
                  <a:pt x="5847302" y="380"/>
                </a:lnTo>
                <a:lnTo>
                  <a:pt x="5856789" y="8858"/>
                </a:lnTo>
                <a:lnTo>
                  <a:pt x="5857513" y="10572"/>
                </a:lnTo>
                <a:lnTo>
                  <a:pt x="5857875" y="12382"/>
                </a:lnTo>
                <a:lnTo>
                  <a:pt x="5857875" y="14287"/>
                </a:lnTo>
                <a:lnTo>
                  <a:pt x="5857875" y="9272689"/>
                </a:lnTo>
              </a:path>
            </a:pathLst>
          </a:custGeom>
          <a:ln w="9525">
            <a:solidFill>
              <a:srgbClr val="CFCFCF"/>
            </a:solidFill>
          </a:ln>
        </p:spPr>
        <p:txBody>
          <a:bodyPr wrap="square" lIns="0" tIns="0" rIns="0" bIns="0" rtlCol="0"/>
          <a:lstStyle/>
          <a:p>
            <a:endParaRPr/>
          </a:p>
        </p:txBody>
      </p:sp>
      <p:sp>
        <p:nvSpPr>
          <p:cNvPr id="6" name="object 6"/>
          <p:cNvSpPr txBox="1"/>
          <p:nvPr/>
        </p:nvSpPr>
        <p:spPr>
          <a:xfrm>
            <a:off x="1466899" y="469798"/>
            <a:ext cx="3397250" cy="185420"/>
          </a:xfrm>
          <a:prstGeom prst="rect">
            <a:avLst/>
          </a:prstGeom>
        </p:spPr>
        <p:txBody>
          <a:bodyPr vert="horz" wrap="square" lIns="0" tIns="12700" rIns="0" bIns="0" rtlCol="0">
            <a:spAutoFit/>
          </a:bodyPr>
          <a:lstStyle/>
          <a:p>
            <a:pPr marL="12700">
              <a:lnSpc>
                <a:spcPct val="100000"/>
              </a:lnSpc>
              <a:spcBef>
                <a:spcPts val="100"/>
              </a:spcBef>
            </a:pPr>
            <a:r>
              <a:rPr sz="1050" b="1" spc="-10" dirty="0">
                <a:solidFill>
                  <a:srgbClr val="008000"/>
                </a:solidFill>
                <a:latin typeface="Arial"/>
                <a:cs typeface="Arial"/>
              </a:rPr>
              <a:t>from </a:t>
            </a:r>
            <a:r>
              <a:rPr sz="1050" b="1" spc="90" dirty="0">
                <a:solidFill>
                  <a:srgbClr val="0000FF"/>
                </a:solidFill>
                <a:latin typeface="Arial"/>
                <a:cs typeface="Arial"/>
              </a:rPr>
              <a:t>string </a:t>
            </a:r>
            <a:r>
              <a:rPr sz="1050" b="1" spc="30" dirty="0">
                <a:solidFill>
                  <a:srgbClr val="008000"/>
                </a:solidFill>
                <a:latin typeface="Arial"/>
                <a:cs typeface="Arial"/>
              </a:rPr>
              <a:t>import </a:t>
            </a:r>
            <a:r>
              <a:rPr sz="1050" spc="70" dirty="0">
                <a:solidFill>
                  <a:srgbClr val="333333"/>
                </a:solidFill>
                <a:latin typeface="Arial"/>
                <a:cs typeface="Arial"/>
              </a:rPr>
              <a:t>ascii_uppercase </a:t>
            </a:r>
            <a:r>
              <a:rPr sz="1050" b="1" spc="-10" dirty="0">
                <a:solidFill>
                  <a:srgbClr val="008000"/>
                </a:solidFill>
                <a:latin typeface="Arial"/>
                <a:cs typeface="Arial"/>
              </a:rPr>
              <a:t>as</a:t>
            </a:r>
            <a:r>
              <a:rPr sz="1050" b="1" spc="260" dirty="0">
                <a:solidFill>
                  <a:srgbClr val="008000"/>
                </a:solidFill>
                <a:latin typeface="Arial"/>
                <a:cs typeface="Arial"/>
              </a:rPr>
              <a:t> </a:t>
            </a:r>
            <a:r>
              <a:rPr sz="1050" spc="70" dirty="0">
                <a:solidFill>
                  <a:srgbClr val="333333"/>
                </a:solidFill>
                <a:latin typeface="Arial"/>
                <a:cs typeface="Arial"/>
              </a:rPr>
              <a:t>alphabet</a:t>
            </a:r>
            <a:endParaRPr sz="1050">
              <a:latin typeface="Arial"/>
              <a:cs typeface="Arial"/>
            </a:endParaRPr>
          </a:p>
        </p:txBody>
      </p:sp>
      <p:sp>
        <p:nvSpPr>
          <p:cNvPr id="10" name="object 10"/>
          <p:cNvSpPr txBox="1">
            <a:spLocks noGrp="1"/>
          </p:cNvSpPr>
          <p:nvPr>
            <p:ph type="ftr" sz="quarter" idx="5"/>
          </p:nvPr>
        </p:nvSpPr>
        <p:spPr>
          <a:xfrm>
            <a:off x="2642616" y="9354312"/>
            <a:ext cx="2487168" cy="280205"/>
          </a:xfrm>
          <a:prstGeom prst="rect">
            <a:avLst/>
          </a:prstGeom>
        </p:spPr>
        <p:txBody>
          <a:bodyPr vert="horz" wrap="square" lIns="0" tIns="3175" rIns="0" bIns="0" rtlCol="0">
            <a:spAutoFit/>
          </a:bodyPr>
          <a:lstStyle/>
          <a:p>
            <a:pPr marL="12700">
              <a:lnSpc>
                <a:spcPct val="100000"/>
              </a:lnSpc>
              <a:spcBef>
                <a:spcPts val="25"/>
              </a:spcBef>
            </a:pPr>
            <a:r>
              <a:rPr lang="en-US" dirty="0" smtClean="0"/>
              <a:t>62</a:t>
            </a:r>
            <a:endParaRPr dirty="0"/>
          </a:p>
        </p:txBody>
      </p:sp>
      <p:sp>
        <p:nvSpPr>
          <p:cNvPr id="11" name="object 11"/>
          <p:cNvSpPr txBox="1">
            <a:spLocks noGrp="1"/>
          </p:cNvSpPr>
          <p:nvPr>
            <p:ph type="sldNum" sz="quarter" idx="7"/>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dirty="0"/>
              <a:pPr marL="38100">
                <a:lnSpc>
                  <a:spcPct val="100000"/>
                </a:lnSpc>
                <a:spcBef>
                  <a:spcPts val="25"/>
                </a:spcBef>
              </a:pPr>
              <a:t>58</a:t>
            </a:fld>
            <a:r>
              <a:rPr spc="-5" dirty="0"/>
              <a:t>/</a:t>
            </a:r>
            <a:r>
              <a:rPr dirty="0"/>
              <a:t>6</a:t>
            </a:r>
          </a:p>
        </p:txBody>
      </p:sp>
      <p:sp>
        <p:nvSpPr>
          <p:cNvPr id="7" name="object 7"/>
          <p:cNvSpPr txBox="1"/>
          <p:nvPr/>
        </p:nvSpPr>
        <p:spPr>
          <a:xfrm>
            <a:off x="1466899" y="955573"/>
            <a:ext cx="1638300" cy="347345"/>
          </a:xfrm>
          <a:prstGeom prst="rect">
            <a:avLst/>
          </a:prstGeom>
        </p:spPr>
        <p:txBody>
          <a:bodyPr vert="horz" wrap="square" lIns="0" tIns="10795" rIns="0" bIns="0" rtlCol="0">
            <a:spAutoFit/>
          </a:bodyPr>
          <a:lstStyle/>
          <a:p>
            <a:pPr marL="305435" marR="5080" indent="-293370">
              <a:lnSpc>
                <a:spcPct val="101200"/>
              </a:lnSpc>
              <a:spcBef>
                <a:spcPts val="85"/>
              </a:spcBef>
            </a:pPr>
            <a:r>
              <a:rPr sz="1050" b="1" spc="50" dirty="0">
                <a:solidFill>
                  <a:srgbClr val="008000"/>
                </a:solidFill>
                <a:latin typeface="Arial"/>
                <a:cs typeface="Arial"/>
              </a:rPr>
              <a:t>def </a:t>
            </a:r>
            <a:r>
              <a:rPr sz="1050" spc="90" dirty="0">
                <a:solidFill>
                  <a:srgbClr val="0000FF"/>
                </a:solidFill>
                <a:latin typeface="Arial"/>
                <a:cs typeface="Arial"/>
              </a:rPr>
              <a:t>codes_table</a:t>
            </a:r>
            <a:r>
              <a:rPr sz="1050" spc="90" dirty="0">
                <a:solidFill>
                  <a:srgbClr val="333333"/>
                </a:solidFill>
                <a:latin typeface="Arial"/>
                <a:cs typeface="Arial"/>
              </a:rPr>
              <a:t>(char):  </a:t>
            </a:r>
            <a:r>
              <a:rPr sz="1050" spc="120" dirty="0">
                <a:solidFill>
                  <a:srgbClr val="333333"/>
                </a:solidFill>
                <a:latin typeface="Arial"/>
                <a:cs typeface="Arial"/>
              </a:rPr>
              <a:t>table </a:t>
            </a:r>
            <a:r>
              <a:rPr sz="1050" spc="-40" dirty="0">
                <a:solidFill>
                  <a:srgbClr val="666666"/>
                </a:solidFill>
                <a:latin typeface="Arial"/>
                <a:cs typeface="Arial"/>
              </a:rPr>
              <a:t>=</a:t>
            </a:r>
            <a:r>
              <a:rPr sz="1050" spc="15" dirty="0">
                <a:solidFill>
                  <a:srgbClr val="666666"/>
                </a:solidFill>
                <a:latin typeface="Arial"/>
                <a:cs typeface="Arial"/>
              </a:rPr>
              <a:t> </a:t>
            </a:r>
            <a:r>
              <a:rPr sz="1050" spc="225" dirty="0">
                <a:solidFill>
                  <a:srgbClr val="333333"/>
                </a:solidFill>
                <a:latin typeface="Arial"/>
                <a:cs typeface="Arial"/>
              </a:rPr>
              <a:t>{</a:t>
            </a:r>
            <a:endParaRPr sz="1050">
              <a:latin typeface="Arial"/>
              <a:cs typeface="Arial"/>
            </a:endParaRPr>
          </a:p>
        </p:txBody>
      </p:sp>
      <p:graphicFrame>
        <p:nvGraphicFramePr>
          <p:cNvPr id="8" name="object 8"/>
          <p:cNvGraphicFramePr>
            <a:graphicFrameLocks noGrp="1"/>
          </p:cNvGraphicFramePr>
          <p:nvPr/>
        </p:nvGraphicFramePr>
        <p:xfrm>
          <a:off x="2034380" y="1326437"/>
          <a:ext cx="3869052" cy="781049"/>
        </p:xfrm>
        <a:graphic>
          <a:graphicData uri="http://schemas.openxmlformats.org/drawingml/2006/table">
            <a:tbl>
              <a:tblPr firstRow="1" bandRow="1">
                <a:tableStyleId>{2D5ABB26-0587-4C30-8999-92F81FD0307C}</a:tableStyleId>
              </a:tblPr>
              <a:tblGrid>
                <a:gridCol w="361315"/>
                <a:gridCol w="292735"/>
                <a:gridCol w="365759"/>
                <a:gridCol w="292734"/>
                <a:gridCol w="365760"/>
                <a:gridCol w="292735"/>
                <a:gridCol w="365760"/>
                <a:gridCol w="292735"/>
                <a:gridCol w="365760"/>
                <a:gridCol w="292734"/>
                <a:gridCol w="581025"/>
              </a:tblGrid>
              <a:tr h="147637">
                <a:tc>
                  <a:txBody>
                    <a:bodyPr/>
                    <a:lstStyle/>
                    <a:p>
                      <a:pPr algn="ctr">
                        <a:lnSpc>
                          <a:spcPts val="990"/>
                        </a:lnSpc>
                      </a:pPr>
                      <a:r>
                        <a:rPr sz="1050" spc="140" dirty="0">
                          <a:solidFill>
                            <a:srgbClr val="B92020"/>
                          </a:solidFill>
                          <a:latin typeface="Arial"/>
                          <a:cs typeface="Arial"/>
                        </a:rPr>
                        <a:t>"A"</a:t>
                      </a:r>
                      <a:r>
                        <a:rPr sz="1050" spc="140"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990"/>
                        </a:lnSpc>
                      </a:pPr>
                      <a:r>
                        <a:rPr sz="1050" spc="85" dirty="0">
                          <a:solidFill>
                            <a:srgbClr val="666666"/>
                          </a:solidFill>
                          <a:latin typeface="Arial"/>
                          <a:cs typeface="Arial"/>
                        </a:rPr>
                        <a:t>11</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990"/>
                        </a:lnSpc>
                      </a:pPr>
                      <a:r>
                        <a:rPr sz="1050" spc="140" dirty="0">
                          <a:solidFill>
                            <a:srgbClr val="B92020"/>
                          </a:solidFill>
                          <a:latin typeface="Arial"/>
                          <a:cs typeface="Arial"/>
                        </a:rPr>
                        <a:t>"B"</a:t>
                      </a:r>
                      <a:r>
                        <a:rPr sz="1050" spc="140"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990"/>
                        </a:lnSpc>
                      </a:pPr>
                      <a:r>
                        <a:rPr sz="1050" spc="85" dirty="0">
                          <a:solidFill>
                            <a:srgbClr val="666666"/>
                          </a:solidFill>
                          <a:latin typeface="Arial"/>
                          <a:cs typeface="Arial"/>
                        </a:rPr>
                        <a:t>21</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990"/>
                        </a:lnSpc>
                      </a:pPr>
                      <a:r>
                        <a:rPr sz="1050" spc="125" dirty="0">
                          <a:solidFill>
                            <a:srgbClr val="B92020"/>
                          </a:solidFill>
                          <a:latin typeface="Arial"/>
                          <a:cs typeface="Arial"/>
                        </a:rPr>
                        <a:t>"C"</a:t>
                      </a:r>
                      <a:r>
                        <a:rPr sz="1050" spc="12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990"/>
                        </a:lnSpc>
                      </a:pPr>
                      <a:r>
                        <a:rPr sz="1050" spc="85" dirty="0">
                          <a:solidFill>
                            <a:srgbClr val="666666"/>
                          </a:solidFill>
                          <a:latin typeface="Arial"/>
                          <a:cs typeface="Arial"/>
                        </a:rPr>
                        <a:t>31</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990"/>
                        </a:lnSpc>
                      </a:pPr>
                      <a:r>
                        <a:rPr sz="1050" spc="125" dirty="0">
                          <a:solidFill>
                            <a:srgbClr val="B92020"/>
                          </a:solidFill>
                          <a:latin typeface="Arial"/>
                          <a:cs typeface="Arial"/>
                        </a:rPr>
                        <a:t>"D"</a:t>
                      </a:r>
                      <a:r>
                        <a:rPr sz="1050" spc="12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990"/>
                        </a:lnSpc>
                      </a:pPr>
                      <a:r>
                        <a:rPr sz="1050" spc="85" dirty="0">
                          <a:solidFill>
                            <a:srgbClr val="666666"/>
                          </a:solidFill>
                          <a:latin typeface="Arial"/>
                          <a:cs typeface="Arial"/>
                        </a:rPr>
                        <a:t>41</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990"/>
                        </a:lnSpc>
                      </a:pPr>
                      <a:r>
                        <a:rPr sz="1050" spc="140" dirty="0">
                          <a:solidFill>
                            <a:srgbClr val="B92020"/>
                          </a:solidFill>
                          <a:latin typeface="Arial"/>
                          <a:cs typeface="Arial"/>
                        </a:rPr>
                        <a:t>"E"</a:t>
                      </a:r>
                      <a:r>
                        <a:rPr sz="1050" spc="140"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990"/>
                        </a:lnSpc>
                      </a:pPr>
                      <a:r>
                        <a:rPr sz="1050" spc="85" dirty="0">
                          <a:solidFill>
                            <a:srgbClr val="666666"/>
                          </a:solidFill>
                          <a:latin typeface="Arial"/>
                          <a:cs typeface="Arial"/>
                        </a:rPr>
                        <a:t>51</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nSpc>
                          <a:spcPct val="100000"/>
                        </a:lnSpc>
                      </a:pPr>
                      <a:endParaRPr sz="800">
                        <a:latin typeface="Times New Roman"/>
                        <a:cs typeface="Times New Roman"/>
                      </a:endParaRPr>
                    </a:p>
                  </a:txBody>
                  <a:tcPr marL="0" marR="0" marT="0" marB="0"/>
                </a:tc>
              </a:tr>
              <a:tr h="161925">
                <a:tc>
                  <a:txBody>
                    <a:bodyPr/>
                    <a:lstStyle/>
                    <a:p>
                      <a:pPr algn="ctr">
                        <a:lnSpc>
                          <a:spcPts val="1100"/>
                        </a:lnSpc>
                      </a:pPr>
                      <a:r>
                        <a:rPr sz="1050" spc="155" dirty="0">
                          <a:solidFill>
                            <a:srgbClr val="B92020"/>
                          </a:solidFill>
                          <a:latin typeface="Arial"/>
                          <a:cs typeface="Arial"/>
                        </a:rPr>
                        <a:t>"F"</a:t>
                      </a:r>
                      <a:r>
                        <a:rPr sz="1050" spc="15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85" dirty="0">
                          <a:solidFill>
                            <a:srgbClr val="666666"/>
                          </a:solidFill>
                          <a:latin typeface="Arial"/>
                          <a:cs typeface="Arial"/>
                        </a:rPr>
                        <a:t>12</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110" dirty="0">
                          <a:solidFill>
                            <a:srgbClr val="B92020"/>
                          </a:solidFill>
                          <a:latin typeface="Arial"/>
                          <a:cs typeface="Arial"/>
                        </a:rPr>
                        <a:t>"G"</a:t>
                      </a:r>
                      <a:r>
                        <a:rPr sz="1050" spc="110"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85" dirty="0">
                          <a:solidFill>
                            <a:srgbClr val="666666"/>
                          </a:solidFill>
                          <a:latin typeface="Arial"/>
                          <a:cs typeface="Arial"/>
                        </a:rPr>
                        <a:t>22</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125" dirty="0">
                          <a:solidFill>
                            <a:srgbClr val="B92020"/>
                          </a:solidFill>
                          <a:latin typeface="Arial"/>
                          <a:cs typeface="Arial"/>
                        </a:rPr>
                        <a:t>"H"</a:t>
                      </a:r>
                      <a:r>
                        <a:rPr sz="1050" spc="12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85" dirty="0">
                          <a:solidFill>
                            <a:srgbClr val="666666"/>
                          </a:solidFill>
                          <a:latin typeface="Arial"/>
                          <a:cs typeface="Arial"/>
                        </a:rPr>
                        <a:t>32</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240" dirty="0">
                          <a:solidFill>
                            <a:srgbClr val="B92020"/>
                          </a:solidFill>
                          <a:latin typeface="Arial"/>
                          <a:cs typeface="Arial"/>
                        </a:rPr>
                        <a:t>"I"</a:t>
                      </a:r>
                      <a:r>
                        <a:rPr sz="1050" spc="240"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85" dirty="0">
                          <a:solidFill>
                            <a:srgbClr val="666666"/>
                          </a:solidFill>
                          <a:latin typeface="Arial"/>
                          <a:cs typeface="Arial"/>
                        </a:rPr>
                        <a:t>42</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140" dirty="0">
                          <a:solidFill>
                            <a:srgbClr val="B92020"/>
                          </a:solidFill>
                          <a:latin typeface="Arial"/>
                          <a:cs typeface="Arial"/>
                        </a:rPr>
                        <a:t>"K"</a:t>
                      </a:r>
                      <a:r>
                        <a:rPr sz="1050" spc="140"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85" dirty="0">
                          <a:solidFill>
                            <a:srgbClr val="666666"/>
                          </a:solidFill>
                          <a:latin typeface="Arial"/>
                          <a:cs typeface="Arial"/>
                        </a:rPr>
                        <a:t>52</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nSpc>
                          <a:spcPct val="100000"/>
                        </a:lnSpc>
                      </a:pPr>
                      <a:endParaRPr sz="900">
                        <a:latin typeface="Times New Roman"/>
                        <a:cs typeface="Times New Roman"/>
                      </a:endParaRPr>
                    </a:p>
                  </a:txBody>
                  <a:tcPr marL="0" marR="0" marT="0" marB="0"/>
                </a:tc>
              </a:tr>
              <a:tr h="161925">
                <a:tc>
                  <a:txBody>
                    <a:bodyPr/>
                    <a:lstStyle/>
                    <a:p>
                      <a:pPr algn="ctr">
                        <a:lnSpc>
                          <a:spcPts val="1100"/>
                        </a:lnSpc>
                      </a:pPr>
                      <a:r>
                        <a:rPr sz="1050" spc="170" dirty="0">
                          <a:solidFill>
                            <a:srgbClr val="B92020"/>
                          </a:solidFill>
                          <a:latin typeface="Arial"/>
                          <a:cs typeface="Arial"/>
                        </a:rPr>
                        <a:t>"L"</a:t>
                      </a:r>
                      <a:r>
                        <a:rPr sz="1050" spc="170"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85" dirty="0">
                          <a:solidFill>
                            <a:srgbClr val="666666"/>
                          </a:solidFill>
                          <a:latin typeface="Arial"/>
                          <a:cs typeface="Arial"/>
                        </a:rPr>
                        <a:t>13</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95" dirty="0">
                          <a:solidFill>
                            <a:srgbClr val="B92020"/>
                          </a:solidFill>
                          <a:latin typeface="Arial"/>
                          <a:cs typeface="Arial"/>
                        </a:rPr>
                        <a:t>"M"</a:t>
                      </a:r>
                      <a:r>
                        <a:rPr sz="1050" spc="9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85" dirty="0">
                          <a:solidFill>
                            <a:srgbClr val="666666"/>
                          </a:solidFill>
                          <a:latin typeface="Arial"/>
                          <a:cs typeface="Arial"/>
                        </a:rPr>
                        <a:t>23</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125" dirty="0">
                          <a:solidFill>
                            <a:srgbClr val="B92020"/>
                          </a:solidFill>
                          <a:latin typeface="Arial"/>
                          <a:cs typeface="Arial"/>
                        </a:rPr>
                        <a:t>"N"</a:t>
                      </a:r>
                      <a:r>
                        <a:rPr sz="1050" spc="12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85" dirty="0">
                          <a:solidFill>
                            <a:srgbClr val="666666"/>
                          </a:solidFill>
                          <a:latin typeface="Arial"/>
                          <a:cs typeface="Arial"/>
                        </a:rPr>
                        <a:t>33</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110" dirty="0">
                          <a:solidFill>
                            <a:srgbClr val="B92020"/>
                          </a:solidFill>
                          <a:latin typeface="Arial"/>
                          <a:cs typeface="Arial"/>
                        </a:rPr>
                        <a:t>"O"</a:t>
                      </a:r>
                      <a:r>
                        <a:rPr sz="1050" spc="110"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85" dirty="0">
                          <a:solidFill>
                            <a:srgbClr val="666666"/>
                          </a:solidFill>
                          <a:latin typeface="Arial"/>
                          <a:cs typeface="Arial"/>
                        </a:rPr>
                        <a:t>43</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140" dirty="0">
                          <a:solidFill>
                            <a:srgbClr val="B92020"/>
                          </a:solidFill>
                          <a:latin typeface="Arial"/>
                          <a:cs typeface="Arial"/>
                        </a:rPr>
                        <a:t>"P"</a:t>
                      </a:r>
                      <a:r>
                        <a:rPr sz="1050" spc="140"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85" dirty="0">
                          <a:solidFill>
                            <a:srgbClr val="666666"/>
                          </a:solidFill>
                          <a:latin typeface="Arial"/>
                          <a:cs typeface="Arial"/>
                        </a:rPr>
                        <a:t>53</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nSpc>
                          <a:spcPct val="100000"/>
                        </a:lnSpc>
                      </a:pPr>
                      <a:endParaRPr sz="900">
                        <a:latin typeface="Times New Roman"/>
                        <a:cs typeface="Times New Roman"/>
                      </a:endParaRPr>
                    </a:p>
                  </a:txBody>
                  <a:tcPr marL="0" marR="0" marT="0" marB="0"/>
                </a:tc>
              </a:tr>
              <a:tr h="161925">
                <a:tc>
                  <a:txBody>
                    <a:bodyPr/>
                    <a:lstStyle/>
                    <a:p>
                      <a:pPr algn="ctr">
                        <a:lnSpc>
                          <a:spcPts val="1100"/>
                        </a:lnSpc>
                      </a:pPr>
                      <a:r>
                        <a:rPr sz="1050" spc="110" dirty="0">
                          <a:solidFill>
                            <a:srgbClr val="B92020"/>
                          </a:solidFill>
                          <a:latin typeface="Arial"/>
                          <a:cs typeface="Arial"/>
                        </a:rPr>
                        <a:t>"Q"</a:t>
                      </a:r>
                      <a:r>
                        <a:rPr sz="1050" spc="110"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85" dirty="0">
                          <a:solidFill>
                            <a:srgbClr val="666666"/>
                          </a:solidFill>
                          <a:latin typeface="Arial"/>
                          <a:cs typeface="Arial"/>
                        </a:rPr>
                        <a:t>14</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125" dirty="0">
                          <a:solidFill>
                            <a:srgbClr val="B92020"/>
                          </a:solidFill>
                          <a:latin typeface="Arial"/>
                          <a:cs typeface="Arial"/>
                        </a:rPr>
                        <a:t>"R"</a:t>
                      </a:r>
                      <a:r>
                        <a:rPr sz="1050" spc="12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85" dirty="0">
                          <a:solidFill>
                            <a:srgbClr val="666666"/>
                          </a:solidFill>
                          <a:latin typeface="Arial"/>
                          <a:cs typeface="Arial"/>
                        </a:rPr>
                        <a:t>24</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140" dirty="0">
                          <a:solidFill>
                            <a:srgbClr val="B92020"/>
                          </a:solidFill>
                          <a:latin typeface="Arial"/>
                          <a:cs typeface="Arial"/>
                        </a:rPr>
                        <a:t>"S"</a:t>
                      </a:r>
                      <a:r>
                        <a:rPr sz="1050" spc="140"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85" dirty="0">
                          <a:solidFill>
                            <a:srgbClr val="666666"/>
                          </a:solidFill>
                          <a:latin typeface="Arial"/>
                          <a:cs typeface="Arial"/>
                        </a:rPr>
                        <a:t>34</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155" dirty="0">
                          <a:solidFill>
                            <a:srgbClr val="B92020"/>
                          </a:solidFill>
                          <a:latin typeface="Arial"/>
                          <a:cs typeface="Arial"/>
                        </a:rPr>
                        <a:t>"T"</a:t>
                      </a:r>
                      <a:r>
                        <a:rPr sz="1050" spc="15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85" dirty="0">
                          <a:solidFill>
                            <a:srgbClr val="666666"/>
                          </a:solidFill>
                          <a:latin typeface="Arial"/>
                          <a:cs typeface="Arial"/>
                        </a:rPr>
                        <a:t>44</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125" dirty="0">
                          <a:solidFill>
                            <a:srgbClr val="B92020"/>
                          </a:solidFill>
                          <a:latin typeface="Arial"/>
                          <a:cs typeface="Arial"/>
                        </a:rPr>
                        <a:t>"U"</a:t>
                      </a:r>
                      <a:r>
                        <a:rPr sz="1050" spc="12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100"/>
                        </a:lnSpc>
                      </a:pPr>
                      <a:r>
                        <a:rPr sz="1050" spc="85" dirty="0">
                          <a:solidFill>
                            <a:srgbClr val="666666"/>
                          </a:solidFill>
                          <a:latin typeface="Arial"/>
                          <a:cs typeface="Arial"/>
                        </a:rPr>
                        <a:t>54</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nSpc>
                          <a:spcPct val="100000"/>
                        </a:lnSpc>
                      </a:pPr>
                      <a:endParaRPr sz="900">
                        <a:latin typeface="Times New Roman"/>
                        <a:cs typeface="Times New Roman"/>
                      </a:endParaRPr>
                    </a:p>
                  </a:txBody>
                  <a:tcPr marL="0" marR="0" marT="0" marB="0"/>
                </a:tc>
              </a:tr>
              <a:tr h="147637">
                <a:tc>
                  <a:txBody>
                    <a:bodyPr/>
                    <a:lstStyle/>
                    <a:p>
                      <a:pPr algn="ctr">
                        <a:lnSpc>
                          <a:spcPts val="1065"/>
                        </a:lnSpc>
                      </a:pPr>
                      <a:r>
                        <a:rPr sz="1050" spc="140" dirty="0">
                          <a:solidFill>
                            <a:srgbClr val="B92020"/>
                          </a:solidFill>
                          <a:latin typeface="Arial"/>
                          <a:cs typeface="Arial"/>
                        </a:rPr>
                        <a:t>"V"</a:t>
                      </a:r>
                      <a:r>
                        <a:rPr sz="1050" spc="140"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065"/>
                        </a:lnSpc>
                      </a:pPr>
                      <a:r>
                        <a:rPr sz="1050" spc="85" dirty="0">
                          <a:solidFill>
                            <a:srgbClr val="666666"/>
                          </a:solidFill>
                          <a:latin typeface="Arial"/>
                          <a:cs typeface="Arial"/>
                        </a:rPr>
                        <a:t>15</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065"/>
                        </a:lnSpc>
                      </a:pPr>
                      <a:r>
                        <a:rPr sz="1050" spc="65" dirty="0">
                          <a:solidFill>
                            <a:srgbClr val="B92020"/>
                          </a:solidFill>
                          <a:latin typeface="Arial"/>
                          <a:cs typeface="Arial"/>
                        </a:rPr>
                        <a:t>"W"</a:t>
                      </a:r>
                      <a:r>
                        <a:rPr sz="1050" spc="6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065"/>
                        </a:lnSpc>
                      </a:pPr>
                      <a:r>
                        <a:rPr sz="1050" spc="85" dirty="0">
                          <a:solidFill>
                            <a:srgbClr val="666666"/>
                          </a:solidFill>
                          <a:latin typeface="Arial"/>
                          <a:cs typeface="Arial"/>
                        </a:rPr>
                        <a:t>25</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065"/>
                        </a:lnSpc>
                      </a:pPr>
                      <a:r>
                        <a:rPr sz="1050" spc="140" dirty="0">
                          <a:solidFill>
                            <a:srgbClr val="B92020"/>
                          </a:solidFill>
                          <a:latin typeface="Arial"/>
                          <a:cs typeface="Arial"/>
                        </a:rPr>
                        <a:t>"X"</a:t>
                      </a:r>
                      <a:r>
                        <a:rPr sz="1050" spc="140"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065"/>
                        </a:lnSpc>
                      </a:pPr>
                      <a:r>
                        <a:rPr sz="1050" spc="85" dirty="0">
                          <a:solidFill>
                            <a:srgbClr val="666666"/>
                          </a:solidFill>
                          <a:latin typeface="Arial"/>
                          <a:cs typeface="Arial"/>
                        </a:rPr>
                        <a:t>35</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065"/>
                        </a:lnSpc>
                      </a:pPr>
                      <a:r>
                        <a:rPr sz="1050" spc="140" dirty="0">
                          <a:solidFill>
                            <a:srgbClr val="B92020"/>
                          </a:solidFill>
                          <a:latin typeface="Arial"/>
                          <a:cs typeface="Arial"/>
                        </a:rPr>
                        <a:t>"Y"</a:t>
                      </a:r>
                      <a:r>
                        <a:rPr sz="1050" spc="140"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065"/>
                        </a:lnSpc>
                      </a:pPr>
                      <a:r>
                        <a:rPr sz="1050" spc="85" dirty="0">
                          <a:solidFill>
                            <a:srgbClr val="666666"/>
                          </a:solidFill>
                          <a:latin typeface="Arial"/>
                          <a:cs typeface="Arial"/>
                        </a:rPr>
                        <a:t>45</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065"/>
                        </a:lnSpc>
                      </a:pPr>
                      <a:r>
                        <a:rPr sz="1050" spc="155" dirty="0">
                          <a:solidFill>
                            <a:srgbClr val="B92020"/>
                          </a:solidFill>
                          <a:latin typeface="Arial"/>
                          <a:cs typeface="Arial"/>
                        </a:rPr>
                        <a:t>"Z"</a:t>
                      </a:r>
                      <a:r>
                        <a:rPr sz="1050" spc="155" dirty="0">
                          <a:solidFill>
                            <a:srgbClr val="333333"/>
                          </a:solidFill>
                          <a:latin typeface="Arial"/>
                          <a:cs typeface="Arial"/>
                        </a:rPr>
                        <a:t>:</a:t>
                      </a:r>
                      <a:endParaRPr sz="1050">
                        <a:latin typeface="Arial"/>
                        <a:cs typeface="Arial"/>
                      </a:endParaRPr>
                    </a:p>
                  </a:txBody>
                  <a:tcPr marL="0" marR="0" marT="0" marB="0"/>
                </a:tc>
                <a:tc>
                  <a:txBody>
                    <a:bodyPr/>
                    <a:lstStyle/>
                    <a:p>
                      <a:pPr algn="ctr">
                        <a:lnSpc>
                          <a:spcPts val="1065"/>
                        </a:lnSpc>
                      </a:pPr>
                      <a:r>
                        <a:rPr sz="1050" spc="85" dirty="0">
                          <a:solidFill>
                            <a:srgbClr val="666666"/>
                          </a:solidFill>
                          <a:latin typeface="Arial"/>
                          <a:cs typeface="Arial"/>
                        </a:rPr>
                        <a:t>55</a:t>
                      </a:r>
                      <a:r>
                        <a:rPr sz="1050" spc="85" dirty="0">
                          <a:solidFill>
                            <a:srgbClr val="333333"/>
                          </a:solidFill>
                          <a:latin typeface="Arial"/>
                          <a:cs typeface="Arial"/>
                        </a:rPr>
                        <a:t>,</a:t>
                      </a:r>
                      <a:endParaRPr sz="1050">
                        <a:latin typeface="Arial"/>
                        <a:cs typeface="Arial"/>
                      </a:endParaRPr>
                    </a:p>
                  </a:txBody>
                  <a:tcPr marL="0" marR="0" marT="0" marB="0"/>
                </a:tc>
                <a:tc>
                  <a:txBody>
                    <a:bodyPr/>
                    <a:lstStyle/>
                    <a:p>
                      <a:pPr marL="36195">
                        <a:lnSpc>
                          <a:spcPts val="1065"/>
                        </a:lnSpc>
                      </a:pPr>
                      <a:r>
                        <a:rPr sz="1050" spc="185" dirty="0">
                          <a:solidFill>
                            <a:srgbClr val="B92020"/>
                          </a:solidFill>
                          <a:latin typeface="Arial"/>
                          <a:cs typeface="Arial"/>
                        </a:rPr>
                        <a:t>"J"</a:t>
                      </a:r>
                      <a:r>
                        <a:rPr sz="1050" spc="185" dirty="0">
                          <a:solidFill>
                            <a:srgbClr val="333333"/>
                          </a:solidFill>
                          <a:latin typeface="Arial"/>
                          <a:cs typeface="Arial"/>
                        </a:rPr>
                        <a:t>:</a:t>
                      </a:r>
                      <a:r>
                        <a:rPr sz="1050" spc="215" dirty="0">
                          <a:solidFill>
                            <a:srgbClr val="333333"/>
                          </a:solidFill>
                          <a:latin typeface="Arial"/>
                          <a:cs typeface="Arial"/>
                        </a:rPr>
                        <a:t> </a:t>
                      </a:r>
                      <a:r>
                        <a:rPr sz="1050" spc="135" dirty="0">
                          <a:solidFill>
                            <a:srgbClr val="666666"/>
                          </a:solidFill>
                          <a:latin typeface="Arial"/>
                          <a:cs typeface="Arial"/>
                        </a:rPr>
                        <a:t>0</a:t>
                      </a:r>
                      <a:r>
                        <a:rPr sz="1050" spc="135" dirty="0">
                          <a:solidFill>
                            <a:srgbClr val="333333"/>
                          </a:solidFill>
                          <a:latin typeface="Arial"/>
                          <a:cs typeface="Arial"/>
                        </a:rPr>
                        <a:t>,</a:t>
                      </a:r>
                      <a:endParaRPr sz="1050">
                        <a:latin typeface="Arial"/>
                        <a:cs typeface="Arial"/>
                      </a:endParaRPr>
                    </a:p>
                  </a:txBody>
                  <a:tcPr marL="0" marR="0" marT="0" marB="0"/>
                </a:tc>
              </a:tr>
            </a:tbl>
          </a:graphicData>
        </a:graphic>
      </p:graphicFrame>
      <p:sp>
        <p:nvSpPr>
          <p:cNvPr id="9" name="object 9"/>
          <p:cNvSpPr txBox="1"/>
          <p:nvPr/>
        </p:nvSpPr>
        <p:spPr>
          <a:xfrm>
            <a:off x="1600200" y="2057400"/>
            <a:ext cx="5450840" cy="7401385"/>
          </a:xfrm>
          <a:prstGeom prst="rect">
            <a:avLst/>
          </a:prstGeom>
        </p:spPr>
        <p:txBody>
          <a:bodyPr vert="horz" wrap="square" lIns="0" tIns="12700" rIns="0" bIns="0" rtlCol="0">
            <a:spAutoFit/>
          </a:bodyPr>
          <a:lstStyle/>
          <a:p>
            <a:pPr marL="598805">
              <a:lnSpc>
                <a:spcPct val="100000"/>
              </a:lnSpc>
              <a:spcBef>
                <a:spcPts val="100"/>
              </a:spcBef>
            </a:pPr>
            <a:r>
              <a:rPr sz="1050" spc="85" dirty="0">
                <a:solidFill>
                  <a:srgbClr val="666666"/>
                </a:solidFill>
                <a:latin typeface="Arial"/>
                <a:cs typeface="Arial"/>
              </a:rPr>
              <a:t>11</a:t>
            </a:r>
            <a:r>
              <a:rPr sz="1050" spc="85" dirty="0">
                <a:solidFill>
                  <a:srgbClr val="333333"/>
                </a:solidFill>
                <a:latin typeface="Arial"/>
                <a:cs typeface="Arial"/>
              </a:rPr>
              <a:t>:  </a:t>
            </a:r>
            <a:r>
              <a:rPr sz="1050" spc="140" dirty="0">
                <a:solidFill>
                  <a:srgbClr val="B92020"/>
                </a:solidFill>
                <a:latin typeface="Arial"/>
                <a:cs typeface="Arial"/>
              </a:rPr>
              <a:t>"A"</a:t>
            </a:r>
            <a:r>
              <a:rPr sz="1050" spc="140" dirty="0">
                <a:solidFill>
                  <a:srgbClr val="333333"/>
                </a:solidFill>
                <a:latin typeface="Arial"/>
                <a:cs typeface="Arial"/>
              </a:rPr>
              <a:t>, </a:t>
            </a:r>
            <a:r>
              <a:rPr sz="1050" spc="85" dirty="0">
                <a:solidFill>
                  <a:srgbClr val="666666"/>
                </a:solidFill>
                <a:latin typeface="Arial"/>
                <a:cs typeface="Arial"/>
              </a:rPr>
              <a:t>21</a:t>
            </a:r>
            <a:r>
              <a:rPr sz="1050" spc="85" dirty="0">
                <a:solidFill>
                  <a:srgbClr val="333333"/>
                </a:solidFill>
                <a:latin typeface="Arial"/>
                <a:cs typeface="Arial"/>
              </a:rPr>
              <a:t>:  </a:t>
            </a:r>
            <a:r>
              <a:rPr sz="1050" spc="140" dirty="0">
                <a:solidFill>
                  <a:srgbClr val="B92020"/>
                </a:solidFill>
                <a:latin typeface="Arial"/>
                <a:cs typeface="Arial"/>
              </a:rPr>
              <a:t>"B"</a:t>
            </a:r>
            <a:r>
              <a:rPr sz="1050" spc="140" dirty="0">
                <a:solidFill>
                  <a:srgbClr val="333333"/>
                </a:solidFill>
                <a:latin typeface="Arial"/>
                <a:cs typeface="Arial"/>
              </a:rPr>
              <a:t>, </a:t>
            </a:r>
            <a:r>
              <a:rPr sz="1050" spc="85" dirty="0">
                <a:solidFill>
                  <a:srgbClr val="666666"/>
                </a:solidFill>
                <a:latin typeface="Arial"/>
                <a:cs typeface="Arial"/>
              </a:rPr>
              <a:t>31</a:t>
            </a:r>
            <a:r>
              <a:rPr sz="1050" spc="85" dirty="0">
                <a:solidFill>
                  <a:srgbClr val="333333"/>
                </a:solidFill>
                <a:latin typeface="Arial"/>
                <a:cs typeface="Arial"/>
              </a:rPr>
              <a:t>:  </a:t>
            </a:r>
            <a:r>
              <a:rPr sz="1050" spc="125" dirty="0">
                <a:solidFill>
                  <a:srgbClr val="B92020"/>
                </a:solidFill>
                <a:latin typeface="Arial"/>
                <a:cs typeface="Arial"/>
              </a:rPr>
              <a:t>"C"</a:t>
            </a:r>
            <a:r>
              <a:rPr sz="1050" spc="125" dirty="0">
                <a:solidFill>
                  <a:srgbClr val="333333"/>
                </a:solidFill>
                <a:latin typeface="Arial"/>
                <a:cs typeface="Arial"/>
              </a:rPr>
              <a:t>, </a:t>
            </a:r>
            <a:r>
              <a:rPr sz="1050" spc="85" dirty="0">
                <a:solidFill>
                  <a:srgbClr val="666666"/>
                </a:solidFill>
                <a:latin typeface="Arial"/>
                <a:cs typeface="Arial"/>
              </a:rPr>
              <a:t>41</a:t>
            </a:r>
            <a:r>
              <a:rPr sz="1050" spc="85" dirty="0">
                <a:solidFill>
                  <a:srgbClr val="333333"/>
                </a:solidFill>
                <a:latin typeface="Arial"/>
                <a:cs typeface="Arial"/>
              </a:rPr>
              <a:t>:  </a:t>
            </a:r>
            <a:r>
              <a:rPr sz="1050" spc="125" dirty="0">
                <a:solidFill>
                  <a:srgbClr val="B92020"/>
                </a:solidFill>
                <a:latin typeface="Arial"/>
                <a:cs typeface="Arial"/>
              </a:rPr>
              <a:t>"D"</a:t>
            </a:r>
            <a:r>
              <a:rPr sz="1050" spc="125" dirty="0">
                <a:solidFill>
                  <a:srgbClr val="333333"/>
                </a:solidFill>
                <a:latin typeface="Arial"/>
                <a:cs typeface="Arial"/>
              </a:rPr>
              <a:t>, </a:t>
            </a:r>
            <a:r>
              <a:rPr sz="1050" spc="85" dirty="0">
                <a:solidFill>
                  <a:srgbClr val="666666"/>
                </a:solidFill>
                <a:latin typeface="Arial"/>
                <a:cs typeface="Arial"/>
              </a:rPr>
              <a:t>51</a:t>
            </a:r>
            <a:r>
              <a:rPr sz="1050" spc="85" dirty="0">
                <a:solidFill>
                  <a:srgbClr val="333333"/>
                </a:solidFill>
                <a:latin typeface="Arial"/>
                <a:cs typeface="Arial"/>
              </a:rPr>
              <a:t>:</a:t>
            </a:r>
            <a:r>
              <a:rPr sz="1050" spc="155" dirty="0">
                <a:solidFill>
                  <a:srgbClr val="333333"/>
                </a:solidFill>
                <a:latin typeface="Arial"/>
                <a:cs typeface="Arial"/>
              </a:rPr>
              <a:t> </a:t>
            </a:r>
            <a:r>
              <a:rPr sz="1050" spc="140" dirty="0">
                <a:solidFill>
                  <a:srgbClr val="B92020"/>
                </a:solidFill>
                <a:latin typeface="Arial"/>
                <a:cs typeface="Arial"/>
              </a:rPr>
              <a:t>"E"</a:t>
            </a:r>
            <a:r>
              <a:rPr sz="1050" spc="140" dirty="0">
                <a:solidFill>
                  <a:srgbClr val="333333"/>
                </a:solidFill>
                <a:latin typeface="Arial"/>
                <a:cs typeface="Arial"/>
              </a:rPr>
              <a:t>,</a:t>
            </a:r>
            <a:endParaRPr sz="1050" dirty="0">
              <a:latin typeface="Arial"/>
              <a:cs typeface="Arial"/>
            </a:endParaRPr>
          </a:p>
          <a:p>
            <a:pPr marL="598805">
              <a:lnSpc>
                <a:spcPct val="100000"/>
              </a:lnSpc>
              <a:spcBef>
                <a:spcPts val="15"/>
              </a:spcBef>
            </a:pPr>
            <a:r>
              <a:rPr sz="1050" spc="85" dirty="0">
                <a:solidFill>
                  <a:srgbClr val="666666"/>
                </a:solidFill>
                <a:latin typeface="Arial"/>
                <a:cs typeface="Arial"/>
              </a:rPr>
              <a:t>12</a:t>
            </a:r>
            <a:r>
              <a:rPr sz="1050" spc="85" dirty="0">
                <a:solidFill>
                  <a:srgbClr val="333333"/>
                </a:solidFill>
                <a:latin typeface="Arial"/>
                <a:cs typeface="Arial"/>
              </a:rPr>
              <a:t>:  </a:t>
            </a:r>
            <a:r>
              <a:rPr sz="1050" spc="155" dirty="0">
                <a:solidFill>
                  <a:srgbClr val="B92020"/>
                </a:solidFill>
                <a:latin typeface="Arial"/>
                <a:cs typeface="Arial"/>
              </a:rPr>
              <a:t>"F"</a:t>
            </a:r>
            <a:r>
              <a:rPr sz="1050" spc="155" dirty="0">
                <a:solidFill>
                  <a:srgbClr val="333333"/>
                </a:solidFill>
                <a:latin typeface="Arial"/>
                <a:cs typeface="Arial"/>
              </a:rPr>
              <a:t>, </a:t>
            </a:r>
            <a:r>
              <a:rPr sz="1050" spc="85" dirty="0">
                <a:solidFill>
                  <a:srgbClr val="666666"/>
                </a:solidFill>
                <a:latin typeface="Arial"/>
                <a:cs typeface="Arial"/>
              </a:rPr>
              <a:t>22</a:t>
            </a:r>
            <a:r>
              <a:rPr sz="1050" spc="85" dirty="0">
                <a:solidFill>
                  <a:srgbClr val="333333"/>
                </a:solidFill>
                <a:latin typeface="Arial"/>
                <a:cs typeface="Arial"/>
              </a:rPr>
              <a:t>:  </a:t>
            </a:r>
            <a:r>
              <a:rPr sz="1050" spc="110" dirty="0">
                <a:solidFill>
                  <a:srgbClr val="B92020"/>
                </a:solidFill>
                <a:latin typeface="Arial"/>
                <a:cs typeface="Arial"/>
              </a:rPr>
              <a:t>"G"</a:t>
            </a:r>
            <a:r>
              <a:rPr sz="1050" spc="110" dirty="0">
                <a:solidFill>
                  <a:srgbClr val="333333"/>
                </a:solidFill>
                <a:latin typeface="Arial"/>
                <a:cs typeface="Arial"/>
              </a:rPr>
              <a:t>, </a:t>
            </a:r>
            <a:r>
              <a:rPr sz="1050" spc="85" dirty="0">
                <a:solidFill>
                  <a:srgbClr val="666666"/>
                </a:solidFill>
                <a:latin typeface="Arial"/>
                <a:cs typeface="Arial"/>
              </a:rPr>
              <a:t>32</a:t>
            </a:r>
            <a:r>
              <a:rPr sz="1050" spc="85" dirty="0">
                <a:solidFill>
                  <a:srgbClr val="333333"/>
                </a:solidFill>
                <a:latin typeface="Arial"/>
                <a:cs typeface="Arial"/>
              </a:rPr>
              <a:t>:  </a:t>
            </a:r>
            <a:r>
              <a:rPr sz="1050" spc="125" dirty="0">
                <a:solidFill>
                  <a:srgbClr val="B92020"/>
                </a:solidFill>
                <a:latin typeface="Arial"/>
                <a:cs typeface="Arial"/>
              </a:rPr>
              <a:t>"H"</a:t>
            </a:r>
            <a:r>
              <a:rPr sz="1050" spc="125" dirty="0">
                <a:solidFill>
                  <a:srgbClr val="333333"/>
                </a:solidFill>
                <a:latin typeface="Arial"/>
                <a:cs typeface="Arial"/>
              </a:rPr>
              <a:t>, </a:t>
            </a:r>
            <a:r>
              <a:rPr sz="1050" spc="85" dirty="0">
                <a:solidFill>
                  <a:srgbClr val="666666"/>
                </a:solidFill>
                <a:latin typeface="Arial"/>
                <a:cs typeface="Arial"/>
              </a:rPr>
              <a:t>42</a:t>
            </a:r>
            <a:r>
              <a:rPr sz="1050" spc="85" dirty="0">
                <a:solidFill>
                  <a:srgbClr val="333333"/>
                </a:solidFill>
                <a:latin typeface="Arial"/>
                <a:cs typeface="Arial"/>
              </a:rPr>
              <a:t>:  </a:t>
            </a:r>
            <a:r>
              <a:rPr sz="1050" spc="240" dirty="0">
                <a:solidFill>
                  <a:srgbClr val="B92020"/>
                </a:solidFill>
                <a:latin typeface="Arial"/>
                <a:cs typeface="Arial"/>
              </a:rPr>
              <a:t>"I"</a:t>
            </a:r>
            <a:r>
              <a:rPr sz="1050" spc="240" dirty="0">
                <a:solidFill>
                  <a:srgbClr val="333333"/>
                </a:solidFill>
                <a:latin typeface="Arial"/>
                <a:cs typeface="Arial"/>
              </a:rPr>
              <a:t>, </a:t>
            </a:r>
            <a:r>
              <a:rPr sz="1050" spc="85" dirty="0">
                <a:solidFill>
                  <a:srgbClr val="666666"/>
                </a:solidFill>
                <a:latin typeface="Arial"/>
                <a:cs typeface="Arial"/>
              </a:rPr>
              <a:t>52</a:t>
            </a:r>
            <a:r>
              <a:rPr sz="1050" spc="85" dirty="0">
                <a:solidFill>
                  <a:srgbClr val="333333"/>
                </a:solidFill>
                <a:latin typeface="Arial"/>
                <a:cs typeface="Arial"/>
              </a:rPr>
              <a:t>:</a:t>
            </a:r>
            <a:r>
              <a:rPr sz="1050" spc="65" dirty="0">
                <a:solidFill>
                  <a:srgbClr val="333333"/>
                </a:solidFill>
                <a:latin typeface="Arial"/>
                <a:cs typeface="Arial"/>
              </a:rPr>
              <a:t> </a:t>
            </a:r>
            <a:r>
              <a:rPr sz="1050" spc="140" dirty="0">
                <a:solidFill>
                  <a:srgbClr val="B92020"/>
                </a:solidFill>
                <a:latin typeface="Arial"/>
                <a:cs typeface="Arial"/>
              </a:rPr>
              <a:t>"K"</a:t>
            </a:r>
            <a:r>
              <a:rPr sz="1050" spc="140" dirty="0">
                <a:solidFill>
                  <a:srgbClr val="333333"/>
                </a:solidFill>
                <a:latin typeface="Arial"/>
                <a:cs typeface="Arial"/>
              </a:rPr>
              <a:t>,</a:t>
            </a:r>
            <a:endParaRPr sz="1050" dirty="0">
              <a:latin typeface="Arial"/>
              <a:cs typeface="Arial"/>
            </a:endParaRPr>
          </a:p>
          <a:p>
            <a:pPr marL="598805">
              <a:lnSpc>
                <a:spcPct val="100000"/>
              </a:lnSpc>
              <a:spcBef>
                <a:spcPts val="15"/>
              </a:spcBef>
            </a:pPr>
            <a:r>
              <a:rPr sz="1050" spc="85" dirty="0">
                <a:solidFill>
                  <a:srgbClr val="666666"/>
                </a:solidFill>
                <a:latin typeface="Arial"/>
                <a:cs typeface="Arial"/>
              </a:rPr>
              <a:t>13</a:t>
            </a:r>
            <a:r>
              <a:rPr sz="1050" spc="85" dirty="0">
                <a:solidFill>
                  <a:srgbClr val="333333"/>
                </a:solidFill>
                <a:latin typeface="Arial"/>
                <a:cs typeface="Arial"/>
              </a:rPr>
              <a:t>:  </a:t>
            </a:r>
            <a:r>
              <a:rPr sz="1050" spc="170" dirty="0">
                <a:solidFill>
                  <a:srgbClr val="B92020"/>
                </a:solidFill>
                <a:latin typeface="Arial"/>
                <a:cs typeface="Arial"/>
              </a:rPr>
              <a:t>"L"</a:t>
            </a:r>
            <a:r>
              <a:rPr sz="1050" spc="170" dirty="0">
                <a:solidFill>
                  <a:srgbClr val="333333"/>
                </a:solidFill>
                <a:latin typeface="Arial"/>
                <a:cs typeface="Arial"/>
              </a:rPr>
              <a:t>, </a:t>
            </a:r>
            <a:r>
              <a:rPr sz="1050" spc="85" dirty="0">
                <a:solidFill>
                  <a:srgbClr val="666666"/>
                </a:solidFill>
                <a:latin typeface="Arial"/>
                <a:cs typeface="Arial"/>
              </a:rPr>
              <a:t>23</a:t>
            </a:r>
            <a:r>
              <a:rPr sz="1050" spc="85" dirty="0">
                <a:solidFill>
                  <a:srgbClr val="333333"/>
                </a:solidFill>
                <a:latin typeface="Arial"/>
                <a:cs typeface="Arial"/>
              </a:rPr>
              <a:t>:  </a:t>
            </a:r>
            <a:r>
              <a:rPr sz="1050" spc="95" dirty="0">
                <a:solidFill>
                  <a:srgbClr val="B92020"/>
                </a:solidFill>
                <a:latin typeface="Arial"/>
                <a:cs typeface="Arial"/>
              </a:rPr>
              <a:t>"M"</a:t>
            </a:r>
            <a:r>
              <a:rPr sz="1050" spc="95" dirty="0">
                <a:solidFill>
                  <a:srgbClr val="333333"/>
                </a:solidFill>
                <a:latin typeface="Arial"/>
                <a:cs typeface="Arial"/>
              </a:rPr>
              <a:t>, </a:t>
            </a:r>
            <a:r>
              <a:rPr sz="1050" spc="85" dirty="0">
                <a:solidFill>
                  <a:srgbClr val="666666"/>
                </a:solidFill>
                <a:latin typeface="Arial"/>
                <a:cs typeface="Arial"/>
              </a:rPr>
              <a:t>33</a:t>
            </a:r>
            <a:r>
              <a:rPr sz="1050" spc="85" dirty="0">
                <a:solidFill>
                  <a:srgbClr val="333333"/>
                </a:solidFill>
                <a:latin typeface="Arial"/>
                <a:cs typeface="Arial"/>
              </a:rPr>
              <a:t>:  </a:t>
            </a:r>
            <a:r>
              <a:rPr sz="1050" spc="125" dirty="0">
                <a:solidFill>
                  <a:srgbClr val="B92020"/>
                </a:solidFill>
                <a:latin typeface="Arial"/>
                <a:cs typeface="Arial"/>
              </a:rPr>
              <a:t>"N"</a:t>
            </a:r>
            <a:r>
              <a:rPr sz="1050" spc="125" dirty="0">
                <a:solidFill>
                  <a:srgbClr val="333333"/>
                </a:solidFill>
                <a:latin typeface="Arial"/>
                <a:cs typeface="Arial"/>
              </a:rPr>
              <a:t>, </a:t>
            </a:r>
            <a:r>
              <a:rPr sz="1050" spc="85" dirty="0">
                <a:solidFill>
                  <a:srgbClr val="666666"/>
                </a:solidFill>
                <a:latin typeface="Arial"/>
                <a:cs typeface="Arial"/>
              </a:rPr>
              <a:t>43</a:t>
            </a:r>
            <a:r>
              <a:rPr sz="1050" spc="85" dirty="0">
                <a:solidFill>
                  <a:srgbClr val="333333"/>
                </a:solidFill>
                <a:latin typeface="Arial"/>
                <a:cs typeface="Arial"/>
              </a:rPr>
              <a:t>:  </a:t>
            </a:r>
            <a:r>
              <a:rPr sz="1050" spc="110" dirty="0">
                <a:solidFill>
                  <a:srgbClr val="B92020"/>
                </a:solidFill>
                <a:latin typeface="Arial"/>
                <a:cs typeface="Arial"/>
              </a:rPr>
              <a:t>"O"</a:t>
            </a:r>
            <a:r>
              <a:rPr sz="1050" spc="110" dirty="0">
                <a:solidFill>
                  <a:srgbClr val="333333"/>
                </a:solidFill>
                <a:latin typeface="Arial"/>
                <a:cs typeface="Arial"/>
              </a:rPr>
              <a:t>, </a:t>
            </a:r>
            <a:r>
              <a:rPr sz="1050" spc="85" dirty="0">
                <a:solidFill>
                  <a:srgbClr val="666666"/>
                </a:solidFill>
                <a:latin typeface="Arial"/>
                <a:cs typeface="Arial"/>
              </a:rPr>
              <a:t>53</a:t>
            </a:r>
            <a:r>
              <a:rPr sz="1050" spc="85" dirty="0">
                <a:solidFill>
                  <a:srgbClr val="333333"/>
                </a:solidFill>
                <a:latin typeface="Arial"/>
                <a:cs typeface="Arial"/>
              </a:rPr>
              <a:t>:</a:t>
            </a:r>
            <a:r>
              <a:rPr sz="1050" spc="190" dirty="0">
                <a:solidFill>
                  <a:srgbClr val="333333"/>
                </a:solidFill>
                <a:latin typeface="Arial"/>
                <a:cs typeface="Arial"/>
              </a:rPr>
              <a:t> </a:t>
            </a:r>
            <a:r>
              <a:rPr sz="1050" spc="140" dirty="0">
                <a:solidFill>
                  <a:srgbClr val="B92020"/>
                </a:solidFill>
                <a:latin typeface="Arial"/>
                <a:cs typeface="Arial"/>
              </a:rPr>
              <a:t>"P"</a:t>
            </a:r>
            <a:r>
              <a:rPr sz="1050" spc="140" dirty="0">
                <a:solidFill>
                  <a:srgbClr val="333333"/>
                </a:solidFill>
                <a:latin typeface="Arial"/>
                <a:cs typeface="Arial"/>
              </a:rPr>
              <a:t>,</a:t>
            </a:r>
            <a:endParaRPr sz="1050" dirty="0">
              <a:latin typeface="Arial"/>
              <a:cs typeface="Arial"/>
            </a:endParaRPr>
          </a:p>
          <a:p>
            <a:pPr marL="598805">
              <a:lnSpc>
                <a:spcPct val="100000"/>
              </a:lnSpc>
              <a:spcBef>
                <a:spcPts val="15"/>
              </a:spcBef>
            </a:pPr>
            <a:r>
              <a:rPr sz="1050" spc="85" dirty="0">
                <a:solidFill>
                  <a:srgbClr val="666666"/>
                </a:solidFill>
                <a:latin typeface="Arial"/>
                <a:cs typeface="Arial"/>
              </a:rPr>
              <a:t>14</a:t>
            </a:r>
            <a:r>
              <a:rPr sz="1050" spc="85" dirty="0">
                <a:solidFill>
                  <a:srgbClr val="333333"/>
                </a:solidFill>
                <a:latin typeface="Arial"/>
                <a:cs typeface="Arial"/>
              </a:rPr>
              <a:t>:  </a:t>
            </a:r>
            <a:r>
              <a:rPr sz="1050" spc="110" dirty="0">
                <a:solidFill>
                  <a:srgbClr val="B92020"/>
                </a:solidFill>
                <a:latin typeface="Arial"/>
                <a:cs typeface="Arial"/>
              </a:rPr>
              <a:t>"Q"</a:t>
            </a:r>
            <a:r>
              <a:rPr sz="1050" spc="110" dirty="0">
                <a:solidFill>
                  <a:srgbClr val="333333"/>
                </a:solidFill>
                <a:latin typeface="Arial"/>
                <a:cs typeface="Arial"/>
              </a:rPr>
              <a:t>, </a:t>
            </a:r>
            <a:r>
              <a:rPr sz="1050" spc="85" dirty="0">
                <a:solidFill>
                  <a:srgbClr val="666666"/>
                </a:solidFill>
                <a:latin typeface="Arial"/>
                <a:cs typeface="Arial"/>
              </a:rPr>
              <a:t>24</a:t>
            </a:r>
            <a:r>
              <a:rPr sz="1050" spc="85" dirty="0">
                <a:solidFill>
                  <a:srgbClr val="333333"/>
                </a:solidFill>
                <a:latin typeface="Arial"/>
                <a:cs typeface="Arial"/>
              </a:rPr>
              <a:t>:  </a:t>
            </a:r>
            <a:r>
              <a:rPr sz="1050" spc="125" dirty="0">
                <a:solidFill>
                  <a:srgbClr val="B92020"/>
                </a:solidFill>
                <a:latin typeface="Arial"/>
                <a:cs typeface="Arial"/>
              </a:rPr>
              <a:t>"R"</a:t>
            </a:r>
            <a:r>
              <a:rPr sz="1050" spc="125" dirty="0">
                <a:solidFill>
                  <a:srgbClr val="333333"/>
                </a:solidFill>
                <a:latin typeface="Arial"/>
                <a:cs typeface="Arial"/>
              </a:rPr>
              <a:t>, </a:t>
            </a:r>
            <a:r>
              <a:rPr sz="1050" spc="85" dirty="0">
                <a:solidFill>
                  <a:srgbClr val="666666"/>
                </a:solidFill>
                <a:latin typeface="Arial"/>
                <a:cs typeface="Arial"/>
              </a:rPr>
              <a:t>34</a:t>
            </a:r>
            <a:r>
              <a:rPr sz="1050" spc="85" dirty="0">
                <a:solidFill>
                  <a:srgbClr val="333333"/>
                </a:solidFill>
                <a:latin typeface="Arial"/>
                <a:cs typeface="Arial"/>
              </a:rPr>
              <a:t>:  </a:t>
            </a:r>
            <a:r>
              <a:rPr sz="1050" spc="140" dirty="0">
                <a:solidFill>
                  <a:srgbClr val="B92020"/>
                </a:solidFill>
                <a:latin typeface="Arial"/>
                <a:cs typeface="Arial"/>
              </a:rPr>
              <a:t>"S"</a:t>
            </a:r>
            <a:r>
              <a:rPr sz="1050" spc="140" dirty="0">
                <a:solidFill>
                  <a:srgbClr val="333333"/>
                </a:solidFill>
                <a:latin typeface="Arial"/>
                <a:cs typeface="Arial"/>
              </a:rPr>
              <a:t>, </a:t>
            </a:r>
            <a:r>
              <a:rPr sz="1050" spc="85" dirty="0">
                <a:solidFill>
                  <a:srgbClr val="666666"/>
                </a:solidFill>
                <a:latin typeface="Arial"/>
                <a:cs typeface="Arial"/>
              </a:rPr>
              <a:t>44</a:t>
            </a:r>
            <a:r>
              <a:rPr sz="1050" spc="85" dirty="0">
                <a:solidFill>
                  <a:srgbClr val="333333"/>
                </a:solidFill>
                <a:latin typeface="Arial"/>
                <a:cs typeface="Arial"/>
              </a:rPr>
              <a:t>:  </a:t>
            </a:r>
            <a:r>
              <a:rPr sz="1050" spc="155" dirty="0">
                <a:solidFill>
                  <a:srgbClr val="B92020"/>
                </a:solidFill>
                <a:latin typeface="Arial"/>
                <a:cs typeface="Arial"/>
              </a:rPr>
              <a:t>"T"</a:t>
            </a:r>
            <a:r>
              <a:rPr sz="1050" spc="155" dirty="0">
                <a:solidFill>
                  <a:srgbClr val="333333"/>
                </a:solidFill>
                <a:latin typeface="Arial"/>
                <a:cs typeface="Arial"/>
              </a:rPr>
              <a:t>, </a:t>
            </a:r>
            <a:r>
              <a:rPr sz="1050" spc="85" dirty="0">
                <a:solidFill>
                  <a:srgbClr val="666666"/>
                </a:solidFill>
                <a:latin typeface="Arial"/>
                <a:cs typeface="Arial"/>
              </a:rPr>
              <a:t>54</a:t>
            </a:r>
            <a:r>
              <a:rPr sz="1050" spc="85" dirty="0">
                <a:solidFill>
                  <a:srgbClr val="333333"/>
                </a:solidFill>
                <a:latin typeface="Arial"/>
                <a:cs typeface="Arial"/>
              </a:rPr>
              <a:t>:</a:t>
            </a:r>
            <a:r>
              <a:rPr sz="1050" spc="155" dirty="0">
                <a:solidFill>
                  <a:srgbClr val="333333"/>
                </a:solidFill>
                <a:latin typeface="Arial"/>
                <a:cs typeface="Arial"/>
              </a:rPr>
              <a:t> </a:t>
            </a:r>
            <a:r>
              <a:rPr sz="1050" spc="125" dirty="0">
                <a:solidFill>
                  <a:srgbClr val="B92020"/>
                </a:solidFill>
                <a:latin typeface="Arial"/>
                <a:cs typeface="Arial"/>
              </a:rPr>
              <a:t>"U"</a:t>
            </a:r>
            <a:r>
              <a:rPr sz="1050" spc="125" dirty="0">
                <a:solidFill>
                  <a:srgbClr val="333333"/>
                </a:solidFill>
                <a:latin typeface="Arial"/>
                <a:cs typeface="Arial"/>
              </a:rPr>
              <a:t>,</a:t>
            </a:r>
            <a:endParaRPr sz="1050" dirty="0">
              <a:latin typeface="Arial"/>
              <a:cs typeface="Arial"/>
            </a:endParaRPr>
          </a:p>
          <a:p>
            <a:pPr marL="598805">
              <a:lnSpc>
                <a:spcPct val="100000"/>
              </a:lnSpc>
              <a:spcBef>
                <a:spcPts val="15"/>
              </a:spcBef>
            </a:pPr>
            <a:r>
              <a:rPr sz="1050" spc="85" dirty="0">
                <a:solidFill>
                  <a:srgbClr val="666666"/>
                </a:solidFill>
                <a:latin typeface="Arial"/>
                <a:cs typeface="Arial"/>
              </a:rPr>
              <a:t>15</a:t>
            </a:r>
            <a:r>
              <a:rPr sz="1050" spc="85" dirty="0">
                <a:solidFill>
                  <a:srgbClr val="333333"/>
                </a:solidFill>
                <a:latin typeface="Arial"/>
                <a:cs typeface="Arial"/>
              </a:rPr>
              <a:t>: </a:t>
            </a:r>
            <a:r>
              <a:rPr sz="1050" spc="140" dirty="0">
                <a:solidFill>
                  <a:srgbClr val="B92020"/>
                </a:solidFill>
                <a:latin typeface="Arial"/>
                <a:cs typeface="Arial"/>
              </a:rPr>
              <a:t>"V"</a:t>
            </a:r>
            <a:r>
              <a:rPr sz="1050" spc="140" dirty="0">
                <a:solidFill>
                  <a:srgbClr val="333333"/>
                </a:solidFill>
                <a:latin typeface="Arial"/>
                <a:cs typeface="Arial"/>
              </a:rPr>
              <a:t>, </a:t>
            </a:r>
            <a:r>
              <a:rPr sz="1050" spc="85" dirty="0">
                <a:solidFill>
                  <a:srgbClr val="666666"/>
                </a:solidFill>
                <a:latin typeface="Arial"/>
                <a:cs typeface="Arial"/>
              </a:rPr>
              <a:t>25</a:t>
            </a:r>
            <a:r>
              <a:rPr sz="1050" spc="85" dirty="0">
                <a:solidFill>
                  <a:srgbClr val="333333"/>
                </a:solidFill>
                <a:latin typeface="Arial"/>
                <a:cs typeface="Arial"/>
              </a:rPr>
              <a:t>: </a:t>
            </a:r>
            <a:r>
              <a:rPr sz="1050" spc="65" dirty="0">
                <a:solidFill>
                  <a:srgbClr val="B92020"/>
                </a:solidFill>
                <a:latin typeface="Arial"/>
                <a:cs typeface="Arial"/>
              </a:rPr>
              <a:t>"W"</a:t>
            </a:r>
            <a:r>
              <a:rPr sz="1050" spc="65" dirty="0">
                <a:solidFill>
                  <a:srgbClr val="333333"/>
                </a:solidFill>
                <a:latin typeface="Arial"/>
                <a:cs typeface="Arial"/>
              </a:rPr>
              <a:t>, </a:t>
            </a:r>
            <a:r>
              <a:rPr sz="1050" spc="85" dirty="0">
                <a:solidFill>
                  <a:srgbClr val="666666"/>
                </a:solidFill>
                <a:latin typeface="Arial"/>
                <a:cs typeface="Arial"/>
              </a:rPr>
              <a:t>35</a:t>
            </a:r>
            <a:r>
              <a:rPr sz="1050" spc="85" dirty="0">
                <a:solidFill>
                  <a:srgbClr val="333333"/>
                </a:solidFill>
                <a:latin typeface="Arial"/>
                <a:cs typeface="Arial"/>
              </a:rPr>
              <a:t>: </a:t>
            </a:r>
            <a:r>
              <a:rPr sz="1050" spc="140" dirty="0">
                <a:solidFill>
                  <a:srgbClr val="B92020"/>
                </a:solidFill>
                <a:latin typeface="Arial"/>
                <a:cs typeface="Arial"/>
              </a:rPr>
              <a:t>"X"</a:t>
            </a:r>
            <a:r>
              <a:rPr sz="1050" spc="140" dirty="0">
                <a:solidFill>
                  <a:srgbClr val="333333"/>
                </a:solidFill>
                <a:latin typeface="Arial"/>
                <a:cs typeface="Arial"/>
              </a:rPr>
              <a:t>, </a:t>
            </a:r>
            <a:r>
              <a:rPr sz="1050" spc="85" dirty="0">
                <a:solidFill>
                  <a:srgbClr val="666666"/>
                </a:solidFill>
                <a:latin typeface="Arial"/>
                <a:cs typeface="Arial"/>
              </a:rPr>
              <a:t>45</a:t>
            </a:r>
            <a:r>
              <a:rPr sz="1050" spc="85" dirty="0">
                <a:solidFill>
                  <a:srgbClr val="333333"/>
                </a:solidFill>
                <a:latin typeface="Arial"/>
                <a:cs typeface="Arial"/>
              </a:rPr>
              <a:t>: </a:t>
            </a:r>
            <a:r>
              <a:rPr sz="1050" spc="140" dirty="0">
                <a:solidFill>
                  <a:srgbClr val="B92020"/>
                </a:solidFill>
                <a:latin typeface="Arial"/>
                <a:cs typeface="Arial"/>
              </a:rPr>
              <a:t>"Y"</a:t>
            </a:r>
            <a:r>
              <a:rPr sz="1050" spc="140" dirty="0">
                <a:solidFill>
                  <a:srgbClr val="333333"/>
                </a:solidFill>
                <a:latin typeface="Arial"/>
                <a:cs typeface="Arial"/>
              </a:rPr>
              <a:t>, </a:t>
            </a:r>
            <a:r>
              <a:rPr sz="1050" spc="85" dirty="0">
                <a:solidFill>
                  <a:srgbClr val="666666"/>
                </a:solidFill>
                <a:latin typeface="Arial"/>
                <a:cs typeface="Arial"/>
              </a:rPr>
              <a:t>55</a:t>
            </a:r>
            <a:r>
              <a:rPr sz="1050" spc="85" dirty="0">
                <a:solidFill>
                  <a:srgbClr val="333333"/>
                </a:solidFill>
                <a:latin typeface="Arial"/>
                <a:cs typeface="Arial"/>
              </a:rPr>
              <a:t>:</a:t>
            </a:r>
            <a:r>
              <a:rPr sz="1050" spc="125" dirty="0">
                <a:solidFill>
                  <a:srgbClr val="333333"/>
                </a:solidFill>
                <a:latin typeface="Arial"/>
                <a:cs typeface="Arial"/>
              </a:rPr>
              <a:t> </a:t>
            </a:r>
            <a:r>
              <a:rPr sz="1050" spc="155" dirty="0">
                <a:solidFill>
                  <a:srgbClr val="B92020"/>
                </a:solidFill>
                <a:latin typeface="Arial"/>
                <a:cs typeface="Arial"/>
              </a:rPr>
              <a:t>"Z"</a:t>
            </a:r>
            <a:r>
              <a:rPr sz="1050" spc="155" dirty="0">
                <a:solidFill>
                  <a:srgbClr val="333333"/>
                </a:solidFill>
                <a:latin typeface="Arial"/>
                <a:cs typeface="Arial"/>
              </a:rPr>
              <a:t>, </a:t>
            </a:r>
            <a:r>
              <a:rPr sz="1050" spc="135" dirty="0">
                <a:solidFill>
                  <a:srgbClr val="666666"/>
                </a:solidFill>
                <a:latin typeface="Arial"/>
                <a:cs typeface="Arial"/>
              </a:rPr>
              <a:t>0</a:t>
            </a:r>
            <a:r>
              <a:rPr sz="1050" spc="135" dirty="0">
                <a:solidFill>
                  <a:srgbClr val="333333"/>
                </a:solidFill>
                <a:latin typeface="Arial"/>
                <a:cs typeface="Arial"/>
              </a:rPr>
              <a:t>: </a:t>
            </a:r>
            <a:r>
              <a:rPr sz="1050" spc="150" dirty="0">
                <a:solidFill>
                  <a:srgbClr val="B92020"/>
                </a:solidFill>
                <a:latin typeface="Arial"/>
                <a:cs typeface="Arial"/>
              </a:rPr>
              <a:t>"J"</a:t>
            </a:r>
            <a:endParaRPr sz="1050" dirty="0">
              <a:latin typeface="Arial"/>
              <a:cs typeface="Arial"/>
            </a:endParaRPr>
          </a:p>
          <a:p>
            <a:pPr marL="305435">
              <a:lnSpc>
                <a:spcPct val="100000"/>
              </a:lnSpc>
              <a:spcBef>
                <a:spcPts val="15"/>
              </a:spcBef>
            </a:pPr>
            <a:r>
              <a:rPr sz="1050" spc="225" dirty="0">
                <a:solidFill>
                  <a:srgbClr val="333333"/>
                </a:solidFill>
                <a:latin typeface="Arial"/>
                <a:cs typeface="Arial"/>
              </a:rPr>
              <a:t>}</a:t>
            </a:r>
            <a:endParaRPr sz="1050" dirty="0">
              <a:latin typeface="Arial"/>
              <a:cs typeface="Arial"/>
            </a:endParaRPr>
          </a:p>
          <a:p>
            <a:pPr>
              <a:lnSpc>
                <a:spcPct val="100000"/>
              </a:lnSpc>
              <a:spcBef>
                <a:spcPts val="25"/>
              </a:spcBef>
            </a:pPr>
            <a:endParaRPr sz="1100" dirty="0">
              <a:latin typeface="Arial"/>
              <a:cs typeface="Arial"/>
            </a:endParaRPr>
          </a:p>
          <a:p>
            <a:pPr marL="305435">
              <a:lnSpc>
                <a:spcPct val="100000"/>
              </a:lnSpc>
            </a:pPr>
            <a:r>
              <a:rPr sz="1050" b="1" spc="70" dirty="0">
                <a:solidFill>
                  <a:srgbClr val="008000"/>
                </a:solidFill>
                <a:latin typeface="Arial"/>
                <a:cs typeface="Arial"/>
              </a:rPr>
              <a:t>return</a:t>
            </a:r>
            <a:r>
              <a:rPr sz="1050" b="1" spc="280" dirty="0">
                <a:solidFill>
                  <a:srgbClr val="008000"/>
                </a:solidFill>
                <a:latin typeface="Arial"/>
                <a:cs typeface="Arial"/>
              </a:rPr>
              <a:t> </a:t>
            </a:r>
            <a:r>
              <a:rPr sz="1050" spc="130" dirty="0">
                <a:solidFill>
                  <a:srgbClr val="333333"/>
                </a:solidFill>
                <a:latin typeface="Arial"/>
                <a:cs typeface="Arial"/>
              </a:rPr>
              <a:t>table[char]</a:t>
            </a:r>
            <a:endParaRPr sz="1050" dirty="0">
              <a:latin typeface="Arial"/>
              <a:cs typeface="Arial"/>
            </a:endParaRPr>
          </a:p>
          <a:p>
            <a:pPr>
              <a:lnSpc>
                <a:spcPct val="100000"/>
              </a:lnSpc>
            </a:pPr>
            <a:endParaRPr sz="1000" dirty="0">
              <a:latin typeface="Arial"/>
              <a:cs typeface="Arial"/>
            </a:endParaRPr>
          </a:p>
          <a:p>
            <a:pPr>
              <a:lnSpc>
                <a:spcPct val="100000"/>
              </a:lnSpc>
              <a:spcBef>
                <a:spcPts val="35"/>
              </a:spcBef>
            </a:pPr>
            <a:endParaRPr sz="1200" dirty="0">
              <a:latin typeface="Arial"/>
              <a:cs typeface="Arial"/>
            </a:endParaRPr>
          </a:p>
          <a:p>
            <a:pPr marL="12700">
              <a:lnSpc>
                <a:spcPct val="100000"/>
              </a:lnSpc>
            </a:pPr>
            <a:r>
              <a:rPr sz="1050" b="1" spc="50" dirty="0">
                <a:solidFill>
                  <a:srgbClr val="008000"/>
                </a:solidFill>
                <a:latin typeface="Arial"/>
                <a:cs typeface="Arial"/>
              </a:rPr>
              <a:t>def</a:t>
            </a:r>
            <a:r>
              <a:rPr sz="1050" b="1" spc="280" dirty="0">
                <a:solidFill>
                  <a:srgbClr val="008000"/>
                </a:solidFill>
                <a:latin typeface="Arial"/>
                <a:cs typeface="Arial"/>
              </a:rPr>
              <a:t> </a:t>
            </a:r>
            <a:r>
              <a:rPr sz="1050" spc="110" dirty="0">
                <a:solidFill>
                  <a:srgbClr val="0000FF"/>
                </a:solidFill>
                <a:latin typeface="Arial"/>
                <a:cs typeface="Arial"/>
              </a:rPr>
              <a:t>encoding</a:t>
            </a:r>
            <a:r>
              <a:rPr sz="1050" spc="110" dirty="0">
                <a:solidFill>
                  <a:srgbClr val="333333"/>
                </a:solidFill>
                <a:latin typeface="Arial"/>
                <a:cs typeface="Arial"/>
              </a:rPr>
              <a:t>(text):</a:t>
            </a:r>
            <a:endParaRPr sz="1050" dirty="0">
              <a:latin typeface="Arial"/>
              <a:cs typeface="Arial"/>
            </a:endParaRPr>
          </a:p>
          <a:p>
            <a:pPr marL="305435">
              <a:lnSpc>
                <a:spcPct val="100000"/>
              </a:lnSpc>
              <a:spcBef>
                <a:spcPts val="15"/>
              </a:spcBef>
            </a:pPr>
            <a:r>
              <a:rPr sz="1050" spc="175" dirty="0">
                <a:solidFill>
                  <a:srgbClr val="333333"/>
                </a:solidFill>
                <a:latin typeface="Arial"/>
                <a:cs typeface="Arial"/>
              </a:rPr>
              <a:t>text, </a:t>
            </a:r>
            <a:r>
              <a:rPr sz="1050" spc="120" dirty="0">
                <a:solidFill>
                  <a:srgbClr val="333333"/>
                </a:solidFill>
                <a:latin typeface="Arial"/>
                <a:cs typeface="Arial"/>
              </a:rPr>
              <a:t>finished_text </a:t>
            </a:r>
            <a:r>
              <a:rPr sz="1050" spc="-40" dirty="0">
                <a:solidFill>
                  <a:srgbClr val="666666"/>
                </a:solidFill>
                <a:latin typeface="Arial"/>
                <a:cs typeface="Arial"/>
              </a:rPr>
              <a:t>= </a:t>
            </a:r>
            <a:r>
              <a:rPr sz="1050" spc="140" dirty="0">
                <a:solidFill>
                  <a:srgbClr val="333333"/>
                </a:solidFill>
                <a:latin typeface="Arial"/>
                <a:cs typeface="Arial"/>
              </a:rPr>
              <a:t>text</a:t>
            </a:r>
            <a:r>
              <a:rPr sz="1050" spc="140" dirty="0">
                <a:solidFill>
                  <a:srgbClr val="666666"/>
                </a:solidFill>
                <a:latin typeface="Arial"/>
                <a:cs typeface="Arial"/>
              </a:rPr>
              <a:t>.</a:t>
            </a:r>
            <a:r>
              <a:rPr sz="1050" spc="140" dirty="0">
                <a:solidFill>
                  <a:srgbClr val="333333"/>
                </a:solidFill>
                <a:latin typeface="Arial"/>
                <a:cs typeface="Arial"/>
              </a:rPr>
              <a:t>upper(),</a:t>
            </a:r>
            <a:r>
              <a:rPr sz="1050" spc="204" dirty="0">
                <a:solidFill>
                  <a:srgbClr val="333333"/>
                </a:solidFill>
                <a:latin typeface="Arial"/>
                <a:cs typeface="Arial"/>
              </a:rPr>
              <a:t> </a:t>
            </a:r>
            <a:r>
              <a:rPr sz="1050" spc="200" dirty="0">
                <a:solidFill>
                  <a:srgbClr val="B92020"/>
                </a:solidFill>
                <a:latin typeface="Arial"/>
                <a:cs typeface="Arial"/>
              </a:rPr>
              <a:t>""</a:t>
            </a:r>
            <a:endParaRPr sz="1050" dirty="0">
              <a:latin typeface="Arial"/>
              <a:cs typeface="Arial"/>
            </a:endParaRPr>
          </a:p>
          <a:p>
            <a:pPr marL="305435">
              <a:lnSpc>
                <a:spcPct val="100000"/>
              </a:lnSpc>
              <a:spcBef>
                <a:spcPts val="15"/>
              </a:spcBef>
            </a:pPr>
            <a:r>
              <a:rPr sz="1050" b="1" spc="110" dirty="0">
                <a:solidFill>
                  <a:srgbClr val="008000"/>
                </a:solidFill>
                <a:latin typeface="Arial"/>
                <a:cs typeface="Arial"/>
              </a:rPr>
              <a:t>for </a:t>
            </a:r>
            <a:r>
              <a:rPr sz="1050" spc="20" dirty="0">
                <a:solidFill>
                  <a:srgbClr val="333333"/>
                </a:solidFill>
                <a:latin typeface="Arial"/>
                <a:cs typeface="Arial"/>
              </a:rPr>
              <a:t>symbol </a:t>
            </a:r>
            <a:r>
              <a:rPr sz="1050" b="1" spc="110" dirty="0">
                <a:solidFill>
                  <a:srgbClr val="7216AB"/>
                </a:solidFill>
                <a:latin typeface="Arial"/>
                <a:cs typeface="Arial"/>
              </a:rPr>
              <a:t>in</a:t>
            </a:r>
            <a:r>
              <a:rPr sz="1050" b="1" spc="-5" dirty="0">
                <a:solidFill>
                  <a:srgbClr val="7216AB"/>
                </a:solidFill>
                <a:latin typeface="Arial"/>
                <a:cs typeface="Arial"/>
              </a:rPr>
              <a:t> </a:t>
            </a:r>
            <a:r>
              <a:rPr sz="1050" spc="175" dirty="0">
                <a:solidFill>
                  <a:srgbClr val="333333"/>
                </a:solidFill>
                <a:latin typeface="Arial"/>
                <a:cs typeface="Arial"/>
              </a:rPr>
              <a:t>text:</a:t>
            </a:r>
            <a:endParaRPr sz="1050" dirty="0">
              <a:latin typeface="Arial"/>
              <a:cs typeface="Arial"/>
            </a:endParaRPr>
          </a:p>
          <a:p>
            <a:pPr marL="598805">
              <a:lnSpc>
                <a:spcPct val="100000"/>
              </a:lnSpc>
              <a:spcBef>
                <a:spcPts val="15"/>
              </a:spcBef>
            </a:pPr>
            <a:r>
              <a:rPr sz="1050" b="1" spc="254" dirty="0">
                <a:solidFill>
                  <a:srgbClr val="008000"/>
                </a:solidFill>
                <a:latin typeface="Arial"/>
                <a:cs typeface="Arial"/>
              </a:rPr>
              <a:t>if </a:t>
            </a:r>
            <a:r>
              <a:rPr sz="1050" spc="20" dirty="0">
                <a:solidFill>
                  <a:srgbClr val="333333"/>
                </a:solidFill>
                <a:latin typeface="Arial"/>
                <a:cs typeface="Arial"/>
              </a:rPr>
              <a:t>symbol </a:t>
            </a:r>
            <a:r>
              <a:rPr sz="1050" b="1" spc="110" dirty="0">
                <a:solidFill>
                  <a:srgbClr val="7216AB"/>
                </a:solidFill>
                <a:latin typeface="Arial"/>
                <a:cs typeface="Arial"/>
              </a:rPr>
              <a:t>in</a:t>
            </a:r>
            <a:r>
              <a:rPr sz="1050" b="1" spc="250" dirty="0">
                <a:solidFill>
                  <a:srgbClr val="7216AB"/>
                </a:solidFill>
                <a:latin typeface="Arial"/>
                <a:cs typeface="Arial"/>
              </a:rPr>
              <a:t> </a:t>
            </a:r>
            <a:r>
              <a:rPr sz="1050" spc="95" dirty="0">
                <a:solidFill>
                  <a:srgbClr val="333333"/>
                </a:solidFill>
                <a:latin typeface="Arial"/>
                <a:cs typeface="Arial"/>
              </a:rPr>
              <a:t>alphabet:</a:t>
            </a:r>
            <a:endParaRPr sz="1050" dirty="0">
              <a:latin typeface="Arial"/>
              <a:cs typeface="Arial"/>
            </a:endParaRPr>
          </a:p>
          <a:p>
            <a:pPr marL="892175">
              <a:lnSpc>
                <a:spcPct val="100000"/>
              </a:lnSpc>
              <a:spcBef>
                <a:spcPts val="15"/>
              </a:spcBef>
            </a:pPr>
            <a:r>
              <a:rPr sz="1050" spc="120" dirty="0">
                <a:solidFill>
                  <a:srgbClr val="333333"/>
                </a:solidFill>
                <a:latin typeface="Arial"/>
                <a:cs typeface="Arial"/>
              </a:rPr>
              <a:t>finished_text </a:t>
            </a:r>
            <a:r>
              <a:rPr sz="1050" spc="-40" dirty="0">
                <a:solidFill>
                  <a:srgbClr val="666666"/>
                </a:solidFill>
                <a:latin typeface="Arial"/>
                <a:cs typeface="Arial"/>
              </a:rPr>
              <a:t>+= </a:t>
            </a:r>
            <a:r>
              <a:rPr sz="1050" spc="90" dirty="0">
                <a:solidFill>
                  <a:srgbClr val="008000"/>
                </a:solidFill>
                <a:latin typeface="Arial"/>
                <a:cs typeface="Arial"/>
              </a:rPr>
              <a:t>str</a:t>
            </a:r>
            <a:r>
              <a:rPr sz="1050" spc="90" dirty="0">
                <a:solidFill>
                  <a:srgbClr val="333333"/>
                </a:solidFill>
                <a:latin typeface="Arial"/>
                <a:cs typeface="Arial"/>
              </a:rPr>
              <a:t>(codes_table(symbol)) </a:t>
            </a:r>
            <a:r>
              <a:rPr sz="1050" spc="-40" dirty="0">
                <a:solidFill>
                  <a:srgbClr val="666666"/>
                </a:solidFill>
                <a:latin typeface="Arial"/>
                <a:cs typeface="Arial"/>
              </a:rPr>
              <a:t>+ </a:t>
            </a:r>
            <a:r>
              <a:rPr sz="1050" spc="200" dirty="0">
                <a:solidFill>
                  <a:srgbClr val="B92020"/>
                </a:solidFill>
                <a:latin typeface="Arial"/>
                <a:cs typeface="Arial"/>
              </a:rPr>
              <a:t>"</a:t>
            </a:r>
            <a:r>
              <a:rPr sz="1050" dirty="0">
                <a:solidFill>
                  <a:srgbClr val="B92020"/>
                </a:solidFill>
                <a:latin typeface="Arial"/>
                <a:cs typeface="Arial"/>
              </a:rPr>
              <a:t> </a:t>
            </a:r>
            <a:r>
              <a:rPr sz="1050" spc="200" dirty="0">
                <a:solidFill>
                  <a:srgbClr val="B92020"/>
                </a:solidFill>
                <a:latin typeface="Arial"/>
                <a:cs typeface="Arial"/>
              </a:rPr>
              <a:t>"</a:t>
            </a:r>
            <a:endParaRPr sz="1050" dirty="0">
              <a:latin typeface="Arial"/>
              <a:cs typeface="Arial"/>
            </a:endParaRPr>
          </a:p>
          <a:p>
            <a:pPr>
              <a:lnSpc>
                <a:spcPct val="100000"/>
              </a:lnSpc>
              <a:spcBef>
                <a:spcPts val="25"/>
              </a:spcBef>
            </a:pPr>
            <a:endParaRPr sz="1100" dirty="0">
              <a:latin typeface="Arial"/>
              <a:cs typeface="Arial"/>
            </a:endParaRPr>
          </a:p>
          <a:p>
            <a:pPr marL="305435">
              <a:lnSpc>
                <a:spcPct val="100000"/>
              </a:lnSpc>
            </a:pPr>
            <a:r>
              <a:rPr sz="1050" b="1" spc="70" dirty="0">
                <a:solidFill>
                  <a:srgbClr val="008000"/>
                </a:solidFill>
                <a:latin typeface="Arial"/>
                <a:cs typeface="Arial"/>
              </a:rPr>
              <a:t>return</a:t>
            </a:r>
            <a:r>
              <a:rPr sz="1050" b="1" spc="280" dirty="0">
                <a:solidFill>
                  <a:srgbClr val="008000"/>
                </a:solidFill>
                <a:latin typeface="Arial"/>
                <a:cs typeface="Arial"/>
              </a:rPr>
              <a:t> </a:t>
            </a:r>
            <a:r>
              <a:rPr sz="1050" spc="120" dirty="0">
                <a:solidFill>
                  <a:srgbClr val="333333"/>
                </a:solidFill>
                <a:latin typeface="Arial"/>
                <a:cs typeface="Arial"/>
              </a:rPr>
              <a:t>finished_text</a:t>
            </a:r>
            <a:endParaRPr sz="1050" dirty="0">
              <a:latin typeface="Arial"/>
              <a:cs typeface="Arial"/>
            </a:endParaRPr>
          </a:p>
          <a:p>
            <a:pPr>
              <a:lnSpc>
                <a:spcPct val="100000"/>
              </a:lnSpc>
            </a:pPr>
            <a:endParaRPr sz="1000" dirty="0">
              <a:latin typeface="Arial"/>
              <a:cs typeface="Arial"/>
            </a:endParaRPr>
          </a:p>
          <a:p>
            <a:pPr>
              <a:lnSpc>
                <a:spcPct val="100000"/>
              </a:lnSpc>
              <a:spcBef>
                <a:spcPts val="35"/>
              </a:spcBef>
            </a:pPr>
            <a:endParaRPr sz="1200" dirty="0">
              <a:latin typeface="Arial"/>
              <a:cs typeface="Arial"/>
            </a:endParaRPr>
          </a:p>
          <a:p>
            <a:pPr marL="12700">
              <a:lnSpc>
                <a:spcPct val="100000"/>
              </a:lnSpc>
            </a:pPr>
            <a:r>
              <a:rPr sz="1050" b="1" spc="50" dirty="0">
                <a:solidFill>
                  <a:srgbClr val="008000"/>
                </a:solidFill>
                <a:latin typeface="Arial"/>
                <a:cs typeface="Arial"/>
              </a:rPr>
              <a:t>def</a:t>
            </a:r>
            <a:r>
              <a:rPr sz="1050" b="1" spc="280" dirty="0">
                <a:solidFill>
                  <a:srgbClr val="008000"/>
                </a:solidFill>
                <a:latin typeface="Arial"/>
                <a:cs typeface="Arial"/>
              </a:rPr>
              <a:t> </a:t>
            </a:r>
            <a:r>
              <a:rPr sz="1050" spc="110" dirty="0">
                <a:solidFill>
                  <a:srgbClr val="0000FF"/>
                </a:solidFill>
                <a:latin typeface="Arial"/>
                <a:cs typeface="Arial"/>
              </a:rPr>
              <a:t>decoding</a:t>
            </a:r>
            <a:r>
              <a:rPr sz="1050" spc="110" dirty="0">
                <a:solidFill>
                  <a:srgbClr val="333333"/>
                </a:solidFill>
                <a:latin typeface="Arial"/>
                <a:cs typeface="Arial"/>
              </a:rPr>
              <a:t>(text):</a:t>
            </a:r>
            <a:endParaRPr sz="1050" dirty="0">
              <a:latin typeface="Arial"/>
              <a:cs typeface="Arial"/>
            </a:endParaRPr>
          </a:p>
          <a:p>
            <a:pPr marL="305435">
              <a:lnSpc>
                <a:spcPct val="100000"/>
              </a:lnSpc>
              <a:spcBef>
                <a:spcPts val="15"/>
              </a:spcBef>
            </a:pPr>
            <a:r>
              <a:rPr sz="1050" spc="175" dirty="0">
                <a:solidFill>
                  <a:srgbClr val="333333"/>
                </a:solidFill>
                <a:latin typeface="Arial"/>
                <a:cs typeface="Arial"/>
              </a:rPr>
              <a:t>text, </a:t>
            </a:r>
            <a:r>
              <a:rPr sz="1050" spc="120" dirty="0">
                <a:solidFill>
                  <a:srgbClr val="333333"/>
                </a:solidFill>
                <a:latin typeface="Arial"/>
                <a:cs typeface="Arial"/>
              </a:rPr>
              <a:t>finished_text </a:t>
            </a:r>
            <a:r>
              <a:rPr sz="1050" spc="-40" dirty="0">
                <a:solidFill>
                  <a:srgbClr val="666666"/>
                </a:solidFill>
                <a:latin typeface="Arial"/>
                <a:cs typeface="Arial"/>
              </a:rPr>
              <a:t>= </a:t>
            </a:r>
            <a:r>
              <a:rPr sz="1050" spc="140" dirty="0">
                <a:solidFill>
                  <a:srgbClr val="333333"/>
                </a:solidFill>
                <a:latin typeface="Arial"/>
                <a:cs typeface="Arial"/>
              </a:rPr>
              <a:t>text</a:t>
            </a:r>
            <a:r>
              <a:rPr sz="1050" spc="140" dirty="0">
                <a:solidFill>
                  <a:srgbClr val="666666"/>
                </a:solidFill>
                <a:latin typeface="Arial"/>
                <a:cs typeface="Arial"/>
              </a:rPr>
              <a:t>.</a:t>
            </a:r>
            <a:r>
              <a:rPr sz="1050" spc="140" dirty="0">
                <a:solidFill>
                  <a:srgbClr val="333333"/>
                </a:solidFill>
                <a:latin typeface="Arial"/>
                <a:cs typeface="Arial"/>
              </a:rPr>
              <a:t>upper(),</a:t>
            </a:r>
            <a:r>
              <a:rPr sz="1050" spc="204" dirty="0">
                <a:solidFill>
                  <a:srgbClr val="333333"/>
                </a:solidFill>
                <a:latin typeface="Arial"/>
                <a:cs typeface="Arial"/>
              </a:rPr>
              <a:t> </a:t>
            </a:r>
            <a:r>
              <a:rPr sz="1050" spc="200" dirty="0">
                <a:solidFill>
                  <a:srgbClr val="B92020"/>
                </a:solidFill>
                <a:latin typeface="Arial"/>
                <a:cs typeface="Arial"/>
              </a:rPr>
              <a:t>""</a:t>
            </a:r>
            <a:endParaRPr sz="1050" dirty="0">
              <a:latin typeface="Arial"/>
              <a:cs typeface="Arial"/>
            </a:endParaRPr>
          </a:p>
          <a:p>
            <a:pPr marL="598805" marR="1985645" indent="-293370">
              <a:lnSpc>
                <a:spcPct val="101200"/>
              </a:lnSpc>
            </a:pPr>
            <a:r>
              <a:rPr sz="1050" b="1" spc="110" dirty="0">
                <a:solidFill>
                  <a:srgbClr val="008000"/>
                </a:solidFill>
                <a:latin typeface="Arial"/>
                <a:cs typeface="Arial"/>
              </a:rPr>
              <a:t>for </a:t>
            </a:r>
            <a:r>
              <a:rPr sz="1050" spc="20" dirty="0">
                <a:solidFill>
                  <a:srgbClr val="333333"/>
                </a:solidFill>
                <a:latin typeface="Arial"/>
                <a:cs typeface="Arial"/>
              </a:rPr>
              <a:t>symbol </a:t>
            </a:r>
            <a:r>
              <a:rPr sz="1050" b="1" spc="110" dirty="0">
                <a:solidFill>
                  <a:srgbClr val="7216AB"/>
                </a:solidFill>
                <a:latin typeface="Arial"/>
                <a:cs typeface="Arial"/>
              </a:rPr>
              <a:t>in </a:t>
            </a:r>
            <a:r>
              <a:rPr sz="1050" spc="155" dirty="0">
                <a:solidFill>
                  <a:srgbClr val="008000"/>
                </a:solidFill>
                <a:latin typeface="Arial"/>
                <a:cs typeface="Arial"/>
              </a:rPr>
              <a:t>list</a:t>
            </a:r>
            <a:r>
              <a:rPr sz="1050" spc="155" dirty="0">
                <a:solidFill>
                  <a:srgbClr val="333333"/>
                </a:solidFill>
                <a:latin typeface="Arial"/>
                <a:cs typeface="Arial"/>
              </a:rPr>
              <a:t>(</a:t>
            </a:r>
            <a:r>
              <a:rPr sz="1050" spc="155" dirty="0">
                <a:solidFill>
                  <a:srgbClr val="008000"/>
                </a:solidFill>
                <a:latin typeface="Arial"/>
                <a:cs typeface="Arial"/>
              </a:rPr>
              <a:t>map</a:t>
            </a:r>
            <a:r>
              <a:rPr sz="1050" spc="155" dirty="0">
                <a:solidFill>
                  <a:srgbClr val="333333"/>
                </a:solidFill>
                <a:latin typeface="Arial"/>
                <a:cs typeface="Arial"/>
              </a:rPr>
              <a:t>(</a:t>
            </a:r>
            <a:r>
              <a:rPr sz="1050" spc="155" dirty="0">
                <a:solidFill>
                  <a:srgbClr val="008000"/>
                </a:solidFill>
                <a:latin typeface="Arial"/>
                <a:cs typeface="Arial"/>
              </a:rPr>
              <a:t>int</a:t>
            </a:r>
            <a:r>
              <a:rPr sz="1050" spc="155" dirty="0">
                <a:solidFill>
                  <a:srgbClr val="333333"/>
                </a:solidFill>
                <a:latin typeface="Arial"/>
                <a:cs typeface="Arial"/>
              </a:rPr>
              <a:t>, </a:t>
            </a:r>
            <a:r>
              <a:rPr sz="1050" spc="204" dirty="0">
                <a:solidFill>
                  <a:srgbClr val="333333"/>
                </a:solidFill>
                <a:latin typeface="Arial"/>
                <a:cs typeface="Arial"/>
              </a:rPr>
              <a:t>text</a:t>
            </a:r>
            <a:r>
              <a:rPr sz="1050" spc="204" dirty="0">
                <a:solidFill>
                  <a:srgbClr val="666666"/>
                </a:solidFill>
                <a:latin typeface="Arial"/>
                <a:cs typeface="Arial"/>
              </a:rPr>
              <a:t>.</a:t>
            </a:r>
            <a:r>
              <a:rPr sz="1050" spc="204" dirty="0">
                <a:solidFill>
                  <a:srgbClr val="333333"/>
                </a:solidFill>
                <a:latin typeface="Arial"/>
                <a:cs typeface="Arial"/>
              </a:rPr>
              <a:t>split())):  </a:t>
            </a:r>
            <a:r>
              <a:rPr sz="1050" spc="120" dirty="0">
                <a:solidFill>
                  <a:srgbClr val="333333"/>
                </a:solidFill>
                <a:latin typeface="Arial"/>
                <a:cs typeface="Arial"/>
              </a:rPr>
              <a:t>finished_text </a:t>
            </a:r>
            <a:r>
              <a:rPr sz="1050" spc="-40" dirty="0">
                <a:solidFill>
                  <a:srgbClr val="666666"/>
                </a:solidFill>
                <a:latin typeface="Arial"/>
                <a:cs typeface="Arial"/>
              </a:rPr>
              <a:t>+=</a:t>
            </a:r>
            <a:r>
              <a:rPr sz="1050" spc="25" dirty="0">
                <a:solidFill>
                  <a:srgbClr val="666666"/>
                </a:solidFill>
                <a:latin typeface="Arial"/>
                <a:cs typeface="Arial"/>
              </a:rPr>
              <a:t> </a:t>
            </a:r>
            <a:r>
              <a:rPr sz="1050" spc="65" dirty="0">
                <a:solidFill>
                  <a:srgbClr val="333333"/>
                </a:solidFill>
                <a:latin typeface="Arial"/>
                <a:cs typeface="Arial"/>
              </a:rPr>
              <a:t>codes_table(symbol)</a:t>
            </a:r>
            <a:endParaRPr sz="1050" dirty="0">
              <a:latin typeface="Arial"/>
              <a:cs typeface="Arial"/>
            </a:endParaRPr>
          </a:p>
          <a:p>
            <a:pPr>
              <a:lnSpc>
                <a:spcPct val="100000"/>
              </a:lnSpc>
              <a:spcBef>
                <a:spcPts val="25"/>
              </a:spcBef>
            </a:pPr>
            <a:endParaRPr sz="1100" dirty="0">
              <a:latin typeface="Arial"/>
              <a:cs typeface="Arial"/>
            </a:endParaRPr>
          </a:p>
          <a:p>
            <a:pPr marL="305435">
              <a:lnSpc>
                <a:spcPct val="100000"/>
              </a:lnSpc>
            </a:pPr>
            <a:r>
              <a:rPr sz="1050" b="1" spc="70" dirty="0">
                <a:solidFill>
                  <a:srgbClr val="008000"/>
                </a:solidFill>
                <a:latin typeface="Arial"/>
                <a:cs typeface="Arial"/>
              </a:rPr>
              <a:t>return</a:t>
            </a:r>
            <a:r>
              <a:rPr sz="1050" b="1" spc="280" dirty="0">
                <a:solidFill>
                  <a:srgbClr val="008000"/>
                </a:solidFill>
                <a:latin typeface="Arial"/>
                <a:cs typeface="Arial"/>
              </a:rPr>
              <a:t> </a:t>
            </a:r>
            <a:r>
              <a:rPr sz="1050" spc="120" dirty="0">
                <a:solidFill>
                  <a:srgbClr val="333333"/>
                </a:solidFill>
                <a:latin typeface="Arial"/>
                <a:cs typeface="Arial"/>
              </a:rPr>
              <a:t>finished_text</a:t>
            </a:r>
            <a:endParaRPr sz="1050" dirty="0">
              <a:latin typeface="Arial"/>
              <a:cs typeface="Arial"/>
            </a:endParaRPr>
          </a:p>
          <a:p>
            <a:pPr>
              <a:lnSpc>
                <a:spcPct val="100000"/>
              </a:lnSpc>
            </a:pPr>
            <a:endParaRPr sz="1000" dirty="0">
              <a:latin typeface="Arial"/>
              <a:cs typeface="Arial"/>
            </a:endParaRPr>
          </a:p>
          <a:p>
            <a:pPr>
              <a:lnSpc>
                <a:spcPct val="100000"/>
              </a:lnSpc>
              <a:spcBef>
                <a:spcPts val="35"/>
              </a:spcBef>
            </a:pPr>
            <a:endParaRPr sz="1200" dirty="0">
              <a:latin typeface="Arial"/>
              <a:cs typeface="Arial"/>
            </a:endParaRPr>
          </a:p>
          <a:p>
            <a:pPr marL="12700">
              <a:lnSpc>
                <a:spcPct val="100000"/>
              </a:lnSpc>
            </a:pPr>
            <a:r>
              <a:rPr sz="1050" b="1" spc="50" dirty="0">
                <a:solidFill>
                  <a:srgbClr val="008000"/>
                </a:solidFill>
                <a:latin typeface="Arial"/>
                <a:cs typeface="Arial"/>
              </a:rPr>
              <a:t>def</a:t>
            </a:r>
            <a:r>
              <a:rPr sz="1050" b="1" spc="280" dirty="0">
                <a:solidFill>
                  <a:srgbClr val="008000"/>
                </a:solidFill>
                <a:latin typeface="Arial"/>
                <a:cs typeface="Arial"/>
              </a:rPr>
              <a:t> </a:t>
            </a:r>
            <a:r>
              <a:rPr sz="1050" spc="35" dirty="0">
                <a:solidFill>
                  <a:srgbClr val="0000FF"/>
                </a:solidFill>
                <a:latin typeface="Arial"/>
                <a:cs typeface="Arial"/>
              </a:rPr>
              <a:t>assembly</a:t>
            </a:r>
            <a:r>
              <a:rPr sz="1050" spc="35" dirty="0">
                <a:solidFill>
                  <a:srgbClr val="333333"/>
                </a:solidFill>
                <a:latin typeface="Arial"/>
                <a:cs typeface="Arial"/>
              </a:rPr>
              <a:t>(mode):</a:t>
            </a:r>
            <a:endParaRPr sz="1050" dirty="0">
              <a:latin typeface="Arial"/>
              <a:cs typeface="Arial"/>
            </a:endParaRPr>
          </a:p>
          <a:p>
            <a:pPr marL="305435">
              <a:lnSpc>
                <a:spcPct val="100000"/>
              </a:lnSpc>
              <a:spcBef>
                <a:spcPts val="15"/>
              </a:spcBef>
            </a:pPr>
            <a:r>
              <a:rPr sz="1050" spc="150" dirty="0">
                <a:solidFill>
                  <a:srgbClr val="333333"/>
                </a:solidFill>
                <a:latin typeface="Arial"/>
                <a:cs typeface="Arial"/>
              </a:rPr>
              <a:t>text </a:t>
            </a:r>
            <a:r>
              <a:rPr sz="1050" spc="-40" dirty="0">
                <a:solidFill>
                  <a:srgbClr val="666666"/>
                </a:solidFill>
                <a:latin typeface="Arial"/>
                <a:cs typeface="Arial"/>
              </a:rPr>
              <a:t>= </a:t>
            </a:r>
            <a:r>
              <a:rPr sz="1050" spc="165" dirty="0">
                <a:solidFill>
                  <a:srgbClr val="008000"/>
                </a:solidFill>
                <a:latin typeface="Arial"/>
                <a:cs typeface="Arial"/>
              </a:rPr>
              <a:t>str</a:t>
            </a:r>
            <a:r>
              <a:rPr sz="1050" spc="165" dirty="0">
                <a:solidFill>
                  <a:srgbClr val="333333"/>
                </a:solidFill>
                <a:latin typeface="Arial"/>
                <a:cs typeface="Arial"/>
              </a:rPr>
              <a:t>(</a:t>
            </a:r>
            <a:r>
              <a:rPr sz="1050" spc="165" dirty="0">
                <a:solidFill>
                  <a:srgbClr val="008000"/>
                </a:solidFill>
                <a:latin typeface="Arial"/>
                <a:cs typeface="Arial"/>
              </a:rPr>
              <a:t>input</a:t>
            </a:r>
            <a:r>
              <a:rPr sz="1050" spc="165" dirty="0">
                <a:solidFill>
                  <a:srgbClr val="333333"/>
                </a:solidFill>
                <a:latin typeface="Arial"/>
                <a:cs typeface="Arial"/>
              </a:rPr>
              <a:t>(</a:t>
            </a:r>
            <a:r>
              <a:rPr sz="1050" spc="165" dirty="0">
                <a:solidFill>
                  <a:srgbClr val="B92020"/>
                </a:solidFill>
                <a:latin typeface="Arial"/>
                <a:cs typeface="Arial"/>
              </a:rPr>
              <a:t>"[+] </a:t>
            </a:r>
            <a:r>
              <a:rPr sz="1050" spc="75" dirty="0">
                <a:solidFill>
                  <a:srgbClr val="B92020"/>
                </a:solidFill>
                <a:latin typeface="Arial"/>
                <a:cs typeface="Arial"/>
              </a:rPr>
              <a:t>Enter </a:t>
            </a:r>
            <a:r>
              <a:rPr sz="1050" spc="65" dirty="0">
                <a:solidFill>
                  <a:srgbClr val="B92020"/>
                </a:solidFill>
                <a:latin typeface="Arial"/>
                <a:cs typeface="Arial"/>
              </a:rPr>
              <a:t>your </a:t>
            </a:r>
            <a:r>
              <a:rPr sz="1050" spc="150" dirty="0">
                <a:solidFill>
                  <a:srgbClr val="B92020"/>
                </a:solidFill>
                <a:latin typeface="Arial"/>
                <a:cs typeface="Arial"/>
              </a:rPr>
              <a:t>text </a:t>
            </a:r>
            <a:r>
              <a:rPr sz="1050" spc="225" dirty="0">
                <a:solidFill>
                  <a:srgbClr val="B92020"/>
                </a:solidFill>
                <a:latin typeface="Arial"/>
                <a:cs typeface="Arial"/>
              </a:rPr>
              <a:t>-</a:t>
            </a:r>
            <a:r>
              <a:rPr sz="1050" spc="430" dirty="0">
                <a:solidFill>
                  <a:srgbClr val="B92020"/>
                </a:solidFill>
                <a:latin typeface="Arial"/>
                <a:cs typeface="Arial"/>
              </a:rPr>
              <a:t> </a:t>
            </a:r>
            <a:r>
              <a:rPr sz="1050" spc="215" dirty="0">
                <a:solidFill>
                  <a:srgbClr val="B92020"/>
                </a:solidFill>
                <a:latin typeface="Arial"/>
                <a:cs typeface="Arial"/>
              </a:rPr>
              <a:t>"</a:t>
            </a:r>
            <a:r>
              <a:rPr sz="1050" spc="215" dirty="0">
                <a:solidFill>
                  <a:srgbClr val="333333"/>
                </a:solidFill>
                <a:latin typeface="Arial"/>
                <a:cs typeface="Arial"/>
              </a:rPr>
              <a:t>))</a:t>
            </a:r>
            <a:endParaRPr sz="1050" dirty="0">
              <a:latin typeface="Arial"/>
              <a:cs typeface="Arial"/>
            </a:endParaRPr>
          </a:p>
          <a:p>
            <a:pPr>
              <a:lnSpc>
                <a:spcPct val="100000"/>
              </a:lnSpc>
              <a:spcBef>
                <a:spcPts val="25"/>
              </a:spcBef>
            </a:pPr>
            <a:endParaRPr sz="1100" dirty="0">
              <a:latin typeface="Arial"/>
              <a:cs typeface="Arial"/>
            </a:endParaRPr>
          </a:p>
          <a:p>
            <a:pPr marL="305435">
              <a:lnSpc>
                <a:spcPct val="100000"/>
              </a:lnSpc>
            </a:pPr>
            <a:r>
              <a:rPr sz="1050" b="1" spc="254" dirty="0">
                <a:solidFill>
                  <a:srgbClr val="008000"/>
                </a:solidFill>
                <a:latin typeface="Arial"/>
                <a:cs typeface="Arial"/>
              </a:rPr>
              <a:t>if </a:t>
            </a:r>
            <a:r>
              <a:rPr sz="1050" spc="-80" dirty="0">
                <a:solidFill>
                  <a:srgbClr val="333333"/>
                </a:solidFill>
                <a:latin typeface="Arial"/>
                <a:cs typeface="Arial"/>
              </a:rPr>
              <a:t>mode </a:t>
            </a:r>
            <a:r>
              <a:rPr sz="1050" spc="-40" dirty="0">
                <a:solidFill>
                  <a:srgbClr val="666666"/>
                </a:solidFill>
                <a:latin typeface="Arial"/>
                <a:cs typeface="Arial"/>
              </a:rPr>
              <a:t>==</a:t>
            </a:r>
            <a:r>
              <a:rPr sz="1050" spc="-10" dirty="0">
                <a:solidFill>
                  <a:srgbClr val="666666"/>
                </a:solidFill>
                <a:latin typeface="Arial"/>
                <a:cs typeface="Arial"/>
              </a:rPr>
              <a:t> </a:t>
            </a:r>
            <a:r>
              <a:rPr sz="1050" spc="135" dirty="0">
                <a:solidFill>
                  <a:srgbClr val="666666"/>
                </a:solidFill>
                <a:latin typeface="Arial"/>
                <a:cs typeface="Arial"/>
              </a:rPr>
              <a:t>0</a:t>
            </a:r>
            <a:r>
              <a:rPr sz="1050" spc="135" dirty="0">
                <a:solidFill>
                  <a:srgbClr val="333333"/>
                </a:solidFill>
                <a:latin typeface="Arial"/>
                <a:cs typeface="Arial"/>
              </a:rPr>
              <a:t>:</a:t>
            </a:r>
            <a:endParaRPr sz="1050" dirty="0">
              <a:latin typeface="Arial"/>
              <a:cs typeface="Arial"/>
            </a:endParaRPr>
          </a:p>
          <a:p>
            <a:pPr marL="598805">
              <a:lnSpc>
                <a:spcPct val="100000"/>
              </a:lnSpc>
              <a:spcBef>
                <a:spcPts val="15"/>
              </a:spcBef>
            </a:pPr>
            <a:r>
              <a:rPr sz="1050" spc="120" dirty="0">
                <a:solidFill>
                  <a:srgbClr val="333333"/>
                </a:solidFill>
                <a:latin typeface="Arial"/>
                <a:cs typeface="Arial"/>
              </a:rPr>
              <a:t>finished_text </a:t>
            </a:r>
            <a:r>
              <a:rPr sz="1050" spc="-40" dirty="0">
                <a:solidFill>
                  <a:srgbClr val="666666"/>
                </a:solidFill>
                <a:latin typeface="Arial"/>
                <a:cs typeface="Arial"/>
              </a:rPr>
              <a:t>=</a:t>
            </a:r>
            <a:r>
              <a:rPr sz="1050" spc="30" dirty="0">
                <a:solidFill>
                  <a:srgbClr val="666666"/>
                </a:solidFill>
                <a:latin typeface="Arial"/>
                <a:cs typeface="Arial"/>
              </a:rPr>
              <a:t> </a:t>
            </a:r>
            <a:r>
              <a:rPr sz="1050" spc="100" dirty="0">
                <a:solidFill>
                  <a:srgbClr val="333333"/>
                </a:solidFill>
                <a:latin typeface="Arial"/>
                <a:cs typeface="Arial"/>
              </a:rPr>
              <a:t>encoding(text)</a:t>
            </a:r>
            <a:endParaRPr sz="1050" dirty="0">
              <a:latin typeface="Arial"/>
              <a:cs typeface="Arial"/>
            </a:endParaRPr>
          </a:p>
          <a:p>
            <a:pPr marL="305435">
              <a:lnSpc>
                <a:spcPct val="100000"/>
              </a:lnSpc>
              <a:spcBef>
                <a:spcPts val="15"/>
              </a:spcBef>
            </a:pPr>
            <a:r>
              <a:rPr sz="1050" b="1" spc="105" dirty="0">
                <a:solidFill>
                  <a:srgbClr val="008000"/>
                </a:solidFill>
                <a:latin typeface="Arial"/>
                <a:cs typeface="Arial"/>
              </a:rPr>
              <a:t>else</a:t>
            </a:r>
            <a:r>
              <a:rPr sz="1050" spc="105" dirty="0">
                <a:solidFill>
                  <a:srgbClr val="333333"/>
                </a:solidFill>
                <a:latin typeface="Arial"/>
                <a:cs typeface="Arial"/>
              </a:rPr>
              <a:t>:</a:t>
            </a:r>
            <a:endParaRPr sz="1050" dirty="0">
              <a:latin typeface="Arial"/>
              <a:cs typeface="Arial"/>
            </a:endParaRPr>
          </a:p>
          <a:p>
            <a:pPr marL="598805">
              <a:lnSpc>
                <a:spcPct val="100000"/>
              </a:lnSpc>
              <a:spcBef>
                <a:spcPts val="15"/>
              </a:spcBef>
            </a:pPr>
            <a:r>
              <a:rPr sz="1050" spc="120" dirty="0">
                <a:solidFill>
                  <a:srgbClr val="333333"/>
                </a:solidFill>
                <a:latin typeface="Arial"/>
                <a:cs typeface="Arial"/>
              </a:rPr>
              <a:t>finished_text </a:t>
            </a:r>
            <a:r>
              <a:rPr sz="1050" spc="-40" dirty="0">
                <a:solidFill>
                  <a:srgbClr val="666666"/>
                </a:solidFill>
                <a:latin typeface="Arial"/>
                <a:cs typeface="Arial"/>
              </a:rPr>
              <a:t>=</a:t>
            </a:r>
            <a:r>
              <a:rPr sz="1050" spc="30" dirty="0">
                <a:solidFill>
                  <a:srgbClr val="666666"/>
                </a:solidFill>
                <a:latin typeface="Arial"/>
                <a:cs typeface="Arial"/>
              </a:rPr>
              <a:t> </a:t>
            </a:r>
            <a:r>
              <a:rPr sz="1050" spc="100" dirty="0">
                <a:solidFill>
                  <a:srgbClr val="333333"/>
                </a:solidFill>
                <a:latin typeface="Arial"/>
                <a:cs typeface="Arial"/>
              </a:rPr>
              <a:t>decoding(text)</a:t>
            </a:r>
            <a:endParaRPr sz="1050" dirty="0">
              <a:latin typeface="Arial"/>
              <a:cs typeface="Arial"/>
            </a:endParaRPr>
          </a:p>
          <a:p>
            <a:pPr>
              <a:lnSpc>
                <a:spcPct val="100000"/>
              </a:lnSpc>
              <a:spcBef>
                <a:spcPts val="10"/>
              </a:spcBef>
            </a:pPr>
            <a:endParaRPr sz="1100" dirty="0">
              <a:latin typeface="Arial"/>
              <a:cs typeface="Arial"/>
            </a:endParaRPr>
          </a:p>
          <a:p>
            <a:pPr marL="305435" marR="2058035">
              <a:lnSpc>
                <a:spcPct val="101200"/>
              </a:lnSpc>
            </a:pPr>
            <a:r>
              <a:rPr sz="1050" spc="160" dirty="0">
                <a:solidFill>
                  <a:srgbClr val="008000"/>
                </a:solidFill>
                <a:latin typeface="Arial"/>
                <a:cs typeface="Arial"/>
              </a:rPr>
              <a:t>print</a:t>
            </a:r>
            <a:r>
              <a:rPr sz="1050" spc="160" dirty="0">
                <a:solidFill>
                  <a:srgbClr val="333333"/>
                </a:solidFill>
                <a:latin typeface="Arial"/>
                <a:cs typeface="Arial"/>
              </a:rPr>
              <a:t>(</a:t>
            </a:r>
            <a:r>
              <a:rPr sz="1050" spc="160" dirty="0">
                <a:solidFill>
                  <a:srgbClr val="B92020"/>
                </a:solidFill>
                <a:latin typeface="Arial"/>
                <a:cs typeface="Arial"/>
              </a:rPr>
              <a:t>"</a:t>
            </a:r>
            <a:r>
              <a:rPr sz="1050" b="1" spc="160" dirty="0">
                <a:solidFill>
                  <a:srgbClr val="BA6621"/>
                </a:solidFill>
                <a:latin typeface="Arial"/>
                <a:cs typeface="Arial"/>
              </a:rPr>
              <a:t>\n </a:t>
            </a:r>
            <a:r>
              <a:rPr sz="1050" spc="-10" dirty="0">
                <a:solidFill>
                  <a:srgbClr val="B92020"/>
                </a:solidFill>
                <a:latin typeface="Arial"/>
                <a:cs typeface="Arial"/>
              </a:rPr>
              <a:t>»» </a:t>
            </a:r>
            <a:r>
              <a:rPr sz="1050" spc="-30" dirty="0">
                <a:solidFill>
                  <a:srgbClr val="B92020"/>
                </a:solidFill>
                <a:latin typeface="Arial"/>
                <a:cs typeface="Arial"/>
              </a:rPr>
              <a:t>The </a:t>
            </a:r>
            <a:r>
              <a:rPr sz="1050" spc="145" dirty="0">
                <a:solidFill>
                  <a:srgbClr val="B92020"/>
                </a:solidFill>
                <a:latin typeface="Arial"/>
                <a:cs typeface="Arial"/>
              </a:rPr>
              <a:t>result </a:t>
            </a:r>
            <a:r>
              <a:rPr sz="1050" spc="135" dirty="0">
                <a:solidFill>
                  <a:srgbClr val="B92020"/>
                </a:solidFill>
                <a:latin typeface="Arial"/>
                <a:cs typeface="Arial"/>
              </a:rPr>
              <a:t>of </a:t>
            </a:r>
            <a:r>
              <a:rPr sz="1050" spc="40" dirty="0">
                <a:solidFill>
                  <a:srgbClr val="B92020"/>
                </a:solidFill>
                <a:latin typeface="Arial"/>
                <a:cs typeface="Arial"/>
              </a:rPr>
              <a:t>encoding </a:t>
            </a:r>
            <a:r>
              <a:rPr sz="1050" spc="285" dirty="0">
                <a:solidFill>
                  <a:srgbClr val="B92020"/>
                </a:solidFill>
                <a:latin typeface="Arial"/>
                <a:cs typeface="Arial"/>
              </a:rPr>
              <a:t>. </a:t>
            </a:r>
            <a:r>
              <a:rPr sz="1050" spc="100" dirty="0">
                <a:solidFill>
                  <a:srgbClr val="B92020"/>
                </a:solidFill>
                <a:latin typeface="Arial"/>
                <a:cs typeface="Arial"/>
              </a:rPr>
              <a:t>««"</a:t>
            </a:r>
            <a:r>
              <a:rPr sz="1050" spc="100" dirty="0">
                <a:solidFill>
                  <a:srgbClr val="333333"/>
                </a:solidFill>
                <a:latin typeface="Arial"/>
                <a:cs typeface="Arial"/>
              </a:rPr>
              <a:t>)  </a:t>
            </a:r>
            <a:r>
              <a:rPr sz="1050" spc="140" dirty="0">
                <a:solidFill>
                  <a:srgbClr val="008000"/>
                </a:solidFill>
                <a:latin typeface="Arial"/>
                <a:cs typeface="Arial"/>
              </a:rPr>
              <a:t>print</a:t>
            </a:r>
            <a:r>
              <a:rPr sz="1050" spc="140" dirty="0">
                <a:solidFill>
                  <a:srgbClr val="333333"/>
                </a:solidFill>
                <a:latin typeface="Arial"/>
                <a:cs typeface="Arial"/>
              </a:rPr>
              <a:t>(finished_text)</a:t>
            </a:r>
            <a:endParaRPr sz="1050" dirty="0">
              <a:latin typeface="Arial"/>
              <a:cs typeface="Arial"/>
            </a:endParaRPr>
          </a:p>
          <a:p>
            <a:pPr>
              <a:lnSpc>
                <a:spcPct val="100000"/>
              </a:lnSpc>
            </a:pPr>
            <a:endParaRPr sz="1000" dirty="0">
              <a:latin typeface="Arial"/>
              <a:cs typeface="Arial"/>
            </a:endParaRPr>
          </a:p>
          <a:p>
            <a:pPr>
              <a:lnSpc>
                <a:spcPct val="100000"/>
              </a:lnSpc>
              <a:spcBef>
                <a:spcPts val="35"/>
              </a:spcBef>
            </a:pPr>
            <a:endParaRPr sz="1200" dirty="0">
              <a:latin typeface="Arial"/>
              <a:cs typeface="Arial"/>
            </a:endParaRPr>
          </a:p>
          <a:p>
            <a:pPr marL="12700">
              <a:lnSpc>
                <a:spcPct val="100000"/>
              </a:lnSpc>
            </a:pPr>
            <a:r>
              <a:rPr sz="1050" b="1" spc="50" dirty="0">
                <a:solidFill>
                  <a:srgbClr val="008000"/>
                </a:solidFill>
                <a:latin typeface="Arial"/>
                <a:cs typeface="Arial"/>
              </a:rPr>
              <a:t>def</a:t>
            </a:r>
            <a:r>
              <a:rPr sz="1050" b="1" spc="280" dirty="0">
                <a:solidFill>
                  <a:srgbClr val="008000"/>
                </a:solidFill>
                <a:latin typeface="Arial"/>
                <a:cs typeface="Arial"/>
              </a:rPr>
              <a:t> </a:t>
            </a:r>
            <a:r>
              <a:rPr sz="1050" spc="105" dirty="0">
                <a:solidFill>
                  <a:srgbClr val="0000FF"/>
                </a:solidFill>
                <a:latin typeface="Arial"/>
                <a:cs typeface="Arial"/>
              </a:rPr>
              <a:t>main</a:t>
            </a:r>
            <a:r>
              <a:rPr sz="1050" spc="105" dirty="0">
                <a:solidFill>
                  <a:srgbClr val="333333"/>
                </a:solidFill>
                <a:latin typeface="Arial"/>
                <a:cs typeface="Arial"/>
              </a:rPr>
              <a:t>():</a:t>
            </a:r>
            <a:endParaRPr sz="1050" dirty="0">
              <a:latin typeface="Arial"/>
              <a:cs typeface="Arial"/>
            </a:endParaRPr>
          </a:p>
          <a:p>
            <a:pPr marL="85725" marR="5080" indent="219710">
              <a:lnSpc>
                <a:spcPct val="101200"/>
              </a:lnSpc>
            </a:pPr>
            <a:r>
              <a:rPr sz="1050" spc="140" dirty="0">
                <a:solidFill>
                  <a:srgbClr val="008000"/>
                </a:solidFill>
                <a:latin typeface="Arial"/>
                <a:cs typeface="Arial"/>
              </a:rPr>
              <a:t>print</a:t>
            </a:r>
            <a:r>
              <a:rPr sz="1050" spc="140" dirty="0">
                <a:solidFill>
                  <a:srgbClr val="333333"/>
                </a:solidFill>
                <a:latin typeface="Arial"/>
                <a:cs typeface="Arial"/>
              </a:rPr>
              <a:t>(</a:t>
            </a:r>
            <a:r>
              <a:rPr sz="1050" spc="140" dirty="0">
                <a:solidFill>
                  <a:srgbClr val="B92020"/>
                </a:solidFill>
                <a:latin typeface="Arial"/>
                <a:cs typeface="Arial"/>
              </a:rPr>
              <a:t>"[x]Hybrid </a:t>
            </a:r>
            <a:r>
              <a:rPr sz="1050" spc="135" dirty="0">
                <a:solidFill>
                  <a:srgbClr val="B92020"/>
                </a:solidFill>
                <a:latin typeface="Arial"/>
                <a:cs typeface="Arial"/>
              </a:rPr>
              <a:t>of </a:t>
            </a:r>
            <a:r>
              <a:rPr sz="1050" spc="50" dirty="0">
                <a:solidFill>
                  <a:srgbClr val="B92020"/>
                </a:solidFill>
                <a:latin typeface="Arial"/>
                <a:cs typeface="Arial"/>
              </a:rPr>
              <a:t>Vigenere </a:t>
            </a:r>
            <a:r>
              <a:rPr sz="1050" spc="-125" dirty="0">
                <a:solidFill>
                  <a:srgbClr val="B92020"/>
                </a:solidFill>
                <a:latin typeface="Arial"/>
                <a:cs typeface="Arial"/>
              </a:rPr>
              <a:t>&amp; </a:t>
            </a:r>
            <a:r>
              <a:rPr sz="1050" spc="80" dirty="0">
                <a:solidFill>
                  <a:srgbClr val="B92020"/>
                </a:solidFill>
                <a:latin typeface="Arial"/>
                <a:cs typeface="Arial"/>
              </a:rPr>
              <a:t>Polybius </a:t>
            </a:r>
            <a:r>
              <a:rPr sz="1050" spc="10" dirty="0">
                <a:solidFill>
                  <a:srgbClr val="B92020"/>
                </a:solidFill>
                <a:latin typeface="Arial"/>
                <a:cs typeface="Arial"/>
              </a:rPr>
              <a:t>Square </a:t>
            </a:r>
            <a:r>
              <a:rPr sz="1050" spc="70" dirty="0">
                <a:solidFill>
                  <a:srgbClr val="B92020"/>
                </a:solidFill>
                <a:latin typeface="Arial"/>
                <a:cs typeface="Arial"/>
              </a:rPr>
              <a:t>cryptography </a:t>
            </a:r>
            <a:r>
              <a:rPr sz="1050" spc="114" dirty="0">
                <a:solidFill>
                  <a:srgbClr val="B92020"/>
                </a:solidFill>
                <a:latin typeface="Arial"/>
                <a:cs typeface="Arial"/>
              </a:rPr>
              <a:t>algorithm.  </a:t>
            </a:r>
            <a:r>
              <a:rPr sz="1050" spc="210" dirty="0">
                <a:solidFill>
                  <a:srgbClr val="B92020"/>
                </a:solidFill>
                <a:latin typeface="Arial"/>
                <a:cs typeface="Arial"/>
              </a:rPr>
              <a:t>[x]"</a:t>
            </a:r>
            <a:r>
              <a:rPr sz="1050" spc="210" dirty="0">
                <a:solidFill>
                  <a:srgbClr val="333333"/>
                </a:solidFill>
                <a:latin typeface="Arial"/>
                <a:cs typeface="Arial"/>
              </a:rPr>
              <a:t>)</a:t>
            </a:r>
            <a:endParaRPr sz="1050" dirty="0">
              <a:latin typeface="Arial"/>
              <a:cs typeface="Arial"/>
            </a:endParaRPr>
          </a:p>
          <a:p>
            <a:pPr marL="305435">
              <a:lnSpc>
                <a:spcPct val="100000"/>
              </a:lnSpc>
              <a:spcBef>
                <a:spcPts val="15"/>
              </a:spcBef>
            </a:pPr>
            <a:r>
              <a:rPr sz="1050" spc="180" dirty="0">
                <a:solidFill>
                  <a:srgbClr val="008000"/>
                </a:solidFill>
                <a:latin typeface="Arial"/>
                <a:cs typeface="Arial"/>
              </a:rPr>
              <a:t>print</a:t>
            </a:r>
            <a:r>
              <a:rPr sz="1050" spc="180" dirty="0">
                <a:solidFill>
                  <a:srgbClr val="333333"/>
                </a:solidFill>
                <a:latin typeface="Arial"/>
                <a:cs typeface="Arial"/>
              </a:rPr>
              <a:t>(</a:t>
            </a:r>
            <a:r>
              <a:rPr sz="1050" spc="180" dirty="0">
                <a:solidFill>
                  <a:srgbClr val="B92020"/>
                </a:solidFill>
                <a:latin typeface="Arial"/>
                <a:cs typeface="Arial"/>
              </a:rPr>
              <a:t>" </a:t>
            </a:r>
            <a:r>
              <a:rPr sz="1050" spc="204" dirty="0">
                <a:solidFill>
                  <a:srgbClr val="B92020"/>
                </a:solidFill>
                <a:latin typeface="Arial"/>
                <a:cs typeface="Arial"/>
              </a:rPr>
              <a:t>• </a:t>
            </a:r>
            <a:r>
              <a:rPr sz="1050" spc="135" dirty="0">
                <a:solidFill>
                  <a:srgbClr val="B92020"/>
                </a:solidFill>
                <a:latin typeface="Arial"/>
                <a:cs typeface="Arial"/>
              </a:rPr>
              <a:t>0. </a:t>
            </a:r>
            <a:r>
              <a:rPr sz="1050" spc="30" dirty="0">
                <a:solidFill>
                  <a:srgbClr val="B92020"/>
                </a:solidFill>
                <a:latin typeface="Arial"/>
                <a:cs typeface="Arial"/>
              </a:rPr>
              <a:t>Encoding </a:t>
            </a:r>
            <a:r>
              <a:rPr sz="1050" spc="25" dirty="0">
                <a:solidFill>
                  <a:srgbClr val="B92020"/>
                </a:solidFill>
                <a:latin typeface="Arial"/>
                <a:cs typeface="Arial"/>
              </a:rPr>
              <a:t>mode.</a:t>
            </a:r>
            <a:r>
              <a:rPr sz="1050" b="1" spc="25" dirty="0">
                <a:solidFill>
                  <a:srgbClr val="BA6621"/>
                </a:solidFill>
                <a:latin typeface="Arial"/>
                <a:cs typeface="Arial"/>
              </a:rPr>
              <a:t>\n </a:t>
            </a:r>
            <a:r>
              <a:rPr sz="1050" spc="204" dirty="0">
                <a:solidFill>
                  <a:srgbClr val="B92020"/>
                </a:solidFill>
                <a:latin typeface="Arial"/>
                <a:cs typeface="Arial"/>
              </a:rPr>
              <a:t>• </a:t>
            </a:r>
            <a:r>
              <a:rPr sz="1050" spc="135" dirty="0">
                <a:solidFill>
                  <a:srgbClr val="B92020"/>
                </a:solidFill>
                <a:latin typeface="Arial"/>
                <a:cs typeface="Arial"/>
              </a:rPr>
              <a:t>1. </a:t>
            </a:r>
            <a:r>
              <a:rPr sz="1050" spc="20" dirty="0">
                <a:solidFill>
                  <a:srgbClr val="B92020"/>
                </a:solidFill>
                <a:latin typeface="Arial"/>
                <a:cs typeface="Arial"/>
              </a:rPr>
              <a:t>Decoding</a:t>
            </a:r>
            <a:r>
              <a:rPr sz="1050" spc="65" dirty="0">
                <a:solidFill>
                  <a:srgbClr val="B92020"/>
                </a:solidFill>
                <a:latin typeface="Arial"/>
                <a:cs typeface="Arial"/>
              </a:rPr>
              <a:t> </a:t>
            </a:r>
            <a:r>
              <a:rPr sz="1050" spc="55" dirty="0">
                <a:solidFill>
                  <a:srgbClr val="B92020"/>
                </a:solidFill>
                <a:latin typeface="Arial"/>
                <a:cs typeface="Arial"/>
              </a:rPr>
              <a:t>mode."</a:t>
            </a:r>
            <a:r>
              <a:rPr sz="1050" spc="55" dirty="0">
                <a:solidFill>
                  <a:srgbClr val="333333"/>
                </a:solidFill>
                <a:latin typeface="Arial"/>
                <a:cs typeface="Arial"/>
              </a:rPr>
              <a:t>)</a:t>
            </a:r>
            <a:endParaRPr sz="1050" dirty="0">
              <a:latin typeface="Arial"/>
              <a:cs typeface="Arial"/>
            </a:endParaRPr>
          </a:p>
          <a:p>
            <a:pPr>
              <a:lnSpc>
                <a:spcPct val="100000"/>
              </a:lnSpc>
              <a:spcBef>
                <a:spcPts val="25"/>
              </a:spcBef>
            </a:pPr>
            <a:r>
              <a:rPr lang="en-US" sz="1100" spc="15" dirty="0" smtClean="0">
                <a:solidFill>
                  <a:srgbClr val="B92020"/>
                </a:solidFill>
                <a:latin typeface="Arial"/>
                <a:cs typeface="Arial"/>
              </a:rPr>
              <a:t>pro</a:t>
            </a:r>
            <a:endParaRPr sz="1100" dirty="0">
              <a:latin typeface="Arial"/>
              <a:cs typeface="Arial"/>
            </a:endParaRPr>
          </a:p>
          <a:p>
            <a:pPr marL="305435">
              <a:lnSpc>
                <a:spcPct val="100000"/>
              </a:lnSpc>
            </a:pPr>
            <a:r>
              <a:rPr sz="1050" spc="-80" dirty="0">
                <a:solidFill>
                  <a:srgbClr val="333333"/>
                </a:solidFill>
                <a:latin typeface="Arial"/>
                <a:cs typeface="Arial"/>
              </a:rPr>
              <a:t>mode </a:t>
            </a:r>
            <a:r>
              <a:rPr sz="1050" spc="-40" dirty="0">
                <a:solidFill>
                  <a:srgbClr val="666666"/>
                </a:solidFill>
                <a:latin typeface="Arial"/>
                <a:cs typeface="Arial"/>
              </a:rPr>
              <a:t>= </a:t>
            </a:r>
            <a:r>
              <a:rPr sz="1050" spc="170" dirty="0">
                <a:solidFill>
                  <a:srgbClr val="008000"/>
                </a:solidFill>
                <a:latin typeface="Arial"/>
                <a:cs typeface="Arial"/>
              </a:rPr>
              <a:t>int</a:t>
            </a:r>
            <a:r>
              <a:rPr sz="1050" spc="170" dirty="0">
                <a:solidFill>
                  <a:srgbClr val="333333"/>
                </a:solidFill>
                <a:latin typeface="Arial"/>
                <a:cs typeface="Arial"/>
              </a:rPr>
              <a:t>(</a:t>
            </a:r>
            <a:r>
              <a:rPr sz="1050" spc="170" dirty="0">
                <a:solidFill>
                  <a:srgbClr val="008000"/>
                </a:solidFill>
                <a:latin typeface="Arial"/>
                <a:cs typeface="Arial"/>
              </a:rPr>
              <a:t>input</a:t>
            </a:r>
            <a:r>
              <a:rPr sz="1050" spc="170" dirty="0">
                <a:solidFill>
                  <a:srgbClr val="333333"/>
                </a:solidFill>
                <a:latin typeface="Arial"/>
                <a:cs typeface="Arial"/>
              </a:rPr>
              <a:t>(</a:t>
            </a:r>
            <a:r>
              <a:rPr sz="1050" spc="170" dirty="0">
                <a:solidFill>
                  <a:srgbClr val="B92020"/>
                </a:solidFill>
                <a:latin typeface="Arial"/>
                <a:cs typeface="Arial"/>
              </a:rPr>
              <a:t>"[?] </a:t>
            </a:r>
            <a:r>
              <a:rPr sz="1050" spc="90" dirty="0">
                <a:solidFill>
                  <a:srgbClr val="B92020"/>
                </a:solidFill>
                <a:latin typeface="Arial"/>
                <a:cs typeface="Arial"/>
              </a:rPr>
              <a:t>Select </a:t>
            </a:r>
            <a:r>
              <a:rPr sz="1050" spc="15" dirty="0" smtClean="0">
                <a:solidFill>
                  <a:srgbClr val="B92020"/>
                </a:solidFill>
                <a:latin typeface="Arial"/>
                <a:cs typeface="Arial"/>
              </a:rPr>
              <a:t>gram </a:t>
            </a:r>
            <a:r>
              <a:rPr sz="1050" spc="-80" dirty="0">
                <a:solidFill>
                  <a:srgbClr val="B92020"/>
                </a:solidFill>
                <a:latin typeface="Arial"/>
                <a:cs typeface="Arial"/>
              </a:rPr>
              <a:t>mode </a:t>
            </a:r>
            <a:r>
              <a:rPr sz="1050" spc="225" dirty="0">
                <a:solidFill>
                  <a:srgbClr val="B92020"/>
                </a:solidFill>
                <a:latin typeface="Arial"/>
                <a:cs typeface="Arial"/>
              </a:rPr>
              <a:t>-</a:t>
            </a:r>
            <a:r>
              <a:rPr sz="1050" spc="110" dirty="0">
                <a:solidFill>
                  <a:srgbClr val="B92020"/>
                </a:solidFill>
                <a:latin typeface="Arial"/>
                <a:cs typeface="Arial"/>
              </a:rPr>
              <a:t> </a:t>
            </a:r>
            <a:r>
              <a:rPr sz="1050" spc="215" dirty="0">
                <a:solidFill>
                  <a:srgbClr val="B92020"/>
                </a:solidFill>
                <a:latin typeface="Arial"/>
                <a:cs typeface="Arial"/>
              </a:rPr>
              <a:t>"</a:t>
            </a:r>
            <a:r>
              <a:rPr sz="1050" spc="215" dirty="0">
                <a:solidFill>
                  <a:srgbClr val="333333"/>
                </a:solidFill>
                <a:latin typeface="Arial"/>
                <a:cs typeface="Arial"/>
              </a:rPr>
              <a:t>))</a:t>
            </a:r>
            <a:endParaRPr sz="1050" dirty="0">
              <a:latin typeface="Arial"/>
              <a:cs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3254" y="165099"/>
            <a:ext cx="47752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1/12/2021</a:t>
            </a:r>
            <a:endParaRPr sz="800">
              <a:latin typeface="Arial"/>
              <a:cs typeface="Arial"/>
            </a:endParaRPr>
          </a:p>
        </p:txBody>
      </p:sp>
      <p:sp>
        <p:nvSpPr>
          <p:cNvPr id="3" name="object 3"/>
          <p:cNvSpPr txBox="1"/>
          <p:nvPr/>
        </p:nvSpPr>
        <p:spPr>
          <a:xfrm>
            <a:off x="3653043" y="165099"/>
            <a:ext cx="130238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temp-161045786284803855</a:t>
            </a:r>
            <a:endParaRPr sz="800">
              <a:latin typeface="Arial"/>
              <a:cs typeface="Arial"/>
            </a:endParaRPr>
          </a:p>
        </p:txBody>
      </p:sp>
      <p:sp>
        <p:nvSpPr>
          <p:cNvPr id="4" name="object 4"/>
          <p:cNvSpPr/>
          <p:nvPr/>
        </p:nvSpPr>
        <p:spPr>
          <a:xfrm>
            <a:off x="1420811" y="368296"/>
            <a:ext cx="5857875" cy="757555"/>
          </a:xfrm>
          <a:custGeom>
            <a:avLst/>
            <a:gdLst/>
            <a:ahLst/>
            <a:cxnLst/>
            <a:rect l="l" t="t" r="r" b="b"/>
            <a:pathLst>
              <a:path w="5857875" h="757555">
                <a:moveTo>
                  <a:pt x="0" y="742852"/>
                </a:moveTo>
                <a:lnTo>
                  <a:pt x="0" y="0"/>
                </a:lnTo>
              </a:path>
              <a:path w="5857875" h="757555">
                <a:moveTo>
                  <a:pt x="5857875" y="0"/>
                </a:moveTo>
                <a:lnTo>
                  <a:pt x="5857875" y="742852"/>
                </a:lnTo>
                <a:lnTo>
                  <a:pt x="5857875" y="744757"/>
                </a:lnTo>
                <a:lnTo>
                  <a:pt x="5857513" y="746566"/>
                </a:lnTo>
                <a:lnTo>
                  <a:pt x="5856789" y="748281"/>
                </a:lnTo>
                <a:lnTo>
                  <a:pt x="5856065" y="750091"/>
                </a:lnTo>
                <a:lnTo>
                  <a:pt x="5855027" y="751615"/>
                </a:lnTo>
                <a:lnTo>
                  <a:pt x="5845482" y="757139"/>
                </a:lnTo>
                <a:lnTo>
                  <a:pt x="5843587" y="757139"/>
                </a:lnTo>
                <a:lnTo>
                  <a:pt x="14287" y="757139"/>
                </a:lnTo>
                <a:lnTo>
                  <a:pt x="12392" y="757139"/>
                </a:lnTo>
                <a:lnTo>
                  <a:pt x="10572" y="756758"/>
                </a:lnTo>
                <a:lnTo>
                  <a:pt x="1085" y="748281"/>
                </a:lnTo>
                <a:lnTo>
                  <a:pt x="361" y="746566"/>
                </a:lnTo>
                <a:lnTo>
                  <a:pt x="0" y="744757"/>
                </a:lnTo>
                <a:lnTo>
                  <a:pt x="0" y="742852"/>
                </a:lnTo>
              </a:path>
            </a:pathLst>
          </a:custGeom>
          <a:ln w="9525">
            <a:solidFill>
              <a:srgbClr val="CFCFCF"/>
            </a:solidFill>
          </a:ln>
        </p:spPr>
        <p:txBody>
          <a:bodyPr wrap="square" lIns="0" tIns="0" rIns="0" bIns="0" rtlCol="0"/>
          <a:lstStyle/>
          <a:p>
            <a:endParaRPr/>
          </a:p>
        </p:txBody>
      </p:sp>
      <p:sp>
        <p:nvSpPr>
          <p:cNvPr id="5" name="object 5"/>
          <p:cNvSpPr/>
          <p:nvPr/>
        </p:nvSpPr>
        <p:spPr>
          <a:xfrm>
            <a:off x="1420811" y="2668485"/>
            <a:ext cx="5857875" cy="276225"/>
          </a:xfrm>
          <a:custGeom>
            <a:avLst/>
            <a:gdLst/>
            <a:ahLst/>
            <a:cxnLst/>
            <a:rect l="l" t="t" r="r" b="b"/>
            <a:pathLst>
              <a:path w="5857875" h="276225">
                <a:moveTo>
                  <a:pt x="0" y="261937"/>
                </a:moveTo>
                <a:lnTo>
                  <a:pt x="0" y="14287"/>
                </a:lnTo>
                <a:lnTo>
                  <a:pt x="0" y="12382"/>
                </a:lnTo>
                <a:lnTo>
                  <a:pt x="361" y="10572"/>
                </a:lnTo>
                <a:lnTo>
                  <a:pt x="1085" y="8858"/>
                </a:lnTo>
                <a:lnTo>
                  <a:pt x="1809" y="7048"/>
                </a:lnTo>
                <a:lnTo>
                  <a:pt x="2847" y="5524"/>
                </a:lnTo>
                <a:lnTo>
                  <a:pt x="12392" y="0"/>
                </a:lnTo>
                <a:lnTo>
                  <a:pt x="14287" y="0"/>
                </a:lnTo>
                <a:lnTo>
                  <a:pt x="5843587" y="0"/>
                </a:lnTo>
                <a:lnTo>
                  <a:pt x="5845482" y="0"/>
                </a:lnTo>
                <a:lnTo>
                  <a:pt x="5847302" y="380"/>
                </a:lnTo>
                <a:lnTo>
                  <a:pt x="5856789" y="8858"/>
                </a:lnTo>
                <a:lnTo>
                  <a:pt x="5857513" y="10572"/>
                </a:lnTo>
                <a:lnTo>
                  <a:pt x="5857875" y="12382"/>
                </a:lnTo>
                <a:lnTo>
                  <a:pt x="5857875" y="14287"/>
                </a:lnTo>
                <a:lnTo>
                  <a:pt x="5857875" y="261937"/>
                </a:lnTo>
                <a:lnTo>
                  <a:pt x="5857875" y="263842"/>
                </a:lnTo>
                <a:lnTo>
                  <a:pt x="5857513" y="265652"/>
                </a:lnTo>
                <a:lnTo>
                  <a:pt x="5856789" y="267366"/>
                </a:lnTo>
                <a:lnTo>
                  <a:pt x="5856065" y="269176"/>
                </a:lnTo>
                <a:lnTo>
                  <a:pt x="5845482" y="276225"/>
                </a:lnTo>
                <a:lnTo>
                  <a:pt x="5843587" y="276225"/>
                </a:lnTo>
                <a:lnTo>
                  <a:pt x="14287" y="276225"/>
                </a:lnTo>
                <a:lnTo>
                  <a:pt x="12392" y="276225"/>
                </a:lnTo>
                <a:lnTo>
                  <a:pt x="10572" y="275844"/>
                </a:lnTo>
                <a:lnTo>
                  <a:pt x="1085" y="267366"/>
                </a:lnTo>
                <a:lnTo>
                  <a:pt x="361" y="265652"/>
                </a:lnTo>
                <a:lnTo>
                  <a:pt x="0" y="263842"/>
                </a:lnTo>
                <a:lnTo>
                  <a:pt x="0" y="261937"/>
                </a:lnTo>
                <a:close/>
              </a:path>
            </a:pathLst>
          </a:custGeom>
          <a:ln w="9525">
            <a:solidFill>
              <a:srgbClr val="CFCFCF"/>
            </a:solidFill>
          </a:ln>
        </p:spPr>
        <p:txBody>
          <a:bodyPr wrap="square" lIns="0" tIns="0" rIns="0" bIns="0" rtlCol="0"/>
          <a:lstStyle/>
          <a:p>
            <a:endParaRPr/>
          </a:p>
        </p:txBody>
      </p:sp>
      <p:sp>
        <p:nvSpPr>
          <p:cNvPr id="6" name="object 6"/>
          <p:cNvSpPr txBox="1"/>
          <p:nvPr/>
        </p:nvSpPr>
        <p:spPr>
          <a:xfrm>
            <a:off x="542229" y="345973"/>
            <a:ext cx="6086475" cy="3884846"/>
          </a:xfrm>
          <a:prstGeom prst="rect">
            <a:avLst/>
          </a:prstGeom>
        </p:spPr>
        <p:txBody>
          <a:bodyPr vert="horz" wrap="square" lIns="0" tIns="12700" rIns="0" bIns="0" rtlCol="0">
            <a:spAutoFit/>
          </a:bodyPr>
          <a:lstStyle/>
          <a:p>
            <a:pPr marL="1229995">
              <a:lnSpc>
                <a:spcPct val="100000"/>
              </a:lnSpc>
              <a:spcBef>
                <a:spcPts val="100"/>
              </a:spcBef>
            </a:pPr>
            <a:r>
              <a:rPr sz="1050" spc="20" dirty="0">
                <a:solidFill>
                  <a:srgbClr val="333333"/>
                </a:solidFill>
                <a:latin typeface="Arial"/>
                <a:cs typeface="Arial"/>
              </a:rPr>
              <a:t>assembly(mode)</a:t>
            </a:r>
            <a:endParaRPr sz="1050" dirty="0">
              <a:latin typeface="Arial"/>
              <a:cs typeface="Arial"/>
            </a:endParaRPr>
          </a:p>
          <a:p>
            <a:pPr>
              <a:lnSpc>
                <a:spcPct val="100000"/>
              </a:lnSpc>
            </a:pPr>
            <a:endParaRPr sz="1000" dirty="0">
              <a:latin typeface="Arial"/>
              <a:cs typeface="Arial"/>
            </a:endParaRPr>
          </a:p>
          <a:p>
            <a:pPr>
              <a:lnSpc>
                <a:spcPct val="100000"/>
              </a:lnSpc>
              <a:spcBef>
                <a:spcPts val="20"/>
              </a:spcBef>
            </a:pPr>
            <a:endParaRPr sz="1200" dirty="0">
              <a:latin typeface="Arial"/>
              <a:cs typeface="Arial"/>
            </a:endParaRPr>
          </a:p>
          <a:p>
            <a:pPr marL="1229995" marR="3234690" indent="-293370">
              <a:lnSpc>
                <a:spcPct val="101200"/>
              </a:lnSpc>
              <a:tabLst>
                <a:tab pos="1774189" algn="l"/>
              </a:tabLst>
            </a:pPr>
            <a:r>
              <a:rPr sz="1050" b="1" spc="254" dirty="0">
                <a:solidFill>
                  <a:srgbClr val="008000"/>
                </a:solidFill>
                <a:latin typeface="Arial"/>
                <a:cs typeface="Arial"/>
              </a:rPr>
              <a:t>if </a:t>
            </a:r>
            <a:r>
              <a:rPr sz="1050" b="1" u="sng" spc="254" dirty="0">
                <a:solidFill>
                  <a:srgbClr val="008000"/>
                </a:solidFill>
                <a:uFill>
                  <a:solidFill>
                    <a:srgbClr val="17167B"/>
                  </a:solidFill>
                </a:uFill>
                <a:latin typeface="Arial"/>
                <a:cs typeface="Arial"/>
              </a:rPr>
              <a:t> </a:t>
            </a:r>
            <a:r>
              <a:rPr sz="1050" b="1" u="sng" spc="340" dirty="0">
                <a:solidFill>
                  <a:srgbClr val="008000"/>
                </a:solidFill>
                <a:uFill>
                  <a:solidFill>
                    <a:srgbClr val="17167B"/>
                  </a:solidFill>
                </a:uFill>
                <a:latin typeface="Arial"/>
                <a:cs typeface="Arial"/>
              </a:rPr>
              <a:t> </a:t>
            </a:r>
            <a:r>
              <a:rPr sz="1050" spc="-80" dirty="0">
                <a:solidFill>
                  <a:srgbClr val="18177C"/>
                </a:solidFill>
                <a:latin typeface="Arial"/>
                <a:cs typeface="Arial"/>
              </a:rPr>
              <a:t>name</a:t>
            </a:r>
            <a:r>
              <a:rPr sz="1050" u="sng" spc="-80" dirty="0">
                <a:solidFill>
                  <a:srgbClr val="18177C"/>
                </a:solidFill>
                <a:uFill>
                  <a:solidFill>
                    <a:srgbClr val="17167B"/>
                  </a:solidFill>
                </a:uFill>
                <a:latin typeface="Arial"/>
                <a:cs typeface="Arial"/>
              </a:rPr>
              <a:t> 	</a:t>
            </a:r>
            <a:r>
              <a:rPr sz="1050" spc="-40" dirty="0">
                <a:solidFill>
                  <a:srgbClr val="666666"/>
                </a:solidFill>
                <a:latin typeface="Arial"/>
                <a:cs typeface="Arial"/>
              </a:rPr>
              <a:t>== </a:t>
            </a:r>
            <a:r>
              <a:rPr sz="1050" spc="375" dirty="0">
                <a:solidFill>
                  <a:srgbClr val="B92020"/>
                </a:solidFill>
                <a:latin typeface="Arial"/>
                <a:cs typeface="Arial"/>
              </a:rPr>
              <a:t>'</a:t>
            </a:r>
            <a:r>
              <a:rPr sz="1050" u="sng" spc="375" dirty="0">
                <a:solidFill>
                  <a:srgbClr val="B92020"/>
                </a:solidFill>
                <a:uFill>
                  <a:solidFill>
                    <a:srgbClr val="B81F1F"/>
                  </a:solidFill>
                </a:uFill>
                <a:latin typeface="Arial"/>
                <a:cs typeface="Arial"/>
              </a:rPr>
              <a:t> </a:t>
            </a:r>
            <a:r>
              <a:rPr sz="1050" spc="5" dirty="0">
                <a:solidFill>
                  <a:srgbClr val="B92020"/>
                </a:solidFill>
                <a:latin typeface="Arial"/>
                <a:cs typeface="Arial"/>
              </a:rPr>
              <a:t>main</a:t>
            </a:r>
            <a:r>
              <a:rPr sz="1050" u="sng" spc="5" dirty="0">
                <a:solidFill>
                  <a:srgbClr val="B92020"/>
                </a:solidFill>
                <a:uFill>
                  <a:solidFill>
                    <a:srgbClr val="B81F1F"/>
                  </a:solidFill>
                </a:uFill>
                <a:latin typeface="Arial"/>
                <a:cs typeface="Arial"/>
              </a:rPr>
              <a:t> </a:t>
            </a:r>
            <a:r>
              <a:rPr sz="1050" spc="325" dirty="0">
                <a:solidFill>
                  <a:srgbClr val="B92020"/>
                </a:solidFill>
                <a:latin typeface="Arial"/>
                <a:cs typeface="Arial"/>
              </a:rPr>
              <a:t>'</a:t>
            </a:r>
            <a:r>
              <a:rPr sz="1050" spc="325" dirty="0">
                <a:solidFill>
                  <a:srgbClr val="333333"/>
                </a:solidFill>
                <a:latin typeface="Arial"/>
                <a:cs typeface="Arial"/>
              </a:rPr>
              <a:t>:  </a:t>
            </a:r>
            <a:r>
              <a:rPr sz="1050" spc="80" dirty="0">
                <a:solidFill>
                  <a:srgbClr val="333333"/>
                </a:solidFill>
                <a:latin typeface="Arial"/>
                <a:cs typeface="Arial"/>
              </a:rPr>
              <a:t>main()</a:t>
            </a:r>
            <a:endParaRPr sz="1050" dirty="0">
              <a:latin typeface="Arial"/>
              <a:cs typeface="Arial"/>
            </a:endParaRPr>
          </a:p>
          <a:p>
            <a:pPr marL="1148080" indent="-220979">
              <a:lnSpc>
                <a:spcPct val="100000"/>
              </a:lnSpc>
              <a:spcBef>
                <a:spcPts val="90"/>
              </a:spcBef>
              <a:buSzPct val="90476"/>
              <a:buAutoNum type="romanLcPeriod" startAt="10"/>
              <a:tabLst>
                <a:tab pos="1148715" algn="l"/>
              </a:tabLst>
            </a:pPr>
            <a:r>
              <a:rPr sz="1050" spc="70" dirty="0">
                <a:latin typeface="Arial"/>
                <a:cs typeface="Arial"/>
              </a:rPr>
              <a:t>Hybrid </a:t>
            </a:r>
            <a:r>
              <a:rPr sz="1050" spc="135" dirty="0">
                <a:latin typeface="Arial"/>
                <a:cs typeface="Arial"/>
              </a:rPr>
              <a:t>of </a:t>
            </a:r>
            <a:r>
              <a:rPr sz="1050" spc="50" dirty="0">
                <a:latin typeface="Arial"/>
                <a:cs typeface="Arial"/>
              </a:rPr>
              <a:t>Vigenere </a:t>
            </a:r>
            <a:r>
              <a:rPr sz="1050" spc="-125" dirty="0">
                <a:latin typeface="Arial"/>
                <a:cs typeface="Arial"/>
              </a:rPr>
              <a:t>&amp; </a:t>
            </a:r>
            <a:r>
              <a:rPr sz="1050" spc="80" dirty="0">
                <a:latin typeface="Arial"/>
                <a:cs typeface="Arial"/>
              </a:rPr>
              <a:t>Polybius </a:t>
            </a:r>
            <a:r>
              <a:rPr sz="1050" spc="10" dirty="0">
                <a:latin typeface="Arial"/>
                <a:cs typeface="Arial"/>
              </a:rPr>
              <a:t>Square </a:t>
            </a:r>
            <a:r>
              <a:rPr sz="1050" spc="70" dirty="0">
                <a:latin typeface="Arial"/>
                <a:cs typeface="Arial"/>
              </a:rPr>
              <a:t>cryptography </a:t>
            </a:r>
            <a:r>
              <a:rPr sz="1050" spc="114" dirty="0">
                <a:latin typeface="Arial"/>
                <a:cs typeface="Arial"/>
              </a:rPr>
              <a:t>algorithm.</a:t>
            </a:r>
            <a:r>
              <a:rPr sz="1050" spc="-110" dirty="0">
                <a:latin typeface="Arial"/>
                <a:cs typeface="Arial"/>
              </a:rPr>
              <a:t> </a:t>
            </a:r>
            <a:r>
              <a:rPr sz="1050" spc="204" dirty="0">
                <a:latin typeface="Arial"/>
                <a:cs typeface="Arial"/>
              </a:rPr>
              <a:t>[x]</a:t>
            </a:r>
            <a:endParaRPr sz="1050" dirty="0">
              <a:latin typeface="Arial"/>
              <a:cs typeface="Arial"/>
            </a:endParaRPr>
          </a:p>
          <a:p>
            <a:pPr marL="1147445" lvl="1" indent="-147320">
              <a:lnSpc>
                <a:spcPct val="100000"/>
              </a:lnSpc>
              <a:spcBef>
                <a:spcPts val="15"/>
              </a:spcBef>
              <a:buChar char="•"/>
              <a:tabLst>
                <a:tab pos="1148080" algn="l"/>
              </a:tabLst>
            </a:pPr>
            <a:r>
              <a:rPr sz="1050" spc="135" dirty="0">
                <a:latin typeface="Arial"/>
                <a:cs typeface="Arial"/>
              </a:rPr>
              <a:t>0. </a:t>
            </a:r>
            <a:r>
              <a:rPr sz="1050" spc="30" dirty="0">
                <a:latin typeface="Arial"/>
                <a:cs typeface="Arial"/>
              </a:rPr>
              <a:t>Encoding  </a:t>
            </a:r>
            <a:r>
              <a:rPr sz="1050" spc="-10" dirty="0">
                <a:latin typeface="Arial"/>
                <a:cs typeface="Arial"/>
              </a:rPr>
              <a:t>mode.</a:t>
            </a:r>
            <a:endParaRPr sz="1050" dirty="0">
              <a:latin typeface="Arial"/>
              <a:cs typeface="Arial"/>
            </a:endParaRPr>
          </a:p>
          <a:p>
            <a:pPr marL="1147445" lvl="1" indent="-147320">
              <a:lnSpc>
                <a:spcPct val="100000"/>
              </a:lnSpc>
              <a:spcBef>
                <a:spcPts val="15"/>
              </a:spcBef>
              <a:buChar char="•"/>
              <a:tabLst>
                <a:tab pos="1148080" algn="l"/>
              </a:tabLst>
            </a:pPr>
            <a:r>
              <a:rPr sz="1050" spc="135" dirty="0">
                <a:latin typeface="Arial"/>
                <a:cs typeface="Arial"/>
              </a:rPr>
              <a:t>1. </a:t>
            </a:r>
            <a:r>
              <a:rPr sz="1050" spc="20" dirty="0">
                <a:latin typeface="Arial"/>
                <a:cs typeface="Arial"/>
              </a:rPr>
              <a:t>Decoding </a:t>
            </a:r>
            <a:r>
              <a:rPr sz="1050" spc="65" dirty="0">
                <a:latin typeface="Arial"/>
                <a:cs typeface="Arial"/>
              </a:rPr>
              <a:t> </a:t>
            </a:r>
            <a:r>
              <a:rPr sz="1050" spc="-10" dirty="0">
                <a:latin typeface="Arial"/>
                <a:cs typeface="Arial"/>
              </a:rPr>
              <a:t>mode.</a:t>
            </a:r>
            <a:endParaRPr sz="1050" dirty="0">
              <a:latin typeface="Arial"/>
              <a:cs typeface="Arial"/>
            </a:endParaRPr>
          </a:p>
          <a:p>
            <a:pPr marL="927735">
              <a:lnSpc>
                <a:spcPct val="100000"/>
              </a:lnSpc>
              <a:spcBef>
                <a:spcPts val="15"/>
              </a:spcBef>
            </a:pPr>
            <a:r>
              <a:rPr sz="1050" spc="185" dirty="0">
                <a:latin typeface="Arial"/>
                <a:cs typeface="Arial"/>
              </a:rPr>
              <a:t>[?] </a:t>
            </a:r>
            <a:r>
              <a:rPr sz="1050" spc="90" dirty="0">
                <a:latin typeface="Arial"/>
                <a:cs typeface="Arial"/>
              </a:rPr>
              <a:t>Select </a:t>
            </a:r>
            <a:r>
              <a:rPr sz="1050" spc="15" dirty="0">
                <a:latin typeface="Arial"/>
                <a:cs typeface="Arial"/>
              </a:rPr>
              <a:t>program </a:t>
            </a:r>
            <a:r>
              <a:rPr sz="1050" spc="-80" dirty="0">
                <a:latin typeface="Arial"/>
                <a:cs typeface="Arial"/>
              </a:rPr>
              <a:t>mode </a:t>
            </a:r>
            <a:r>
              <a:rPr sz="1050" spc="225" dirty="0">
                <a:latin typeface="Arial"/>
                <a:cs typeface="Arial"/>
              </a:rPr>
              <a:t>-</a:t>
            </a:r>
            <a:r>
              <a:rPr sz="1050" spc="80" dirty="0">
                <a:latin typeface="Arial"/>
                <a:cs typeface="Arial"/>
              </a:rPr>
              <a:t> </a:t>
            </a:r>
            <a:r>
              <a:rPr sz="1050" spc="-10" dirty="0">
                <a:latin typeface="Arial"/>
                <a:cs typeface="Arial"/>
              </a:rPr>
              <a:t>1</a:t>
            </a:r>
            <a:endParaRPr sz="1050" dirty="0">
              <a:latin typeface="Arial"/>
              <a:cs typeface="Arial"/>
            </a:endParaRPr>
          </a:p>
          <a:p>
            <a:pPr marL="927735">
              <a:lnSpc>
                <a:spcPct val="100000"/>
              </a:lnSpc>
              <a:spcBef>
                <a:spcPts val="15"/>
              </a:spcBef>
            </a:pPr>
            <a:r>
              <a:rPr sz="1050" spc="175" dirty="0">
                <a:latin typeface="Arial"/>
                <a:cs typeface="Arial"/>
              </a:rPr>
              <a:t>[+] </a:t>
            </a:r>
            <a:r>
              <a:rPr sz="1050" spc="75" dirty="0">
                <a:latin typeface="Arial"/>
                <a:cs typeface="Arial"/>
              </a:rPr>
              <a:t>Enter </a:t>
            </a:r>
            <a:r>
              <a:rPr sz="1050" spc="65" dirty="0">
                <a:latin typeface="Arial"/>
                <a:cs typeface="Arial"/>
              </a:rPr>
              <a:t>your </a:t>
            </a:r>
            <a:r>
              <a:rPr sz="1050" spc="150" dirty="0">
                <a:latin typeface="Arial"/>
                <a:cs typeface="Arial"/>
              </a:rPr>
              <a:t>text </a:t>
            </a:r>
            <a:r>
              <a:rPr sz="1050" spc="225" dirty="0">
                <a:latin typeface="Arial"/>
                <a:cs typeface="Arial"/>
              </a:rPr>
              <a:t>- </a:t>
            </a:r>
            <a:r>
              <a:rPr sz="1050" spc="-10" dirty="0">
                <a:latin typeface="Arial"/>
                <a:cs typeface="Arial"/>
              </a:rPr>
              <a:t>41 14 53 45 14 12 51 45 11 41 13 15 12</a:t>
            </a:r>
            <a:r>
              <a:rPr sz="1050" spc="135" dirty="0">
                <a:latin typeface="Arial"/>
                <a:cs typeface="Arial"/>
              </a:rPr>
              <a:t> </a:t>
            </a:r>
            <a:r>
              <a:rPr sz="1050" spc="-10" dirty="0">
                <a:latin typeface="Arial"/>
                <a:cs typeface="Arial"/>
              </a:rPr>
              <a:t>55</a:t>
            </a:r>
            <a:endParaRPr sz="1050" dirty="0">
              <a:latin typeface="Arial"/>
              <a:cs typeface="Arial"/>
            </a:endParaRPr>
          </a:p>
          <a:p>
            <a:pPr>
              <a:lnSpc>
                <a:spcPct val="100000"/>
              </a:lnSpc>
              <a:spcBef>
                <a:spcPts val="10"/>
              </a:spcBef>
            </a:pPr>
            <a:endParaRPr sz="1100" dirty="0">
              <a:latin typeface="Arial"/>
              <a:cs typeface="Arial"/>
            </a:endParaRPr>
          </a:p>
          <a:p>
            <a:pPr marL="927735" marR="2877185" indent="73025">
              <a:lnSpc>
                <a:spcPct val="101200"/>
              </a:lnSpc>
            </a:pPr>
            <a:r>
              <a:rPr sz="1050" spc="-10" dirty="0">
                <a:latin typeface="Arial"/>
                <a:cs typeface="Arial"/>
              </a:rPr>
              <a:t>»» </a:t>
            </a:r>
            <a:r>
              <a:rPr sz="1050" spc="-30" dirty="0">
                <a:latin typeface="Arial"/>
                <a:cs typeface="Arial"/>
              </a:rPr>
              <a:t>The </a:t>
            </a:r>
            <a:r>
              <a:rPr sz="1050" spc="145" dirty="0">
                <a:latin typeface="Arial"/>
                <a:cs typeface="Arial"/>
              </a:rPr>
              <a:t>result </a:t>
            </a:r>
            <a:r>
              <a:rPr sz="1050" spc="135" dirty="0">
                <a:latin typeface="Arial"/>
                <a:cs typeface="Arial"/>
              </a:rPr>
              <a:t>of </a:t>
            </a:r>
            <a:r>
              <a:rPr sz="1050" spc="40" dirty="0">
                <a:latin typeface="Arial"/>
                <a:cs typeface="Arial"/>
              </a:rPr>
              <a:t>encoding </a:t>
            </a:r>
            <a:r>
              <a:rPr sz="1050" spc="285" dirty="0">
                <a:latin typeface="Arial"/>
                <a:cs typeface="Arial"/>
              </a:rPr>
              <a:t>. </a:t>
            </a:r>
            <a:r>
              <a:rPr sz="1050" spc="-10" dirty="0">
                <a:latin typeface="Arial"/>
                <a:cs typeface="Arial"/>
              </a:rPr>
              <a:t>««  </a:t>
            </a:r>
            <a:r>
              <a:rPr sz="1050" spc="-130" dirty="0">
                <a:latin typeface="Arial"/>
                <a:cs typeface="Arial"/>
              </a:rPr>
              <a:t>DQPYQFEYADLVFZ</a:t>
            </a:r>
            <a:endParaRPr sz="1050" dirty="0">
              <a:latin typeface="Arial"/>
              <a:cs typeface="Arial"/>
            </a:endParaRPr>
          </a:p>
          <a:p>
            <a:pPr>
              <a:lnSpc>
                <a:spcPct val="100000"/>
              </a:lnSpc>
            </a:pPr>
            <a:endParaRPr sz="1000" dirty="0">
              <a:latin typeface="Arial"/>
              <a:cs typeface="Arial"/>
            </a:endParaRPr>
          </a:p>
          <a:p>
            <a:pPr marL="307975">
              <a:lnSpc>
                <a:spcPct val="100000"/>
              </a:lnSpc>
              <a:spcBef>
                <a:spcPts val="815"/>
              </a:spcBef>
            </a:pPr>
            <a:r>
              <a:rPr sz="1050" spc="135" dirty="0">
                <a:solidFill>
                  <a:srgbClr val="2F3F9E"/>
                </a:solidFill>
                <a:latin typeface="Arial"/>
                <a:cs typeface="Arial"/>
              </a:rPr>
              <a:t>In </a:t>
            </a:r>
            <a:r>
              <a:rPr sz="1050" spc="285" dirty="0">
                <a:solidFill>
                  <a:srgbClr val="2F3F9E"/>
                </a:solidFill>
                <a:latin typeface="Arial"/>
                <a:cs typeface="Arial"/>
              </a:rPr>
              <a:t>[</a:t>
            </a:r>
            <a:r>
              <a:rPr sz="1050" spc="425" dirty="0">
                <a:solidFill>
                  <a:srgbClr val="2F3F9E"/>
                </a:solidFill>
                <a:latin typeface="Arial"/>
                <a:cs typeface="Arial"/>
              </a:rPr>
              <a:t> </a:t>
            </a:r>
            <a:r>
              <a:rPr sz="1050" spc="285" dirty="0">
                <a:solidFill>
                  <a:srgbClr val="2F3F9E"/>
                </a:solidFill>
                <a:latin typeface="Arial"/>
                <a:cs typeface="Arial"/>
              </a:rPr>
              <a:t>]:</a:t>
            </a:r>
            <a:endParaRPr sz="1050" dirty="0">
              <a:latin typeface="Arial"/>
              <a:cs typeface="Arial"/>
            </a:endParaRPr>
          </a:p>
          <a:p>
            <a:pPr>
              <a:lnSpc>
                <a:spcPct val="100000"/>
              </a:lnSpc>
            </a:pPr>
            <a:endParaRPr sz="1000" dirty="0">
              <a:latin typeface="Arial"/>
              <a:cs typeface="Arial"/>
            </a:endParaRPr>
          </a:p>
          <a:p>
            <a:pPr>
              <a:lnSpc>
                <a:spcPct val="100000"/>
              </a:lnSpc>
            </a:pPr>
            <a:r>
              <a:rPr lang="en-US" sz="1000" b="1" dirty="0" smtClean="0">
                <a:latin typeface="Arial"/>
                <a:cs typeface="Arial"/>
              </a:rPr>
              <a:t>FINAL CONCLUSION</a:t>
            </a:r>
            <a:r>
              <a:rPr lang="en-US" sz="1000" dirty="0" smtClean="0">
                <a:latin typeface="Arial"/>
                <a:cs typeface="Arial"/>
              </a:rPr>
              <a:t>:</a:t>
            </a:r>
            <a:endParaRPr sz="1000" dirty="0">
              <a:latin typeface="Arial"/>
              <a:cs typeface="Arial"/>
            </a:endParaRPr>
          </a:p>
          <a:p>
            <a:pPr marL="12700">
              <a:lnSpc>
                <a:spcPct val="100000"/>
              </a:lnSpc>
              <a:spcBef>
                <a:spcPts val="640"/>
              </a:spcBef>
            </a:pPr>
            <a:r>
              <a:rPr sz="1050" dirty="0">
                <a:latin typeface="Arial"/>
                <a:cs typeface="Arial"/>
              </a:rPr>
              <a:t>This </a:t>
            </a:r>
            <a:r>
              <a:rPr sz="1050" dirty="0" smtClean="0">
                <a:latin typeface="Arial"/>
                <a:cs typeface="Arial"/>
              </a:rPr>
              <a:t>Project </a:t>
            </a:r>
            <a:r>
              <a:rPr lang="en-US" sz="1050" dirty="0" smtClean="0">
                <a:latin typeface="Arial"/>
                <a:cs typeface="Arial"/>
              </a:rPr>
              <a:t> has </a:t>
            </a:r>
            <a:r>
              <a:rPr sz="1050" dirty="0" smtClean="0">
                <a:latin typeface="Arial"/>
                <a:cs typeface="Arial"/>
              </a:rPr>
              <a:t>Less </a:t>
            </a:r>
            <a:r>
              <a:rPr sz="1050" dirty="0">
                <a:latin typeface="Arial"/>
                <a:cs typeface="Arial"/>
              </a:rPr>
              <a:t>Space and </a:t>
            </a:r>
            <a:r>
              <a:rPr sz="1050" spc="-10" dirty="0">
                <a:latin typeface="Arial"/>
                <a:cs typeface="Arial"/>
              </a:rPr>
              <a:t>Time </a:t>
            </a:r>
            <a:r>
              <a:rPr sz="1050" dirty="0">
                <a:latin typeface="Arial"/>
                <a:cs typeface="Arial"/>
              </a:rPr>
              <a:t>complexity!</a:t>
            </a:r>
          </a:p>
          <a:p>
            <a:pPr>
              <a:lnSpc>
                <a:spcPct val="100000"/>
              </a:lnSpc>
            </a:pPr>
            <a:endParaRPr sz="1100" dirty="0">
              <a:latin typeface="Arial"/>
              <a:cs typeface="Arial"/>
            </a:endParaRPr>
          </a:p>
          <a:p>
            <a:pPr>
              <a:lnSpc>
                <a:spcPct val="100000"/>
              </a:lnSpc>
              <a:spcBef>
                <a:spcPts val="50"/>
              </a:spcBef>
            </a:pPr>
            <a:endParaRPr sz="1400" dirty="0">
              <a:latin typeface="Arial"/>
              <a:cs typeface="Arial"/>
            </a:endParaRPr>
          </a:p>
          <a:p>
            <a:pPr marL="12700" marR="5080">
              <a:lnSpc>
                <a:spcPct val="119000"/>
              </a:lnSpc>
            </a:pPr>
            <a:r>
              <a:rPr sz="1050" dirty="0">
                <a:latin typeface="Arial"/>
                <a:cs typeface="Arial"/>
              </a:rPr>
              <a:t>This Project can be Installed on Software, </a:t>
            </a:r>
            <a:r>
              <a:rPr sz="1050" spc="-10" dirty="0">
                <a:latin typeface="Arial"/>
                <a:cs typeface="Arial"/>
              </a:rPr>
              <a:t>Server, </a:t>
            </a:r>
            <a:r>
              <a:rPr sz="1050" spc="-5" dirty="0">
                <a:latin typeface="Arial"/>
                <a:cs typeface="Arial"/>
              </a:rPr>
              <a:t>Websites, </a:t>
            </a:r>
            <a:r>
              <a:rPr sz="1050" dirty="0">
                <a:latin typeface="Arial"/>
                <a:cs typeface="Arial"/>
              </a:rPr>
              <a:t>Apps and Even on Micro Chips for</a:t>
            </a:r>
            <a:r>
              <a:rPr sz="1050" spc="-50" dirty="0">
                <a:latin typeface="Arial"/>
                <a:cs typeface="Arial"/>
              </a:rPr>
              <a:t> </a:t>
            </a:r>
            <a:r>
              <a:rPr sz="1050" dirty="0">
                <a:latin typeface="Arial"/>
                <a:cs typeface="Arial"/>
              </a:rPr>
              <a:t>Secure  communication</a:t>
            </a:r>
          </a:p>
        </p:txBody>
      </p:sp>
      <p:sp>
        <p:nvSpPr>
          <p:cNvPr id="7" name="object 7"/>
          <p:cNvSpPr txBox="1">
            <a:spLocks noGrp="1"/>
          </p:cNvSpPr>
          <p:nvPr>
            <p:ph type="ftr" sz="quarter" idx="5"/>
          </p:nvPr>
        </p:nvSpPr>
        <p:spPr>
          <a:xfrm>
            <a:off x="2642616" y="9354312"/>
            <a:ext cx="2487168" cy="280205"/>
          </a:xfrm>
          <a:prstGeom prst="rect">
            <a:avLst/>
          </a:prstGeom>
        </p:spPr>
        <p:txBody>
          <a:bodyPr vert="horz" wrap="square" lIns="0" tIns="3175" rIns="0" bIns="0" rtlCol="0">
            <a:spAutoFit/>
          </a:bodyPr>
          <a:lstStyle/>
          <a:p>
            <a:pPr marL="12700">
              <a:lnSpc>
                <a:spcPct val="100000"/>
              </a:lnSpc>
              <a:spcBef>
                <a:spcPts val="25"/>
              </a:spcBef>
            </a:pPr>
            <a:r>
              <a:rPr lang="en-US" dirty="0" smtClean="0"/>
              <a:t>63</a:t>
            </a:r>
            <a:endParaRPr dirty="0"/>
          </a:p>
        </p:txBody>
      </p:sp>
      <p:sp>
        <p:nvSpPr>
          <p:cNvPr id="8" name="object 8"/>
          <p:cNvSpPr txBox="1">
            <a:spLocks noGrp="1"/>
          </p:cNvSpPr>
          <p:nvPr>
            <p:ph type="sldNum" sz="quarter" idx="7"/>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dirty="0"/>
              <a:pPr marL="38100">
                <a:lnSpc>
                  <a:spcPct val="100000"/>
                </a:lnSpc>
                <a:spcBef>
                  <a:spcPts val="25"/>
                </a:spcBef>
              </a:pPr>
              <a:t>59</a:t>
            </a:fld>
            <a:r>
              <a:rPr spc="-5" dirty="0"/>
              <a:t>/</a:t>
            </a:r>
            <a:r>
              <a:rPr dirty="0"/>
              <a:t>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103626" y="807466"/>
            <a:ext cx="1555115" cy="238125"/>
          </a:xfrm>
          <a:prstGeom prst="rect">
            <a:avLst/>
          </a:prstGeom>
        </p:spPr>
        <p:txBody>
          <a:bodyPr vert="horz" wrap="square" lIns="0" tIns="11430" rIns="0" bIns="0" rtlCol="0">
            <a:spAutoFit/>
          </a:bodyPr>
          <a:lstStyle/>
          <a:p>
            <a:pPr marL="12700">
              <a:lnSpc>
                <a:spcPct val="100000"/>
              </a:lnSpc>
              <a:spcBef>
                <a:spcPts val="90"/>
              </a:spcBef>
            </a:pPr>
            <a:r>
              <a:rPr sz="1400" b="1" spc="-5" dirty="0">
                <a:latin typeface="Times New Roman"/>
                <a:cs typeface="Times New Roman"/>
              </a:rPr>
              <a:t>LIST </a:t>
            </a:r>
            <a:r>
              <a:rPr sz="1400" b="1" spc="-10" dirty="0">
                <a:latin typeface="Times New Roman"/>
                <a:cs typeface="Times New Roman"/>
              </a:rPr>
              <a:t>OF</a:t>
            </a:r>
            <a:r>
              <a:rPr sz="1400" b="1" spc="-25" dirty="0">
                <a:latin typeface="Times New Roman"/>
                <a:cs typeface="Times New Roman"/>
              </a:rPr>
              <a:t> </a:t>
            </a:r>
            <a:r>
              <a:rPr sz="1400" b="1" spc="-10" dirty="0">
                <a:latin typeface="Times New Roman"/>
                <a:cs typeface="Times New Roman"/>
              </a:rPr>
              <a:t>FIGURES</a:t>
            </a:r>
            <a:endParaRPr sz="1400">
              <a:latin typeface="Times New Roman"/>
              <a:cs typeface="Times New Roman"/>
            </a:endParaRPr>
          </a:p>
        </p:txBody>
      </p:sp>
      <p:graphicFrame>
        <p:nvGraphicFramePr>
          <p:cNvPr id="3" name="object 3"/>
          <p:cNvGraphicFramePr>
            <a:graphicFrameLocks noGrp="1"/>
          </p:cNvGraphicFramePr>
          <p:nvPr/>
        </p:nvGraphicFramePr>
        <p:xfrm>
          <a:off x="1065072" y="1613988"/>
          <a:ext cx="5520055" cy="1814515"/>
        </p:xfrm>
        <a:graphic>
          <a:graphicData uri="http://schemas.openxmlformats.org/drawingml/2006/table">
            <a:tbl>
              <a:tblPr firstRow="1" bandRow="1">
                <a:tableStyleId>{2D5ABB26-0587-4C30-8999-92F81FD0307C}</a:tableStyleId>
              </a:tblPr>
              <a:tblGrid>
                <a:gridCol w="3417570"/>
                <a:gridCol w="2102485"/>
              </a:tblGrid>
              <a:tr h="259431">
                <a:tc>
                  <a:txBody>
                    <a:bodyPr/>
                    <a:lstStyle/>
                    <a:p>
                      <a:pPr marL="355600">
                        <a:lnSpc>
                          <a:spcPts val="1520"/>
                        </a:lnSpc>
                      </a:pPr>
                      <a:r>
                        <a:rPr sz="1400" b="1" spc="-5" dirty="0">
                          <a:latin typeface="Times New Roman"/>
                          <a:cs typeface="Times New Roman"/>
                        </a:rPr>
                        <a:t>TITLE</a:t>
                      </a:r>
                      <a:endParaRPr sz="1400" dirty="0">
                        <a:latin typeface="Times New Roman"/>
                        <a:cs typeface="Times New Roman"/>
                      </a:endParaRPr>
                    </a:p>
                  </a:txBody>
                  <a:tcPr marL="0" marR="0" marT="0" marB="0"/>
                </a:tc>
                <a:tc>
                  <a:txBody>
                    <a:bodyPr/>
                    <a:lstStyle/>
                    <a:p>
                      <a:pPr marL="1127125">
                        <a:lnSpc>
                          <a:spcPts val="1520"/>
                        </a:lnSpc>
                      </a:pPr>
                      <a:r>
                        <a:rPr sz="1400" b="1" spc="-5" dirty="0">
                          <a:latin typeface="Times New Roman"/>
                          <a:cs typeface="Times New Roman"/>
                        </a:rPr>
                        <a:t>PAGE</a:t>
                      </a:r>
                      <a:r>
                        <a:rPr sz="1400" b="1" spc="-15" dirty="0">
                          <a:latin typeface="Times New Roman"/>
                          <a:cs typeface="Times New Roman"/>
                        </a:rPr>
                        <a:t> </a:t>
                      </a:r>
                      <a:r>
                        <a:rPr sz="1400" b="1" spc="-5" dirty="0">
                          <a:latin typeface="Times New Roman"/>
                          <a:cs typeface="Times New Roman"/>
                        </a:rPr>
                        <a:t>NO.</a:t>
                      </a:r>
                      <a:endParaRPr sz="1400">
                        <a:latin typeface="Times New Roman"/>
                        <a:cs typeface="Times New Roman"/>
                      </a:endParaRPr>
                    </a:p>
                  </a:txBody>
                  <a:tcPr marL="0" marR="0" marT="0" marB="0"/>
                </a:tc>
              </a:tr>
              <a:tr h="323088">
                <a:tc>
                  <a:txBody>
                    <a:bodyPr/>
                    <a:lstStyle/>
                    <a:p>
                      <a:pPr marL="127000">
                        <a:lnSpc>
                          <a:spcPct val="100000"/>
                        </a:lnSpc>
                        <a:spcBef>
                          <a:spcPts val="340"/>
                        </a:spcBef>
                      </a:pPr>
                      <a:r>
                        <a:rPr sz="1400" spc="-5" dirty="0">
                          <a:latin typeface="Times New Roman"/>
                          <a:cs typeface="Times New Roman"/>
                        </a:rPr>
                        <a:t>1. Cryptography</a:t>
                      </a:r>
                      <a:r>
                        <a:rPr sz="1400" spc="5" dirty="0">
                          <a:latin typeface="Times New Roman"/>
                          <a:cs typeface="Times New Roman"/>
                        </a:rPr>
                        <a:t> </a:t>
                      </a:r>
                      <a:r>
                        <a:rPr sz="1400" dirty="0">
                          <a:latin typeface="Times New Roman"/>
                          <a:cs typeface="Times New Roman"/>
                        </a:rPr>
                        <a:t>Design</a:t>
                      </a:r>
                      <a:endParaRPr sz="1400">
                        <a:latin typeface="Times New Roman"/>
                        <a:cs typeface="Times New Roman"/>
                      </a:endParaRPr>
                    </a:p>
                  </a:txBody>
                  <a:tcPr marL="0" marR="0" marT="43180" marB="0"/>
                </a:tc>
                <a:tc>
                  <a:txBody>
                    <a:bodyPr/>
                    <a:lstStyle/>
                    <a:p>
                      <a:pPr marR="235585" algn="r">
                        <a:lnSpc>
                          <a:spcPct val="100000"/>
                        </a:lnSpc>
                        <a:spcBef>
                          <a:spcPts val="340"/>
                        </a:spcBef>
                      </a:pPr>
                      <a:r>
                        <a:rPr sz="1400" dirty="0">
                          <a:latin typeface="Times New Roman"/>
                          <a:cs typeface="Times New Roman"/>
                        </a:rPr>
                        <a:t>8</a:t>
                      </a:r>
                      <a:endParaRPr sz="1400">
                        <a:latin typeface="Times New Roman"/>
                        <a:cs typeface="Times New Roman"/>
                      </a:endParaRPr>
                    </a:p>
                  </a:txBody>
                  <a:tcPr marL="0" marR="0" marT="43180" marB="0"/>
                </a:tc>
              </a:tr>
              <a:tr h="324739">
                <a:tc>
                  <a:txBody>
                    <a:bodyPr/>
                    <a:lstStyle/>
                    <a:p>
                      <a:pPr marL="127000">
                        <a:lnSpc>
                          <a:spcPct val="100000"/>
                        </a:lnSpc>
                        <a:spcBef>
                          <a:spcPts val="340"/>
                        </a:spcBef>
                      </a:pPr>
                      <a:r>
                        <a:rPr sz="1400" spc="-5" dirty="0">
                          <a:latin typeface="Times New Roman"/>
                          <a:cs typeface="Times New Roman"/>
                        </a:rPr>
                        <a:t>2. Security</a:t>
                      </a:r>
                      <a:r>
                        <a:rPr sz="1400" spc="5" dirty="0">
                          <a:latin typeface="Times New Roman"/>
                          <a:cs typeface="Times New Roman"/>
                        </a:rPr>
                        <a:t> </a:t>
                      </a:r>
                      <a:r>
                        <a:rPr sz="1400" spc="-5" dirty="0">
                          <a:latin typeface="Times New Roman"/>
                          <a:cs typeface="Times New Roman"/>
                        </a:rPr>
                        <a:t>Attack</a:t>
                      </a:r>
                      <a:endParaRPr sz="1400">
                        <a:latin typeface="Times New Roman"/>
                        <a:cs typeface="Times New Roman"/>
                      </a:endParaRPr>
                    </a:p>
                  </a:txBody>
                  <a:tcPr marL="0" marR="0" marT="43180" marB="0"/>
                </a:tc>
                <a:tc>
                  <a:txBody>
                    <a:bodyPr/>
                    <a:lstStyle/>
                    <a:p>
                      <a:pPr marR="213995" algn="r">
                        <a:lnSpc>
                          <a:spcPct val="100000"/>
                        </a:lnSpc>
                        <a:spcBef>
                          <a:spcPts val="340"/>
                        </a:spcBef>
                      </a:pPr>
                      <a:r>
                        <a:rPr sz="1400" dirty="0">
                          <a:latin typeface="Times New Roman"/>
                          <a:cs typeface="Times New Roman"/>
                        </a:rPr>
                        <a:t>12</a:t>
                      </a:r>
                      <a:endParaRPr sz="1400">
                        <a:latin typeface="Times New Roman"/>
                        <a:cs typeface="Times New Roman"/>
                      </a:endParaRPr>
                    </a:p>
                  </a:txBody>
                  <a:tcPr marL="0" marR="0" marT="43180" marB="0"/>
                </a:tc>
              </a:tr>
              <a:tr h="326262">
                <a:tc>
                  <a:txBody>
                    <a:bodyPr/>
                    <a:lstStyle/>
                    <a:p>
                      <a:pPr marL="127000">
                        <a:lnSpc>
                          <a:spcPct val="100000"/>
                        </a:lnSpc>
                        <a:spcBef>
                          <a:spcPts val="355"/>
                        </a:spcBef>
                      </a:pPr>
                      <a:r>
                        <a:rPr sz="1400" spc="-5" dirty="0">
                          <a:latin typeface="Times New Roman"/>
                          <a:cs typeface="Times New Roman"/>
                        </a:rPr>
                        <a:t>3. </a:t>
                      </a:r>
                      <a:r>
                        <a:rPr sz="1400" spc="-10" dirty="0">
                          <a:latin typeface="Times New Roman"/>
                          <a:cs typeface="Times New Roman"/>
                        </a:rPr>
                        <a:t>Vigenere</a:t>
                      </a:r>
                      <a:r>
                        <a:rPr sz="1400" spc="30" dirty="0">
                          <a:latin typeface="Times New Roman"/>
                          <a:cs typeface="Times New Roman"/>
                        </a:rPr>
                        <a:t> </a:t>
                      </a:r>
                      <a:r>
                        <a:rPr sz="1400" spc="-5" dirty="0">
                          <a:latin typeface="Times New Roman"/>
                          <a:cs typeface="Times New Roman"/>
                        </a:rPr>
                        <a:t>Cipher</a:t>
                      </a:r>
                      <a:endParaRPr sz="1400" dirty="0">
                        <a:latin typeface="Times New Roman"/>
                        <a:cs typeface="Times New Roman"/>
                      </a:endParaRPr>
                    </a:p>
                  </a:txBody>
                  <a:tcPr marL="0" marR="0" marT="45085" marB="0"/>
                </a:tc>
                <a:tc>
                  <a:txBody>
                    <a:bodyPr/>
                    <a:lstStyle/>
                    <a:p>
                      <a:pPr marR="189865" algn="r">
                        <a:lnSpc>
                          <a:spcPct val="100000"/>
                        </a:lnSpc>
                        <a:spcBef>
                          <a:spcPts val="355"/>
                        </a:spcBef>
                      </a:pPr>
                      <a:r>
                        <a:rPr sz="1400" dirty="0">
                          <a:latin typeface="Times New Roman"/>
                          <a:cs typeface="Times New Roman"/>
                        </a:rPr>
                        <a:t>17</a:t>
                      </a:r>
                      <a:endParaRPr sz="1400">
                        <a:latin typeface="Times New Roman"/>
                        <a:cs typeface="Times New Roman"/>
                      </a:endParaRPr>
                    </a:p>
                  </a:txBody>
                  <a:tcPr marL="0" marR="0" marT="45085" marB="0"/>
                </a:tc>
              </a:tr>
              <a:tr h="323088">
                <a:tc>
                  <a:txBody>
                    <a:bodyPr/>
                    <a:lstStyle/>
                    <a:p>
                      <a:pPr marL="127000">
                        <a:lnSpc>
                          <a:spcPct val="100000"/>
                        </a:lnSpc>
                        <a:spcBef>
                          <a:spcPts val="350"/>
                        </a:spcBef>
                      </a:pPr>
                      <a:r>
                        <a:rPr sz="1400" spc="-5" dirty="0">
                          <a:latin typeface="Times New Roman"/>
                          <a:cs typeface="Times New Roman"/>
                        </a:rPr>
                        <a:t>4. </a:t>
                      </a:r>
                      <a:r>
                        <a:rPr sz="1400" spc="-10" dirty="0">
                          <a:latin typeface="Times New Roman"/>
                          <a:cs typeface="Times New Roman"/>
                        </a:rPr>
                        <a:t>Polybius</a:t>
                      </a:r>
                      <a:r>
                        <a:rPr sz="1400" spc="30" dirty="0">
                          <a:latin typeface="Times New Roman"/>
                          <a:cs typeface="Times New Roman"/>
                        </a:rPr>
                        <a:t> </a:t>
                      </a:r>
                      <a:r>
                        <a:rPr sz="1400" spc="-5" dirty="0">
                          <a:latin typeface="Times New Roman"/>
                          <a:cs typeface="Times New Roman"/>
                        </a:rPr>
                        <a:t>Cipher</a:t>
                      </a:r>
                      <a:endParaRPr sz="1400">
                        <a:latin typeface="Times New Roman"/>
                        <a:cs typeface="Times New Roman"/>
                      </a:endParaRPr>
                    </a:p>
                  </a:txBody>
                  <a:tcPr marL="0" marR="0" marT="44450" marB="0"/>
                </a:tc>
                <a:tc>
                  <a:txBody>
                    <a:bodyPr/>
                    <a:lstStyle/>
                    <a:p>
                      <a:pPr marR="220345" algn="r">
                        <a:lnSpc>
                          <a:spcPct val="100000"/>
                        </a:lnSpc>
                        <a:spcBef>
                          <a:spcPts val="350"/>
                        </a:spcBef>
                      </a:pPr>
                      <a:r>
                        <a:rPr sz="1400" dirty="0">
                          <a:latin typeface="Times New Roman"/>
                          <a:cs typeface="Times New Roman"/>
                        </a:rPr>
                        <a:t>18</a:t>
                      </a:r>
                      <a:endParaRPr sz="1400">
                        <a:latin typeface="Times New Roman"/>
                        <a:cs typeface="Times New Roman"/>
                      </a:endParaRPr>
                    </a:p>
                  </a:txBody>
                  <a:tcPr marL="0" marR="0" marT="44450" marB="0"/>
                </a:tc>
              </a:tr>
              <a:tr h="257907">
                <a:tc>
                  <a:txBody>
                    <a:bodyPr/>
                    <a:lstStyle/>
                    <a:p>
                      <a:pPr marL="127000">
                        <a:lnSpc>
                          <a:spcPts val="1600"/>
                        </a:lnSpc>
                        <a:spcBef>
                          <a:spcPts val="330"/>
                        </a:spcBef>
                      </a:pPr>
                      <a:r>
                        <a:rPr sz="1400" spc="-5" dirty="0">
                          <a:latin typeface="Times New Roman"/>
                          <a:cs typeface="Times New Roman"/>
                        </a:rPr>
                        <a:t>5. </a:t>
                      </a:r>
                      <a:r>
                        <a:rPr sz="1400" spc="-10" dirty="0">
                          <a:latin typeface="Times New Roman"/>
                          <a:cs typeface="Times New Roman"/>
                        </a:rPr>
                        <a:t>Flowchart </a:t>
                      </a:r>
                      <a:r>
                        <a:rPr sz="1400" spc="5" dirty="0">
                          <a:latin typeface="Times New Roman"/>
                          <a:cs typeface="Times New Roman"/>
                        </a:rPr>
                        <a:t>of </a:t>
                      </a:r>
                      <a:r>
                        <a:rPr sz="1400" spc="-10" dirty="0">
                          <a:latin typeface="Times New Roman"/>
                          <a:cs typeface="Times New Roman"/>
                        </a:rPr>
                        <a:t>Hybrid</a:t>
                      </a:r>
                      <a:r>
                        <a:rPr sz="1400" spc="35" dirty="0">
                          <a:latin typeface="Times New Roman"/>
                          <a:cs typeface="Times New Roman"/>
                        </a:rPr>
                        <a:t> </a:t>
                      </a:r>
                      <a:r>
                        <a:rPr sz="1400" spc="-5" dirty="0">
                          <a:latin typeface="Times New Roman"/>
                          <a:cs typeface="Times New Roman"/>
                        </a:rPr>
                        <a:t>Cipher</a:t>
                      </a:r>
                      <a:endParaRPr sz="1400">
                        <a:latin typeface="Times New Roman"/>
                        <a:cs typeface="Times New Roman"/>
                      </a:endParaRPr>
                    </a:p>
                  </a:txBody>
                  <a:tcPr marL="0" marR="0" marT="41910" marB="0"/>
                </a:tc>
                <a:tc>
                  <a:txBody>
                    <a:bodyPr/>
                    <a:lstStyle/>
                    <a:p>
                      <a:pPr marR="226695" algn="r">
                        <a:lnSpc>
                          <a:spcPts val="1600"/>
                        </a:lnSpc>
                        <a:spcBef>
                          <a:spcPts val="330"/>
                        </a:spcBef>
                      </a:pPr>
                      <a:r>
                        <a:rPr sz="1400" dirty="0">
                          <a:latin typeface="Times New Roman"/>
                          <a:cs typeface="Times New Roman"/>
                        </a:rPr>
                        <a:t>19</a:t>
                      </a:r>
                      <a:endParaRPr sz="1400">
                        <a:latin typeface="Times New Roman"/>
                        <a:cs typeface="Times New Roman"/>
                      </a:endParaRPr>
                    </a:p>
                  </a:txBody>
                  <a:tcPr marL="0" marR="0" marT="41910" marB="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48892" y="984249"/>
            <a:ext cx="5575935" cy="6957695"/>
          </a:xfrm>
          <a:prstGeom prst="rect">
            <a:avLst/>
          </a:prstGeom>
        </p:spPr>
        <p:txBody>
          <a:bodyPr vert="horz" wrap="square" lIns="0" tIns="11430" rIns="0" bIns="0" rtlCol="0">
            <a:spAutoFit/>
          </a:bodyPr>
          <a:lstStyle/>
          <a:p>
            <a:pPr marL="12700">
              <a:lnSpc>
                <a:spcPct val="100000"/>
              </a:lnSpc>
              <a:spcBef>
                <a:spcPts val="90"/>
              </a:spcBef>
            </a:pPr>
            <a:r>
              <a:rPr sz="1400" b="1" spc="-5" dirty="0">
                <a:latin typeface="Times New Roman"/>
                <a:cs typeface="Times New Roman"/>
              </a:rPr>
              <a:t>1.</a:t>
            </a:r>
            <a:r>
              <a:rPr sz="1400" b="1" spc="55" dirty="0">
                <a:latin typeface="Times New Roman"/>
                <a:cs typeface="Times New Roman"/>
              </a:rPr>
              <a:t> </a:t>
            </a:r>
            <a:r>
              <a:rPr sz="1400" b="1" spc="-5" dirty="0">
                <a:latin typeface="Times New Roman"/>
                <a:cs typeface="Times New Roman"/>
              </a:rPr>
              <a:t>INTRODUCTION</a:t>
            </a:r>
            <a:endParaRPr sz="1400">
              <a:latin typeface="Times New Roman"/>
              <a:cs typeface="Times New Roman"/>
            </a:endParaRPr>
          </a:p>
          <a:p>
            <a:pPr>
              <a:lnSpc>
                <a:spcPct val="100000"/>
              </a:lnSpc>
              <a:spcBef>
                <a:spcPts val="45"/>
              </a:spcBef>
            </a:pPr>
            <a:endParaRPr sz="1600">
              <a:latin typeface="Times New Roman"/>
              <a:cs typeface="Times New Roman"/>
            </a:endParaRPr>
          </a:p>
          <a:p>
            <a:pPr marL="24765" marR="5080" algn="just">
              <a:lnSpc>
                <a:spcPct val="143700"/>
              </a:lnSpc>
            </a:pPr>
            <a:r>
              <a:rPr sz="1400" spc="-5" dirty="0">
                <a:latin typeface="Times New Roman"/>
                <a:cs typeface="Times New Roman"/>
              </a:rPr>
              <a:t>Information security </a:t>
            </a:r>
            <a:r>
              <a:rPr sz="1400" dirty="0">
                <a:latin typeface="Times New Roman"/>
                <a:cs typeface="Times New Roman"/>
              </a:rPr>
              <a:t>can </a:t>
            </a:r>
            <a:r>
              <a:rPr sz="1400" spc="-5" dirty="0">
                <a:latin typeface="Times New Roman"/>
                <a:cs typeface="Times New Roman"/>
              </a:rPr>
              <a:t>be </a:t>
            </a:r>
            <a:r>
              <a:rPr sz="1400" spc="-10" dirty="0">
                <a:latin typeface="Times New Roman"/>
                <a:cs typeface="Times New Roman"/>
              </a:rPr>
              <a:t>summed </a:t>
            </a:r>
            <a:r>
              <a:rPr sz="1400" spc="-20" dirty="0">
                <a:latin typeface="Times New Roman"/>
                <a:cs typeface="Times New Roman"/>
              </a:rPr>
              <a:t>up </a:t>
            </a:r>
            <a:r>
              <a:rPr sz="1400" spc="-5" dirty="0">
                <a:latin typeface="Times New Roman"/>
                <a:cs typeface="Times New Roman"/>
              </a:rPr>
              <a:t>to </a:t>
            </a:r>
            <a:r>
              <a:rPr sz="1400" spc="-10" dirty="0">
                <a:latin typeface="Times New Roman"/>
                <a:cs typeface="Times New Roman"/>
              </a:rPr>
              <a:t>info, </a:t>
            </a:r>
            <a:r>
              <a:rPr sz="1400" spc="-5" dirty="0">
                <a:latin typeface="Times New Roman"/>
                <a:cs typeface="Times New Roman"/>
              </a:rPr>
              <a:t>a </a:t>
            </a:r>
            <a:r>
              <a:rPr sz="1400" spc="-15" dirty="0">
                <a:latin typeface="Times New Roman"/>
                <a:cs typeface="Times New Roman"/>
              </a:rPr>
              <a:t>group </a:t>
            </a:r>
            <a:r>
              <a:rPr sz="1400" spc="5" dirty="0">
                <a:latin typeface="Times New Roman"/>
                <a:cs typeface="Times New Roman"/>
              </a:rPr>
              <a:t>of </a:t>
            </a:r>
            <a:r>
              <a:rPr sz="1400" spc="-5" dirty="0">
                <a:latin typeface="Times New Roman"/>
                <a:cs typeface="Times New Roman"/>
              </a:rPr>
              <a:t>steps, </a:t>
            </a:r>
            <a:r>
              <a:rPr sz="1400" spc="-10" dirty="0">
                <a:latin typeface="Times New Roman"/>
                <a:cs typeface="Times New Roman"/>
              </a:rPr>
              <a:t>procedures,  </a:t>
            </a:r>
            <a:r>
              <a:rPr sz="1400" spc="-15" dirty="0">
                <a:latin typeface="Times New Roman"/>
                <a:cs typeface="Times New Roman"/>
              </a:rPr>
              <a:t>and </a:t>
            </a:r>
            <a:r>
              <a:rPr sz="1400" spc="-5" dirty="0">
                <a:latin typeface="Times New Roman"/>
                <a:cs typeface="Times New Roman"/>
              </a:rPr>
              <a:t>strategies </a:t>
            </a:r>
            <a:r>
              <a:rPr sz="1400" spc="-10" dirty="0">
                <a:latin typeface="Times New Roman"/>
                <a:cs typeface="Times New Roman"/>
              </a:rPr>
              <a:t>that are used </a:t>
            </a:r>
            <a:r>
              <a:rPr sz="1400" spc="-5" dirty="0">
                <a:latin typeface="Times New Roman"/>
                <a:cs typeface="Times New Roman"/>
              </a:rPr>
              <a:t>to stop </a:t>
            </a:r>
            <a:r>
              <a:rPr sz="1400" spc="-15" dirty="0">
                <a:latin typeface="Times New Roman"/>
                <a:cs typeface="Times New Roman"/>
              </a:rPr>
              <a:t>and </a:t>
            </a:r>
            <a:r>
              <a:rPr sz="1400" spc="-10" dirty="0">
                <a:latin typeface="Times New Roman"/>
                <a:cs typeface="Times New Roman"/>
              </a:rPr>
              <a:t>observe </a:t>
            </a:r>
            <a:r>
              <a:rPr sz="1400" spc="-5" dirty="0">
                <a:latin typeface="Times New Roman"/>
                <a:cs typeface="Times New Roman"/>
              </a:rPr>
              <a:t>illegal access, </a:t>
            </a:r>
            <a:r>
              <a:rPr sz="1400" spc="-10" dirty="0">
                <a:latin typeface="Times New Roman"/>
                <a:cs typeface="Times New Roman"/>
              </a:rPr>
              <a:t>trouble-  shooting, </a:t>
            </a:r>
            <a:r>
              <a:rPr sz="1400" spc="-5" dirty="0">
                <a:latin typeface="Times New Roman"/>
                <a:cs typeface="Times New Roman"/>
              </a:rPr>
              <a:t>revelation, perturbation and </a:t>
            </a:r>
            <a:r>
              <a:rPr sz="1400" spc="-10" dirty="0">
                <a:latin typeface="Times New Roman"/>
                <a:cs typeface="Times New Roman"/>
              </a:rPr>
              <a:t>adjustment </a:t>
            </a:r>
            <a:r>
              <a:rPr sz="1400" spc="5" dirty="0">
                <a:latin typeface="Times New Roman"/>
                <a:cs typeface="Times New Roman"/>
              </a:rPr>
              <a:t>of </a:t>
            </a:r>
            <a:r>
              <a:rPr sz="1400" spc="-5" dirty="0">
                <a:latin typeface="Times New Roman"/>
                <a:cs typeface="Times New Roman"/>
              </a:rPr>
              <a:t>computer </a:t>
            </a:r>
            <a:r>
              <a:rPr sz="1400" spc="-10" dirty="0">
                <a:latin typeface="Times New Roman"/>
                <a:cs typeface="Times New Roman"/>
              </a:rPr>
              <a:t>network  sources. </a:t>
            </a:r>
            <a:r>
              <a:rPr sz="1400" spc="-5" dirty="0">
                <a:latin typeface="Times New Roman"/>
                <a:cs typeface="Times New Roman"/>
              </a:rPr>
              <a:t>Enhancing </a:t>
            </a:r>
            <a:r>
              <a:rPr sz="1400" spc="-10" dirty="0">
                <a:latin typeface="Times New Roman"/>
                <a:cs typeface="Times New Roman"/>
              </a:rPr>
              <a:t>the privacy, </a:t>
            </a:r>
            <a:r>
              <a:rPr sz="1400" spc="-5" dirty="0">
                <a:latin typeface="Times New Roman"/>
                <a:cs typeface="Times New Roman"/>
              </a:rPr>
              <a:t>eligibility </a:t>
            </a:r>
            <a:r>
              <a:rPr sz="1400" spc="-15" dirty="0">
                <a:latin typeface="Times New Roman"/>
                <a:cs typeface="Times New Roman"/>
              </a:rPr>
              <a:t>and </a:t>
            </a:r>
            <a:r>
              <a:rPr sz="1400" spc="-5" dirty="0">
                <a:latin typeface="Times New Roman"/>
                <a:cs typeface="Times New Roman"/>
              </a:rPr>
              <a:t>reliability </a:t>
            </a:r>
            <a:r>
              <a:rPr sz="1400" spc="5" dirty="0">
                <a:latin typeface="Times New Roman"/>
                <a:cs typeface="Times New Roman"/>
              </a:rPr>
              <a:t>of </a:t>
            </a:r>
            <a:r>
              <a:rPr sz="1400" spc="-10" dirty="0">
                <a:latin typeface="Times New Roman"/>
                <a:cs typeface="Times New Roman"/>
              </a:rPr>
              <a:t>the work requires  </a:t>
            </a:r>
            <a:r>
              <a:rPr sz="1400" spc="-5" dirty="0">
                <a:latin typeface="Times New Roman"/>
                <a:cs typeface="Times New Roman"/>
              </a:rPr>
              <a:t>a </a:t>
            </a:r>
            <a:r>
              <a:rPr sz="1400" spc="-15" dirty="0">
                <a:latin typeface="Times New Roman"/>
                <a:cs typeface="Times New Roman"/>
              </a:rPr>
              <a:t>lot </a:t>
            </a:r>
            <a:r>
              <a:rPr sz="1400" spc="-10" dirty="0">
                <a:latin typeface="Times New Roman"/>
                <a:cs typeface="Times New Roman"/>
              </a:rPr>
              <a:t>work </a:t>
            </a:r>
            <a:r>
              <a:rPr sz="1400" spc="-5" dirty="0">
                <a:latin typeface="Times New Roman"/>
                <a:cs typeface="Times New Roman"/>
              </a:rPr>
              <a:t>to strengthen </a:t>
            </a:r>
            <a:r>
              <a:rPr sz="1400" spc="-10" dirty="0">
                <a:latin typeface="Times New Roman"/>
                <a:cs typeface="Times New Roman"/>
              </a:rPr>
              <a:t>the </a:t>
            </a:r>
            <a:r>
              <a:rPr sz="1400" spc="-5" dirty="0">
                <a:latin typeface="Times New Roman"/>
                <a:cs typeface="Times New Roman"/>
              </a:rPr>
              <a:t>current methods from constant </a:t>
            </a:r>
            <a:r>
              <a:rPr sz="1400" spc="-10" dirty="0">
                <a:latin typeface="Times New Roman"/>
                <a:cs typeface="Times New Roman"/>
              </a:rPr>
              <a:t>trials </a:t>
            </a:r>
            <a:r>
              <a:rPr sz="1400" spc="-5" dirty="0">
                <a:latin typeface="Times New Roman"/>
                <a:cs typeface="Times New Roman"/>
              </a:rPr>
              <a:t>to </a:t>
            </a:r>
            <a:r>
              <a:rPr sz="1400" spc="-10" dirty="0">
                <a:latin typeface="Times New Roman"/>
                <a:cs typeface="Times New Roman"/>
              </a:rPr>
              <a:t>break  </a:t>
            </a:r>
            <a:r>
              <a:rPr sz="1400" dirty="0">
                <a:latin typeface="Times New Roman"/>
                <a:cs typeface="Times New Roman"/>
              </a:rPr>
              <a:t>them </a:t>
            </a:r>
            <a:r>
              <a:rPr sz="1400" spc="-5" dirty="0">
                <a:latin typeface="Times New Roman"/>
                <a:cs typeface="Times New Roman"/>
              </a:rPr>
              <a:t>and to improve </a:t>
            </a:r>
            <a:r>
              <a:rPr sz="1400" spc="-10" dirty="0">
                <a:latin typeface="Times New Roman"/>
                <a:cs typeface="Times New Roman"/>
              </a:rPr>
              <a:t>new </a:t>
            </a:r>
            <a:r>
              <a:rPr sz="1400" spc="-5" dirty="0">
                <a:latin typeface="Times New Roman"/>
                <a:cs typeface="Times New Roman"/>
              </a:rPr>
              <a:t>ways </a:t>
            </a:r>
            <a:r>
              <a:rPr sz="1400" spc="-10" dirty="0">
                <a:latin typeface="Times New Roman"/>
                <a:cs typeface="Times New Roman"/>
              </a:rPr>
              <a:t>that are </a:t>
            </a:r>
            <a:r>
              <a:rPr sz="1400" spc="-5" dirty="0">
                <a:latin typeface="Times New Roman"/>
                <a:cs typeface="Times New Roman"/>
              </a:rPr>
              <a:t>resistant to </a:t>
            </a:r>
            <a:r>
              <a:rPr sz="1400" spc="-15" dirty="0">
                <a:latin typeface="Times New Roman"/>
                <a:cs typeface="Times New Roman"/>
              </a:rPr>
              <a:t>most </a:t>
            </a:r>
            <a:r>
              <a:rPr sz="1400" spc="-10" dirty="0">
                <a:latin typeface="Times New Roman"/>
                <a:cs typeface="Times New Roman"/>
              </a:rPr>
              <a:t>kinds </a:t>
            </a:r>
            <a:r>
              <a:rPr sz="1400" spc="5" dirty="0">
                <a:latin typeface="Times New Roman"/>
                <a:cs typeface="Times New Roman"/>
              </a:rPr>
              <a:t>of </a:t>
            </a:r>
            <a:r>
              <a:rPr sz="1400" spc="-5" dirty="0">
                <a:latin typeface="Times New Roman"/>
                <a:cs typeface="Times New Roman"/>
              </a:rPr>
              <a:t>attacks if  </a:t>
            </a:r>
            <a:r>
              <a:rPr sz="1400" spc="-10" dirty="0">
                <a:latin typeface="Times New Roman"/>
                <a:cs typeface="Times New Roman"/>
              </a:rPr>
              <a:t>not </a:t>
            </a:r>
            <a:r>
              <a:rPr sz="1400" spc="-5" dirty="0">
                <a:latin typeface="Times New Roman"/>
                <a:cs typeface="Times New Roman"/>
              </a:rPr>
              <a:t>all. </a:t>
            </a:r>
            <a:r>
              <a:rPr sz="1400" spc="-10" dirty="0">
                <a:latin typeface="Times New Roman"/>
                <a:cs typeface="Times New Roman"/>
              </a:rPr>
              <a:t>Accordingly, </a:t>
            </a:r>
            <a:r>
              <a:rPr sz="1400" spc="-5" dirty="0">
                <a:latin typeface="Times New Roman"/>
                <a:cs typeface="Times New Roman"/>
              </a:rPr>
              <a:t>it was proven </a:t>
            </a:r>
            <a:r>
              <a:rPr sz="1400" dirty="0">
                <a:latin typeface="Times New Roman"/>
                <a:cs typeface="Times New Roman"/>
              </a:rPr>
              <a:t>that </a:t>
            </a:r>
            <a:r>
              <a:rPr sz="1400" spc="-5" dirty="0">
                <a:latin typeface="Times New Roman"/>
                <a:cs typeface="Times New Roman"/>
              </a:rPr>
              <a:t>encoding </a:t>
            </a:r>
            <a:r>
              <a:rPr sz="1400" spc="-20" dirty="0">
                <a:latin typeface="Times New Roman"/>
                <a:cs typeface="Times New Roman"/>
              </a:rPr>
              <a:t>is </a:t>
            </a:r>
            <a:r>
              <a:rPr sz="1400" spc="-10" dirty="0">
                <a:latin typeface="Times New Roman"/>
                <a:cs typeface="Times New Roman"/>
              </a:rPr>
              <a:t>one </a:t>
            </a:r>
            <a:r>
              <a:rPr sz="1400" spc="5" dirty="0">
                <a:latin typeface="Times New Roman"/>
                <a:cs typeface="Times New Roman"/>
              </a:rPr>
              <a:t>of </a:t>
            </a:r>
            <a:r>
              <a:rPr sz="1400" spc="-10" dirty="0">
                <a:latin typeface="Times New Roman"/>
                <a:cs typeface="Times New Roman"/>
              </a:rPr>
              <a:t>the </a:t>
            </a:r>
            <a:r>
              <a:rPr sz="1400" spc="-15" dirty="0">
                <a:latin typeface="Times New Roman"/>
                <a:cs typeface="Times New Roman"/>
              </a:rPr>
              <a:t>most </a:t>
            </a:r>
            <a:r>
              <a:rPr sz="1400" spc="-10" dirty="0">
                <a:latin typeface="Times New Roman"/>
                <a:cs typeface="Times New Roman"/>
              </a:rPr>
              <a:t>reliable  </a:t>
            </a:r>
            <a:r>
              <a:rPr sz="1400" spc="-5" dirty="0">
                <a:latin typeface="Times New Roman"/>
                <a:cs typeface="Times New Roman"/>
              </a:rPr>
              <a:t>strategies </a:t>
            </a:r>
            <a:r>
              <a:rPr sz="1400" spc="-10" dirty="0">
                <a:latin typeface="Times New Roman"/>
                <a:cs typeface="Times New Roman"/>
              </a:rPr>
              <a:t>used </a:t>
            </a:r>
            <a:r>
              <a:rPr sz="1400" spc="-5" dirty="0">
                <a:latin typeface="Times New Roman"/>
                <a:cs typeface="Times New Roman"/>
              </a:rPr>
              <a:t>to secure information </a:t>
            </a:r>
            <a:r>
              <a:rPr sz="1400" dirty="0">
                <a:latin typeface="Times New Roman"/>
                <a:cs typeface="Times New Roman"/>
              </a:rPr>
              <a:t>since </a:t>
            </a:r>
            <a:r>
              <a:rPr sz="1400" spc="-15" dirty="0">
                <a:latin typeface="Times New Roman"/>
                <a:cs typeface="Times New Roman"/>
              </a:rPr>
              <a:t>the </a:t>
            </a:r>
            <a:r>
              <a:rPr sz="1400" spc="-5" dirty="0">
                <a:latin typeface="Times New Roman"/>
                <a:cs typeface="Times New Roman"/>
              </a:rPr>
              <a:t>ancient days </a:t>
            </a:r>
            <a:r>
              <a:rPr sz="1400" spc="5" dirty="0">
                <a:latin typeface="Times New Roman"/>
                <a:cs typeface="Times New Roman"/>
              </a:rPr>
              <a:t>of </a:t>
            </a:r>
            <a:r>
              <a:rPr sz="1400" spc="-10" dirty="0">
                <a:latin typeface="Times New Roman"/>
                <a:cs typeface="Times New Roman"/>
              </a:rPr>
              <a:t>the Romans  </a:t>
            </a:r>
            <a:r>
              <a:rPr sz="1400" spc="-15" dirty="0">
                <a:latin typeface="Times New Roman"/>
                <a:cs typeface="Times New Roman"/>
              </a:rPr>
              <a:t>who </a:t>
            </a:r>
            <a:r>
              <a:rPr sz="1400" spc="-10" dirty="0">
                <a:latin typeface="Times New Roman"/>
                <a:cs typeface="Times New Roman"/>
              </a:rPr>
              <a:t>used </a:t>
            </a:r>
            <a:r>
              <a:rPr sz="1400" spc="-5" dirty="0">
                <a:latin typeface="Times New Roman"/>
                <a:cs typeface="Times New Roman"/>
              </a:rPr>
              <a:t>similar </a:t>
            </a:r>
            <a:r>
              <a:rPr sz="1400" spc="-10" dirty="0">
                <a:latin typeface="Times New Roman"/>
                <a:cs typeface="Times New Roman"/>
              </a:rPr>
              <a:t>methods </a:t>
            </a:r>
            <a:r>
              <a:rPr sz="1400" dirty="0">
                <a:latin typeface="Times New Roman"/>
                <a:cs typeface="Times New Roman"/>
              </a:rPr>
              <a:t>to </a:t>
            </a:r>
            <a:r>
              <a:rPr sz="1400" spc="-10" dirty="0">
                <a:latin typeface="Times New Roman"/>
                <a:cs typeface="Times New Roman"/>
              </a:rPr>
              <a:t>enable </a:t>
            </a:r>
            <a:r>
              <a:rPr sz="1400" spc="-5" dirty="0">
                <a:latin typeface="Times New Roman"/>
                <a:cs typeface="Times New Roman"/>
              </a:rPr>
              <a:t>security </a:t>
            </a:r>
            <a:r>
              <a:rPr sz="1400" spc="5" dirty="0">
                <a:latin typeface="Times New Roman"/>
                <a:cs typeface="Times New Roman"/>
              </a:rPr>
              <a:t>on their </a:t>
            </a:r>
            <a:r>
              <a:rPr sz="1400" spc="-10" dirty="0">
                <a:latin typeface="Times New Roman"/>
                <a:cs typeface="Times New Roman"/>
              </a:rPr>
              <a:t>valued </a:t>
            </a:r>
            <a:r>
              <a:rPr sz="1400" spc="-5" dirty="0">
                <a:latin typeface="Times New Roman"/>
                <a:cs typeface="Times New Roman"/>
              </a:rPr>
              <a:t>information </a:t>
            </a:r>
            <a:r>
              <a:rPr sz="1400" dirty="0">
                <a:latin typeface="Times New Roman"/>
                <a:cs typeface="Times New Roman"/>
              </a:rPr>
              <a:t>and  </a:t>
            </a:r>
            <a:r>
              <a:rPr sz="1400" spc="-5" dirty="0">
                <a:latin typeface="Times New Roman"/>
                <a:cs typeface="Times New Roman"/>
              </a:rPr>
              <a:t>documents</a:t>
            </a:r>
            <a:endParaRPr sz="1400">
              <a:latin typeface="Times New Roman"/>
              <a:cs typeface="Times New Roman"/>
            </a:endParaRPr>
          </a:p>
          <a:p>
            <a:pPr marL="24765" marR="9525" algn="just">
              <a:lnSpc>
                <a:spcPct val="143700"/>
              </a:lnSpc>
              <a:spcBef>
                <a:spcPts val="155"/>
              </a:spcBef>
            </a:pPr>
            <a:r>
              <a:rPr sz="1400" spc="-5" dirty="0">
                <a:latin typeface="Times New Roman"/>
                <a:cs typeface="Times New Roman"/>
              </a:rPr>
              <a:t>Cryptography </a:t>
            </a:r>
            <a:r>
              <a:rPr sz="1400" spc="-20" dirty="0">
                <a:latin typeface="Times New Roman"/>
                <a:cs typeface="Times New Roman"/>
              </a:rPr>
              <a:t>is </a:t>
            </a:r>
            <a:r>
              <a:rPr sz="1400" spc="-15" dirty="0">
                <a:latin typeface="Times New Roman"/>
                <a:cs typeface="Times New Roman"/>
              </a:rPr>
              <a:t>the </a:t>
            </a:r>
            <a:r>
              <a:rPr sz="1400" dirty="0">
                <a:latin typeface="Times New Roman"/>
                <a:cs typeface="Times New Roman"/>
              </a:rPr>
              <a:t>art </a:t>
            </a:r>
            <a:r>
              <a:rPr sz="1400" spc="5" dirty="0">
                <a:latin typeface="Times New Roman"/>
                <a:cs typeface="Times New Roman"/>
              </a:rPr>
              <a:t>of </a:t>
            </a:r>
            <a:r>
              <a:rPr sz="1400" spc="-5" dirty="0">
                <a:latin typeface="Times New Roman"/>
                <a:cs typeface="Times New Roman"/>
              </a:rPr>
              <a:t>creating written or generated codes </a:t>
            </a:r>
            <a:r>
              <a:rPr sz="1400" spc="-15" dirty="0">
                <a:latin typeface="Times New Roman"/>
                <a:cs typeface="Times New Roman"/>
              </a:rPr>
              <a:t>that </a:t>
            </a:r>
            <a:r>
              <a:rPr sz="1400" spc="-5" dirty="0">
                <a:latin typeface="Times New Roman"/>
                <a:cs typeface="Times New Roman"/>
              </a:rPr>
              <a:t>allow  information to be kept secret. Cryptography converts data </a:t>
            </a:r>
            <a:r>
              <a:rPr sz="1400" spc="-15" dirty="0">
                <a:latin typeface="Times New Roman"/>
                <a:cs typeface="Times New Roman"/>
              </a:rPr>
              <a:t>into </a:t>
            </a:r>
            <a:r>
              <a:rPr sz="1400" spc="-5" dirty="0">
                <a:latin typeface="Times New Roman"/>
                <a:cs typeface="Times New Roman"/>
              </a:rPr>
              <a:t>a </a:t>
            </a:r>
            <a:r>
              <a:rPr sz="1400" spc="-15" dirty="0">
                <a:latin typeface="Times New Roman"/>
                <a:cs typeface="Times New Roman"/>
              </a:rPr>
              <a:t>format </a:t>
            </a:r>
            <a:r>
              <a:rPr sz="1400" dirty="0">
                <a:latin typeface="Times New Roman"/>
                <a:cs typeface="Times New Roman"/>
              </a:rPr>
              <a:t>that  </a:t>
            </a:r>
            <a:r>
              <a:rPr sz="1400" spc="-20" dirty="0">
                <a:latin typeface="Times New Roman"/>
                <a:cs typeface="Times New Roman"/>
              </a:rPr>
              <a:t>is </a:t>
            </a:r>
            <a:r>
              <a:rPr sz="1400" spc="-10" dirty="0">
                <a:latin typeface="Times New Roman"/>
                <a:cs typeface="Times New Roman"/>
              </a:rPr>
              <a:t>unreadable for </a:t>
            </a:r>
            <a:r>
              <a:rPr sz="1400" spc="-5" dirty="0">
                <a:latin typeface="Times New Roman"/>
                <a:cs typeface="Times New Roman"/>
              </a:rPr>
              <a:t>an </a:t>
            </a:r>
            <a:r>
              <a:rPr sz="1400" spc="-10" dirty="0">
                <a:latin typeface="Times New Roman"/>
                <a:cs typeface="Times New Roman"/>
              </a:rPr>
              <a:t>unauthorized user, </a:t>
            </a:r>
            <a:r>
              <a:rPr sz="1400" spc="-5" dirty="0">
                <a:latin typeface="Times New Roman"/>
                <a:cs typeface="Times New Roman"/>
              </a:rPr>
              <a:t>allowing it to be </a:t>
            </a:r>
            <a:r>
              <a:rPr sz="1400" spc="-10" dirty="0">
                <a:latin typeface="Times New Roman"/>
                <a:cs typeface="Times New Roman"/>
              </a:rPr>
              <a:t>transmitted </a:t>
            </a:r>
            <a:r>
              <a:rPr sz="1400" dirty="0">
                <a:latin typeface="Times New Roman"/>
                <a:cs typeface="Times New Roman"/>
              </a:rPr>
              <a:t>without  </a:t>
            </a:r>
            <a:r>
              <a:rPr sz="1400" spc="-10" dirty="0">
                <a:latin typeface="Times New Roman"/>
                <a:cs typeface="Times New Roman"/>
              </a:rPr>
              <a:t>unauthorized </a:t>
            </a:r>
            <a:r>
              <a:rPr sz="1400" spc="-5" dirty="0">
                <a:latin typeface="Times New Roman"/>
                <a:cs typeface="Times New Roman"/>
              </a:rPr>
              <a:t>entities decoding </a:t>
            </a:r>
            <a:r>
              <a:rPr sz="1400" spc="-20" dirty="0">
                <a:latin typeface="Times New Roman"/>
                <a:cs typeface="Times New Roman"/>
              </a:rPr>
              <a:t>it  </a:t>
            </a:r>
            <a:r>
              <a:rPr sz="1400" spc="-5" dirty="0">
                <a:latin typeface="Times New Roman"/>
                <a:cs typeface="Times New Roman"/>
              </a:rPr>
              <a:t>back </a:t>
            </a:r>
            <a:r>
              <a:rPr sz="1400" spc="-10" dirty="0">
                <a:latin typeface="Times New Roman"/>
                <a:cs typeface="Times New Roman"/>
              </a:rPr>
              <a:t>into </a:t>
            </a:r>
            <a:r>
              <a:rPr sz="1400" spc="-5" dirty="0">
                <a:latin typeface="Times New Roman"/>
                <a:cs typeface="Times New Roman"/>
              </a:rPr>
              <a:t>a </a:t>
            </a:r>
            <a:r>
              <a:rPr sz="1400" spc="-10" dirty="0">
                <a:latin typeface="Times New Roman"/>
                <a:cs typeface="Times New Roman"/>
              </a:rPr>
              <a:t>readable format, </a:t>
            </a:r>
            <a:r>
              <a:rPr sz="1400" dirty="0">
                <a:latin typeface="Times New Roman"/>
                <a:cs typeface="Times New Roman"/>
              </a:rPr>
              <a:t>thus  </a:t>
            </a:r>
            <a:r>
              <a:rPr sz="1400" spc="-5" dirty="0">
                <a:latin typeface="Times New Roman"/>
                <a:cs typeface="Times New Roman"/>
              </a:rPr>
              <a:t>compromising </a:t>
            </a:r>
            <a:r>
              <a:rPr sz="1400" spc="-10" dirty="0">
                <a:latin typeface="Times New Roman"/>
                <a:cs typeface="Times New Roman"/>
              </a:rPr>
              <a:t>the </a:t>
            </a:r>
            <a:r>
              <a:rPr sz="1400" spc="-5" dirty="0">
                <a:latin typeface="Times New Roman"/>
                <a:cs typeface="Times New Roman"/>
              </a:rPr>
              <a:t>data. Information security </a:t>
            </a:r>
            <a:r>
              <a:rPr sz="1400" spc="-10" dirty="0">
                <a:latin typeface="Times New Roman"/>
                <a:cs typeface="Times New Roman"/>
              </a:rPr>
              <a:t>uses </a:t>
            </a:r>
            <a:r>
              <a:rPr sz="1400" spc="-5" dirty="0">
                <a:latin typeface="Times New Roman"/>
                <a:cs typeface="Times New Roman"/>
              </a:rPr>
              <a:t>cryptography </a:t>
            </a:r>
            <a:r>
              <a:rPr sz="1400" spc="5" dirty="0">
                <a:latin typeface="Times New Roman"/>
                <a:cs typeface="Times New Roman"/>
              </a:rPr>
              <a:t>on </a:t>
            </a:r>
            <a:r>
              <a:rPr sz="1400" dirty="0">
                <a:latin typeface="Times New Roman"/>
                <a:cs typeface="Times New Roman"/>
              </a:rPr>
              <a:t>several  </a:t>
            </a:r>
            <a:r>
              <a:rPr sz="1400" spc="-10" dirty="0">
                <a:latin typeface="Times New Roman"/>
                <a:cs typeface="Times New Roman"/>
              </a:rPr>
              <a:t>levels. The </a:t>
            </a:r>
            <a:r>
              <a:rPr sz="1400" spc="-5" dirty="0">
                <a:latin typeface="Times New Roman"/>
                <a:cs typeface="Times New Roman"/>
              </a:rPr>
              <a:t>information cannot be </a:t>
            </a:r>
            <a:r>
              <a:rPr sz="1400" spc="-10" dirty="0">
                <a:latin typeface="Times New Roman"/>
                <a:cs typeface="Times New Roman"/>
              </a:rPr>
              <a:t>read </a:t>
            </a:r>
            <a:r>
              <a:rPr sz="1400" spc="-5" dirty="0">
                <a:latin typeface="Times New Roman"/>
                <a:cs typeface="Times New Roman"/>
              </a:rPr>
              <a:t>without a key to decrypt</a:t>
            </a:r>
            <a:r>
              <a:rPr sz="1400" spc="120" dirty="0">
                <a:latin typeface="Times New Roman"/>
                <a:cs typeface="Times New Roman"/>
              </a:rPr>
              <a:t> </a:t>
            </a:r>
            <a:r>
              <a:rPr sz="1400" spc="-15" dirty="0">
                <a:latin typeface="Times New Roman"/>
                <a:cs typeface="Times New Roman"/>
              </a:rPr>
              <a:t>it.</a:t>
            </a:r>
            <a:endParaRPr sz="1400">
              <a:latin typeface="Times New Roman"/>
              <a:cs typeface="Times New Roman"/>
            </a:endParaRPr>
          </a:p>
          <a:p>
            <a:pPr marL="24765" marR="9525" algn="just">
              <a:lnSpc>
                <a:spcPct val="144000"/>
              </a:lnSpc>
              <a:spcBef>
                <a:spcPts val="150"/>
              </a:spcBef>
            </a:pPr>
            <a:r>
              <a:rPr sz="1400" spc="-5" dirty="0">
                <a:latin typeface="Times New Roman"/>
                <a:cs typeface="Times New Roman"/>
              </a:rPr>
              <a:t>Cryptography </a:t>
            </a:r>
            <a:r>
              <a:rPr sz="1400" spc="-20" dirty="0">
                <a:latin typeface="Times New Roman"/>
                <a:cs typeface="Times New Roman"/>
              </a:rPr>
              <a:t>is</a:t>
            </a:r>
            <a:r>
              <a:rPr sz="1400" spc="310" dirty="0">
                <a:latin typeface="Times New Roman"/>
                <a:cs typeface="Times New Roman"/>
              </a:rPr>
              <a:t> </a:t>
            </a:r>
            <a:r>
              <a:rPr sz="1400" spc="-5" dirty="0">
                <a:latin typeface="Times New Roman"/>
                <a:cs typeface="Times New Roman"/>
              </a:rPr>
              <a:t>technique </a:t>
            </a:r>
            <a:r>
              <a:rPr sz="1400" spc="5" dirty="0">
                <a:latin typeface="Times New Roman"/>
                <a:cs typeface="Times New Roman"/>
              </a:rPr>
              <a:t>of </a:t>
            </a:r>
            <a:r>
              <a:rPr sz="1400" spc="-5" dirty="0">
                <a:latin typeface="Times New Roman"/>
                <a:cs typeface="Times New Roman"/>
              </a:rPr>
              <a:t>securing information and communications  through </a:t>
            </a:r>
            <a:r>
              <a:rPr sz="1400" spc="-15" dirty="0">
                <a:latin typeface="Times New Roman"/>
                <a:cs typeface="Times New Roman"/>
              </a:rPr>
              <a:t>use </a:t>
            </a:r>
            <a:r>
              <a:rPr sz="1400" spc="5" dirty="0">
                <a:latin typeface="Times New Roman"/>
                <a:cs typeface="Times New Roman"/>
              </a:rPr>
              <a:t>of </a:t>
            </a:r>
            <a:r>
              <a:rPr sz="1400" spc="-5" dirty="0">
                <a:latin typeface="Times New Roman"/>
                <a:cs typeface="Times New Roman"/>
              </a:rPr>
              <a:t>codes so </a:t>
            </a:r>
            <a:r>
              <a:rPr sz="1400" spc="-15" dirty="0">
                <a:latin typeface="Times New Roman"/>
                <a:cs typeface="Times New Roman"/>
              </a:rPr>
              <a:t>that </a:t>
            </a:r>
            <a:r>
              <a:rPr sz="1400" dirty="0">
                <a:latin typeface="Times New Roman"/>
                <a:cs typeface="Times New Roman"/>
              </a:rPr>
              <a:t>only </a:t>
            </a:r>
            <a:r>
              <a:rPr sz="1400" spc="-5" dirty="0">
                <a:latin typeface="Times New Roman"/>
                <a:cs typeface="Times New Roman"/>
              </a:rPr>
              <a:t>those </a:t>
            </a:r>
            <a:r>
              <a:rPr sz="1400" spc="-10" dirty="0">
                <a:latin typeface="Times New Roman"/>
                <a:cs typeface="Times New Roman"/>
              </a:rPr>
              <a:t>people for </a:t>
            </a:r>
            <a:r>
              <a:rPr sz="1400" spc="-5" dirty="0">
                <a:latin typeface="Times New Roman"/>
                <a:cs typeface="Times New Roman"/>
              </a:rPr>
              <a:t>whom </a:t>
            </a:r>
            <a:r>
              <a:rPr sz="1400" spc="-10" dirty="0">
                <a:latin typeface="Times New Roman"/>
                <a:cs typeface="Times New Roman"/>
              </a:rPr>
              <a:t>the </a:t>
            </a:r>
            <a:r>
              <a:rPr sz="1400" spc="-5" dirty="0">
                <a:latin typeface="Times New Roman"/>
                <a:cs typeface="Times New Roman"/>
              </a:rPr>
              <a:t>information is  intended </a:t>
            </a:r>
            <a:r>
              <a:rPr sz="1400" dirty="0">
                <a:latin typeface="Times New Roman"/>
                <a:cs typeface="Times New Roman"/>
              </a:rPr>
              <a:t>can </a:t>
            </a:r>
            <a:r>
              <a:rPr sz="1400" spc="-10" dirty="0">
                <a:latin typeface="Times New Roman"/>
                <a:cs typeface="Times New Roman"/>
              </a:rPr>
              <a:t>understand </a:t>
            </a:r>
            <a:r>
              <a:rPr sz="1400" spc="-5" dirty="0">
                <a:latin typeface="Times New Roman"/>
                <a:cs typeface="Times New Roman"/>
              </a:rPr>
              <a:t>it and process </a:t>
            </a:r>
            <a:r>
              <a:rPr sz="1400" spc="-10" dirty="0">
                <a:latin typeface="Times New Roman"/>
                <a:cs typeface="Times New Roman"/>
              </a:rPr>
              <a:t>it. </a:t>
            </a:r>
            <a:r>
              <a:rPr sz="1400" spc="-15" dirty="0">
                <a:latin typeface="Times New Roman"/>
                <a:cs typeface="Times New Roman"/>
              </a:rPr>
              <a:t>Thus </a:t>
            </a:r>
            <a:r>
              <a:rPr sz="1400" spc="-5" dirty="0">
                <a:latin typeface="Times New Roman"/>
                <a:cs typeface="Times New Roman"/>
              </a:rPr>
              <a:t>preventing un authorized  access to </a:t>
            </a:r>
            <a:r>
              <a:rPr sz="1400" spc="-10" dirty="0">
                <a:latin typeface="Times New Roman"/>
                <a:cs typeface="Times New Roman"/>
              </a:rPr>
              <a:t>information. The </a:t>
            </a:r>
            <a:r>
              <a:rPr sz="1400" dirty="0">
                <a:latin typeface="Times New Roman"/>
                <a:cs typeface="Times New Roman"/>
              </a:rPr>
              <a:t>prefix </a:t>
            </a:r>
            <a:r>
              <a:rPr sz="1400" spc="-5" dirty="0">
                <a:latin typeface="Times New Roman"/>
                <a:cs typeface="Times New Roman"/>
              </a:rPr>
              <a:t>“crypt” </a:t>
            </a:r>
            <a:r>
              <a:rPr sz="1400" spc="-15" dirty="0">
                <a:latin typeface="Times New Roman"/>
                <a:cs typeface="Times New Roman"/>
              </a:rPr>
              <a:t>means </a:t>
            </a:r>
            <a:r>
              <a:rPr sz="1400" spc="-5" dirty="0">
                <a:latin typeface="Times New Roman"/>
                <a:cs typeface="Times New Roman"/>
              </a:rPr>
              <a:t>“hidden” and suffix </a:t>
            </a:r>
            <a:r>
              <a:rPr sz="1400" dirty="0">
                <a:latin typeface="Times New Roman"/>
                <a:cs typeface="Times New Roman"/>
              </a:rPr>
              <a:t>graphy  </a:t>
            </a:r>
            <a:r>
              <a:rPr sz="1400" spc="-15" dirty="0">
                <a:latin typeface="Times New Roman"/>
                <a:cs typeface="Times New Roman"/>
              </a:rPr>
              <a:t>means</a:t>
            </a:r>
            <a:r>
              <a:rPr sz="1400" spc="10" dirty="0">
                <a:latin typeface="Times New Roman"/>
                <a:cs typeface="Times New Roman"/>
              </a:rPr>
              <a:t> </a:t>
            </a:r>
            <a:r>
              <a:rPr sz="1400" spc="-5" dirty="0">
                <a:latin typeface="Times New Roman"/>
                <a:cs typeface="Times New Roman"/>
              </a:rPr>
              <a:t>“writing”.</a:t>
            </a:r>
            <a:endParaRPr sz="14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9228" y="672134"/>
            <a:ext cx="5936615" cy="7562215"/>
          </a:xfrm>
          <a:prstGeom prst="rect">
            <a:avLst/>
          </a:prstGeom>
        </p:spPr>
        <p:txBody>
          <a:bodyPr vert="horz" wrap="square" lIns="0" tIns="125730" rIns="0" bIns="0" rtlCol="0">
            <a:spAutoFit/>
          </a:bodyPr>
          <a:lstStyle/>
          <a:p>
            <a:pPr marL="600710" algn="just">
              <a:lnSpc>
                <a:spcPct val="100000"/>
              </a:lnSpc>
              <a:spcBef>
                <a:spcPts val="990"/>
              </a:spcBef>
            </a:pPr>
            <a:r>
              <a:rPr sz="1400" b="1" spc="-5" dirty="0">
                <a:latin typeface="Times New Roman"/>
                <a:cs typeface="Times New Roman"/>
              </a:rPr>
              <a:t>Overall</a:t>
            </a:r>
            <a:r>
              <a:rPr sz="1400" b="1" dirty="0">
                <a:latin typeface="Times New Roman"/>
                <a:cs typeface="Times New Roman"/>
              </a:rPr>
              <a:t> </a:t>
            </a:r>
            <a:r>
              <a:rPr sz="1400" b="1" spc="-5" dirty="0">
                <a:latin typeface="Times New Roman"/>
                <a:cs typeface="Times New Roman"/>
              </a:rPr>
              <a:t>Description:</a:t>
            </a:r>
            <a:endParaRPr sz="1400">
              <a:latin typeface="Times New Roman"/>
              <a:cs typeface="Times New Roman"/>
            </a:endParaRPr>
          </a:p>
          <a:p>
            <a:pPr marL="384175" marR="10795" algn="just">
              <a:lnSpc>
                <a:spcPct val="143600"/>
              </a:lnSpc>
              <a:spcBef>
                <a:spcPts val="155"/>
              </a:spcBef>
            </a:pPr>
            <a:r>
              <a:rPr sz="1400" dirty="0">
                <a:latin typeface="Times New Roman"/>
                <a:cs typeface="Times New Roman"/>
              </a:rPr>
              <a:t>In </a:t>
            </a:r>
            <a:r>
              <a:rPr sz="1400" spc="-5" dirty="0">
                <a:latin typeface="Times New Roman"/>
                <a:cs typeface="Times New Roman"/>
              </a:rPr>
              <a:t>Cryptography </a:t>
            </a:r>
            <a:r>
              <a:rPr sz="1400" spc="-10" dirty="0">
                <a:latin typeface="Times New Roman"/>
                <a:cs typeface="Times New Roman"/>
              </a:rPr>
              <a:t>the </a:t>
            </a:r>
            <a:r>
              <a:rPr sz="1400" spc="-5" dirty="0">
                <a:latin typeface="Times New Roman"/>
                <a:cs typeface="Times New Roman"/>
              </a:rPr>
              <a:t>techniques </a:t>
            </a:r>
            <a:r>
              <a:rPr sz="1400" dirty="0">
                <a:latin typeface="Times New Roman"/>
                <a:cs typeface="Times New Roman"/>
              </a:rPr>
              <a:t>which are </a:t>
            </a:r>
            <a:r>
              <a:rPr sz="1400" spc="-15" dirty="0">
                <a:latin typeface="Times New Roman"/>
                <a:cs typeface="Times New Roman"/>
              </a:rPr>
              <a:t>use </a:t>
            </a:r>
            <a:r>
              <a:rPr sz="1400" spc="-5" dirty="0">
                <a:latin typeface="Times New Roman"/>
                <a:cs typeface="Times New Roman"/>
              </a:rPr>
              <a:t>to protect </a:t>
            </a:r>
            <a:r>
              <a:rPr sz="1400" dirty="0">
                <a:latin typeface="Times New Roman"/>
                <a:cs typeface="Times New Roman"/>
              </a:rPr>
              <a:t>information are  </a:t>
            </a:r>
            <a:r>
              <a:rPr sz="1400" spc="-5" dirty="0">
                <a:latin typeface="Times New Roman"/>
                <a:cs typeface="Times New Roman"/>
              </a:rPr>
              <a:t>obtained from mathematical concepts </a:t>
            </a:r>
            <a:r>
              <a:rPr sz="1400" spc="-15" dirty="0">
                <a:latin typeface="Times New Roman"/>
                <a:cs typeface="Times New Roman"/>
              </a:rPr>
              <a:t>and </a:t>
            </a:r>
            <a:r>
              <a:rPr sz="1400" spc="-5" dirty="0">
                <a:latin typeface="Times New Roman"/>
                <a:cs typeface="Times New Roman"/>
              </a:rPr>
              <a:t>a set of </a:t>
            </a:r>
            <a:r>
              <a:rPr sz="1400" spc="-10" dirty="0">
                <a:latin typeface="Times New Roman"/>
                <a:cs typeface="Times New Roman"/>
              </a:rPr>
              <a:t>rule </a:t>
            </a:r>
            <a:r>
              <a:rPr sz="1400" spc="-5" dirty="0">
                <a:latin typeface="Times New Roman"/>
                <a:cs typeface="Times New Roman"/>
              </a:rPr>
              <a:t>based calculations  known as </a:t>
            </a:r>
            <a:r>
              <a:rPr sz="1400" spc="-10" dirty="0">
                <a:latin typeface="Times New Roman"/>
                <a:cs typeface="Times New Roman"/>
              </a:rPr>
              <a:t>algorithms </a:t>
            </a:r>
            <a:r>
              <a:rPr sz="1400" spc="-5" dirty="0">
                <a:latin typeface="Times New Roman"/>
                <a:cs typeface="Times New Roman"/>
              </a:rPr>
              <a:t>to convert </a:t>
            </a:r>
            <a:r>
              <a:rPr sz="1400" spc="-10" dirty="0">
                <a:latin typeface="Times New Roman"/>
                <a:cs typeface="Times New Roman"/>
              </a:rPr>
              <a:t>messages </a:t>
            </a:r>
            <a:r>
              <a:rPr sz="1400" spc="-5" dirty="0">
                <a:latin typeface="Times New Roman"/>
                <a:cs typeface="Times New Roman"/>
              </a:rPr>
              <a:t>in ways </a:t>
            </a:r>
            <a:r>
              <a:rPr sz="1400" spc="-10" dirty="0">
                <a:latin typeface="Times New Roman"/>
                <a:cs typeface="Times New Roman"/>
              </a:rPr>
              <a:t>that </a:t>
            </a:r>
            <a:r>
              <a:rPr sz="1400" spc="-15" dirty="0">
                <a:latin typeface="Times New Roman"/>
                <a:cs typeface="Times New Roman"/>
              </a:rPr>
              <a:t>make </a:t>
            </a:r>
            <a:r>
              <a:rPr sz="1400" spc="-20" dirty="0">
                <a:latin typeface="Times New Roman"/>
                <a:cs typeface="Times New Roman"/>
              </a:rPr>
              <a:t>it </a:t>
            </a:r>
            <a:r>
              <a:rPr sz="1400" spc="-10" dirty="0">
                <a:latin typeface="Times New Roman"/>
                <a:cs typeface="Times New Roman"/>
              </a:rPr>
              <a:t>hard </a:t>
            </a:r>
            <a:r>
              <a:rPr sz="1400" spc="-5" dirty="0">
                <a:latin typeface="Times New Roman"/>
                <a:cs typeface="Times New Roman"/>
              </a:rPr>
              <a:t>to decode  </a:t>
            </a:r>
            <a:r>
              <a:rPr sz="1400" spc="-15" dirty="0">
                <a:latin typeface="Times New Roman"/>
                <a:cs typeface="Times New Roman"/>
              </a:rPr>
              <a:t>it. </a:t>
            </a:r>
            <a:r>
              <a:rPr sz="1400" spc="-10" dirty="0">
                <a:latin typeface="Times New Roman"/>
                <a:cs typeface="Times New Roman"/>
              </a:rPr>
              <a:t>These </a:t>
            </a:r>
            <a:r>
              <a:rPr sz="1400" spc="-5" dirty="0">
                <a:latin typeface="Times New Roman"/>
                <a:cs typeface="Times New Roman"/>
              </a:rPr>
              <a:t>algorithms </a:t>
            </a:r>
            <a:r>
              <a:rPr sz="1400" spc="-10" dirty="0">
                <a:latin typeface="Times New Roman"/>
                <a:cs typeface="Times New Roman"/>
              </a:rPr>
              <a:t>are used for </a:t>
            </a:r>
            <a:r>
              <a:rPr sz="1400" spc="-5" dirty="0">
                <a:latin typeface="Times New Roman"/>
                <a:cs typeface="Times New Roman"/>
              </a:rPr>
              <a:t>cryptographic </a:t>
            </a:r>
            <a:r>
              <a:rPr sz="1400" dirty="0">
                <a:latin typeface="Times New Roman"/>
                <a:cs typeface="Times New Roman"/>
              </a:rPr>
              <a:t>key </a:t>
            </a:r>
            <a:r>
              <a:rPr sz="1400" spc="-10" dirty="0">
                <a:latin typeface="Times New Roman"/>
                <a:cs typeface="Times New Roman"/>
              </a:rPr>
              <a:t>generation, </a:t>
            </a:r>
            <a:r>
              <a:rPr sz="1400" spc="5" dirty="0">
                <a:latin typeface="Times New Roman"/>
                <a:cs typeface="Times New Roman"/>
              </a:rPr>
              <a:t>digital  </a:t>
            </a:r>
            <a:r>
              <a:rPr sz="1400" spc="-10" dirty="0">
                <a:latin typeface="Times New Roman"/>
                <a:cs typeface="Times New Roman"/>
              </a:rPr>
              <a:t>signing, </a:t>
            </a:r>
            <a:r>
              <a:rPr sz="1400" dirty="0">
                <a:latin typeface="Times New Roman"/>
                <a:cs typeface="Times New Roman"/>
              </a:rPr>
              <a:t>and </a:t>
            </a:r>
            <a:r>
              <a:rPr sz="1400" spc="-5" dirty="0">
                <a:latin typeface="Times New Roman"/>
                <a:cs typeface="Times New Roman"/>
              </a:rPr>
              <a:t>verification to protect data privacy, web browsing </a:t>
            </a:r>
            <a:r>
              <a:rPr sz="1400" spc="5" dirty="0">
                <a:latin typeface="Times New Roman"/>
                <a:cs typeface="Times New Roman"/>
              </a:rPr>
              <a:t>on </a:t>
            </a:r>
            <a:r>
              <a:rPr sz="1400" dirty="0">
                <a:latin typeface="Times New Roman"/>
                <a:cs typeface="Times New Roman"/>
              </a:rPr>
              <a:t>internet  </a:t>
            </a:r>
            <a:r>
              <a:rPr sz="1400" spc="-15" dirty="0">
                <a:latin typeface="Times New Roman"/>
                <a:cs typeface="Times New Roman"/>
              </a:rPr>
              <a:t>and </a:t>
            </a:r>
            <a:r>
              <a:rPr sz="1400" spc="-5" dirty="0">
                <a:latin typeface="Times New Roman"/>
                <a:cs typeface="Times New Roman"/>
              </a:rPr>
              <a:t>to protect confidential </a:t>
            </a:r>
            <a:r>
              <a:rPr sz="1400" spc="-10" dirty="0">
                <a:latin typeface="Times New Roman"/>
                <a:cs typeface="Times New Roman"/>
              </a:rPr>
              <a:t>transactions </a:t>
            </a:r>
            <a:r>
              <a:rPr sz="1400" spc="-5" dirty="0">
                <a:latin typeface="Times New Roman"/>
                <a:cs typeface="Times New Roman"/>
              </a:rPr>
              <a:t>such as </a:t>
            </a:r>
            <a:r>
              <a:rPr sz="1400" spc="-10" dirty="0">
                <a:latin typeface="Times New Roman"/>
                <a:cs typeface="Times New Roman"/>
              </a:rPr>
              <a:t>credit card </a:t>
            </a:r>
            <a:r>
              <a:rPr sz="1400" spc="-15" dirty="0">
                <a:latin typeface="Times New Roman"/>
                <a:cs typeface="Times New Roman"/>
              </a:rPr>
              <a:t>and </a:t>
            </a:r>
            <a:r>
              <a:rPr sz="1400" spc="-10" dirty="0">
                <a:latin typeface="Times New Roman"/>
                <a:cs typeface="Times New Roman"/>
              </a:rPr>
              <a:t>debit </a:t>
            </a:r>
            <a:r>
              <a:rPr sz="1400" dirty="0">
                <a:latin typeface="Times New Roman"/>
                <a:cs typeface="Times New Roman"/>
              </a:rPr>
              <a:t>card  </a:t>
            </a:r>
            <a:r>
              <a:rPr sz="1400" spc="-5" dirty="0">
                <a:latin typeface="Times New Roman"/>
                <a:cs typeface="Times New Roman"/>
              </a:rPr>
              <a:t>transactions.</a:t>
            </a:r>
            <a:endParaRPr sz="1400">
              <a:latin typeface="Times New Roman"/>
              <a:cs typeface="Times New Roman"/>
            </a:endParaRPr>
          </a:p>
          <a:p>
            <a:pPr marL="384175" marR="5080" algn="just">
              <a:lnSpc>
                <a:spcPct val="143800"/>
              </a:lnSpc>
              <a:spcBef>
                <a:spcPts val="150"/>
              </a:spcBef>
            </a:pPr>
            <a:r>
              <a:rPr sz="1400" b="1" spc="-10" dirty="0">
                <a:latin typeface="Times New Roman"/>
                <a:cs typeface="Times New Roman"/>
              </a:rPr>
              <a:t>Techniques </a:t>
            </a:r>
            <a:r>
              <a:rPr sz="1400" b="1" spc="-15" dirty="0">
                <a:latin typeface="Times New Roman"/>
                <a:cs typeface="Times New Roman"/>
              </a:rPr>
              <a:t>used </a:t>
            </a:r>
            <a:r>
              <a:rPr sz="1400" b="1" spc="-10" dirty="0">
                <a:latin typeface="Times New Roman"/>
                <a:cs typeface="Times New Roman"/>
              </a:rPr>
              <a:t>For </a:t>
            </a:r>
            <a:r>
              <a:rPr sz="1400" b="1" spc="-5" dirty="0">
                <a:latin typeface="Times New Roman"/>
                <a:cs typeface="Times New Roman"/>
              </a:rPr>
              <a:t>Cryptography: </a:t>
            </a:r>
            <a:r>
              <a:rPr sz="1400" spc="-10" dirty="0">
                <a:latin typeface="Times New Roman"/>
                <a:cs typeface="Times New Roman"/>
              </a:rPr>
              <a:t>In </a:t>
            </a:r>
            <a:r>
              <a:rPr sz="1400" spc="-5" dirty="0">
                <a:latin typeface="Times New Roman"/>
                <a:cs typeface="Times New Roman"/>
              </a:rPr>
              <a:t>today’s </a:t>
            </a:r>
            <a:r>
              <a:rPr sz="1400" spc="-15" dirty="0">
                <a:latin typeface="Times New Roman"/>
                <a:cs typeface="Times New Roman"/>
              </a:rPr>
              <a:t>age </a:t>
            </a:r>
            <a:r>
              <a:rPr sz="1400" spc="5" dirty="0">
                <a:latin typeface="Times New Roman"/>
                <a:cs typeface="Times New Roman"/>
              </a:rPr>
              <a:t>of  </a:t>
            </a:r>
            <a:r>
              <a:rPr sz="1400" spc="-5" dirty="0">
                <a:latin typeface="Times New Roman"/>
                <a:cs typeface="Times New Roman"/>
              </a:rPr>
              <a:t>computers,  cryptography </a:t>
            </a:r>
            <a:r>
              <a:rPr sz="1400" spc="-20" dirty="0">
                <a:latin typeface="Times New Roman"/>
                <a:cs typeface="Times New Roman"/>
              </a:rPr>
              <a:t>is </a:t>
            </a:r>
            <a:r>
              <a:rPr sz="1400" spc="-5" dirty="0">
                <a:latin typeface="Times New Roman"/>
                <a:cs typeface="Times New Roman"/>
              </a:rPr>
              <a:t>often </a:t>
            </a:r>
            <a:r>
              <a:rPr sz="1400" spc="-10" dirty="0">
                <a:latin typeface="Times New Roman"/>
                <a:cs typeface="Times New Roman"/>
              </a:rPr>
              <a:t>associated </a:t>
            </a:r>
            <a:r>
              <a:rPr sz="1400" spc="-5" dirty="0">
                <a:latin typeface="Times New Roman"/>
                <a:cs typeface="Times New Roman"/>
              </a:rPr>
              <a:t>with </a:t>
            </a:r>
            <a:r>
              <a:rPr sz="1400" spc="-10" dirty="0">
                <a:latin typeface="Times New Roman"/>
                <a:cs typeface="Times New Roman"/>
              </a:rPr>
              <a:t>the </a:t>
            </a:r>
            <a:r>
              <a:rPr sz="1400" spc="-5" dirty="0">
                <a:latin typeface="Times New Roman"/>
                <a:cs typeface="Times New Roman"/>
              </a:rPr>
              <a:t>process </a:t>
            </a:r>
            <a:r>
              <a:rPr sz="1400" spc="-15" dirty="0">
                <a:latin typeface="Times New Roman"/>
                <a:cs typeface="Times New Roman"/>
              </a:rPr>
              <a:t>where </a:t>
            </a:r>
            <a:r>
              <a:rPr sz="1400" spc="-5" dirty="0">
                <a:latin typeface="Times New Roman"/>
                <a:cs typeface="Times New Roman"/>
              </a:rPr>
              <a:t>an ordinary </a:t>
            </a:r>
            <a:r>
              <a:rPr sz="1400" dirty="0">
                <a:latin typeface="Times New Roman"/>
                <a:cs typeface="Times New Roman"/>
              </a:rPr>
              <a:t>plain  </a:t>
            </a:r>
            <a:r>
              <a:rPr sz="1400" spc="-10" dirty="0">
                <a:latin typeface="Times New Roman"/>
                <a:cs typeface="Times New Roman"/>
              </a:rPr>
              <a:t>text </a:t>
            </a:r>
            <a:r>
              <a:rPr sz="1400" spc="-20" dirty="0">
                <a:latin typeface="Times New Roman"/>
                <a:cs typeface="Times New Roman"/>
              </a:rPr>
              <a:t>is </a:t>
            </a:r>
            <a:r>
              <a:rPr sz="1400" spc="-10" dirty="0">
                <a:latin typeface="Times New Roman"/>
                <a:cs typeface="Times New Roman"/>
              </a:rPr>
              <a:t>converted </a:t>
            </a:r>
            <a:r>
              <a:rPr sz="1400" spc="-5" dirty="0">
                <a:latin typeface="Times New Roman"/>
                <a:cs typeface="Times New Roman"/>
              </a:rPr>
              <a:t>to cipher text </a:t>
            </a:r>
            <a:r>
              <a:rPr sz="1400" dirty="0">
                <a:latin typeface="Times New Roman"/>
                <a:cs typeface="Times New Roman"/>
              </a:rPr>
              <a:t>which </a:t>
            </a:r>
            <a:r>
              <a:rPr sz="1400" spc="-20" dirty="0">
                <a:latin typeface="Times New Roman"/>
                <a:cs typeface="Times New Roman"/>
              </a:rPr>
              <a:t>is </a:t>
            </a:r>
            <a:r>
              <a:rPr sz="1400" spc="-15" dirty="0">
                <a:latin typeface="Times New Roman"/>
                <a:cs typeface="Times New Roman"/>
              </a:rPr>
              <a:t>the </a:t>
            </a:r>
            <a:r>
              <a:rPr sz="1400" spc="-5" dirty="0">
                <a:latin typeface="Times New Roman"/>
                <a:cs typeface="Times New Roman"/>
              </a:rPr>
              <a:t>text </a:t>
            </a:r>
            <a:r>
              <a:rPr sz="1400" spc="-15" dirty="0">
                <a:latin typeface="Times New Roman"/>
                <a:cs typeface="Times New Roman"/>
              </a:rPr>
              <a:t>made </a:t>
            </a:r>
            <a:r>
              <a:rPr sz="1400" dirty="0">
                <a:latin typeface="Times New Roman"/>
                <a:cs typeface="Times New Roman"/>
              </a:rPr>
              <a:t>such </a:t>
            </a:r>
            <a:r>
              <a:rPr sz="1400" spc="-10" dirty="0">
                <a:latin typeface="Times New Roman"/>
                <a:cs typeface="Times New Roman"/>
              </a:rPr>
              <a:t>that </a:t>
            </a:r>
            <a:r>
              <a:rPr sz="1400" spc="-5" dirty="0">
                <a:latin typeface="Times New Roman"/>
                <a:cs typeface="Times New Roman"/>
              </a:rPr>
              <a:t>intended  </a:t>
            </a:r>
            <a:r>
              <a:rPr sz="1400" spc="-10" dirty="0">
                <a:latin typeface="Times New Roman"/>
                <a:cs typeface="Times New Roman"/>
              </a:rPr>
              <a:t>receiver </a:t>
            </a:r>
            <a:r>
              <a:rPr sz="1400" spc="5" dirty="0">
                <a:latin typeface="Times New Roman"/>
                <a:cs typeface="Times New Roman"/>
              </a:rPr>
              <a:t>of </a:t>
            </a:r>
            <a:r>
              <a:rPr sz="1400" spc="-10" dirty="0">
                <a:latin typeface="Times New Roman"/>
                <a:cs typeface="Times New Roman"/>
              </a:rPr>
              <a:t>the text </a:t>
            </a:r>
            <a:r>
              <a:rPr sz="1400" dirty="0">
                <a:latin typeface="Times New Roman"/>
                <a:cs typeface="Times New Roman"/>
              </a:rPr>
              <a:t>can only </a:t>
            </a:r>
            <a:r>
              <a:rPr sz="1400" spc="-5" dirty="0">
                <a:latin typeface="Times New Roman"/>
                <a:cs typeface="Times New Roman"/>
              </a:rPr>
              <a:t>decode </a:t>
            </a:r>
            <a:r>
              <a:rPr sz="1400" spc="-20" dirty="0">
                <a:latin typeface="Times New Roman"/>
                <a:cs typeface="Times New Roman"/>
              </a:rPr>
              <a:t>it </a:t>
            </a:r>
            <a:r>
              <a:rPr sz="1400" dirty="0">
                <a:latin typeface="Times New Roman"/>
                <a:cs typeface="Times New Roman"/>
              </a:rPr>
              <a:t>and </a:t>
            </a:r>
            <a:r>
              <a:rPr sz="1400" spc="-10" dirty="0">
                <a:latin typeface="Times New Roman"/>
                <a:cs typeface="Times New Roman"/>
              </a:rPr>
              <a:t>hence </a:t>
            </a:r>
            <a:r>
              <a:rPr sz="1400" spc="-15" dirty="0">
                <a:latin typeface="Times New Roman"/>
                <a:cs typeface="Times New Roman"/>
              </a:rPr>
              <a:t>this </a:t>
            </a:r>
            <a:r>
              <a:rPr sz="1400" spc="-5" dirty="0">
                <a:latin typeface="Times New Roman"/>
                <a:cs typeface="Times New Roman"/>
              </a:rPr>
              <a:t>process </a:t>
            </a:r>
            <a:r>
              <a:rPr sz="1400" spc="-20" dirty="0">
                <a:latin typeface="Times New Roman"/>
                <a:cs typeface="Times New Roman"/>
              </a:rPr>
              <a:t>is </a:t>
            </a:r>
            <a:r>
              <a:rPr sz="1400" spc="-5" dirty="0">
                <a:latin typeface="Times New Roman"/>
                <a:cs typeface="Times New Roman"/>
              </a:rPr>
              <a:t>known as  </a:t>
            </a:r>
            <a:r>
              <a:rPr sz="1400" spc="-10" dirty="0">
                <a:latin typeface="Times New Roman"/>
                <a:cs typeface="Times New Roman"/>
              </a:rPr>
              <a:t>encryption. The </a:t>
            </a:r>
            <a:r>
              <a:rPr sz="1400" spc="-5" dirty="0">
                <a:latin typeface="Times New Roman"/>
                <a:cs typeface="Times New Roman"/>
              </a:rPr>
              <a:t>process of conversion </a:t>
            </a:r>
            <a:r>
              <a:rPr sz="1400" spc="5" dirty="0">
                <a:latin typeface="Times New Roman"/>
                <a:cs typeface="Times New Roman"/>
              </a:rPr>
              <a:t>of </a:t>
            </a:r>
            <a:r>
              <a:rPr sz="1400" spc="-10" dirty="0">
                <a:latin typeface="Times New Roman"/>
                <a:cs typeface="Times New Roman"/>
              </a:rPr>
              <a:t>cipher </a:t>
            </a:r>
            <a:r>
              <a:rPr sz="1400" spc="-5" dirty="0">
                <a:latin typeface="Times New Roman"/>
                <a:cs typeface="Times New Roman"/>
              </a:rPr>
              <a:t>text to plain text </a:t>
            </a:r>
            <a:r>
              <a:rPr sz="1400" spc="-10" dirty="0">
                <a:latin typeface="Times New Roman"/>
                <a:cs typeface="Times New Roman"/>
              </a:rPr>
              <a:t>this </a:t>
            </a:r>
            <a:r>
              <a:rPr sz="1400" spc="-5" dirty="0">
                <a:latin typeface="Times New Roman"/>
                <a:cs typeface="Times New Roman"/>
              </a:rPr>
              <a:t>is  known as</a:t>
            </a:r>
            <a:r>
              <a:rPr sz="1400" spc="-15" dirty="0">
                <a:latin typeface="Times New Roman"/>
                <a:cs typeface="Times New Roman"/>
              </a:rPr>
              <a:t> </a:t>
            </a:r>
            <a:r>
              <a:rPr sz="1400" spc="-10" dirty="0">
                <a:latin typeface="Times New Roman"/>
                <a:cs typeface="Times New Roman"/>
              </a:rPr>
              <a:t>decryption.</a:t>
            </a:r>
            <a:endParaRPr sz="1400">
              <a:latin typeface="Times New Roman"/>
              <a:cs typeface="Times New Roman"/>
            </a:endParaRPr>
          </a:p>
          <a:p>
            <a:pPr marL="12700" algn="just">
              <a:lnSpc>
                <a:spcPct val="100000"/>
              </a:lnSpc>
              <a:spcBef>
                <a:spcPts val="890"/>
              </a:spcBef>
            </a:pPr>
            <a:r>
              <a:rPr sz="1400" b="1" spc="-5" dirty="0">
                <a:latin typeface="Times New Roman"/>
                <a:cs typeface="Times New Roman"/>
              </a:rPr>
              <a:t>Features </a:t>
            </a:r>
            <a:r>
              <a:rPr sz="1400" b="1" spc="-20" dirty="0">
                <a:latin typeface="Times New Roman"/>
                <a:cs typeface="Times New Roman"/>
              </a:rPr>
              <a:t>of </a:t>
            </a:r>
            <a:r>
              <a:rPr sz="1400" b="1" spc="-5" dirty="0">
                <a:latin typeface="Times New Roman"/>
                <a:cs typeface="Times New Roman"/>
              </a:rPr>
              <a:t>Cryptography: </a:t>
            </a:r>
            <a:r>
              <a:rPr sz="1400" spc="-10" dirty="0">
                <a:latin typeface="Times New Roman"/>
                <a:cs typeface="Times New Roman"/>
              </a:rPr>
              <a:t>These are mentioned</a:t>
            </a:r>
            <a:r>
              <a:rPr sz="1400" spc="135" dirty="0">
                <a:latin typeface="Times New Roman"/>
                <a:cs typeface="Times New Roman"/>
              </a:rPr>
              <a:t> </a:t>
            </a:r>
            <a:r>
              <a:rPr sz="1400" spc="-5" dirty="0">
                <a:latin typeface="Times New Roman"/>
                <a:cs typeface="Times New Roman"/>
              </a:rPr>
              <a:t>below.</a:t>
            </a:r>
            <a:endParaRPr sz="1400">
              <a:latin typeface="Times New Roman"/>
              <a:cs typeface="Times New Roman"/>
            </a:endParaRPr>
          </a:p>
          <a:p>
            <a:pPr marL="655955" marR="231140">
              <a:lnSpc>
                <a:spcPct val="141500"/>
              </a:lnSpc>
              <a:spcBef>
                <a:spcPts val="285"/>
              </a:spcBef>
              <a:buFont typeface="Symbol"/>
              <a:buChar char=""/>
              <a:tabLst>
                <a:tab pos="836294" algn="l"/>
              </a:tabLst>
            </a:pPr>
            <a:r>
              <a:rPr sz="1400" b="1" spc="-5" dirty="0">
                <a:latin typeface="Times New Roman"/>
                <a:cs typeface="Times New Roman"/>
              </a:rPr>
              <a:t>Confidentiality: </a:t>
            </a:r>
            <a:r>
              <a:rPr sz="1400" spc="-5" dirty="0">
                <a:latin typeface="Times New Roman"/>
                <a:cs typeface="Times New Roman"/>
              </a:rPr>
              <a:t>Information </a:t>
            </a:r>
            <a:r>
              <a:rPr sz="1400" dirty="0">
                <a:latin typeface="Times New Roman"/>
                <a:cs typeface="Times New Roman"/>
              </a:rPr>
              <a:t>can only </a:t>
            </a:r>
            <a:r>
              <a:rPr sz="1400" spc="-5" dirty="0">
                <a:latin typeface="Times New Roman"/>
                <a:cs typeface="Times New Roman"/>
              </a:rPr>
              <a:t>be accessed by </a:t>
            </a:r>
            <a:r>
              <a:rPr sz="1400" spc="-15" dirty="0">
                <a:latin typeface="Times New Roman"/>
                <a:cs typeface="Times New Roman"/>
              </a:rPr>
              <a:t>the </a:t>
            </a:r>
            <a:r>
              <a:rPr sz="1400" spc="-5" dirty="0">
                <a:latin typeface="Times New Roman"/>
                <a:cs typeface="Times New Roman"/>
              </a:rPr>
              <a:t>person </a:t>
            </a:r>
            <a:r>
              <a:rPr sz="1400" spc="-15" dirty="0">
                <a:latin typeface="Times New Roman"/>
                <a:cs typeface="Times New Roman"/>
              </a:rPr>
              <a:t>for  </a:t>
            </a:r>
            <a:r>
              <a:rPr sz="1400" spc="-5" dirty="0">
                <a:latin typeface="Times New Roman"/>
                <a:cs typeface="Times New Roman"/>
              </a:rPr>
              <a:t>whom it </a:t>
            </a:r>
            <a:r>
              <a:rPr sz="1400" spc="-20" dirty="0">
                <a:latin typeface="Times New Roman"/>
                <a:cs typeface="Times New Roman"/>
              </a:rPr>
              <a:t>is </a:t>
            </a:r>
            <a:r>
              <a:rPr sz="1400" spc="-5" dirty="0">
                <a:latin typeface="Times New Roman"/>
                <a:cs typeface="Times New Roman"/>
              </a:rPr>
              <a:t>intended </a:t>
            </a:r>
            <a:r>
              <a:rPr sz="1400" spc="-15" dirty="0">
                <a:latin typeface="Times New Roman"/>
                <a:cs typeface="Times New Roman"/>
              </a:rPr>
              <a:t>and </a:t>
            </a:r>
            <a:r>
              <a:rPr sz="1400" spc="-20" dirty="0">
                <a:latin typeface="Times New Roman"/>
                <a:cs typeface="Times New Roman"/>
              </a:rPr>
              <a:t>no </a:t>
            </a:r>
            <a:r>
              <a:rPr sz="1400" spc="-5" dirty="0">
                <a:latin typeface="Times New Roman"/>
                <a:cs typeface="Times New Roman"/>
              </a:rPr>
              <a:t>other person </a:t>
            </a:r>
            <a:r>
              <a:rPr sz="1400" dirty="0">
                <a:latin typeface="Times New Roman"/>
                <a:cs typeface="Times New Roman"/>
              </a:rPr>
              <a:t>except </a:t>
            </a:r>
            <a:r>
              <a:rPr sz="1400" spc="-5" dirty="0">
                <a:latin typeface="Times New Roman"/>
                <a:cs typeface="Times New Roman"/>
              </a:rPr>
              <a:t>him </a:t>
            </a:r>
            <a:r>
              <a:rPr sz="1400" dirty="0">
                <a:latin typeface="Times New Roman"/>
                <a:cs typeface="Times New Roman"/>
              </a:rPr>
              <a:t>can </a:t>
            </a:r>
            <a:r>
              <a:rPr sz="1400" spc="-5" dirty="0">
                <a:latin typeface="Times New Roman"/>
                <a:cs typeface="Times New Roman"/>
              </a:rPr>
              <a:t>access</a:t>
            </a:r>
            <a:r>
              <a:rPr sz="1400" spc="65" dirty="0">
                <a:latin typeface="Times New Roman"/>
                <a:cs typeface="Times New Roman"/>
              </a:rPr>
              <a:t> </a:t>
            </a:r>
            <a:r>
              <a:rPr sz="1400" spc="-15" dirty="0">
                <a:latin typeface="Times New Roman"/>
                <a:cs typeface="Times New Roman"/>
              </a:rPr>
              <a:t>it.</a:t>
            </a:r>
            <a:endParaRPr sz="1400">
              <a:latin typeface="Times New Roman"/>
              <a:cs typeface="Times New Roman"/>
            </a:endParaRPr>
          </a:p>
          <a:p>
            <a:pPr marL="655955" marR="38100">
              <a:lnSpc>
                <a:spcPct val="141500"/>
              </a:lnSpc>
              <a:spcBef>
                <a:spcPts val="285"/>
              </a:spcBef>
              <a:buFont typeface="Symbol"/>
              <a:buChar char=""/>
              <a:tabLst>
                <a:tab pos="836294" algn="l"/>
              </a:tabLst>
            </a:pPr>
            <a:r>
              <a:rPr sz="1400" b="1" spc="-5" dirty="0">
                <a:latin typeface="Times New Roman"/>
                <a:cs typeface="Times New Roman"/>
              </a:rPr>
              <a:t>Integrity: </a:t>
            </a:r>
            <a:r>
              <a:rPr sz="1400" spc="-5" dirty="0">
                <a:latin typeface="Times New Roman"/>
                <a:cs typeface="Times New Roman"/>
              </a:rPr>
              <a:t>Information cannot be </a:t>
            </a:r>
            <a:r>
              <a:rPr sz="1400" spc="-10" dirty="0">
                <a:latin typeface="Times New Roman"/>
                <a:cs typeface="Times New Roman"/>
              </a:rPr>
              <a:t>modified </a:t>
            </a:r>
            <a:r>
              <a:rPr sz="1400" spc="-5" dirty="0">
                <a:latin typeface="Times New Roman"/>
                <a:cs typeface="Times New Roman"/>
              </a:rPr>
              <a:t>in storage </a:t>
            </a:r>
            <a:r>
              <a:rPr sz="1400" spc="5" dirty="0">
                <a:latin typeface="Times New Roman"/>
                <a:cs typeface="Times New Roman"/>
              </a:rPr>
              <a:t>or </a:t>
            </a:r>
            <a:r>
              <a:rPr sz="1400" dirty="0">
                <a:latin typeface="Times New Roman"/>
                <a:cs typeface="Times New Roman"/>
              </a:rPr>
              <a:t>transition  </a:t>
            </a:r>
            <a:r>
              <a:rPr sz="1400" spc="-5" dirty="0">
                <a:latin typeface="Times New Roman"/>
                <a:cs typeface="Times New Roman"/>
              </a:rPr>
              <a:t>between sender and </a:t>
            </a:r>
            <a:r>
              <a:rPr sz="1400" spc="-10" dirty="0">
                <a:latin typeface="Times New Roman"/>
                <a:cs typeface="Times New Roman"/>
              </a:rPr>
              <a:t>intended </a:t>
            </a:r>
            <a:r>
              <a:rPr sz="1400" spc="-5" dirty="0">
                <a:latin typeface="Times New Roman"/>
                <a:cs typeface="Times New Roman"/>
              </a:rPr>
              <a:t>receiver without any addition to information  being</a:t>
            </a:r>
            <a:r>
              <a:rPr sz="1400" spc="-25" dirty="0">
                <a:latin typeface="Times New Roman"/>
                <a:cs typeface="Times New Roman"/>
              </a:rPr>
              <a:t> </a:t>
            </a:r>
            <a:r>
              <a:rPr sz="1400" spc="-5" dirty="0">
                <a:latin typeface="Times New Roman"/>
                <a:cs typeface="Times New Roman"/>
              </a:rPr>
              <a:t>detected.</a:t>
            </a:r>
            <a:endParaRPr sz="1400">
              <a:latin typeface="Times New Roman"/>
              <a:cs typeface="Times New Roman"/>
            </a:endParaRPr>
          </a:p>
          <a:p>
            <a:pPr marL="655955" marR="184150">
              <a:lnSpc>
                <a:spcPct val="141400"/>
              </a:lnSpc>
              <a:spcBef>
                <a:spcPts val="290"/>
              </a:spcBef>
              <a:buFont typeface="Symbol"/>
              <a:buChar char=""/>
              <a:tabLst>
                <a:tab pos="836294" algn="l"/>
              </a:tabLst>
            </a:pPr>
            <a:r>
              <a:rPr sz="1400" b="1" spc="-5" dirty="0">
                <a:latin typeface="Times New Roman"/>
                <a:cs typeface="Times New Roman"/>
              </a:rPr>
              <a:t>Non-repudiation: </a:t>
            </a:r>
            <a:r>
              <a:rPr sz="1400" spc="-10" dirty="0">
                <a:latin typeface="Times New Roman"/>
                <a:cs typeface="Times New Roman"/>
              </a:rPr>
              <a:t>The </a:t>
            </a:r>
            <a:r>
              <a:rPr sz="1400" spc="-5" dirty="0">
                <a:latin typeface="Times New Roman"/>
                <a:cs typeface="Times New Roman"/>
              </a:rPr>
              <a:t>creator/sender </a:t>
            </a:r>
            <a:r>
              <a:rPr sz="1400" spc="5" dirty="0">
                <a:latin typeface="Times New Roman"/>
                <a:cs typeface="Times New Roman"/>
              </a:rPr>
              <a:t>of </a:t>
            </a:r>
            <a:r>
              <a:rPr sz="1400" spc="-5" dirty="0">
                <a:latin typeface="Times New Roman"/>
                <a:cs typeface="Times New Roman"/>
              </a:rPr>
              <a:t>information cannot </a:t>
            </a:r>
            <a:r>
              <a:rPr sz="1400" dirty="0">
                <a:latin typeface="Times New Roman"/>
                <a:cs typeface="Times New Roman"/>
              </a:rPr>
              <a:t>deny </a:t>
            </a:r>
            <a:r>
              <a:rPr sz="1400" spc="-15" dirty="0">
                <a:latin typeface="Times New Roman"/>
                <a:cs typeface="Times New Roman"/>
              </a:rPr>
              <a:t>his  </a:t>
            </a:r>
            <a:r>
              <a:rPr sz="1400" spc="-5" dirty="0">
                <a:latin typeface="Times New Roman"/>
                <a:cs typeface="Times New Roman"/>
              </a:rPr>
              <a:t>or her intention </a:t>
            </a:r>
            <a:r>
              <a:rPr sz="1400" dirty="0">
                <a:latin typeface="Times New Roman"/>
                <a:cs typeface="Times New Roman"/>
              </a:rPr>
              <a:t>to </a:t>
            </a:r>
            <a:r>
              <a:rPr sz="1400" spc="-10" dirty="0">
                <a:latin typeface="Times New Roman"/>
                <a:cs typeface="Times New Roman"/>
              </a:rPr>
              <a:t>send </a:t>
            </a:r>
            <a:r>
              <a:rPr sz="1400" spc="-5" dirty="0">
                <a:latin typeface="Times New Roman"/>
                <a:cs typeface="Times New Roman"/>
              </a:rPr>
              <a:t>information at later</a:t>
            </a:r>
            <a:r>
              <a:rPr sz="1400" spc="75" dirty="0">
                <a:latin typeface="Times New Roman"/>
                <a:cs typeface="Times New Roman"/>
              </a:rPr>
              <a:t> </a:t>
            </a:r>
            <a:r>
              <a:rPr sz="1400" spc="-10" dirty="0">
                <a:latin typeface="Times New Roman"/>
                <a:cs typeface="Times New Roman"/>
              </a:rPr>
              <a:t>stage.</a:t>
            </a:r>
            <a:endParaRPr sz="1400">
              <a:latin typeface="Times New Roman"/>
              <a:cs typeface="Times New Roman"/>
            </a:endParaRPr>
          </a:p>
          <a:p>
            <a:pPr marL="655955" marR="184150">
              <a:lnSpc>
                <a:spcPct val="140100"/>
              </a:lnSpc>
              <a:spcBef>
                <a:spcPts val="310"/>
              </a:spcBef>
              <a:buFont typeface="Symbol"/>
              <a:buChar char=""/>
              <a:tabLst>
                <a:tab pos="836294" algn="l"/>
              </a:tabLst>
            </a:pPr>
            <a:r>
              <a:rPr sz="1400" b="1" spc="-5" dirty="0">
                <a:latin typeface="Times New Roman"/>
                <a:cs typeface="Times New Roman"/>
              </a:rPr>
              <a:t>Authentication: </a:t>
            </a:r>
            <a:r>
              <a:rPr sz="1400" spc="-10" dirty="0">
                <a:latin typeface="Times New Roman"/>
                <a:cs typeface="Times New Roman"/>
              </a:rPr>
              <a:t>The identities </a:t>
            </a:r>
            <a:r>
              <a:rPr sz="1400" spc="5" dirty="0">
                <a:latin typeface="Times New Roman"/>
                <a:cs typeface="Times New Roman"/>
              </a:rPr>
              <a:t>of </a:t>
            </a:r>
            <a:r>
              <a:rPr sz="1400" spc="-5" dirty="0">
                <a:latin typeface="Times New Roman"/>
                <a:cs typeface="Times New Roman"/>
              </a:rPr>
              <a:t>sender </a:t>
            </a:r>
            <a:r>
              <a:rPr sz="1400" spc="-15" dirty="0">
                <a:latin typeface="Times New Roman"/>
                <a:cs typeface="Times New Roman"/>
              </a:rPr>
              <a:t>and </a:t>
            </a:r>
            <a:r>
              <a:rPr sz="1400" spc="-5" dirty="0">
                <a:latin typeface="Times New Roman"/>
                <a:cs typeface="Times New Roman"/>
              </a:rPr>
              <a:t>receiver </a:t>
            </a:r>
            <a:r>
              <a:rPr sz="1400" spc="-10" dirty="0">
                <a:latin typeface="Times New Roman"/>
                <a:cs typeface="Times New Roman"/>
              </a:rPr>
              <a:t>are </a:t>
            </a:r>
            <a:r>
              <a:rPr sz="1400" spc="-5" dirty="0">
                <a:latin typeface="Times New Roman"/>
                <a:cs typeface="Times New Roman"/>
              </a:rPr>
              <a:t>confirmed.  </a:t>
            </a:r>
            <a:r>
              <a:rPr sz="1400" spc="-20" dirty="0">
                <a:latin typeface="Times New Roman"/>
                <a:cs typeface="Times New Roman"/>
              </a:rPr>
              <a:t>As </a:t>
            </a:r>
            <a:r>
              <a:rPr sz="1400" dirty="0">
                <a:latin typeface="Times New Roman"/>
                <a:cs typeface="Times New Roman"/>
              </a:rPr>
              <a:t>well </a:t>
            </a:r>
            <a:r>
              <a:rPr sz="1400" spc="-5" dirty="0">
                <a:latin typeface="Times New Roman"/>
                <a:cs typeface="Times New Roman"/>
              </a:rPr>
              <a:t>as destination/origin </a:t>
            </a:r>
            <a:r>
              <a:rPr sz="1400" spc="5" dirty="0">
                <a:latin typeface="Times New Roman"/>
                <a:cs typeface="Times New Roman"/>
              </a:rPr>
              <a:t>of </a:t>
            </a:r>
            <a:r>
              <a:rPr sz="1400" spc="-5" dirty="0">
                <a:latin typeface="Times New Roman"/>
                <a:cs typeface="Times New Roman"/>
              </a:rPr>
              <a:t>information </a:t>
            </a:r>
            <a:r>
              <a:rPr sz="1400" spc="-20" dirty="0">
                <a:latin typeface="Times New Roman"/>
                <a:cs typeface="Times New Roman"/>
              </a:rPr>
              <a:t>is</a:t>
            </a:r>
            <a:r>
              <a:rPr sz="1400" spc="40" dirty="0">
                <a:latin typeface="Times New Roman"/>
                <a:cs typeface="Times New Roman"/>
              </a:rPr>
              <a:t> </a:t>
            </a:r>
            <a:r>
              <a:rPr sz="1400" spc="-5" dirty="0">
                <a:latin typeface="Times New Roman"/>
                <a:cs typeface="Times New Roman"/>
              </a:rPr>
              <a:t>confirmed.</a:t>
            </a:r>
            <a:endParaRPr sz="14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61084" y="684327"/>
            <a:ext cx="5560695" cy="5617210"/>
          </a:xfrm>
          <a:prstGeom prst="rect">
            <a:avLst/>
          </a:prstGeom>
        </p:spPr>
        <p:txBody>
          <a:bodyPr vert="horz" wrap="square" lIns="0" tIns="12700" rIns="0" bIns="0" rtlCol="0">
            <a:spAutoFit/>
          </a:bodyPr>
          <a:lstStyle/>
          <a:p>
            <a:pPr marL="12700" marR="7620" algn="just">
              <a:lnSpc>
                <a:spcPct val="145700"/>
              </a:lnSpc>
              <a:spcBef>
                <a:spcPts val="100"/>
              </a:spcBef>
            </a:pPr>
            <a:r>
              <a:rPr sz="1400" b="1" spc="-10" dirty="0">
                <a:latin typeface="Times New Roman"/>
                <a:cs typeface="Times New Roman"/>
              </a:rPr>
              <a:t>Types </a:t>
            </a:r>
            <a:r>
              <a:rPr sz="1400" b="1" spc="-20" dirty="0">
                <a:latin typeface="Times New Roman"/>
                <a:cs typeface="Times New Roman"/>
              </a:rPr>
              <a:t>of </a:t>
            </a:r>
            <a:r>
              <a:rPr sz="1400" b="1" spc="-5" dirty="0">
                <a:latin typeface="Times New Roman"/>
                <a:cs typeface="Times New Roman"/>
              </a:rPr>
              <a:t>Cryptography: </a:t>
            </a:r>
            <a:r>
              <a:rPr sz="1400" dirty="0">
                <a:latin typeface="Times New Roman"/>
                <a:cs typeface="Times New Roman"/>
              </a:rPr>
              <a:t>In </a:t>
            </a:r>
            <a:r>
              <a:rPr sz="1400" spc="-5" dirty="0">
                <a:latin typeface="Times New Roman"/>
                <a:cs typeface="Times New Roman"/>
              </a:rPr>
              <a:t>general </a:t>
            </a:r>
            <a:r>
              <a:rPr sz="1400" dirty="0">
                <a:latin typeface="Times New Roman"/>
                <a:cs typeface="Times New Roman"/>
              </a:rPr>
              <a:t>there </a:t>
            </a:r>
            <a:r>
              <a:rPr sz="1400" spc="-10" dirty="0">
                <a:latin typeface="Times New Roman"/>
                <a:cs typeface="Times New Roman"/>
              </a:rPr>
              <a:t>are </a:t>
            </a:r>
            <a:r>
              <a:rPr sz="1400" spc="-15" dirty="0">
                <a:latin typeface="Times New Roman"/>
                <a:cs typeface="Times New Roman"/>
              </a:rPr>
              <a:t>three </a:t>
            </a:r>
            <a:r>
              <a:rPr sz="1400" spc="-5" dirty="0">
                <a:latin typeface="Times New Roman"/>
                <a:cs typeface="Times New Roman"/>
              </a:rPr>
              <a:t>types of cryptography  which </a:t>
            </a:r>
            <a:r>
              <a:rPr sz="1400" spc="-10" dirty="0">
                <a:latin typeface="Times New Roman"/>
                <a:cs typeface="Times New Roman"/>
              </a:rPr>
              <a:t>are </a:t>
            </a:r>
            <a:r>
              <a:rPr sz="1400" spc="-5" dirty="0">
                <a:latin typeface="Times New Roman"/>
                <a:cs typeface="Times New Roman"/>
              </a:rPr>
              <a:t>explained as</a:t>
            </a:r>
            <a:r>
              <a:rPr sz="1400" spc="25" dirty="0">
                <a:latin typeface="Times New Roman"/>
                <a:cs typeface="Times New Roman"/>
              </a:rPr>
              <a:t> </a:t>
            </a:r>
            <a:r>
              <a:rPr sz="1400" spc="-10" dirty="0">
                <a:latin typeface="Times New Roman"/>
                <a:cs typeface="Times New Roman"/>
              </a:rPr>
              <a:t>follows.</a:t>
            </a:r>
            <a:endParaRPr sz="1400">
              <a:latin typeface="Times New Roman"/>
              <a:cs typeface="Times New Roman"/>
            </a:endParaRPr>
          </a:p>
          <a:p>
            <a:pPr marL="469900" marR="5080" indent="-228600" algn="just">
              <a:lnSpc>
                <a:spcPct val="142600"/>
              </a:lnSpc>
              <a:spcBef>
                <a:spcPts val="250"/>
              </a:spcBef>
              <a:buFont typeface="Symbol"/>
              <a:buChar char=""/>
              <a:tabLst>
                <a:tab pos="470534" algn="l"/>
              </a:tabLst>
            </a:pPr>
            <a:r>
              <a:rPr sz="1400" b="1" spc="-10" dirty="0">
                <a:latin typeface="Times New Roman"/>
                <a:cs typeface="Times New Roman"/>
              </a:rPr>
              <a:t>Symmetric </a:t>
            </a:r>
            <a:r>
              <a:rPr sz="1400" b="1" spc="-5" dirty="0">
                <a:latin typeface="Times New Roman"/>
                <a:cs typeface="Times New Roman"/>
              </a:rPr>
              <a:t>Key Cryptography: </a:t>
            </a:r>
            <a:r>
              <a:rPr sz="1400" spc="-10" dirty="0">
                <a:latin typeface="Times New Roman"/>
                <a:cs typeface="Times New Roman"/>
              </a:rPr>
              <a:t>It </a:t>
            </a:r>
            <a:r>
              <a:rPr sz="1400" spc="-20" dirty="0">
                <a:latin typeface="Times New Roman"/>
                <a:cs typeface="Times New Roman"/>
              </a:rPr>
              <a:t>is </a:t>
            </a:r>
            <a:r>
              <a:rPr sz="1400" spc="-5" dirty="0">
                <a:latin typeface="Times New Roman"/>
                <a:cs typeface="Times New Roman"/>
              </a:rPr>
              <a:t>an encryption </a:t>
            </a:r>
            <a:r>
              <a:rPr sz="1400" dirty="0">
                <a:latin typeface="Times New Roman"/>
                <a:cs typeface="Times New Roman"/>
              </a:rPr>
              <a:t>system </a:t>
            </a:r>
            <a:r>
              <a:rPr sz="1400" spc="-10" dirty="0">
                <a:latin typeface="Times New Roman"/>
                <a:cs typeface="Times New Roman"/>
              </a:rPr>
              <a:t>where </a:t>
            </a:r>
            <a:r>
              <a:rPr sz="1400" spc="-15" dirty="0">
                <a:latin typeface="Times New Roman"/>
                <a:cs typeface="Times New Roman"/>
              </a:rPr>
              <a:t>the  </a:t>
            </a:r>
            <a:r>
              <a:rPr sz="1400" spc="-10" dirty="0">
                <a:latin typeface="Times New Roman"/>
                <a:cs typeface="Times New Roman"/>
              </a:rPr>
              <a:t>sender </a:t>
            </a:r>
            <a:r>
              <a:rPr sz="1400" spc="-5" dirty="0">
                <a:latin typeface="Times New Roman"/>
                <a:cs typeface="Times New Roman"/>
              </a:rPr>
              <a:t>and </a:t>
            </a:r>
            <a:r>
              <a:rPr sz="1400" spc="-10" dirty="0">
                <a:latin typeface="Times New Roman"/>
                <a:cs typeface="Times New Roman"/>
              </a:rPr>
              <a:t>receiver </a:t>
            </a:r>
            <a:r>
              <a:rPr sz="1400" spc="5" dirty="0">
                <a:latin typeface="Times New Roman"/>
                <a:cs typeface="Times New Roman"/>
              </a:rPr>
              <a:t>of </a:t>
            </a:r>
            <a:r>
              <a:rPr sz="1400" spc="-15" dirty="0">
                <a:latin typeface="Times New Roman"/>
                <a:cs typeface="Times New Roman"/>
              </a:rPr>
              <a:t>message use </a:t>
            </a:r>
            <a:r>
              <a:rPr sz="1400" spc="-5" dirty="0">
                <a:latin typeface="Times New Roman"/>
                <a:cs typeface="Times New Roman"/>
              </a:rPr>
              <a:t>a </a:t>
            </a:r>
            <a:r>
              <a:rPr sz="1400" spc="-15" dirty="0">
                <a:latin typeface="Times New Roman"/>
                <a:cs typeface="Times New Roman"/>
              </a:rPr>
              <a:t>single </a:t>
            </a:r>
            <a:r>
              <a:rPr sz="1400" spc="-5" dirty="0">
                <a:latin typeface="Times New Roman"/>
                <a:cs typeface="Times New Roman"/>
              </a:rPr>
              <a:t>common </a:t>
            </a:r>
            <a:r>
              <a:rPr sz="1400" dirty="0">
                <a:latin typeface="Times New Roman"/>
                <a:cs typeface="Times New Roman"/>
              </a:rPr>
              <a:t>key </a:t>
            </a:r>
            <a:r>
              <a:rPr sz="1400" spc="-5" dirty="0">
                <a:latin typeface="Times New Roman"/>
                <a:cs typeface="Times New Roman"/>
              </a:rPr>
              <a:t>to </a:t>
            </a:r>
            <a:r>
              <a:rPr sz="1400" spc="-10" dirty="0">
                <a:latin typeface="Times New Roman"/>
                <a:cs typeface="Times New Roman"/>
              </a:rPr>
              <a:t>encrypt  </a:t>
            </a:r>
            <a:r>
              <a:rPr sz="1400" spc="-15" dirty="0">
                <a:latin typeface="Times New Roman"/>
                <a:cs typeface="Times New Roman"/>
              </a:rPr>
              <a:t>and </a:t>
            </a:r>
            <a:r>
              <a:rPr sz="1400" spc="-5" dirty="0">
                <a:latin typeface="Times New Roman"/>
                <a:cs typeface="Times New Roman"/>
              </a:rPr>
              <a:t>decrypt </a:t>
            </a:r>
            <a:r>
              <a:rPr sz="1400" spc="-10" dirty="0">
                <a:latin typeface="Times New Roman"/>
                <a:cs typeface="Times New Roman"/>
              </a:rPr>
              <a:t>messages. Symmetric </a:t>
            </a:r>
            <a:r>
              <a:rPr sz="1400" spc="-5" dirty="0">
                <a:latin typeface="Times New Roman"/>
                <a:cs typeface="Times New Roman"/>
              </a:rPr>
              <a:t>Key </a:t>
            </a:r>
            <a:r>
              <a:rPr sz="1400" spc="-10" dirty="0">
                <a:latin typeface="Times New Roman"/>
                <a:cs typeface="Times New Roman"/>
              </a:rPr>
              <a:t>Systems are faster </a:t>
            </a:r>
            <a:r>
              <a:rPr sz="1400" spc="-5" dirty="0">
                <a:latin typeface="Times New Roman"/>
                <a:cs typeface="Times New Roman"/>
              </a:rPr>
              <a:t>and simpler  but </a:t>
            </a:r>
            <a:r>
              <a:rPr sz="1400" spc="-10" dirty="0">
                <a:latin typeface="Times New Roman"/>
                <a:cs typeface="Times New Roman"/>
              </a:rPr>
              <a:t>the </a:t>
            </a:r>
            <a:r>
              <a:rPr sz="1400" spc="-5" dirty="0">
                <a:latin typeface="Times New Roman"/>
                <a:cs typeface="Times New Roman"/>
              </a:rPr>
              <a:t>problem </a:t>
            </a:r>
            <a:r>
              <a:rPr sz="1400" spc="-20" dirty="0">
                <a:latin typeface="Times New Roman"/>
                <a:cs typeface="Times New Roman"/>
              </a:rPr>
              <a:t>is </a:t>
            </a:r>
            <a:r>
              <a:rPr sz="1400" spc="-10" dirty="0">
                <a:latin typeface="Times New Roman"/>
                <a:cs typeface="Times New Roman"/>
              </a:rPr>
              <a:t>that </a:t>
            </a:r>
            <a:r>
              <a:rPr sz="1400" spc="-5" dirty="0">
                <a:latin typeface="Times New Roman"/>
                <a:cs typeface="Times New Roman"/>
              </a:rPr>
              <a:t>sender </a:t>
            </a:r>
            <a:r>
              <a:rPr sz="1400" dirty="0">
                <a:latin typeface="Times New Roman"/>
                <a:cs typeface="Times New Roman"/>
              </a:rPr>
              <a:t>and </a:t>
            </a:r>
            <a:r>
              <a:rPr sz="1400" spc="-10" dirty="0">
                <a:latin typeface="Times New Roman"/>
                <a:cs typeface="Times New Roman"/>
              </a:rPr>
              <a:t>receiver have </a:t>
            </a:r>
            <a:r>
              <a:rPr sz="1400" spc="-5" dirty="0">
                <a:latin typeface="Times New Roman"/>
                <a:cs typeface="Times New Roman"/>
              </a:rPr>
              <a:t>to somehow exchange  key in a secure </a:t>
            </a:r>
            <a:r>
              <a:rPr sz="1400" spc="-10" dirty="0">
                <a:latin typeface="Times New Roman"/>
                <a:cs typeface="Times New Roman"/>
              </a:rPr>
              <a:t>manner. The </a:t>
            </a:r>
            <a:r>
              <a:rPr sz="1400" spc="-15" dirty="0">
                <a:latin typeface="Times New Roman"/>
                <a:cs typeface="Times New Roman"/>
              </a:rPr>
              <a:t>most </a:t>
            </a:r>
            <a:r>
              <a:rPr sz="1400" spc="-5" dirty="0">
                <a:latin typeface="Times New Roman"/>
                <a:cs typeface="Times New Roman"/>
              </a:rPr>
              <a:t>popular </a:t>
            </a:r>
            <a:r>
              <a:rPr sz="1400" dirty="0">
                <a:latin typeface="Times New Roman"/>
                <a:cs typeface="Times New Roman"/>
              </a:rPr>
              <a:t>symmetric </a:t>
            </a:r>
            <a:r>
              <a:rPr sz="1400" spc="-5" dirty="0">
                <a:latin typeface="Times New Roman"/>
                <a:cs typeface="Times New Roman"/>
              </a:rPr>
              <a:t>key </a:t>
            </a:r>
            <a:r>
              <a:rPr sz="1400" dirty="0">
                <a:latin typeface="Times New Roman"/>
                <a:cs typeface="Times New Roman"/>
              </a:rPr>
              <a:t>cryptography  </a:t>
            </a:r>
            <a:r>
              <a:rPr sz="1400" spc="-5" dirty="0">
                <a:latin typeface="Times New Roman"/>
                <a:cs typeface="Times New Roman"/>
              </a:rPr>
              <a:t>system </a:t>
            </a:r>
            <a:r>
              <a:rPr sz="1400" spc="-20" dirty="0">
                <a:latin typeface="Times New Roman"/>
                <a:cs typeface="Times New Roman"/>
              </a:rPr>
              <a:t>is </a:t>
            </a:r>
            <a:r>
              <a:rPr sz="1400" spc="-5" dirty="0">
                <a:latin typeface="Times New Roman"/>
                <a:cs typeface="Times New Roman"/>
              </a:rPr>
              <a:t>Data Encryption System</a:t>
            </a:r>
            <a:r>
              <a:rPr sz="1400" spc="55" dirty="0">
                <a:latin typeface="Times New Roman"/>
                <a:cs typeface="Times New Roman"/>
              </a:rPr>
              <a:t> </a:t>
            </a:r>
            <a:r>
              <a:rPr sz="1400" spc="-10" dirty="0">
                <a:latin typeface="Times New Roman"/>
                <a:cs typeface="Times New Roman"/>
              </a:rPr>
              <a:t>(DES).</a:t>
            </a:r>
            <a:endParaRPr sz="1400">
              <a:latin typeface="Times New Roman"/>
              <a:cs typeface="Times New Roman"/>
            </a:endParaRPr>
          </a:p>
          <a:p>
            <a:pPr marL="469900" marR="6985" indent="-228600" algn="just">
              <a:lnSpc>
                <a:spcPct val="142900"/>
              </a:lnSpc>
              <a:spcBef>
                <a:spcPts val="285"/>
              </a:spcBef>
              <a:buFont typeface="Symbol"/>
              <a:buChar char=""/>
              <a:tabLst>
                <a:tab pos="470534" algn="l"/>
              </a:tabLst>
            </a:pPr>
            <a:r>
              <a:rPr sz="1400" b="1" dirty="0">
                <a:latin typeface="Times New Roman"/>
                <a:cs typeface="Times New Roman"/>
              </a:rPr>
              <a:t>Hash </a:t>
            </a:r>
            <a:r>
              <a:rPr sz="1400" b="1" spc="-5" dirty="0">
                <a:latin typeface="Times New Roman"/>
                <a:cs typeface="Times New Roman"/>
              </a:rPr>
              <a:t>Functions: </a:t>
            </a:r>
            <a:r>
              <a:rPr sz="1400" spc="-10" dirty="0">
                <a:latin typeface="Times New Roman"/>
                <a:cs typeface="Times New Roman"/>
              </a:rPr>
              <a:t>There </a:t>
            </a:r>
            <a:r>
              <a:rPr sz="1400" spc="-20" dirty="0">
                <a:latin typeface="Times New Roman"/>
                <a:cs typeface="Times New Roman"/>
              </a:rPr>
              <a:t>is </a:t>
            </a:r>
            <a:r>
              <a:rPr sz="1400" spc="-5" dirty="0">
                <a:latin typeface="Times New Roman"/>
                <a:cs typeface="Times New Roman"/>
              </a:rPr>
              <a:t>no </a:t>
            </a:r>
            <a:r>
              <a:rPr sz="1400" spc="-15" dirty="0">
                <a:latin typeface="Times New Roman"/>
                <a:cs typeface="Times New Roman"/>
              </a:rPr>
              <a:t>usage </a:t>
            </a:r>
            <a:r>
              <a:rPr sz="1400" spc="5" dirty="0">
                <a:latin typeface="Times New Roman"/>
                <a:cs typeface="Times New Roman"/>
              </a:rPr>
              <a:t>of </a:t>
            </a:r>
            <a:r>
              <a:rPr sz="1400" dirty="0">
                <a:latin typeface="Times New Roman"/>
                <a:cs typeface="Times New Roman"/>
              </a:rPr>
              <a:t>any key </a:t>
            </a:r>
            <a:r>
              <a:rPr sz="1400" spc="-5" dirty="0">
                <a:latin typeface="Times New Roman"/>
                <a:cs typeface="Times New Roman"/>
              </a:rPr>
              <a:t>in </a:t>
            </a:r>
            <a:r>
              <a:rPr sz="1400" spc="-10" dirty="0">
                <a:latin typeface="Times New Roman"/>
                <a:cs typeface="Times New Roman"/>
              </a:rPr>
              <a:t>this </a:t>
            </a:r>
            <a:r>
              <a:rPr sz="1400" spc="-5" dirty="0">
                <a:latin typeface="Times New Roman"/>
                <a:cs typeface="Times New Roman"/>
              </a:rPr>
              <a:t>algorithm. </a:t>
            </a:r>
            <a:r>
              <a:rPr sz="1400" spc="-10" dirty="0">
                <a:latin typeface="Times New Roman"/>
                <a:cs typeface="Times New Roman"/>
              </a:rPr>
              <a:t>A  </a:t>
            </a:r>
            <a:r>
              <a:rPr sz="1400" spc="-5" dirty="0">
                <a:latin typeface="Times New Roman"/>
                <a:cs typeface="Times New Roman"/>
              </a:rPr>
              <a:t>hash </a:t>
            </a:r>
            <a:r>
              <a:rPr sz="1400" spc="-10" dirty="0">
                <a:latin typeface="Times New Roman"/>
                <a:cs typeface="Times New Roman"/>
              </a:rPr>
              <a:t>value </a:t>
            </a:r>
            <a:r>
              <a:rPr sz="1400" spc="-5" dirty="0">
                <a:latin typeface="Times New Roman"/>
                <a:cs typeface="Times New Roman"/>
              </a:rPr>
              <a:t>with </a:t>
            </a:r>
            <a:r>
              <a:rPr sz="1400" spc="-15" dirty="0">
                <a:latin typeface="Times New Roman"/>
                <a:cs typeface="Times New Roman"/>
              </a:rPr>
              <a:t>fixed </a:t>
            </a:r>
            <a:r>
              <a:rPr sz="1400" spc="-10" dirty="0">
                <a:latin typeface="Times New Roman"/>
                <a:cs typeface="Times New Roman"/>
              </a:rPr>
              <a:t>length </a:t>
            </a:r>
            <a:r>
              <a:rPr sz="1400" spc="-20" dirty="0">
                <a:latin typeface="Times New Roman"/>
                <a:cs typeface="Times New Roman"/>
              </a:rPr>
              <a:t>is </a:t>
            </a:r>
            <a:r>
              <a:rPr sz="1400" spc="-5" dirty="0">
                <a:latin typeface="Times New Roman"/>
                <a:cs typeface="Times New Roman"/>
              </a:rPr>
              <a:t>calculated as per </a:t>
            </a:r>
            <a:r>
              <a:rPr sz="1400" spc="-15" dirty="0">
                <a:latin typeface="Times New Roman"/>
                <a:cs typeface="Times New Roman"/>
              </a:rPr>
              <a:t>the </a:t>
            </a:r>
            <a:r>
              <a:rPr sz="1400" spc="-5" dirty="0">
                <a:latin typeface="Times New Roman"/>
                <a:cs typeface="Times New Roman"/>
              </a:rPr>
              <a:t>plain text </a:t>
            </a:r>
            <a:r>
              <a:rPr sz="1400" spc="5" dirty="0">
                <a:latin typeface="Times New Roman"/>
                <a:cs typeface="Times New Roman"/>
              </a:rPr>
              <a:t>which  </a:t>
            </a:r>
            <a:r>
              <a:rPr sz="1400" spc="-15" dirty="0">
                <a:latin typeface="Times New Roman"/>
                <a:cs typeface="Times New Roman"/>
              </a:rPr>
              <a:t>makes </a:t>
            </a:r>
            <a:r>
              <a:rPr sz="1400" spc="-20" dirty="0">
                <a:latin typeface="Times New Roman"/>
                <a:cs typeface="Times New Roman"/>
              </a:rPr>
              <a:t>it </a:t>
            </a:r>
            <a:r>
              <a:rPr sz="1400" spc="-10" dirty="0">
                <a:latin typeface="Times New Roman"/>
                <a:cs typeface="Times New Roman"/>
              </a:rPr>
              <a:t>impossible </a:t>
            </a:r>
            <a:r>
              <a:rPr sz="1400" spc="-15" dirty="0">
                <a:latin typeface="Times New Roman"/>
                <a:cs typeface="Times New Roman"/>
              </a:rPr>
              <a:t>for </a:t>
            </a:r>
            <a:r>
              <a:rPr sz="1400" spc="-5" dirty="0">
                <a:latin typeface="Times New Roman"/>
                <a:cs typeface="Times New Roman"/>
              </a:rPr>
              <a:t>contents </a:t>
            </a:r>
            <a:r>
              <a:rPr sz="1400" spc="5" dirty="0">
                <a:latin typeface="Times New Roman"/>
                <a:cs typeface="Times New Roman"/>
              </a:rPr>
              <a:t>of </a:t>
            </a:r>
            <a:r>
              <a:rPr sz="1400" spc="-5" dirty="0">
                <a:latin typeface="Times New Roman"/>
                <a:cs typeface="Times New Roman"/>
              </a:rPr>
              <a:t>plain </a:t>
            </a:r>
            <a:r>
              <a:rPr sz="1400" spc="-10" dirty="0">
                <a:latin typeface="Times New Roman"/>
                <a:cs typeface="Times New Roman"/>
              </a:rPr>
              <a:t>text </a:t>
            </a:r>
            <a:r>
              <a:rPr sz="1400" spc="-5" dirty="0">
                <a:latin typeface="Times New Roman"/>
                <a:cs typeface="Times New Roman"/>
              </a:rPr>
              <a:t>to be </a:t>
            </a:r>
            <a:r>
              <a:rPr sz="1400" spc="-10" dirty="0">
                <a:latin typeface="Times New Roman"/>
                <a:cs typeface="Times New Roman"/>
              </a:rPr>
              <a:t>recovered. </a:t>
            </a:r>
            <a:r>
              <a:rPr sz="1400" spc="-5" dirty="0">
                <a:latin typeface="Times New Roman"/>
                <a:cs typeface="Times New Roman"/>
              </a:rPr>
              <a:t>Many  operating systems </a:t>
            </a:r>
            <a:r>
              <a:rPr sz="1400" spc="-15" dirty="0">
                <a:latin typeface="Times New Roman"/>
                <a:cs typeface="Times New Roman"/>
              </a:rPr>
              <a:t>use </a:t>
            </a:r>
            <a:r>
              <a:rPr sz="1400" spc="-10" dirty="0">
                <a:latin typeface="Times New Roman"/>
                <a:cs typeface="Times New Roman"/>
              </a:rPr>
              <a:t>hash functions </a:t>
            </a:r>
            <a:r>
              <a:rPr sz="1400" spc="-5" dirty="0">
                <a:latin typeface="Times New Roman"/>
                <a:cs typeface="Times New Roman"/>
              </a:rPr>
              <a:t>to encrypt</a:t>
            </a:r>
            <a:r>
              <a:rPr sz="1400" spc="100" dirty="0">
                <a:latin typeface="Times New Roman"/>
                <a:cs typeface="Times New Roman"/>
              </a:rPr>
              <a:t> </a:t>
            </a:r>
            <a:r>
              <a:rPr sz="1400" spc="-5" dirty="0">
                <a:latin typeface="Times New Roman"/>
                <a:cs typeface="Times New Roman"/>
              </a:rPr>
              <a:t>passwords.</a:t>
            </a:r>
            <a:endParaRPr sz="1400">
              <a:latin typeface="Times New Roman"/>
              <a:cs typeface="Times New Roman"/>
            </a:endParaRPr>
          </a:p>
          <a:p>
            <a:pPr marL="469900" marR="6985" indent="-228600" algn="just">
              <a:lnSpc>
                <a:spcPct val="142600"/>
              </a:lnSpc>
              <a:spcBef>
                <a:spcPts val="245"/>
              </a:spcBef>
              <a:buFont typeface="Symbol"/>
              <a:buChar char=""/>
              <a:tabLst>
                <a:tab pos="470534" algn="l"/>
              </a:tabLst>
            </a:pPr>
            <a:r>
              <a:rPr sz="1400" b="1" spc="-5" dirty="0">
                <a:latin typeface="Times New Roman"/>
                <a:cs typeface="Times New Roman"/>
              </a:rPr>
              <a:t>Asymmetric Key Cryptography: </a:t>
            </a:r>
            <a:r>
              <a:rPr sz="1400" spc="-5" dirty="0">
                <a:latin typeface="Times New Roman"/>
                <a:cs typeface="Times New Roman"/>
              </a:rPr>
              <a:t>Under </a:t>
            </a:r>
            <a:r>
              <a:rPr sz="1400" spc="-15" dirty="0">
                <a:latin typeface="Times New Roman"/>
                <a:cs typeface="Times New Roman"/>
              </a:rPr>
              <a:t>this </a:t>
            </a:r>
            <a:r>
              <a:rPr sz="1400" spc="-5" dirty="0">
                <a:latin typeface="Times New Roman"/>
                <a:cs typeface="Times New Roman"/>
              </a:rPr>
              <a:t>system a pair </a:t>
            </a:r>
            <a:r>
              <a:rPr sz="1400" spc="5" dirty="0">
                <a:latin typeface="Times New Roman"/>
                <a:cs typeface="Times New Roman"/>
              </a:rPr>
              <a:t>of </a:t>
            </a:r>
            <a:r>
              <a:rPr sz="1400" spc="-10" dirty="0">
                <a:latin typeface="Times New Roman"/>
                <a:cs typeface="Times New Roman"/>
              </a:rPr>
              <a:t>keys </a:t>
            </a:r>
            <a:r>
              <a:rPr sz="1400" spc="-5" dirty="0">
                <a:latin typeface="Times New Roman"/>
                <a:cs typeface="Times New Roman"/>
              </a:rPr>
              <a:t>is  </a:t>
            </a:r>
            <a:r>
              <a:rPr sz="1400" spc="-10" dirty="0">
                <a:latin typeface="Times New Roman"/>
                <a:cs typeface="Times New Roman"/>
              </a:rPr>
              <a:t>used </a:t>
            </a:r>
            <a:r>
              <a:rPr sz="1400" spc="-5" dirty="0">
                <a:latin typeface="Times New Roman"/>
                <a:cs typeface="Times New Roman"/>
              </a:rPr>
              <a:t>to encrypt and decrypt </a:t>
            </a:r>
            <a:r>
              <a:rPr sz="1400" spc="-10" dirty="0">
                <a:latin typeface="Times New Roman"/>
                <a:cs typeface="Times New Roman"/>
              </a:rPr>
              <a:t>information. A public </a:t>
            </a:r>
            <a:r>
              <a:rPr sz="1400" dirty="0">
                <a:latin typeface="Times New Roman"/>
                <a:cs typeface="Times New Roman"/>
              </a:rPr>
              <a:t>key </a:t>
            </a:r>
            <a:r>
              <a:rPr sz="1400" spc="-20" dirty="0">
                <a:latin typeface="Times New Roman"/>
                <a:cs typeface="Times New Roman"/>
              </a:rPr>
              <a:t>is </a:t>
            </a:r>
            <a:r>
              <a:rPr sz="1400" spc="-10" dirty="0">
                <a:latin typeface="Times New Roman"/>
                <a:cs typeface="Times New Roman"/>
              </a:rPr>
              <a:t>used for  </a:t>
            </a:r>
            <a:r>
              <a:rPr sz="1400" spc="-5" dirty="0">
                <a:latin typeface="Times New Roman"/>
                <a:cs typeface="Times New Roman"/>
              </a:rPr>
              <a:t>encryption </a:t>
            </a:r>
            <a:r>
              <a:rPr sz="1400" dirty="0">
                <a:latin typeface="Times New Roman"/>
                <a:cs typeface="Times New Roman"/>
              </a:rPr>
              <a:t>and </a:t>
            </a:r>
            <a:r>
              <a:rPr sz="1400" spc="-5" dirty="0">
                <a:latin typeface="Times New Roman"/>
                <a:cs typeface="Times New Roman"/>
              </a:rPr>
              <a:t>a private </a:t>
            </a:r>
            <a:r>
              <a:rPr sz="1400" dirty="0">
                <a:latin typeface="Times New Roman"/>
                <a:cs typeface="Times New Roman"/>
              </a:rPr>
              <a:t>key </a:t>
            </a:r>
            <a:r>
              <a:rPr sz="1400" spc="-20" dirty="0">
                <a:latin typeface="Times New Roman"/>
                <a:cs typeface="Times New Roman"/>
              </a:rPr>
              <a:t>is </a:t>
            </a:r>
            <a:r>
              <a:rPr sz="1400" spc="-10" dirty="0">
                <a:latin typeface="Times New Roman"/>
                <a:cs typeface="Times New Roman"/>
              </a:rPr>
              <a:t>used </a:t>
            </a:r>
            <a:r>
              <a:rPr sz="1400" spc="-15" dirty="0">
                <a:latin typeface="Times New Roman"/>
                <a:cs typeface="Times New Roman"/>
              </a:rPr>
              <a:t>for </a:t>
            </a:r>
            <a:r>
              <a:rPr sz="1400" spc="-5" dirty="0">
                <a:latin typeface="Times New Roman"/>
                <a:cs typeface="Times New Roman"/>
              </a:rPr>
              <a:t>decryption. Public </a:t>
            </a:r>
            <a:r>
              <a:rPr sz="1400" dirty="0">
                <a:latin typeface="Times New Roman"/>
                <a:cs typeface="Times New Roman"/>
              </a:rPr>
              <a:t>key </a:t>
            </a:r>
            <a:r>
              <a:rPr sz="1400" spc="10" dirty="0">
                <a:latin typeface="Times New Roman"/>
                <a:cs typeface="Times New Roman"/>
              </a:rPr>
              <a:t>and  </a:t>
            </a:r>
            <a:r>
              <a:rPr sz="1400" spc="-10" dirty="0">
                <a:latin typeface="Times New Roman"/>
                <a:cs typeface="Times New Roman"/>
              </a:rPr>
              <a:t>Private </a:t>
            </a:r>
            <a:r>
              <a:rPr sz="1400" spc="-5" dirty="0">
                <a:latin typeface="Times New Roman"/>
                <a:cs typeface="Times New Roman"/>
              </a:rPr>
              <a:t>Key </a:t>
            </a:r>
            <a:r>
              <a:rPr sz="1400" spc="-10" dirty="0">
                <a:latin typeface="Times New Roman"/>
                <a:cs typeface="Times New Roman"/>
              </a:rPr>
              <a:t>are </a:t>
            </a:r>
            <a:r>
              <a:rPr sz="1400" spc="-5" dirty="0">
                <a:latin typeface="Times New Roman"/>
                <a:cs typeface="Times New Roman"/>
              </a:rPr>
              <a:t>different. Even if </a:t>
            </a:r>
            <a:r>
              <a:rPr sz="1400" spc="-10" dirty="0">
                <a:latin typeface="Times New Roman"/>
                <a:cs typeface="Times New Roman"/>
              </a:rPr>
              <a:t>the </a:t>
            </a:r>
            <a:r>
              <a:rPr sz="1400" dirty="0">
                <a:latin typeface="Times New Roman"/>
                <a:cs typeface="Times New Roman"/>
              </a:rPr>
              <a:t>public </a:t>
            </a:r>
            <a:r>
              <a:rPr sz="1400" spc="-5" dirty="0">
                <a:latin typeface="Times New Roman"/>
                <a:cs typeface="Times New Roman"/>
              </a:rPr>
              <a:t>key </a:t>
            </a:r>
            <a:r>
              <a:rPr sz="1400" spc="-20" dirty="0">
                <a:latin typeface="Times New Roman"/>
                <a:cs typeface="Times New Roman"/>
              </a:rPr>
              <a:t>is </a:t>
            </a:r>
            <a:r>
              <a:rPr sz="1400" spc="-5" dirty="0">
                <a:latin typeface="Times New Roman"/>
                <a:cs typeface="Times New Roman"/>
              </a:rPr>
              <a:t>known </a:t>
            </a:r>
            <a:r>
              <a:rPr sz="1400" spc="5" dirty="0">
                <a:latin typeface="Times New Roman"/>
                <a:cs typeface="Times New Roman"/>
              </a:rPr>
              <a:t>by </a:t>
            </a:r>
            <a:r>
              <a:rPr sz="1400" dirty="0">
                <a:latin typeface="Times New Roman"/>
                <a:cs typeface="Times New Roman"/>
              </a:rPr>
              <a:t>everyone  </a:t>
            </a:r>
            <a:r>
              <a:rPr sz="1400" spc="-15" dirty="0">
                <a:latin typeface="Times New Roman"/>
                <a:cs typeface="Times New Roman"/>
              </a:rPr>
              <a:t>the </a:t>
            </a:r>
            <a:r>
              <a:rPr sz="1400" spc="-10" dirty="0">
                <a:latin typeface="Times New Roman"/>
                <a:cs typeface="Times New Roman"/>
              </a:rPr>
              <a:t>intended receiver </a:t>
            </a:r>
            <a:r>
              <a:rPr sz="1400" spc="-5" dirty="0">
                <a:latin typeface="Times New Roman"/>
                <a:cs typeface="Times New Roman"/>
              </a:rPr>
              <a:t>can </a:t>
            </a:r>
            <a:r>
              <a:rPr sz="1400" dirty="0">
                <a:latin typeface="Times New Roman"/>
                <a:cs typeface="Times New Roman"/>
              </a:rPr>
              <a:t>only </a:t>
            </a:r>
            <a:r>
              <a:rPr sz="1400" spc="-5" dirty="0">
                <a:latin typeface="Times New Roman"/>
                <a:cs typeface="Times New Roman"/>
              </a:rPr>
              <a:t>decode </a:t>
            </a:r>
            <a:r>
              <a:rPr sz="1400" spc="-20" dirty="0">
                <a:latin typeface="Times New Roman"/>
                <a:cs typeface="Times New Roman"/>
              </a:rPr>
              <a:t>it </a:t>
            </a:r>
            <a:r>
              <a:rPr sz="1400" spc="-5" dirty="0">
                <a:latin typeface="Times New Roman"/>
                <a:cs typeface="Times New Roman"/>
              </a:rPr>
              <a:t>because </a:t>
            </a:r>
            <a:r>
              <a:rPr sz="1400" spc="-20" dirty="0">
                <a:latin typeface="Times New Roman"/>
                <a:cs typeface="Times New Roman"/>
              </a:rPr>
              <a:t>he </a:t>
            </a:r>
            <a:r>
              <a:rPr sz="1400" spc="-15" dirty="0">
                <a:latin typeface="Times New Roman"/>
                <a:cs typeface="Times New Roman"/>
              </a:rPr>
              <a:t>alone </a:t>
            </a:r>
            <a:r>
              <a:rPr sz="1400" spc="-10" dirty="0">
                <a:latin typeface="Times New Roman"/>
                <a:cs typeface="Times New Roman"/>
              </a:rPr>
              <a:t>knows </a:t>
            </a:r>
            <a:r>
              <a:rPr sz="1400" spc="-5" dirty="0">
                <a:latin typeface="Times New Roman"/>
                <a:cs typeface="Times New Roman"/>
              </a:rPr>
              <a:t>the  </a:t>
            </a:r>
            <a:r>
              <a:rPr sz="1400" spc="-10" dirty="0">
                <a:latin typeface="Times New Roman"/>
                <a:cs typeface="Times New Roman"/>
              </a:rPr>
              <a:t>private</a:t>
            </a:r>
            <a:r>
              <a:rPr sz="1400" spc="-15" dirty="0">
                <a:latin typeface="Times New Roman"/>
                <a:cs typeface="Times New Roman"/>
              </a:rPr>
              <a:t> </a:t>
            </a:r>
            <a:r>
              <a:rPr sz="1400" spc="-5" dirty="0">
                <a:latin typeface="Times New Roman"/>
                <a:cs typeface="Times New Roman"/>
              </a:rPr>
              <a:t>key.</a:t>
            </a:r>
            <a:endParaRPr sz="1400">
              <a:latin typeface="Times New Roman"/>
              <a:cs typeface="Times New Roman"/>
            </a:endParaRPr>
          </a:p>
        </p:txBody>
      </p:sp>
      <p:sp>
        <p:nvSpPr>
          <p:cNvPr id="3" name="object 3"/>
          <p:cNvSpPr txBox="1"/>
          <p:nvPr/>
        </p:nvSpPr>
        <p:spPr>
          <a:xfrm>
            <a:off x="2999994" y="9539427"/>
            <a:ext cx="2017395" cy="238125"/>
          </a:xfrm>
          <a:prstGeom prst="rect">
            <a:avLst/>
          </a:prstGeom>
        </p:spPr>
        <p:txBody>
          <a:bodyPr vert="horz" wrap="square" lIns="0" tIns="11430" rIns="0" bIns="0" rtlCol="0">
            <a:spAutoFit/>
          </a:bodyPr>
          <a:lstStyle/>
          <a:p>
            <a:pPr marL="12700">
              <a:lnSpc>
                <a:spcPct val="100000"/>
              </a:lnSpc>
              <a:spcBef>
                <a:spcPts val="90"/>
              </a:spcBef>
            </a:pPr>
            <a:r>
              <a:rPr sz="1400" spc="-5" dirty="0">
                <a:latin typeface="Times New Roman"/>
                <a:cs typeface="Times New Roman"/>
              </a:rPr>
              <a:t>Fig1: Cryptographic</a:t>
            </a:r>
            <a:r>
              <a:rPr sz="1400" spc="-40" dirty="0">
                <a:latin typeface="Times New Roman"/>
                <a:cs typeface="Times New Roman"/>
              </a:rPr>
              <a:t> </a:t>
            </a:r>
            <a:r>
              <a:rPr sz="1400" spc="-5" dirty="0">
                <a:latin typeface="Times New Roman"/>
                <a:cs typeface="Times New Roman"/>
              </a:rPr>
              <a:t>Design</a:t>
            </a:r>
            <a:endParaRPr sz="1400">
              <a:latin typeface="Times New Roman"/>
              <a:cs typeface="Times New Roman"/>
            </a:endParaRPr>
          </a:p>
        </p:txBody>
      </p:sp>
      <p:sp>
        <p:nvSpPr>
          <p:cNvPr id="4" name="object 4"/>
          <p:cNvSpPr/>
          <p:nvPr/>
        </p:nvSpPr>
        <p:spPr>
          <a:xfrm>
            <a:off x="1325880" y="6743027"/>
            <a:ext cx="5880100" cy="270865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TotalTime>
  <Words>6880</Words>
  <Application>Microsoft Office PowerPoint</Application>
  <PresentationFormat>Custom</PresentationFormat>
  <Paragraphs>719</Paragraphs>
  <Slides>59</Slides>
  <Notes>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Merits </vt:lpstr>
      <vt:lpstr>Demerits</vt:lpstr>
      <vt:lpstr>Uniqueness of this project</vt:lpstr>
      <vt:lpstr>Cryptography System </vt:lpstr>
      <vt:lpstr>Ciphers </vt:lpstr>
      <vt:lpstr>Implementation </vt:lpstr>
      <vt:lpstr>Cipher Till used … </vt:lpstr>
      <vt:lpstr>Workflow</vt:lpstr>
      <vt:lpstr>Cryptography Definition</vt:lpstr>
      <vt:lpstr> Pictorial View of Cryptography</vt:lpstr>
      <vt:lpstr>Demerits</vt:lpstr>
      <vt:lpstr>Issue and Challenges in Communication System</vt:lpstr>
      <vt:lpstr>Literature and Survey</vt:lpstr>
      <vt:lpstr>Vigenere Cipher</vt:lpstr>
      <vt:lpstr>Vigenere Table</vt:lpstr>
      <vt:lpstr>Polybius Cipher</vt:lpstr>
      <vt:lpstr>Proposed Work</vt:lpstr>
      <vt:lpstr>Pictorial  View</vt:lpstr>
      <vt:lpstr>Vegenere Cipher Output</vt:lpstr>
      <vt:lpstr>Polybius Cryptography Output</vt:lpstr>
      <vt:lpstr>Hybrid Cipher</vt:lpstr>
      <vt:lpstr>Conclusion</vt:lpstr>
      <vt:lpstr>References</vt:lpstr>
      <vt:lpstr>Reference Cont.</vt:lpstr>
      <vt:lpstr>Reference </vt:lpstr>
      <vt:lpstr>Conclusion </vt:lpstr>
      <vt:lpstr>Slide 54</vt:lpstr>
      <vt:lpstr>Slide 55</vt:lpstr>
      <vt:lpstr>Slide 56</vt:lpstr>
      <vt:lpstr>Slide 57</vt:lpstr>
      <vt:lpstr>Slide 58</vt:lpstr>
      <vt:lpstr>Slide 59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RAJIB</dc:creator>
  <cp:lastModifiedBy>RAJIB</cp:lastModifiedBy>
  <cp:revision>17</cp:revision>
  <dcterms:created xsi:type="dcterms:W3CDTF">2021-06-30T06:29:14Z</dcterms:created>
  <dcterms:modified xsi:type="dcterms:W3CDTF">2021-06-30T15:57:12Z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2020-06-04T00:00:00Z</vt:filetime>
  </property>
  <property fmtid="{D5CDD505-2E9C-101B-9397-08002B2CF9AE}" pid="3" name="Creator">
    <vt:lpwstr>Microsoft® Word 2016</vt:lpwstr>
  </property>
  <property fmtid="{D5CDD505-2E9C-101B-9397-08002B2CF9AE}" pid="4" name="LastSaved">
    <vt:filetime>2021-06-30T00:00:00Z</vt:filetime>
  </property>
</Properties>
</file>