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9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4F5969-8512-43BF-9E27-2F898647141E}"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B4718-C552-492D-8319-6C007BA5FED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4F5969-8512-43BF-9E27-2F898647141E}"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B4718-C552-492D-8319-6C007BA5FE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4F5969-8512-43BF-9E27-2F898647141E}"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B4718-C552-492D-8319-6C007BA5FED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4F5969-8512-43BF-9E27-2F898647141E}"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B4718-C552-492D-8319-6C007BA5FED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4F5969-8512-43BF-9E27-2F898647141E}"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B4718-C552-492D-8319-6C007BA5FED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4F5969-8512-43BF-9E27-2F898647141E}"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B4718-C552-492D-8319-6C007BA5FED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4F5969-8512-43BF-9E27-2F898647141E}" type="datetimeFigureOut">
              <a:rPr lang="en-US" smtClean="0"/>
              <a:t>7/6/2021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B4718-C552-492D-8319-6C007BA5FED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4F5969-8512-43BF-9E27-2F898647141E}" type="datetimeFigureOut">
              <a:rPr lang="en-US" smtClean="0"/>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B4718-C552-492D-8319-6C007BA5FE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F5969-8512-43BF-9E27-2F898647141E}" type="datetimeFigureOut">
              <a:rPr lang="en-US" smtClean="0"/>
              <a:t>7/6/2021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B4718-C552-492D-8319-6C007BA5FE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4F5969-8512-43BF-9E27-2F898647141E}"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B4718-C552-492D-8319-6C007BA5FED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4F5969-8512-43BF-9E27-2F898647141E}"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B4718-C552-492D-8319-6C007BA5FED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F5969-8512-43BF-9E27-2F898647141E}" type="datetimeFigureOut">
              <a:rPr lang="en-US" smtClean="0"/>
              <a:t>7/6/2021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B4718-C552-492D-8319-6C007BA5FED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tatisticshowto.com/probability-and-statistics/hypothesis-testing/support-or-reject-null-hypothes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29600" cy="5877272"/>
          </a:xfrm>
        </p:spPr>
        <p:txBody>
          <a:bodyPr/>
          <a:lstStyle/>
          <a:p>
            <a:r>
              <a:rPr lang="en-IN" dirty="0" smtClean="0"/>
              <a:t>Hypothesis Testing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idx="1"/>
          </p:nvPr>
        </p:nvSpPr>
        <p:spPr>
          <a:xfrm>
            <a:off x="457200" y="1268760"/>
            <a:ext cx="8229600" cy="4857403"/>
          </a:xfrm>
        </p:spPr>
        <p:txBody>
          <a:bodyPr/>
          <a:lstStyle/>
          <a:p>
            <a:r>
              <a:rPr lang="en-US" dirty="0"/>
              <a:t>Hypothesis testing in statistics is a way for you to test the results of a survey or experiment to see if you have meaningful results. You’re basically testing whether your results are valid by figuring out the odds that your results have happened by chance. If your results may have happened by chance, the experiment won’t be repeatable and so has little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Steps to perform hypothesis testing</a:t>
            </a:r>
            <a:endParaRPr lang="en-US" dirty="0"/>
          </a:p>
        </p:txBody>
      </p:sp>
      <p:sp>
        <p:nvSpPr>
          <p:cNvPr id="3" name="Content Placeholder 2"/>
          <p:cNvSpPr>
            <a:spLocks noGrp="1"/>
          </p:cNvSpPr>
          <p:nvPr>
            <p:ph idx="1"/>
          </p:nvPr>
        </p:nvSpPr>
        <p:spPr/>
        <p:txBody>
          <a:bodyPr/>
          <a:lstStyle/>
          <a:p>
            <a:pPr fontAlgn="base">
              <a:buNone/>
            </a:pPr>
            <a:r>
              <a:rPr lang="en-US" dirty="0" smtClean="0"/>
              <a:t>1.Figure </a:t>
            </a:r>
            <a:r>
              <a:rPr lang="en-US" dirty="0"/>
              <a:t>out your null </a:t>
            </a:r>
            <a:r>
              <a:rPr lang="en-US" dirty="0" smtClean="0"/>
              <a:t>hypothesis</a:t>
            </a:r>
          </a:p>
          <a:p>
            <a:pPr fontAlgn="base">
              <a:buNone/>
            </a:pPr>
            <a:r>
              <a:rPr lang="en-US" dirty="0" smtClean="0"/>
              <a:t>2.State </a:t>
            </a:r>
            <a:r>
              <a:rPr lang="en-US" dirty="0"/>
              <a:t>your null </a:t>
            </a:r>
            <a:r>
              <a:rPr lang="en-US" dirty="0" smtClean="0"/>
              <a:t>hypothesis</a:t>
            </a:r>
          </a:p>
          <a:p>
            <a:pPr fontAlgn="base">
              <a:buNone/>
            </a:pPr>
            <a:r>
              <a:rPr lang="en-US" dirty="0" smtClean="0"/>
              <a:t>3.Choose </a:t>
            </a:r>
            <a:r>
              <a:rPr lang="en-US" dirty="0"/>
              <a:t>what kind of test you need to </a:t>
            </a:r>
            <a:r>
              <a:rPr lang="en-US" dirty="0" smtClean="0"/>
              <a:t>perform</a:t>
            </a:r>
            <a:endParaRPr lang="en-US" dirty="0"/>
          </a:p>
          <a:p>
            <a:pPr fontAlgn="base">
              <a:buNone/>
            </a:pPr>
            <a:r>
              <a:rPr lang="en-US" dirty="0" smtClean="0"/>
              <a:t>4.Either </a:t>
            </a:r>
            <a:r>
              <a:rPr lang="en-US" dirty="0"/>
              <a:t>support or </a:t>
            </a:r>
            <a:r>
              <a:rPr lang="en-US" dirty="0">
                <a:hlinkClick r:id="rId2"/>
              </a:rPr>
              <a:t>reject the null hypothesis</a:t>
            </a:r>
            <a:r>
              <a:rPr lang="en-US" dirty="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Null Hypothesis</a:t>
            </a:r>
            <a:endParaRPr lang="en-US" dirty="0"/>
          </a:p>
        </p:txBody>
      </p:sp>
      <p:sp>
        <p:nvSpPr>
          <p:cNvPr id="3" name="Content Placeholder 2"/>
          <p:cNvSpPr>
            <a:spLocks noGrp="1"/>
          </p:cNvSpPr>
          <p:nvPr>
            <p:ph idx="1"/>
          </p:nvPr>
        </p:nvSpPr>
        <p:spPr/>
        <p:txBody>
          <a:bodyPr>
            <a:normAutofit fontScale="92500"/>
          </a:bodyPr>
          <a:lstStyle/>
          <a:p>
            <a:r>
              <a:rPr lang="en-US" dirty="0"/>
              <a:t> The null hypothesis H0 represents a theory that has been put forward either because it is believed to be true or because it </a:t>
            </a:r>
            <a:r>
              <a:rPr lang="en-US" dirty="0" smtClean="0"/>
              <a:t> </a:t>
            </a:r>
            <a:r>
              <a:rPr lang="en-US" dirty="0"/>
              <a:t>is used as a basis for an argument and has not been proven</a:t>
            </a:r>
            <a:r>
              <a:rPr lang="en-US" dirty="0" smtClean="0"/>
              <a:t>.</a:t>
            </a:r>
          </a:p>
          <a:p>
            <a:r>
              <a:rPr lang="en-US" dirty="0" smtClean="0"/>
              <a:t> </a:t>
            </a:r>
            <a:r>
              <a:rPr lang="en-US" dirty="0"/>
              <a:t>For example, in a clinical trial of a new drug, the null hypothesis might be that the new drug is no better, on average, than the current drug. We would write H0: there is no difference between the two drugs on an average.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Alternative Hypothesis</a:t>
            </a:r>
            <a:endParaRPr lang="en-US" dirty="0"/>
          </a:p>
        </p:txBody>
      </p:sp>
      <p:sp>
        <p:nvSpPr>
          <p:cNvPr id="3" name="Content Placeholder 2"/>
          <p:cNvSpPr>
            <a:spLocks noGrp="1"/>
          </p:cNvSpPr>
          <p:nvPr>
            <p:ph idx="1"/>
          </p:nvPr>
        </p:nvSpPr>
        <p:spPr/>
        <p:txBody>
          <a:bodyPr>
            <a:normAutofit fontScale="85000" lnSpcReduction="10000"/>
          </a:bodyPr>
          <a:lstStyle/>
          <a:p>
            <a:r>
              <a:rPr lang="en-US" dirty="0"/>
              <a:t> The alternative hypothesis, </a:t>
            </a:r>
            <a:r>
              <a:rPr lang="en-US" dirty="0" smtClean="0"/>
              <a:t>H1, </a:t>
            </a:r>
            <a:r>
              <a:rPr lang="en-US" dirty="0"/>
              <a:t>is a statement of what a statistical hypothesis test is set up to </a:t>
            </a:r>
            <a:r>
              <a:rPr lang="en-US" dirty="0" smtClean="0"/>
              <a:t>establish.</a:t>
            </a:r>
          </a:p>
          <a:p>
            <a:r>
              <a:rPr lang="en-US" dirty="0"/>
              <a:t>For example, in the clinical - the B-school trial of a new drug, the alternative hypothesis might be that the new drug has a different effect, on average, compared to that of the current drug. We would write </a:t>
            </a:r>
            <a:r>
              <a:rPr lang="en-US" dirty="0" smtClean="0"/>
              <a:t>H1: </a:t>
            </a:r>
            <a:r>
              <a:rPr lang="en-US" dirty="0"/>
              <a:t>the two drugs have different effects, on average. or </a:t>
            </a:r>
            <a:r>
              <a:rPr lang="en-US" dirty="0" smtClean="0"/>
              <a:t>H1: </a:t>
            </a:r>
            <a:r>
              <a:rPr lang="en-US" dirty="0"/>
              <a:t>the new drug is better than the current drug, on average. The result of a hypothesis test: ‘Reject H0 in </a:t>
            </a:r>
            <a:r>
              <a:rPr lang="en-US" dirty="0" err="1"/>
              <a:t>favour</a:t>
            </a:r>
            <a:r>
              <a:rPr lang="en-US" dirty="0"/>
              <a:t> of </a:t>
            </a:r>
            <a:r>
              <a:rPr lang="en-US" dirty="0" smtClean="0"/>
              <a:t>H1’ </a:t>
            </a:r>
            <a:r>
              <a:rPr lang="en-US" dirty="0"/>
              <a:t>OR ‘Do not reject H0’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 value</a:t>
            </a:r>
            <a:endParaRPr lang="en-US" dirty="0"/>
          </a:p>
        </p:txBody>
      </p:sp>
      <p:sp>
        <p:nvSpPr>
          <p:cNvPr id="3" name="Content Placeholder 2"/>
          <p:cNvSpPr>
            <a:spLocks noGrp="1"/>
          </p:cNvSpPr>
          <p:nvPr>
            <p:ph idx="1"/>
          </p:nvPr>
        </p:nvSpPr>
        <p:spPr/>
        <p:txBody>
          <a:bodyPr>
            <a:normAutofit fontScale="77500" lnSpcReduction="20000"/>
          </a:bodyPr>
          <a:lstStyle/>
          <a:p>
            <a:r>
              <a:rPr lang="en-US" dirty="0"/>
              <a:t>P Value The P value, or calculated probability, is the probability of finding the observed/extreme results when the null hypothesis(H0) of a study given problem is </a:t>
            </a:r>
            <a:r>
              <a:rPr lang="en-US" dirty="0" smtClean="0"/>
              <a:t>true.</a:t>
            </a:r>
          </a:p>
          <a:p>
            <a:r>
              <a:rPr lang="en-US" dirty="0" smtClean="0"/>
              <a:t> </a:t>
            </a:r>
            <a:r>
              <a:rPr lang="en-US" dirty="0"/>
              <a:t>If your P value is less than the chosen significance level then you reject the null hypothesis i.e. accept that your sample gives reasonable evidence to support the alternative hypothesis. It does NOT imply a “meaningful” or “important” difference; that is for you to decide when considering the real-world relevance of your result</a:t>
            </a:r>
            <a:r>
              <a:rPr lang="en-US" dirty="0" smtClean="0"/>
              <a:t>.</a:t>
            </a:r>
          </a:p>
          <a:p>
            <a:r>
              <a:rPr lang="en-US" dirty="0" smtClean="0"/>
              <a:t> </a:t>
            </a:r>
            <a:r>
              <a:rPr lang="en-US" dirty="0"/>
              <a:t>P value – Significant </a:t>
            </a:r>
            <a:r>
              <a:rPr lang="en-US" dirty="0" smtClean="0"/>
              <a:t>value</a:t>
            </a:r>
          </a:p>
          <a:p>
            <a:r>
              <a:rPr lang="en-US" dirty="0" smtClean="0"/>
              <a:t> </a:t>
            </a:r>
            <a:r>
              <a:rPr lang="en-US" dirty="0"/>
              <a:t>p value &lt;= 0.05 ( reject the null hypothesis)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Tests to </a:t>
            </a:r>
            <a:r>
              <a:rPr lang="en-US" dirty="0"/>
              <a:t>be </a:t>
            </a:r>
            <a:r>
              <a:rPr lang="en-US" dirty="0" smtClean="0"/>
              <a:t>performed </a:t>
            </a:r>
            <a:r>
              <a:rPr lang="en-US" dirty="0"/>
              <a:t>to get P value. </a:t>
            </a:r>
          </a:p>
        </p:txBody>
      </p:sp>
      <p:sp>
        <p:nvSpPr>
          <p:cNvPr id="3" name="Content Placeholder 2"/>
          <p:cNvSpPr>
            <a:spLocks noGrp="1"/>
          </p:cNvSpPr>
          <p:nvPr>
            <p:ph idx="1"/>
          </p:nvPr>
        </p:nvSpPr>
        <p:spPr/>
        <p:txBody>
          <a:bodyPr/>
          <a:lstStyle/>
          <a:p>
            <a:r>
              <a:rPr lang="en-US" dirty="0"/>
              <a:t>P value can be obtained from </a:t>
            </a:r>
            <a:endParaRPr lang="en-US" dirty="0" smtClean="0"/>
          </a:p>
          <a:p>
            <a:r>
              <a:rPr lang="en-US" dirty="0" smtClean="0"/>
              <a:t>1</a:t>
            </a:r>
            <a:r>
              <a:rPr lang="en-US" dirty="0"/>
              <a:t>. Chi Square Test </a:t>
            </a:r>
            <a:endParaRPr lang="en-US" dirty="0" smtClean="0"/>
          </a:p>
          <a:p>
            <a:r>
              <a:rPr lang="en-US" dirty="0" smtClean="0"/>
              <a:t>2</a:t>
            </a:r>
            <a:r>
              <a:rPr lang="en-US" dirty="0"/>
              <a:t>. T </a:t>
            </a:r>
            <a:r>
              <a:rPr lang="en-US" dirty="0" smtClean="0"/>
              <a:t>test</a:t>
            </a:r>
          </a:p>
          <a:p>
            <a:r>
              <a:rPr lang="en-US" dirty="0" smtClean="0"/>
              <a:t> </a:t>
            </a:r>
            <a:r>
              <a:rPr lang="en-US" dirty="0"/>
              <a:t>3. </a:t>
            </a:r>
            <a:r>
              <a:rPr lang="en-US" dirty="0" err="1"/>
              <a:t>Anova</a:t>
            </a:r>
            <a:r>
              <a:rPr lang="en-US" dirty="0"/>
              <a:t> Test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idx="1"/>
          </p:nvPr>
        </p:nvSpPr>
        <p:spPr>
          <a:xfrm>
            <a:off x="457200" y="332656"/>
            <a:ext cx="8229600" cy="5793507"/>
          </a:xfrm>
        </p:spPr>
        <p:txBody>
          <a:bodyPr>
            <a:normAutofit fontScale="92500" lnSpcReduction="10000"/>
          </a:bodyPr>
          <a:lstStyle/>
          <a:p>
            <a:pPr>
              <a:buNone/>
            </a:pPr>
            <a:r>
              <a:rPr lang="en-US" dirty="0" smtClean="0"/>
              <a:t>1. Type of test : CHI Square test</a:t>
            </a:r>
            <a:endParaRPr lang="en-US" dirty="0" smtClean="0"/>
          </a:p>
          <a:p>
            <a:r>
              <a:rPr lang="en-US" dirty="0" smtClean="0"/>
              <a:t>2 </a:t>
            </a:r>
            <a:r>
              <a:rPr lang="en-US" dirty="0"/>
              <a:t>categorical feature </a:t>
            </a:r>
            <a:endParaRPr lang="en-US" dirty="0" smtClean="0"/>
          </a:p>
          <a:p>
            <a:r>
              <a:rPr lang="en-US" dirty="0" smtClean="0"/>
              <a:t>if </a:t>
            </a:r>
            <a:r>
              <a:rPr lang="en-US" dirty="0"/>
              <a:t>P Value &lt;=0.05 then we reject null hypothesis and accept alternate hypothesis. </a:t>
            </a:r>
            <a:endParaRPr lang="en-US" dirty="0" smtClean="0"/>
          </a:p>
          <a:p>
            <a:r>
              <a:rPr lang="en-US" dirty="0" smtClean="0"/>
              <a:t>chi </a:t>
            </a:r>
            <a:r>
              <a:rPr lang="en-US" dirty="0"/>
              <a:t>square test - 2 categorical feature based</a:t>
            </a:r>
            <a:r>
              <a:rPr lang="en-US" dirty="0" smtClean="0"/>
              <a:t>.</a:t>
            </a:r>
          </a:p>
          <a:p>
            <a:pPr>
              <a:buNone/>
            </a:pPr>
            <a:r>
              <a:rPr lang="en-US" dirty="0" smtClean="0"/>
              <a:t>2. Type of test - t test</a:t>
            </a:r>
            <a:endParaRPr lang="en-US" dirty="0" smtClean="0"/>
          </a:p>
          <a:p>
            <a:r>
              <a:rPr lang="en-US" dirty="0" smtClean="0"/>
              <a:t> 1 </a:t>
            </a:r>
            <a:r>
              <a:rPr lang="en-US" dirty="0"/>
              <a:t>categorical feature and 1 continuous feature </a:t>
            </a:r>
            <a:r>
              <a:rPr lang="en-US" dirty="0" smtClean="0"/>
              <a:t>P </a:t>
            </a:r>
            <a:r>
              <a:rPr lang="en-US" dirty="0"/>
              <a:t>value &lt;= 0.05 (reject the null hypothesis) </a:t>
            </a:r>
          </a:p>
          <a:p>
            <a:pPr>
              <a:buNone/>
            </a:pPr>
            <a:r>
              <a:rPr lang="en-US" dirty="0" smtClean="0"/>
              <a:t>3. Type of test – </a:t>
            </a:r>
            <a:r>
              <a:rPr lang="en-US" dirty="0" err="1" smtClean="0"/>
              <a:t>Anova</a:t>
            </a:r>
            <a:r>
              <a:rPr lang="en-US" dirty="0" smtClean="0"/>
              <a:t> test</a:t>
            </a:r>
          </a:p>
          <a:p>
            <a:r>
              <a:rPr lang="en-US" dirty="0" smtClean="0"/>
              <a:t>Comparing </a:t>
            </a:r>
            <a:r>
              <a:rPr lang="en-US" dirty="0"/>
              <a:t>continuous and categorical features </a:t>
            </a:r>
            <a:endParaRPr lang="en-US" dirty="0" smtClean="0"/>
          </a:p>
          <a:p>
            <a:r>
              <a:rPr lang="en-US" dirty="0" smtClean="0"/>
              <a:t>P</a:t>
            </a:r>
            <a:r>
              <a:rPr lang="en-US" dirty="0"/>
              <a:t>&lt;=0.05 (reject the null hypothesis)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326</Words>
  <Application>Microsoft Office PowerPoint</Application>
  <PresentationFormat>On-screen Show (4:3)</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Hypothesis Testing</vt:lpstr>
      <vt:lpstr> </vt:lpstr>
      <vt:lpstr>Steps to perform hypothesis testing</vt:lpstr>
      <vt:lpstr>Null Hypothesis</vt:lpstr>
      <vt:lpstr>Alternative Hypothesis</vt:lpstr>
      <vt:lpstr>P value</vt:lpstr>
      <vt:lpstr>Tests to be performed to get P value. </vt:lpstr>
      <vt:lpstr>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lincoln</dc:creator>
  <cp:lastModifiedBy>lincoln</cp:lastModifiedBy>
  <cp:revision>4</cp:revision>
  <dcterms:created xsi:type="dcterms:W3CDTF">2021-07-06T09:50:05Z</dcterms:created>
  <dcterms:modified xsi:type="dcterms:W3CDTF">2021-07-06T10:25:12Z</dcterms:modified>
</cp:coreProperties>
</file>