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1" r:id="rId4"/>
    <p:sldId id="262" r:id="rId5"/>
    <p:sldId id="266" r:id="rId6"/>
    <p:sldId id="264" r:id="rId7"/>
    <p:sldId id="265" r:id="rId8"/>
    <p:sldId id="267" r:id="rId9"/>
    <p:sldId id="268"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D514D-1965-9C21-0B7D-692F84A328FC}" v="39" dt="2022-01-27T08:46:35.077"/>
    <p1510:client id="{EDDFC7A5-5D8D-3A19-0E58-C6BC154F7671}" v="17" dt="2021-07-13T03:50:54.0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6/5/2023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6/5/2023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6/5/2023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6/5/2023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6/5/2023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6/5/2023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6/5/2023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6/5/2023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6/5/2023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6/5/2023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6/5/2023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6/5/2023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6/5/2023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hp.net/" TargetMode="External"/><Relationship Id="rId2" Type="http://schemas.openxmlformats.org/officeDocument/2006/relationships/hyperlink" Target="https://www.w3schools.com/php/default.as" TargetMode="External"/><Relationship Id="rId1" Type="http://schemas.openxmlformats.org/officeDocument/2006/relationships/slideLayout" Target="../slideLayouts/slideLayout2.xml"/><Relationship Id="rId5" Type="http://schemas.openxmlformats.org/officeDocument/2006/relationships/hyperlink" Target="https://www.apachefriends.org/download.html" TargetMode="External"/><Relationship Id="rId4" Type="http://schemas.openxmlformats.org/officeDocument/2006/relationships/hyperlink" Target="http://www.mysqltutorial.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Photoshoot Slot Booking System </a:t>
            </a: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WEB/CC/AI TRACK CAPSTONE PROJECT</a:t>
            </a:r>
          </a:p>
        </p:txBody>
      </p:sp>
      <p:sp>
        <p:nvSpPr>
          <p:cNvPr id="4" name="TextBox 3"/>
          <p:cNvSpPr txBox="1"/>
          <p:nvPr/>
        </p:nvSpPr>
        <p:spPr>
          <a:xfrm>
            <a:off x="1723871" y="3252865"/>
            <a:ext cx="9039066" cy="1323439"/>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 M Radhika</a:t>
            </a:r>
          </a:p>
          <a:p>
            <a:r>
              <a:rPr lang="en-US" sz="2000" b="1" dirty="0">
                <a:solidFill>
                  <a:schemeClr val="accent1">
                    <a:lumMod val="75000"/>
                  </a:schemeClr>
                </a:solidFill>
                <a:latin typeface="Arial" pitchFamily="34" charset="0"/>
                <a:cs typeface="Arial" pitchFamily="34" charset="0"/>
              </a:rPr>
              <a:t>2. S A Reshma Parveen</a:t>
            </a:r>
          </a:p>
          <a:p>
            <a:r>
              <a:rPr lang="en-US" sz="2000" b="1" dirty="0">
                <a:solidFill>
                  <a:schemeClr val="accent1">
                    <a:lumMod val="75000"/>
                  </a:schemeClr>
                </a:solidFill>
                <a:latin typeface="Arial" pitchFamily="34" charset="0"/>
                <a:cs typeface="Arial" pitchFamily="34" charset="0"/>
              </a:rPr>
              <a:t>3. S </a:t>
            </a:r>
            <a:r>
              <a:rPr lang="en-US" sz="2000" b="1" dirty="0" err="1">
                <a:solidFill>
                  <a:schemeClr val="accent1">
                    <a:lumMod val="75000"/>
                  </a:schemeClr>
                </a:solidFill>
                <a:latin typeface="Arial" pitchFamily="34" charset="0"/>
                <a:cs typeface="Arial" pitchFamily="34" charset="0"/>
              </a:rPr>
              <a:t>Fyrose</a:t>
            </a:r>
            <a:endParaRPr lang="en-US" sz="2000" b="1" dirty="0">
              <a:solidFill>
                <a:schemeClr val="accent1">
                  <a:lumMod val="75000"/>
                </a:schemeClr>
              </a:solidFill>
              <a:latin typeface="Arial" pitchFamily="34" charset="0"/>
              <a:cs typeface="Arial" pitchFamily="34" charset="0"/>
            </a:endParaRP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:Mr. </a:t>
            </a:r>
            <a:r>
              <a:rPr lang="en-US" sz="2000" b="1" dirty="0" err="1">
                <a:solidFill>
                  <a:schemeClr val="accent1">
                    <a:lumMod val="75000"/>
                  </a:schemeClr>
                </a:solidFill>
                <a:latin typeface="Arial" pitchFamily="34" charset="0"/>
                <a:cs typeface="Arial" pitchFamily="34" charset="0"/>
              </a:rPr>
              <a:t>Poova</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Ragavan</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25000" lnSpcReduction="20000"/>
          </a:bodyPr>
          <a:lstStyle/>
          <a:p>
            <a:pPr marL="463550" marR="73025" algn="just">
              <a:lnSpc>
                <a:spcPct val="141000"/>
              </a:lnSpc>
              <a:spcAft>
                <a:spcPts val="2070"/>
              </a:spcAft>
            </a:pPr>
            <a:r>
              <a:rPr lang="en-US" sz="7200" dirty="0">
                <a:effectLst/>
                <a:latin typeface="Calibri" panose="020F0502020204030204" pitchFamily="34" charset="0"/>
                <a:ea typeface="Calibri" panose="020F0502020204030204" pitchFamily="34" charset="0"/>
                <a:cs typeface="SimSun" panose="02010600030101010101" pitchFamily="2" charset="-122"/>
              </a:rPr>
              <a:t>Photo is a form of visual story telling way to present a narrative through a series of Images. A great Photo  is   powerful  cable  to  </a:t>
            </a:r>
            <a:r>
              <a:rPr lang="en-US" sz="7200" dirty="0">
                <a:latin typeface="Calibri" panose="020F0502020204030204" pitchFamily="34" charset="0"/>
                <a:ea typeface="Calibri" panose="020F0502020204030204" pitchFamily="34" charset="0"/>
                <a:cs typeface="SimSun" panose="02010600030101010101" pitchFamily="2" charset="-122"/>
              </a:rPr>
              <a:t>store</a:t>
            </a:r>
            <a:r>
              <a:rPr lang="en-US" sz="7200" dirty="0">
                <a:effectLst/>
                <a:latin typeface="Calibri" panose="020F0502020204030204" pitchFamily="34" charset="0"/>
                <a:ea typeface="Calibri" panose="020F0502020204030204" pitchFamily="34" charset="0"/>
                <a:cs typeface="SimSun" panose="02010600030101010101" pitchFamily="2" charset="-122"/>
              </a:rPr>
              <a:t>  emotion  and  Understanding without using words. Now a days photoshoot plays an special role. For Every occasion the photoshoot is common today.  To capture an occasion, the photos are necessary. Photos  help to remember  those occasion times all good moments just by seeing. In  this  project we tried  to develop  a  online  based  website  on Photoshoot  Slot Booking System. Our main intention is to promote Photographs  Studio with help of  online website,   which is available free to register.  People can log  into website and  browser the entire website and even book the Photoshoot slots by defining the mode. The photographers then contact the clients with help  of details provided by them, while booking the slot.</a:t>
            </a:r>
            <a:endParaRPr lang="en-IN" sz="7200" dirty="0">
              <a:effectLst/>
              <a:latin typeface="Calibri" panose="020F0502020204030204" pitchFamily="34" charset="0"/>
              <a:ea typeface="Calibri" panose="020F0502020204030204" pitchFamily="34" charset="0"/>
              <a:cs typeface="SimSun" panose="02010600030101010101" pitchFamily="2" charset="-122"/>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Early days most of photoshoot booking  is done by meeting the photographer </a:t>
            </a:r>
          </a:p>
          <a:p>
            <a:pPr algn="l">
              <a:buFont typeface="Arial" pitchFamily="34" charset="0"/>
              <a:buChar char="•"/>
            </a:pPr>
            <a:r>
              <a:rPr lang="en-US" sz="2600" dirty="0">
                <a:latin typeface="Arial" panose="020B0604020202020204" pitchFamily="34" charset="0"/>
                <a:cs typeface="Arial" panose="020B0604020202020204" pitchFamily="34" charset="0"/>
              </a:rPr>
              <a:t> or studios and save the date in records. The person need to do enquiry about the studios by asking others and the meet </a:t>
            </a:r>
          </a:p>
          <a:p>
            <a:pPr algn="l">
              <a:buFont typeface="Arial" pitchFamily="34" charset="0"/>
              <a:buChar char="•"/>
            </a:pPr>
            <a:r>
              <a:rPr lang="en-US" sz="2600" dirty="0">
                <a:latin typeface="Arial" panose="020B0604020202020204" pitchFamily="34" charset="0"/>
                <a:cs typeface="Arial" panose="020B0604020202020204" pitchFamily="34" charset="0"/>
              </a:rPr>
              <a:t> the studios directly. As Technology is growing rapidly we are also moving to a technical </a:t>
            </a:r>
          </a:p>
          <a:p>
            <a:pPr algn="l">
              <a:buFont typeface="Arial" pitchFamily="34" charset="0"/>
              <a:buChar char="•"/>
            </a:pPr>
            <a:r>
              <a:rPr lang="en-US" sz="2600" dirty="0">
                <a:latin typeface="Arial" panose="020B0604020202020204" pitchFamily="34" charset="0"/>
                <a:cs typeface="Arial" panose="020B0604020202020204" pitchFamily="34" charset="0"/>
              </a:rPr>
              <a:t> world where everything we want to done in easy way and fast. </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D0A7-85B2-1B6D-9A1E-F5D9BAA94E72}"/>
              </a:ext>
            </a:extLst>
          </p:cNvPr>
          <p:cNvSpPr>
            <a:spLocks noGrp="1"/>
          </p:cNvSpPr>
          <p:nvPr>
            <p:ph type="title"/>
          </p:nvPr>
        </p:nvSpPr>
        <p:spPr/>
        <p:txBody>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Content Placeholder 2">
            <a:extLst>
              <a:ext uri="{FF2B5EF4-FFF2-40B4-BE49-F238E27FC236}">
                <a16:creationId xmlns:a16="http://schemas.microsoft.com/office/drawing/2014/main" id="{1CDB5386-030F-0324-D3A0-E72AC4CD733B}"/>
              </a:ext>
            </a:extLst>
          </p:cNvPr>
          <p:cNvSpPr>
            <a:spLocks noGrp="1"/>
          </p:cNvSpPr>
          <p:nvPr>
            <p:ph idx="1"/>
          </p:nvPr>
        </p:nvSpPr>
        <p:spPr/>
        <p:txBody>
          <a:bodyPr/>
          <a:lstStyle/>
          <a:p>
            <a:pPr marL="0" indent="0">
              <a:buNone/>
            </a:pPr>
            <a:r>
              <a:rPr lang="en-US" dirty="0"/>
              <a:t>So with the help of this project we Have to  use of technology in the field of management to store all the information relating to the photo studios so that clients can browse website see ratings given by others then book the slot.</a:t>
            </a:r>
          </a:p>
          <a:p>
            <a:pPr marL="0" indent="0">
              <a:buNone/>
            </a:pPr>
            <a:r>
              <a:rPr lang="en-US" dirty="0"/>
              <a:t> Then the team maintaining this software or the admin can see the information of clients who booked for slot.</a:t>
            </a:r>
            <a:endParaRPr lang="en-IN" dirty="0"/>
          </a:p>
        </p:txBody>
      </p:sp>
      <p:sp>
        <p:nvSpPr>
          <p:cNvPr id="4" name="Footer Placeholder 3">
            <a:extLst>
              <a:ext uri="{FF2B5EF4-FFF2-40B4-BE49-F238E27FC236}">
                <a16:creationId xmlns:a16="http://schemas.microsoft.com/office/drawing/2014/main" id="{CA9C18C5-9160-C02D-4E9F-CB9568FC9735}"/>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2781050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1891145"/>
            <a:ext cx="10223121" cy="4584606"/>
          </a:xfrm>
        </p:spPr>
        <p:txBody>
          <a:bodyPr>
            <a:normAutofit/>
          </a:bodyPr>
          <a:lstStyle/>
          <a:p>
            <a:pPr algn="l"/>
            <a:r>
              <a:rPr lang="en-US" sz="2600" dirty="0">
                <a:latin typeface="Arial" panose="020B0604020202020204" pitchFamily="34" charset="0"/>
                <a:cs typeface="Arial" panose="020B0604020202020204" pitchFamily="34" charset="0"/>
              </a:rPr>
              <a:t> </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11" name="Picture 10" descr="A picture containing text, screenshot, font, logo&#10;&#10;Description automatically generated">
            <a:extLst>
              <a:ext uri="{FF2B5EF4-FFF2-40B4-BE49-F238E27FC236}">
                <a16:creationId xmlns:a16="http://schemas.microsoft.com/office/drawing/2014/main" id="{88F4E955-9A5E-54CD-C8AA-46100500B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390" y="2337955"/>
            <a:ext cx="7232470" cy="3291953"/>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marR="734060" indent="457200" algn="just">
              <a:lnSpc>
                <a:spcPct val="196000"/>
              </a:lnSpc>
              <a:spcAft>
                <a:spcPts val="15"/>
              </a:spcAft>
            </a:pPr>
            <a:r>
              <a:rPr lang="en-US" sz="1800" dirty="0">
                <a:effectLst/>
                <a:latin typeface="Times New Roman" panose="02020603050405020304" pitchFamily="18" charset="0"/>
                <a:ea typeface="Times New Roman" panose="02020603050405020304" pitchFamily="18" charset="0"/>
                <a:cs typeface="SimSun" panose="02010600030101010101" pitchFamily="2" charset="-122"/>
              </a:rPr>
              <a:t> This project is based on Web Development. This is developed by using HTML, CSS, JS, SQL and PHP . Code Editor used for this project is Visual Studio Code (VS Code). It displays the background of types of photoshoot modes available in the studio. It enables the user to render the website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R="734060" indent="457200" algn="just">
              <a:lnSpc>
                <a:spcPct val="196000"/>
              </a:lnSpc>
              <a:spcAft>
                <a:spcPts val="15"/>
              </a:spcAft>
            </a:pPr>
            <a:r>
              <a:rPr lang="en-US" sz="1800" dirty="0">
                <a:effectLst/>
                <a:latin typeface="Times New Roman" panose="02020603050405020304" pitchFamily="18" charset="0"/>
                <a:ea typeface="Times New Roman" panose="02020603050405020304" pitchFamily="18" charset="0"/>
                <a:cs typeface="SimSun" panose="02010600030101010101" pitchFamily="2" charset="-122"/>
              </a:rPr>
              <a:t> </a:t>
            </a:r>
            <a:r>
              <a:rPr lang="en-US" sz="1800" dirty="0">
                <a:effectLst/>
                <a:latin typeface="Calibri" panose="020F0502020204030204" pitchFamily="34" charset="0"/>
                <a:ea typeface="Calibri" panose="020F0502020204030204" pitchFamily="34" charset="0"/>
                <a:cs typeface="SimSun" panose="02010600030101010101" pitchFamily="2" charset="-122"/>
              </a:rPr>
              <a:t>    Here we have two categories owner and </a:t>
            </a:r>
            <a:r>
              <a:rPr lang="en-US" sz="1800" dirty="0" err="1">
                <a:effectLst/>
                <a:latin typeface="Calibri" panose="020F0502020204030204" pitchFamily="34" charset="0"/>
                <a:ea typeface="Calibri" panose="020F0502020204030204" pitchFamily="34" charset="0"/>
                <a:cs typeface="SimSun" panose="02010600030101010101" pitchFamily="2" charset="-122"/>
              </a:rPr>
              <a:t>user.The</a:t>
            </a:r>
            <a:r>
              <a:rPr lang="en-US" sz="1800" dirty="0">
                <a:effectLst/>
                <a:latin typeface="Calibri" panose="020F0502020204030204" pitchFamily="34" charset="0"/>
                <a:ea typeface="Calibri" panose="020F0502020204030204" pitchFamily="34" charset="0"/>
                <a:cs typeface="SimSun" panose="02010600030101010101" pitchFamily="2" charset="-122"/>
              </a:rPr>
              <a:t> user can book the slot by entering the </a:t>
            </a:r>
            <a:r>
              <a:rPr lang="en-US" sz="1800" dirty="0" err="1">
                <a:effectLst/>
                <a:latin typeface="Calibri" panose="020F0502020204030204" pitchFamily="34" charset="0"/>
                <a:ea typeface="Calibri" panose="020F0502020204030204" pitchFamily="34" charset="0"/>
                <a:cs typeface="SimSun" panose="02010600030101010101" pitchFamily="2" charset="-122"/>
              </a:rPr>
              <a:t>details.The</a:t>
            </a:r>
            <a:r>
              <a:rPr lang="en-US" sz="1800" dirty="0">
                <a:effectLst/>
                <a:latin typeface="Calibri" panose="020F0502020204030204" pitchFamily="34" charset="0"/>
                <a:ea typeface="Calibri" panose="020F0502020204030204" pitchFamily="34" charset="0"/>
                <a:cs typeface="SimSun" panose="02010600030101010101" pitchFamily="2" charset="-122"/>
              </a:rPr>
              <a:t> details are stored in database which are viewed by the owner.</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C6346-E5FB-DCC3-4A40-9DA05BD8F878}"/>
              </a:ext>
            </a:extLst>
          </p:cNvPr>
          <p:cNvSpPr>
            <a:spLocks noGrp="1"/>
          </p:cNvSpPr>
          <p:nvPr>
            <p:ph type="title"/>
          </p:nvPr>
        </p:nvSpPr>
        <p:spPr/>
        <p:txBody>
          <a:bodyPr/>
          <a:lstStyle/>
          <a:p>
            <a:r>
              <a:rPr lang="en-US" b="1" dirty="0">
                <a:solidFill>
                  <a:schemeClr val="accent1"/>
                </a:solidFill>
                <a:latin typeface="Arial" panose="020B0604020202020204" pitchFamily="34" charset="0"/>
                <a:cs typeface="Arial" panose="020B0604020202020204" pitchFamily="34" charset="0"/>
              </a:rPr>
              <a:t>			</a:t>
            </a:r>
            <a:r>
              <a:rPr lang="en-US" sz="4400" b="1" dirty="0">
                <a:solidFill>
                  <a:schemeClr val="accent1"/>
                </a:solidFill>
                <a:latin typeface="Arial" panose="020B0604020202020204" pitchFamily="34" charset="0"/>
                <a:cs typeface="Arial"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id="{2191AAC4-5615-22CB-1112-A3782B325954}"/>
              </a:ext>
            </a:extLst>
          </p:cNvPr>
          <p:cNvSpPr>
            <a:spLocks noGrp="1"/>
          </p:cNvSpPr>
          <p:nvPr>
            <p:ph idx="1"/>
          </p:nvPr>
        </p:nvSpPr>
        <p:spPr/>
        <p:txBody>
          <a:bodyPr>
            <a:normAutofit fontScale="55000" lnSpcReduction="20000"/>
          </a:bodyPr>
          <a:lstStyle/>
          <a:p>
            <a:pPr>
              <a:lnSpc>
                <a:spcPct val="143000"/>
              </a:lnSpc>
              <a:spcAft>
                <a:spcPts val="2050"/>
              </a:spcAft>
            </a:pPr>
            <a:r>
              <a:rPr lang="en-US" sz="2800" dirty="0">
                <a:effectLst/>
                <a:latin typeface="Calibri" panose="020F0502020204030204" pitchFamily="34" charset="0"/>
                <a:ea typeface="Calibri" panose="020F0502020204030204" pitchFamily="34" charset="0"/>
                <a:cs typeface="SimSun" panose="02010600030101010101" pitchFamily="2" charset="-122"/>
              </a:rPr>
              <a:t> Photoshoot Slot Booking System is very much  graceful  and user  friendly.         User have to  register to the portal by giving  their details to admin . The  users are  added  by         admin are staff  of hospital. They will all  the  records of patients and drugs (medicines). The         patient details can be viewed by  admin any time.</a:t>
            </a:r>
            <a:endParaRPr lang="en-IN" sz="2800"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fontAlgn="base">
              <a:lnSpc>
                <a:spcPct val="110000"/>
              </a:lnSpc>
              <a:spcAft>
                <a:spcPts val="465"/>
              </a:spcAft>
              <a:buClr>
                <a:srgbClr val="000000"/>
              </a:buClr>
              <a:buSzPts val="1200"/>
              <a:buFont typeface="Arial" panose="020B0604020202020204" pitchFamily="34" charset="0"/>
              <a:buChar char="➔"/>
            </a:pPr>
            <a:r>
              <a:rPr lang="en-US" sz="2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Automation of the entire system improves the productivity.</a:t>
            </a:r>
            <a:endParaRPr lang="en-IN" sz="2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10000"/>
              </a:lnSpc>
              <a:spcAft>
                <a:spcPts val="465"/>
              </a:spcAft>
              <a:buClr>
                <a:srgbClr val="000000"/>
              </a:buClr>
              <a:buSzPts val="1200"/>
              <a:buFont typeface="Arial" panose="020B0604020202020204" pitchFamily="34" charset="0"/>
              <a:buChar char="➔"/>
            </a:pPr>
            <a:r>
              <a:rPr lang="en-US" sz="2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It provides a friendly graphical user interface</a:t>
            </a:r>
            <a:endParaRPr lang="en-IN" sz="2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10000"/>
              </a:lnSpc>
              <a:spcAft>
                <a:spcPts val="465"/>
              </a:spcAft>
              <a:buClr>
                <a:srgbClr val="000000"/>
              </a:buClr>
              <a:buSzPts val="1200"/>
              <a:buFont typeface="Arial" panose="020B0604020202020204" pitchFamily="34" charset="0"/>
              <a:buChar char="➔"/>
            </a:pPr>
            <a:r>
              <a:rPr lang="en-US" sz="2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It gives appropriate access to the authorized.    </a:t>
            </a:r>
            <a:endParaRPr lang="en-IN" sz="2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10000"/>
              </a:lnSpc>
              <a:spcAft>
                <a:spcPts val="465"/>
              </a:spcAft>
              <a:buClr>
                <a:srgbClr val="000000"/>
              </a:buClr>
              <a:buSzPts val="1200"/>
              <a:buFont typeface="Arial" panose="020B0604020202020204" pitchFamily="34" charset="0"/>
              <a:buChar char="➔"/>
            </a:pPr>
            <a:r>
              <a:rPr lang="en-US" sz="2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It effectively overcomes the delay in communications.   </a:t>
            </a:r>
            <a:endParaRPr lang="en-IN" sz="2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10000"/>
              </a:lnSpc>
              <a:spcAft>
                <a:spcPts val="465"/>
              </a:spcAft>
              <a:buClr>
                <a:srgbClr val="000000"/>
              </a:buClr>
              <a:buSzPts val="1200"/>
              <a:buFont typeface="Arial" panose="020B0604020202020204" pitchFamily="34" charset="0"/>
              <a:buChar char="➔"/>
            </a:pPr>
            <a:r>
              <a:rPr lang="en-US" sz="2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Updating of information becomes so easier. </a:t>
            </a:r>
            <a:endParaRPr lang="en-IN" sz="2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10000"/>
              </a:lnSpc>
              <a:spcAft>
                <a:spcPts val="465"/>
              </a:spcAft>
              <a:buClr>
                <a:srgbClr val="000000"/>
              </a:buClr>
              <a:buSzPts val="1200"/>
              <a:buFont typeface="Arial" panose="020B0604020202020204" pitchFamily="34" charset="0"/>
              <a:buChar char="➔"/>
            </a:pPr>
            <a:r>
              <a:rPr lang="en-US" sz="2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System security, data security and reliability are the striking features.</a:t>
            </a:r>
            <a:endParaRPr lang="en-IN" sz="2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10000"/>
              </a:lnSpc>
              <a:spcAft>
                <a:spcPts val="2530"/>
              </a:spcAft>
              <a:buClr>
                <a:srgbClr val="000000"/>
              </a:buClr>
              <a:buSzPts val="1200"/>
              <a:buFont typeface="Arial" panose="020B0604020202020204" pitchFamily="34" charset="0"/>
              <a:buChar char="➔"/>
            </a:pPr>
            <a:r>
              <a:rPr lang="en-US" sz="2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The System has adequate scope for modification in future if it is necessary.</a:t>
            </a:r>
            <a:endParaRPr lang="en-IN" dirty="0"/>
          </a:p>
          <a:p>
            <a:endParaRPr lang="en-IN" dirty="0"/>
          </a:p>
        </p:txBody>
      </p:sp>
      <p:sp>
        <p:nvSpPr>
          <p:cNvPr id="4" name="Footer Placeholder 3">
            <a:extLst>
              <a:ext uri="{FF2B5EF4-FFF2-40B4-BE49-F238E27FC236}">
                <a16:creationId xmlns:a16="http://schemas.microsoft.com/office/drawing/2014/main" id="{E462AE46-B574-718A-B834-DFC9A3AE82E1}"/>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3846012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746B1-6079-DFA0-0993-B8610A3AC15E}"/>
              </a:ext>
            </a:extLst>
          </p:cNvPr>
          <p:cNvSpPr>
            <a:spLocks noGrp="1"/>
          </p:cNvSpPr>
          <p:nvPr>
            <p:ph type="title"/>
          </p:nvPr>
        </p:nvSpPr>
        <p:spPr/>
        <p:txBody>
          <a:bodyPr/>
          <a:lstStyle/>
          <a:p>
            <a:r>
              <a:rPr lang="en-US" sz="4400" b="1" dirty="0">
                <a:solidFill>
                  <a:schemeClr val="accent1"/>
                </a:solidFill>
                <a:latin typeface="Arial" panose="020B0604020202020204" pitchFamily="34" charset="0"/>
                <a:cs typeface="Arial" panose="020B0604020202020204" pitchFamily="34" charset="0"/>
              </a:rPr>
              <a:t>			References</a:t>
            </a:r>
            <a:endParaRPr lang="en-IN" dirty="0"/>
          </a:p>
        </p:txBody>
      </p:sp>
      <p:sp>
        <p:nvSpPr>
          <p:cNvPr id="3" name="Content Placeholder 2">
            <a:extLst>
              <a:ext uri="{FF2B5EF4-FFF2-40B4-BE49-F238E27FC236}">
                <a16:creationId xmlns:a16="http://schemas.microsoft.com/office/drawing/2014/main" id="{EBFAD590-AD13-2A11-6991-310A38FE3A63}"/>
              </a:ext>
            </a:extLst>
          </p:cNvPr>
          <p:cNvSpPr>
            <a:spLocks noGrp="1"/>
          </p:cNvSpPr>
          <p:nvPr>
            <p:ph idx="1"/>
          </p:nvPr>
        </p:nvSpPr>
        <p:spPr/>
        <p:txBody>
          <a:bodyPr>
            <a:normAutofit fontScale="25000" lnSpcReduction="20000"/>
          </a:bodyPr>
          <a:lstStyle/>
          <a:p>
            <a:pPr marR="3231515">
              <a:lnSpc>
                <a:spcPct val="141000"/>
              </a:lnSpc>
              <a:spcAft>
                <a:spcPts val="2070"/>
              </a:spcAft>
            </a:pPr>
            <a:r>
              <a:rPr lang="en-US" sz="4800" b="1" dirty="0">
                <a:effectLst/>
                <a:latin typeface="Calibri" panose="020F0502020204030204" pitchFamily="34" charset="0"/>
                <a:ea typeface="Calibri" panose="020F0502020204030204" pitchFamily="34" charset="0"/>
                <a:cs typeface="SimSun" panose="02010600030101010101" pitchFamily="2" charset="-122"/>
              </a:rPr>
              <a:t>For PHP        </a:t>
            </a:r>
            <a:endParaRPr lang="en-IN" sz="4800" dirty="0">
              <a:effectLst/>
              <a:latin typeface="Calibri" panose="020F0502020204030204" pitchFamily="34" charset="0"/>
              <a:ea typeface="Calibri" panose="020F0502020204030204" pitchFamily="34" charset="0"/>
              <a:cs typeface="SimSun" panose="02010600030101010101" pitchFamily="2" charset="-122"/>
            </a:endParaRPr>
          </a:p>
          <a:p>
            <a:pPr marR="3231515">
              <a:lnSpc>
                <a:spcPct val="141000"/>
              </a:lnSpc>
              <a:spcAft>
                <a:spcPts val="2070"/>
              </a:spcAft>
            </a:pPr>
            <a:r>
              <a:rPr lang="en-US" sz="4800" u="sng" dirty="0">
                <a:solidFill>
                  <a:srgbClr val="0563C1"/>
                </a:solidFill>
                <a:effectLst/>
                <a:latin typeface="Calibri" panose="020F0502020204030204" pitchFamily="34" charset="0"/>
                <a:ea typeface="Calibri" panose="020F0502020204030204" pitchFamily="34" charset="0"/>
                <a:cs typeface="SimSun" panose="02010600030101010101" pitchFamily="2" charset="-122"/>
                <a:hlinkClick r:id="rId2"/>
              </a:rPr>
              <a:t>https://www.w3schools.com/php/default.as </a:t>
            </a:r>
            <a:r>
              <a:rPr lang="en-US" sz="4800" dirty="0">
                <a:effectLst/>
                <a:latin typeface="Calibri" panose="020F0502020204030204" pitchFamily="34" charset="0"/>
                <a:ea typeface="Calibri" panose="020F0502020204030204" pitchFamily="34" charset="0"/>
                <a:cs typeface="SimSun" panose="02010600030101010101" pitchFamily="2" charset="-122"/>
              </a:rPr>
              <a:t>      </a:t>
            </a:r>
          </a:p>
          <a:p>
            <a:pPr marR="3231515">
              <a:lnSpc>
                <a:spcPct val="141000"/>
              </a:lnSpc>
              <a:spcAft>
                <a:spcPts val="2070"/>
              </a:spcAft>
            </a:pPr>
            <a:r>
              <a:rPr lang="en-US" sz="4800" dirty="0">
                <a:effectLst/>
                <a:latin typeface="Calibri" panose="020F0502020204030204" pitchFamily="34" charset="0"/>
                <a:ea typeface="Calibri" panose="020F0502020204030204" pitchFamily="34" charset="0"/>
                <a:cs typeface="SimSun" panose="02010600030101010101" pitchFamily="2" charset="-122"/>
              </a:rPr>
              <a:t>  https://www.sitepoint.com/php</a:t>
            </a:r>
            <a:r>
              <a:rPr lang="en-US" sz="4800" u="sng" dirty="0">
                <a:solidFill>
                  <a:srgbClr val="000080"/>
                </a:solidFill>
                <a:effectLst/>
                <a:latin typeface="Calibri" panose="020F0502020204030204" pitchFamily="34" charset="0"/>
                <a:ea typeface="Calibri" panose="020F0502020204030204" pitchFamily="34" charset="0"/>
                <a:cs typeface="SimSun" panose="02010600030101010101" pitchFamily="2" charset="-122"/>
              </a:rPr>
              <a:t> </a:t>
            </a:r>
            <a:r>
              <a:rPr lang="en-US" sz="4800" u="sng" dirty="0">
                <a:solidFill>
                  <a:srgbClr val="0563C1"/>
                </a:solidFill>
                <a:effectLst/>
                <a:latin typeface="Calibri" panose="020F0502020204030204" pitchFamily="34" charset="0"/>
                <a:ea typeface="Calibri" panose="020F0502020204030204" pitchFamily="34" charset="0"/>
                <a:cs typeface="SimSun" panose="02010600030101010101" pitchFamily="2" charset="-122"/>
                <a:hlinkClick r:id="rId3"/>
              </a:rPr>
              <a:t>https://www.php.net/</a:t>
            </a:r>
            <a:endParaRPr lang="en-IN" sz="48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US" sz="4800" b="1" dirty="0">
                <a:effectLst/>
                <a:latin typeface="Calibri" panose="020F0502020204030204" pitchFamily="34" charset="0"/>
                <a:ea typeface="Calibri" panose="020F0502020204030204" pitchFamily="34" charset="0"/>
                <a:cs typeface="SimSun" panose="02010600030101010101" pitchFamily="2" charset="-122"/>
              </a:rPr>
              <a:t>For MySQL</a:t>
            </a:r>
            <a:endParaRPr lang="en-IN" sz="4800" dirty="0">
              <a:effectLst/>
              <a:latin typeface="Calibri" panose="020F0502020204030204" pitchFamily="34" charset="0"/>
              <a:ea typeface="Calibri" panose="020F0502020204030204" pitchFamily="34" charset="0"/>
              <a:cs typeface="SimSun" panose="02010600030101010101" pitchFamily="2" charset="-122"/>
            </a:endParaRPr>
          </a:p>
          <a:p>
            <a:pPr marR="2661285">
              <a:lnSpc>
                <a:spcPct val="141000"/>
              </a:lnSpc>
              <a:spcAft>
                <a:spcPts val="2070"/>
              </a:spcAft>
            </a:pPr>
            <a:r>
              <a:rPr lang="en-US" sz="4800" dirty="0">
                <a:effectLst/>
                <a:latin typeface="Calibri" panose="020F0502020204030204" pitchFamily="34" charset="0"/>
                <a:ea typeface="Calibri" panose="020F0502020204030204" pitchFamily="34" charset="0"/>
                <a:cs typeface="SimSun" panose="02010600030101010101" pitchFamily="2" charset="-122"/>
              </a:rPr>
              <a:t>https://www.mysql.com/       </a:t>
            </a:r>
          </a:p>
          <a:p>
            <a:pPr marR="2661285">
              <a:lnSpc>
                <a:spcPct val="141000"/>
              </a:lnSpc>
              <a:spcAft>
                <a:spcPts val="2070"/>
              </a:spcAft>
            </a:pPr>
            <a:r>
              <a:rPr lang="en-US" sz="4800" dirty="0">
                <a:effectLst/>
                <a:latin typeface="Calibri" panose="020F0502020204030204" pitchFamily="34" charset="0"/>
                <a:ea typeface="Calibri" panose="020F0502020204030204" pitchFamily="34" charset="0"/>
                <a:cs typeface="SimSun" panose="02010600030101010101" pitchFamily="2" charset="-122"/>
              </a:rPr>
              <a:t>  </a:t>
            </a:r>
            <a:r>
              <a:rPr lang="en-US" sz="4800" u="sng" dirty="0">
                <a:solidFill>
                  <a:srgbClr val="0563C1"/>
                </a:solidFill>
                <a:effectLst/>
                <a:latin typeface="Calibri" panose="020F0502020204030204" pitchFamily="34" charset="0"/>
                <a:ea typeface="Calibri" panose="020F0502020204030204" pitchFamily="34" charset="0"/>
                <a:cs typeface="SimSun" panose="02010600030101010101" pitchFamily="2" charset="-122"/>
                <a:hlinkClick r:id="rId4"/>
              </a:rPr>
              <a:t>http://www.mysqltutorial.org</a:t>
            </a:r>
            <a:endParaRPr lang="en-IN" sz="4800" dirty="0">
              <a:effectLst/>
              <a:latin typeface="Calibri" panose="020F0502020204030204" pitchFamily="34" charset="0"/>
              <a:ea typeface="Calibri" panose="020F0502020204030204" pitchFamily="34" charset="0"/>
              <a:cs typeface="SimSun" panose="02010600030101010101" pitchFamily="2" charset="-122"/>
            </a:endParaRPr>
          </a:p>
          <a:p>
            <a:pPr marR="2661285">
              <a:lnSpc>
                <a:spcPct val="141000"/>
              </a:lnSpc>
              <a:spcAft>
                <a:spcPts val="2070"/>
              </a:spcAft>
            </a:pPr>
            <a:r>
              <a:rPr lang="en-US" sz="4800" b="1" dirty="0">
                <a:effectLst/>
                <a:latin typeface="Calibri" panose="020F0502020204030204" pitchFamily="34" charset="0"/>
                <a:ea typeface="Calibri" panose="020F0502020204030204" pitchFamily="34" charset="0"/>
                <a:cs typeface="Calibri" panose="020F0502020204030204" pitchFamily="34" charset="0"/>
              </a:rPr>
              <a:t>For XAMPP</a:t>
            </a:r>
            <a:endParaRPr lang="en-IN" sz="4800" dirty="0">
              <a:effectLst/>
              <a:latin typeface="Calibri" panose="020F0502020204030204" pitchFamily="34" charset="0"/>
              <a:ea typeface="Calibri" panose="020F0502020204030204" pitchFamily="34" charset="0"/>
              <a:cs typeface="SimSun" panose="02010600030101010101" pitchFamily="2" charset="-122"/>
            </a:endParaRPr>
          </a:p>
          <a:p>
            <a:pPr marR="2661285">
              <a:lnSpc>
                <a:spcPct val="141000"/>
              </a:lnSpc>
              <a:spcAft>
                <a:spcPts val="2070"/>
              </a:spcAft>
            </a:pPr>
            <a:r>
              <a:rPr lang="en-US" sz="4800" u="sng" dirty="0">
                <a:solidFill>
                  <a:srgbClr val="0563C1"/>
                </a:solidFill>
                <a:effectLst/>
                <a:latin typeface="Calibri" panose="020F0502020204030204" pitchFamily="34" charset="0"/>
                <a:ea typeface="Calibri" panose="020F0502020204030204" pitchFamily="34" charset="0"/>
                <a:cs typeface="SimSun" panose="02010600030101010101" pitchFamily="2" charset="-122"/>
                <a:hlinkClick r:id="rId5"/>
              </a:rPr>
              <a:t>https://www.apachefriends.org/download.html</a:t>
            </a:r>
            <a:endParaRPr lang="en-IN" sz="4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IN" dirty="0"/>
          </a:p>
        </p:txBody>
      </p:sp>
      <p:sp>
        <p:nvSpPr>
          <p:cNvPr id="4" name="Footer Placeholder 3">
            <a:extLst>
              <a:ext uri="{FF2B5EF4-FFF2-40B4-BE49-F238E27FC236}">
                <a16:creationId xmlns:a16="http://schemas.microsoft.com/office/drawing/2014/main" id="{71CAC840-2CF1-E463-D795-F07F7F0D8ADE}"/>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1202973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729</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Photoshoot Slot Booking System </vt:lpstr>
      <vt:lpstr>OUTLINE</vt:lpstr>
      <vt:lpstr>Abstract</vt:lpstr>
      <vt:lpstr>Problem Statement</vt:lpstr>
      <vt:lpstr>Proposed Solution</vt:lpstr>
      <vt:lpstr>System Architecture</vt:lpstr>
      <vt:lpstr>System Deployment Approach</vt:lpstr>
      <vt:lpstr>   Conclusion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madhugunduradhika@outlook.com</cp:lastModifiedBy>
  <cp:revision>58</cp:revision>
  <dcterms:created xsi:type="dcterms:W3CDTF">2021-04-26T07:43:48Z</dcterms:created>
  <dcterms:modified xsi:type="dcterms:W3CDTF">2023-06-05T17:27:42Z</dcterms:modified>
</cp:coreProperties>
</file>