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95" r:id="rId6"/>
    <p:sldId id="257" r:id="rId7"/>
    <p:sldId id="258" r:id="rId8"/>
    <p:sldId id="259" r:id="rId9"/>
    <p:sldId id="276" r:id="rId10"/>
    <p:sldId id="277" r:id="rId11"/>
    <p:sldId id="278" r:id="rId12"/>
    <p:sldId id="280" r:id="rId13"/>
    <p:sldId id="282" r:id="rId14"/>
    <p:sldId id="283" r:id="rId15"/>
    <p:sldId id="286" r:id="rId16"/>
    <p:sldId id="284" r:id="rId17"/>
    <p:sldId id="287" r:id="rId18"/>
    <p:sldId id="289" r:id="rId19"/>
    <p:sldId id="290" r:id="rId20"/>
    <p:sldId id="294" r:id="rId21"/>
    <p:sldId id="291" r:id="rId22"/>
    <p:sldId id="292" r:id="rId23"/>
    <p:sldId id="29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718"/>
  </p:normalViewPr>
  <p:slideViewPr>
    <p:cSldViewPr snapToGrid="0">
      <p:cViewPr varScale="1">
        <p:scale>
          <a:sx n="82" d="100"/>
          <a:sy n="82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279" y="4091377"/>
            <a:ext cx="8512081" cy="2387600"/>
          </a:xfrm>
        </p:spPr>
        <p:txBody>
          <a:bodyPr/>
          <a:lstStyle/>
          <a:p>
            <a:r>
              <a:rPr lang="en-GB" sz="4400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Courier Service Management System</a:t>
            </a:r>
            <a:endParaRPr lang="en-US" sz="440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Mirjam Nilsson</a:t>
            </a:r>
          </a:p>
        </p:txBody>
      </p:sp>
      <p:pic>
        <p:nvPicPr>
          <p:cNvPr id="4" name="Picture 3" descr="A person holding a box next to a computer&#10;&#10;Description automatically generated">
            <a:extLst>
              <a:ext uri="{FF2B5EF4-FFF2-40B4-BE49-F238E27FC236}">
                <a16:creationId xmlns:a16="http://schemas.microsoft.com/office/drawing/2014/main" id="{753903D4-BC0A-53D4-C95D-A4603E710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r="6316" b="-1"/>
          <a:stretch/>
        </p:blipFill>
        <p:spPr>
          <a:xfrm>
            <a:off x="20" y="10"/>
            <a:ext cx="12191980" cy="45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75847C8B-15AA-BB37-721A-E9549101BF4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00002B-8B83-4242-CC1E-30EE58A7B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0" b="10732"/>
          <a:stretch/>
        </p:blipFill>
        <p:spPr>
          <a:xfrm>
            <a:off x="1143942" y="1045029"/>
            <a:ext cx="9904116" cy="4562669"/>
          </a:xfrm>
          <a:prstGeom prst="rect">
            <a:avLst/>
          </a:prstGeom>
          <a:ln>
            <a:noFill/>
          </a:ln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7FB8-9703-BD1C-7AD2-DC1D27A0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04" y="-190500"/>
            <a:ext cx="5931271" cy="952500"/>
          </a:xfrm>
        </p:spPr>
        <p:txBody>
          <a:bodyPr/>
          <a:lstStyle/>
          <a:p>
            <a:pPr algn="ctr"/>
            <a:r>
              <a:rPr lang="en-GB" dirty="0"/>
              <a:t>		ER Diagrams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72DC-04D2-111B-4A41-96199904B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5D820-C502-5956-BCCA-259F9F9F4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6965" y="850252"/>
            <a:ext cx="9039224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1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92D-677B-CEAB-737F-942EDD1A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89480"/>
            <a:ext cx="9779183" cy="1325563"/>
          </a:xfrm>
        </p:spPr>
        <p:txBody>
          <a:bodyPr/>
          <a:lstStyle/>
          <a:p>
            <a:r>
              <a:rPr lang="en-GB" dirty="0"/>
              <a:t>Activity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70FFA-7438-C7D2-8177-513D9D3A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91" y="282841"/>
            <a:ext cx="3517285" cy="62923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F2C-6333-E607-EE07-2D70575D7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AC-C190-4815-47C4-2D8EB22D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204" y="-343817"/>
            <a:ext cx="9779183" cy="1325563"/>
          </a:xfrm>
        </p:spPr>
        <p:txBody>
          <a:bodyPr/>
          <a:lstStyle/>
          <a:p>
            <a:pPr algn="ctr"/>
            <a:r>
              <a:rPr lang="en-GB" dirty="0"/>
              <a:t>Use-case Diagram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ECE9-781A-FBF0-5809-CD552C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9A6F4-085A-D4BF-3FBA-5D6DC37F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16" y="1186516"/>
            <a:ext cx="7680960" cy="53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282-41A5-00CB-C3C1-707D73B3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309880"/>
            <a:ext cx="9779183" cy="1325563"/>
          </a:xfrm>
        </p:spPr>
        <p:txBody>
          <a:bodyPr/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Social Impact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7F1-3C1B-D74A-D802-52300009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51343"/>
            <a:ext cx="6513468" cy="41564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offers a streamlined approach to managing courier operations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automating tasks such as booking management, package tracking, and reporting, the system reduces the reliance on manual processes.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 operational efficiency, shorter delivery times, and reduced instances of human error.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tracking capabilities, both staff members and customers gain accurate visibility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47F9-1FEF-86C5-2E5B-6653FD3F1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3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52E-181C-2CD0-C50F-755D1F9B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927228" cy="1397000"/>
          </a:xfrm>
        </p:spPr>
        <p:txBody>
          <a:bodyPr/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Plan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9F68-CF3D-5F0E-D917-88A22ECF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232318"/>
            <a:ext cx="5639708" cy="40160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Requirements Gathering and Analysis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Design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endParaRPr lang="en-GB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</a:t>
            </a:r>
            <a:endParaRPr lang="en-GB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and Documentation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 and Monitoring</a:t>
            </a:r>
            <a:endParaRPr lang="en-GB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 and Updates</a:t>
            </a:r>
            <a:endParaRPr lang="en-GB" sz="24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C5A9-A467-7656-BA13-9FEA2ABCC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5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1CF-F843-6E2E-E941-EA904FA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1B19-7397-4BAB-9E38-9D4392E7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4555835"/>
          </a:xfrm>
        </p:spPr>
        <p:txBody>
          <a:bodyPr/>
          <a:lstStyle/>
          <a:p>
            <a:pPr marL="219075">
              <a:lnSpc>
                <a:spcPct val="115000"/>
              </a:lnSpc>
              <a:spcAft>
                <a:spcPts val="119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Planning Phase: Weeks 1-3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19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Requirements and feasibility Analysis Phase: Weeks 3-4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205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Design Phase: Weeks 4-6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19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Development Phase: Weeks 7-8 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205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Testing Phase: Weeks 9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19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Deployment Phase: Weeks 10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205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Marketing Phase: Weeks 11-12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19075">
              <a:lnSpc>
                <a:spcPct val="115000"/>
              </a:lnSpc>
              <a:spcAft>
                <a:spcPts val="119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Maintenance Phase: Weeks 13-15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A222-8187-882F-2914-3EAA72966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EA1-0E5A-AED2-F049-79C981A8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Gantt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C96996-E82A-72D6-4233-8752A44A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3" y="1930400"/>
            <a:ext cx="9779182" cy="4267200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6982-FAFA-F78E-E058-6842D273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793D-2586-17A2-3B3E-ACEEFFA4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52" y="177531"/>
            <a:ext cx="9779183" cy="1325563"/>
          </a:xfrm>
        </p:spPr>
        <p:txBody>
          <a:bodyPr/>
          <a:lstStyle/>
          <a:p>
            <a:pPr algn="ctr"/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Marketing Plan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75C8-4050-4D67-764E-5863AB8F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 Campaign</a:t>
            </a:r>
            <a:endParaRPr lang="en-US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Partnerships and Collaborations</a:t>
            </a:r>
            <a:endParaRPr lang="en-US" sz="20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Limited-Time Offers</a:t>
            </a:r>
            <a:endParaRPr lang="en-US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Releases and Blog Posts</a:t>
            </a:r>
            <a:endParaRPr lang="en-US" sz="20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 Campaigns</a:t>
            </a:r>
            <a:endParaRPr lang="en-US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B12F85-F83F-4548-5E96-4990A1B83C8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3804"/>
            <a:ext cx="4114799" cy="522514"/>
          </a:xfrm>
        </p:spPr>
        <p:txBody>
          <a:bodyPr/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Short-Term Marketing Plan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F0BAF-5CB9-D5E8-21B5-94B80969B1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1442" y="2526317"/>
            <a:ext cx="3565198" cy="31734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 Marketing</a:t>
            </a:r>
            <a:endParaRPr lang="en-US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Testimonials</a:t>
            </a:r>
            <a:endParaRPr lang="en-US" sz="20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 Optimization (SEO)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Webinars and Workshops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Referral Program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Updates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F0CA5-1FD0-DF1A-1EC3-2F6B4FF76C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97600" y="1936765"/>
            <a:ext cx="4190241" cy="522514"/>
          </a:xfrm>
        </p:spPr>
        <p:txBody>
          <a:bodyPr/>
          <a:lstStyle/>
          <a:p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Long-Term Marketing Plan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BD6ADF-8873-7C5D-F59E-42170F2F8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1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178-B01C-61DE-EFE6-08607925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78656"/>
            <a:ext cx="9779183" cy="1325563"/>
          </a:xfrm>
        </p:spPr>
        <p:txBody>
          <a:bodyPr/>
          <a:lstStyle/>
          <a:p>
            <a:r>
              <a:rPr lang="en-GB" sz="6000" dirty="0"/>
              <a:t>Developing Needs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D144-EFE3-3410-A2B2-7D6CAACA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528203"/>
            <a:ext cx="5263787" cy="33544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System Developer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Database Administrator</a:t>
            </a:r>
            <a:endParaRPr lang="en-US" sz="2800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Quality Assurance Engineer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UI/UX Designers</a:t>
            </a:r>
            <a:endParaRPr lang="en-US" sz="2800" dirty="0">
              <a:solidFill>
                <a:srgbClr val="0D0D0D"/>
              </a:solidFill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Project Manager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Efficient budget use</a:t>
            </a:r>
            <a:endParaRPr lang="en-GB" sz="28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BE295-78B9-EFAD-638A-502CB3FF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7F8792-C698-97E8-666D-90D8557F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Courier Service Management System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BB91D9-A2AE-7924-32B7-29F5446E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0" dirty="0" err="1">
                <a:effectLst/>
                <a:latin typeface="+mj-lt"/>
                <a:cs typeface="Times New Roman" panose="02020603050405020304" pitchFamily="18" charset="0"/>
              </a:rPr>
              <a:t>Dr.</a:t>
            </a:r>
            <a:r>
              <a:rPr lang="en-GB" sz="2400" i="0" dirty="0">
                <a:effectLst/>
                <a:latin typeface="+mj-lt"/>
                <a:cs typeface="Times New Roman" panose="02020603050405020304" pitchFamily="18" charset="0"/>
              </a:rPr>
              <a:t> Mohammad </a:t>
            </a:r>
            <a:r>
              <a:rPr lang="en-GB" sz="2400" i="0" dirty="0" err="1">
                <a:effectLst/>
                <a:latin typeface="+mj-lt"/>
                <a:cs typeface="Times New Roman" panose="02020603050405020304" pitchFamily="18" charset="0"/>
              </a:rPr>
              <a:t>Rabiul</a:t>
            </a:r>
            <a:r>
              <a:rPr lang="en-GB" sz="2400" i="0" dirty="0">
                <a:effectLst/>
                <a:latin typeface="+mj-lt"/>
                <a:cs typeface="Times New Roman" panose="02020603050405020304" pitchFamily="18" charset="0"/>
              </a:rPr>
              <a:t> Islam</a:t>
            </a:r>
          </a:p>
          <a:p>
            <a:r>
              <a:rPr lang="en-GB" sz="2400" dirty="0">
                <a:latin typeface="+mj-lt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GB" sz="2400" dirty="0">
                <a:latin typeface="+mj-lt"/>
                <a:cs typeface="Times New Roman" panose="02020603050405020304" pitchFamily="18" charset="0"/>
              </a:rPr>
              <a:t>Department of Computer science </a:t>
            </a:r>
            <a:endParaRPr lang="en-GB" sz="2400" i="0" dirty="0">
              <a:effectLst/>
              <a:latin typeface="+mj-lt"/>
              <a:cs typeface="Times New Roman" panose="02020603050405020304" pitchFamily="18" charset="0"/>
            </a:endParaRPr>
          </a:p>
          <a:p>
            <a:endParaRPr lang="en-GB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E548-D150-8B33-54D4-CED58D4CA7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CE9C-FB79-9D0A-C537-FC8E2DBC7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8647-406A-E27C-5DFC-8AF24FEAA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FF031D-0A09-A826-96E9-BDC54B1412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err="1"/>
              <a:t>Faizur</a:t>
            </a:r>
            <a:r>
              <a:rPr lang="en-GB" sz="2400" dirty="0"/>
              <a:t> Rahman       20-43701-2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Md. </a:t>
            </a:r>
            <a:r>
              <a:rPr lang="en-GB" sz="2400" dirty="0" err="1"/>
              <a:t>Sabit</a:t>
            </a:r>
            <a:r>
              <a:rPr lang="en-GB" sz="2400" dirty="0"/>
              <a:t> Hasan    20-43703-2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Md. Ashraful Islam 20-43710-2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43B601-C47F-A896-9245-5695A6790AA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sz="2600" dirty="0"/>
              <a:t>Submitted to: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4ABF15-EB77-D9D5-F4A5-14FF0756FF9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sz="2600" dirty="0"/>
              <a:t>Submitted By:</a:t>
            </a:r>
          </a:p>
        </p:txBody>
      </p:sp>
    </p:spTree>
    <p:extLst>
      <p:ext uri="{BB962C8B-B14F-4D97-AF65-F5344CB8AC3E}">
        <p14:creationId xmlns:p14="http://schemas.microsoft.com/office/powerpoint/2010/main" val="381111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4918-668A-2ADA-40D6-C663EA8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57" y="291481"/>
            <a:ext cx="9779183" cy="1315720"/>
          </a:xfrm>
        </p:spPr>
        <p:txBody>
          <a:bodyPr/>
          <a:lstStyle/>
          <a:p>
            <a:r>
              <a:rPr lang="en-US" sz="6000" dirty="0"/>
              <a:t>Cost Volume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51D4-75FF-7F11-A602-B6D8874D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931" y="2526318"/>
            <a:ext cx="3218688" cy="2828613"/>
          </a:xfrm>
        </p:spPr>
        <p:txBody>
          <a:bodyPr/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Development:20000 BDT</a:t>
            </a:r>
            <a:r>
              <a:rPr lang="en-GB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Design: 15000 BDT</a:t>
            </a:r>
            <a:r>
              <a:rPr lang="en-GB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&amp; Advertising: 10000 BDT</a:t>
            </a:r>
            <a:r>
              <a:rPr lang="en-GB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Miscellaneous Expenses: 5000 BDT</a:t>
            </a:r>
            <a:r>
              <a:rPr lang="en-GB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Total Budget: 50000 BDT</a:t>
            </a:r>
            <a:endParaRPr lang="en-GB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23DF4-1C0A-9EDF-9A1E-8C532784363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535636" y="2003804"/>
            <a:ext cx="3173278" cy="522514"/>
          </a:xfrm>
        </p:spPr>
        <p:txBody>
          <a:bodyPr/>
          <a:lstStyle/>
          <a:p>
            <a:r>
              <a:rPr lang="en-GB" sz="2400" u="sng" dirty="0"/>
              <a:t>Cost Analysis:</a:t>
            </a:r>
            <a:endParaRPr lang="en-US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9F7368-BC0A-D73A-E6B9-A75CF48320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3203" y="2526318"/>
            <a:ext cx="3534718" cy="3468082"/>
          </a:xfrm>
        </p:spPr>
        <p:txBody>
          <a:bodyPr/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Our Total Budget = 50000 BDT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Selling Cost = 80000 BDT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 1 time sell profit = (80000-50000) = 30000 BDT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Expected Selling = 10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 10 times sell profit = (30000*10) = 300000 BDT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A1680B-4AE3-8363-91E2-4068ADFD33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93203" y="2003804"/>
            <a:ext cx="3173278" cy="522514"/>
          </a:xfrm>
        </p:spPr>
        <p:txBody>
          <a:bodyPr/>
          <a:lstStyle/>
          <a:p>
            <a:r>
              <a:rPr lang="en-GB" sz="2400" u="sng" dirty="0"/>
              <a:t>Profit Analysis:</a:t>
            </a:r>
            <a:endParaRPr lang="en-US" sz="2400" u="sng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3FD66D-B32B-B0AC-2175-61EDA28F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2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34347"/>
            <a:ext cx="9779183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430874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About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Background problem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Solution to the problem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System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Interface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Er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Activity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542DD-1547-B43A-86C4-F0532E956E99}"/>
              </a:ext>
            </a:extLst>
          </p:cNvPr>
          <p:cNvSpPr txBox="1"/>
          <p:nvPr/>
        </p:nvSpPr>
        <p:spPr>
          <a:xfrm>
            <a:off x="5688175" y="1844852"/>
            <a:ext cx="53363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Use-Case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Social Impact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Development plan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Project Schedule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Gantt Chart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Marketing Plan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Developing needs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COST and 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49826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839980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"Introducing the Courier Service Management System: Streamlining Operations and Enhancing Customer Experience. This innovative solution offers automated package tracking, efficient order management, and real-time updates for both staff and customers. With user-centric design and robust security, our system optimizes courier services, boosting operational efficiency and customer satisfaction. Join us in revolutionizing the courier industry and delivering seamless experiences."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29" y="-435103"/>
            <a:ext cx="6521331" cy="2470380"/>
          </a:xfrm>
        </p:spPr>
        <p:txBody>
          <a:bodyPr/>
          <a:lstStyle/>
          <a:p>
            <a:r>
              <a:rPr lang="en-GB" dirty="0"/>
              <a:t>About Services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235" y="2654172"/>
            <a:ext cx="6717977" cy="32648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Package Delivery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Branch Management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Staff Management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Package Management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Realtime Tracking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400" dirty="0">
                <a:latin typeface="Franklin Gothic Medium" panose="020B0603020102020204" pitchFamily="34" charset="0"/>
              </a:rPr>
              <a:t>User-friendly Interface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0F97844C-F1E7-2EA2-2C77-0F8FDF7AA686}"/>
              </a:ext>
            </a:extLst>
          </p:cNvPr>
          <p:cNvSpPr txBox="1">
            <a:spLocks/>
          </p:cNvSpPr>
          <p:nvPr/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200" smtClean="0"/>
              <a:pPr algn="r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E7E7-9E23-A8AD-958D-3A31CE6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5"/>
            <a:ext cx="9779183" cy="1325563"/>
          </a:xfrm>
        </p:spPr>
        <p:txBody>
          <a:bodyPr/>
          <a:lstStyle/>
          <a:p>
            <a:r>
              <a:rPr lang="en-GB" sz="5400" dirty="0"/>
              <a:t>Background Problem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1F9D-EC44-DBB4-AFB5-B73EAB3C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8567"/>
            <a:ext cx="9779182" cy="3366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complex and dynamic nature of modern courier services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manual management becomes prone to errors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delays, and inefficiencies. </a:t>
            </a:r>
            <a:endParaRPr lang="en-GB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miscommunication, missed deadlines, poor resource allocation, and dissatisfied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Customers today expect transparency, prompt deliveries, and reliable tracking, making it imperative for courier services to adapt and provide a seamless experience.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4A4D-9E13-0BFD-A181-FA8D18668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7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C3A8-26B6-102D-0C26-CDE88BFD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0" y="390832"/>
            <a:ext cx="9779183" cy="1325563"/>
          </a:xfrm>
        </p:spPr>
        <p:txBody>
          <a:bodyPr/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Solution to the Problem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C414-AF24-14BD-ABFC-2ECDCF20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16486"/>
            <a:ext cx="6314857" cy="28286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Streamlined Courier Operations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Role-Based Access</a:t>
            </a:r>
            <a:endParaRPr lang="en-US" sz="2800" dirty="0">
              <a:latin typeface="Franklin Gothic Medium" panose="020B060302010202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Tracking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Times New Roman" panose="02020603050405020304" pitchFamily="18" charset="0"/>
              </a:rPr>
              <a:t>User-Centric Interface</a:t>
            </a:r>
            <a:endParaRPr lang="en-US" sz="2800" dirty="0">
              <a:latin typeface="Franklin Gothic Medium" panose="020B060302010202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Reporting</a:t>
            </a:r>
          </a:p>
          <a:p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234CEE-75E3-D941-0B69-4DE73670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D4EA-6D69-F51E-B17B-A1C22A1F2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97452"/>
            <a:ext cx="6639319" cy="2490046"/>
          </a:xfrm>
        </p:spPr>
        <p:txBody>
          <a:bodyPr/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System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91CA-8727-09D8-BECC-77DC1D08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745614"/>
            <a:ext cx="6245912" cy="367485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User login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Courier Booking</a:t>
            </a:r>
            <a:endParaRPr lang="en-US" sz="2800" dirty="0">
              <a:latin typeface="Franklin Gothic Medium" panose="020B060302010202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Tracking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Delivery Management</a:t>
            </a:r>
            <a:endParaRPr lang="en-US" sz="2800" dirty="0">
              <a:latin typeface="Franklin Gothic Medium" panose="020B060302010202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Staff Management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Franklin Gothic Medium" panose="020B0603020102020204" pitchFamily="34" charset="0"/>
                <a:ea typeface="Calibri" panose="020F0502020204030204" pitchFamily="34" charset="0"/>
              </a:rPr>
              <a:t>Branch Management</a:t>
            </a:r>
            <a:endParaRPr lang="en-GB" sz="2800" dirty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2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0BBE-BD17-0260-8A5B-7C6041B1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892" y="-95336"/>
            <a:ext cx="9779183" cy="1325563"/>
          </a:xfrm>
        </p:spPr>
        <p:txBody>
          <a:bodyPr/>
          <a:lstStyle/>
          <a:p>
            <a:pPr algn="ctr"/>
            <a:r>
              <a:rPr lang="en-US" sz="6000" dirty="0"/>
              <a:t>Interfaces</a:t>
            </a:r>
          </a:p>
        </p:txBody>
      </p:sp>
      <p:pic>
        <p:nvPicPr>
          <p:cNvPr id="31" name="Content Placeholder 14">
            <a:extLst>
              <a:ext uri="{FF2B5EF4-FFF2-40B4-BE49-F238E27FC236}">
                <a16:creationId xmlns:a16="http://schemas.microsoft.com/office/drawing/2014/main" id="{844B39FC-C93A-D532-3978-056D943D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13833"/>
            <a:ext cx="5863520" cy="410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1C79B32-2E47-F135-7DF5-1A54CB168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CCE28F8-DB66-09EF-881E-893C94C0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913833"/>
            <a:ext cx="5453380" cy="410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78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{237ED1C6-A456-4806-9FA7-22D2095ED480}tf45331398_win32</Template>
  <TotalTime>202</TotalTime>
  <Words>534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Medium</vt:lpstr>
      <vt:lpstr>Tenorite</vt:lpstr>
      <vt:lpstr>Times New Roman</vt:lpstr>
      <vt:lpstr>Wingdings</vt:lpstr>
      <vt:lpstr>Office Theme</vt:lpstr>
      <vt:lpstr>Courier Service Management System</vt:lpstr>
      <vt:lpstr>Courier Service Management System</vt:lpstr>
      <vt:lpstr>Outline</vt:lpstr>
      <vt:lpstr>Introduction</vt:lpstr>
      <vt:lpstr>About Services</vt:lpstr>
      <vt:lpstr>Background Problem</vt:lpstr>
      <vt:lpstr>Solution to the Problem</vt:lpstr>
      <vt:lpstr>System Features</vt:lpstr>
      <vt:lpstr>Interfaces</vt:lpstr>
      <vt:lpstr>PowerPoint Presentation</vt:lpstr>
      <vt:lpstr>  ER Diagrams</vt:lpstr>
      <vt:lpstr>Activity Diagram</vt:lpstr>
      <vt:lpstr>Use-case Diagram </vt:lpstr>
      <vt:lpstr>Social Impact</vt:lpstr>
      <vt:lpstr>Development Plan </vt:lpstr>
      <vt:lpstr>Project Schedule</vt:lpstr>
      <vt:lpstr>Gantt Chart</vt:lpstr>
      <vt:lpstr>Marketing Plan</vt:lpstr>
      <vt:lpstr>Developing Needs</vt:lpstr>
      <vt:lpstr>Cost Volume Profit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 Service Management System</dc:title>
  <dc:creator>MD. SABIT HASAN</dc:creator>
  <cp:lastModifiedBy>FAIZUR RAHMAN</cp:lastModifiedBy>
  <cp:revision>8</cp:revision>
  <dcterms:created xsi:type="dcterms:W3CDTF">2023-08-15T19:36:19Z</dcterms:created>
  <dcterms:modified xsi:type="dcterms:W3CDTF">2023-08-16T10:33:15Z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