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58" r:id="rId6"/>
    <p:sldId id="259" r:id="rId7"/>
    <p:sldId id="260" r:id="rId8"/>
    <p:sldId id="264" r:id="rId9"/>
    <p:sldId id="261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fr-M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84E"/>
    <a:srgbClr val="283041"/>
    <a:srgbClr val="F6F6F6"/>
    <a:srgbClr val="566991"/>
    <a:srgbClr val="BD9A3A"/>
    <a:srgbClr val="D1BB9F"/>
    <a:srgbClr val="20293D"/>
    <a:srgbClr val="BF9E42"/>
    <a:srgbClr val="283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D245B-C0F1-4923-BCC6-41C6F2E11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2B5A06-7B0E-4950-A1F0-DDF2E5761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7CF63C-FE83-4E00-970D-A7708F1E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6F40-C02F-43EA-8CAC-6D1889B854FF}" type="datetimeFigureOut">
              <a:rPr lang="fr-MG" smtClean="0"/>
              <a:t>12/11/2020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7392D2-5A18-403F-BCDA-B89902F4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F70C3-AA7E-4832-A77D-325B3EF5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816D-AA71-4748-96A6-89FD1B0B878E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4924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D30C4-4175-4B46-B4FB-6329E6DA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4BA7F8-32C4-4FE9-9BBB-47D7F720B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3DC130-9638-47F4-9EC1-4082AF9A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6F40-C02F-43EA-8CAC-6D1889B854FF}" type="datetimeFigureOut">
              <a:rPr lang="fr-MG" smtClean="0"/>
              <a:t>12/11/2020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C7C963-138B-49E6-955F-49EF5727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29A2F9-A55E-47EC-A08E-ABE913D2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816D-AA71-4748-96A6-89FD1B0B878E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29910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2A91A4-4A89-4510-AF90-E0B9F208C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3AAF7F-2986-49E3-A72F-7812E3602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585C91-63C5-42E7-A034-E119DFD1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6F40-C02F-43EA-8CAC-6D1889B854FF}" type="datetimeFigureOut">
              <a:rPr lang="fr-MG" smtClean="0"/>
              <a:t>12/11/2020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BC2ACE-95D3-43BE-BB08-6F2BC731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EC89E4-3B1B-4333-A981-4BC8867A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816D-AA71-4748-96A6-89FD1B0B878E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6016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F4DAB-B98D-49C7-95EA-E34F292A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EC5B4-FF47-4836-A4F4-E9CAB506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2C807-E489-4961-A369-35DA7422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6F40-C02F-43EA-8CAC-6D1889B854FF}" type="datetimeFigureOut">
              <a:rPr lang="fr-MG" smtClean="0"/>
              <a:t>12/11/2020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18538-80D8-48C0-AB4D-676AEFB4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5EA9AF-625B-431C-B256-1644888F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816D-AA71-4748-96A6-89FD1B0B878E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429439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1D894-49EB-4A8A-A168-C1D14CD8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5D9D55-9DF2-4170-A3F4-F9D75B173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499F7-D742-4C33-B2E1-3FFA042B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6F40-C02F-43EA-8CAC-6D1889B854FF}" type="datetimeFigureOut">
              <a:rPr lang="fr-MG" smtClean="0"/>
              <a:t>12/11/2020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99CC5F-3054-48A6-8691-D2D3409C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E4B267-2FA9-4EF5-81A2-DB443D48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816D-AA71-4748-96A6-89FD1B0B878E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407704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9DCD5-5444-476E-93DC-07237E51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EAF7A-FF55-4C2E-80D9-A9E4774ED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1FF458-3155-485D-9DFE-F3CDAB681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30B701-D170-4610-9F16-7E73D03C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6F40-C02F-43EA-8CAC-6D1889B854FF}" type="datetimeFigureOut">
              <a:rPr lang="fr-MG" smtClean="0"/>
              <a:t>12/11/2020</a:t>
            </a:fld>
            <a:endParaRPr lang="fr-M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A50FAA-7148-4C55-80A6-93C7F3F3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FC2B25-20F0-4DEC-8341-243C618C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816D-AA71-4748-96A6-89FD1B0B878E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95905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5B7C0-F79E-4333-B76B-FA524C68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E3EE78-1310-4636-912D-3FEFD8E4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E61816-0A97-4583-AF4F-831DACC72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36A8A9-3250-4F55-9283-B7ABBC5A6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FB37F1-1B5A-4E9A-8777-C19C5244A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8E0D00-B0D7-4A09-A37A-281FEDF1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6F40-C02F-43EA-8CAC-6D1889B854FF}" type="datetimeFigureOut">
              <a:rPr lang="fr-MG" smtClean="0"/>
              <a:t>12/11/2020</a:t>
            </a:fld>
            <a:endParaRPr lang="fr-MG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7D7FF2-010C-424C-BDE9-8342A870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82C2D2F-7D6C-40E9-8C6A-32F2BC13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816D-AA71-4748-96A6-89FD1B0B878E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7494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1BAC3-A293-48D2-87B2-DD40B93C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209333-6831-4F53-9D9C-70E11888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6F40-C02F-43EA-8CAC-6D1889B854FF}" type="datetimeFigureOut">
              <a:rPr lang="fr-MG" smtClean="0"/>
              <a:t>12/11/2020</a:t>
            </a:fld>
            <a:endParaRPr lang="fr-MG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248216-F2A7-42D7-AC78-DCC70492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BBDA03-44A5-409A-92BD-A71507F8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816D-AA71-4748-96A6-89FD1B0B878E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71760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84EFD5-38F9-4968-8C99-ACF0914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6F40-C02F-43EA-8CAC-6D1889B854FF}" type="datetimeFigureOut">
              <a:rPr lang="fr-MG" smtClean="0"/>
              <a:t>12/11/2020</a:t>
            </a:fld>
            <a:endParaRPr lang="fr-MG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FEFE07-77C5-4039-9198-AF835A43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91650D-830C-4F9A-8AD4-68B762DD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816D-AA71-4748-96A6-89FD1B0B878E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5501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8646F-BB5B-4F11-86FE-B67C4D66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F625A-D60E-4815-841A-2FB57E963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323A2B-B9CB-482E-A51A-4E6CB51B0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956B0A-32F8-4EA9-8A61-5CA20CFB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6F40-C02F-43EA-8CAC-6D1889B854FF}" type="datetimeFigureOut">
              <a:rPr lang="fr-MG" smtClean="0"/>
              <a:t>12/11/2020</a:t>
            </a:fld>
            <a:endParaRPr lang="fr-M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2222D5-D83C-4BE6-9860-D003A339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BDCB9F-CB0A-4A56-8B7E-2AA0EF5E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816D-AA71-4748-96A6-89FD1B0B878E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34763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76C58-5E11-43B5-B82E-464EBD52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6F714A-6918-4A49-A7C6-9389CBC28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DD7D10-C4BF-4264-A48B-94E52C40D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7D0B9F-BC2F-44BB-9D7D-77A4925C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A6F40-C02F-43EA-8CAC-6D1889B854FF}" type="datetimeFigureOut">
              <a:rPr lang="fr-MG" smtClean="0"/>
              <a:t>12/11/2020</a:t>
            </a:fld>
            <a:endParaRPr lang="fr-M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DEC5BA-8E18-4383-929D-95606054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D69768-1387-435F-805C-5F9CA19D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816D-AA71-4748-96A6-89FD1B0B878E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43820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CE93D0-A162-4045-999F-716ED969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C1D2C7-7DAF-41FE-9E9D-B699F4ED0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E0C33E-3738-4080-92E2-5DF176ACA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6F40-C02F-43EA-8CAC-6D1889B854FF}" type="datetimeFigureOut">
              <a:rPr lang="fr-MG" smtClean="0"/>
              <a:t>12/11/2020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63DE65-C3D9-47DC-9983-BD0454E6B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B07925-9B5F-472F-B108-23F2DFF27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816D-AA71-4748-96A6-89FD1B0B878E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1355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M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C729288-0581-4FBF-9A00-751627604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"/>
            <a:ext cx="12192000" cy="686490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A523150-E377-451E-B512-2E06166FF9FC}"/>
              </a:ext>
            </a:extLst>
          </p:cNvPr>
          <p:cNvSpPr txBox="1"/>
          <p:nvPr/>
        </p:nvSpPr>
        <p:spPr>
          <a:xfrm>
            <a:off x="1669774" y="1086102"/>
            <a:ext cx="9183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>
                <a:solidFill>
                  <a:srgbClr val="20293D"/>
                </a:solidFill>
                <a:latin typeface="Baskerville Old Face" panose="02020602080505020303" pitchFamily="18" charset="0"/>
              </a:rPr>
              <a:t>SITE BOUTIQUE EN LIGNE</a:t>
            </a:r>
            <a:endParaRPr lang="fr-MG" sz="3000" b="1" dirty="0">
              <a:solidFill>
                <a:srgbClr val="20293D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6B3ACD5-60AF-4AC7-A3E5-F092729CC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84" y="2848371"/>
            <a:ext cx="5034552" cy="13092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4ADA313-A4D8-49B0-A3AD-3000F2A594C9}"/>
              </a:ext>
            </a:extLst>
          </p:cNvPr>
          <p:cNvSpPr txBox="1"/>
          <p:nvPr/>
        </p:nvSpPr>
        <p:spPr>
          <a:xfrm>
            <a:off x="3181410" y="5491423"/>
            <a:ext cx="661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20293D"/>
                </a:solidFill>
                <a:latin typeface="Baskerville Old Face" panose="02020602080505020303" pitchFamily="18" charset="0"/>
              </a:rPr>
              <a:t>GROUPE 12 </a:t>
            </a:r>
            <a:r>
              <a:rPr lang="fr-FR" b="1" dirty="0">
                <a:solidFill>
                  <a:srgbClr val="20293D"/>
                </a:solidFill>
                <a:latin typeface="Baskerville Old Face" panose="02020602080505020303" pitchFamily="18" charset="0"/>
              </a:rPr>
              <a:t>:  </a:t>
            </a:r>
            <a:r>
              <a:rPr lang="fr-FR" b="1" dirty="0" err="1">
                <a:solidFill>
                  <a:srgbClr val="2029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Faneva</a:t>
            </a:r>
            <a:r>
              <a:rPr lang="fr-FR" b="1" dirty="0">
                <a:solidFill>
                  <a:srgbClr val="2029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Teddy, </a:t>
            </a:r>
            <a:r>
              <a:rPr lang="fr-FR" b="1" dirty="0" err="1">
                <a:solidFill>
                  <a:srgbClr val="2029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Onintsoa</a:t>
            </a:r>
            <a:r>
              <a:rPr lang="fr-FR" b="1" dirty="0">
                <a:solidFill>
                  <a:srgbClr val="2029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Mac Brian, Kanto </a:t>
            </a:r>
            <a:endParaRPr lang="fr-MG" b="1" dirty="0">
              <a:solidFill>
                <a:srgbClr val="2029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FB72E7A-5CFF-41BD-844D-C554A2467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586" y="5860755"/>
            <a:ext cx="1630414" cy="10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3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C0E51-D99B-4BD2-B343-40088B8B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C9F74-C681-4DF2-9B06-BBC74EFA9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G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7348238C-E5E8-4075-816C-E1CF5AAF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" y="0"/>
            <a:ext cx="12176117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A430609-F30E-4E3A-955E-1D719FEC8D2E}"/>
              </a:ext>
            </a:extLst>
          </p:cNvPr>
          <p:cNvSpPr txBox="1"/>
          <p:nvPr/>
        </p:nvSpPr>
        <p:spPr>
          <a:xfrm>
            <a:off x="3757814" y="780199"/>
            <a:ext cx="5169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20293D"/>
                </a:solidFill>
                <a:latin typeface="Baskerville Old Face" panose="02020602080505020303" pitchFamily="18" charset="0"/>
              </a:rPr>
              <a:t>TABLEAU DE BORD</a:t>
            </a:r>
            <a:endParaRPr lang="fr-MG" sz="3200" b="1" dirty="0">
              <a:solidFill>
                <a:srgbClr val="20293D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3B3B8B1-87EA-4D3F-B97C-9C00A7CF2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32" y="1364974"/>
            <a:ext cx="9703336" cy="45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3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4B3AB-39E9-4205-854C-6308BF91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B126F-5015-4E05-8CC2-8860BE5D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G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830BDB3E-8AB7-483E-B276-1209B9B8E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" y="0"/>
            <a:ext cx="12176117" cy="6858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DA1E997-093D-44C2-A750-847979949C27}"/>
              </a:ext>
            </a:extLst>
          </p:cNvPr>
          <p:cNvSpPr txBox="1"/>
          <p:nvPr/>
        </p:nvSpPr>
        <p:spPr>
          <a:xfrm>
            <a:off x="3114675" y="1400969"/>
            <a:ext cx="5962650" cy="552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20293D"/>
                </a:solidFill>
                <a:latin typeface="Baskerville Old Face" panose="02020602080505020303" pitchFamily="18" charset="0"/>
              </a:rPr>
              <a:t>DEMO</a:t>
            </a:r>
          </a:p>
          <a:p>
            <a:pPr algn="ctr"/>
            <a:endParaRPr lang="fr-FR" sz="3200" b="1" dirty="0">
              <a:solidFill>
                <a:srgbClr val="20293D"/>
              </a:solidFill>
              <a:latin typeface="Baskerville Old Face" panose="02020602080505020303" pitchFamily="18" charset="0"/>
            </a:endParaRPr>
          </a:p>
          <a:p>
            <a:pPr algn="ctr"/>
            <a:endParaRPr lang="fr-FR" sz="3200" b="1" dirty="0">
              <a:solidFill>
                <a:srgbClr val="20293D"/>
              </a:solidFill>
              <a:latin typeface="Baskerville Old Face" panose="02020602080505020303" pitchFamily="18" charset="0"/>
            </a:endParaRPr>
          </a:p>
          <a:p>
            <a:pPr algn="ctr"/>
            <a:endParaRPr lang="fr-FR" sz="3200" b="1" dirty="0">
              <a:solidFill>
                <a:srgbClr val="20293D"/>
              </a:solidFill>
              <a:latin typeface="Baskerville Old Face" panose="02020602080505020303" pitchFamily="18" charset="0"/>
            </a:endParaRPr>
          </a:p>
          <a:p>
            <a:pPr algn="ctr"/>
            <a:endParaRPr lang="fr-FR" sz="3200" b="1" dirty="0">
              <a:solidFill>
                <a:srgbClr val="20293D"/>
              </a:solidFill>
              <a:latin typeface="Baskerville Old Face" panose="02020602080505020303" pitchFamily="18" charset="0"/>
            </a:endParaRPr>
          </a:p>
          <a:p>
            <a:pPr algn="ctr"/>
            <a:endParaRPr lang="fr-FR" sz="3200" b="1" dirty="0">
              <a:solidFill>
                <a:srgbClr val="20293D"/>
              </a:solidFill>
              <a:latin typeface="Baskerville Old Face" panose="02020602080505020303" pitchFamily="18" charset="0"/>
            </a:endParaRPr>
          </a:p>
          <a:p>
            <a:pPr algn="ctr"/>
            <a:endParaRPr lang="fr-FR" sz="3200" b="1" dirty="0">
              <a:solidFill>
                <a:srgbClr val="20293D"/>
              </a:solidFill>
              <a:latin typeface="Baskerville Old Face" panose="02020602080505020303" pitchFamily="18" charset="0"/>
            </a:endParaRPr>
          </a:p>
          <a:p>
            <a:pPr algn="ctr"/>
            <a:r>
              <a:rPr lang="fr-FR" sz="3200" b="1" dirty="0">
                <a:solidFill>
                  <a:srgbClr val="20293D"/>
                </a:solidFill>
                <a:latin typeface="Baskerville Old Face" panose="02020602080505020303" pitchFamily="18" charset="0"/>
              </a:rPr>
              <a:t>C ’EST PARTI !</a:t>
            </a:r>
          </a:p>
          <a:p>
            <a:pPr algn="ctr"/>
            <a:endParaRPr lang="fr-FR" sz="3200" b="1" dirty="0">
              <a:solidFill>
                <a:srgbClr val="20293D"/>
              </a:solidFill>
              <a:latin typeface="Baskerville Old Face" panose="02020602080505020303" pitchFamily="18" charset="0"/>
            </a:endParaRPr>
          </a:p>
          <a:p>
            <a:pPr algn="ctr"/>
            <a:endParaRPr lang="fr-FR" sz="3200" b="1" dirty="0">
              <a:solidFill>
                <a:srgbClr val="20293D"/>
              </a:solidFill>
              <a:latin typeface="Baskerville Old Face" panose="02020602080505020303" pitchFamily="18" charset="0"/>
            </a:endParaRPr>
          </a:p>
          <a:p>
            <a:pPr algn="ctr"/>
            <a:endParaRPr lang="fr-MG" sz="3200" b="1" dirty="0">
              <a:solidFill>
                <a:srgbClr val="20293D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74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32F6A-261D-462C-9C22-BA864E1F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CA454-7A1E-4669-BADB-0CFF4EFFD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G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457286E3-42E2-4AC0-AE1D-96E9D023F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" y="0"/>
            <a:ext cx="12176117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0A7C609-CECF-4F65-A38D-FB401B1BBD3C}"/>
              </a:ext>
            </a:extLst>
          </p:cNvPr>
          <p:cNvSpPr txBox="1"/>
          <p:nvPr/>
        </p:nvSpPr>
        <p:spPr>
          <a:xfrm>
            <a:off x="4575903" y="852200"/>
            <a:ext cx="3040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20293D"/>
                </a:solidFill>
                <a:latin typeface="Baskerville Old Face" panose="02020602080505020303" pitchFamily="18" charset="0"/>
              </a:rPr>
              <a:t>CONCLUSION</a:t>
            </a:r>
            <a:endParaRPr lang="fr-MG" sz="3200" b="1" dirty="0">
              <a:solidFill>
                <a:srgbClr val="20293D"/>
              </a:solidFill>
              <a:latin typeface="Baskerville Old Face" panose="02020602080505020303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A97FFA-5249-419C-88A4-CC826DF67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80338"/>
              </p:ext>
            </p:extLst>
          </p:nvPr>
        </p:nvGraphicFramePr>
        <p:xfrm>
          <a:off x="2077489" y="1493187"/>
          <a:ext cx="8037022" cy="4512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8511">
                  <a:extLst>
                    <a:ext uri="{9D8B030D-6E8A-4147-A177-3AD203B41FA5}">
                      <a16:colId xmlns:a16="http://schemas.microsoft.com/office/drawing/2014/main" val="1964543432"/>
                    </a:ext>
                  </a:extLst>
                </a:gridCol>
                <a:gridCol w="4018511">
                  <a:extLst>
                    <a:ext uri="{9D8B030D-6E8A-4147-A177-3AD203B41FA5}">
                      <a16:colId xmlns:a16="http://schemas.microsoft.com/office/drawing/2014/main" val="2871493802"/>
                    </a:ext>
                  </a:extLst>
                </a:gridCol>
              </a:tblGrid>
              <a:tr h="6417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Baskerville Old Face" panose="02020602080505020303" pitchFamily="18" charset="0"/>
                        </a:rPr>
                        <a:t>Pourquoi prendre notre site ?</a:t>
                      </a:r>
                      <a:endParaRPr lang="fr-MG" sz="2000" dirty="0">
                        <a:effectLst/>
                        <a:latin typeface="Baskerville Old Face" panose="020206020805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BD9A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Caractéristiques</a:t>
                      </a:r>
                      <a:endParaRPr lang="fr-MG" sz="2000" dirty="0">
                        <a:solidFill>
                          <a:schemeClr val="bg1"/>
                        </a:solidFill>
                        <a:effectLst/>
                        <a:latin typeface="Baskerville Old Face" panose="020206020805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BD9A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410931"/>
                  </a:ext>
                </a:extLst>
              </a:tr>
              <a:tr h="6480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Baskerville Old Face" panose="02020602080505020303" pitchFamily="18" charset="0"/>
                        </a:rPr>
                        <a:t>Sécurité</a:t>
                      </a:r>
                      <a:endParaRPr lang="fr-MG" sz="2000" dirty="0">
                        <a:effectLst/>
                        <a:latin typeface="Baskerville Old Face" panose="020206020805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Fiable pour la gestion des ventes et des clients</a:t>
                      </a:r>
                      <a:endParaRPr lang="fr-MG" sz="2000" dirty="0">
                        <a:solidFill>
                          <a:schemeClr val="bg1"/>
                        </a:solidFill>
                        <a:effectLst/>
                        <a:latin typeface="Baskerville Old Face" panose="020206020805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652381"/>
                  </a:ext>
                </a:extLst>
              </a:tr>
              <a:tr h="644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Baskerville Old Face" panose="02020602080505020303" pitchFamily="18" charset="0"/>
                        </a:rPr>
                        <a:t>Orgueil</a:t>
                      </a:r>
                      <a:endParaRPr lang="fr-MG" sz="2000" dirty="0">
                        <a:effectLst/>
                        <a:latin typeface="Baskerville Old Face" panose="020206020805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Moderne </a:t>
                      </a:r>
                      <a:endParaRPr lang="fr-MG" sz="2000" dirty="0">
                        <a:solidFill>
                          <a:schemeClr val="bg1"/>
                        </a:solidFill>
                        <a:effectLst/>
                        <a:latin typeface="Baskerville Old Face" panose="020206020805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72482"/>
                  </a:ext>
                </a:extLst>
              </a:tr>
              <a:tr h="644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Baskerville Old Face" panose="02020602080505020303" pitchFamily="18" charset="0"/>
                        </a:rPr>
                        <a:t>Nouveauté</a:t>
                      </a:r>
                      <a:endParaRPr lang="fr-MG" sz="2000" dirty="0">
                        <a:effectLst/>
                        <a:latin typeface="Baskerville Old Face" panose="020206020805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Plus grande mobilité</a:t>
                      </a:r>
                      <a:endParaRPr lang="fr-MG" sz="2000" dirty="0">
                        <a:solidFill>
                          <a:schemeClr val="bg1"/>
                        </a:solidFill>
                        <a:effectLst/>
                        <a:latin typeface="Baskerville Old Face" panose="020206020805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09523"/>
                  </a:ext>
                </a:extLst>
              </a:tr>
              <a:tr h="644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Baskerville Old Face" panose="02020602080505020303" pitchFamily="18" charset="0"/>
                        </a:rPr>
                        <a:t>Confort</a:t>
                      </a:r>
                      <a:endParaRPr lang="fr-MG" sz="2000" dirty="0">
                        <a:effectLst/>
                        <a:latin typeface="Baskerville Old Face" panose="020206020805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Convivial</a:t>
                      </a:r>
                      <a:endParaRPr lang="fr-MG" sz="2000" dirty="0">
                        <a:solidFill>
                          <a:schemeClr val="bg1"/>
                        </a:solidFill>
                        <a:effectLst/>
                        <a:latin typeface="Baskerville Old Face" panose="020206020805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006840"/>
                  </a:ext>
                </a:extLst>
              </a:tr>
              <a:tr h="644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Baskerville Old Face" panose="02020602080505020303" pitchFamily="18" charset="0"/>
                        </a:rPr>
                        <a:t>Argent</a:t>
                      </a:r>
                      <a:endParaRPr lang="fr-MG" sz="2000" dirty="0">
                        <a:effectLst/>
                        <a:latin typeface="Baskerville Old Face" panose="020206020805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Abordable par rapport à la qualité</a:t>
                      </a:r>
                      <a:endParaRPr lang="fr-MG" sz="2000" dirty="0">
                        <a:solidFill>
                          <a:schemeClr val="bg1"/>
                        </a:solidFill>
                        <a:effectLst/>
                        <a:latin typeface="Baskerville Old Face" panose="020206020805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1474"/>
                  </a:ext>
                </a:extLst>
              </a:tr>
              <a:tr h="644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effectLst/>
                          <a:latin typeface="Baskerville Old Face" panose="02020602080505020303" pitchFamily="18" charset="0"/>
                        </a:rPr>
                        <a:t>Sympathie</a:t>
                      </a:r>
                      <a:endParaRPr lang="fr-MG" sz="2000" dirty="0">
                        <a:effectLst/>
                        <a:latin typeface="Baskerville Old Face" panose="020206020805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000" dirty="0"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</a:rPr>
                        <a:t>Fidélité des clients</a:t>
                      </a:r>
                      <a:endParaRPr lang="fr-MG" sz="2000" dirty="0">
                        <a:solidFill>
                          <a:schemeClr val="bg1"/>
                        </a:solidFill>
                        <a:effectLst/>
                        <a:latin typeface="Baskerville Old Face" panose="020206020805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796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86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C93D5F8-DEB1-42EF-9419-78A72DA7B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6117" cy="6858000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6F37A3-50DA-4C17-B21A-75A60E199D20}"/>
              </a:ext>
            </a:extLst>
          </p:cNvPr>
          <p:cNvSpPr txBox="1"/>
          <p:nvPr/>
        </p:nvSpPr>
        <p:spPr>
          <a:xfrm>
            <a:off x="3041077" y="856515"/>
            <a:ext cx="5636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20293D"/>
                </a:solidFill>
                <a:latin typeface="Baskerville Old Face" panose="02020602080505020303" pitchFamily="18" charset="0"/>
              </a:rPr>
              <a:t>NOTRE VISION</a:t>
            </a:r>
            <a:endParaRPr lang="fr-MG" sz="3200" b="1" dirty="0">
              <a:solidFill>
                <a:srgbClr val="20293D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A4ECBFA-9320-4575-AF55-0098D78D21C6}"/>
              </a:ext>
            </a:extLst>
          </p:cNvPr>
          <p:cNvSpPr txBox="1"/>
          <p:nvPr/>
        </p:nvSpPr>
        <p:spPr>
          <a:xfrm>
            <a:off x="1233367" y="1779662"/>
            <a:ext cx="3442645" cy="350865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rgbClr val="20293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Vision</a:t>
            </a:r>
            <a:r>
              <a:rPr lang="fr-FR" sz="2400" dirty="0">
                <a:solidFill>
                  <a:srgbClr val="20293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>
                <a:solidFill>
                  <a:srgbClr val="20293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actuelle</a:t>
            </a:r>
            <a:r>
              <a:rPr lang="fr-FR" sz="2400" dirty="0">
                <a:solidFill>
                  <a:srgbClr val="20293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0293D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Boutique physique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0293D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Problème de paiement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0293D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Problème de gestion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rgbClr val="2029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rgbClr val="2029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MG" dirty="0">
              <a:solidFill>
                <a:srgbClr val="2029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A309E-ABF3-40C6-8574-B0BCB09E76C8}"/>
              </a:ext>
            </a:extLst>
          </p:cNvPr>
          <p:cNvSpPr txBox="1"/>
          <p:nvPr/>
        </p:nvSpPr>
        <p:spPr>
          <a:xfrm>
            <a:off x="1183329" y="4867748"/>
            <a:ext cx="3442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20293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Cibles de ce projet : </a:t>
            </a:r>
            <a:endParaRPr lang="fr-FR" sz="2400" dirty="0">
              <a:solidFill>
                <a:srgbClr val="20293D"/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  <a:p>
            <a:r>
              <a:rPr lang="fr-FR" sz="2400" dirty="0">
                <a:solidFill>
                  <a:srgbClr val="20293D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Magasins et leurs clients</a:t>
            </a:r>
            <a:endParaRPr lang="fr-MG" sz="2400" dirty="0">
              <a:solidFill>
                <a:srgbClr val="20293D"/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0C081F-7C42-492B-B17F-6BCE413D9D51}"/>
              </a:ext>
            </a:extLst>
          </p:cNvPr>
          <p:cNvSpPr txBox="1"/>
          <p:nvPr/>
        </p:nvSpPr>
        <p:spPr>
          <a:xfrm>
            <a:off x="6096000" y="1820761"/>
            <a:ext cx="48626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rgbClr val="20293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Vision Future 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sz="2400" dirty="0">
                <a:solidFill>
                  <a:srgbClr val="20293D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Boutique en ligne accessible partout selon les fournisseurs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0293D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 Garantie et fiabilité du service en ligne vis-à-vis des clients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0293D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 Bonne gestion des articles, des ventes, des stocks et des clients</a:t>
            </a:r>
          </a:p>
          <a:p>
            <a:endParaRPr lang="fr-FR" dirty="0"/>
          </a:p>
          <a:p>
            <a:endParaRPr lang="fr-MG" dirty="0"/>
          </a:p>
        </p:txBody>
      </p:sp>
    </p:spTree>
    <p:extLst>
      <p:ext uri="{BB962C8B-B14F-4D97-AF65-F5344CB8AC3E}">
        <p14:creationId xmlns:p14="http://schemas.microsoft.com/office/powerpoint/2010/main" val="396765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3A652040-C09E-41B4-B6A1-2B2527ACF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" y="0"/>
            <a:ext cx="12176117" cy="685800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421EBB-B642-4D88-8AF0-5E062B972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47" y="1325535"/>
            <a:ext cx="7920506" cy="455842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79743A-9A32-4385-97E2-468B8B4F9F21}"/>
              </a:ext>
            </a:extLst>
          </p:cNvPr>
          <p:cNvSpPr txBox="1"/>
          <p:nvPr/>
        </p:nvSpPr>
        <p:spPr>
          <a:xfrm>
            <a:off x="2515486" y="740760"/>
            <a:ext cx="6774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20293D"/>
                </a:solidFill>
                <a:latin typeface="Baskerville Old Face" panose="02020602080505020303" pitchFamily="18" charset="0"/>
              </a:rPr>
              <a:t>Illustration de la vision future </a:t>
            </a:r>
            <a:endParaRPr lang="fr-MG" sz="3200" b="1" dirty="0">
              <a:solidFill>
                <a:srgbClr val="20293D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1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84ECB5-200D-4664-A1B1-6447E25D1DCE}"/>
              </a:ext>
            </a:extLst>
          </p:cNvPr>
          <p:cNvSpPr txBox="1"/>
          <p:nvPr/>
        </p:nvSpPr>
        <p:spPr>
          <a:xfrm>
            <a:off x="5370490" y="12492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MG" dirty="0"/>
          </a:p>
        </p:txBody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AD456389-F98E-4BBA-8373-03A7A38A4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" y="40114"/>
            <a:ext cx="12176117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519D4F8-D82B-49AF-AFCB-F9B0520EC946}"/>
              </a:ext>
            </a:extLst>
          </p:cNvPr>
          <p:cNvSpPr/>
          <p:nvPr/>
        </p:nvSpPr>
        <p:spPr>
          <a:xfrm>
            <a:off x="1531793" y="1942709"/>
            <a:ext cx="4129845" cy="4104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83041"/>
                </a:solidFill>
                <a:latin typeface="Baskerville Old Face" panose="02020602080505020303" pitchFamily="18" charset="0"/>
              </a:rPr>
              <a:t>Processus de vente en ligne </a:t>
            </a:r>
            <a:endParaRPr lang="fr-MG" sz="2400" dirty="0">
              <a:solidFill>
                <a:srgbClr val="283041"/>
              </a:solidFill>
              <a:latin typeface="Baskerville Old Face" panose="02020602080505020303" pitchFamily="18" charset="0"/>
            </a:endParaRPr>
          </a:p>
          <a:p>
            <a:r>
              <a:rPr lang="fr-FR" sz="2400" dirty="0">
                <a:solidFill>
                  <a:srgbClr val="283041"/>
                </a:solidFill>
                <a:latin typeface="Baskerville Old Face" panose="02020602080505020303" pitchFamily="18" charset="0"/>
              </a:rPr>
              <a:t> </a:t>
            </a:r>
            <a:endParaRPr lang="fr-MG" sz="2400" dirty="0">
              <a:solidFill>
                <a:srgbClr val="283041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83041"/>
                </a:solidFill>
                <a:latin typeface="Baskerville Old Face" panose="02020602080505020303" pitchFamily="18" charset="0"/>
              </a:rPr>
              <a:t>Confiance des clients </a:t>
            </a:r>
            <a:endParaRPr lang="fr-MG" sz="2400" dirty="0">
              <a:solidFill>
                <a:srgbClr val="283041"/>
              </a:solidFill>
              <a:latin typeface="Baskerville Old Face" panose="02020602080505020303" pitchFamily="18" charset="0"/>
            </a:endParaRPr>
          </a:p>
          <a:p>
            <a:r>
              <a:rPr lang="fr-FR" sz="2400" dirty="0">
                <a:solidFill>
                  <a:srgbClr val="283041"/>
                </a:solidFill>
                <a:latin typeface="Baskerville Old Face" panose="02020602080505020303" pitchFamily="18" charset="0"/>
              </a:rPr>
              <a:t> </a:t>
            </a:r>
            <a:endParaRPr lang="fr-MG" sz="2400" dirty="0">
              <a:solidFill>
                <a:srgbClr val="283041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83041"/>
                </a:solidFill>
                <a:latin typeface="Baskerville Old Face" panose="02020602080505020303" pitchFamily="18" charset="0"/>
              </a:rPr>
              <a:t>Optimisation de la gestion des ventes et des ressources humaines, financières et matérielles</a:t>
            </a:r>
            <a:endParaRPr lang="fr-MG" sz="2400" dirty="0">
              <a:solidFill>
                <a:srgbClr val="283041"/>
              </a:solidFill>
              <a:latin typeface="Baskerville Old Face" panose="02020602080505020303" pitchFamily="18" charset="0"/>
            </a:endParaRPr>
          </a:p>
          <a:p>
            <a:r>
              <a:rPr lang="fr-FR" sz="2000" dirty="0">
                <a:solidFill>
                  <a:srgbClr val="283041"/>
                </a:solidFill>
              </a:rPr>
              <a:t> </a:t>
            </a:r>
            <a:endParaRPr lang="fr-MG" sz="2000" dirty="0">
              <a:solidFill>
                <a:srgbClr val="283041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M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D1A658-3D05-42FB-BDD2-69028752F2EC}"/>
              </a:ext>
            </a:extLst>
          </p:cNvPr>
          <p:cNvSpPr txBox="1"/>
          <p:nvPr/>
        </p:nvSpPr>
        <p:spPr>
          <a:xfrm>
            <a:off x="6798225" y="1852557"/>
            <a:ext cx="3861982" cy="419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Stratégies</a:t>
            </a:r>
            <a:endParaRPr lang="fr-MG" sz="2400" dirty="0">
              <a:solidFill>
                <a:srgbClr val="283041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83041"/>
                </a:solidFill>
                <a:latin typeface="Baskerville Old Face" panose="02020602080505020303" pitchFamily="18" charset="0"/>
              </a:rPr>
              <a:t> Catalogue, commande et payement en ligne</a:t>
            </a:r>
            <a:endParaRPr lang="fr-MG" sz="2400" dirty="0">
              <a:solidFill>
                <a:srgbClr val="283041"/>
              </a:solidFill>
              <a:latin typeface="Baskerville Old Face" panose="02020602080505020303" pitchFamily="18" charset="0"/>
            </a:endParaRPr>
          </a:p>
          <a:p>
            <a:r>
              <a:rPr lang="fr-FR" sz="2400" dirty="0">
                <a:solidFill>
                  <a:srgbClr val="283041"/>
                </a:solidFill>
                <a:latin typeface="Baskerville Old Face" panose="02020602080505020303" pitchFamily="18" charset="0"/>
              </a:rPr>
              <a:t> </a:t>
            </a:r>
            <a:endParaRPr lang="fr-MG" sz="2400" dirty="0">
              <a:solidFill>
                <a:srgbClr val="283041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83041"/>
                </a:solidFill>
                <a:latin typeface="Baskerville Old Face" panose="02020602080505020303" pitchFamily="18" charset="0"/>
              </a:rPr>
              <a:t>Suivis du processus d’achat (commande, payement et livraison)</a:t>
            </a:r>
            <a:endParaRPr lang="fr-MG" sz="2400" dirty="0">
              <a:solidFill>
                <a:srgbClr val="283041"/>
              </a:solidFill>
              <a:latin typeface="Baskerville Old Face" panose="02020602080505020303" pitchFamily="18" charset="0"/>
            </a:endParaRPr>
          </a:p>
          <a:p>
            <a:r>
              <a:rPr lang="fr-FR" sz="2400" dirty="0">
                <a:solidFill>
                  <a:srgbClr val="283041"/>
                </a:solidFill>
                <a:latin typeface="Baskerville Old Face" panose="02020602080505020303" pitchFamily="18" charset="0"/>
              </a:rPr>
              <a:t> </a:t>
            </a:r>
            <a:endParaRPr lang="fr-MG" sz="2400" dirty="0">
              <a:solidFill>
                <a:srgbClr val="283041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83041"/>
                </a:solidFill>
                <a:latin typeface="Baskerville Old Face" panose="02020602080505020303" pitchFamily="18" charset="0"/>
              </a:rPr>
              <a:t>Facilité de manipulation et de gestion </a:t>
            </a:r>
            <a:endParaRPr lang="fr-MG" sz="2400" dirty="0">
              <a:solidFill>
                <a:srgbClr val="283041"/>
              </a:solidFill>
              <a:latin typeface="Baskerville Old Face" panose="02020602080505020303" pitchFamily="18" charset="0"/>
            </a:endParaRPr>
          </a:p>
          <a:p>
            <a:endParaRPr lang="fr-M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1A8298-4D60-4106-87CE-12AAF07431E0}"/>
              </a:ext>
            </a:extLst>
          </p:cNvPr>
          <p:cNvSpPr txBox="1"/>
          <p:nvPr/>
        </p:nvSpPr>
        <p:spPr>
          <a:xfrm>
            <a:off x="3203059" y="956863"/>
            <a:ext cx="5675898" cy="599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solidFill>
                  <a:srgbClr val="20293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OBJECTIFS ET STRATEGIES</a:t>
            </a:r>
            <a:endParaRPr lang="fr-MG" sz="3200" b="1" dirty="0">
              <a:solidFill>
                <a:srgbClr val="20293D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1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B52FE-B08E-4060-BABD-56E65310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C0419-E876-4AA2-A5C9-0376CDD9D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G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DB139E1D-7D77-491E-BEEC-82CBAFEEC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" y="0"/>
            <a:ext cx="12176117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F3875D3-0584-452D-99E8-1F38C6D5F009}"/>
              </a:ext>
            </a:extLst>
          </p:cNvPr>
          <p:cNvSpPr txBox="1"/>
          <p:nvPr/>
        </p:nvSpPr>
        <p:spPr>
          <a:xfrm>
            <a:off x="3975651" y="625291"/>
            <a:ext cx="4240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20293D"/>
                </a:solidFill>
                <a:latin typeface="Baskerville Old Face" panose="02020602080505020303" pitchFamily="18" charset="0"/>
              </a:rPr>
              <a:t>BUSINESS MODEL</a:t>
            </a:r>
            <a:endParaRPr lang="fr-MG" sz="3200" b="1" dirty="0">
              <a:solidFill>
                <a:srgbClr val="20293D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F4C0331-74EC-4DA8-B7EC-3C5834B9C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5" y="1135687"/>
            <a:ext cx="9992138" cy="49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6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506EE-EB8A-4796-B542-D3CF9591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G">
              <a:solidFill>
                <a:srgbClr val="20293D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50D75-EC5D-49A4-B103-4E165CFA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G">
              <a:solidFill>
                <a:srgbClr val="20293D"/>
              </a:solidFill>
            </a:endParaRP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68F71C71-FBC7-4CA2-A714-EBACA024A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" y="0"/>
            <a:ext cx="12176117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1C16A8E-97AF-4138-8576-D36EED31E7DD}"/>
              </a:ext>
            </a:extLst>
          </p:cNvPr>
          <p:cNvSpPr txBox="1"/>
          <p:nvPr/>
        </p:nvSpPr>
        <p:spPr>
          <a:xfrm>
            <a:off x="4042875" y="1072134"/>
            <a:ext cx="4189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20293D"/>
                </a:solidFill>
                <a:latin typeface="Baskerville Old Face" panose="02020602080505020303" pitchFamily="18" charset="0"/>
              </a:rPr>
              <a:t>PLAN D’ACTIONS</a:t>
            </a:r>
            <a:endParaRPr lang="fr-MG" sz="3200" b="1" dirty="0">
              <a:solidFill>
                <a:srgbClr val="20293D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6F4A65-ABCA-4DE1-B716-25BAA23D964A}"/>
              </a:ext>
            </a:extLst>
          </p:cNvPr>
          <p:cNvSpPr txBox="1"/>
          <p:nvPr/>
        </p:nvSpPr>
        <p:spPr>
          <a:xfrm>
            <a:off x="1534285" y="2020331"/>
            <a:ext cx="397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du site simplifié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E088A91-5982-4773-9123-2D28C1D6431A}"/>
              </a:ext>
            </a:extLst>
          </p:cNvPr>
          <p:cNvSpPr txBox="1"/>
          <p:nvPr/>
        </p:nvSpPr>
        <p:spPr>
          <a:xfrm>
            <a:off x="1972395" y="2674087"/>
            <a:ext cx="36396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 du site et logo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catégories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barre de recherche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Extrait des articles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de l’entreprise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Panier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de payement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de Bord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>
              <a:solidFill>
                <a:srgbClr val="2029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MG" dirty="0">
              <a:solidFill>
                <a:srgbClr val="20293D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5AD4D2A-9377-4802-BE77-873B4BE2BD9E}"/>
              </a:ext>
            </a:extLst>
          </p:cNvPr>
          <p:cNvSpPr txBox="1"/>
          <p:nvPr/>
        </p:nvSpPr>
        <p:spPr>
          <a:xfrm>
            <a:off x="7548365" y="2980090"/>
            <a:ext cx="3075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Adobe </a:t>
            </a:r>
            <a:r>
              <a:rPr lang="fr-FR" sz="2400" dirty="0" err="1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illustrator</a:t>
            </a:r>
            <a:endParaRPr lang="fr-FR" sz="2400" dirty="0">
              <a:solidFill>
                <a:srgbClr val="2029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et 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Prestashop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fr-FR" sz="2400" dirty="0" err="1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MyAdmin</a:t>
            </a:r>
            <a:endParaRPr lang="fr-FR" sz="2400" dirty="0">
              <a:solidFill>
                <a:srgbClr val="2029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box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</a:t>
            </a:r>
            <a:endParaRPr lang="fr-MG" sz="2400" dirty="0">
              <a:solidFill>
                <a:srgbClr val="2029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D830A91-B8E2-40F4-B4DA-4B9E33543C51}"/>
              </a:ext>
            </a:extLst>
          </p:cNvPr>
          <p:cNvSpPr txBox="1"/>
          <p:nvPr/>
        </p:nvSpPr>
        <p:spPr>
          <a:xfrm>
            <a:off x="7147297" y="2044934"/>
            <a:ext cx="363963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utilisées :</a:t>
            </a:r>
          </a:p>
          <a:p>
            <a:r>
              <a:rPr lang="fr-FR" b="1" dirty="0">
                <a:solidFill>
                  <a:srgbClr val="2029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MG" b="1" dirty="0">
              <a:solidFill>
                <a:srgbClr val="2029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29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F3083-B8C9-4E78-8567-2E46D6C6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145DF-F417-4E11-90B3-CBF5579B5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G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22A8348F-6A5D-455C-A6EF-5C1D01A7F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6117" cy="6858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3E2B82C-41B3-4C49-8876-4B40FB2AF9E9}"/>
              </a:ext>
            </a:extLst>
          </p:cNvPr>
          <p:cNvSpPr txBox="1"/>
          <p:nvPr/>
        </p:nvSpPr>
        <p:spPr>
          <a:xfrm>
            <a:off x="5256705" y="853132"/>
            <a:ext cx="1694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20293D"/>
                </a:solidFill>
                <a:latin typeface="Baskerville Old Face" panose="02020602080505020303" pitchFamily="18" charset="0"/>
              </a:rPr>
              <a:t>PERT</a:t>
            </a:r>
            <a:endParaRPr lang="fr-MG" sz="3200" b="1" dirty="0">
              <a:solidFill>
                <a:srgbClr val="20293D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9BC4E04-2329-431C-AEF3-735FDB2AC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4" y="1572844"/>
            <a:ext cx="9541565" cy="42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8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92F99-C0ED-4401-870C-8DF10C52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1477E2-7CD2-402B-9069-34F073CB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G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E7F1FE59-6218-43ED-BFEF-6CF881F06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3" y="0"/>
            <a:ext cx="12176117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3EE2133-F42F-4CB7-99D1-242CCFB753F1}"/>
              </a:ext>
            </a:extLst>
          </p:cNvPr>
          <p:cNvSpPr txBox="1"/>
          <p:nvPr/>
        </p:nvSpPr>
        <p:spPr>
          <a:xfrm>
            <a:off x="4090388" y="681037"/>
            <a:ext cx="4011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20293D"/>
                </a:solidFill>
                <a:latin typeface="Baskerville Old Face" panose="02020602080505020303" pitchFamily="18" charset="0"/>
              </a:rPr>
              <a:t>BASE DE DONNEES</a:t>
            </a:r>
            <a:endParaRPr lang="fr-MG" sz="3200" b="1" dirty="0">
              <a:solidFill>
                <a:srgbClr val="20293D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8763B52-6C0D-46B9-86EF-DF15B28FA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64" y="1329680"/>
            <a:ext cx="9750072" cy="460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0F0CC-951E-4C42-B34C-36A93B45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0454B-D304-4F94-BB6D-ACFE1D7F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MG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E41E888-545A-4774-85D8-42BB8AC9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10"/>
            <a:ext cx="12176117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6DE6572-814A-46C5-A342-7777480BA628}"/>
              </a:ext>
            </a:extLst>
          </p:cNvPr>
          <p:cNvSpPr txBox="1"/>
          <p:nvPr/>
        </p:nvSpPr>
        <p:spPr>
          <a:xfrm>
            <a:off x="-289252" y="798878"/>
            <a:ext cx="12770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20293D"/>
                </a:solidFill>
                <a:latin typeface="Baskerville Old Face" panose="02020602080505020303" pitchFamily="18" charset="0"/>
              </a:rPr>
              <a:t>RESEAU ET SERVEUR</a:t>
            </a:r>
            <a:endParaRPr lang="fr-MG" sz="3200" b="1" dirty="0">
              <a:solidFill>
                <a:srgbClr val="20293D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65899B0-6BE9-49BE-A44C-D72CA3A9F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603" y="1535951"/>
            <a:ext cx="8252794" cy="452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7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238</Words>
  <Application>Microsoft Office PowerPoint</Application>
  <PresentationFormat>Grand écran</PresentationFormat>
  <Paragraphs>76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Baskerville Old Face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Ranto Teddy</dc:creator>
  <cp:lastModifiedBy>Ranto Teddy</cp:lastModifiedBy>
  <cp:revision>30</cp:revision>
  <dcterms:created xsi:type="dcterms:W3CDTF">2020-11-11T06:20:19Z</dcterms:created>
  <dcterms:modified xsi:type="dcterms:W3CDTF">2020-11-12T07:32:14Z</dcterms:modified>
</cp:coreProperties>
</file>