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6" r:id="rId16"/>
    <p:sldId id="277" r:id="rId17"/>
    <p:sldId id="278" r:id="rId18"/>
    <p:sldId id="280" r:id="rId19"/>
    <p:sldId id="281" r:id="rId20"/>
    <p:sldId id="282" r:id="rId21"/>
    <p:sldId id="283" r:id="rId22"/>
    <p:sldId id="284" r:id="rId23"/>
    <p:sldId id="271" r:id="rId24"/>
    <p:sldId id="272" r:id="rId25"/>
    <p:sldId id="273" r:id="rId26"/>
    <p:sldId id="274" r:id="rId27"/>
    <p:sldId id="275" r:id="rId28"/>
    <p:sldId id="279" r:id="rId2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0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4A3F040F-7A23-4C90-AAAF-567AFA26D57E}" type="datetimeFigureOut">
              <a:rPr lang="id-ID" smtClean="0"/>
              <a:t>06/07/2020</a:t>
            </a:fld>
            <a:endParaRPr lang="id-ID"/>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B3A35B4C-5F3F-42AE-847B-10E665045AE3}" type="slidenum">
              <a:rPr lang="id-ID" smtClean="0"/>
              <a:t>‹#›</a:t>
            </a:fld>
            <a:endParaRPr lang="id-ID"/>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id-ID"/>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3F040F-7A23-4C90-AAAF-567AFA26D57E}" type="datetimeFigureOut">
              <a:rPr lang="id-ID" smtClean="0"/>
              <a:t>06/07/2020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3A35B4C-5F3F-42AE-847B-10E665045AE3}"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3F040F-7A23-4C90-AAAF-567AFA26D57E}" type="datetimeFigureOut">
              <a:rPr lang="id-ID" smtClean="0"/>
              <a:t>06/07/2020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3A35B4C-5F3F-42AE-847B-10E665045AE3}"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3F040F-7A23-4C90-AAAF-567AFA26D57E}" type="datetimeFigureOut">
              <a:rPr lang="id-ID" smtClean="0"/>
              <a:t>06/07/2020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3A35B4C-5F3F-42AE-847B-10E665045AE3}" type="slidenum">
              <a:rPr lang="id-ID" smtClean="0"/>
              <a:t>‹#›</a:t>
            </a:fld>
            <a:endParaRPr lang="id-ID"/>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4A3F040F-7A23-4C90-AAAF-567AFA26D57E}" type="datetimeFigureOut">
              <a:rPr lang="id-ID" smtClean="0"/>
              <a:t>06/07/2020</a:t>
            </a:fld>
            <a:endParaRPr lang="id-ID"/>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B3A35B4C-5F3F-42AE-847B-10E665045AE3}" type="slidenum">
              <a:rPr lang="id-ID" smtClean="0"/>
              <a:t>‹#›</a:t>
            </a:fld>
            <a:endParaRPr lang="id-ID"/>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id-ID"/>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3F040F-7A23-4C90-AAAF-567AFA26D57E}" type="datetimeFigureOut">
              <a:rPr lang="id-ID" smtClean="0"/>
              <a:t>06/07/2020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3A35B4C-5F3F-42AE-847B-10E665045AE3}" type="slidenum">
              <a:rPr lang="id-ID" smtClean="0"/>
              <a:t>‹#›</a:t>
            </a:fld>
            <a:endParaRPr lang="id-ID"/>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3F040F-7A23-4C90-AAAF-567AFA26D57E}" type="datetimeFigureOut">
              <a:rPr lang="id-ID" smtClean="0"/>
              <a:t>06/07/2020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3A35B4C-5F3F-42AE-847B-10E665045AE3}" type="slidenum">
              <a:rPr lang="id-ID" smtClean="0"/>
              <a:t>‹#›</a:t>
            </a:fld>
            <a:endParaRPr lang="id-ID"/>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3F040F-7A23-4C90-AAAF-567AFA26D57E}" type="datetimeFigureOut">
              <a:rPr lang="id-ID" smtClean="0"/>
              <a:t>06/07/2020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3A35B4C-5F3F-42AE-847B-10E665045AE3}" type="slidenum">
              <a:rPr lang="id-ID" smtClean="0"/>
              <a:t>‹#›</a:t>
            </a:fld>
            <a:endParaRPr lang="id-ID"/>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A3F040F-7A23-4C90-AAAF-567AFA26D57E}" type="datetimeFigureOut">
              <a:rPr lang="id-ID" smtClean="0"/>
              <a:t>06/07/2020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3A35B4C-5F3F-42AE-847B-10E665045AE3}"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3F040F-7A23-4C90-AAAF-567AFA26D57E}" type="datetimeFigureOut">
              <a:rPr lang="id-ID" smtClean="0"/>
              <a:t>06/07/2020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B3A35B4C-5F3F-42AE-847B-10E665045AE3}" type="slidenum">
              <a:rPr lang="id-ID" smtClean="0"/>
              <a:t>‹#›</a:t>
            </a:fld>
            <a:endParaRPr lang="id-ID"/>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3F040F-7A23-4C90-AAAF-567AFA26D57E}" type="datetimeFigureOut">
              <a:rPr lang="id-ID" smtClean="0"/>
              <a:t>06/07/2020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3A35B4C-5F3F-42AE-847B-10E665045AE3}" type="slidenum">
              <a:rPr lang="id-ID" smtClean="0"/>
              <a:t>‹#›</a:t>
            </a:fld>
            <a:endParaRPr lang="id-ID"/>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4A3F040F-7A23-4C90-AAAF-567AFA26D57E}" type="datetimeFigureOut">
              <a:rPr lang="id-ID" smtClean="0"/>
              <a:t>06/07/2020</a:t>
            </a:fld>
            <a:endParaRPr lang="id-ID"/>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id-ID"/>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B3A35B4C-5F3F-42AE-847B-10E665045AE3}"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971600" y="260648"/>
            <a:ext cx="7272808" cy="13849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endParaRPr lang="id-ID" sz="2800" dirty="0" smtClean="0">
              <a:latin typeface="Consolas" panose="020B0609020204030204" pitchFamily="49" charset="0"/>
              <a:cs typeface="Consolas" panose="020B0609020204030204" pitchFamily="49" charset="0"/>
            </a:endParaRPr>
          </a:p>
          <a:p>
            <a:pPr algn="ctr"/>
            <a:r>
              <a:rPr lang="id-ID" sz="2800" dirty="0" smtClean="0">
                <a:latin typeface="Consolas" panose="020B0609020204030204" pitchFamily="49" charset="0"/>
                <a:cs typeface="Consolas" panose="020B0609020204030204" pitchFamily="49" charset="0"/>
              </a:rPr>
              <a:t>Perancangan program sewasepeda.com</a:t>
            </a:r>
          </a:p>
          <a:p>
            <a:pPr algn="ctr"/>
            <a:endParaRPr lang="id-ID" sz="2800" dirty="0"/>
          </a:p>
        </p:txBody>
      </p:sp>
      <p:sp>
        <p:nvSpPr>
          <p:cNvPr id="5" name="TextBox 4"/>
          <p:cNvSpPr txBox="1"/>
          <p:nvPr/>
        </p:nvSpPr>
        <p:spPr>
          <a:xfrm>
            <a:off x="3081926" y="1628800"/>
            <a:ext cx="5162482"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id-ID" dirty="0" smtClean="0"/>
              <a:t>Kelompok 7</a:t>
            </a:r>
          </a:p>
          <a:p>
            <a:pPr algn="ctr"/>
            <a:endParaRPr lang="id-ID" dirty="0" smtClean="0"/>
          </a:p>
          <a:p>
            <a:pPr marL="285750" lvl="0" indent="-285750" algn="ctr">
              <a:buFont typeface="Wingdings" panose="05000000000000000000" pitchFamily="2" charset="2"/>
              <a:buChar char="ü"/>
            </a:pPr>
            <a:r>
              <a:rPr lang="id-ID" dirty="0"/>
              <a:t>Rahma Indriani	</a:t>
            </a:r>
            <a:r>
              <a:rPr lang="id-ID" dirty="0" smtClean="0"/>
              <a:t>	11180015</a:t>
            </a:r>
          </a:p>
          <a:p>
            <a:pPr marL="285750" lvl="0" indent="-285750" algn="ctr">
              <a:buFont typeface="Wingdings" panose="05000000000000000000" pitchFamily="2" charset="2"/>
              <a:buChar char="ü"/>
            </a:pPr>
            <a:r>
              <a:rPr lang="id-ID" dirty="0" smtClean="0"/>
              <a:t>Chairul </a:t>
            </a:r>
            <a:r>
              <a:rPr lang="id-ID" dirty="0"/>
              <a:t>Fikri Azis	</a:t>
            </a:r>
            <a:r>
              <a:rPr lang="id-ID" dirty="0" smtClean="0"/>
              <a:t>11180876</a:t>
            </a:r>
          </a:p>
          <a:p>
            <a:pPr marL="285750" lvl="0" indent="-285750" algn="ctr">
              <a:buFont typeface="Wingdings" panose="05000000000000000000" pitchFamily="2" charset="2"/>
              <a:buChar char="ü"/>
            </a:pPr>
            <a:r>
              <a:rPr lang="id-ID" dirty="0" smtClean="0"/>
              <a:t>Siti </a:t>
            </a:r>
            <a:r>
              <a:rPr lang="id-ID" dirty="0"/>
              <a:t>Fatimah		</a:t>
            </a:r>
            <a:r>
              <a:rPr lang="id-ID" dirty="0" smtClean="0"/>
              <a:t>11181110</a:t>
            </a:r>
          </a:p>
          <a:p>
            <a:pPr marL="285750" lvl="0" indent="-285750" algn="ctr">
              <a:buFont typeface="Wingdings" panose="05000000000000000000" pitchFamily="2" charset="2"/>
              <a:buChar char="ü"/>
            </a:pPr>
            <a:r>
              <a:rPr lang="id-ID" dirty="0" smtClean="0"/>
              <a:t>Putri </a:t>
            </a:r>
            <a:r>
              <a:rPr lang="id-ID" dirty="0"/>
              <a:t>Nurwulan Sari	</a:t>
            </a:r>
            <a:r>
              <a:rPr lang="id-ID" dirty="0" smtClean="0"/>
              <a:t>11180278</a:t>
            </a:r>
          </a:p>
          <a:p>
            <a:pPr marL="285750" lvl="0" indent="-285750" algn="ctr">
              <a:buFont typeface="Wingdings" panose="05000000000000000000" pitchFamily="2" charset="2"/>
              <a:buChar char="ü"/>
            </a:pPr>
            <a:r>
              <a:rPr lang="id-ID" dirty="0" smtClean="0"/>
              <a:t>Fikri </a:t>
            </a:r>
            <a:r>
              <a:rPr lang="id-ID" dirty="0"/>
              <a:t>Aulian Haikal	11180869</a:t>
            </a:r>
          </a:p>
          <a:p>
            <a:endParaRPr lang="id-ID" dirty="0"/>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914662" y="1482493"/>
            <a:ext cx="2433202" cy="2594579"/>
          </a:xfrm>
          <a:prstGeom prst="rect">
            <a:avLst/>
          </a:prstGeom>
        </p:spPr>
      </p:pic>
    </p:spTree>
    <p:extLst>
      <p:ext uri="{BB962C8B-B14F-4D97-AF65-F5344CB8AC3E}">
        <p14:creationId xmlns:p14="http://schemas.microsoft.com/office/powerpoint/2010/main" val="4291090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a:buFont typeface="Wingdings" panose="05000000000000000000" pitchFamily="2" charset="2"/>
              <a:buChar char="Ø"/>
            </a:pPr>
            <a:r>
              <a:rPr lang="id-ID" sz="2400" dirty="0" smtClean="0">
                <a:latin typeface="Arabic Typesetting" panose="03020402040406030203" pitchFamily="66" charset="-78"/>
                <a:cs typeface="Arabic Typesetting" panose="03020402040406030203" pitchFamily="66" charset="-78"/>
              </a:rPr>
              <a:t>ERD (entity Relationship Diagram)</a:t>
            </a:r>
          </a:p>
          <a:p>
            <a:pPr>
              <a:buFont typeface="Wingdings" panose="05000000000000000000" pitchFamily="2" charset="2"/>
              <a:buChar char="Ø"/>
            </a:pPr>
            <a:r>
              <a:rPr lang="id-ID" sz="2400" dirty="0" smtClean="0">
                <a:latin typeface="Arabic Typesetting" panose="03020402040406030203" pitchFamily="66" charset="-78"/>
                <a:cs typeface="Arabic Typesetting" panose="03020402040406030203" pitchFamily="66" charset="-78"/>
              </a:rPr>
              <a:t>LRS (Logical Record Structure)</a:t>
            </a:r>
          </a:p>
          <a:p>
            <a:pPr>
              <a:buFont typeface="Wingdings" panose="05000000000000000000" pitchFamily="2" charset="2"/>
              <a:buChar char="Ø"/>
            </a:pPr>
            <a:r>
              <a:rPr lang="id-ID" sz="2400" dirty="0" smtClean="0">
                <a:latin typeface="Arabic Typesetting" panose="03020402040406030203" pitchFamily="66" charset="-78"/>
                <a:cs typeface="Arabic Typesetting" panose="03020402040406030203" pitchFamily="66" charset="-78"/>
              </a:rPr>
              <a:t>Use Case Diagram</a:t>
            </a:r>
          </a:p>
          <a:p>
            <a:pPr>
              <a:buFont typeface="Wingdings" panose="05000000000000000000" pitchFamily="2" charset="2"/>
              <a:buChar char="Ø"/>
            </a:pPr>
            <a:r>
              <a:rPr lang="id-ID" sz="2400" dirty="0" smtClean="0">
                <a:latin typeface="Arabic Typesetting" panose="03020402040406030203" pitchFamily="66" charset="-78"/>
                <a:cs typeface="Arabic Typesetting" panose="03020402040406030203" pitchFamily="66" charset="-78"/>
              </a:rPr>
              <a:t>Activity Diagram</a:t>
            </a:r>
          </a:p>
          <a:p>
            <a:pPr>
              <a:buFont typeface="Wingdings" panose="05000000000000000000" pitchFamily="2" charset="2"/>
              <a:buChar char="Ø"/>
            </a:pPr>
            <a:r>
              <a:rPr lang="id-ID" sz="2400" dirty="0" smtClean="0">
                <a:latin typeface="Arabic Typesetting" panose="03020402040406030203" pitchFamily="66" charset="-78"/>
                <a:cs typeface="Arabic Typesetting" panose="03020402040406030203" pitchFamily="66" charset="-78"/>
              </a:rPr>
              <a:t>Sequence Diagram</a:t>
            </a:r>
          </a:p>
          <a:p>
            <a:pPr>
              <a:buFont typeface="Wingdings" panose="05000000000000000000" pitchFamily="2" charset="2"/>
              <a:buChar char="Ø"/>
            </a:pPr>
            <a:r>
              <a:rPr lang="id-ID" sz="2400" dirty="0" smtClean="0">
                <a:latin typeface="Arabic Typesetting" panose="03020402040406030203" pitchFamily="66" charset="-78"/>
                <a:cs typeface="Arabic Typesetting" panose="03020402040406030203" pitchFamily="66" charset="-78"/>
              </a:rPr>
              <a:t>User Interface</a:t>
            </a:r>
          </a:p>
          <a:p>
            <a:pPr marL="45720" indent="0">
              <a:buNone/>
            </a:pPr>
            <a:endParaRPr lang="id-ID" dirty="0">
              <a:latin typeface="Arabic Typesetting" panose="03020402040406030203" pitchFamily="66" charset="-78"/>
              <a:cs typeface="Arabic Typesetting" panose="03020402040406030203" pitchFamily="66" charset="-78"/>
            </a:endParaRPr>
          </a:p>
        </p:txBody>
      </p:sp>
      <p:sp>
        <p:nvSpPr>
          <p:cNvPr id="3" name="Title 2"/>
          <p:cNvSpPr>
            <a:spLocks noGrp="1"/>
          </p:cNvSpPr>
          <p:nvPr>
            <p:ph type="title"/>
          </p:nvPr>
        </p:nvSpPr>
        <p:spPr/>
        <p:txBody>
          <a:bodyPr/>
          <a:lstStyle/>
          <a:p>
            <a:r>
              <a:rPr lang="id-ID" dirty="0" smtClean="0">
                <a:latin typeface="Consolas" panose="020B0609020204030204" pitchFamily="49" charset="0"/>
                <a:cs typeface="Consolas" panose="020B0609020204030204" pitchFamily="49" charset="0"/>
              </a:rPr>
              <a:t>Tools program</a:t>
            </a:r>
            <a:endParaRPr lang="id-ID"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1038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Oval Callout 2"/>
          <p:cNvSpPr/>
          <p:nvPr/>
        </p:nvSpPr>
        <p:spPr>
          <a:xfrm rot="20925666" flipH="1">
            <a:off x="420211" y="245185"/>
            <a:ext cx="3744416" cy="1847130"/>
          </a:xfrm>
          <a:prstGeom prst="wedgeEllipse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d-ID" sz="2800" dirty="0">
                <a:latin typeface="Britannic Bold" panose="020B0903060703020204" pitchFamily="34" charset="0"/>
              </a:rPr>
              <a:t>BAB </a:t>
            </a:r>
            <a:r>
              <a:rPr lang="id-ID" sz="2800" dirty="0" smtClean="0">
                <a:latin typeface="Britannic Bold" panose="020B0903060703020204" pitchFamily="34" charset="0"/>
              </a:rPr>
              <a:t>III</a:t>
            </a:r>
            <a:endParaRPr lang="id-ID" sz="2800" dirty="0">
              <a:latin typeface="Britannic Bold" panose="020B0903060703020204" pitchFamily="34" charset="0"/>
            </a:endParaRPr>
          </a:p>
          <a:p>
            <a:pPr algn="ctr"/>
            <a:r>
              <a:rPr lang="id-ID" sz="2800" dirty="0" smtClean="0">
                <a:latin typeface="Britannic Bold" panose="020B0903060703020204" pitchFamily="34" charset="0"/>
              </a:rPr>
              <a:t>PEMBAHASAN</a:t>
            </a:r>
            <a:endParaRPr lang="id-ID" sz="2800" dirty="0">
              <a:latin typeface="Britannic Bold" panose="020B0903060703020204" pitchFamily="34" charset="0"/>
            </a:endParaRPr>
          </a:p>
        </p:txBody>
      </p:sp>
    </p:spTree>
    <p:extLst>
      <p:ext uri="{BB962C8B-B14F-4D97-AF65-F5344CB8AC3E}">
        <p14:creationId xmlns:p14="http://schemas.microsoft.com/office/powerpoint/2010/main" val="98930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lgn="just">
              <a:buNone/>
            </a:pPr>
            <a:r>
              <a:rPr lang="id-ID" dirty="0" smtClean="0">
                <a:latin typeface="Arabic Typesetting" panose="03020402040406030203" pitchFamily="66" charset="-78"/>
                <a:cs typeface="Arabic Typesetting" panose="03020402040406030203" pitchFamily="66" charset="-78"/>
              </a:rPr>
              <a:t>	Berdasarkan </a:t>
            </a:r>
            <a:r>
              <a:rPr lang="id-ID" dirty="0">
                <a:latin typeface="Arabic Typesetting" panose="03020402040406030203" pitchFamily="66" charset="-78"/>
                <a:cs typeface="Arabic Typesetting" panose="03020402040406030203" pitchFamily="66" charset="-78"/>
              </a:rPr>
              <a:t>pada sistem yang berjalan saat ini di Sewasepada.com, kita dapat menganalisa kebutuhan-kebutuhan sistem yang akan dikembangkan, diantaranya : </a:t>
            </a:r>
            <a:r>
              <a:rPr lang="id-ID" i="1" dirty="0">
                <a:latin typeface="Arabic Typesetting" panose="03020402040406030203" pitchFamily="66" charset="-78"/>
                <a:cs typeface="Arabic Typesetting" panose="03020402040406030203" pitchFamily="66" charset="-78"/>
              </a:rPr>
              <a:t>administrator </a:t>
            </a:r>
            <a:r>
              <a:rPr lang="id-ID" dirty="0">
                <a:latin typeface="Arabic Typesetting" panose="03020402040406030203" pitchFamily="66" charset="-78"/>
                <a:cs typeface="Arabic Typesetting" panose="03020402040406030203" pitchFamily="66" charset="-78"/>
              </a:rPr>
              <a:t>dapat mengolah semua menu yang ada pada aplikasi, </a:t>
            </a:r>
            <a:r>
              <a:rPr lang="id-ID" i="1" dirty="0">
                <a:latin typeface="Arabic Typesetting" panose="03020402040406030203" pitchFamily="66" charset="-78"/>
                <a:cs typeface="Arabic Typesetting" panose="03020402040406030203" pitchFamily="66" charset="-78"/>
              </a:rPr>
              <a:t>administrator </a:t>
            </a:r>
            <a:r>
              <a:rPr lang="id-ID" dirty="0">
                <a:latin typeface="Arabic Typesetting" panose="03020402040406030203" pitchFamily="66" charset="-78"/>
                <a:cs typeface="Arabic Typesetting" panose="03020402040406030203" pitchFamily="66" charset="-78"/>
              </a:rPr>
              <a:t>dapat mengelola data dan laporan transaksi seluruh penyewaan sedangkan pelanggan atau</a:t>
            </a:r>
            <a:r>
              <a:rPr lang="id-ID" i="1" dirty="0">
                <a:latin typeface="Arabic Typesetting" panose="03020402040406030203" pitchFamily="66" charset="-78"/>
                <a:cs typeface="Arabic Typesetting" panose="03020402040406030203" pitchFamily="66" charset="-78"/>
              </a:rPr>
              <a:t> user </a:t>
            </a:r>
            <a:r>
              <a:rPr lang="id-ID" dirty="0">
                <a:latin typeface="Arabic Typesetting" panose="03020402040406030203" pitchFamily="66" charset="-78"/>
                <a:cs typeface="Arabic Typesetting" panose="03020402040406030203" pitchFamily="66" charset="-78"/>
              </a:rPr>
              <a:t>dapat mengakses menu produk dan menyewa setelah melakukan </a:t>
            </a:r>
            <a:r>
              <a:rPr lang="id-ID" i="1" dirty="0">
                <a:latin typeface="Arabic Typesetting" panose="03020402040406030203" pitchFamily="66" charset="-78"/>
                <a:cs typeface="Arabic Typesetting" panose="03020402040406030203" pitchFamily="66" charset="-78"/>
              </a:rPr>
              <a:t>login </a:t>
            </a:r>
            <a:r>
              <a:rPr lang="id-ID" dirty="0">
                <a:latin typeface="Arabic Typesetting" panose="03020402040406030203" pitchFamily="66" charset="-78"/>
                <a:cs typeface="Arabic Typesetting" panose="03020402040406030203" pitchFamily="66" charset="-78"/>
              </a:rPr>
              <a:t>terlebih dahulu. Berikut ini adalah analisa kebutuhan terhadap </a:t>
            </a:r>
            <a:r>
              <a:rPr lang="id-ID" i="1" dirty="0">
                <a:latin typeface="Arabic Typesetting" panose="03020402040406030203" pitchFamily="66" charset="-78"/>
                <a:cs typeface="Arabic Typesetting" panose="03020402040406030203" pitchFamily="66" charset="-78"/>
              </a:rPr>
              <a:t>administrator </a:t>
            </a:r>
            <a:r>
              <a:rPr lang="id-ID" dirty="0">
                <a:latin typeface="Arabic Typesetting" panose="03020402040406030203" pitchFamily="66" charset="-78"/>
                <a:cs typeface="Arabic Typesetting" panose="03020402040406030203" pitchFamily="66" charset="-78"/>
              </a:rPr>
              <a:t>dan </a:t>
            </a:r>
            <a:r>
              <a:rPr lang="id-ID" i="1" dirty="0">
                <a:latin typeface="Arabic Typesetting" panose="03020402040406030203" pitchFamily="66" charset="-78"/>
                <a:cs typeface="Arabic Typesetting" panose="03020402040406030203" pitchFamily="66" charset="-78"/>
              </a:rPr>
              <a:t>user </a:t>
            </a:r>
            <a:r>
              <a:rPr lang="id-ID" dirty="0">
                <a:latin typeface="Arabic Typesetting" panose="03020402040406030203" pitchFamily="66" charset="-78"/>
                <a:cs typeface="Arabic Typesetting" panose="03020402040406030203" pitchFamily="66" charset="-78"/>
              </a:rPr>
              <a:t>pada Sewasepeda.com</a:t>
            </a:r>
          </a:p>
          <a:p>
            <a:pPr algn="just"/>
            <a:endParaRPr lang="id-ID" dirty="0">
              <a:latin typeface="Arabic Typesetting" panose="03020402040406030203" pitchFamily="66" charset="-78"/>
              <a:cs typeface="Arabic Typesetting" panose="03020402040406030203" pitchFamily="66" charset="-78"/>
            </a:endParaRPr>
          </a:p>
        </p:txBody>
      </p:sp>
      <p:sp>
        <p:nvSpPr>
          <p:cNvPr id="3" name="Title 2"/>
          <p:cNvSpPr>
            <a:spLocks noGrp="1"/>
          </p:cNvSpPr>
          <p:nvPr>
            <p:ph type="title"/>
          </p:nvPr>
        </p:nvSpPr>
        <p:spPr/>
        <p:txBody>
          <a:bodyPr/>
          <a:lstStyle/>
          <a:p>
            <a:r>
              <a:rPr lang="id-ID" dirty="0" smtClean="0"/>
              <a:t>a. ANALISA KEBUTUHAN</a:t>
            </a:r>
            <a:endParaRPr lang="id-ID" dirty="0"/>
          </a:p>
        </p:txBody>
      </p:sp>
    </p:spTree>
    <p:extLst>
      <p:ext uri="{BB962C8B-B14F-4D97-AF65-F5344CB8AC3E}">
        <p14:creationId xmlns:p14="http://schemas.microsoft.com/office/powerpoint/2010/main" val="912717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73666"/>
            <a:ext cx="8381260" cy="1054394"/>
          </a:xfrm>
        </p:spPr>
        <p:txBody>
          <a:bodyPr/>
          <a:lstStyle/>
          <a:p>
            <a:r>
              <a:rPr lang="id-ID" dirty="0" smtClean="0"/>
              <a:t>erd</a:t>
            </a:r>
            <a:endParaRPr lang="id-ID"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692696"/>
            <a:ext cx="8856984" cy="5976664"/>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683511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16632"/>
            <a:ext cx="8381260" cy="696889"/>
          </a:xfrm>
        </p:spPr>
        <p:txBody>
          <a:bodyPr/>
          <a:lstStyle/>
          <a:p>
            <a:r>
              <a:rPr lang="id-ID" dirty="0" smtClean="0"/>
              <a:t>lrs</a:t>
            </a:r>
            <a:endParaRPr lang="id-ID" dirty="0"/>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55576" y="1719262"/>
            <a:ext cx="7776864" cy="4878090"/>
          </a:xfrm>
          <a:prstGeom prst="rect">
            <a:avLst/>
          </a:prstGeom>
        </p:spPr>
      </p:pic>
    </p:spTree>
    <p:extLst>
      <p:ext uri="{BB962C8B-B14F-4D97-AF65-F5344CB8AC3E}">
        <p14:creationId xmlns:p14="http://schemas.microsoft.com/office/powerpoint/2010/main" val="937638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latin typeface="Consolas" panose="020B0609020204030204" pitchFamily="49" charset="0"/>
                <a:cs typeface="Consolas" panose="020B0609020204030204" pitchFamily="49" charset="0"/>
              </a:rPr>
              <a:t>Use case diagram</a:t>
            </a:r>
            <a:endParaRPr lang="id-ID" dirty="0">
              <a:latin typeface="Consolas" panose="020B0609020204030204" pitchFamily="49" charset="0"/>
              <a:cs typeface="Consolas" panose="020B0609020204030204" pitchFamily="49"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719262"/>
            <a:ext cx="8856983" cy="4950097"/>
          </a:xfrm>
          <a:prstGeom prst="rect">
            <a:avLst/>
          </a:prstGeom>
          <a:ln/>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18682471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7384"/>
            <a:ext cx="8381260" cy="1054394"/>
          </a:xfrm>
        </p:spPr>
        <p:txBody>
          <a:bodyPr/>
          <a:lstStyle/>
          <a:p>
            <a:r>
              <a:rPr lang="id-ID" dirty="0" smtClean="0">
                <a:latin typeface="Consolas" panose="020B0609020204030204" pitchFamily="49" charset="0"/>
                <a:cs typeface="Consolas" panose="020B0609020204030204" pitchFamily="49" charset="0"/>
              </a:rPr>
              <a:t>ACTIVITY diagram</a:t>
            </a:r>
            <a:endParaRPr lang="id-ID" dirty="0">
              <a:latin typeface="Consolas" panose="020B0609020204030204" pitchFamily="49" charset="0"/>
              <a:cs typeface="Consolas" panose="020B0609020204030204" pitchFamily="49" charset="0"/>
            </a:endParaRPr>
          </a:p>
        </p:txBody>
      </p:sp>
      <p:pic>
        <p:nvPicPr>
          <p:cNvPr id="6" name="Content Placeholder 5"/>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95536" y="1134036"/>
            <a:ext cx="3600401" cy="5723964"/>
          </a:xfrm>
          <a:prstGeom prst="rect">
            <a:avLst/>
          </a:prstGeom>
          <a:ln/>
        </p:spPr>
        <p:style>
          <a:lnRef idx="1">
            <a:schemeClr val="accent2"/>
          </a:lnRef>
          <a:fillRef idx="2">
            <a:schemeClr val="accent2"/>
          </a:fillRef>
          <a:effectRef idx="1">
            <a:schemeClr val="accent2"/>
          </a:effectRef>
          <a:fontRef idx="minor">
            <a:schemeClr val="dk1"/>
          </a:fontRef>
        </p:style>
      </p:pic>
      <p:pic>
        <p:nvPicPr>
          <p:cNvPr id="7" name="Content Placeholder 6"/>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292080" y="1134036"/>
            <a:ext cx="3384376" cy="5723964"/>
          </a:xfrm>
          <a:prstGeom prst="rect">
            <a:avLst/>
          </a:prstGeom>
          <a:ln/>
        </p:spPr>
        <p:style>
          <a:lnRef idx="1">
            <a:schemeClr val="accent6"/>
          </a:lnRef>
          <a:fillRef idx="2">
            <a:schemeClr val="accent6"/>
          </a:fillRef>
          <a:effectRef idx="1">
            <a:schemeClr val="accent6"/>
          </a:effectRef>
          <a:fontRef idx="minor">
            <a:schemeClr val="dk1"/>
          </a:fontRef>
        </p:style>
      </p:pic>
      <p:sp>
        <p:nvSpPr>
          <p:cNvPr id="8" name="TextBox 7"/>
          <p:cNvSpPr txBox="1"/>
          <p:nvPr/>
        </p:nvSpPr>
        <p:spPr>
          <a:xfrm>
            <a:off x="6588224" y="899428"/>
            <a:ext cx="108012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id-ID" dirty="0" smtClean="0">
                <a:latin typeface="Consolas" panose="020B0609020204030204" pitchFamily="49" charset="0"/>
                <a:cs typeface="Consolas" panose="020B0609020204030204" pitchFamily="49" charset="0"/>
              </a:rPr>
              <a:t>Laporan</a:t>
            </a:r>
            <a:endParaRPr lang="id-ID" dirty="0">
              <a:latin typeface="Consolas" panose="020B0609020204030204" pitchFamily="49" charset="0"/>
              <a:cs typeface="Consolas" panose="020B0609020204030204" pitchFamily="49" charset="0"/>
            </a:endParaRPr>
          </a:p>
        </p:txBody>
      </p:sp>
      <p:sp>
        <p:nvSpPr>
          <p:cNvPr id="9" name="TextBox 8"/>
          <p:cNvSpPr txBox="1"/>
          <p:nvPr/>
        </p:nvSpPr>
        <p:spPr>
          <a:xfrm>
            <a:off x="1547664" y="899428"/>
            <a:ext cx="108012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id-ID" dirty="0" smtClean="0">
                <a:latin typeface="Consolas" panose="020B0609020204030204" pitchFamily="49" charset="0"/>
                <a:cs typeface="Consolas" panose="020B0609020204030204" pitchFamily="49" charset="0"/>
              </a:rPr>
              <a:t>Sewa</a:t>
            </a:r>
            <a:endParaRPr lang="id-ID"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28840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381000" y="-27384"/>
            <a:ext cx="8381260" cy="1054394"/>
          </a:xfrm>
        </p:spPr>
        <p:txBody>
          <a:bodyPr/>
          <a:lstStyle/>
          <a:p>
            <a:r>
              <a:rPr lang="id-ID" dirty="0" smtClean="0">
                <a:latin typeface="Consolas" panose="020B0609020204030204" pitchFamily="49" charset="0"/>
                <a:cs typeface="Consolas" panose="020B0609020204030204" pitchFamily="49" charset="0"/>
              </a:rPr>
              <a:t>ACTIVITY diagram</a:t>
            </a:r>
            <a:endParaRPr lang="id-ID" dirty="0">
              <a:latin typeface="Consolas" panose="020B0609020204030204" pitchFamily="49" charset="0"/>
              <a:cs typeface="Consolas" panose="020B0609020204030204" pitchFamily="49" charset="0"/>
            </a:endParaRPr>
          </a:p>
        </p:txBody>
      </p:sp>
      <p:pic>
        <p:nvPicPr>
          <p:cNvPr id="7" name="Content Placeholder 6"/>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64088" y="1187460"/>
            <a:ext cx="3384377" cy="5670539"/>
          </a:xfrm>
          <a:prstGeom prst="rect">
            <a:avLst/>
          </a:prstGeom>
          <a:ln/>
        </p:spPr>
        <p:style>
          <a:lnRef idx="2">
            <a:schemeClr val="accent1"/>
          </a:lnRef>
          <a:fillRef idx="1">
            <a:schemeClr val="lt1"/>
          </a:fillRef>
          <a:effectRef idx="0">
            <a:schemeClr val="accent1"/>
          </a:effectRef>
          <a:fontRef idx="minor">
            <a:schemeClr val="dk1"/>
          </a:fontRef>
        </p:style>
      </p:pic>
      <p:pic>
        <p:nvPicPr>
          <p:cNvPr id="8" name="Content Placeholder 7"/>
          <p:cNvPicPr>
            <a:picLocks noGrp="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467544" y="1093386"/>
            <a:ext cx="3312368" cy="5764613"/>
          </a:xfrm>
          <a:prstGeom prst="rect">
            <a:avLst/>
          </a:prstGeom>
          <a:ln/>
        </p:spPr>
        <p:style>
          <a:lnRef idx="2">
            <a:schemeClr val="accent1"/>
          </a:lnRef>
          <a:fillRef idx="1">
            <a:schemeClr val="lt1"/>
          </a:fillRef>
          <a:effectRef idx="0">
            <a:schemeClr val="accent1"/>
          </a:effectRef>
          <a:fontRef idx="minor">
            <a:schemeClr val="dk1"/>
          </a:fontRef>
        </p:style>
      </p:pic>
      <p:sp>
        <p:nvSpPr>
          <p:cNvPr id="9" name="TextBox 8"/>
          <p:cNvSpPr txBox="1"/>
          <p:nvPr/>
        </p:nvSpPr>
        <p:spPr>
          <a:xfrm>
            <a:off x="1547664" y="899428"/>
            <a:ext cx="108012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id-ID" dirty="0" smtClean="0">
                <a:latin typeface="Consolas" panose="020B0609020204030204" pitchFamily="49" charset="0"/>
                <a:cs typeface="Consolas" panose="020B0609020204030204" pitchFamily="49" charset="0"/>
              </a:rPr>
              <a:t>Retur</a:t>
            </a:r>
            <a:endParaRPr lang="id-ID" dirty="0">
              <a:latin typeface="Consolas" panose="020B0609020204030204" pitchFamily="49" charset="0"/>
              <a:cs typeface="Consolas" panose="020B0609020204030204" pitchFamily="49" charset="0"/>
            </a:endParaRPr>
          </a:p>
        </p:txBody>
      </p:sp>
      <p:sp>
        <p:nvSpPr>
          <p:cNvPr id="10" name="TextBox 9"/>
          <p:cNvSpPr txBox="1"/>
          <p:nvPr/>
        </p:nvSpPr>
        <p:spPr>
          <a:xfrm>
            <a:off x="6433019" y="908720"/>
            <a:ext cx="14513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id-ID" dirty="0">
                <a:latin typeface="Consolas" panose="020B0609020204030204" pitchFamily="49" charset="0"/>
                <a:cs typeface="Consolas" panose="020B0609020204030204" pitchFamily="49" charset="0"/>
              </a:rPr>
              <a:t>P</a:t>
            </a:r>
            <a:r>
              <a:rPr lang="id-ID" dirty="0" smtClean="0">
                <a:latin typeface="Consolas" panose="020B0609020204030204" pitchFamily="49" charset="0"/>
                <a:cs typeface="Consolas" panose="020B0609020204030204" pitchFamily="49" charset="0"/>
              </a:rPr>
              <a:t>emesanan</a:t>
            </a:r>
            <a:endParaRPr lang="id-ID"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56773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latin typeface="Consolas" panose="020B0609020204030204" pitchFamily="49" charset="0"/>
                <a:cs typeface="Consolas" panose="020B0609020204030204" pitchFamily="49" charset="0"/>
              </a:rPr>
              <a:t>Sequence Diagram</a:t>
            </a:r>
            <a:endParaRPr lang="id-ID" dirty="0">
              <a:latin typeface="Consolas" panose="020B0609020204030204" pitchFamily="49" charset="0"/>
              <a:cs typeface="Consolas" panose="020B0609020204030204" pitchFamily="49" charset="0"/>
            </a:endParaRPr>
          </a:p>
        </p:txBody>
      </p:sp>
      <p:pic>
        <p:nvPicPr>
          <p:cNvPr id="5" name="Content Placeholder 4"/>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1520" y="1988840"/>
            <a:ext cx="8640960" cy="4680520"/>
          </a:xfrm>
          <a:prstGeom prst="rect">
            <a:avLst/>
          </a:prstGeom>
          <a:ln/>
        </p:spPr>
        <p:style>
          <a:lnRef idx="2">
            <a:schemeClr val="accent1"/>
          </a:lnRef>
          <a:fillRef idx="1">
            <a:schemeClr val="lt1"/>
          </a:fillRef>
          <a:effectRef idx="0">
            <a:schemeClr val="accent1"/>
          </a:effectRef>
          <a:fontRef idx="minor">
            <a:schemeClr val="dk1"/>
          </a:fontRef>
        </p:style>
      </p:pic>
      <p:sp>
        <p:nvSpPr>
          <p:cNvPr id="6" name="Rounded Rectangular Callout 5"/>
          <p:cNvSpPr/>
          <p:nvPr/>
        </p:nvSpPr>
        <p:spPr>
          <a:xfrm>
            <a:off x="179512" y="1438679"/>
            <a:ext cx="1512168" cy="360040"/>
          </a:xfrm>
          <a:prstGeom prst="wedgeRoundRectCallout">
            <a:avLst>
              <a:gd name="adj1" fmla="val -20833"/>
              <a:gd name="adj2" fmla="val 100406"/>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dirty="0" smtClean="0">
                <a:latin typeface="Consolas" panose="020B0609020204030204" pitchFamily="49" charset="0"/>
                <a:cs typeface="Consolas" panose="020B0609020204030204" pitchFamily="49" charset="0"/>
              </a:rPr>
              <a:t>penyewaan</a:t>
            </a:r>
            <a:endParaRPr lang="id-ID"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730593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818330"/>
            <a:ext cx="8784976" cy="4779022"/>
          </a:xfrm>
          <a:prstGeom prst="rect">
            <a:avLst/>
          </a:prstGeom>
          <a:ln/>
        </p:spPr>
        <p:style>
          <a:lnRef idx="2">
            <a:schemeClr val="dk1"/>
          </a:lnRef>
          <a:fillRef idx="1">
            <a:schemeClr val="lt1"/>
          </a:fillRef>
          <a:effectRef idx="0">
            <a:schemeClr val="dk1"/>
          </a:effectRef>
          <a:fontRef idx="minor">
            <a:schemeClr val="dk1"/>
          </a:fontRef>
        </p:style>
      </p:pic>
      <p:sp>
        <p:nvSpPr>
          <p:cNvPr id="8" name="Title 3"/>
          <p:cNvSpPr>
            <a:spLocks noGrp="1"/>
          </p:cNvSpPr>
          <p:nvPr>
            <p:ph type="title"/>
          </p:nvPr>
        </p:nvSpPr>
        <p:spPr/>
        <p:txBody>
          <a:bodyPr/>
          <a:lstStyle/>
          <a:p>
            <a:r>
              <a:rPr lang="id-ID" dirty="0" smtClean="0">
                <a:latin typeface="Consolas" panose="020B0609020204030204" pitchFamily="49" charset="0"/>
                <a:cs typeface="Consolas" panose="020B0609020204030204" pitchFamily="49" charset="0"/>
              </a:rPr>
              <a:t>Sequence Diagram</a:t>
            </a:r>
            <a:endParaRPr lang="id-ID" dirty="0">
              <a:latin typeface="Consolas" panose="020B0609020204030204" pitchFamily="49" charset="0"/>
              <a:cs typeface="Consolas" panose="020B0609020204030204" pitchFamily="49" charset="0"/>
            </a:endParaRPr>
          </a:p>
        </p:txBody>
      </p:sp>
      <p:sp>
        <p:nvSpPr>
          <p:cNvPr id="9" name="Rounded Rectangular Callout 8"/>
          <p:cNvSpPr/>
          <p:nvPr/>
        </p:nvSpPr>
        <p:spPr>
          <a:xfrm>
            <a:off x="251520" y="1124744"/>
            <a:ext cx="1800200" cy="360040"/>
          </a:xfrm>
          <a:prstGeom prst="wedgeRoundRectCallout">
            <a:avLst>
              <a:gd name="adj1" fmla="val -20833"/>
              <a:gd name="adj2" fmla="val 100406"/>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id-ID" dirty="0" smtClean="0">
                <a:latin typeface="Consolas" panose="020B0609020204030204" pitchFamily="49" charset="0"/>
                <a:cs typeface="Consolas" panose="020B0609020204030204" pitchFamily="49" charset="0"/>
              </a:rPr>
              <a:t>pengembalian</a:t>
            </a:r>
            <a:endParaRPr lang="id-ID"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90700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Oval Callout 2"/>
          <p:cNvSpPr/>
          <p:nvPr/>
        </p:nvSpPr>
        <p:spPr>
          <a:xfrm rot="20925666" flipH="1">
            <a:off x="420211" y="245185"/>
            <a:ext cx="3744416" cy="1847130"/>
          </a:xfrm>
          <a:prstGeom prst="wedgeEllipse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d-ID" sz="2800" dirty="0">
                <a:latin typeface="Britannic Bold" panose="020B0903060703020204" pitchFamily="34" charset="0"/>
              </a:rPr>
              <a:t>BAB </a:t>
            </a:r>
            <a:r>
              <a:rPr lang="id-ID" sz="2800" dirty="0" smtClean="0">
                <a:latin typeface="Britannic Bold" panose="020B0903060703020204" pitchFamily="34" charset="0"/>
              </a:rPr>
              <a:t>I</a:t>
            </a:r>
            <a:endParaRPr lang="id-ID" sz="2800" dirty="0">
              <a:latin typeface="Britannic Bold" panose="020B0903060703020204" pitchFamily="34" charset="0"/>
            </a:endParaRPr>
          </a:p>
          <a:p>
            <a:pPr algn="ctr"/>
            <a:r>
              <a:rPr lang="id-ID" sz="2800" dirty="0" smtClean="0">
                <a:latin typeface="Britannic Bold" panose="020B0903060703020204" pitchFamily="34" charset="0"/>
              </a:rPr>
              <a:t>PENDAHULUAN</a:t>
            </a:r>
            <a:endParaRPr lang="id-ID" sz="2800" dirty="0">
              <a:latin typeface="Britannic Bold" panose="020B0903060703020204" pitchFamily="34" charset="0"/>
            </a:endParaRPr>
          </a:p>
        </p:txBody>
      </p:sp>
    </p:spTree>
    <p:extLst>
      <p:ext uri="{BB962C8B-B14F-4D97-AF65-F5344CB8AC3E}">
        <p14:creationId xmlns:p14="http://schemas.microsoft.com/office/powerpoint/2010/main" val="684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844824"/>
            <a:ext cx="8784976" cy="4680520"/>
          </a:xfrm>
          <a:prstGeom prst="rect">
            <a:avLst/>
          </a:prstGeom>
          <a:ln/>
        </p:spPr>
        <p:style>
          <a:lnRef idx="2">
            <a:schemeClr val="accent2"/>
          </a:lnRef>
          <a:fillRef idx="1">
            <a:schemeClr val="lt1"/>
          </a:fillRef>
          <a:effectRef idx="0">
            <a:schemeClr val="accent2"/>
          </a:effectRef>
          <a:fontRef idx="minor">
            <a:schemeClr val="dk1"/>
          </a:fontRef>
        </p:style>
      </p:pic>
      <p:sp>
        <p:nvSpPr>
          <p:cNvPr id="5" name="Title 3"/>
          <p:cNvSpPr>
            <a:spLocks noGrp="1"/>
          </p:cNvSpPr>
          <p:nvPr>
            <p:ph type="title"/>
          </p:nvPr>
        </p:nvSpPr>
        <p:spPr/>
        <p:txBody>
          <a:bodyPr/>
          <a:lstStyle/>
          <a:p>
            <a:r>
              <a:rPr lang="id-ID" dirty="0" smtClean="0">
                <a:latin typeface="Consolas" panose="020B0609020204030204" pitchFamily="49" charset="0"/>
                <a:cs typeface="Consolas" panose="020B0609020204030204" pitchFamily="49" charset="0"/>
              </a:rPr>
              <a:t>Sequence Diagram</a:t>
            </a:r>
            <a:endParaRPr lang="id-ID" dirty="0">
              <a:latin typeface="Consolas" panose="020B0609020204030204" pitchFamily="49" charset="0"/>
              <a:cs typeface="Consolas" panose="020B0609020204030204" pitchFamily="49" charset="0"/>
            </a:endParaRPr>
          </a:p>
        </p:txBody>
      </p:sp>
      <p:sp>
        <p:nvSpPr>
          <p:cNvPr id="6" name="Rounded Rectangular Callout 5"/>
          <p:cNvSpPr/>
          <p:nvPr/>
        </p:nvSpPr>
        <p:spPr>
          <a:xfrm>
            <a:off x="251520" y="1124744"/>
            <a:ext cx="1800200" cy="360040"/>
          </a:xfrm>
          <a:prstGeom prst="wedgeRoundRectCallout">
            <a:avLst>
              <a:gd name="adj1" fmla="val -20833"/>
              <a:gd name="adj2" fmla="val 1004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d-ID" dirty="0" smtClean="0">
                <a:latin typeface="Consolas" panose="020B0609020204030204" pitchFamily="49" charset="0"/>
                <a:cs typeface="Consolas" panose="020B0609020204030204" pitchFamily="49" charset="0"/>
              </a:rPr>
              <a:t>laporan</a:t>
            </a:r>
            <a:endParaRPr lang="id-ID"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34657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latin typeface="Consolas" panose="020B0609020204030204" pitchFamily="49" charset="0"/>
                <a:cs typeface="Consolas" panose="020B0609020204030204" pitchFamily="49" charset="0"/>
              </a:rPr>
              <a:t>Deployment diagram</a:t>
            </a:r>
            <a:endParaRPr lang="id-ID" dirty="0">
              <a:latin typeface="Consolas" panose="020B0609020204030204" pitchFamily="49" charset="0"/>
              <a:cs typeface="Consolas" panose="020B0609020204030204" pitchFamily="49"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8064895" cy="4968551"/>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067661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44624"/>
            <a:ext cx="8381260" cy="1054394"/>
          </a:xfrm>
        </p:spPr>
        <p:txBody>
          <a:bodyPr/>
          <a:lstStyle/>
          <a:p>
            <a:r>
              <a:rPr lang="id-ID" dirty="0" smtClean="0">
                <a:latin typeface="Consolas" panose="020B0609020204030204" pitchFamily="49" charset="0"/>
                <a:cs typeface="Consolas" panose="020B0609020204030204" pitchFamily="49" charset="0"/>
              </a:rPr>
              <a:t>User interface</a:t>
            </a:r>
            <a:endParaRPr lang="id-ID" dirty="0">
              <a:latin typeface="Consolas" panose="020B0609020204030204" pitchFamily="49" charset="0"/>
              <a:cs typeface="Consolas" panose="020B0609020204030204" pitchFamily="49" charset="0"/>
            </a:endParaRPr>
          </a:p>
        </p:txBody>
      </p:sp>
      <p:pic>
        <p:nvPicPr>
          <p:cNvPr id="4" name="Content Placeholder 3" descr="C:\Users\acer\AppData\Local\Temp\flaDC22.tmp\Snapsho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908720"/>
            <a:ext cx="8928992" cy="5832648"/>
          </a:xfrm>
          <a:prstGeom prst="rect">
            <a:avLst/>
          </a:prstGeom>
          <a:noFill/>
          <a:ln>
            <a:noFill/>
          </a:ln>
        </p:spPr>
      </p:pic>
    </p:spTree>
    <p:extLst>
      <p:ext uri="{BB962C8B-B14F-4D97-AF65-F5344CB8AC3E}">
        <p14:creationId xmlns:p14="http://schemas.microsoft.com/office/powerpoint/2010/main" val="3207729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lnSpcReduction="10000"/>
          </a:bodyPr>
          <a:lstStyle/>
          <a:p>
            <a:r>
              <a:rPr lang="id-ID" dirty="0">
                <a:latin typeface="Arabic Typesetting" panose="03020402040406030203" pitchFamily="66" charset="-78"/>
                <a:cs typeface="Arabic Typesetting" panose="03020402040406030203" pitchFamily="66" charset="-78"/>
              </a:rPr>
              <a:t>Nama Database </a:t>
            </a:r>
            <a:r>
              <a:rPr lang="id-ID" dirty="0" smtClean="0">
                <a:latin typeface="Arabic Typesetting" panose="03020402040406030203" pitchFamily="66" charset="-78"/>
                <a:cs typeface="Arabic Typesetting" panose="03020402040406030203" pitchFamily="66" charset="-78"/>
              </a:rPr>
              <a:t>	: sewasepeda</a:t>
            </a:r>
          </a:p>
          <a:p>
            <a:r>
              <a:rPr lang="id-ID" dirty="0" smtClean="0">
                <a:latin typeface="Arabic Typesetting" panose="03020402040406030203" pitchFamily="66" charset="-78"/>
                <a:cs typeface="Arabic Typesetting" panose="03020402040406030203" pitchFamily="66" charset="-78"/>
              </a:rPr>
              <a:t>Jumlah </a:t>
            </a:r>
            <a:r>
              <a:rPr lang="id-ID" dirty="0">
                <a:latin typeface="Arabic Typesetting" panose="03020402040406030203" pitchFamily="66" charset="-78"/>
                <a:cs typeface="Arabic Typesetting" panose="03020402040406030203" pitchFamily="66" charset="-78"/>
              </a:rPr>
              <a:t>Tabel     	</a:t>
            </a:r>
            <a:r>
              <a:rPr lang="id-ID" dirty="0" smtClean="0">
                <a:latin typeface="Arabic Typesetting" panose="03020402040406030203" pitchFamily="66" charset="-78"/>
                <a:cs typeface="Arabic Typesetting" panose="03020402040406030203" pitchFamily="66" charset="-78"/>
              </a:rPr>
              <a:t>: </a:t>
            </a:r>
            <a:r>
              <a:rPr lang="id-ID" dirty="0">
                <a:latin typeface="Arabic Typesetting" panose="03020402040406030203" pitchFamily="66" charset="-78"/>
                <a:cs typeface="Arabic Typesetting" panose="03020402040406030203" pitchFamily="66" charset="-78"/>
              </a:rPr>
              <a:t>14 </a:t>
            </a:r>
            <a:r>
              <a:rPr lang="id-ID" dirty="0" smtClean="0">
                <a:latin typeface="Arabic Typesetting" panose="03020402040406030203" pitchFamily="66" charset="-78"/>
                <a:cs typeface="Arabic Typesetting" panose="03020402040406030203" pitchFamily="66" charset="-78"/>
              </a:rPr>
              <a:t>Tabel</a:t>
            </a:r>
          </a:p>
          <a:p>
            <a:pPr marL="45720" indent="0">
              <a:buNone/>
            </a:pPr>
            <a:endParaRPr lang="id-ID" dirty="0">
              <a:latin typeface="Arabic Typesetting" panose="03020402040406030203" pitchFamily="66" charset="-78"/>
              <a:cs typeface="Arabic Typesetting" panose="03020402040406030203" pitchFamily="66" charset="-78"/>
            </a:endParaRPr>
          </a:p>
          <a:p>
            <a:pPr marL="45720" lvl="0" indent="0">
              <a:buNone/>
            </a:pPr>
            <a:r>
              <a:rPr lang="id-ID" b="1" dirty="0">
                <a:latin typeface="Arabic Typesetting" panose="03020402040406030203" pitchFamily="66" charset="-78"/>
                <a:cs typeface="Arabic Typesetting" panose="03020402040406030203" pitchFamily="66" charset="-78"/>
              </a:rPr>
              <a:t>Spesifikasi File user</a:t>
            </a:r>
            <a:endParaRPr lang="id-ID" dirty="0">
              <a:latin typeface="Arabic Typesetting" panose="03020402040406030203" pitchFamily="66" charset="-78"/>
              <a:cs typeface="Arabic Typesetting" panose="03020402040406030203" pitchFamily="66" charset="-78"/>
            </a:endParaRPr>
          </a:p>
          <a:p>
            <a:pPr marL="45720" indent="0">
              <a:buNone/>
            </a:pPr>
            <a:r>
              <a:rPr lang="id-ID" dirty="0">
                <a:latin typeface="Arabic Typesetting" panose="03020402040406030203" pitchFamily="66" charset="-78"/>
                <a:cs typeface="Arabic Typesetting" panose="03020402040406030203" pitchFamily="66" charset="-78"/>
              </a:rPr>
              <a:t>Nama file	</a:t>
            </a:r>
            <a:r>
              <a:rPr lang="id-ID" dirty="0" smtClean="0">
                <a:latin typeface="Arabic Typesetting" panose="03020402040406030203" pitchFamily="66" charset="-78"/>
                <a:cs typeface="Arabic Typesetting" panose="03020402040406030203" pitchFamily="66" charset="-78"/>
              </a:rPr>
              <a:t>: </a:t>
            </a:r>
            <a:r>
              <a:rPr lang="id-ID" dirty="0">
                <a:latin typeface="Arabic Typesetting" panose="03020402040406030203" pitchFamily="66" charset="-78"/>
                <a:cs typeface="Arabic Typesetting" panose="03020402040406030203" pitchFamily="66" charset="-78"/>
              </a:rPr>
              <a:t>user</a:t>
            </a:r>
          </a:p>
          <a:p>
            <a:pPr marL="45720" indent="0">
              <a:buNone/>
            </a:pPr>
            <a:r>
              <a:rPr lang="id-ID" dirty="0">
                <a:latin typeface="Arabic Typesetting" panose="03020402040406030203" pitchFamily="66" charset="-78"/>
                <a:cs typeface="Arabic Typesetting" panose="03020402040406030203" pitchFamily="66" charset="-78"/>
              </a:rPr>
              <a:t>Akronim		: user</a:t>
            </a:r>
          </a:p>
          <a:p>
            <a:pPr marL="45720" indent="0">
              <a:buNone/>
            </a:pPr>
            <a:r>
              <a:rPr lang="id-ID" dirty="0">
                <a:latin typeface="Arabic Typesetting" panose="03020402040406030203" pitchFamily="66" charset="-78"/>
                <a:cs typeface="Arabic Typesetting" panose="03020402040406030203" pitchFamily="66" charset="-78"/>
              </a:rPr>
              <a:t>Fungsi	</a:t>
            </a:r>
            <a:r>
              <a:rPr lang="id-ID" dirty="0" smtClean="0">
                <a:latin typeface="Arabic Typesetting" panose="03020402040406030203" pitchFamily="66" charset="-78"/>
                <a:cs typeface="Arabic Typesetting" panose="03020402040406030203" pitchFamily="66" charset="-78"/>
              </a:rPr>
              <a:t>	: </a:t>
            </a:r>
            <a:r>
              <a:rPr lang="id-ID" dirty="0">
                <a:latin typeface="Arabic Typesetting" panose="03020402040406030203" pitchFamily="66" charset="-78"/>
                <a:cs typeface="Arabic Typesetting" panose="03020402040406030203" pitchFamily="66" charset="-78"/>
              </a:rPr>
              <a:t>menyimpan data pengguna</a:t>
            </a:r>
          </a:p>
          <a:p>
            <a:pPr marL="45720" indent="0">
              <a:buNone/>
            </a:pPr>
            <a:r>
              <a:rPr lang="id-ID" dirty="0">
                <a:latin typeface="Arabic Typesetting" panose="03020402040406030203" pitchFamily="66" charset="-78"/>
                <a:cs typeface="Arabic Typesetting" panose="03020402040406030203" pitchFamily="66" charset="-78"/>
              </a:rPr>
              <a:t>Tipe File		: file master</a:t>
            </a:r>
          </a:p>
          <a:p>
            <a:pPr marL="45720" indent="0">
              <a:buNone/>
            </a:pPr>
            <a:r>
              <a:rPr lang="id-ID" dirty="0">
                <a:latin typeface="Arabic Typesetting" panose="03020402040406030203" pitchFamily="66" charset="-78"/>
                <a:cs typeface="Arabic Typesetting" panose="03020402040406030203" pitchFamily="66" charset="-78"/>
              </a:rPr>
              <a:t>Organisasi File	: Index Sequential</a:t>
            </a:r>
          </a:p>
          <a:p>
            <a:pPr marL="45720" indent="0">
              <a:buNone/>
            </a:pPr>
            <a:r>
              <a:rPr lang="id-ID" dirty="0">
                <a:latin typeface="Arabic Typesetting" panose="03020402040406030203" pitchFamily="66" charset="-78"/>
                <a:cs typeface="Arabic Typesetting" panose="03020402040406030203" pitchFamily="66" charset="-78"/>
              </a:rPr>
              <a:t>Akses </a:t>
            </a:r>
            <a:r>
              <a:rPr lang="id-ID" dirty="0" smtClean="0">
                <a:latin typeface="Arabic Typesetting" panose="03020402040406030203" pitchFamily="66" charset="-78"/>
                <a:cs typeface="Arabic Typesetting" panose="03020402040406030203" pitchFamily="66" charset="-78"/>
              </a:rPr>
              <a:t>File	: </a:t>
            </a:r>
            <a:r>
              <a:rPr lang="id-ID" dirty="0">
                <a:latin typeface="Arabic Typesetting" panose="03020402040406030203" pitchFamily="66" charset="-78"/>
                <a:cs typeface="Arabic Typesetting" panose="03020402040406030203" pitchFamily="66" charset="-78"/>
              </a:rPr>
              <a:t>Random</a:t>
            </a:r>
          </a:p>
          <a:p>
            <a:pPr marL="45720" indent="0">
              <a:buNone/>
            </a:pPr>
            <a:r>
              <a:rPr lang="id-ID" dirty="0">
                <a:latin typeface="Arabic Typesetting" panose="03020402040406030203" pitchFamily="66" charset="-78"/>
                <a:cs typeface="Arabic Typesetting" panose="03020402040406030203" pitchFamily="66" charset="-78"/>
              </a:rPr>
              <a:t>Kunci </a:t>
            </a:r>
            <a:r>
              <a:rPr lang="id-ID" dirty="0" smtClean="0">
                <a:latin typeface="Arabic Typesetting" panose="03020402040406030203" pitchFamily="66" charset="-78"/>
                <a:cs typeface="Arabic Typesetting" panose="03020402040406030203" pitchFamily="66" charset="-78"/>
              </a:rPr>
              <a:t>Field</a:t>
            </a:r>
            <a:r>
              <a:rPr lang="id-ID" dirty="0">
                <a:latin typeface="Arabic Typesetting" panose="03020402040406030203" pitchFamily="66" charset="-78"/>
                <a:cs typeface="Arabic Typesetting" panose="03020402040406030203" pitchFamily="66" charset="-78"/>
              </a:rPr>
              <a:t>	: id_user</a:t>
            </a:r>
          </a:p>
          <a:p>
            <a:pPr marL="45720" indent="0">
              <a:buNone/>
            </a:pPr>
            <a:r>
              <a:rPr lang="id-ID" dirty="0" smtClean="0">
                <a:latin typeface="Arabic Typesetting" panose="03020402040406030203" pitchFamily="66" charset="-78"/>
                <a:cs typeface="Arabic Typesetting" panose="03020402040406030203" pitchFamily="66" charset="-78"/>
              </a:rPr>
              <a:t>Software</a:t>
            </a:r>
            <a:r>
              <a:rPr lang="id-ID" dirty="0">
                <a:latin typeface="Arabic Typesetting" panose="03020402040406030203" pitchFamily="66" charset="-78"/>
                <a:cs typeface="Arabic Typesetting" panose="03020402040406030203" pitchFamily="66" charset="-78"/>
              </a:rPr>
              <a:t>	</a:t>
            </a:r>
            <a:r>
              <a:rPr lang="id-ID" dirty="0" smtClean="0">
                <a:latin typeface="Arabic Typesetting" panose="03020402040406030203" pitchFamily="66" charset="-78"/>
                <a:cs typeface="Arabic Typesetting" panose="03020402040406030203" pitchFamily="66" charset="-78"/>
              </a:rPr>
              <a:t>	: </a:t>
            </a:r>
            <a:r>
              <a:rPr lang="id-ID" dirty="0">
                <a:latin typeface="Arabic Typesetting" panose="03020402040406030203" pitchFamily="66" charset="-78"/>
                <a:cs typeface="Arabic Typesetting" panose="03020402040406030203" pitchFamily="66" charset="-78"/>
              </a:rPr>
              <a:t>MySQL</a:t>
            </a:r>
          </a:p>
        </p:txBody>
      </p:sp>
      <p:sp>
        <p:nvSpPr>
          <p:cNvPr id="3" name="Title 2"/>
          <p:cNvSpPr>
            <a:spLocks noGrp="1"/>
          </p:cNvSpPr>
          <p:nvPr>
            <p:ph type="title"/>
          </p:nvPr>
        </p:nvSpPr>
        <p:spPr/>
        <p:txBody>
          <a:bodyPr/>
          <a:lstStyle/>
          <a:p>
            <a:r>
              <a:rPr lang="id-ID" dirty="0" smtClean="0">
                <a:latin typeface="Consolas" panose="020B0609020204030204" pitchFamily="49" charset="0"/>
                <a:cs typeface="Consolas" panose="020B0609020204030204" pitchFamily="49" charset="0"/>
              </a:rPr>
              <a:t>Spesifikasi file</a:t>
            </a:r>
            <a:endParaRPr lang="id-ID"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808012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78710933"/>
              </p:ext>
            </p:extLst>
          </p:nvPr>
        </p:nvGraphicFramePr>
        <p:xfrm>
          <a:off x="243588" y="1196752"/>
          <a:ext cx="8648892" cy="5319283"/>
        </p:xfrm>
        <a:graphic>
          <a:graphicData uri="http://schemas.openxmlformats.org/drawingml/2006/table">
            <a:tbl>
              <a:tblPr firstRow="1" firstCol="1" bandRow="1">
                <a:tableStyleId>{5C22544A-7EE6-4342-B048-85BDC9FD1C3A}</a:tableStyleId>
              </a:tblPr>
              <a:tblGrid>
                <a:gridCol w="1008112"/>
                <a:gridCol w="1755159"/>
                <a:gridCol w="1496372"/>
                <a:gridCol w="1357621"/>
                <a:gridCol w="1466487"/>
                <a:gridCol w="1565141"/>
              </a:tblGrid>
              <a:tr h="1086326">
                <a:tc>
                  <a:txBody>
                    <a:bodyPr/>
                    <a:lstStyle/>
                    <a:p>
                      <a:pPr marL="457200" algn="ctr">
                        <a:lnSpc>
                          <a:spcPct val="150000"/>
                        </a:lnSpc>
                        <a:spcAft>
                          <a:spcPts val="0"/>
                        </a:spcAft>
                        <a:tabLst>
                          <a:tab pos="5490845" algn="r"/>
                          <a:tab pos="5581015" algn="l"/>
                        </a:tabLst>
                      </a:pPr>
                      <a:r>
                        <a:rPr lang="id-ID" sz="1200" dirty="0">
                          <a:effectLst/>
                        </a:rPr>
                        <a:t>No</a:t>
                      </a:r>
                      <a:endParaRPr lang="id-ID" sz="1100" dirty="0">
                        <a:effectLst/>
                        <a:latin typeface="Calibri"/>
                        <a:ea typeface="Calibri"/>
                        <a:cs typeface="Times New Roman"/>
                      </a:endParaRPr>
                    </a:p>
                  </a:txBody>
                  <a:tcPr marL="68580" marR="68580" marT="0" marB="0" anchor="ctr"/>
                </a:tc>
                <a:tc>
                  <a:txBody>
                    <a:bodyPr/>
                    <a:lstStyle/>
                    <a:p>
                      <a:pPr marL="457200" algn="ctr">
                        <a:lnSpc>
                          <a:spcPct val="150000"/>
                        </a:lnSpc>
                        <a:spcAft>
                          <a:spcPts val="0"/>
                        </a:spcAft>
                        <a:tabLst>
                          <a:tab pos="5490845" algn="r"/>
                          <a:tab pos="5581015" algn="l"/>
                        </a:tabLst>
                      </a:pPr>
                      <a:r>
                        <a:rPr lang="id-ID" sz="1200" dirty="0">
                          <a:effectLst/>
                        </a:rPr>
                        <a:t>Elemen Data</a:t>
                      </a:r>
                      <a:endParaRPr lang="id-ID" sz="1100" dirty="0">
                        <a:effectLst/>
                        <a:latin typeface="Calibri"/>
                        <a:ea typeface="Calibri"/>
                        <a:cs typeface="Times New Roman"/>
                      </a:endParaRPr>
                    </a:p>
                  </a:txBody>
                  <a:tcPr marL="68580" marR="68580" marT="0" marB="0" anchor="ctr"/>
                </a:tc>
                <a:tc>
                  <a:txBody>
                    <a:bodyPr/>
                    <a:lstStyle/>
                    <a:p>
                      <a:pPr marL="457200" algn="ctr">
                        <a:lnSpc>
                          <a:spcPct val="150000"/>
                        </a:lnSpc>
                        <a:spcAft>
                          <a:spcPts val="0"/>
                        </a:spcAft>
                        <a:tabLst>
                          <a:tab pos="5490845" algn="r"/>
                          <a:tab pos="5581015" algn="l"/>
                        </a:tabLst>
                      </a:pPr>
                      <a:r>
                        <a:rPr lang="id-ID" sz="1200" dirty="0">
                          <a:effectLst/>
                        </a:rPr>
                        <a:t>Akronim</a:t>
                      </a:r>
                      <a:endParaRPr lang="id-ID" sz="1100" dirty="0">
                        <a:effectLst/>
                        <a:latin typeface="Calibri"/>
                        <a:ea typeface="Calibri"/>
                        <a:cs typeface="Times New Roman"/>
                      </a:endParaRPr>
                    </a:p>
                  </a:txBody>
                  <a:tcPr marL="68580" marR="68580" marT="0" marB="0" anchor="ctr"/>
                </a:tc>
                <a:tc>
                  <a:txBody>
                    <a:bodyPr/>
                    <a:lstStyle/>
                    <a:p>
                      <a:pPr marL="457200" algn="ctr">
                        <a:lnSpc>
                          <a:spcPct val="150000"/>
                        </a:lnSpc>
                        <a:spcAft>
                          <a:spcPts val="0"/>
                        </a:spcAft>
                        <a:tabLst>
                          <a:tab pos="5490845" algn="r"/>
                          <a:tab pos="5581015" algn="l"/>
                        </a:tabLst>
                      </a:pPr>
                      <a:r>
                        <a:rPr lang="id-ID" sz="1200" dirty="0">
                          <a:effectLst/>
                        </a:rPr>
                        <a:t>Tipe</a:t>
                      </a:r>
                      <a:endParaRPr lang="id-ID" sz="1100" dirty="0">
                        <a:effectLst/>
                        <a:latin typeface="Calibri"/>
                        <a:ea typeface="Calibri"/>
                        <a:cs typeface="Times New Roman"/>
                      </a:endParaRPr>
                    </a:p>
                  </a:txBody>
                  <a:tcPr marL="68580" marR="68580" marT="0" marB="0" anchor="ctr"/>
                </a:tc>
                <a:tc>
                  <a:txBody>
                    <a:bodyPr/>
                    <a:lstStyle/>
                    <a:p>
                      <a:pPr marL="457200" algn="ctr">
                        <a:lnSpc>
                          <a:spcPct val="150000"/>
                        </a:lnSpc>
                        <a:spcAft>
                          <a:spcPts val="0"/>
                        </a:spcAft>
                        <a:tabLst>
                          <a:tab pos="5490845" algn="r"/>
                          <a:tab pos="5581015" algn="l"/>
                        </a:tabLst>
                      </a:pPr>
                      <a:r>
                        <a:rPr lang="id-ID" sz="1200" dirty="0">
                          <a:effectLst/>
                        </a:rPr>
                        <a:t>Panjang</a:t>
                      </a:r>
                      <a:endParaRPr lang="id-ID" sz="1100" dirty="0">
                        <a:effectLst/>
                        <a:latin typeface="Calibri"/>
                        <a:ea typeface="Calibri"/>
                        <a:cs typeface="Times New Roman"/>
                      </a:endParaRPr>
                    </a:p>
                  </a:txBody>
                  <a:tcPr marL="68580" marR="68580" marT="0" marB="0" anchor="ctr"/>
                </a:tc>
                <a:tc>
                  <a:txBody>
                    <a:bodyPr/>
                    <a:lstStyle/>
                    <a:p>
                      <a:pPr marL="457200" algn="ctr">
                        <a:lnSpc>
                          <a:spcPct val="150000"/>
                        </a:lnSpc>
                        <a:spcAft>
                          <a:spcPts val="0"/>
                        </a:spcAft>
                        <a:tabLst>
                          <a:tab pos="5490845" algn="r"/>
                          <a:tab pos="5581015" algn="l"/>
                        </a:tabLst>
                      </a:pPr>
                      <a:r>
                        <a:rPr lang="id-ID" sz="1200" dirty="0">
                          <a:effectLst/>
                        </a:rPr>
                        <a:t>keterangan</a:t>
                      </a:r>
                      <a:endParaRPr lang="id-ID" sz="1100" dirty="0">
                        <a:effectLst/>
                        <a:latin typeface="Calibri"/>
                        <a:ea typeface="Calibri"/>
                        <a:cs typeface="Times New Roman"/>
                      </a:endParaRPr>
                    </a:p>
                  </a:txBody>
                  <a:tcPr marL="68580" marR="68580" marT="0" marB="0" anchor="ctr"/>
                </a:tc>
              </a:tr>
              <a:tr h="1086326">
                <a:tc>
                  <a:txBody>
                    <a:bodyPr/>
                    <a:lstStyle/>
                    <a:p>
                      <a:pPr marL="457200" algn="ctr">
                        <a:lnSpc>
                          <a:spcPct val="150000"/>
                        </a:lnSpc>
                        <a:spcAft>
                          <a:spcPts val="0"/>
                        </a:spcAft>
                        <a:tabLst>
                          <a:tab pos="5490845" algn="r"/>
                          <a:tab pos="5581015" algn="l"/>
                        </a:tabLst>
                      </a:pPr>
                      <a:r>
                        <a:rPr lang="id-ID" sz="1200" dirty="0" smtClean="0">
                          <a:effectLst/>
                        </a:rPr>
                        <a:t>1.</a:t>
                      </a:r>
                      <a:endParaRPr lang="id-ID" sz="1100" dirty="0">
                        <a:effectLst/>
                        <a:latin typeface="Calibri"/>
                        <a:ea typeface="Calibri"/>
                        <a:cs typeface="Times New Roman"/>
                      </a:endParaRPr>
                    </a:p>
                  </a:txBody>
                  <a:tcPr marL="68580" marR="68580" marT="0" marB="0" anchor="ctr"/>
                </a:tc>
                <a:tc>
                  <a:txBody>
                    <a:bodyPr/>
                    <a:lstStyle/>
                    <a:p>
                      <a:pPr marL="457200">
                        <a:lnSpc>
                          <a:spcPct val="150000"/>
                        </a:lnSpc>
                        <a:spcAft>
                          <a:spcPts val="0"/>
                        </a:spcAft>
                        <a:tabLst>
                          <a:tab pos="5490845" algn="r"/>
                          <a:tab pos="5581015" algn="l"/>
                        </a:tabLst>
                      </a:pPr>
                      <a:r>
                        <a:rPr lang="id-ID" sz="1200">
                          <a:effectLst/>
                        </a:rPr>
                        <a:t>Id user</a:t>
                      </a:r>
                      <a:endParaRPr lang="id-ID" sz="1100">
                        <a:effectLst/>
                        <a:latin typeface="Calibri"/>
                        <a:ea typeface="Calibri"/>
                        <a:cs typeface="Times New Roman"/>
                      </a:endParaRPr>
                    </a:p>
                  </a:txBody>
                  <a:tcPr marL="68580" marR="68580" marT="0" marB="0" anchor="ctr"/>
                </a:tc>
                <a:tc>
                  <a:txBody>
                    <a:bodyPr/>
                    <a:lstStyle/>
                    <a:p>
                      <a:pPr marL="457200" algn="ctr">
                        <a:lnSpc>
                          <a:spcPct val="150000"/>
                        </a:lnSpc>
                        <a:spcAft>
                          <a:spcPts val="0"/>
                        </a:spcAft>
                        <a:tabLst>
                          <a:tab pos="5490845" algn="r"/>
                          <a:tab pos="5581015" algn="l"/>
                        </a:tabLst>
                      </a:pPr>
                      <a:r>
                        <a:rPr lang="id-ID" sz="1200">
                          <a:effectLst/>
                        </a:rPr>
                        <a:t>id_user</a:t>
                      </a:r>
                      <a:endParaRPr lang="id-ID" sz="1100">
                        <a:effectLst/>
                        <a:latin typeface="Calibri"/>
                        <a:ea typeface="Calibri"/>
                        <a:cs typeface="Times New Roman"/>
                      </a:endParaRPr>
                    </a:p>
                  </a:txBody>
                  <a:tcPr marL="68580" marR="68580" marT="0" marB="0" anchor="ctr"/>
                </a:tc>
                <a:tc>
                  <a:txBody>
                    <a:bodyPr/>
                    <a:lstStyle/>
                    <a:p>
                      <a:pPr marL="457200" algn="ctr">
                        <a:lnSpc>
                          <a:spcPct val="150000"/>
                        </a:lnSpc>
                        <a:spcAft>
                          <a:spcPts val="0"/>
                        </a:spcAft>
                        <a:tabLst>
                          <a:tab pos="5490845" algn="r"/>
                          <a:tab pos="5581015" algn="l"/>
                        </a:tabLst>
                      </a:pPr>
                      <a:r>
                        <a:rPr lang="id-ID" sz="1200">
                          <a:effectLst/>
                        </a:rPr>
                        <a:t>char</a:t>
                      </a:r>
                      <a:endParaRPr lang="id-ID" sz="1100">
                        <a:effectLst/>
                        <a:latin typeface="Calibri"/>
                        <a:ea typeface="Calibri"/>
                        <a:cs typeface="Times New Roman"/>
                      </a:endParaRPr>
                    </a:p>
                  </a:txBody>
                  <a:tcPr marL="68580" marR="68580" marT="0" marB="0" anchor="ctr"/>
                </a:tc>
                <a:tc>
                  <a:txBody>
                    <a:bodyPr/>
                    <a:lstStyle/>
                    <a:p>
                      <a:pPr marL="457200" algn="ctr">
                        <a:lnSpc>
                          <a:spcPct val="150000"/>
                        </a:lnSpc>
                        <a:spcAft>
                          <a:spcPts val="0"/>
                        </a:spcAft>
                        <a:tabLst>
                          <a:tab pos="5490845" algn="r"/>
                          <a:tab pos="5581015" algn="l"/>
                        </a:tabLst>
                      </a:pPr>
                      <a:r>
                        <a:rPr lang="id-ID" sz="1200">
                          <a:effectLst/>
                        </a:rPr>
                        <a:t>5</a:t>
                      </a:r>
                      <a:endParaRPr lang="id-ID" sz="1100">
                        <a:effectLst/>
                        <a:latin typeface="Calibri"/>
                        <a:ea typeface="Calibri"/>
                        <a:cs typeface="Times New Roman"/>
                      </a:endParaRPr>
                    </a:p>
                  </a:txBody>
                  <a:tcPr marL="68580" marR="68580" marT="0" marB="0" anchor="ctr"/>
                </a:tc>
                <a:tc>
                  <a:txBody>
                    <a:bodyPr/>
                    <a:lstStyle/>
                    <a:p>
                      <a:pPr marL="457200" algn="ctr">
                        <a:lnSpc>
                          <a:spcPct val="150000"/>
                        </a:lnSpc>
                        <a:spcAft>
                          <a:spcPts val="0"/>
                        </a:spcAft>
                        <a:tabLst>
                          <a:tab pos="5490845" algn="r"/>
                          <a:tab pos="5581015" algn="l"/>
                        </a:tabLst>
                      </a:pPr>
                      <a:r>
                        <a:rPr lang="id-ID" sz="1200">
                          <a:effectLst/>
                        </a:rPr>
                        <a:t>Primary key</a:t>
                      </a:r>
                      <a:endParaRPr lang="id-ID" sz="1100">
                        <a:effectLst/>
                        <a:latin typeface="Calibri"/>
                        <a:ea typeface="Calibri"/>
                        <a:cs typeface="Times New Roman"/>
                      </a:endParaRPr>
                    </a:p>
                  </a:txBody>
                  <a:tcPr marL="68580" marR="68580" marT="0" marB="0" anchor="ctr"/>
                </a:tc>
              </a:tr>
              <a:tr h="710771">
                <a:tc>
                  <a:txBody>
                    <a:bodyPr/>
                    <a:lstStyle/>
                    <a:p>
                      <a:pPr marL="457200" algn="ctr">
                        <a:lnSpc>
                          <a:spcPct val="150000"/>
                        </a:lnSpc>
                        <a:spcAft>
                          <a:spcPts val="0"/>
                        </a:spcAft>
                        <a:tabLst>
                          <a:tab pos="5490845" algn="r"/>
                          <a:tab pos="5581015" algn="l"/>
                        </a:tabLst>
                      </a:pPr>
                      <a:r>
                        <a:rPr lang="id-ID" sz="1200" dirty="0">
                          <a:effectLst/>
                        </a:rPr>
                        <a:t>2.</a:t>
                      </a:r>
                      <a:endParaRPr lang="id-ID" sz="1100" dirty="0">
                        <a:effectLst/>
                        <a:latin typeface="Calibri"/>
                        <a:ea typeface="Calibri"/>
                        <a:cs typeface="Times New Roman"/>
                      </a:endParaRPr>
                    </a:p>
                  </a:txBody>
                  <a:tcPr marL="68580" marR="68580" marT="0" marB="0" anchor="ctr"/>
                </a:tc>
                <a:tc>
                  <a:txBody>
                    <a:bodyPr/>
                    <a:lstStyle/>
                    <a:p>
                      <a:pPr marL="457200">
                        <a:lnSpc>
                          <a:spcPct val="150000"/>
                        </a:lnSpc>
                        <a:spcAft>
                          <a:spcPts val="0"/>
                        </a:spcAft>
                        <a:tabLst>
                          <a:tab pos="5490845" algn="r"/>
                          <a:tab pos="5581015" algn="l"/>
                        </a:tabLst>
                      </a:pPr>
                      <a:r>
                        <a:rPr lang="id-ID" sz="1200" dirty="0">
                          <a:effectLst/>
                        </a:rPr>
                        <a:t>Nama user</a:t>
                      </a:r>
                      <a:endParaRPr lang="id-ID" sz="1100" dirty="0">
                        <a:effectLst/>
                        <a:latin typeface="Calibri"/>
                        <a:ea typeface="Calibri"/>
                        <a:cs typeface="Times New Roman"/>
                      </a:endParaRPr>
                    </a:p>
                  </a:txBody>
                  <a:tcPr marL="68580" marR="68580" marT="0" marB="0" anchor="ctr"/>
                </a:tc>
                <a:tc>
                  <a:txBody>
                    <a:bodyPr/>
                    <a:lstStyle/>
                    <a:p>
                      <a:pPr marL="457200" algn="ctr">
                        <a:lnSpc>
                          <a:spcPct val="150000"/>
                        </a:lnSpc>
                        <a:spcAft>
                          <a:spcPts val="0"/>
                        </a:spcAft>
                        <a:tabLst>
                          <a:tab pos="5490845" algn="r"/>
                          <a:tab pos="5581015" algn="l"/>
                        </a:tabLst>
                      </a:pPr>
                      <a:r>
                        <a:rPr lang="id-ID" sz="1200">
                          <a:effectLst/>
                        </a:rPr>
                        <a:t>nm_user</a:t>
                      </a:r>
                      <a:endParaRPr lang="id-ID" sz="1100">
                        <a:effectLst/>
                        <a:latin typeface="Calibri"/>
                        <a:ea typeface="Calibri"/>
                        <a:cs typeface="Times New Roman"/>
                      </a:endParaRPr>
                    </a:p>
                  </a:txBody>
                  <a:tcPr marL="68580" marR="68580" marT="0" marB="0" anchor="ctr"/>
                </a:tc>
                <a:tc>
                  <a:txBody>
                    <a:bodyPr/>
                    <a:lstStyle/>
                    <a:p>
                      <a:pPr marL="457200" algn="ctr">
                        <a:lnSpc>
                          <a:spcPct val="150000"/>
                        </a:lnSpc>
                        <a:spcAft>
                          <a:spcPts val="0"/>
                        </a:spcAft>
                        <a:tabLst>
                          <a:tab pos="5490845" algn="r"/>
                          <a:tab pos="5581015" algn="l"/>
                        </a:tabLst>
                      </a:pPr>
                      <a:r>
                        <a:rPr lang="id-ID" sz="1200">
                          <a:effectLst/>
                        </a:rPr>
                        <a:t>char</a:t>
                      </a:r>
                      <a:endParaRPr lang="id-ID" sz="1100">
                        <a:effectLst/>
                        <a:latin typeface="Calibri"/>
                        <a:ea typeface="Calibri"/>
                        <a:cs typeface="Times New Roman"/>
                      </a:endParaRPr>
                    </a:p>
                  </a:txBody>
                  <a:tcPr marL="68580" marR="68580" marT="0" marB="0" anchor="ctr"/>
                </a:tc>
                <a:tc>
                  <a:txBody>
                    <a:bodyPr/>
                    <a:lstStyle/>
                    <a:p>
                      <a:pPr marL="457200" algn="ctr">
                        <a:lnSpc>
                          <a:spcPct val="150000"/>
                        </a:lnSpc>
                        <a:spcAft>
                          <a:spcPts val="0"/>
                        </a:spcAft>
                        <a:tabLst>
                          <a:tab pos="5490845" algn="r"/>
                          <a:tab pos="5581015" algn="l"/>
                        </a:tabLst>
                      </a:pPr>
                      <a:r>
                        <a:rPr lang="id-ID" sz="1200">
                          <a:effectLst/>
                        </a:rPr>
                        <a:t>20</a:t>
                      </a:r>
                      <a:endParaRPr lang="id-ID" sz="1100">
                        <a:effectLst/>
                        <a:latin typeface="Calibri"/>
                        <a:ea typeface="Calibri"/>
                        <a:cs typeface="Times New Roman"/>
                      </a:endParaRPr>
                    </a:p>
                  </a:txBody>
                  <a:tcPr marL="68580" marR="68580" marT="0" marB="0" anchor="ctr"/>
                </a:tc>
                <a:tc>
                  <a:txBody>
                    <a:bodyPr/>
                    <a:lstStyle/>
                    <a:p>
                      <a:pPr marL="457200" algn="ctr">
                        <a:lnSpc>
                          <a:spcPct val="150000"/>
                        </a:lnSpc>
                        <a:spcAft>
                          <a:spcPts val="0"/>
                        </a:spcAft>
                        <a:tabLst>
                          <a:tab pos="5490845" algn="r"/>
                          <a:tab pos="5581015" algn="l"/>
                        </a:tabLst>
                      </a:pPr>
                      <a:r>
                        <a:rPr lang="id-ID" sz="1200">
                          <a:effectLst/>
                        </a:rPr>
                        <a:t> </a:t>
                      </a:r>
                      <a:endParaRPr lang="id-ID" sz="1100">
                        <a:effectLst/>
                        <a:latin typeface="Calibri"/>
                        <a:ea typeface="Calibri"/>
                        <a:cs typeface="Times New Roman"/>
                      </a:endParaRPr>
                    </a:p>
                  </a:txBody>
                  <a:tcPr marL="68580" marR="68580" marT="0" marB="0" anchor="ctr"/>
                </a:tc>
              </a:tr>
              <a:tr h="1221033">
                <a:tc>
                  <a:txBody>
                    <a:bodyPr/>
                    <a:lstStyle/>
                    <a:p>
                      <a:pPr marL="457200" algn="ctr">
                        <a:lnSpc>
                          <a:spcPct val="150000"/>
                        </a:lnSpc>
                        <a:spcAft>
                          <a:spcPts val="0"/>
                        </a:spcAft>
                        <a:tabLst>
                          <a:tab pos="5490845" algn="r"/>
                          <a:tab pos="5581015" algn="l"/>
                        </a:tabLst>
                      </a:pPr>
                      <a:r>
                        <a:rPr lang="id-ID" sz="1200" dirty="0">
                          <a:effectLst/>
                        </a:rPr>
                        <a:t>3.</a:t>
                      </a:r>
                      <a:endParaRPr lang="id-ID" sz="1100" dirty="0">
                        <a:effectLst/>
                        <a:latin typeface="Calibri"/>
                        <a:ea typeface="Calibri"/>
                        <a:cs typeface="Times New Roman"/>
                      </a:endParaRPr>
                    </a:p>
                  </a:txBody>
                  <a:tcPr marL="68580" marR="68580" marT="0" marB="0" anchor="ctr"/>
                </a:tc>
                <a:tc>
                  <a:txBody>
                    <a:bodyPr/>
                    <a:lstStyle/>
                    <a:p>
                      <a:pPr marL="457200">
                        <a:lnSpc>
                          <a:spcPct val="150000"/>
                        </a:lnSpc>
                        <a:spcAft>
                          <a:spcPts val="0"/>
                        </a:spcAft>
                        <a:tabLst>
                          <a:tab pos="5490845" algn="r"/>
                          <a:tab pos="5581015" algn="l"/>
                        </a:tabLst>
                      </a:pPr>
                      <a:r>
                        <a:rPr lang="id-ID" sz="1200" dirty="0">
                          <a:effectLst/>
                        </a:rPr>
                        <a:t>Hak akses</a:t>
                      </a:r>
                      <a:endParaRPr lang="id-ID" sz="1100" dirty="0">
                        <a:effectLst/>
                        <a:latin typeface="Calibri"/>
                        <a:ea typeface="Calibri"/>
                        <a:cs typeface="Times New Roman"/>
                      </a:endParaRPr>
                    </a:p>
                  </a:txBody>
                  <a:tcPr marL="68580" marR="68580" marT="0" marB="0" anchor="ctr"/>
                </a:tc>
                <a:tc>
                  <a:txBody>
                    <a:bodyPr/>
                    <a:lstStyle/>
                    <a:p>
                      <a:pPr marL="457200" algn="ctr">
                        <a:lnSpc>
                          <a:spcPct val="150000"/>
                        </a:lnSpc>
                        <a:spcAft>
                          <a:spcPts val="0"/>
                        </a:spcAft>
                        <a:tabLst>
                          <a:tab pos="5490845" algn="r"/>
                          <a:tab pos="5581015" algn="l"/>
                        </a:tabLst>
                      </a:pPr>
                      <a:r>
                        <a:rPr lang="id-ID" sz="1200">
                          <a:effectLst/>
                        </a:rPr>
                        <a:t>hak_akses</a:t>
                      </a:r>
                      <a:endParaRPr lang="id-ID" sz="1100">
                        <a:effectLst/>
                        <a:latin typeface="Calibri"/>
                        <a:ea typeface="Calibri"/>
                        <a:cs typeface="Times New Roman"/>
                      </a:endParaRPr>
                    </a:p>
                  </a:txBody>
                  <a:tcPr marL="68580" marR="68580" marT="0" marB="0" anchor="ctr"/>
                </a:tc>
                <a:tc>
                  <a:txBody>
                    <a:bodyPr/>
                    <a:lstStyle/>
                    <a:p>
                      <a:pPr marL="457200" algn="ctr">
                        <a:lnSpc>
                          <a:spcPct val="150000"/>
                        </a:lnSpc>
                        <a:spcAft>
                          <a:spcPts val="0"/>
                        </a:spcAft>
                        <a:tabLst>
                          <a:tab pos="5490845" algn="r"/>
                          <a:tab pos="5581015" algn="l"/>
                        </a:tabLst>
                      </a:pPr>
                      <a:r>
                        <a:rPr lang="id-ID" sz="1200">
                          <a:effectLst/>
                        </a:rPr>
                        <a:t>char</a:t>
                      </a:r>
                      <a:endParaRPr lang="id-ID" sz="1100">
                        <a:effectLst/>
                        <a:latin typeface="Calibri"/>
                        <a:ea typeface="Calibri"/>
                        <a:cs typeface="Times New Roman"/>
                      </a:endParaRPr>
                    </a:p>
                  </a:txBody>
                  <a:tcPr marL="68580" marR="68580" marT="0" marB="0" anchor="ctr"/>
                </a:tc>
                <a:tc>
                  <a:txBody>
                    <a:bodyPr/>
                    <a:lstStyle/>
                    <a:p>
                      <a:pPr marL="457200" algn="ctr">
                        <a:lnSpc>
                          <a:spcPct val="150000"/>
                        </a:lnSpc>
                        <a:spcAft>
                          <a:spcPts val="0"/>
                        </a:spcAft>
                        <a:tabLst>
                          <a:tab pos="5490845" algn="r"/>
                          <a:tab pos="5581015" algn="l"/>
                        </a:tabLst>
                      </a:pPr>
                      <a:r>
                        <a:rPr lang="id-ID" sz="1200">
                          <a:effectLst/>
                        </a:rPr>
                        <a:t>10</a:t>
                      </a:r>
                      <a:endParaRPr lang="id-ID" sz="1100">
                        <a:effectLst/>
                        <a:latin typeface="Calibri"/>
                        <a:ea typeface="Calibri"/>
                        <a:cs typeface="Times New Roman"/>
                      </a:endParaRPr>
                    </a:p>
                  </a:txBody>
                  <a:tcPr marL="68580" marR="68580" marT="0" marB="0" anchor="ctr"/>
                </a:tc>
                <a:tc>
                  <a:txBody>
                    <a:bodyPr/>
                    <a:lstStyle/>
                    <a:p>
                      <a:pPr marL="457200" algn="ctr">
                        <a:lnSpc>
                          <a:spcPct val="150000"/>
                        </a:lnSpc>
                        <a:spcAft>
                          <a:spcPts val="0"/>
                        </a:spcAft>
                        <a:tabLst>
                          <a:tab pos="5490845" algn="r"/>
                          <a:tab pos="5581015" algn="l"/>
                        </a:tabLst>
                      </a:pPr>
                      <a:r>
                        <a:rPr lang="id-ID" sz="1200">
                          <a:effectLst/>
                        </a:rPr>
                        <a:t> </a:t>
                      </a:r>
                      <a:endParaRPr lang="id-ID" sz="1100">
                        <a:effectLst/>
                        <a:latin typeface="Calibri"/>
                        <a:ea typeface="Calibri"/>
                        <a:cs typeface="Times New Roman"/>
                      </a:endParaRPr>
                    </a:p>
                  </a:txBody>
                  <a:tcPr marL="68580" marR="68580" marT="0" marB="0" anchor="ctr"/>
                </a:tc>
              </a:tr>
              <a:tr h="1214827">
                <a:tc>
                  <a:txBody>
                    <a:bodyPr/>
                    <a:lstStyle/>
                    <a:p>
                      <a:pPr marL="457200" algn="ctr">
                        <a:lnSpc>
                          <a:spcPct val="150000"/>
                        </a:lnSpc>
                        <a:spcAft>
                          <a:spcPts val="0"/>
                        </a:spcAft>
                        <a:tabLst>
                          <a:tab pos="5490845" algn="r"/>
                          <a:tab pos="5581015" algn="l"/>
                        </a:tabLst>
                      </a:pPr>
                      <a:r>
                        <a:rPr lang="id-ID" sz="1200">
                          <a:effectLst/>
                        </a:rPr>
                        <a:t>4.</a:t>
                      </a:r>
                      <a:endParaRPr lang="id-ID" sz="1100">
                        <a:effectLst/>
                        <a:latin typeface="Calibri"/>
                        <a:ea typeface="Calibri"/>
                        <a:cs typeface="Times New Roman"/>
                      </a:endParaRPr>
                    </a:p>
                  </a:txBody>
                  <a:tcPr marL="68580" marR="68580" marT="0" marB="0" anchor="ctr"/>
                </a:tc>
                <a:tc>
                  <a:txBody>
                    <a:bodyPr/>
                    <a:lstStyle/>
                    <a:p>
                      <a:pPr marL="457200">
                        <a:lnSpc>
                          <a:spcPct val="150000"/>
                        </a:lnSpc>
                        <a:spcAft>
                          <a:spcPts val="0"/>
                        </a:spcAft>
                        <a:tabLst>
                          <a:tab pos="5490845" algn="r"/>
                          <a:tab pos="5581015" algn="l"/>
                        </a:tabLst>
                      </a:pPr>
                      <a:r>
                        <a:rPr lang="id-ID" sz="1200">
                          <a:effectLst/>
                        </a:rPr>
                        <a:t>Pasword</a:t>
                      </a:r>
                      <a:endParaRPr lang="id-ID" sz="1100">
                        <a:effectLst/>
                        <a:latin typeface="Calibri"/>
                        <a:ea typeface="Calibri"/>
                        <a:cs typeface="Times New Roman"/>
                      </a:endParaRPr>
                    </a:p>
                  </a:txBody>
                  <a:tcPr marL="68580" marR="68580" marT="0" marB="0" anchor="ctr"/>
                </a:tc>
                <a:tc>
                  <a:txBody>
                    <a:bodyPr/>
                    <a:lstStyle/>
                    <a:p>
                      <a:pPr marL="457200" algn="ctr">
                        <a:lnSpc>
                          <a:spcPct val="150000"/>
                        </a:lnSpc>
                        <a:spcAft>
                          <a:spcPts val="0"/>
                        </a:spcAft>
                        <a:tabLst>
                          <a:tab pos="5490845" algn="r"/>
                          <a:tab pos="5581015" algn="l"/>
                        </a:tabLst>
                      </a:pPr>
                      <a:r>
                        <a:rPr lang="id-ID" sz="1200">
                          <a:effectLst/>
                        </a:rPr>
                        <a:t>pass</a:t>
                      </a:r>
                      <a:endParaRPr lang="id-ID" sz="1100">
                        <a:effectLst/>
                        <a:latin typeface="Calibri"/>
                        <a:ea typeface="Calibri"/>
                        <a:cs typeface="Times New Roman"/>
                      </a:endParaRPr>
                    </a:p>
                  </a:txBody>
                  <a:tcPr marL="68580" marR="68580" marT="0" marB="0" anchor="ctr"/>
                </a:tc>
                <a:tc>
                  <a:txBody>
                    <a:bodyPr/>
                    <a:lstStyle/>
                    <a:p>
                      <a:pPr marL="457200" algn="ctr">
                        <a:lnSpc>
                          <a:spcPct val="150000"/>
                        </a:lnSpc>
                        <a:spcAft>
                          <a:spcPts val="0"/>
                        </a:spcAft>
                        <a:tabLst>
                          <a:tab pos="5490845" algn="r"/>
                          <a:tab pos="5581015" algn="l"/>
                        </a:tabLst>
                      </a:pPr>
                      <a:r>
                        <a:rPr lang="id-ID" sz="1200">
                          <a:effectLst/>
                        </a:rPr>
                        <a:t>char</a:t>
                      </a:r>
                      <a:endParaRPr lang="id-ID" sz="1100">
                        <a:effectLst/>
                        <a:latin typeface="Calibri"/>
                        <a:ea typeface="Calibri"/>
                        <a:cs typeface="Times New Roman"/>
                      </a:endParaRPr>
                    </a:p>
                  </a:txBody>
                  <a:tcPr marL="68580" marR="68580" marT="0" marB="0" anchor="ctr"/>
                </a:tc>
                <a:tc>
                  <a:txBody>
                    <a:bodyPr/>
                    <a:lstStyle/>
                    <a:p>
                      <a:pPr marL="457200" algn="ctr">
                        <a:lnSpc>
                          <a:spcPct val="150000"/>
                        </a:lnSpc>
                        <a:spcAft>
                          <a:spcPts val="0"/>
                        </a:spcAft>
                        <a:tabLst>
                          <a:tab pos="5490845" algn="r"/>
                          <a:tab pos="5581015" algn="l"/>
                        </a:tabLst>
                      </a:pPr>
                      <a:r>
                        <a:rPr lang="id-ID" sz="1200">
                          <a:effectLst/>
                        </a:rPr>
                        <a:t>10</a:t>
                      </a:r>
                      <a:endParaRPr lang="id-ID" sz="1100">
                        <a:effectLst/>
                        <a:latin typeface="Calibri"/>
                        <a:ea typeface="Calibri"/>
                        <a:cs typeface="Times New Roman"/>
                      </a:endParaRPr>
                    </a:p>
                  </a:txBody>
                  <a:tcPr marL="68580" marR="68580" marT="0" marB="0" anchor="ctr"/>
                </a:tc>
                <a:tc>
                  <a:txBody>
                    <a:bodyPr/>
                    <a:lstStyle/>
                    <a:p>
                      <a:pPr marL="457200" algn="ctr">
                        <a:lnSpc>
                          <a:spcPct val="150000"/>
                        </a:lnSpc>
                        <a:spcAft>
                          <a:spcPts val="0"/>
                        </a:spcAft>
                        <a:tabLst>
                          <a:tab pos="5490845" algn="r"/>
                          <a:tab pos="5581015" algn="l"/>
                        </a:tabLst>
                      </a:pPr>
                      <a:r>
                        <a:rPr lang="id-ID" sz="1200" dirty="0">
                          <a:effectLst/>
                        </a:rPr>
                        <a:t> </a:t>
                      </a:r>
                      <a:endParaRPr lang="id-ID" sz="1100" dirty="0">
                        <a:effectLst/>
                        <a:latin typeface="Calibri"/>
                        <a:ea typeface="Calibri"/>
                        <a:cs typeface="Times New Roman"/>
                      </a:endParaRPr>
                    </a:p>
                  </a:txBody>
                  <a:tcPr marL="68580" marR="68580" marT="0" marB="0" anchor="ctr"/>
                </a:tc>
              </a:tr>
            </a:tbl>
          </a:graphicData>
        </a:graphic>
      </p:graphicFrame>
      <p:sp>
        <p:nvSpPr>
          <p:cNvPr id="2" name="TextBox 1"/>
          <p:cNvSpPr txBox="1"/>
          <p:nvPr/>
        </p:nvSpPr>
        <p:spPr>
          <a:xfrm>
            <a:off x="251520" y="458517"/>
            <a:ext cx="237626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d-ID" dirty="0" smtClean="0"/>
              <a:t>Spesifikasi File table</a:t>
            </a:r>
            <a:endParaRPr lang="id-ID" dirty="0"/>
          </a:p>
        </p:txBody>
      </p:sp>
    </p:spTree>
    <p:extLst>
      <p:ext uri="{BB962C8B-B14F-4D97-AF65-F5344CB8AC3E}">
        <p14:creationId xmlns:p14="http://schemas.microsoft.com/office/powerpoint/2010/main" val="16025750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21000" r="-21000"/>
          </a:stretch>
        </a:blipFill>
        <a:effectLst/>
      </p:bgPr>
    </p:bg>
    <p:spTree>
      <p:nvGrpSpPr>
        <p:cNvPr id="1" name=""/>
        <p:cNvGrpSpPr/>
        <p:nvPr/>
      </p:nvGrpSpPr>
      <p:grpSpPr>
        <a:xfrm>
          <a:off x="0" y="0"/>
          <a:ext cx="0" cy="0"/>
          <a:chOff x="0" y="0"/>
          <a:chExt cx="0" cy="0"/>
        </a:xfrm>
      </p:grpSpPr>
      <p:sp>
        <p:nvSpPr>
          <p:cNvPr id="6" name="Oval Callout 5"/>
          <p:cNvSpPr/>
          <p:nvPr/>
        </p:nvSpPr>
        <p:spPr>
          <a:xfrm rot="20925666" flipH="1">
            <a:off x="420211" y="245185"/>
            <a:ext cx="3744416" cy="1847130"/>
          </a:xfrm>
          <a:prstGeom prst="wedgeEllipse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d-ID" sz="2800" dirty="0">
                <a:latin typeface="Britannic Bold" panose="020B0903060703020204" pitchFamily="34" charset="0"/>
              </a:rPr>
              <a:t>BAB IV</a:t>
            </a:r>
          </a:p>
          <a:p>
            <a:pPr algn="ctr"/>
            <a:r>
              <a:rPr lang="id-ID" sz="2800" dirty="0">
                <a:latin typeface="Britannic Bold" panose="020B0903060703020204" pitchFamily="34" charset="0"/>
              </a:rPr>
              <a:t>PENUTUP</a:t>
            </a:r>
          </a:p>
        </p:txBody>
      </p:sp>
    </p:spTree>
    <p:extLst>
      <p:ext uri="{BB962C8B-B14F-4D97-AF65-F5344CB8AC3E}">
        <p14:creationId xmlns:p14="http://schemas.microsoft.com/office/powerpoint/2010/main" val="193970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3150089"/>
          </a:xfrm>
        </p:spPr>
        <p:txBody>
          <a:bodyPr>
            <a:noAutofit/>
          </a:bodyPr>
          <a:lstStyle/>
          <a:p>
            <a:pPr marL="502920" lvl="0" indent="-457200">
              <a:buFont typeface="+mj-lt"/>
              <a:buAutoNum type="arabicPeriod"/>
            </a:pPr>
            <a:r>
              <a:rPr lang="id-ID" sz="2400" dirty="0" smtClean="0">
                <a:latin typeface="Arabic Typesetting" panose="03020402040406030203" pitchFamily="66" charset="-78"/>
                <a:cs typeface="Arabic Typesetting" panose="03020402040406030203" pitchFamily="66" charset="-78"/>
              </a:rPr>
              <a:t>Memudahkan </a:t>
            </a:r>
            <a:r>
              <a:rPr lang="id-ID" sz="2400" dirty="0">
                <a:latin typeface="Arabic Typesetting" panose="03020402040406030203" pitchFamily="66" charset="-78"/>
                <a:cs typeface="Arabic Typesetting" panose="03020402040406030203" pitchFamily="66" charset="-78"/>
              </a:rPr>
              <a:t>sistem pengolahan data-data barang, </a:t>
            </a:r>
            <a:r>
              <a:rPr lang="id-ID" sz="2400" dirty="0" smtClean="0">
                <a:latin typeface="Arabic Typesetting" panose="03020402040406030203" pitchFamily="66" charset="-78"/>
                <a:cs typeface="Arabic Typesetting" panose="03020402040406030203" pitchFamily="66" charset="-78"/>
              </a:rPr>
              <a:t>customer, </a:t>
            </a:r>
            <a:r>
              <a:rPr lang="id-ID" sz="2400" dirty="0">
                <a:latin typeface="Arabic Typesetting" panose="03020402040406030203" pitchFamily="66" charset="-78"/>
                <a:cs typeface="Arabic Typesetting" panose="03020402040406030203" pitchFamily="66" charset="-78"/>
              </a:rPr>
              <a:t>sewa, user, pemesanan, </a:t>
            </a:r>
            <a:r>
              <a:rPr lang="id-ID" sz="2400" dirty="0" smtClean="0">
                <a:latin typeface="Arabic Typesetting" panose="03020402040406030203" pitchFamily="66" charset="-78"/>
                <a:cs typeface="Arabic Typesetting" panose="03020402040406030203" pitchFamily="66" charset="-78"/>
              </a:rPr>
              <a:t>dan retur pemesanan</a:t>
            </a:r>
          </a:p>
          <a:p>
            <a:pPr marL="502920" lvl="0" indent="-457200">
              <a:buFont typeface="+mj-lt"/>
              <a:buAutoNum type="arabicPeriod"/>
            </a:pPr>
            <a:r>
              <a:rPr lang="id-ID" sz="2400" dirty="0" smtClean="0">
                <a:latin typeface="Arabic Typesetting" panose="03020402040406030203" pitchFamily="66" charset="-78"/>
                <a:cs typeface="Arabic Typesetting" panose="03020402040406030203" pitchFamily="66" charset="-78"/>
              </a:rPr>
              <a:t>Dalam </a:t>
            </a:r>
            <a:r>
              <a:rPr lang="id-ID" sz="2400" dirty="0">
                <a:latin typeface="Arabic Typesetting" panose="03020402040406030203" pitchFamily="66" charset="-78"/>
                <a:cs typeface="Arabic Typesetting" panose="03020402040406030203" pitchFamily="66" charset="-78"/>
              </a:rPr>
              <a:t>pengolahan data dapat dilakukan secara teliti, aman, dan terhindar dari hal-hal yang tidak kita  inginkan sehingga data tersebut dapat kita baca kembali untuk melakukan perbaikan data bila kita </a:t>
            </a:r>
            <a:r>
              <a:rPr lang="id-ID" sz="2400" dirty="0" smtClean="0">
                <a:latin typeface="Arabic Typesetting" panose="03020402040406030203" pitchFamily="66" charset="-78"/>
                <a:cs typeface="Arabic Typesetting" panose="03020402040406030203" pitchFamily="66" charset="-78"/>
              </a:rPr>
              <a:t>perlukan.</a:t>
            </a:r>
          </a:p>
          <a:p>
            <a:pPr marL="502920" lvl="0" indent="-457200">
              <a:buFont typeface="+mj-lt"/>
              <a:buAutoNum type="arabicPeriod"/>
            </a:pPr>
            <a:r>
              <a:rPr lang="id-ID" sz="2400" dirty="0" smtClean="0">
                <a:latin typeface="Arabic Typesetting" panose="03020402040406030203" pitchFamily="66" charset="-78"/>
                <a:cs typeface="Arabic Typesetting" panose="03020402040406030203" pitchFamily="66" charset="-78"/>
              </a:rPr>
              <a:t>Data-data </a:t>
            </a:r>
            <a:r>
              <a:rPr lang="id-ID" sz="2400" dirty="0">
                <a:latin typeface="Arabic Typesetting" panose="03020402040406030203" pitchFamily="66" charset="-78"/>
                <a:cs typeface="Arabic Typesetting" panose="03020402040406030203" pitchFamily="66" charset="-78"/>
              </a:rPr>
              <a:t>yang tersimpan didalam database dapat dicetak apabila sewaktu-waktu diperlukan</a:t>
            </a:r>
            <a:r>
              <a:rPr lang="id-ID" sz="2400" dirty="0" smtClean="0">
                <a:latin typeface="Arabic Typesetting" panose="03020402040406030203" pitchFamily="66" charset="-78"/>
                <a:cs typeface="Arabic Typesetting" panose="03020402040406030203" pitchFamily="66" charset="-78"/>
              </a:rPr>
              <a:t>.</a:t>
            </a:r>
            <a:endParaRPr lang="id-ID" sz="2400" dirty="0">
              <a:latin typeface="Arabic Typesetting" panose="03020402040406030203" pitchFamily="66" charset="-78"/>
              <a:cs typeface="Arabic Typesetting" panose="03020402040406030203" pitchFamily="66" charset="-78"/>
            </a:endParaRPr>
          </a:p>
        </p:txBody>
      </p:sp>
      <p:sp>
        <p:nvSpPr>
          <p:cNvPr id="3" name="Title 2"/>
          <p:cNvSpPr>
            <a:spLocks noGrp="1"/>
          </p:cNvSpPr>
          <p:nvPr>
            <p:ph type="title"/>
          </p:nvPr>
        </p:nvSpPr>
        <p:spPr/>
        <p:txBody>
          <a:bodyPr/>
          <a:lstStyle/>
          <a:p>
            <a:r>
              <a:rPr lang="id-ID" dirty="0" smtClean="0">
                <a:latin typeface="Consolas" panose="020B0609020204030204" pitchFamily="49" charset="0"/>
                <a:cs typeface="Consolas" panose="020B0609020204030204" pitchFamily="49" charset="0"/>
              </a:rPr>
              <a:t>KESIMPULAN</a:t>
            </a:r>
            <a:endParaRPr lang="id-ID"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42331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2213985"/>
          </a:xfrm>
        </p:spPr>
        <p:txBody>
          <a:bodyPr>
            <a:normAutofit/>
          </a:bodyPr>
          <a:lstStyle/>
          <a:p>
            <a:pPr marL="45720" indent="0">
              <a:buNone/>
            </a:pPr>
            <a:r>
              <a:rPr lang="id-ID" sz="2400" dirty="0">
                <a:latin typeface="Arabic Typesetting" panose="03020402040406030203" pitchFamily="66" charset="-78"/>
                <a:cs typeface="Arabic Typesetting" panose="03020402040406030203" pitchFamily="66" charset="-78"/>
              </a:rPr>
              <a:t>Beberapa hal yang penulis sarankan , yaitu:</a:t>
            </a:r>
          </a:p>
          <a:p>
            <a:pPr marL="502920" lvl="0" indent="-457200">
              <a:buFont typeface="+mj-lt"/>
              <a:buAutoNum type="arabicPeriod"/>
            </a:pPr>
            <a:r>
              <a:rPr lang="id-ID" sz="2400" dirty="0">
                <a:latin typeface="Arabic Typesetting" panose="03020402040406030203" pitchFamily="66" charset="-78"/>
                <a:cs typeface="Arabic Typesetting" panose="03020402040406030203" pitchFamily="66" charset="-78"/>
              </a:rPr>
              <a:t>Pengembangan lebih lanjut untuk terus menyempurnakan program </a:t>
            </a:r>
            <a:r>
              <a:rPr lang="id-ID" sz="2400" dirty="0" smtClean="0">
                <a:latin typeface="Arabic Typesetting" panose="03020402040406030203" pitchFamily="66" charset="-78"/>
                <a:cs typeface="Arabic Typesetting" panose="03020402040406030203" pitchFamily="66" charset="-78"/>
              </a:rPr>
              <a:t>ini</a:t>
            </a:r>
          </a:p>
          <a:p>
            <a:pPr marL="502920" lvl="0" indent="-457200">
              <a:buFont typeface="+mj-lt"/>
              <a:buAutoNum type="arabicPeriod"/>
            </a:pPr>
            <a:r>
              <a:rPr lang="id-ID" sz="2400" dirty="0" smtClean="0">
                <a:latin typeface="Arabic Typesetting" panose="03020402040406030203" pitchFamily="66" charset="-78"/>
                <a:cs typeface="Arabic Typesetting" panose="03020402040406030203" pitchFamily="66" charset="-78"/>
              </a:rPr>
              <a:t>Penggunaan </a:t>
            </a:r>
            <a:r>
              <a:rPr lang="id-ID" sz="2400" dirty="0">
                <a:latin typeface="Arabic Typesetting" panose="03020402040406030203" pitchFamily="66" charset="-78"/>
                <a:cs typeface="Arabic Typesetting" panose="03020402040406030203" pitchFamily="66" charset="-78"/>
              </a:rPr>
              <a:t>antivirus untuk menjaga keamanan data dan software dari kerusakan </a:t>
            </a:r>
            <a:r>
              <a:rPr lang="id-ID" sz="2400" dirty="0" smtClean="0">
                <a:latin typeface="Arabic Typesetting" panose="03020402040406030203" pitchFamily="66" charset="-78"/>
                <a:cs typeface="Arabic Typesetting" panose="03020402040406030203" pitchFamily="66" charset="-78"/>
              </a:rPr>
              <a:t>sistem</a:t>
            </a:r>
            <a:endParaRPr lang="id-ID" sz="2400" dirty="0">
              <a:latin typeface="Arabic Typesetting" panose="03020402040406030203" pitchFamily="66" charset="-78"/>
              <a:cs typeface="Arabic Typesetting" panose="03020402040406030203" pitchFamily="66" charset="-78"/>
            </a:endParaRPr>
          </a:p>
        </p:txBody>
      </p:sp>
      <p:sp>
        <p:nvSpPr>
          <p:cNvPr id="3" name="Title 2"/>
          <p:cNvSpPr>
            <a:spLocks noGrp="1"/>
          </p:cNvSpPr>
          <p:nvPr>
            <p:ph type="title"/>
          </p:nvPr>
        </p:nvSpPr>
        <p:spPr/>
        <p:txBody>
          <a:bodyPr/>
          <a:lstStyle/>
          <a:p>
            <a:r>
              <a:rPr lang="id-ID" dirty="0" smtClean="0">
                <a:latin typeface="Consolas" panose="020B0609020204030204" pitchFamily="49" charset="0"/>
                <a:cs typeface="Consolas" panose="020B0609020204030204" pitchFamily="49" charset="0"/>
              </a:rPr>
              <a:t>saran</a:t>
            </a:r>
            <a:endParaRPr lang="id-ID"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77929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2924943"/>
            <a:ext cx="8407893" cy="3201535"/>
          </a:xfrm>
        </p:spPr>
        <p:txBody>
          <a:bodyPr>
            <a:normAutofit/>
          </a:bodyPr>
          <a:lstStyle/>
          <a:p>
            <a:pPr marL="45720" indent="0" algn="ctr">
              <a:buNone/>
            </a:pPr>
            <a:r>
              <a:rPr lang="id-ID" sz="4000" dirty="0" smtClean="0">
                <a:latin typeface="Britannic Bold" panose="020B0903060703020204" pitchFamily="34" charset="0"/>
              </a:rPr>
              <a:t>SEKIAN DAN TERIMA KASIH</a:t>
            </a:r>
            <a:endParaRPr lang="id-ID" sz="4000" dirty="0">
              <a:latin typeface="Britannic Bold" panose="020B0903060703020204" pitchFamily="34" charset="0"/>
            </a:endParaRPr>
          </a:p>
        </p:txBody>
      </p:sp>
    </p:spTree>
    <p:extLst>
      <p:ext uri="{BB962C8B-B14F-4D97-AF65-F5344CB8AC3E}">
        <p14:creationId xmlns:p14="http://schemas.microsoft.com/office/powerpoint/2010/main" val="2340713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latin typeface="Consolas" panose="020B0609020204030204" pitchFamily="49" charset="0"/>
                <a:cs typeface="Consolas" panose="020B0609020204030204" pitchFamily="49" charset="0"/>
              </a:rPr>
              <a:t>1.1 Latar belakang</a:t>
            </a:r>
            <a:endParaRPr lang="id-ID" dirty="0">
              <a:latin typeface="Consolas" panose="020B0609020204030204" pitchFamily="49" charset="0"/>
              <a:cs typeface="Consolas" panose="020B0609020204030204" pitchFamily="49" charset="0"/>
            </a:endParaRPr>
          </a:p>
        </p:txBody>
      </p:sp>
      <p:sp>
        <p:nvSpPr>
          <p:cNvPr id="4" name="Content Placeholder 3"/>
          <p:cNvSpPr>
            <a:spLocks noGrp="1"/>
          </p:cNvSpPr>
          <p:nvPr>
            <p:ph idx="1"/>
          </p:nvPr>
        </p:nvSpPr>
        <p:spPr/>
        <p:style>
          <a:lnRef idx="2">
            <a:schemeClr val="accent6"/>
          </a:lnRef>
          <a:fillRef idx="1">
            <a:schemeClr val="lt1"/>
          </a:fillRef>
          <a:effectRef idx="0">
            <a:schemeClr val="accent6"/>
          </a:effectRef>
          <a:fontRef idx="minor">
            <a:schemeClr val="dk1"/>
          </a:fontRef>
        </p:style>
        <p:txBody>
          <a:bodyPr>
            <a:normAutofit lnSpcReduction="10000"/>
          </a:bodyPr>
          <a:lstStyle/>
          <a:p>
            <a:pPr marL="45720" indent="0">
              <a:buNone/>
            </a:pPr>
            <a:r>
              <a:rPr lang="id-ID" dirty="0" smtClean="0">
                <a:latin typeface="Arabic Typesetting" panose="03020402040406030203" pitchFamily="66" charset="-78"/>
                <a:cs typeface="Arabic Typesetting" panose="03020402040406030203" pitchFamily="66" charset="-78"/>
              </a:rPr>
              <a:t>	Sewasepeda.com </a:t>
            </a:r>
            <a:r>
              <a:rPr lang="id-ID" dirty="0">
                <a:latin typeface="Arabic Typesetting" panose="03020402040406030203" pitchFamily="66" charset="-78"/>
                <a:cs typeface="Arabic Typesetting" panose="03020402040406030203" pitchFamily="66" charset="-78"/>
              </a:rPr>
              <a:t>adalah penyedia layanan penyewaan sepeda yg berada di kawasan jakarta. Sewasepeda.com menyediakan berbagai jenis sepeda yang dapat disewa oleh calon konsumen. </a:t>
            </a:r>
            <a:r>
              <a:rPr lang="id-ID" dirty="0" smtClean="0">
                <a:latin typeface="Arabic Typesetting" panose="03020402040406030203" pitchFamily="66" charset="-78"/>
                <a:cs typeface="Arabic Typesetting" panose="03020402040406030203" pitchFamily="66" charset="-78"/>
              </a:rPr>
              <a:t>Terdapat </a:t>
            </a:r>
            <a:r>
              <a:rPr lang="id-ID" dirty="0">
                <a:latin typeface="Arabic Typesetting" panose="03020402040406030203" pitchFamily="66" charset="-78"/>
                <a:cs typeface="Arabic Typesetting" panose="03020402040406030203" pitchFamily="66" charset="-78"/>
              </a:rPr>
              <a:t>beberapa masalah yang perlu diselesaikan di perusahaan </a:t>
            </a:r>
            <a:r>
              <a:rPr lang="id-ID" dirty="0" smtClean="0">
                <a:latin typeface="Arabic Typesetting" panose="03020402040406030203" pitchFamily="66" charset="-78"/>
                <a:cs typeface="Arabic Typesetting" panose="03020402040406030203" pitchFamily="66" charset="-78"/>
              </a:rPr>
              <a:t>ini yaitu sebagai berikut :</a:t>
            </a:r>
          </a:p>
          <a:p>
            <a:pPr marL="502920" indent="-457200">
              <a:buFont typeface="+mj-lt"/>
              <a:buAutoNum type="arabicPeriod"/>
            </a:pPr>
            <a:r>
              <a:rPr lang="id-ID" dirty="0" smtClean="0">
                <a:latin typeface="Arabic Typesetting" panose="03020402040406030203" pitchFamily="66" charset="-78"/>
                <a:cs typeface="Arabic Typesetting" panose="03020402040406030203" pitchFamily="66" charset="-78"/>
              </a:rPr>
              <a:t>penyajian </a:t>
            </a:r>
            <a:r>
              <a:rPr lang="id-ID" dirty="0">
                <a:latin typeface="Arabic Typesetting" panose="03020402040406030203" pitchFamily="66" charset="-78"/>
                <a:cs typeface="Arabic Typesetting" panose="03020402040406030203" pitchFamily="66" charset="-78"/>
              </a:rPr>
              <a:t>informasi layanan yang ada di Sewasepeda.com yang kurang lengkap dan detail. Misalnya, sepeda yang disewakan tidak memiliki informasi yang lengkap dan terperinci. Akibatnya, banyak pertanyaan yang disampaikan ke Customer Service dan mereka harus menjelaskan lebih banyak detail layanan yang ada kepada calon </a:t>
            </a:r>
            <a:r>
              <a:rPr lang="id-ID" dirty="0" smtClean="0">
                <a:latin typeface="Arabic Typesetting" panose="03020402040406030203" pitchFamily="66" charset="-78"/>
                <a:cs typeface="Arabic Typesetting" panose="03020402040406030203" pitchFamily="66" charset="-78"/>
              </a:rPr>
              <a:t>pemesan.</a:t>
            </a:r>
          </a:p>
          <a:p>
            <a:pPr marL="502920" indent="-457200">
              <a:buFont typeface="+mj-lt"/>
              <a:buAutoNum type="arabicPeriod"/>
            </a:pPr>
            <a:r>
              <a:rPr lang="id-ID" dirty="0" smtClean="0">
                <a:latin typeface="Arabic Typesetting" panose="03020402040406030203" pitchFamily="66" charset="-78"/>
                <a:cs typeface="Arabic Typesetting" panose="03020402040406030203" pitchFamily="66" charset="-78"/>
              </a:rPr>
              <a:t>pemesanan </a:t>
            </a:r>
            <a:r>
              <a:rPr lang="id-ID" dirty="0">
                <a:latin typeface="Arabic Typesetting" panose="03020402040406030203" pitchFamily="66" charset="-78"/>
                <a:cs typeface="Arabic Typesetting" panose="03020402040406030203" pitchFamily="66" charset="-78"/>
              </a:rPr>
              <a:t>layanan yang kurang efektif dan efisien. Pemesanan sepeda bisa dilakukan dengan datang ke tempat rental atau melalui SMS atau Whatsapp. Jika mengirim SMS ataupun Whatsapp, pemesan harus menunggu jawaban dari Customer Service karena mereka tidak hanya melayani sedikit konsumen. Pemesan juga tidak bisa mengetahui total harga secara cepat dan tepat. </a:t>
            </a:r>
          </a:p>
        </p:txBody>
      </p:sp>
    </p:spTree>
    <p:extLst>
      <p:ext uri="{BB962C8B-B14F-4D97-AF65-F5344CB8AC3E}">
        <p14:creationId xmlns:p14="http://schemas.microsoft.com/office/powerpoint/2010/main" val="2122809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style>
          <a:lnRef idx="2">
            <a:schemeClr val="accent6"/>
          </a:lnRef>
          <a:fillRef idx="1">
            <a:schemeClr val="lt1"/>
          </a:fillRef>
          <a:effectRef idx="0">
            <a:schemeClr val="accent6"/>
          </a:effectRef>
          <a:fontRef idx="minor">
            <a:schemeClr val="dk1"/>
          </a:fontRef>
        </p:style>
        <p:txBody>
          <a:bodyPr>
            <a:normAutofit/>
          </a:bodyPr>
          <a:lstStyle/>
          <a:p>
            <a:pPr marL="502920" indent="-457200">
              <a:buFont typeface="+mj-lt"/>
              <a:buAutoNum type="arabicPeriod" startAt="3"/>
            </a:pPr>
            <a:r>
              <a:rPr lang="id-ID" dirty="0">
                <a:latin typeface="Arabic Typesetting" panose="03020402040406030203" pitchFamily="66" charset="-78"/>
                <a:cs typeface="Arabic Typesetting" panose="03020402040406030203" pitchFamily="66" charset="-78"/>
              </a:rPr>
              <a:t>pengelolaan transaksi pemesanan dan pengembalian yang tidak efektif dan efisien. Selama ini, transaksi pemesanan dan pengembalian yang terjadi antar layanan tercampur menjadi satu antara transaksi penyewaan sepeda. Akibatnya, rekapitulasi data transaksi sulit dilakukan, rentan akan kesalahan-kesalahan dan lambat, karena harus dihitung satu per satu.</a:t>
            </a:r>
          </a:p>
          <a:p>
            <a:pPr marL="502920" indent="-457200">
              <a:buFont typeface="+mj-lt"/>
              <a:buAutoNum type="arabicPeriod" startAt="3"/>
            </a:pPr>
            <a:r>
              <a:rPr lang="id-ID" dirty="0">
                <a:latin typeface="Arabic Typesetting" panose="03020402040406030203" pitchFamily="66" charset="-78"/>
                <a:cs typeface="Arabic Typesetting" panose="03020402040406030203" pitchFamily="66" charset="-78"/>
              </a:rPr>
              <a:t>pengelolaan bagi hasil dengan mitra yang tidak efektif dan efisien serta kurang transparan. </a:t>
            </a:r>
            <a:endParaRPr lang="id-ID" dirty="0" smtClean="0">
              <a:latin typeface="Arabic Typesetting" panose="03020402040406030203" pitchFamily="66" charset="-78"/>
              <a:cs typeface="Arabic Typesetting" panose="03020402040406030203" pitchFamily="66" charset="-78"/>
            </a:endParaRPr>
          </a:p>
          <a:p>
            <a:pPr marL="45720" indent="0">
              <a:buNone/>
            </a:pPr>
            <a:endParaRPr lang="id-ID" dirty="0">
              <a:latin typeface="Arabic Typesetting" panose="03020402040406030203" pitchFamily="66" charset="-78"/>
              <a:cs typeface="Arabic Typesetting" panose="03020402040406030203" pitchFamily="66" charset="-78"/>
            </a:endParaRPr>
          </a:p>
          <a:p>
            <a:pPr marL="45720" indent="0">
              <a:buNone/>
            </a:pPr>
            <a:r>
              <a:rPr lang="id-ID" dirty="0">
                <a:latin typeface="Arabic Typesetting" panose="03020402040406030203" pitchFamily="66" charset="-78"/>
                <a:cs typeface="Arabic Typesetting" panose="03020402040406030203" pitchFamily="66" charset="-78"/>
              </a:rPr>
              <a:t>Maka dari itu, dibuat suatu sistem informasi pengelolaan pada perusahaan tersebut. Sistem informasi yang dibuat berbasis website agar mudah diakses oleh siapapun. Hal ini berguna untuk meningkatkan nilai tambah perusahaan dan meningkatkan daya saing Sewasepeda.com dengan usaha sejenis di kota Jakarta. </a:t>
            </a:r>
          </a:p>
        </p:txBody>
      </p:sp>
      <p:sp>
        <p:nvSpPr>
          <p:cNvPr id="3" name="Title 2"/>
          <p:cNvSpPr>
            <a:spLocks noGrp="1"/>
          </p:cNvSpPr>
          <p:nvPr>
            <p:ph type="title"/>
          </p:nvPr>
        </p:nvSpPr>
        <p:spPr>
          <a:xfrm>
            <a:off x="251520" y="548680"/>
            <a:ext cx="2678832" cy="696889"/>
          </a:xfrm>
        </p:spPr>
        <p:txBody>
          <a:bodyPr/>
          <a:lstStyle/>
          <a:p>
            <a:r>
              <a:rPr lang="id-ID" dirty="0" smtClean="0">
                <a:latin typeface="Consolas" panose="020B0609020204030204" pitchFamily="49" charset="0"/>
                <a:cs typeface="Consolas" panose="020B0609020204030204" pitchFamily="49" charset="0"/>
              </a:rPr>
              <a:t>Lanj..</a:t>
            </a:r>
            <a:endParaRPr lang="id-ID"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87134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45720" indent="0">
              <a:buNone/>
            </a:pPr>
            <a:r>
              <a:rPr lang="id-ID" b="1" dirty="0" smtClean="0">
                <a:latin typeface="Arabic Typesetting" panose="03020402040406030203" pitchFamily="66" charset="-78"/>
                <a:cs typeface="Arabic Typesetting" panose="03020402040406030203" pitchFamily="66" charset="-78"/>
              </a:rPr>
              <a:t>Manfaat</a:t>
            </a:r>
            <a:endParaRPr lang="id-ID" sz="1400" b="1" dirty="0">
              <a:latin typeface="Arabic Typesetting" panose="03020402040406030203" pitchFamily="66" charset="-78"/>
              <a:cs typeface="Arabic Typesetting" panose="03020402040406030203" pitchFamily="66" charset="-78"/>
            </a:endParaRPr>
          </a:p>
          <a:p>
            <a:pPr marL="502920" lvl="0" indent="-457200">
              <a:buFont typeface="+mj-lt"/>
              <a:buAutoNum type="arabicPeriod"/>
            </a:pPr>
            <a:r>
              <a:rPr lang="id-ID" dirty="0" smtClean="0">
                <a:latin typeface="Arabic Typesetting" panose="03020402040406030203" pitchFamily="66" charset="-78"/>
                <a:cs typeface="Arabic Typesetting" panose="03020402040406030203" pitchFamily="66" charset="-78"/>
              </a:rPr>
              <a:t>Bagi </a:t>
            </a:r>
            <a:r>
              <a:rPr lang="id-ID" dirty="0">
                <a:latin typeface="Arabic Typesetting" panose="03020402040406030203" pitchFamily="66" charset="-78"/>
                <a:cs typeface="Arabic Typesetting" panose="03020402040406030203" pitchFamily="66" charset="-78"/>
              </a:rPr>
              <a:t>perusahaan Sewasepeda.com diharapkan dengan adanya sistem informasi penyewaan sepeda berbasis web di Sewasepeda.com ini maka aktivitas promosi, transaksi, dan pengelolaan data dapat dilakukan secara tepat dan akurat sehingga dapat membantu perusahaan berkembang ke arah yang lebih </a:t>
            </a:r>
            <a:r>
              <a:rPr lang="id-ID" dirty="0" smtClean="0">
                <a:latin typeface="Arabic Typesetting" panose="03020402040406030203" pitchFamily="66" charset="-78"/>
                <a:cs typeface="Arabic Typesetting" panose="03020402040406030203" pitchFamily="66" charset="-78"/>
              </a:rPr>
              <a:t>baik.</a:t>
            </a:r>
            <a:endParaRPr lang="id-ID" sz="1800" dirty="0">
              <a:latin typeface="Arabic Typesetting" panose="03020402040406030203" pitchFamily="66" charset="-78"/>
              <a:cs typeface="Arabic Typesetting" panose="03020402040406030203" pitchFamily="66" charset="-78"/>
            </a:endParaRPr>
          </a:p>
          <a:p>
            <a:pPr marL="502920" lvl="0" indent="-457200">
              <a:buFont typeface="+mj-lt"/>
              <a:buAutoNum type="arabicPeriod"/>
            </a:pPr>
            <a:r>
              <a:rPr lang="id-ID" dirty="0" smtClean="0">
                <a:latin typeface="Arabic Typesetting" panose="03020402040406030203" pitchFamily="66" charset="-78"/>
                <a:cs typeface="Arabic Typesetting" panose="03020402040406030203" pitchFamily="66" charset="-78"/>
              </a:rPr>
              <a:t>Bagi </a:t>
            </a:r>
            <a:r>
              <a:rPr lang="id-ID" dirty="0">
                <a:latin typeface="Arabic Typesetting" panose="03020402040406030203" pitchFamily="66" charset="-78"/>
                <a:cs typeface="Arabic Typesetting" panose="03020402040406030203" pitchFamily="66" charset="-78"/>
              </a:rPr>
              <a:t>penulis mempraktikkan ilmu selama belajar di bangku perkuliahan dengan cara membuat sistem informasi ini. </a:t>
            </a:r>
            <a:endParaRPr lang="id-ID" sz="1800" dirty="0">
              <a:latin typeface="Arabic Typesetting" panose="03020402040406030203" pitchFamily="66" charset="-78"/>
              <a:cs typeface="Arabic Typesetting" panose="03020402040406030203" pitchFamily="66" charset="-78"/>
            </a:endParaRPr>
          </a:p>
          <a:p>
            <a:pPr marL="502920" lvl="0" indent="-457200">
              <a:buFont typeface="+mj-lt"/>
              <a:buAutoNum type="arabicPeriod"/>
            </a:pPr>
            <a:r>
              <a:rPr lang="id-ID" dirty="0" smtClean="0">
                <a:latin typeface="Arabic Typesetting" panose="03020402040406030203" pitchFamily="66" charset="-78"/>
                <a:cs typeface="Arabic Typesetting" panose="03020402040406030203" pitchFamily="66" charset="-78"/>
              </a:rPr>
              <a:t>Bagi </a:t>
            </a:r>
            <a:r>
              <a:rPr lang="id-ID" dirty="0">
                <a:latin typeface="Arabic Typesetting" panose="03020402040406030203" pitchFamily="66" charset="-78"/>
                <a:cs typeface="Arabic Typesetting" panose="03020402040406030203" pitchFamily="66" charset="-78"/>
              </a:rPr>
              <a:t>mitra usaha meningkatnya kepercayaan mitra lama dan meyakinkan calon mitra untuk bergabung dengan perusahaan Sewasepeda.com. Dengan semakin meningkatnya kualitas layanan yang diberikan Sewasepeda.com untuk mitra, semakin meningkat nilai tambah perusahaan di mata </a:t>
            </a:r>
            <a:r>
              <a:rPr lang="id-ID" dirty="0" smtClean="0">
                <a:latin typeface="Arabic Typesetting" panose="03020402040406030203" pitchFamily="66" charset="-78"/>
                <a:cs typeface="Arabic Typesetting" panose="03020402040406030203" pitchFamily="66" charset="-78"/>
              </a:rPr>
              <a:t>mitra.</a:t>
            </a:r>
          </a:p>
          <a:p>
            <a:pPr marL="502920" lvl="0" indent="-457200">
              <a:buFont typeface="+mj-lt"/>
              <a:buAutoNum type="arabicPeriod"/>
            </a:pPr>
            <a:r>
              <a:rPr lang="id-ID" dirty="0" smtClean="0">
                <a:latin typeface="Arabic Typesetting" panose="03020402040406030203" pitchFamily="66" charset="-78"/>
                <a:cs typeface="Arabic Typesetting" panose="03020402040406030203" pitchFamily="66" charset="-78"/>
              </a:rPr>
              <a:t>Bagi </a:t>
            </a:r>
            <a:r>
              <a:rPr lang="id-ID" dirty="0">
                <a:latin typeface="Arabic Typesetting" panose="03020402040406030203" pitchFamily="66" charset="-78"/>
                <a:cs typeface="Arabic Typesetting" panose="03020402040406030203" pitchFamily="66" charset="-78"/>
              </a:rPr>
              <a:t>konsumen memberikan kemudahan bagi konsumen untuk melihat informasi layanan yang disediakan oleh Sewasepeda.com Jakarta dan memberikan kemudahan konsumen dalam melakukan reservasi sepeda.</a:t>
            </a:r>
            <a:endParaRPr lang="id-ID" sz="1800" dirty="0">
              <a:latin typeface="Arabic Typesetting" panose="03020402040406030203" pitchFamily="66" charset="-78"/>
              <a:cs typeface="Arabic Typesetting" panose="03020402040406030203" pitchFamily="66" charset="-78"/>
            </a:endParaRPr>
          </a:p>
          <a:p>
            <a:pPr marL="45720" indent="0">
              <a:buNone/>
            </a:pPr>
            <a:endParaRPr lang="id-ID" dirty="0">
              <a:latin typeface="Arabic Typesetting" panose="03020402040406030203" pitchFamily="66" charset="-78"/>
              <a:cs typeface="Arabic Typesetting" panose="03020402040406030203" pitchFamily="66" charset="-78"/>
            </a:endParaRPr>
          </a:p>
        </p:txBody>
      </p:sp>
      <p:sp>
        <p:nvSpPr>
          <p:cNvPr id="3" name="Title 2"/>
          <p:cNvSpPr>
            <a:spLocks noGrp="1"/>
          </p:cNvSpPr>
          <p:nvPr>
            <p:ph type="title"/>
          </p:nvPr>
        </p:nvSpPr>
        <p:spPr/>
        <p:txBody>
          <a:bodyPr/>
          <a:lstStyle/>
          <a:p>
            <a:r>
              <a:rPr lang="id-ID" dirty="0" smtClean="0">
                <a:latin typeface="Consolas" panose="020B0609020204030204" pitchFamily="49" charset="0"/>
                <a:cs typeface="Consolas" panose="020B0609020204030204" pitchFamily="49" charset="0"/>
              </a:rPr>
              <a:t>1.2 manfaat &amp; tujuan</a:t>
            </a:r>
            <a:endParaRPr lang="id-ID"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809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pPr marL="45720" indent="0">
              <a:buNone/>
            </a:pPr>
            <a:r>
              <a:rPr lang="id-ID" dirty="0" smtClean="0">
                <a:latin typeface="Arabic Typesetting" panose="03020402040406030203" pitchFamily="66" charset="-78"/>
                <a:cs typeface="Arabic Typesetting" panose="03020402040406030203" pitchFamily="66" charset="-78"/>
              </a:rPr>
              <a:t>Tujuan</a:t>
            </a:r>
          </a:p>
          <a:p>
            <a:pPr marL="502920" lvl="0" indent="-457200">
              <a:buFont typeface="+mj-lt"/>
              <a:buAutoNum type="arabicPeriod"/>
            </a:pPr>
            <a:r>
              <a:rPr lang="id-ID" dirty="0">
                <a:latin typeface="Arabic Typesetting" panose="03020402040406030203" pitchFamily="66" charset="-78"/>
                <a:cs typeface="Arabic Typesetting" panose="03020402040406030203" pitchFamily="66" charset="-78"/>
              </a:rPr>
              <a:t>Membuat sistem yang mampu menyelesaikan masalah yang ada di perusahaan Sewasepeda.com dalam hal penyajian informasi layanan yang mereka miliki. </a:t>
            </a:r>
            <a:endParaRPr lang="id-ID" dirty="0" smtClean="0">
              <a:latin typeface="Arabic Typesetting" panose="03020402040406030203" pitchFamily="66" charset="-78"/>
              <a:cs typeface="Arabic Typesetting" panose="03020402040406030203" pitchFamily="66" charset="-78"/>
            </a:endParaRPr>
          </a:p>
          <a:p>
            <a:pPr marL="502920" lvl="0" indent="-457200">
              <a:buFont typeface="+mj-lt"/>
              <a:buAutoNum type="arabicPeriod"/>
            </a:pPr>
            <a:r>
              <a:rPr lang="id-ID" dirty="0" smtClean="0">
                <a:latin typeface="Arabic Typesetting" panose="03020402040406030203" pitchFamily="66" charset="-78"/>
                <a:cs typeface="Arabic Typesetting" panose="03020402040406030203" pitchFamily="66" charset="-78"/>
              </a:rPr>
              <a:t>Membuat </a:t>
            </a:r>
            <a:r>
              <a:rPr lang="id-ID" dirty="0">
                <a:latin typeface="Arabic Typesetting" panose="03020402040406030203" pitchFamily="66" charset="-78"/>
                <a:cs typeface="Arabic Typesetting" panose="03020402040406030203" pitchFamily="66" charset="-78"/>
              </a:rPr>
              <a:t>sistem yang bisa meningkatkan efektivitas dan efisiensi dalam hal pemesanan sepeda di </a:t>
            </a:r>
            <a:r>
              <a:rPr lang="id-ID" dirty="0" smtClean="0">
                <a:latin typeface="Arabic Typesetting" panose="03020402040406030203" pitchFamily="66" charset="-78"/>
                <a:cs typeface="Arabic Typesetting" panose="03020402040406030203" pitchFamily="66" charset="-78"/>
              </a:rPr>
              <a:t>Sewasepeda.com.</a:t>
            </a:r>
          </a:p>
          <a:p>
            <a:pPr marL="502920" lvl="0" indent="-457200">
              <a:buFont typeface="+mj-lt"/>
              <a:buAutoNum type="arabicPeriod"/>
            </a:pPr>
            <a:r>
              <a:rPr lang="id-ID" dirty="0" smtClean="0">
                <a:latin typeface="Arabic Typesetting" panose="03020402040406030203" pitchFamily="66" charset="-78"/>
                <a:cs typeface="Arabic Typesetting" panose="03020402040406030203" pitchFamily="66" charset="-78"/>
              </a:rPr>
              <a:t>Membuat </a:t>
            </a:r>
            <a:r>
              <a:rPr lang="id-ID" dirty="0">
                <a:latin typeface="Arabic Typesetting" panose="03020402040406030203" pitchFamily="66" charset="-78"/>
                <a:cs typeface="Arabic Typesetting" panose="03020402040406030203" pitchFamily="66" charset="-78"/>
              </a:rPr>
              <a:t>sistem yang mampu meningkatkan efektivitas dan efisiensi dalam pengelolaan transaksi di perusahaan </a:t>
            </a:r>
            <a:r>
              <a:rPr lang="id-ID" dirty="0" smtClean="0">
                <a:latin typeface="Arabic Typesetting" panose="03020402040406030203" pitchFamily="66" charset="-78"/>
                <a:cs typeface="Arabic Typesetting" panose="03020402040406030203" pitchFamily="66" charset="-78"/>
              </a:rPr>
              <a:t>Sewasepeda.com.</a:t>
            </a:r>
          </a:p>
          <a:p>
            <a:pPr marL="502920" lvl="0" indent="-457200">
              <a:buFont typeface="+mj-lt"/>
              <a:buAutoNum type="arabicPeriod"/>
            </a:pPr>
            <a:r>
              <a:rPr lang="id-ID" dirty="0" smtClean="0">
                <a:latin typeface="Arabic Typesetting" panose="03020402040406030203" pitchFamily="66" charset="-78"/>
                <a:cs typeface="Arabic Typesetting" panose="03020402040406030203" pitchFamily="66" charset="-78"/>
              </a:rPr>
              <a:t>Membuat </a:t>
            </a:r>
            <a:r>
              <a:rPr lang="id-ID" dirty="0">
                <a:latin typeface="Arabic Typesetting" panose="03020402040406030203" pitchFamily="66" charset="-78"/>
                <a:cs typeface="Arabic Typesetting" panose="03020402040406030203" pitchFamily="66" charset="-78"/>
              </a:rPr>
              <a:t>sistem yang mampu meningkatkan efektivitas, efisiensi dan transparansi dalam hal bagi hasil dengan mitra usaha di Sewasepeda.com.</a:t>
            </a:r>
          </a:p>
          <a:p>
            <a:pPr marL="45720" indent="0">
              <a:buNone/>
            </a:pPr>
            <a:endParaRPr lang="id-ID" dirty="0">
              <a:latin typeface="Arabic Typesetting" panose="03020402040406030203" pitchFamily="66" charset="-78"/>
              <a:cs typeface="Arabic Typesetting" panose="03020402040406030203" pitchFamily="66" charset="-78"/>
            </a:endParaRPr>
          </a:p>
        </p:txBody>
      </p:sp>
      <p:sp>
        <p:nvSpPr>
          <p:cNvPr id="3" name="Title 2"/>
          <p:cNvSpPr>
            <a:spLocks noGrp="1"/>
          </p:cNvSpPr>
          <p:nvPr>
            <p:ph type="title"/>
          </p:nvPr>
        </p:nvSpPr>
        <p:spPr>
          <a:xfrm>
            <a:off x="381000" y="355846"/>
            <a:ext cx="2534816" cy="1056929"/>
          </a:xfrm>
        </p:spPr>
        <p:txBody>
          <a:bodyPr/>
          <a:lstStyle/>
          <a:p>
            <a:r>
              <a:rPr lang="id-ID" dirty="0" smtClean="0">
                <a:latin typeface="Consolas" panose="020B0609020204030204" pitchFamily="49" charset="0"/>
                <a:cs typeface="Consolas" panose="020B0609020204030204" pitchFamily="49" charset="0"/>
              </a:rPr>
              <a:t>Lanj...</a:t>
            </a:r>
            <a:endParaRPr lang="id-ID"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68546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lstStyle/>
          <a:p>
            <a:pPr marL="502920" indent="-457200">
              <a:buFont typeface="+mj-lt"/>
              <a:buAutoNum type="arabicPeriod"/>
            </a:pPr>
            <a:r>
              <a:rPr lang="id-ID" b="1" dirty="0" smtClean="0">
                <a:latin typeface="Arabic Typesetting" panose="03020402040406030203" pitchFamily="66" charset="-78"/>
                <a:cs typeface="Arabic Typesetting" panose="03020402040406030203" pitchFamily="66" charset="-78"/>
              </a:rPr>
              <a:t>Metode pengumpulan data</a:t>
            </a:r>
          </a:p>
          <a:p>
            <a:pPr marL="502920" indent="-457200">
              <a:buFont typeface="+mj-lt"/>
              <a:buAutoNum type="alphaLcPeriod"/>
            </a:pPr>
            <a:r>
              <a:rPr lang="id-ID" dirty="0" smtClean="0">
                <a:latin typeface="Arabic Typesetting" panose="03020402040406030203" pitchFamily="66" charset="-78"/>
                <a:cs typeface="Arabic Typesetting" panose="03020402040406030203" pitchFamily="66" charset="-78"/>
              </a:rPr>
              <a:t>Metode observasi </a:t>
            </a:r>
          </a:p>
          <a:p>
            <a:pPr marL="502920" indent="-457200">
              <a:buFont typeface="+mj-lt"/>
              <a:buAutoNum type="alphaLcPeriod"/>
            </a:pPr>
            <a:r>
              <a:rPr lang="id-ID" dirty="0" smtClean="0">
                <a:latin typeface="Arabic Typesetting" panose="03020402040406030203" pitchFamily="66" charset="-78"/>
                <a:cs typeface="Arabic Typesetting" panose="03020402040406030203" pitchFamily="66" charset="-78"/>
              </a:rPr>
              <a:t>Metode study literature</a:t>
            </a:r>
          </a:p>
          <a:p>
            <a:pPr marL="45720" indent="0">
              <a:buNone/>
            </a:pPr>
            <a:endParaRPr lang="id-ID" dirty="0" smtClean="0">
              <a:latin typeface="Arabic Typesetting" panose="03020402040406030203" pitchFamily="66" charset="-78"/>
              <a:cs typeface="Arabic Typesetting" panose="03020402040406030203" pitchFamily="66" charset="-78"/>
            </a:endParaRPr>
          </a:p>
          <a:p>
            <a:pPr marL="502920" indent="-457200">
              <a:buFont typeface="+mj-lt"/>
              <a:buAutoNum type="arabicPeriod" startAt="2"/>
            </a:pPr>
            <a:r>
              <a:rPr lang="id-ID" b="1" dirty="0" smtClean="0">
                <a:latin typeface="Arabic Typesetting" panose="03020402040406030203" pitchFamily="66" charset="-78"/>
                <a:cs typeface="Arabic Typesetting" panose="03020402040406030203" pitchFamily="66" charset="-78"/>
              </a:rPr>
              <a:t>Metode pengembangan software</a:t>
            </a:r>
          </a:p>
          <a:p>
            <a:pPr marL="45720" indent="0">
              <a:buNone/>
            </a:pPr>
            <a:r>
              <a:rPr lang="id-ID" dirty="0">
                <a:latin typeface="Arabic Typesetting" panose="03020402040406030203" pitchFamily="66" charset="-78"/>
                <a:cs typeface="Arabic Typesetting" panose="03020402040406030203" pitchFamily="66" charset="-78"/>
              </a:rPr>
              <a:t>Metode pengembangan software yang digunakan dalam perancangan ini adalah </a:t>
            </a:r>
            <a:endParaRPr lang="id-ID" dirty="0" smtClean="0">
              <a:latin typeface="Arabic Typesetting" panose="03020402040406030203" pitchFamily="66" charset="-78"/>
              <a:cs typeface="Arabic Typesetting" panose="03020402040406030203" pitchFamily="66" charset="-78"/>
            </a:endParaRPr>
          </a:p>
          <a:p>
            <a:pPr marL="502920" indent="-457200">
              <a:buFont typeface="+mj-lt"/>
              <a:buAutoNum type="alphaLcPeriod"/>
            </a:pPr>
            <a:r>
              <a:rPr lang="id-ID" dirty="0" smtClean="0">
                <a:latin typeface="Arabic Typesetting" panose="03020402040406030203" pitchFamily="66" charset="-78"/>
                <a:cs typeface="Arabic Typesetting" panose="03020402040406030203" pitchFamily="66" charset="-78"/>
              </a:rPr>
              <a:t>Netbeans IDE 8.1</a:t>
            </a:r>
          </a:p>
          <a:p>
            <a:pPr marL="502920" indent="-457200">
              <a:buFont typeface="+mj-lt"/>
              <a:buAutoNum type="alphaLcPeriod"/>
            </a:pPr>
            <a:r>
              <a:rPr lang="id-ID" dirty="0" smtClean="0">
                <a:latin typeface="Arabic Typesetting" panose="03020402040406030203" pitchFamily="66" charset="-78"/>
                <a:cs typeface="Arabic Typesetting" panose="03020402040406030203" pitchFamily="66" charset="-78"/>
              </a:rPr>
              <a:t>MySQL</a:t>
            </a:r>
          </a:p>
        </p:txBody>
      </p:sp>
      <p:sp>
        <p:nvSpPr>
          <p:cNvPr id="4" name="Title 2"/>
          <p:cNvSpPr>
            <a:spLocks noGrp="1"/>
          </p:cNvSpPr>
          <p:nvPr>
            <p:ph type="title"/>
          </p:nvPr>
        </p:nvSpPr>
        <p:spPr/>
        <p:txBody>
          <a:bodyPr/>
          <a:lstStyle/>
          <a:p>
            <a:r>
              <a:rPr lang="id-ID" dirty="0" smtClean="0">
                <a:latin typeface="Consolas" panose="020B0609020204030204" pitchFamily="49" charset="0"/>
                <a:cs typeface="Consolas" panose="020B0609020204030204" pitchFamily="49" charset="0"/>
              </a:rPr>
              <a:t>1.3 metode penelitian</a:t>
            </a:r>
            <a:endParaRPr lang="id-ID"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15132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Oval Callout 2"/>
          <p:cNvSpPr/>
          <p:nvPr/>
        </p:nvSpPr>
        <p:spPr>
          <a:xfrm rot="20925666" flipH="1">
            <a:off x="420211" y="245185"/>
            <a:ext cx="3744416" cy="1847130"/>
          </a:xfrm>
          <a:prstGeom prst="wedgeEllipse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d-ID" sz="2400" dirty="0">
                <a:latin typeface="Britannic Bold" panose="020B0903060703020204" pitchFamily="34" charset="0"/>
              </a:rPr>
              <a:t>BAB </a:t>
            </a:r>
            <a:r>
              <a:rPr lang="id-ID" sz="2400" dirty="0" smtClean="0">
                <a:latin typeface="Britannic Bold" panose="020B0903060703020204" pitchFamily="34" charset="0"/>
              </a:rPr>
              <a:t>II</a:t>
            </a:r>
            <a:endParaRPr lang="id-ID" sz="2400" dirty="0">
              <a:latin typeface="Britannic Bold" panose="020B0903060703020204" pitchFamily="34" charset="0"/>
            </a:endParaRPr>
          </a:p>
          <a:p>
            <a:pPr algn="ctr"/>
            <a:r>
              <a:rPr lang="id-ID" sz="2400" dirty="0" smtClean="0">
                <a:latin typeface="Britannic Bold" panose="020B0903060703020204" pitchFamily="34" charset="0"/>
              </a:rPr>
              <a:t>LANDASAN TEORI</a:t>
            </a:r>
            <a:endParaRPr lang="id-ID" sz="2400" dirty="0">
              <a:latin typeface="Britannic Bold" panose="020B0903060703020204" pitchFamily="34" charset="0"/>
            </a:endParaRPr>
          </a:p>
        </p:txBody>
      </p:sp>
    </p:spTree>
    <p:extLst>
      <p:ext uri="{BB962C8B-B14F-4D97-AF65-F5344CB8AC3E}">
        <p14:creationId xmlns:p14="http://schemas.microsoft.com/office/powerpoint/2010/main" val="1072542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onsolas" panose="020B0609020204030204" pitchFamily="49" charset="0"/>
                <a:cs typeface="Consolas" panose="020B0609020204030204" pitchFamily="49" charset="0"/>
              </a:rPr>
              <a:t>KONSEP DASAR program	</a:t>
            </a:r>
            <a:endParaRPr lang="id-ID"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marL="45720" indent="0">
              <a:buNone/>
            </a:pPr>
            <a:r>
              <a:rPr lang="id-ID" dirty="0" smtClean="0">
                <a:latin typeface="Arabic Typesetting" panose="03020402040406030203" pitchFamily="66" charset="-78"/>
                <a:cs typeface="Arabic Typesetting" panose="03020402040406030203" pitchFamily="66" charset="-78"/>
              </a:rPr>
              <a:t>Program penyewaan barang merupakan susunan proses yang terdiri dari beberapa rangkaian algoritma program yang digunakan untuk memasukkan, menyimpan, dan mengolah data-data, melakukan perhitungan transaksi, hingga membuat laporan penyewaan barang dan menyimpan data-data tersebut untuk dapat digunakan lagi.</a:t>
            </a:r>
          </a:p>
          <a:p>
            <a:pPr marL="502920" indent="-457200">
              <a:buFont typeface="+mj-lt"/>
              <a:buAutoNum type="arabicPeriod"/>
            </a:pPr>
            <a:r>
              <a:rPr lang="id-ID" dirty="0" smtClean="0">
                <a:latin typeface="Arabic Typesetting" panose="03020402040406030203" pitchFamily="66" charset="-78"/>
                <a:cs typeface="Arabic Typesetting" panose="03020402040406030203" pitchFamily="66" charset="-78"/>
              </a:rPr>
              <a:t>Program</a:t>
            </a:r>
          </a:p>
          <a:p>
            <a:pPr marL="502920" indent="-457200">
              <a:buFont typeface="+mj-lt"/>
              <a:buAutoNum type="arabicPeriod"/>
            </a:pPr>
            <a:r>
              <a:rPr lang="id-ID" dirty="0" smtClean="0">
                <a:latin typeface="Arabic Typesetting" panose="03020402040406030203" pitchFamily="66" charset="-78"/>
                <a:cs typeface="Arabic Typesetting" panose="03020402040406030203" pitchFamily="66" charset="-78"/>
              </a:rPr>
              <a:t>Bahasa pemrograman</a:t>
            </a:r>
          </a:p>
          <a:p>
            <a:pPr marL="502920" indent="-457200">
              <a:buFont typeface="+mj-lt"/>
              <a:buAutoNum type="arabicPeriod"/>
            </a:pPr>
            <a:r>
              <a:rPr lang="id-ID" dirty="0" smtClean="0">
                <a:latin typeface="Arabic Typesetting" panose="03020402040406030203" pitchFamily="66" charset="-78"/>
                <a:cs typeface="Arabic Typesetting" panose="03020402040406030203" pitchFamily="66" charset="-78"/>
              </a:rPr>
              <a:t>Basis Data</a:t>
            </a:r>
          </a:p>
          <a:p>
            <a:pPr marL="502920" indent="-457200">
              <a:buFont typeface="+mj-lt"/>
              <a:buAutoNum type="arabicPeriod"/>
            </a:pPr>
            <a:r>
              <a:rPr lang="id-ID" dirty="0" smtClean="0">
                <a:latin typeface="Arabic Typesetting" panose="03020402040406030203" pitchFamily="66" charset="-78"/>
                <a:cs typeface="Arabic Typesetting" panose="03020402040406030203" pitchFamily="66" charset="-78"/>
              </a:rPr>
              <a:t>Model pengembangan perangkat lunak</a:t>
            </a:r>
            <a:endParaRPr lang="id-ID"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1541700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310</TotalTime>
  <Words>602</Words>
  <Application>Microsoft Office PowerPoint</Application>
  <PresentationFormat>On-screen Show (4:3)</PresentationFormat>
  <Paragraphs>132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Grid</vt:lpstr>
      <vt:lpstr>PowerPoint Presentation</vt:lpstr>
      <vt:lpstr>PowerPoint Presentation</vt:lpstr>
      <vt:lpstr>1.1 Latar belakang</vt:lpstr>
      <vt:lpstr>Lanj..</vt:lpstr>
      <vt:lpstr>1.2 manfaat &amp; tujuan</vt:lpstr>
      <vt:lpstr>Lanj...</vt:lpstr>
      <vt:lpstr>1.3 metode penelitian</vt:lpstr>
      <vt:lpstr>PowerPoint Presentation</vt:lpstr>
      <vt:lpstr>KONSEP DASAR program </vt:lpstr>
      <vt:lpstr>Tools program</vt:lpstr>
      <vt:lpstr>PowerPoint Presentation</vt:lpstr>
      <vt:lpstr>a. ANALISA KEBUTUHAN</vt:lpstr>
      <vt:lpstr>erd</vt:lpstr>
      <vt:lpstr>lrs</vt:lpstr>
      <vt:lpstr>Use case diagram</vt:lpstr>
      <vt:lpstr>ACTIVITY diagram</vt:lpstr>
      <vt:lpstr>ACTIVITY diagram</vt:lpstr>
      <vt:lpstr>Sequence Diagram</vt:lpstr>
      <vt:lpstr>Sequence Diagram</vt:lpstr>
      <vt:lpstr>Sequence Diagram</vt:lpstr>
      <vt:lpstr>Deployment diagram</vt:lpstr>
      <vt:lpstr>User interface</vt:lpstr>
      <vt:lpstr>Spesifikasi file</vt:lpstr>
      <vt:lpstr>PowerPoint Presentation</vt:lpstr>
      <vt:lpstr>PowerPoint Presentation</vt:lpstr>
      <vt:lpstr>KESIMPULAN</vt:lpstr>
      <vt:lpstr>saran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pemrograman</dc:title>
  <dc:creator>uin</dc:creator>
  <cp:lastModifiedBy>uin</cp:lastModifiedBy>
  <cp:revision>28</cp:revision>
  <dcterms:created xsi:type="dcterms:W3CDTF">2020-07-05T05:55:22Z</dcterms:created>
  <dcterms:modified xsi:type="dcterms:W3CDTF">2020-07-06T13:33:12Z</dcterms:modified>
</cp:coreProperties>
</file>