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316" r:id="rId4"/>
    <p:sldId id="317" r:id="rId5"/>
    <p:sldId id="306" r:id="rId6"/>
    <p:sldId id="307" r:id="rId7"/>
    <p:sldId id="355" r:id="rId8"/>
    <p:sldId id="356" r:id="rId9"/>
    <p:sldId id="321" r:id="rId10"/>
    <p:sldId id="324" r:id="rId11"/>
    <p:sldId id="322" r:id="rId12"/>
    <p:sldId id="323" r:id="rId13"/>
    <p:sldId id="310" r:id="rId14"/>
    <p:sldId id="311" r:id="rId15"/>
    <p:sldId id="312" r:id="rId16"/>
    <p:sldId id="325" r:id="rId17"/>
    <p:sldId id="262" r:id="rId18"/>
    <p:sldId id="326" r:id="rId19"/>
    <p:sldId id="263" r:id="rId20"/>
    <p:sldId id="264" r:id="rId21"/>
    <p:sldId id="329" r:id="rId22"/>
    <p:sldId id="330" r:id="rId23"/>
    <p:sldId id="331" r:id="rId24"/>
    <p:sldId id="282" r:id="rId25"/>
    <p:sldId id="274" r:id="rId26"/>
    <p:sldId id="283" r:id="rId27"/>
    <p:sldId id="398" r:id="rId28"/>
    <p:sldId id="399" r:id="rId29"/>
    <p:sldId id="400" r:id="rId30"/>
    <p:sldId id="401" r:id="rId31"/>
    <p:sldId id="353" r:id="rId32"/>
    <p:sldId id="319" r:id="rId33"/>
    <p:sldId id="320" r:id="rId34"/>
    <p:sldId id="327" r:id="rId35"/>
    <p:sldId id="275" r:id="rId36"/>
    <p:sldId id="276" r:id="rId37"/>
    <p:sldId id="305" r:id="rId38"/>
    <p:sldId id="313" r:id="rId39"/>
    <p:sldId id="314" r:id="rId40"/>
    <p:sldId id="315" r:id="rId41"/>
    <p:sldId id="402" r:id="rId42"/>
    <p:sldId id="349" r:id="rId43"/>
    <p:sldId id="350" r:id="rId44"/>
    <p:sldId id="354" r:id="rId45"/>
    <p:sldId id="408" r:id="rId46"/>
    <p:sldId id="405" r:id="rId47"/>
    <p:sldId id="406" r:id="rId48"/>
    <p:sldId id="351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5" r:id="rId72"/>
    <p:sldId id="386" r:id="rId73"/>
    <p:sldId id="387" r:id="rId74"/>
    <p:sldId id="388" r:id="rId75"/>
    <p:sldId id="389" r:id="rId76"/>
    <p:sldId id="390" r:id="rId77"/>
    <p:sldId id="357" r:id="rId78"/>
    <p:sldId id="394" r:id="rId79"/>
    <p:sldId id="395" r:id="rId80"/>
    <p:sldId id="392" r:id="rId81"/>
    <p:sldId id="393" r:id="rId82"/>
    <p:sldId id="358" r:id="rId83"/>
    <p:sldId id="409" r:id="rId84"/>
    <p:sldId id="407" r:id="rId85"/>
    <p:sldId id="304" r:id="rId8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3E3"/>
          </a:solidFill>
        </a:fill>
      </a:tcStyle>
    </a:wholeTbl>
    <a:band2H>
      <a:tcTxStyle/>
      <a:tcStyle>
        <a:tcBdr/>
        <a:fill>
          <a:solidFill>
            <a:srgbClr val="E9EA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4DB"/>
          </a:solidFill>
        </a:fill>
      </a:tcStyle>
    </a:wholeTbl>
    <a:band2H>
      <a:tcTxStyle/>
      <a:tcStyle>
        <a:tcBdr/>
        <a:fill>
          <a:solidFill>
            <a:srgbClr val="F2F2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>
              <a:lumOff val="31361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12;p1"/>
          <p:cNvGrpSpPr/>
          <p:nvPr/>
        </p:nvGrpSpPr>
        <p:grpSpPr>
          <a:xfrm>
            <a:off x="2666999" y="6553200"/>
            <a:ext cx="4867215" cy="304800"/>
            <a:chOff x="-1" y="0"/>
            <a:chExt cx="6489618" cy="304800"/>
          </a:xfrm>
        </p:grpSpPr>
        <p:sp>
          <p:nvSpPr>
            <p:cNvPr id="27" name="Rectangle"/>
            <p:cNvSpPr/>
            <p:nvPr/>
          </p:nvSpPr>
          <p:spPr>
            <a:xfrm>
              <a:off x="-1" y="0"/>
              <a:ext cx="6489618" cy="304800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sz="1050"/>
            </a:p>
          </p:txBody>
        </p:sp>
        <p:sp>
          <p:nvSpPr>
            <p:cNvPr id="28" name="Title"/>
            <p:cNvSpPr txBox="1"/>
            <p:nvPr/>
          </p:nvSpPr>
          <p:spPr>
            <a:xfrm>
              <a:off x="45724" y="37005"/>
              <a:ext cx="6398167" cy="230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>
                  <a:solidFill>
                    <a:srgbClr val="68131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sz="900" dirty="0" smtClean="0"/>
                <a:t>Big Data, Fast Data: Introduction to Big</a:t>
              </a:r>
              <a:r>
                <a:rPr lang="en-US" sz="900" baseline="0" dirty="0" smtClean="0"/>
                <a:t> Data</a:t>
              </a:r>
              <a:endParaRPr lang="en-US" sz="900" dirty="0"/>
            </a:p>
          </p:txBody>
        </p:sp>
      </p:grpSp>
      <p:sp>
        <p:nvSpPr>
          <p:cNvPr id="30" name="Google Shape;13;p1"/>
          <p:cNvSpPr/>
          <p:nvPr/>
        </p:nvSpPr>
        <p:spPr>
          <a:xfrm>
            <a:off x="7534212" y="6553200"/>
            <a:ext cx="1609789" cy="304800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grpSp>
        <p:nvGrpSpPr>
          <p:cNvPr id="33" name="Google Shape;14;p1"/>
          <p:cNvGrpSpPr/>
          <p:nvPr/>
        </p:nvGrpSpPr>
        <p:grpSpPr>
          <a:xfrm>
            <a:off x="-2" y="6553200"/>
            <a:ext cx="2667004" cy="304800"/>
            <a:chOff x="-1" y="0"/>
            <a:chExt cx="3556003" cy="304800"/>
          </a:xfrm>
        </p:grpSpPr>
        <p:sp>
          <p:nvSpPr>
            <p:cNvPr id="31" name="Rectangle"/>
            <p:cNvSpPr/>
            <p:nvPr/>
          </p:nvSpPr>
          <p:spPr>
            <a:xfrm>
              <a:off x="-1" y="0"/>
              <a:ext cx="3556003" cy="304800"/>
            </a:xfrm>
            <a:prstGeom prst="rect">
              <a:avLst/>
            </a:prstGeom>
            <a:solidFill>
              <a:srgbClr val="68131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32" name="Copyright 2016-2020 BH Analytics, LLC"/>
            <p:cNvSpPr txBox="1"/>
            <p:nvPr/>
          </p:nvSpPr>
          <p:spPr>
            <a:xfrm>
              <a:off x="45724" y="37005"/>
              <a:ext cx="3464553" cy="230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sz="900" dirty="0" smtClean="0"/>
                <a:t>Copyright 2021 Ra </a:t>
              </a:r>
              <a:r>
                <a:rPr lang="en-US" sz="900" dirty="0" err="1" smtClean="0"/>
                <a:t>Inta</a:t>
              </a:r>
              <a:r>
                <a:rPr lang="en-US" sz="900" dirty="0" smtClean="0"/>
                <a:t>, for BH Analytics</a:t>
              </a:r>
              <a:endParaRPr lang="en-US" sz="900" dirty="0"/>
            </a:p>
          </p:txBody>
        </p:sp>
      </p:grp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5" name="Google Shape;20;p3"/>
          <p:cNvSpPr/>
          <p:nvPr/>
        </p:nvSpPr>
        <p:spPr>
          <a:xfrm>
            <a:off x="0" y="-28756"/>
            <a:ext cx="9144000" cy="838201"/>
          </a:xfrm>
          <a:prstGeom prst="rect">
            <a:avLst/>
          </a:prstGeom>
          <a:solidFill>
            <a:srgbClr val="D8D8D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0" y="28756"/>
            <a:ext cx="9144000" cy="809447"/>
          </a:xfrm>
          <a:prstGeom prst="rect">
            <a:avLst/>
          </a:prstGeom>
          <a:noFill/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686800" cy="541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3C5184"/>
              </a:buClr>
            </a:lvl1pPr>
            <a:lvl2pPr>
              <a:buClr>
                <a:srgbClr val="3C5184"/>
              </a:buClr>
              <a:buChar char="•"/>
            </a:lvl2pPr>
            <a:lvl3pPr>
              <a:buClr>
                <a:srgbClr val="3C5184"/>
              </a:buClr>
            </a:lvl3pPr>
            <a:lvl4pPr>
              <a:buClr>
                <a:srgbClr val="3C5184"/>
              </a:buClr>
              <a:buChar char="•"/>
            </a:lvl4pPr>
            <a:lvl5pPr>
              <a:buClr>
                <a:srgbClr val="3C5184"/>
              </a:buClr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2;p1"/>
          <p:cNvGrpSpPr/>
          <p:nvPr/>
        </p:nvGrpSpPr>
        <p:grpSpPr>
          <a:xfrm>
            <a:off x="2666999" y="6553200"/>
            <a:ext cx="4867215" cy="304800"/>
            <a:chOff x="-1" y="0"/>
            <a:chExt cx="6489618" cy="304800"/>
          </a:xfrm>
        </p:grpSpPr>
        <p:sp>
          <p:nvSpPr>
            <p:cNvPr id="44" name="Rectangle"/>
            <p:cNvSpPr/>
            <p:nvPr/>
          </p:nvSpPr>
          <p:spPr>
            <a:xfrm>
              <a:off x="-1" y="0"/>
              <a:ext cx="6489618" cy="304800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sz="1050"/>
            </a:p>
          </p:txBody>
        </p:sp>
        <p:sp>
          <p:nvSpPr>
            <p:cNvPr id="45" name="Title"/>
            <p:cNvSpPr txBox="1"/>
            <p:nvPr/>
          </p:nvSpPr>
          <p:spPr>
            <a:xfrm>
              <a:off x="45724" y="37005"/>
              <a:ext cx="6398167" cy="230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>
                  <a:solidFill>
                    <a:srgbClr val="68131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sz="900" dirty="0" smtClean="0"/>
                <a:t>Big Data, Fast Data: Introduction to Big</a:t>
              </a:r>
              <a:r>
                <a:rPr lang="en-US" sz="900" baseline="0" dirty="0" smtClean="0"/>
                <a:t> Data</a:t>
              </a:r>
              <a:endParaRPr lang="en-US" sz="900" dirty="0"/>
            </a:p>
          </p:txBody>
        </p:sp>
      </p:grpSp>
      <p:sp>
        <p:nvSpPr>
          <p:cNvPr id="47" name="Google Shape;13;p1"/>
          <p:cNvSpPr/>
          <p:nvPr/>
        </p:nvSpPr>
        <p:spPr>
          <a:xfrm>
            <a:off x="7534212" y="6553200"/>
            <a:ext cx="1609789" cy="304800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grpSp>
        <p:nvGrpSpPr>
          <p:cNvPr id="50" name="Google Shape;14;p1"/>
          <p:cNvGrpSpPr/>
          <p:nvPr/>
        </p:nvGrpSpPr>
        <p:grpSpPr>
          <a:xfrm>
            <a:off x="-2" y="6553200"/>
            <a:ext cx="2667004" cy="304800"/>
            <a:chOff x="-1" y="0"/>
            <a:chExt cx="3556003" cy="304800"/>
          </a:xfrm>
        </p:grpSpPr>
        <p:sp>
          <p:nvSpPr>
            <p:cNvPr id="48" name="Rectangle"/>
            <p:cNvSpPr/>
            <p:nvPr/>
          </p:nvSpPr>
          <p:spPr>
            <a:xfrm>
              <a:off x="-1" y="0"/>
              <a:ext cx="3556003" cy="304800"/>
            </a:xfrm>
            <a:prstGeom prst="rect">
              <a:avLst/>
            </a:prstGeom>
            <a:solidFill>
              <a:srgbClr val="68131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49" name="Copyright 2016-2020 BH Analytics, LLC"/>
            <p:cNvSpPr txBox="1"/>
            <p:nvPr/>
          </p:nvSpPr>
          <p:spPr>
            <a:xfrm>
              <a:off x="45724" y="37005"/>
              <a:ext cx="3464553" cy="230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sz="900" dirty="0" smtClean="0"/>
                <a:t>Copyright 2021 Ra </a:t>
              </a:r>
              <a:r>
                <a:rPr lang="en-US" sz="900" dirty="0" err="1" smtClean="0"/>
                <a:t>Inta</a:t>
              </a:r>
              <a:r>
                <a:rPr lang="en-US" sz="900" dirty="0" smtClean="0"/>
                <a:t> , for BH Analytics</a:t>
              </a:r>
              <a:endParaRPr lang="en-US" sz="900" dirty="0"/>
            </a:p>
          </p:txBody>
        </p:sp>
      </p:grp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2" name="Google Shape;24;p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D8D8D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4800" y="990600"/>
            <a:ext cx="8610600" cy="2057400"/>
          </a:xfrm>
          <a:prstGeom prst="rect">
            <a:avLst/>
          </a:prstGeom>
        </p:spPr>
        <p:txBody>
          <a:bodyPr>
            <a:normAutofit/>
          </a:bodyPr>
          <a:lstStyle>
            <a:lvl1pPr indent="-304800">
              <a:spcBef>
                <a:spcPts val="375"/>
              </a:spcBef>
              <a:buClr>
                <a:schemeClr val="accent3"/>
              </a:buClr>
              <a:buSzPts val="2800"/>
              <a:defRPr sz="2100"/>
            </a:lvl1pPr>
            <a:lvl2pPr marL="0" indent="514350">
              <a:spcBef>
                <a:spcPts val="375"/>
              </a:spcBef>
              <a:buClr>
                <a:schemeClr val="accent3"/>
              </a:buClr>
              <a:buSzTx/>
              <a:buNone/>
              <a:defRPr sz="2100"/>
            </a:lvl2pPr>
            <a:lvl3pPr marL="0" indent="857250">
              <a:spcBef>
                <a:spcPts val="375"/>
              </a:spcBef>
              <a:buClr>
                <a:schemeClr val="accent3"/>
              </a:buClr>
              <a:buSzTx/>
              <a:buNone/>
              <a:defRPr sz="2100"/>
            </a:lvl3pPr>
            <a:lvl4pPr marL="0" indent="1200150">
              <a:spcBef>
                <a:spcPts val="375"/>
              </a:spcBef>
              <a:buClr>
                <a:schemeClr val="accent3"/>
              </a:buClr>
              <a:buSzTx/>
              <a:buNone/>
              <a:defRPr sz="2100"/>
            </a:lvl4pPr>
            <a:lvl5pPr marL="0" indent="1543050">
              <a:spcBef>
                <a:spcPts val="375"/>
              </a:spcBef>
              <a:buClr>
                <a:schemeClr val="accent3"/>
              </a:buClr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Google Shape;26;p4"/>
          <p:cNvSpPr txBox="1">
            <a:spLocks noGrp="1"/>
          </p:cNvSpPr>
          <p:nvPr>
            <p:ph type="body" idx="13"/>
          </p:nvPr>
        </p:nvSpPr>
        <p:spPr>
          <a:xfrm>
            <a:off x="304800" y="3200400"/>
            <a:ext cx="8610600" cy="31242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>
            <a:normAutofit/>
          </a:bodyPr>
          <a:lstStyle>
            <a:lvl1pPr marL="171450" indent="0">
              <a:spcBef>
                <a:spcPts val="300"/>
              </a:spcBef>
              <a:buClrTx/>
              <a:buSzTx/>
              <a:buFontTx/>
              <a:buNone/>
              <a:defRPr sz="2000">
                <a:latin typeface="Consolas"/>
                <a:cs typeface="Consolas"/>
                <a:sym typeface="Consolas"/>
              </a:defRPr>
            </a:lvl1pPr>
          </a:lstStyle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0" y="28756"/>
            <a:ext cx="9144000" cy="809447"/>
          </a:xfrm>
          <a:prstGeom prst="rect">
            <a:avLst/>
          </a:prstGeom>
          <a:noFill/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12;p1"/>
          <p:cNvGrpSpPr/>
          <p:nvPr/>
        </p:nvGrpSpPr>
        <p:grpSpPr>
          <a:xfrm>
            <a:off x="2666999" y="6553200"/>
            <a:ext cx="4867215" cy="304800"/>
            <a:chOff x="-1" y="0"/>
            <a:chExt cx="6489618" cy="304800"/>
          </a:xfrm>
        </p:grpSpPr>
        <p:sp>
          <p:nvSpPr>
            <p:cNvPr id="62" name="Rectangle"/>
            <p:cNvSpPr/>
            <p:nvPr/>
          </p:nvSpPr>
          <p:spPr>
            <a:xfrm>
              <a:off x="-1" y="0"/>
              <a:ext cx="6489618" cy="304800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sz="1050"/>
            </a:p>
          </p:txBody>
        </p:sp>
        <p:sp>
          <p:nvSpPr>
            <p:cNvPr id="63" name="Title"/>
            <p:cNvSpPr txBox="1"/>
            <p:nvPr/>
          </p:nvSpPr>
          <p:spPr>
            <a:xfrm>
              <a:off x="45724" y="37005"/>
              <a:ext cx="6398167" cy="230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>
                  <a:solidFill>
                    <a:srgbClr val="68131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sz="900" dirty="0" smtClean="0"/>
                <a:t>Big Data, Fast Data: Introduction to Big</a:t>
              </a:r>
              <a:r>
                <a:rPr lang="en-US" sz="900" baseline="0" dirty="0" smtClean="0"/>
                <a:t> Data</a:t>
              </a:r>
              <a:endParaRPr lang="en-US" sz="900" dirty="0"/>
            </a:p>
          </p:txBody>
        </p:sp>
      </p:grpSp>
      <p:sp>
        <p:nvSpPr>
          <p:cNvPr id="65" name="Google Shape;13;p1"/>
          <p:cNvSpPr/>
          <p:nvPr/>
        </p:nvSpPr>
        <p:spPr>
          <a:xfrm>
            <a:off x="7534212" y="6553200"/>
            <a:ext cx="1609789" cy="304800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grpSp>
        <p:nvGrpSpPr>
          <p:cNvPr id="68" name="Google Shape;14;p1"/>
          <p:cNvGrpSpPr/>
          <p:nvPr/>
        </p:nvGrpSpPr>
        <p:grpSpPr>
          <a:xfrm>
            <a:off x="-2" y="6553200"/>
            <a:ext cx="2667004" cy="304800"/>
            <a:chOff x="-1" y="0"/>
            <a:chExt cx="3556003" cy="304800"/>
          </a:xfrm>
        </p:grpSpPr>
        <p:sp>
          <p:nvSpPr>
            <p:cNvPr id="66" name="Rectangle"/>
            <p:cNvSpPr/>
            <p:nvPr/>
          </p:nvSpPr>
          <p:spPr>
            <a:xfrm>
              <a:off x="-1" y="0"/>
              <a:ext cx="3556003" cy="304800"/>
            </a:xfrm>
            <a:prstGeom prst="rect">
              <a:avLst/>
            </a:prstGeom>
            <a:solidFill>
              <a:srgbClr val="68131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67" name="Copyright 2016-2020 BH Analytics, LLC"/>
            <p:cNvSpPr txBox="1"/>
            <p:nvPr/>
          </p:nvSpPr>
          <p:spPr>
            <a:xfrm>
              <a:off x="45724" y="37005"/>
              <a:ext cx="3464553" cy="230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sz="900" dirty="0" smtClean="0"/>
                <a:t>Copyright 2021 Ra </a:t>
              </a:r>
              <a:r>
                <a:rPr lang="en-US" sz="900" dirty="0" err="1" smtClean="0"/>
                <a:t>Inta</a:t>
              </a:r>
              <a:r>
                <a:rPr lang="en-US" sz="900" dirty="0" smtClean="0"/>
                <a:t> , for BH Analytics</a:t>
              </a:r>
              <a:endParaRPr lang="en-US" sz="900" dirty="0"/>
            </a:p>
          </p:txBody>
        </p:sp>
      </p:grp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0" name="Google Shape;29;p5"/>
          <p:cNvSpPr/>
          <p:nvPr/>
        </p:nvSpPr>
        <p:spPr>
          <a:xfrm>
            <a:off x="0" y="-28756"/>
            <a:ext cx="9144000" cy="838201"/>
          </a:xfrm>
          <a:prstGeom prst="rect">
            <a:avLst/>
          </a:prstGeom>
          <a:solidFill>
            <a:srgbClr val="D8D8D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8100" y="1"/>
            <a:ext cx="9067800" cy="809446"/>
          </a:xfrm>
          <a:prstGeom prst="rect">
            <a:avLst/>
          </a:prstGeom>
          <a:noFill/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Google Shape;31;p5"/>
          <p:cNvSpPr>
            <a:spLocks noGrp="1"/>
          </p:cNvSpPr>
          <p:nvPr>
            <p:ph type="pic" sz="half" idx="13"/>
          </p:nvPr>
        </p:nvSpPr>
        <p:spPr>
          <a:xfrm>
            <a:off x="1752600" y="990601"/>
            <a:ext cx="5526088" cy="373697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52600" y="3890737"/>
            <a:ext cx="5526088" cy="730960"/>
          </a:xfrm>
          <a:prstGeom prst="rect">
            <a:avLst/>
          </a:prstGeom>
        </p:spPr>
        <p:txBody>
          <a:bodyPr>
            <a:normAutofit/>
          </a:bodyPr>
          <a:lstStyle>
            <a:lvl1pPr indent="-257175">
              <a:spcBef>
                <a:spcPts val="225"/>
              </a:spcBef>
            </a:lvl1pPr>
            <a:lvl2pPr marL="722539" indent="-293914">
              <a:spcBef>
                <a:spcPts val="225"/>
              </a:spcBef>
            </a:lvl2pPr>
            <a:lvl3pPr marL="1114425" indent="-342900">
              <a:spcBef>
                <a:spcPts val="225"/>
              </a:spcBef>
            </a:lvl3pPr>
            <a:lvl4pPr marL="1525904" indent="-411479">
              <a:spcBef>
                <a:spcPts val="225"/>
              </a:spcBef>
            </a:lvl4pPr>
            <a:lvl5pPr marL="1868804" indent="-411479">
              <a:spcBef>
                <a:spcPts val="225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2;p1"/>
          <p:cNvGrpSpPr/>
          <p:nvPr/>
        </p:nvGrpSpPr>
        <p:grpSpPr>
          <a:xfrm>
            <a:off x="2666999" y="6553200"/>
            <a:ext cx="4867215" cy="304800"/>
            <a:chOff x="-1" y="0"/>
            <a:chExt cx="6489618" cy="304800"/>
          </a:xfrm>
        </p:grpSpPr>
        <p:sp>
          <p:nvSpPr>
            <p:cNvPr id="2" name="Rectangle"/>
            <p:cNvSpPr/>
            <p:nvPr/>
          </p:nvSpPr>
          <p:spPr>
            <a:xfrm>
              <a:off x="-1" y="0"/>
              <a:ext cx="6489618" cy="304800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sz="1050"/>
            </a:p>
          </p:txBody>
        </p:sp>
        <p:sp>
          <p:nvSpPr>
            <p:cNvPr id="3" name="Title"/>
            <p:cNvSpPr txBox="1"/>
            <p:nvPr/>
          </p:nvSpPr>
          <p:spPr>
            <a:xfrm>
              <a:off x="45724" y="37005"/>
              <a:ext cx="6398167" cy="230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>
                  <a:solidFill>
                    <a:srgbClr val="68131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lang="en-US" sz="900" dirty="0" smtClean="0"/>
                <a:t>Big Data, Fast Data: Introduction to Big</a:t>
              </a:r>
              <a:r>
                <a:rPr lang="en-US" sz="900" baseline="0" dirty="0" smtClean="0"/>
                <a:t> Data</a:t>
              </a:r>
              <a:endParaRPr sz="900" dirty="0"/>
            </a:p>
          </p:txBody>
        </p:sp>
      </p:grpSp>
      <p:sp>
        <p:nvSpPr>
          <p:cNvPr id="5" name="Google Shape;13;p1"/>
          <p:cNvSpPr/>
          <p:nvPr/>
        </p:nvSpPr>
        <p:spPr>
          <a:xfrm>
            <a:off x="7534212" y="6553200"/>
            <a:ext cx="1609789" cy="304800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350"/>
          </a:p>
        </p:txBody>
      </p:sp>
      <p:grpSp>
        <p:nvGrpSpPr>
          <p:cNvPr id="8" name="Google Shape;14;p1"/>
          <p:cNvGrpSpPr/>
          <p:nvPr/>
        </p:nvGrpSpPr>
        <p:grpSpPr>
          <a:xfrm>
            <a:off x="-2" y="6553200"/>
            <a:ext cx="2667004" cy="304800"/>
            <a:chOff x="-1" y="0"/>
            <a:chExt cx="3556003" cy="304800"/>
          </a:xfrm>
        </p:grpSpPr>
        <p:sp>
          <p:nvSpPr>
            <p:cNvPr id="6" name="Rectangle"/>
            <p:cNvSpPr/>
            <p:nvPr/>
          </p:nvSpPr>
          <p:spPr>
            <a:xfrm>
              <a:off x="-1" y="0"/>
              <a:ext cx="3556003" cy="304800"/>
            </a:xfrm>
            <a:prstGeom prst="rect">
              <a:avLst/>
            </a:prstGeom>
            <a:solidFill>
              <a:srgbClr val="68131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7" name="Copyright 2016-2020 BH Analytics, LLC"/>
            <p:cNvSpPr txBox="1"/>
            <p:nvPr/>
          </p:nvSpPr>
          <p:spPr>
            <a:xfrm>
              <a:off x="45724" y="37005"/>
              <a:ext cx="3464553" cy="230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900"/>
                <a:t>Copyright </a:t>
              </a:r>
              <a:r>
                <a:rPr sz="900" smtClean="0"/>
                <a:t>202</a:t>
              </a:r>
              <a:r>
                <a:rPr lang="en-US" sz="900" dirty="0" smtClean="0"/>
                <a:t>1</a:t>
              </a:r>
              <a:r>
                <a:rPr sz="900" smtClean="0"/>
                <a:t> </a:t>
              </a:r>
              <a:r>
                <a:rPr lang="en-US" sz="900" dirty="0" smtClean="0"/>
                <a:t>Ra </a:t>
              </a:r>
              <a:r>
                <a:rPr lang="en-US" sz="900" dirty="0" err="1" smtClean="0"/>
                <a:t>Inta</a:t>
              </a:r>
              <a:r>
                <a:rPr lang="en-US" sz="900" dirty="0" smtClean="0"/>
                <a:t> , for BH Analytics</a:t>
              </a:r>
              <a:endParaRPr sz="900"/>
            </a:p>
          </p:txBody>
        </p:sp>
      </p:grp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29600" y="6542387"/>
            <a:ext cx="310299" cy="307734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0" name="Title Text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1470026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11" name="Google Shape;18;p2" descr="Google Shape;18;p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464" y="4304040"/>
            <a:ext cx="2921071" cy="1209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9C1D22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9C1D22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9C1D22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9C1D22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9C1D22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9C1D22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9C1D22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9C1D22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9C1D22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23850" algn="l" defTabSz="685800" rtl="0" latinLnBrk="0">
        <a:lnSpc>
          <a:spcPct val="100000"/>
        </a:lnSpc>
        <a:spcBef>
          <a:spcPts val="45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9343" marR="0" indent="-348343" algn="l" defTabSz="685800" rtl="0" latinLnBrk="0">
        <a:lnSpc>
          <a:spcPct val="100000"/>
        </a:lnSpc>
        <a:spcBef>
          <a:spcPts val="45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3950" marR="0" indent="-381000" algn="l" defTabSz="685800" rtl="0" latinLnBrk="0">
        <a:lnSpc>
          <a:spcPct val="100000"/>
        </a:lnSpc>
        <a:spcBef>
          <a:spcPts val="45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531620" marR="0" indent="-426720" algn="l" defTabSz="685800" rtl="0" latinLnBrk="0">
        <a:lnSpc>
          <a:spcPct val="100000"/>
        </a:lnSpc>
        <a:spcBef>
          <a:spcPts val="45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74520" marR="0" indent="-426720" algn="l" defTabSz="685800" rtl="0" latinLnBrk="0">
        <a:lnSpc>
          <a:spcPct val="100000"/>
        </a:lnSpc>
        <a:spcBef>
          <a:spcPts val="45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217420" marR="0" indent="-426720" algn="l" defTabSz="685800" rtl="0" latinLnBrk="0">
        <a:lnSpc>
          <a:spcPct val="100000"/>
        </a:lnSpc>
        <a:spcBef>
          <a:spcPts val="45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560319" marR="0" indent="-426719" algn="l" defTabSz="685800" rtl="0" latinLnBrk="0">
        <a:lnSpc>
          <a:spcPct val="100000"/>
        </a:lnSpc>
        <a:spcBef>
          <a:spcPts val="45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903219" marR="0" indent="-426719" algn="l" defTabSz="685800" rtl="0" latinLnBrk="0">
        <a:lnSpc>
          <a:spcPct val="100000"/>
        </a:lnSpc>
        <a:spcBef>
          <a:spcPts val="45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246119" marR="0" indent="-426719" algn="l" defTabSz="685800" rtl="0" latinLnBrk="0">
        <a:lnSpc>
          <a:spcPct val="100000"/>
        </a:lnSpc>
        <a:spcBef>
          <a:spcPts val="45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lebrate.com/blog/how-big-is-the-big-in-big-dat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mllib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luminousmen.com/" TargetMode="External"/><Relationship Id="rId2" Type="http://schemas.openxmlformats.org/officeDocument/2006/relationships/hyperlink" Target="https://databricks.com/blog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Inta/PySparkWebin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917801" y="6573339"/>
            <a:ext cx="150000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83" name="Google Shape;3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Big Data, Fast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sz="3100" dirty="0" smtClean="0"/>
              <a:t>Using </a:t>
            </a:r>
            <a:r>
              <a:rPr lang="en-US" sz="3100" dirty="0" smtClean="0"/>
              <a:t>Spark and </a:t>
            </a:r>
            <a:r>
              <a:rPr lang="en-US" sz="3100" dirty="0" err="1" smtClean="0"/>
              <a:t>PySpark</a:t>
            </a:r>
            <a:r>
              <a:rPr lang="en-US" sz="3100" dirty="0" smtClean="0"/>
              <a:t> to Scale Data Insights</a:t>
            </a: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08" y="3364522"/>
            <a:ext cx="1158972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Ra </a:t>
            </a:r>
            <a:r>
              <a:rPr lang="en-US" sz="2800" dirty="0" err="1" smtClean="0"/>
              <a:t>I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nta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2595" y="5971419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March </a:t>
            </a:r>
            <a:r>
              <a:rPr lang="en-US" dirty="0" smtClean="0"/>
              <a:t>31, 2021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9844" y="1712302"/>
            <a:ext cx="45243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 13 Dwarves of Berkeley — a catalog of all parallel algorithms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47" y="5899303"/>
            <a:ext cx="8456285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dirty="0" err="1" smtClean="0"/>
              <a:t>Inta</a:t>
            </a:r>
            <a:r>
              <a:rPr lang="en-US" dirty="0" smtClean="0"/>
              <a:t>, R., Bowman, D. J. and Scott, S. M.: </a:t>
            </a:r>
            <a:r>
              <a:rPr lang="en-US" dirty="0" smtClean="0"/>
              <a:t>“The </a:t>
            </a:r>
            <a:r>
              <a:rPr lang="en-US" dirty="0" smtClean="0"/>
              <a:t>'Chimera': An Off-The-Shelf CPU/GPGPU/FPGA Hybrid Computing Platform</a:t>
            </a:r>
            <a:r>
              <a:rPr lang="en-US" dirty="0" smtClean="0"/>
              <a:t>,” </a:t>
            </a:r>
            <a:r>
              <a:rPr lang="en-US" i="1" dirty="0" smtClean="0"/>
              <a:t>Int</a:t>
            </a:r>
            <a:r>
              <a:rPr lang="en-US" i="1" dirty="0" smtClean="0"/>
              <a:t>. J. Reconfigurable Computing</a:t>
            </a:r>
            <a:r>
              <a:rPr lang="en-US" dirty="0" smtClean="0"/>
              <a:t> </a:t>
            </a:r>
            <a:r>
              <a:rPr lang="en-US" dirty="0" smtClean="0"/>
              <a:t>2012 (</a:t>
            </a:r>
            <a:r>
              <a:rPr lang="en-US" dirty="0" smtClean="0"/>
              <a:t>241439), 10pp. (2012)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52863" y="3332747"/>
            <a:ext cx="4692316" cy="469232"/>
          </a:xfrm>
          <a:prstGeom prst="ellipse">
            <a:avLst/>
          </a:prstGeom>
          <a:noFill/>
          <a:ln w="317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2009 — UC Berkeley </a:t>
            </a:r>
            <a:r>
              <a:rPr lang="en-US" dirty="0" err="1" smtClean="0"/>
              <a:t>AMPlab</a:t>
            </a:r>
            <a:r>
              <a:rPr lang="en-US" dirty="0" smtClean="0"/>
              <a:t> — a research project examining some of the deficiencies of the </a:t>
            </a:r>
            <a:r>
              <a:rPr lang="en-US" dirty="0" err="1" smtClean="0"/>
              <a:t>Hadoop</a:t>
            </a:r>
            <a:r>
              <a:rPr lang="en-US" dirty="0" smtClean="0"/>
              <a:t> parallel computing paradigm</a:t>
            </a:r>
          </a:p>
          <a:p>
            <a:r>
              <a:rPr lang="en-US" dirty="0" smtClean="0"/>
              <a:t>2010 —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 et al.: “Spark: Cluster Computing with Working Sets,” </a:t>
            </a:r>
            <a:r>
              <a:rPr lang="en-US" i="1" dirty="0" smtClean="0"/>
              <a:t>2</a:t>
            </a:r>
            <a:r>
              <a:rPr lang="en-US" i="1" baseline="30000" dirty="0" smtClean="0"/>
              <a:t>nd</a:t>
            </a:r>
            <a:r>
              <a:rPr lang="en-US" i="1" dirty="0" smtClean="0"/>
              <a:t> USENIX Workshop on Hot Topics in Cloud Computing</a:t>
            </a:r>
            <a:r>
              <a:rPr lang="en-US" dirty="0" smtClean="0"/>
              <a:t>, Boson </a:t>
            </a:r>
            <a:r>
              <a:rPr lang="en-US" dirty="0" smtClean="0"/>
              <a:t>MA (well worth a read!)</a:t>
            </a:r>
            <a:endParaRPr lang="en-US" dirty="0" smtClean="0"/>
          </a:p>
          <a:p>
            <a:r>
              <a:rPr lang="en-US" dirty="0" smtClean="0"/>
              <a:t>2013 — explosion of contributors to the Spark project (100, from more than 30 organizations) — project handed off to the Apache </a:t>
            </a:r>
            <a:r>
              <a:rPr lang="en-US" dirty="0" smtClean="0"/>
              <a:t>Foundation</a:t>
            </a:r>
            <a:endParaRPr lang="en-US" dirty="0" smtClean="0"/>
          </a:p>
          <a:p>
            <a:r>
              <a:rPr lang="en-US" dirty="0" smtClean="0"/>
              <a:t>2013 — </a:t>
            </a:r>
            <a:r>
              <a:rPr lang="en-US" dirty="0" err="1" smtClean="0"/>
              <a:t>AMPlab</a:t>
            </a:r>
            <a:r>
              <a:rPr lang="en-US" dirty="0" smtClean="0"/>
              <a:t> spins out software services related to Spark: </a:t>
            </a:r>
            <a:r>
              <a:rPr lang="en-US" dirty="0" err="1" smtClean="0"/>
              <a:t>Databricks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2014 — Spark SQL</a:t>
            </a:r>
          </a:p>
          <a:p>
            <a:r>
              <a:rPr lang="en-US" dirty="0" smtClean="0"/>
              <a:t>2016 — Spark Streaming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 of </a:t>
            </a:r>
            <a:r>
              <a:rPr lang="en-US" dirty="0" err="1" smtClean="0"/>
              <a:t>Sparkness</a:t>
            </a:r>
            <a:r>
              <a:rPr lang="en-US" dirty="0" smtClean="0"/>
              <a:t>: The 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core data element of Spark</a:t>
            </a:r>
          </a:p>
          <a:p>
            <a:r>
              <a:rPr lang="en-US" dirty="0" smtClean="0"/>
              <a:t>Resilient Distributed Dataset</a:t>
            </a:r>
          </a:p>
          <a:p>
            <a:r>
              <a:rPr lang="en-US" dirty="0" smtClean="0"/>
              <a:t>From original paper: “An RDD is a read-only collection of objects partitioned across a set of machines that can be rebuilt if a partition is lost”</a:t>
            </a:r>
          </a:p>
          <a:p>
            <a:r>
              <a:rPr lang="en-US" dirty="0" smtClean="0"/>
              <a:t>Builds on fault-tolerance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 smtClean="0"/>
              <a:t>terative </a:t>
            </a:r>
            <a:r>
              <a:rPr lang="en-US" dirty="0" smtClean="0"/>
              <a:t>and </a:t>
            </a:r>
            <a:r>
              <a:rPr lang="en-US" dirty="0" smtClean="0"/>
              <a:t>interactive computations</a:t>
            </a:r>
          </a:p>
          <a:p>
            <a:r>
              <a:rPr lang="en-US" dirty="0" smtClean="0"/>
              <a:t>Tracks the lineage of the data</a:t>
            </a:r>
          </a:p>
          <a:p>
            <a:r>
              <a:rPr lang="en-US" dirty="0" smtClean="0"/>
              <a:t>Immutable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Spark Achieves Resilience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Shared\Webinars\PySpark\images\Spark_Resilience_partitioning_orig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124" y="849747"/>
            <a:ext cx="5490627" cy="5638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hared\Webinars\PySpark\images\Spark_Resilience_partitioning_fail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455" y="849744"/>
            <a:ext cx="5490912" cy="563909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Spark Achieves Resilience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Shared\Webinars\PySpark\images\Spark_Resilience_partitioning_heal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323" y="840871"/>
            <a:ext cx="5505149" cy="565371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Spark Achieves Resilience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Tenets of Spark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three core tenets driving Spark:</a:t>
            </a:r>
          </a:p>
          <a:p>
            <a:r>
              <a:rPr lang="en-US" dirty="0" smtClean="0"/>
              <a:t>Computational engine only</a:t>
            </a:r>
          </a:p>
          <a:p>
            <a:r>
              <a:rPr lang="en-US" dirty="0" smtClean="0"/>
              <a:t>Unified API</a:t>
            </a:r>
          </a:p>
          <a:p>
            <a:r>
              <a:rPr lang="en-US" dirty="0" smtClean="0"/>
              <a:t>Library eco-system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This allows:</a:t>
            </a:r>
          </a:p>
          <a:p>
            <a:r>
              <a:rPr lang="en-US" dirty="0" smtClean="0"/>
              <a:t>Iteration (good for e.g. machine learning)</a:t>
            </a:r>
          </a:p>
          <a:p>
            <a:r>
              <a:rPr lang="en-US" dirty="0" smtClean="0"/>
              <a:t>Interactivity (good for e.g. exploratory data analysis)</a:t>
            </a:r>
          </a:p>
          <a:p>
            <a:r>
              <a:rPr lang="en-US" dirty="0" smtClean="0"/>
              <a:t>Flexible, </a:t>
            </a:r>
            <a:r>
              <a:rPr lang="en-US" dirty="0" smtClean="0"/>
              <a:t>in-memory (extensible, fast and low latency)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917801" y="6583851"/>
            <a:ext cx="150000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17</a:t>
            </a:fld>
            <a:endParaRPr dirty="0"/>
          </a:p>
        </p:txBody>
      </p:sp>
      <p:sp>
        <p:nvSpPr>
          <p:cNvPr id="107" name="Google Shape;78;p12"/>
          <p:cNvSpPr txBox="1">
            <a:spLocks noGrp="1"/>
          </p:cNvSpPr>
          <p:nvPr>
            <p:ph type="title"/>
          </p:nvPr>
        </p:nvSpPr>
        <p:spPr>
          <a:xfrm>
            <a:off x="0" y="8003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smtClean="0"/>
              <a:t>Spark </a:t>
            </a:r>
            <a:r>
              <a:rPr lang="en-US" dirty="0" smtClean="0"/>
              <a:t>Eco-system</a:t>
            </a:r>
            <a:endParaRPr dirty="0"/>
          </a:p>
        </p:txBody>
      </p:sp>
      <p:sp>
        <p:nvSpPr>
          <p:cNvPr id="108" name="Google Shape;79;p12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613001" cy="5410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 smtClean="0"/>
              <a:t>What we call</a:t>
            </a:r>
            <a:r>
              <a:rPr smtClean="0"/>
              <a:t> </a:t>
            </a:r>
            <a:r>
              <a:rPr lang="en-US" dirty="0" smtClean="0"/>
              <a:t>'</a:t>
            </a:r>
            <a:r>
              <a:rPr smtClean="0"/>
              <a:t>Spark</a:t>
            </a:r>
            <a:r>
              <a:rPr lang="en-US" dirty="0" smtClean="0"/>
              <a:t>‘ includes more than the core.</a:t>
            </a:r>
            <a:r>
              <a:rPr smtClean="0"/>
              <a:t> </a:t>
            </a:r>
            <a:r>
              <a:rPr lang="en-US" dirty="0" smtClean="0"/>
              <a:t>The following APIs are supported, and we will cover many of them here (albeit briefly for some!)</a:t>
            </a:r>
          </a:p>
          <a:p>
            <a:pPr>
              <a:buNone/>
              <a:defRPr b="1"/>
            </a:pPr>
            <a:endParaRPr/>
          </a:p>
          <a:p>
            <a:pPr>
              <a:spcBef>
                <a:spcPts val="0"/>
              </a:spcBef>
            </a:pPr>
            <a:r>
              <a:rPr lang="en-US" dirty="0" smtClean="0"/>
              <a:t>RDD — the old API (but still has its uses)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Spark SQL and the Spark SQL </a:t>
            </a:r>
            <a:r>
              <a:rPr lang="en-US" dirty="0" err="1" smtClean="0"/>
              <a:t>DataFrame</a:t>
            </a:r>
            <a:r>
              <a:rPr lang="en-US" dirty="0" smtClean="0"/>
              <a:t> — the modern way to manage and explore data in Spark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— </a:t>
            </a:r>
            <a:r>
              <a:rPr lang="en-US" dirty="0" smtClean="0"/>
              <a:t>m</a:t>
            </a:r>
            <a:r>
              <a:rPr lang="en-US" dirty="0" smtClean="0"/>
              <a:t>achine learning in Spark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Spark Streaming — low latency data processing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GraphX</a:t>
            </a:r>
            <a:r>
              <a:rPr lang="en-US" dirty="0" smtClean="0"/>
              <a:t> — graph-based analysis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PySpark</a:t>
            </a:r>
            <a:r>
              <a:rPr lang="en-US" dirty="0" smtClean="0"/>
              <a:t> gives us an interface into using a Spark </a:t>
            </a:r>
            <a:r>
              <a:rPr lang="en-US" dirty="0" smtClean="0"/>
              <a:t>distributed </a:t>
            </a:r>
            <a:r>
              <a:rPr lang="en-US" dirty="0" smtClean="0"/>
              <a:t>computing environment </a:t>
            </a:r>
            <a:r>
              <a:rPr lang="en-US" dirty="0" smtClean="0"/>
              <a:t>using the Python programming language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Spark 3.+ improved support for Python via the </a:t>
            </a:r>
            <a:r>
              <a:rPr lang="en-US" dirty="0" err="1" smtClean="0"/>
              <a:t>PySpark</a:t>
            </a:r>
            <a:r>
              <a:rPr lang="en-US" dirty="0" smtClean="0"/>
              <a:t> API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 descr="D:\Shared\Webinars\PySpark\images\PySpark-1024x16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7011"/>
            <a:ext cx="9144000" cy="1464469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917801" y="6573341"/>
            <a:ext cx="150000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19</a:t>
            </a:fld>
            <a:endParaRPr/>
          </a:p>
        </p:txBody>
      </p:sp>
      <p:sp>
        <p:nvSpPr>
          <p:cNvPr id="111" name="Google Shape;85;p13"/>
          <p:cNvSpPr txBox="1">
            <a:spLocks noGrp="1"/>
          </p:cNvSpPr>
          <p:nvPr>
            <p:ph type="body" sz="quarter" idx="1"/>
          </p:nvPr>
        </p:nvSpPr>
        <p:spPr>
          <a:xfrm>
            <a:off x="304799" y="1120766"/>
            <a:ext cx="8610527" cy="836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r>
              <a:rPr lang="en-US" sz="2400" dirty="0" smtClean="0"/>
              <a:t>The command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pyspark</a:t>
            </a:r>
            <a:r>
              <a:rPr lang="en-US" sz="2400" dirty="0" smtClean="0"/>
              <a:t> should result in output like the following:</a:t>
            </a:r>
            <a:endParaRPr sz="2400" dirty="0"/>
          </a:p>
        </p:txBody>
      </p:sp>
      <p:sp>
        <p:nvSpPr>
          <p:cNvPr id="112" name="Google Shape;86;p13"/>
          <p:cNvSpPr txBox="1">
            <a:spLocks noGrp="1"/>
          </p:cNvSpPr>
          <p:nvPr>
            <p:ph type="body" idx="13"/>
          </p:nvPr>
        </p:nvSpPr>
        <p:spPr>
          <a:xfrm>
            <a:off x="304799" y="1852246"/>
            <a:ext cx="8610527" cy="44315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Python 3.8.5 (default, Sep  3 2020, 21:29:08) [MSC v.1916 64 bit (AMD64)] :: Anaconda, Inc. on win32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Type "help", "copyright", "credits" or "license" for more information. 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21/03/23 14:37:55 WARN </a:t>
            </a:r>
            <a:r>
              <a:rPr lang="en-US" dirty="0" err="1" smtClean="0"/>
              <a:t>NativeCodeLoader</a:t>
            </a:r>
            <a:r>
              <a:rPr lang="en-US" dirty="0" smtClean="0"/>
              <a:t>: Unable to load native-</a:t>
            </a:r>
            <a:r>
              <a:rPr lang="en-US" dirty="0" err="1" smtClean="0"/>
              <a:t>hadoop</a:t>
            </a:r>
            <a:r>
              <a:rPr lang="en-US" dirty="0" smtClean="0"/>
              <a:t> library for your platform... using </a:t>
            </a:r>
            <a:r>
              <a:rPr lang="en-US" dirty="0" err="1" smtClean="0"/>
              <a:t>builtin</a:t>
            </a:r>
            <a:r>
              <a:rPr lang="en-US" dirty="0" smtClean="0"/>
              <a:t>-java classes where applicable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Using Spark's default log4j profile: org/apache/spark/log4j-defaults.properties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Setting default log level to "WARN".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To adjust logging level use </a:t>
            </a:r>
            <a:r>
              <a:rPr lang="en-US" dirty="0" err="1" smtClean="0"/>
              <a:t>sc.setLogLevel</a:t>
            </a:r>
            <a:r>
              <a:rPr lang="en-US" dirty="0" smtClean="0"/>
              <a:t>(</a:t>
            </a:r>
            <a:r>
              <a:rPr lang="en-US" dirty="0" err="1" smtClean="0"/>
              <a:t>newLevel</a:t>
            </a:r>
            <a:r>
              <a:rPr lang="en-US" dirty="0" smtClean="0"/>
              <a:t>). For </a:t>
            </a:r>
            <a:r>
              <a:rPr lang="en-US" dirty="0" err="1" smtClean="0"/>
              <a:t>SparkR</a:t>
            </a:r>
            <a:r>
              <a:rPr lang="en-US" dirty="0" smtClean="0"/>
              <a:t>, use </a:t>
            </a:r>
            <a:r>
              <a:rPr lang="en-US" dirty="0" err="1" smtClean="0"/>
              <a:t>setLogLevel</a:t>
            </a:r>
            <a:r>
              <a:rPr lang="en-US" dirty="0" smtClean="0"/>
              <a:t>(</a:t>
            </a:r>
            <a:r>
              <a:rPr lang="en-US" dirty="0" err="1" smtClean="0"/>
              <a:t>newLevel</a:t>
            </a:r>
            <a:r>
              <a:rPr lang="en-US" dirty="0" smtClean="0"/>
              <a:t>). 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Welcome to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____              __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/ __/__  ___ _____/ /__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_\ \/ _ \/ _ `/ __/  '_/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/__ / .__/\_,_/_/ /_/\_\   version 3.1.1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/_/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Using Python version 3.8.5 (default, Sep  3 2020 21:29:08)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Spark context Web UI available at http://Archimedes:4040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Spark context available as 'sc' (master = local[*], app id = local-1616528277019).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SparkSession</a:t>
            </a:r>
            <a:r>
              <a:rPr lang="en-US" dirty="0" smtClean="0"/>
              <a:t> available as 'spark</a:t>
            </a:r>
            <a:r>
              <a:rPr lang="en-US" dirty="0" smtClean="0"/>
              <a:t>'.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&gt;&gt;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13" name="Google Shape;87;p13"/>
          <p:cNvSpPr txBox="1">
            <a:spLocks noGrp="1"/>
          </p:cNvSpPr>
          <p:nvPr>
            <p:ph type="title"/>
          </p:nvPr>
        </p:nvSpPr>
        <p:spPr>
          <a:xfrm>
            <a:off x="0" y="11156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/>
              <a:t>PySpark </a:t>
            </a:r>
            <a:r>
              <a:rPr lang="en-US" dirty="0" smtClean="0"/>
              <a:t>Interactive Shell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917801" y="6583851"/>
            <a:ext cx="150000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86" name="Google Shape;42;p7"/>
          <p:cNvSpPr txBox="1">
            <a:spLocks noGrp="1"/>
          </p:cNvSpPr>
          <p:nvPr>
            <p:ph type="title"/>
          </p:nvPr>
        </p:nvSpPr>
        <p:spPr>
          <a:xfrm>
            <a:off x="0" y="80034"/>
            <a:ext cx="9144000" cy="60708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Big Picture</a:t>
            </a:r>
            <a:endParaRPr/>
          </a:p>
        </p:txBody>
      </p:sp>
      <p:sp>
        <p:nvSpPr>
          <p:cNvPr id="87" name="Google Shape;43;p7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613001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2400"/>
            </a:pPr>
            <a:r>
              <a:rPr sz="2300" dirty="0"/>
              <a:t>The purpose of </a:t>
            </a:r>
            <a:r>
              <a:rPr sz="2300"/>
              <a:t>this </a:t>
            </a:r>
            <a:r>
              <a:rPr lang="en-US" sz="2300" dirty="0" smtClean="0"/>
              <a:t>webinar is to discuss what the fuss about Big Data is, through the prism of the most widely adopted open-source tools for this purpose: Apache Spark, and in particular, its Python API, </a:t>
            </a:r>
            <a:r>
              <a:rPr lang="en-US" sz="2300" dirty="0" err="1" smtClean="0"/>
              <a:t>PySpark</a:t>
            </a:r>
            <a:r>
              <a:rPr lang="en-US" sz="2300" dirty="0" smtClean="0"/>
              <a:t>.</a:t>
            </a:r>
          </a:p>
          <a:p>
            <a:pPr marL="0" indent="0">
              <a:buSzTx/>
              <a:buNone/>
              <a:defRPr sz="2400"/>
            </a:pPr>
            <a:endParaRPr lang="en-US" sz="2300" dirty="0" smtClean="0"/>
          </a:p>
          <a:p>
            <a:pPr marL="0" indent="0">
              <a:buSzTx/>
              <a:buNone/>
              <a:defRPr sz="2400"/>
            </a:pPr>
            <a:r>
              <a:rPr sz="2300" smtClean="0"/>
              <a:t>In </a:t>
            </a:r>
            <a:r>
              <a:rPr sz="2300" dirty="0"/>
              <a:t>particular, we will cover:</a:t>
            </a:r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What is Big Data?</a:t>
            </a:r>
            <a:endParaRPr sz="2300" dirty="0"/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Where does Spark and </a:t>
            </a:r>
            <a:r>
              <a:rPr lang="en-US" sz="2300" dirty="0" err="1" smtClean="0"/>
              <a:t>PySpark</a:t>
            </a:r>
            <a:r>
              <a:rPr lang="en-US" sz="2300" dirty="0" smtClean="0"/>
              <a:t> come in?</a:t>
            </a:r>
            <a:endParaRPr sz="2300" dirty="0"/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Data management with </a:t>
            </a:r>
            <a:r>
              <a:rPr lang="en-US" sz="2300" dirty="0" err="1" smtClean="0"/>
              <a:t>PySpark</a:t>
            </a:r>
            <a:endParaRPr sz="2300" dirty="0"/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Spark </a:t>
            </a:r>
            <a:r>
              <a:rPr lang="en-US" sz="2300" dirty="0" err="1" smtClean="0"/>
              <a:t>MLlib</a:t>
            </a:r>
            <a:r>
              <a:rPr lang="en-US" sz="2300" dirty="0" smtClean="0"/>
              <a:t>: machine learning at scale</a:t>
            </a:r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Spark Streaming: introduction to stream processing with Spark and Kafka</a:t>
            </a:r>
            <a:endParaRPr sz="2300" dirty="0"/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Conclusion</a:t>
            </a:r>
            <a:endParaRPr sz="2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917801" y="6583851"/>
            <a:ext cx="150000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20</a:t>
            </a:fld>
            <a:endParaRPr dirty="0"/>
          </a:p>
        </p:txBody>
      </p:sp>
      <p:sp>
        <p:nvSpPr>
          <p:cNvPr id="116" name="Google Shape;93;p14"/>
          <p:cNvSpPr txBox="1">
            <a:spLocks noGrp="1"/>
          </p:cNvSpPr>
          <p:nvPr>
            <p:ph type="body" idx="1"/>
          </p:nvPr>
        </p:nvSpPr>
        <p:spPr>
          <a:xfrm>
            <a:off x="304799" y="1032638"/>
            <a:ext cx="8610527" cy="51934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18896" indent="-283464" defTabSz="637793">
              <a:spcBef>
                <a:spcPts val="300"/>
              </a:spcBef>
              <a:buSzPts val="2600"/>
              <a:defRPr sz="2604"/>
            </a:pPr>
            <a:r>
              <a:rPr lang="en-US" sz="2400" dirty="0" smtClean="0"/>
              <a:t>Spark always starts with a cluster containing a driver and one or more workers</a:t>
            </a:r>
          </a:p>
          <a:p>
            <a:pPr marL="318896" indent="-283464" defTabSz="637793">
              <a:spcBef>
                <a:spcPts val="300"/>
              </a:spcBef>
              <a:buSzPts val="2600"/>
              <a:defRPr sz="2604"/>
            </a:pPr>
            <a:r>
              <a:rPr lang="en-US" sz="2400" dirty="0" smtClean="0"/>
              <a:t>The driver schedules tasks and traces data via the </a:t>
            </a:r>
            <a:r>
              <a:rPr lang="en-US" sz="2400" dirty="0" err="1" smtClean="0"/>
              <a:t>SparkContext</a:t>
            </a:r>
            <a:r>
              <a:rPr lang="en-US" sz="2400" dirty="0" smtClean="0"/>
              <a:t> and </a:t>
            </a:r>
            <a:r>
              <a:rPr lang="en-US" sz="2400" dirty="0" err="1" smtClean="0"/>
              <a:t>SparkSession</a:t>
            </a:r>
            <a:r>
              <a:rPr lang="en-US" sz="2400" dirty="0" smtClean="0"/>
              <a:t> interfaces</a:t>
            </a:r>
          </a:p>
          <a:p>
            <a:pPr marL="318896" indent="-283464" defTabSz="637793">
              <a:spcBef>
                <a:spcPts val="0"/>
              </a:spcBef>
              <a:buSzPts val="2600"/>
              <a:defRPr sz="2604"/>
            </a:pPr>
            <a:r>
              <a:rPr sz="2400" smtClean="0"/>
              <a:t>The </a:t>
            </a:r>
            <a:r>
              <a:rPr sz="2400" dirty="0" err="1"/>
              <a:t>sparkContext</a:t>
            </a:r>
            <a:r>
              <a:rPr sz="2400" dirty="0"/>
              <a:t> object also represents a connection to the remote or local spark cluster, and was the main entry point for earlier versions </a:t>
            </a:r>
            <a:r>
              <a:rPr sz="2400"/>
              <a:t>of </a:t>
            </a:r>
            <a:r>
              <a:rPr sz="2400" smtClean="0"/>
              <a:t>Spark</a:t>
            </a:r>
            <a:endParaRPr lang="en-US" sz="2400" dirty="0" smtClean="0"/>
          </a:p>
          <a:p>
            <a:pPr marL="318896" indent="-283464" defTabSz="637793">
              <a:spcBef>
                <a:spcPts val="0"/>
              </a:spcBef>
              <a:buSzPts val="2600"/>
              <a:defRPr sz="2604"/>
            </a:pPr>
            <a:r>
              <a:rPr lang="en-US" sz="2400" dirty="0" smtClean="0"/>
              <a:t>At the end of every Spark Session, we should terminate the Spark </a:t>
            </a:r>
            <a:r>
              <a:rPr lang="en-US" sz="2400" dirty="0" smtClean="0"/>
              <a:t>engine, although this usually happens automatically upon exiting the </a:t>
            </a:r>
            <a:r>
              <a:rPr lang="en-US" sz="2400" dirty="0" err="1" smtClean="0"/>
              <a:t>pyspark</a:t>
            </a:r>
            <a:r>
              <a:rPr lang="en-US" sz="2400" dirty="0" smtClean="0"/>
              <a:t> session</a:t>
            </a:r>
            <a:endParaRPr sz="2400" dirty="0"/>
          </a:p>
        </p:txBody>
      </p:sp>
      <p:sp>
        <p:nvSpPr>
          <p:cNvPr id="117" name="Google Shape;94;p14"/>
          <p:cNvSpPr txBox="1">
            <a:spLocks noGrp="1"/>
          </p:cNvSpPr>
          <p:nvPr>
            <p:ph type="title"/>
          </p:nvPr>
        </p:nvSpPr>
        <p:spPr>
          <a:xfrm>
            <a:off x="0" y="11156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Spark Session and Context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Shared\Webinars\PySpark\images\the_raven_gustav_do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1789" y="691662"/>
            <a:ext cx="4382211" cy="6166338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4349262" cy="2057400"/>
          </a:xfrm>
        </p:spPr>
        <p:txBody>
          <a:bodyPr/>
          <a:lstStyle/>
          <a:p>
            <a:r>
              <a:rPr lang="en-US" dirty="0" smtClean="0"/>
              <a:t>Word count!</a:t>
            </a:r>
          </a:p>
          <a:p>
            <a:r>
              <a:rPr lang="en-US" dirty="0" smtClean="0"/>
              <a:t>How many times does the word ‘nevermore’ occur in Edgar Allen Poe’s </a:t>
            </a:r>
            <a:r>
              <a:rPr lang="en-US" i="1" dirty="0" smtClean="0"/>
              <a:t>The Raven?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0" y="2708031"/>
            <a:ext cx="4759569" cy="3616569"/>
          </a:xfrm>
        </p:spPr>
        <p:txBody>
          <a:bodyPr>
            <a:noAutofit/>
          </a:bodyPr>
          <a:lstStyle/>
          <a:p>
            <a:r>
              <a:rPr lang="en-US" sz="1800" dirty="0" smtClean="0"/>
              <a:t>lines </a:t>
            </a:r>
            <a:r>
              <a:rPr lang="en-US" sz="1800" dirty="0" smtClean="0"/>
              <a:t>= </a:t>
            </a:r>
            <a:r>
              <a:rPr lang="en-US" sz="1800" dirty="0" err="1" smtClean="0"/>
              <a:t>spark.read</a:t>
            </a:r>
            <a:r>
              <a:rPr lang="en-US" sz="1800" dirty="0" smtClean="0"/>
              <a:t>\</a:t>
            </a:r>
          </a:p>
          <a:p>
            <a:r>
              <a:rPr lang="en-US" sz="1800" dirty="0" smtClean="0"/>
              <a:t>		.text(INPUT_FILE)\</a:t>
            </a:r>
          </a:p>
          <a:p>
            <a:r>
              <a:rPr lang="en-US" sz="1800" dirty="0" smtClean="0"/>
              <a:t>		.</a:t>
            </a:r>
            <a:r>
              <a:rPr lang="en-US" sz="1800" dirty="0" err="1" smtClean="0"/>
              <a:t>rdd</a:t>
            </a:r>
            <a:r>
              <a:rPr lang="en-US" sz="1800" dirty="0" smtClean="0"/>
              <a:t>\</a:t>
            </a:r>
          </a:p>
          <a:p>
            <a:r>
              <a:rPr lang="en-US" sz="1800" dirty="0" smtClean="0"/>
              <a:t>		.</a:t>
            </a:r>
            <a:r>
              <a:rPr lang="en-US" sz="1800" dirty="0" smtClean="0"/>
              <a:t>map(lambda r: r[0])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sortedCount</a:t>
            </a:r>
            <a:r>
              <a:rPr lang="en-US" sz="1800" dirty="0" smtClean="0"/>
              <a:t> = </a:t>
            </a:r>
            <a:r>
              <a:rPr lang="en-US" sz="1800" dirty="0" smtClean="0"/>
              <a:t>lines\</a:t>
            </a:r>
          </a:p>
          <a:p>
            <a:r>
              <a:rPr lang="en-US" sz="1800" dirty="0" smtClean="0"/>
              <a:t>.</a:t>
            </a:r>
            <a:r>
              <a:rPr lang="en-US" sz="1800" dirty="0" err="1" smtClean="0"/>
              <a:t>flat</a:t>
            </a:r>
            <a:r>
              <a:rPr lang="en-US" sz="1800" dirty="0" err="1" smtClean="0">
                <a:solidFill>
                  <a:schemeClr val="tx1"/>
                </a:solidFill>
              </a:rPr>
              <a:t>Map</a:t>
            </a:r>
            <a:r>
              <a:rPr lang="en-US" sz="1800" dirty="0" smtClean="0"/>
              <a:t>(lambda x: </a:t>
            </a:r>
            <a:r>
              <a:rPr lang="en-US" sz="1800" dirty="0" err="1" smtClean="0"/>
              <a:t>x.split</a:t>
            </a:r>
            <a:r>
              <a:rPr lang="en-US" sz="1800" dirty="0" smtClean="0"/>
              <a:t>())\</a:t>
            </a:r>
          </a:p>
          <a:p>
            <a:r>
              <a:rPr lang="en-US" sz="1800" dirty="0" smtClean="0"/>
              <a:t>    .map(lambda x: (</a:t>
            </a:r>
            <a:r>
              <a:rPr lang="en-US" sz="1800" dirty="0" err="1" smtClean="0"/>
              <a:t>str</a:t>
            </a:r>
            <a:r>
              <a:rPr lang="en-US" sz="1800" dirty="0" smtClean="0"/>
              <a:t>(x), 1))\</a:t>
            </a:r>
          </a:p>
          <a:p>
            <a:r>
              <a:rPr lang="en-US" sz="1800" dirty="0" smtClean="0"/>
              <a:t>        .</a:t>
            </a:r>
            <a:r>
              <a:rPr lang="en-US" sz="1800" dirty="0" err="1" smtClean="0">
                <a:solidFill>
                  <a:schemeClr val="tx1"/>
                </a:solidFill>
              </a:rPr>
              <a:t>reduce</a:t>
            </a:r>
            <a:r>
              <a:rPr lang="en-US" sz="1800" dirty="0" err="1" smtClean="0"/>
              <a:t>ByKey</a:t>
            </a:r>
            <a:r>
              <a:rPr lang="en-US" sz="1800" dirty="0" smtClean="0"/>
              <a:t>(add)\</a:t>
            </a:r>
          </a:p>
          <a:p>
            <a:r>
              <a:rPr lang="en-US" sz="1800" dirty="0" smtClean="0"/>
              <a:t>            .</a:t>
            </a:r>
            <a:r>
              <a:rPr lang="en-US" sz="1800" dirty="0" err="1" smtClean="0"/>
              <a:t>sortBy</a:t>
            </a:r>
            <a:r>
              <a:rPr lang="en-US" sz="1800" dirty="0" smtClean="0"/>
              <a:t>(lambda x: x[1], </a:t>
            </a:r>
            <a:r>
              <a:rPr lang="en-US" sz="1800" dirty="0" smtClean="0"/>
              <a:t>			ascending=False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in Big-data-</a:t>
            </a:r>
            <a:r>
              <a:rPr lang="en-US" dirty="0" err="1" smtClean="0"/>
              <a:t>ese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8615" y="6447692"/>
            <a:ext cx="110447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dirty="0" err="1" smtClean="0">
                <a:latin typeface="Georgia" pitchFamily="18" charset="0"/>
              </a:rPr>
              <a:t>Gustave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 err="1" smtClean="0">
                <a:latin typeface="Georgia" pitchFamily="18" charset="0"/>
              </a:rPr>
              <a:t>Doré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Shared\Webinars\PySpark\images\the_raven_gustav_do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1789" y="691662"/>
            <a:ext cx="4382211" cy="6166338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4349262" cy="2057400"/>
          </a:xfrm>
        </p:spPr>
        <p:txBody>
          <a:bodyPr/>
          <a:lstStyle/>
          <a:p>
            <a:r>
              <a:rPr lang="en-US" dirty="0" smtClean="0"/>
              <a:t>Word count!</a:t>
            </a:r>
          </a:p>
          <a:p>
            <a:r>
              <a:rPr lang="en-US" dirty="0" smtClean="0"/>
              <a:t>How many times does the word ‘nevermore’ occur in Edgar Allen Poe’s </a:t>
            </a:r>
            <a:r>
              <a:rPr lang="en-US" i="1" dirty="0" smtClean="0"/>
              <a:t>The Raven?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" y="2708031"/>
            <a:ext cx="4771292" cy="3616569"/>
          </a:xfrm>
        </p:spPr>
        <p:txBody>
          <a:bodyPr>
            <a:noAutofit/>
          </a:bodyPr>
          <a:lstStyle/>
          <a:p>
            <a:r>
              <a:rPr lang="en-US" sz="1800" dirty="0" smtClean="0"/>
              <a:t>lines </a:t>
            </a:r>
            <a:r>
              <a:rPr lang="en-US" sz="1800" dirty="0" smtClean="0"/>
              <a:t>= </a:t>
            </a:r>
            <a:r>
              <a:rPr lang="en-US" sz="1800" dirty="0" err="1" smtClean="0"/>
              <a:t>spark.read</a:t>
            </a:r>
            <a:r>
              <a:rPr lang="en-US" sz="1800" dirty="0" smtClean="0"/>
              <a:t>\</a:t>
            </a:r>
          </a:p>
          <a:p>
            <a:r>
              <a:rPr lang="en-US" sz="1800" dirty="0" smtClean="0"/>
              <a:t>		.text(INPUT_FILE)\</a:t>
            </a:r>
          </a:p>
          <a:p>
            <a:r>
              <a:rPr lang="en-US" sz="1800" dirty="0" smtClean="0"/>
              <a:t>		.</a:t>
            </a:r>
            <a:r>
              <a:rPr lang="en-US" sz="1800" dirty="0" err="1" smtClean="0"/>
              <a:t>rdd</a:t>
            </a:r>
            <a:r>
              <a:rPr lang="en-US" sz="1800" dirty="0" smtClean="0"/>
              <a:t>\</a:t>
            </a:r>
          </a:p>
          <a:p>
            <a:r>
              <a:rPr lang="en-US" sz="1800" dirty="0" smtClean="0"/>
              <a:t>		.</a:t>
            </a:r>
            <a:r>
              <a:rPr lang="en-US" sz="1800" dirty="0" smtClean="0"/>
              <a:t>map(lambda r: r[0])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sortedCount</a:t>
            </a:r>
            <a:r>
              <a:rPr lang="en-US" sz="1800" dirty="0" smtClean="0"/>
              <a:t> = </a:t>
            </a:r>
            <a:r>
              <a:rPr lang="en-US" sz="1800" dirty="0" smtClean="0"/>
              <a:t>lines\</a:t>
            </a:r>
          </a:p>
          <a:p>
            <a:r>
              <a:rPr lang="en-US" sz="1800" dirty="0" smtClean="0"/>
              <a:t>.</a:t>
            </a:r>
            <a:r>
              <a:rPr lang="en-US" sz="1800" dirty="0" err="1" smtClean="0"/>
              <a:t>flat</a:t>
            </a:r>
            <a:r>
              <a:rPr lang="en-US" sz="1800" b="1" dirty="0" err="1" smtClean="0">
                <a:solidFill>
                  <a:srgbClr val="FF0000"/>
                </a:solidFill>
              </a:rPr>
              <a:t>Map</a:t>
            </a:r>
            <a:r>
              <a:rPr lang="en-US" sz="1800" dirty="0" smtClean="0"/>
              <a:t>(lambda x: </a:t>
            </a:r>
            <a:r>
              <a:rPr lang="en-US" sz="1800" dirty="0" err="1" smtClean="0"/>
              <a:t>x.split</a:t>
            </a:r>
            <a:r>
              <a:rPr lang="en-US" sz="1800" dirty="0" smtClean="0"/>
              <a:t>())\</a:t>
            </a:r>
          </a:p>
          <a:p>
            <a:r>
              <a:rPr lang="en-US" sz="1800" dirty="0" smtClean="0"/>
              <a:t>    .map(lambda x: (</a:t>
            </a:r>
            <a:r>
              <a:rPr lang="en-US" sz="1800" dirty="0" err="1" smtClean="0"/>
              <a:t>str</a:t>
            </a:r>
            <a:r>
              <a:rPr lang="en-US" sz="1800" dirty="0" smtClean="0"/>
              <a:t>(x), 1))\</a:t>
            </a:r>
          </a:p>
          <a:p>
            <a:r>
              <a:rPr lang="en-US" sz="1800" dirty="0" smtClean="0"/>
              <a:t>        .</a:t>
            </a:r>
            <a:r>
              <a:rPr lang="en-US" sz="1800" b="1" dirty="0" err="1" smtClean="0">
                <a:solidFill>
                  <a:srgbClr val="FF0000"/>
                </a:solidFill>
              </a:rPr>
              <a:t>reduce</a:t>
            </a:r>
            <a:r>
              <a:rPr lang="en-US" sz="1800" dirty="0" err="1" smtClean="0"/>
              <a:t>ByKey</a:t>
            </a:r>
            <a:r>
              <a:rPr lang="en-US" sz="1800" dirty="0" smtClean="0"/>
              <a:t>(add)\</a:t>
            </a:r>
          </a:p>
          <a:p>
            <a:r>
              <a:rPr lang="en-US" sz="1800" dirty="0" smtClean="0"/>
              <a:t>            .</a:t>
            </a:r>
            <a:r>
              <a:rPr lang="en-US" sz="1800" dirty="0" err="1" smtClean="0"/>
              <a:t>sortBy</a:t>
            </a:r>
            <a:r>
              <a:rPr lang="en-US" sz="1800" dirty="0" smtClean="0"/>
              <a:t>(lambda x: x[1], </a:t>
            </a:r>
            <a:r>
              <a:rPr lang="en-US" sz="1800" dirty="0" smtClean="0"/>
              <a:t>			ascending=False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in Big-data-</a:t>
            </a:r>
            <a:r>
              <a:rPr lang="en-US" dirty="0" err="1" smtClean="0"/>
              <a:t>ese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01262" y="4771292"/>
            <a:ext cx="5193323" cy="679938"/>
            <a:chOff x="1301262" y="4771292"/>
            <a:chExt cx="5193323" cy="679938"/>
          </a:xfrm>
        </p:grpSpPr>
        <p:sp>
          <p:nvSpPr>
            <p:cNvPr id="7" name="Rounded Rectangle 6"/>
            <p:cNvSpPr/>
            <p:nvPr/>
          </p:nvSpPr>
          <p:spPr>
            <a:xfrm>
              <a:off x="4806461" y="4771292"/>
              <a:ext cx="1688124" cy="340519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Georgia" pitchFamily="18" charset="0"/>
                  <a:sym typeface="Arial"/>
                </a:rPr>
                <a:t>MapReduce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Georgia" pitchFamily="18" charset="0"/>
                <a:sym typeface="Arial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1301262" y="4771293"/>
              <a:ext cx="3470030" cy="164123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2168770" y="4982307"/>
              <a:ext cx="2602523" cy="468923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extBox 12"/>
          <p:cNvSpPr txBox="1"/>
          <p:nvPr/>
        </p:nvSpPr>
        <p:spPr>
          <a:xfrm>
            <a:off x="7678615" y="6447692"/>
            <a:ext cx="110447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dirty="0" err="1" smtClean="0">
                <a:latin typeface="Georgia" pitchFamily="18" charset="0"/>
              </a:rPr>
              <a:t>Gustave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 err="1" smtClean="0">
                <a:latin typeface="Georgia" pitchFamily="18" charset="0"/>
              </a:rPr>
              <a:t>Doré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Shared\Webinars\PySpark\images\SparkUI_countRav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570" y="688816"/>
            <a:ext cx="8675077" cy="5843102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067908" y="2561492"/>
            <a:ext cx="2989385" cy="10492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Local </a:t>
            </a:r>
            <a:r>
              <a:rPr lang="en-US" dirty="0" smtClean="0"/>
              <a:t>access to </a:t>
            </a:r>
            <a:r>
              <a:rPr lang="en-US" dirty="0" err="1" smtClean="0"/>
              <a:t>SparkUI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http://localhost:4040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Jobs with Spark UI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83851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24</a:t>
            </a:fld>
            <a:endParaRPr dirty="0"/>
          </a:p>
        </p:txBody>
      </p:sp>
      <p:sp>
        <p:nvSpPr>
          <p:cNvPr id="204" name="Google Shape;235;p32"/>
          <p:cNvSpPr txBox="1">
            <a:spLocks noGrp="1"/>
          </p:cNvSpPr>
          <p:nvPr>
            <p:ph type="title"/>
          </p:nvPr>
        </p:nvSpPr>
        <p:spPr>
          <a:xfrm>
            <a:off x="0" y="9054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Spark SQL</a:t>
            </a:r>
          </a:p>
        </p:txBody>
      </p:sp>
      <p:sp>
        <p:nvSpPr>
          <p:cNvPr id="205" name="Google Shape;236;p32"/>
          <p:cNvSpPr txBox="1">
            <a:spLocks noGrp="1"/>
          </p:cNvSpPr>
          <p:nvPr>
            <p:ph type="body" idx="1"/>
          </p:nvPr>
        </p:nvSpPr>
        <p:spPr>
          <a:xfrm>
            <a:off x="293077" y="1995552"/>
            <a:ext cx="8555292" cy="28460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07491">
              <a:spcBef>
                <a:spcPts val="300"/>
              </a:spcBef>
              <a:buSzTx/>
              <a:defRPr sz="2368"/>
            </a:pPr>
            <a:r>
              <a:rPr lang="en-US" sz="2200" dirty="0" smtClean="0"/>
              <a:t>Spark SQL is Spark’s modern data interface</a:t>
            </a:r>
          </a:p>
          <a:p>
            <a:pPr marL="0" indent="0" defTabSz="507491">
              <a:spcBef>
                <a:spcPts val="300"/>
              </a:spcBef>
              <a:buSzTx/>
              <a:defRPr sz="2368"/>
            </a:pPr>
            <a:r>
              <a:rPr lang="en-US" sz="2200" dirty="0" smtClean="0"/>
              <a:t>Higher-level abstractions inspired by SQL</a:t>
            </a:r>
          </a:p>
          <a:p>
            <a:pPr marL="0" indent="0" defTabSz="507491">
              <a:spcBef>
                <a:spcPts val="300"/>
              </a:spcBef>
              <a:buSzTx/>
              <a:defRPr sz="2368"/>
            </a:pPr>
            <a:r>
              <a:rPr lang="en-US" sz="2200" dirty="0" smtClean="0"/>
              <a:t>Built on top of RDD</a:t>
            </a:r>
            <a:endParaRPr lang="en-US" sz="2200" dirty="0" smtClean="0"/>
          </a:p>
          <a:p>
            <a:pPr marL="0" indent="0" defTabSz="507491">
              <a:spcBef>
                <a:spcPts val="300"/>
              </a:spcBef>
              <a:buSzTx/>
              <a:defRPr sz="2368"/>
            </a:pPr>
            <a:r>
              <a:rPr lang="en-US" sz="2200" dirty="0" smtClean="0"/>
              <a:t>Originated from Apache</a:t>
            </a:r>
            <a:r>
              <a:rPr sz="2200" smtClean="0"/>
              <a:t> </a:t>
            </a:r>
            <a:r>
              <a:rPr sz="2200"/>
              <a:t>Hive </a:t>
            </a:r>
            <a:r>
              <a:rPr lang="en-US" sz="2200" dirty="0" smtClean="0"/>
              <a:t>(</a:t>
            </a:r>
            <a:r>
              <a:rPr lang="en-US" sz="2200" dirty="0" err="1" smtClean="0"/>
              <a:t>FaceBook</a:t>
            </a:r>
            <a:r>
              <a:rPr lang="en-US" sz="2200" dirty="0" smtClean="0"/>
              <a:t>)</a:t>
            </a:r>
            <a:endParaRPr sz="2200" dirty="0"/>
          </a:p>
          <a:p>
            <a:pPr marL="0" indent="0" defTabSz="507491">
              <a:spcBef>
                <a:spcPts val="300"/>
              </a:spcBef>
              <a:buSzTx/>
              <a:defRPr sz="2368"/>
            </a:pPr>
            <a:r>
              <a:rPr lang="en-US" sz="2200" dirty="0" smtClean="0"/>
              <a:t>Has a </a:t>
            </a:r>
            <a:r>
              <a:rPr sz="2200" smtClean="0"/>
              <a:t>DataFrame </a:t>
            </a:r>
            <a:r>
              <a:rPr sz="2200"/>
              <a:t>API </a:t>
            </a:r>
            <a:endParaRPr lang="en-US" sz="2200" dirty="0" smtClean="0"/>
          </a:p>
          <a:p>
            <a:pPr marL="0" indent="0" defTabSz="507491">
              <a:spcBef>
                <a:spcPts val="300"/>
              </a:spcBef>
              <a:buSzTx/>
              <a:defRPr sz="2368"/>
            </a:pPr>
            <a:r>
              <a:rPr lang="en-US" sz="2200" dirty="0" smtClean="0"/>
              <a:t>A</a:t>
            </a:r>
            <a:r>
              <a:rPr sz="2200" smtClean="0"/>
              <a:t>lso </a:t>
            </a:r>
            <a:r>
              <a:rPr sz="2200" dirty="0"/>
              <a:t>includes native support </a:t>
            </a:r>
            <a:r>
              <a:rPr sz="2200"/>
              <a:t>for </a:t>
            </a:r>
            <a:r>
              <a:rPr lang="en-US" sz="2200" dirty="0" smtClean="0"/>
              <a:t>CSV, Text, JSON, Parquet, ORC files and JDBC (database) </a:t>
            </a:r>
            <a:r>
              <a:rPr lang="en-US" sz="2200" dirty="0" smtClean="0"/>
              <a:t>connections</a:t>
            </a:r>
          </a:p>
          <a:p>
            <a:pPr marL="0" indent="0" defTabSz="507491">
              <a:spcBef>
                <a:spcPts val="300"/>
              </a:spcBef>
              <a:buSzTx/>
              <a:defRPr sz="2368"/>
            </a:pPr>
            <a:r>
              <a:rPr lang="en-US" sz="2200" dirty="0" smtClean="0"/>
              <a:t>Included in Spark 2.+</a:t>
            </a:r>
            <a:endParaRPr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83851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25</a:t>
            </a:fld>
            <a:endParaRPr dirty="0"/>
          </a:p>
        </p:txBody>
      </p:sp>
      <p:sp>
        <p:nvSpPr>
          <p:cNvPr id="169" name="Google Shape;176;p24"/>
          <p:cNvSpPr txBox="1">
            <a:spLocks noGrp="1"/>
          </p:cNvSpPr>
          <p:nvPr>
            <p:ph type="body" sz="half" idx="1"/>
          </p:nvPr>
        </p:nvSpPr>
        <p:spPr>
          <a:xfrm>
            <a:off x="304799" y="927540"/>
            <a:ext cx="8610527" cy="27332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5755" indent="-271463" defTabSz="651510">
              <a:spcBef>
                <a:spcPts val="300"/>
              </a:spcBef>
              <a:buSzPts val="2200"/>
              <a:defRPr sz="2280"/>
            </a:pPr>
            <a:r>
              <a:rPr lang="en-US" sz="2200" dirty="0" smtClean="0"/>
              <a:t>C</a:t>
            </a:r>
            <a:r>
              <a:rPr sz="2200" smtClean="0"/>
              <a:t>an </a:t>
            </a:r>
            <a:r>
              <a:rPr sz="2200" dirty="0"/>
              <a:t>interact with Spark data objects </a:t>
            </a:r>
            <a:r>
              <a:rPr sz="2200"/>
              <a:t>as </a:t>
            </a:r>
            <a:r>
              <a:rPr sz="2200" smtClean="0"/>
              <a:t>DataFrames</a:t>
            </a:r>
            <a:endParaRPr lang="en-US" sz="2200" dirty="0" smtClean="0"/>
          </a:p>
          <a:p>
            <a:pPr marL="325755" indent="-271463" defTabSz="651510">
              <a:spcBef>
                <a:spcPts val="300"/>
              </a:spcBef>
              <a:buSzPts val="2200"/>
              <a:defRPr sz="2280"/>
            </a:pPr>
            <a:r>
              <a:rPr lang="en-US" sz="2200" dirty="0" smtClean="0"/>
              <a:t>F</a:t>
            </a:r>
            <a:r>
              <a:rPr sz="2200" smtClean="0"/>
              <a:t>amiliarity </a:t>
            </a:r>
            <a:r>
              <a:rPr sz="2200" dirty="0"/>
              <a:t>to </a:t>
            </a:r>
            <a:r>
              <a:rPr sz="2200"/>
              <a:t>those </a:t>
            </a:r>
            <a:r>
              <a:rPr lang="en-US" sz="2200" dirty="0" smtClean="0"/>
              <a:t>with </a:t>
            </a:r>
            <a:r>
              <a:rPr sz="2200" smtClean="0"/>
              <a:t>pandas </a:t>
            </a:r>
            <a:r>
              <a:rPr lang="en-US" sz="2200" dirty="0" smtClean="0"/>
              <a:t>, SQL or R backgrounds</a:t>
            </a:r>
            <a:r>
              <a:rPr sz="2200" smtClean="0"/>
              <a:t> </a:t>
            </a:r>
            <a:endParaRPr sz="2200" dirty="0"/>
          </a:p>
          <a:p>
            <a:pPr marL="325755" indent="-271463" defTabSz="651510">
              <a:spcBef>
                <a:spcPts val="0"/>
              </a:spcBef>
              <a:buSzPts val="2200"/>
              <a:defRPr sz="2280"/>
            </a:pPr>
            <a:r>
              <a:rPr lang="en-US" sz="2200" dirty="0" smtClean="0"/>
              <a:t>The direct </a:t>
            </a:r>
            <a:r>
              <a:rPr sz="2200" smtClean="0"/>
              <a:t>RDD </a:t>
            </a:r>
            <a:r>
              <a:rPr lang="en-US" sz="2200" dirty="0" smtClean="0"/>
              <a:t>API </a:t>
            </a:r>
            <a:r>
              <a:rPr sz="2200" smtClean="0"/>
              <a:t>is </a:t>
            </a:r>
            <a:r>
              <a:rPr sz="2200" dirty="0"/>
              <a:t>available for some lower-level tasks when necessary, but not as cognitively simple, nor as performant, as the </a:t>
            </a:r>
            <a:r>
              <a:rPr sz="2200" err="1"/>
              <a:t>DataFrame</a:t>
            </a:r>
            <a:r>
              <a:rPr sz="2200"/>
              <a:t> </a:t>
            </a:r>
            <a:r>
              <a:rPr sz="2200" smtClean="0"/>
              <a:t>API</a:t>
            </a:r>
            <a:endParaRPr sz="2200" dirty="0"/>
          </a:p>
          <a:p>
            <a:pPr marL="325755" indent="-271463" defTabSz="651510">
              <a:spcBef>
                <a:spcPts val="0"/>
              </a:spcBef>
              <a:buSzPts val="2200"/>
              <a:defRPr sz="2280"/>
            </a:pPr>
            <a:r>
              <a:rPr lang="en-US" sz="2200" dirty="0" smtClean="0"/>
              <a:t>S</a:t>
            </a:r>
            <a:r>
              <a:rPr sz="2200" smtClean="0"/>
              <a:t>imilar </a:t>
            </a:r>
            <a:r>
              <a:rPr sz="2200" dirty="0"/>
              <a:t>to a pandas </a:t>
            </a:r>
            <a:r>
              <a:rPr sz="2200" dirty="0" err="1"/>
              <a:t>DataFrame</a:t>
            </a:r>
            <a:r>
              <a:rPr sz="2200" dirty="0"/>
              <a:t> (which it is </a:t>
            </a:r>
            <a:r>
              <a:rPr sz="2200"/>
              <a:t>closely </a:t>
            </a:r>
            <a:r>
              <a:rPr sz="2200" smtClean="0"/>
              <a:t>modeled </a:t>
            </a:r>
            <a:r>
              <a:rPr sz="2200" smtClean="0"/>
              <a:t>after)</a:t>
            </a:r>
            <a:endParaRPr lang="en-US" sz="2200" dirty="0" smtClean="0"/>
          </a:p>
          <a:p>
            <a:pPr marL="325755" indent="-271463" defTabSz="651510">
              <a:spcBef>
                <a:spcPts val="0"/>
              </a:spcBef>
              <a:buSzPts val="2200"/>
              <a:defRPr sz="2280"/>
            </a:pPr>
            <a:r>
              <a:rPr lang="en-US" sz="2200" dirty="0" smtClean="0"/>
              <a:t>C</a:t>
            </a:r>
            <a:r>
              <a:rPr sz="2200" smtClean="0"/>
              <a:t>an </a:t>
            </a:r>
            <a:r>
              <a:rPr sz="2200" dirty="0"/>
              <a:t>easily create a Spark </a:t>
            </a:r>
            <a:r>
              <a:rPr sz="2200" dirty="0" err="1"/>
              <a:t>DataFrame</a:t>
            </a:r>
            <a:r>
              <a:rPr sz="2200" dirty="0"/>
              <a:t> from a pandas </a:t>
            </a:r>
            <a:r>
              <a:rPr sz="2200" dirty="0" err="1"/>
              <a:t>DataFrame</a:t>
            </a:r>
            <a:r>
              <a:rPr sz="2200" dirty="0"/>
              <a:t>:</a:t>
            </a:r>
          </a:p>
        </p:txBody>
      </p:sp>
      <p:sp>
        <p:nvSpPr>
          <p:cNvPr id="170" name="Google Shape;177;p24"/>
          <p:cNvSpPr txBox="1">
            <a:spLocks noGrp="1"/>
          </p:cNvSpPr>
          <p:nvPr>
            <p:ph type="body" idx="13"/>
          </p:nvPr>
        </p:nvSpPr>
        <p:spPr>
          <a:xfrm>
            <a:off x="417358" y="4037992"/>
            <a:ext cx="8429298" cy="24122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1800" dirty="0" err="1" smtClean="0"/>
              <a:t>col_names</a:t>
            </a:r>
            <a:r>
              <a:rPr lang="en-US" sz="1800" dirty="0" smtClean="0"/>
              <a:t> = “ABCDE”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1800" smtClean="0"/>
              <a:t>n_cols </a:t>
            </a:r>
            <a:r>
              <a:rPr sz="1800"/>
              <a:t>= </a:t>
            </a:r>
            <a:r>
              <a:rPr lang="en-US" sz="1800" dirty="0" err="1" smtClean="0"/>
              <a:t>len</a:t>
            </a:r>
            <a:r>
              <a:rPr lang="en-US" sz="1800" dirty="0" smtClean="0"/>
              <a:t>(</a:t>
            </a:r>
            <a:r>
              <a:rPr lang="en-US" sz="1800" dirty="0" err="1" smtClean="0"/>
              <a:t>col_names</a:t>
            </a:r>
            <a:r>
              <a:rPr lang="en-US" sz="1800" dirty="0" smtClean="0"/>
              <a:t>)</a:t>
            </a:r>
            <a:endParaRPr sz="1800" dirty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1800" dirty="0" err="1"/>
              <a:t>n_rows</a:t>
            </a:r>
            <a:r>
              <a:rPr sz="1800" dirty="0"/>
              <a:t> = 10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1800" dirty="0" err="1"/>
              <a:t>pandas_df</a:t>
            </a:r>
            <a:r>
              <a:rPr sz="1800" dirty="0"/>
              <a:t> = </a:t>
            </a:r>
            <a:r>
              <a:rPr sz="1800" err="1"/>
              <a:t>pd.DataFrame</a:t>
            </a:r>
            <a:r>
              <a:rPr sz="1800" smtClean="0"/>
              <a:t>({x: </a:t>
            </a:r>
            <a:r>
              <a:rPr lang="en-US" sz="1800" dirty="0" err="1" smtClean="0"/>
              <a:t>np.random.randn</a:t>
            </a:r>
            <a:r>
              <a:rPr lang="en-US" sz="1800" dirty="0" smtClean="0"/>
              <a:t>(</a:t>
            </a:r>
            <a:r>
              <a:rPr lang="en-US" sz="1800" dirty="0" err="1" smtClean="0"/>
              <a:t>n_rows</a:t>
            </a:r>
            <a:r>
              <a:rPr lang="en-US" sz="1800" dirty="0" smtClean="0"/>
              <a:t>)</a:t>
            </a:r>
            <a:r>
              <a:rPr sz="1800" smtClean="0"/>
              <a:t> </a:t>
            </a:r>
            <a:r>
              <a:rPr sz="1800" dirty="0"/>
              <a:t>for </a:t>
            </a:r>
            <a:r>
              <a:rPr sz="1800"/>
              <a:t>x </a:t>
            </a:r>
            <a:r>
              <a:rPr sz="1800" smtClean="0"/>
              <a:t>in</a:t>
            </a:r>
            <a:r>
              <a:rPr lang="en-US" sz="1800" dirty="0" smtClean="0"/>
              <a:t> 						</a:t>
            </a:r>
            <a:r>
              <a:rPr sz="1800" smtClean="0"/>
              <a:t>col</a:t>
            </a:r>
            <a:r>
              <a:rPr lang="en-US" sz="1800" dirty="0" smtClean="0"/>
              <a:t>_names</a:t>
            </a:r>
            <a:r>
              <a:rPr sz="1800" smtClean="0"/>
              <a:t>}) </a:t>
            </a:r>
            <a:endParaRPr sz="1800" dirty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800" dirty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z="1800" dirty="0" err="1"/>
              <a:t>spark_df</a:t>
            </a:r>
            <a:r>
              <a:rPr sz="1800" dirty="0"/>
              <a:t> = </a:t>
            </a:r>
            <a:r>
              <a:rPr sz="1800" dirty="0" err="1"/>
              <a:t>spark.createDataFrame</a:t>
            </a:r>
            <a:r>
              <a:rPr sz="1800" dirty="0"/>
              <a:t>(</a:t>
            </a:r>
            <a:r>
              <a:rPr sz="1800" dirty="0" err="1"/>
              <a:t>pandas_df</a:t>
            </a:r>
            <a:r>
              <a:rPr sz="1800" dirty="0"/>
              <a:t>)</a:t>
            </a:r>
          </a:p>
        </p:txBody>
      </p:sp>
      <p:sp>
        <p:nvSpPr>
          <p:cNvPr id="171" name="Google Shape;178;p24"/>
          <p:cNvSpPr txBox="1">
            <a:spLocks noGrp="1"/>
          </p:cNvSpPr>
          <p:nvPr>
            <p:ph type="title"/>
          </p:nvPr>
        </p:nvSpPr>
        <p:spPr>
          <a:xfrm>
            <a:off x="0" y="11156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Spark </a:t>
            </a:r>
            <a:r>
              <a:rPr dirty="0" err="1"/>
              <a:t>DataFrames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83851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26</a:t>
            </a:fld>
            <a:endParaRPr dirty="0"/>
          </a:p>
        </p:txBody>
      </p:sp>
      <p:sp>
        <p:nvSpPr>
          <p:cNvPr id="208" name="Google Shape;242;p33"/>
          <p:cNvSpPr txBox="1">
            <a:spLocks noGrp="1"/>
          </p:cNvSpPr>
          <p:nvPr>
            <p:ph type="body" sz="quarter" idx="1"/>
          </p:nvPr>
        </p:nvSpPr>
        <p:spPr>
          <a:xfrm>
            <a:off x="304799" y="938050"/>
            <a:ext cx="8610527" cy="8462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Here are typical commands we can use to manage data.</a:t>
            </a:r>
          </a:p>
          <a:p>
            <a:pPr>
              <a:spcBef>
                <a:spcPts val="0"/>
              </a:spcBef>
            </a:pPr>
            <a:r>
              <a:rPr sz="2400" dirty="0"/>
              <a:t>We’re only showing limited output</a:t>
            </a:r>
          </a:p>
        </p:txBody>
      </p:sp>
      <p:sp>
        <p:nvSpPr>
          <p:cNvPr id="209" name="Google Shape;243;p33"/>
          <p:cNvSpPr txBox="1">
            <a:spLocks noGrp="1"/>
          </p:cNvSpPr>
          <p:nvPr>
            <p:ph type="body" idx="13"/>
          </p:nvPr>
        </p:nvSpPr>
        <p:spPr>
          <a:xfrm>
            <a:off x="304799" y="2560762"/>
            <a:ext cx="6567752" cy="30399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df_person.printSchema()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df_person.count()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df_person.describe().show()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df_person[["Age","p_id"]].show(5)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df_person.select('Age','p_id').show(5)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df_person.filter(df_person['Age'] &gt; 90).show(5)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df_person.filter(df_person['Age']&gt;90).describe('Age').show(5)</a:t>
            </a:r>
          </a:p>
        </p:txBody>
      </p:sp>
      <p:sp>
        <p:nvSpPr>
          <p:cNvPr id="210" name="Google Shape;244;p33"/>
          <p:cNvSpPr txBox="1">
            <a:spLocks noGrp="1"/>
          </p:cNvSpPr>
          <p:nvPr>
            <p:ph type="title"/>
          </p:nvPr>
        </p:nvSpPr>
        <p:spPr>
          <a:xfrm>
            <a:off x="0" y="101052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Typical Data Management</a:t>
            </a:r>
          </a:p>
        </p:txBody>
      </p:sp>
      <p:sp>
        <p:nvSpPr>
          <p:cNvPr id="211" name="Google Shape;245;p33"/>
          <p:cNvSpPr txBox="1"/>
          <p:nvPr/>
        </p:nvSpPr>
        <p:spPr>
          <a:xfrm>
            <a:off x="6872587" y="2553712"/>
            <a:ext cx="1848924" cy="26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8568" tIns="68568" rIns="68568" bIns="68568">
            <a:spAutoFit/>
          </a:bodyPr>
          <a:lstStyle/>
          <a:p>
            <a:pPr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+---+------+</a:t>
            </a:r>
          </a:p>
          <a:p>
            <a:pPr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|Age|  </a:t>
            </a:r>
            <a:r>
              <a:rPr dirty="0" err="1"/>
              <a:t>p_id</a:t>
            </a:r>
            <a:r>
              <a:rPr dirty="0"/>
              <a:t>|</a:t>
            </a:r>
          </a:p>
          <a:p>
            <a:pPr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+---+------+</a:t>
            </a:r>
          </a:p>
          <a:p>
            <a:pPr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 50|101108|</a:t>
            </a:r>
          </a:p>
          <a:p>
            <a:pPr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 50|100944|</a:t>
            </a:r>
          </a:p>
          <a:p>
            <a:pPr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 54|102421|</a:t>
            </a:r>
          </a:p>
          <a:p>
            <a:pPr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 45|107152|</a:t>
            </a:r>
          </a:p>
          <a:p>
            <a:pPr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 27|108180|</a:t>
            </a:r>
          </a:p>
          <a:p>
            <a:pPr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+---+------+</a:t>
            </a:r>
          </a:p>
        </p:txBody>
      </p:sp>
      <p:sp>
        <p:nvSpPr>
          <p:cNvPr id="212" name="Google Shape;246;p33"/>
          <p:cNvSpPr/>
          <p:nvPr/>
        </p:nvSpPr>
        <p:spPr>
          <a:xfrm flipV="1">
            <a:off x="5023627" y="3331779"/>
            <a:ext cx="1848924" cy="468622"/>
          </a:xfrm>
          <a:prstGeom prst="line">
            <a:avLst/>
          </a:prstGeom>
          <a:ln w="28575">
            <a:solidFill>
              <a:srgbClr val="D1282E"/>
            </a:solidFill>
            <a:tailEnd type="triangle"/>
          </a:ln>
        </p:spPr>
        <p:txBody>
          <a:bodyPr lIns="0" tIns="0" rIns="0" bIns="0"/>
          <a:lstStyle/>
          <a:p>
            <a:endParaRPr sz="10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83851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27</a:t>
            </a:fld>
            <a:endParaRPr dirty="0"/>
          </a:p>
        </p:txBody>
      </p:sp>
      <p:sp>
        <p:nvSpPr>
          <p:cNvPr id="139" name="Google Shape;128;p18"/>
          <p:cNvSpPr txBox="1">
            <a:spLocks noGrp="1"/>
          </p:cNvSpPr>
          <p:nvPr>
            <p:ph type="body" sz="half" idx="1"/>
          </p:nvPr>
        </p:nvSpPr>
        <p:spPr>
          <a:xfrm>
            <a:off x="304799" y="959071"/>
            <a:ext cx="8610527" cy="1543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Let's load some data into the Spark environment and </a:t>
            </a:r>
            <a:r>
              <a:rPr sz="2400"/>
              <a:t>examine </a:t>
            </a:r>
            <a:r>
              <a:rPr sz="2400" smtClean="0"/>
              <a:t>it </a:t>
            </a:r>
            <a:endParaRPr sz="2400" dirty="0"/>
          </a:p>
          <a:p>
            <a:pPr>
              <a:spcBef>
                <a:spcPts val="0"/>
              </a:spcBef>
            </a:pPr>
            <a:r>
              <a:rPr sz="2400" dirty="0"/>
              <a:t>We will use a </a:t>
            </a:r>
            <a:r>
              <a:rPr sz="2400"/>
              <a:t>basic </a:t>
            </a:r>
            <a:r>
              <a:rPr lang="en-US" sz="2400" dirty="0" smtClean="0"/>
              <a:t>D</a:t>
            </a:r>
            <a:r>
              <a:rPr sz="2400" smtClean="0"/>
              <a:t>ata</a:t>
            </a:r>
            <a:r>
              <a:rPr lang="en-US" sz="2400" dirty="0" smtClean="0"/>
              <a:t>F</a:t>
            </a:r>
            <a:r>
              <a:rPr sz="2400" smtClean="0"/>
              <a:t>rame </a:t>
            </a:r>
            <a:r>
              <a:rPr sz="2400" dirty="0"/>
              <a:t>on </a:t>
            </a:r>
            <a:r>
              <a:rPr sz="2400"/>
              <a:t>person </a:t>
            </a:r>
            <a:r>
              <a:rPr sz="2400" smtClean="0"/>
              <a:t>demographics</a:t>
            </a:r>
            <a:endParaRPr sz="2400" dirty="0"/>
          </a:p>
        </p:txBody>
      </p:sp>
      <p:sp>
        <p:nvSpPr>
          <p:cNvPr id="140" name="Google Shape;129;p18"/>
          <p:cNvSpPr txBox="1">
            <a:spLocks noGrp="1"/>
          </p:cNvSpPr>
          <p:nvPr>
            <p:ph type="body" idx="13"/>
          </p:nvPr>
        </p:nvSpPr>
        <p:spPr>
          <a:xfrm>
            <a:off x="304799" y="2215959"/>
            <a:ext cx="8610527" cy="4090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import csv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df_person</a:t>
            </a:r>
            <a:r>
              <a:rPr dirty="0"/>
              <a:t> </a:t>
            </a:r>
            <a:r>
              <a:rPr/>
              <a:t>= </a:t>
            </a:r>
            <a:r>
              <a:rPr smtClean="0"/>
              <a:t>spark.read.csv</a:t>
            </a:r>
            <a:r>
              <a:rPr dirty="0"/>
              <a:t>('</a:t>
            </a:r>
            <a:r>
              <a:rPr dirty="0" err="1"/>
              <a:t>person_demo.csv</a:t>
            </a:r>
            <a:r>
              <a:rPr dirty="0"/>
              <a:t>',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      header=True,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                      </a:t>
            </a:r>
            <a:r>
              <a:rPr dirty="0" err="1"/>
              <a:t>inferSchema</a:t>
            </a:r>
            <a:r>
              <a:rPr dirty="0"/>
              <a:t>=True) 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# </a:t>
            </a:r>
            <a:r>
              <a:rPr dirty="0"/>
              <a:t>examine object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df_person</a:t>
            </a:r>
            <a:endParaRPr dirty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results 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DataFrame</a:t>
            </a:r>
            <a:r>
              <a:rPr dirty="0"/>
              <a:t>[</a:t>
            </a:r>
            <a:r>
              <a:rPr dirty="0" err="1"/>
              <a:t>Clust_id</a:t>
            </a:r>
            <a:r>
              <a:rPr dirty="0"/>
              <a:t>: string, </a:t>
            </a:r>
            <a:r>
              <a:rPr dirty="0" err="1"/>
              <a:t>p_id</a:t>
            </a:r>
            <a:r>
              <a:rPr dirty="0"/>
              <a:t>: int, Age: int, </a:t>
            </a:r>
            <a:r>
              <a:rPr dirty="0" err="1"/>
              <a:t>Baseline_date</a:t>
            </a:r>
            <a:r>
              <a:rPr dirty="0"/>
              <a:t>: string, Gender: string, Income: int, Education: string, value_1: double, value_2: double, value_3: double, outcome: int]</a:t>
            </a:r>
          </a:p>
        </p:txBody>
      </p:sp>
      <p:sp>
        <p:nvSpPr>
          <p:cNvPr id="141" name="Google Shape;130;p18"/>
          <p:cNvSpPr txBox="1">
            <a:spLocks noGrp="1"/>
          </p:cNvSpPr>
          <p:nvPr>
            <p:ph type="title"/>
          </p:nvPr>
        </p:nvSpPr>
        <p:spPr>
          <a:xfrm>
            <a:off x="0" y="11156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t>Loading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83851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28</a:t>
            </a:fld>
            <a:endParaRPr/>
          </a:p>
        </p:txBody>
      </p:sp>
      <p:sp>
        <p:nvSpPr>
          <p:cNvPr id="144" name="Google Shape;136;p19"/>
          <p:cNvSpPr txBox="1">
            <a:spLocks noGrp="1"/>
          </p:cNvSpPr>
          <p:nvPr>
            <p:ph type="body" sz="half" idx="1"/>
          </p:nvPr>
        </p:nvSpPr>
        <p:spPr>
          <a:xfrm>
            <a:off x="304799" y="990601"/>
            <a:ext cx="8610527" cy="1185040"/>
          </a:xfrm>
          <a:prstGeom prst="rect">
            <a:avLst/>
          </a:prstGeom>
        </p:spPr>
        <p:txBody>
          <a:bodyPr/>
          <a:lstStyle/>
          <a:p>
            <a:r>
              <a:t>What kind of object is returned?</a:t>
            </a:r>
          </a:p>
          <a:p>
            <a:pPr>
              <a:spcBef>
                <a:spcPts val="0"/>
              </a:spcBef>
            </a:pPr>
            <a:r>
              <a:t>Examine the first line:</a:t>
            </a:r>
          </a:p>
          <a:p>
            <a:pPr>
              <a:spcBef>
                <a:spcPts val="0"/>
              </a:spcBef>
            </a:pPr>
            <a:r>
              <a:t>Or the first three...</a:t>
            </a:r>
          </a:p>
        </p:txBody>
      </p:sp>
      <p:sp>
        <p:nvSpPr>
          <p:cNvPr id="145" name="Google Shape;137;p19"/>
          <p:cNvSpPr txBox="1">
            <a:spLocks noGrp="1"/>
          </p:cNvSpPr>
          <p:nvPr>
            <p:ph type="body" idx="13"/>
          </p:nvPr>
        </p:nvSpPr>
        <p:spPr>
          <a:xfrm>
            <a:off x="304799" y="2077907"/>
            <a:ext cx="8610527" cy="41231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type(df_person)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pyspark.sql.dataframe.DataFrame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df_person.first()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Row(Clust_id='A1', p_id=101108, Age=50, Baseline_date='12/3/2006', Gender='Male', Income=49500, Education='College', lab_value_1=70.33352343, lab_value_2=100.4719416, lab_value_3=11.07336381, outcome=0)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df_person.limit(3)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DataFrame[Clust_id: string, p_id: int, Age: int, Baseline_date: string, Gender: string, Income: int, Education: string, lab_value_1: double, lab_value_2: double, lab_value_3: double, outcome: int]</a:t>
            </a:r>
          </a:p>
        </p:txBody>
      </p:sp>
      <p:sp>
        <p:nvSpPr>
          <p:cNvPr id="146" name="Google Shape;138;p19"/>
          <p:cNvSpPr txBox="1">
            <a:spLocks noGrp="1"/>
          </p:cNvSpPr>
          <p:nvPr>
            <p:ph type="title"/>
          </p:nvPr>
        </p:nvSpPr>
        <p:spPr>
          <a:xfrm>
            <a:off x="0" y="10105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t>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83851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29</a:t>
            </a:fld>
            <a:endParaRPr dirty="0"/>
          </a:p>
        </p:txBody>
      </p:sp>
      <p:sp>
        <p:nvSpPr>
          <p:cNvPr id="149" name="Google Shape;144;p20"/>
          <p:cNvSpPr txBox="1">
            <a:spLocks noGrp="1"/>
          </p:cNvSpPr>
          <p:nvPr>
            <p:ph type="body" sz="half" idx="1"/>
          </p:nvPr>
        </p:nvSpPr>
        <p:spPr>
          <a:xfrm>
            <a:off x="304799" y="969583"/>
            <a:ext cx="8610527" cy="82768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What are the column names? Note the difference from what is returned by Pandas.</a:t>
            </a:r>
          </a:p>
        </p:txBody>
      </p:sp>
      <p:sp>
        <p:nvSpPr>
          <p:cNvPr id="150" name="Google Shape;145;p20"/>
          <p:cNvSpPr txBox="1">
            <a:spLocks noGrp="1"/>
          </p:cNvSpPr>
          <p:nvPr>
            <p:ph type="body" idx="13"/>
          </p:nvPr>
        </p:nvSpPr>
        <p:spPr>
          <a:xfrm>
            <a:off x="304799" y="1827076"/>
            <a:ext cx="8610527" cy="43845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df_person.columns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['Clust_id',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'p_id',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'Age',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'Baseline_date',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'Gender',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'Income',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'Education',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'lab_value_1',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'lab_value_2',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'lab_value_3',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'outcome']</a:t>
            </a:r>
          </a:p>
        </p:txBody>
      </p:sp>
      <p:sp>
        <p:nvSpPr>
          <p:cNvPr id="151" name="Google Shape;146;p20"/>
          <p:cNvSpPr txBox="1">
            <a:spLocks noGrp="1"/>
          </p:cNvSpPr>
          <p:nvPr>
            <p:ph type="title"/>
          </p:nvPr>
        </p:nvSpPr>
        <p:spPr>
          <a:xfrm>
            <a:off x="0" y="10105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Shared\Webinars\PySpark\images\BigData_PhaseDiagra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5338" y="1356116"/>
            <a:ext cx="6622474" cy="47381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Big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9" y="2119759"/>
            <a:ext cx="2447636" cy="2798226"/>
          </a:xfrm>
        </p:spPr>
        <p:txBody>
          <a:bodyPr>
            <a:normAutofit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o objective threshold</a:t>
            </a:r>
          </a:p>
          <a:p>
            <a:r>
              <a:rPr lang="en-US" dirty="0" smtClean="0"/>
              <a:t>‘Big’ is a relative term!</a:t>
            </a:r>
          </a:p>
          <a:p>
            <a:r>
              <a:rPr lang="en-US" dirty="0" smtClean="0"/>
              <a:t>It’s not just about the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326" y="6024596"/>
            <a:ext cx="5422959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Check out </a:t>
            </a:r>
            <a:r>
              <a:rPr lang="en-US" dirty="0" smtClean="0">
                <a:latin typeface="Georgia" pitchFamily="18" charset="0"/>
              </a:rPr>
              <a:t>my blog article on this! </a:t>
            </a:r>
          </a:p>
          <a:p>
            <a:pPr algn="ctr"/>
            <a:r>
              <a:rPr lang="en-US" dirty="0" smtClean="0">
                <a:latin typeface="Georgia" pitchFamily="18" charset="0"/>
                <a:hlinkClick r:id="rId3"/>
              </a:rPr>
              <a:t>https</a:t>
            </a:r>
            <a:r>
              <a:rPr lang="en-US" dirty="0" smtClean="0">
                <a:latin typeface="Georgia" pitchFamily="18" charset="0"/>
                <a:hlinkClick r:id="rId3"/>
              </a:rPr>
              <a:t>://www.accelebrate.com/blog/how-big-is-the-big-in-big-data</a:t>
            </a:r>
            <a:r>
              <a:rPr lang="en-US" dirty="0" smtClean="0">
                <a:latin typeface="Georgia" pitchFamily="18" charset="0"/>
                <a:hlinkClick r:id="rId3"/>
              </a:rPr>
              <a:t>/</a:t>
            </a:r>
            <a:r>
              <a:rPr lang="en-US" dirty="0" smtClean="0">
                <a:latin typeface="Georgia" pitchFamily="18" charset="0"/>
              </a:rPr>
              <a:t>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83851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30</a:t>
            </a:fld>
            <a:endParaRPr/>
          </a:p>
        </p:txBody>
      </p:sp>
      <p:sp>
        <p:nvSpPr>
          <p:cNvPr id="154" name="Google Shape;152;p21"/>
          <p:cNvSpPr txBox="1">
            <a:spLocks noGrp="1"/>
          </p:cNvSpPr>
          <p:nvPr>
            <p:ph type="body" sz="quarter" idx="1"/>
          </p:nvPr>
        </p:nvSpPr>
        <p:spPr>
          <a:xfrm>
            <a:off x="304799" y="990600"/>
            <a:ext cx="8610527" cy="85792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We can ask for a printout of a </a:t>
            </a:r>
            <a:r>
              <a:rPr dirty="0" err="1"/>
              <a:t>dataframe</a:t>
            </a:r>
            <a:r>
              <a:rPr dirty="0"/>
              <a:t> using the </a:t>
            </a:r>
            <a:r>
              <a:rPr b="1" dirty="0">
                <a:latin typeface="Consolas"/>
                <a:ea typeface="Consolas"/>
                <a:cs typeface="Consolas"/>
                <a:sym typeface="Consolas"/>
              </a:rPr>
              <a:t>.show()</a:t>
            </a:r>
            <a:r>
              <a:rPr dirty="0"/>
              <a:t> method</a:t>
            </a:r>
          </a:p>
          <a:p>
            <a:pPr marL="0" indent="0">
              <a:buSzTx/>
              <a:buNone/>
            </a:pPr>
            <a:r>
              <a:rPr dirty="0"/>
              <a:t>The output is rendered in a fixed width font for terminal display.</a:t>
            </a:r>
          </a:p>
        </p:txBody>
      </p:sp>
      <p:sp>
        <p:nvSpPr>
          <p:cNvPr id="155" name="Google Shape;153;p21"/>
          <p:cNvSpPr txBox="1">
            <a:spLocks noGrp="1"/>
          </p:cNvSpPr>
          <p:nvPr>
            <p:ph type="body" idx="13"/>
          </p:nvPr>
        </p:nvSpPr>
        <p:spPr>
          <a:xfrm>
            <a:off x="241608" y="2020630"/>
            <a:ext cx="8610527" cy="40648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df_person</a:t>
            </a:r>
            <a:r>
              <a:rPr dirty="0"/>
              <a:t>\</a:t>
            </a:r>
          </a:p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.limit(10)\</a:t>
            </a:r>
          </a:p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.show()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+--------+------+---+-------------+------+------+---------------+-----------+-----------+-----------+-------+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</a:t>
            </a:r>
            <a:r>
              <a:rPr sz="1100" dirty="0" err="1"/>
              <a:t>Clust_id</a:t>
            </a:r>
            <a:r>
              <a:rPr sz="1100" dirty="0"/>
              <a:t>|  </a:t>
            </a:r>
            <a:r>
              <a:rPr sz="1100" dirty="0" err="1"/>
              <a:t>p_id|Age|Baseline_date|Gender|Income</a:t>
            </a:r>
            <a:r>
              <a:rPr sz="1100" dirty="0"/>
              <a:t>|      Education|lab_value_1|lab_value_2|lab_value_3|outcome|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+--------+------+---+-------------+------+------+---------------+-----------+-----------+-----------+-------+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A1|101108| 50|    12/3/2006|  Male| 49500|        College|70.33352343|100.4719416|11.07336381|      0|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A1|100944| 50|    7/24/2010|  Male| 49500|        College|66.01584426|107.1737512|11.02291056|      0|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A1|102421| 54|     6/5/2005|  Male| 82500|        College|77.13456135|91.35113871|5.572683635|      0|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A1|107152| 45|    7/13/2010|Female| 44000|           null|55.40809524|97.84178219|15.18728765|      0|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A1|108180| 27|     6/2/2010|  Male| 44000|Graduate Degree|62.07755533|83.99464934|11.24109239|      0|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A1|107342|186|     8/9/2010|  Male| 55000|        College|65.55094933|111.0197736|       null|      0|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A1|108232| 54|     4/9/2011|  Male| 27500|           null|74.05220356|101.0372772|8.032567485|      1|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A1|101126| 36|     3/8/2007|Female| 71500|        College|69.44593198|97.95854607|16.87163049|      0|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A1|103262| 47|     5/2/2009|  Male| 55000|Graduate Degree|62.87294722| 107.947926|14.32868659|      0|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|      A1|108125| 41|    6/19/2005|Female| 71500|    High School|36.79072475|91.47644801|7.324619722|      0|</a:t>
            </a:r>
          </a:p>
          <a:p>
            <a:pPr marL="0">
              <a:defRPr sz="1200" b="1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100" dirty="0"/>
              <a:t>+--------+------+---+-------------+------+------+---------------+-----------+-----------+-----------+-------+</a:t>
            </a:r>
          </a:p>
        </p:txBody>
      </p:sp>
      <p:sp>
        <p:nvSpPr>
          <p:cNvPr id="156" name="Google Shape;154;p21"/>
          <p:cNvSpPr txBox="1">
            <a:spLocks noGrp="1"/>
          </p:cNvSpPr>
          <p:nvPr>
            <p:ph type="title"/>
          </p:nvPr>
        </p:nvSpPr>
        <p:spPr>
          <a:xfrm>
            <a:off x="0" y="10105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t>Seeing the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Extract – Transform – Load (ETL) processes all in one line</a:t>
            </a:r>
          </a:p>
          <a:p>
            <a:r>
              <a:rPr lang="en-US" dirty="0" smtClean="0"/>
              <a:t>What are the total transactions and account balances, for transactions more than $0.01, grouped by year and month?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316523" y="2555631"/>
            <a:ext cx="8610600" cy="312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ETL_FILE = </a:t>
            </a:r>
            <a:r>
              <a:rPr lang="en-US" dirty="0" err="1" smtClean="0"/>
              <a:t>os.path.join</a:t>
            </a:r>
            <a:r>
              <a:rPr lang="en-US" dirty="0" smtClean="0"/>
              <a:t>(OUTPUT_DIRECTORY, "ETL.csv")</a:t>
            </a:r>
          </a:p>
          <a:p>
            <a:endParaRPr lang="en-US" dirty="0" smtClean="0"/>
          </a:p>
          <a:p>
            <a:r>
              <a:rPr lang="en-US" dirty="0" err="1" smtClean="0"/>
              <a:t>spark.read.csv</a:t>
            </a:r>
            <a:r>
              <a:rPr lang="en-US" dirty="0" smtClean="0"/>
              <a:t>(TRANSACTIONS_DIR, header=True,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inferSchema</a:t>
            </a:r>
            <a:r>
              <a:rPr lang="en-US" dirty="0" smtClean="0"/>
              <a:t>=True</a:t>
            </a:r>
            <a:r>
              <a:rPr lang="en-US" dirty="0" smtClean="0"/>
              <a:t>)\</a:t>
            </a:r>
          </a:p>
          <a:p>
            <a:r>
              <a:rPr lang="en-US" dirty="0" smtClean="0"/>
              <a:t>    	</a:t>
            </a:r>
            <a:r>
              <a:rPr lang="en-US" dirty="0" smtClean="0"/>
              <a:t>	.</a:t>
            </a:r>
            <a:r>
              <a:rPr lang="en-US" dirty="0" smtClean="0"/>
              <a:t>filter("</a:t>
            </a:r>
            <a:r>
              <a:rPr lang="en-US" dirty="0" err="1" smtClean="0"/>
              <a:t>transaction_amount</a:t>
            </a:r>
            <a:r>
              <a:rPr lang="en-US" dirty="0" smtClean="0"/>
              <a:t> &gt; 0.01")\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		.</a:t>
            </a:r>
            <a:r>
              <a:rPr lang="en-US" dirty="0" err="1" smtClean="0"/>
              <a:t>groupBy</a:t>
            </a:r>
            <a:r>
              <a:rPr lang="en-US" dirty="0" smtClean="0"/>
              <a:t>("</a:t>
            </a:r>
            <a:r>
              <a:rPr lang="en-US" dirty="0" err="1" smtClean="0"/>
              <a:t>year_month</a:t>
            </a:r>
            <a:r>
              <a:rPr lang="en-US" dirty="0" smtClean="0"/>
              <a:t>")\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		.</a:t>
            </a:r>
            <a:r>
              <a:rPr lang="en-US" dirty="0" smtClean="0"/>
              <a:t>sum()\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	.</a:t>
            </a:r>
            <a:r>
              <a:rPr lang="en-US" dirty="0" smtClean="0"/>
              <a:t>coalesce(1)\</a:t>
            </a:r>
          </a:p>
          <a:p>
            <a:r>
              <a:rPr lang="en-US" dirty="0" smtClean="0"/>
              <a:t>            </a:t>
            </a:r>
            <a:r>
              <a:rPr lang="en-US" dirty="0" smtClean="0"/>
              <a:t>	.</a:t>
            </a:r>
            <a:r>
              <a:rPr lang="en-US" dirty="0" err="1" smtClean="0"/>
              <a:t>write.mode</a:t>
            </a:r>
            <a:r>
              <a:rPr lang="en-US" dirty="0" smtClean="0"/>
              <a:t>("append").</a:t>
            </a:r>
            <a:r>
              <a:rPr lang="en-US" dirty="0" err="1" smtClean="0"/>
              <a:t>csv</a:t>
            </a:r>
            <a:r>
              <a:rPr lang="en-US" dirty="0" smtClean="0"/>
              <a:t>(ETL_FILE)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Warehousing: Extract, Transform, Load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 in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Shared\Webinars\PySpark\images\Spark_Lazy_Evaluation_1_white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125" y="1283855"/>
            <a:ext cx="7926410" cy="441983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 in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:\Shared\Webinars\PySpark\images\Spark_Lazy_Evaluation_2_white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10" y="1253655"/>
            <a:ext cx="8058198" cy="482465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Optimization Engines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31" y="4589584"/>
            <a:ext cx="8686800" cy="12133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Project Tungsten:</a:t>
            </a:r>
          </a:p>
          <a:p>
            <a:pPr>
              <a:buNone/>
            </a:pPr>
            <a:r>
              <a:rPr lang="en-US" dirty="0" smtClean="0"/>
              <a:t>Efficiency improvements to memory and CPU (cache awareness, memory management, loop unrolling)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9458" name="Picture 2" descr="D:\Shared\Webinars\PySpark\images\Catalyst-Optimizer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63237"/>
            <a:ext cx="9144000" cy="209847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7937" y="1118065"/>
            <a:ext cx="55242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Catalyst </a:t>
            </a:r>
            <a:r>
              <a:rPr lang="en-US" sz="2400" dirty="0" smtClean="0"/>
              <a:t>Engine:</a:t>
            </a:r>
          </a:p>
          <a:p>
            <a:r>
              <a:rPr lang="en-US" sz="2400" dirty="0" smtClean="0"/>
              <a:t>Provides optimization of compute tasks</a:t>
            </a: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73339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35</a:t>
            </a:fld>
            <a:endParaRPr/>
          </a:p>
        </p:txBody>
      </p:sp>
      <p:sp>
        <p:nvSpPr>
          <p:cNvPr id="17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304799" y="1348444"/>
            <a:ext cx="8610527" cy="3926475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spark_df.head(5)</a:t>
            </a:r>
          </a:p>
          <a:p>
            <a:pPr marL="0" indent="0">
              <a:spcBef>
                <a:spcPts val="300"/>
              </a:spcBef>
              <a:buSzTx/>
              <a:buNone/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pt-BR" dirty="0" smtClean="0"/>
              <a:t>[Row(A=1, B=1, C=5, D=3, E=7),</a:t>
            </a:r>
          </a:p>
          <a:p>
            <a:pPr marL="0" indent="0">
              <a:spcBef>
                <a:spcPts val="300"/>
              </a:spcBef>
              <a:buSzTx/>
              <a:buNone/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pt-BR" dirty="0" smtClean="0"/>
              <a:t> Row(A=2, B=2, C=2, D=1, E=5),</a:t>
            </a:r>
          </a:p>
          <a:p>
            <a:pPr marL="0" indent="0">
              <a:spcBef>
                <a:spcPts val="300"/>
              </a:spcBef>
              <a:buSzTx/>
              <a:buNone/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pt-BR" dirty="0" smtClean="0"/>
              <a:t> Row(A=5, B=2, C=3, D=2, E=4),</a:t>
            </a:r>
          </a:p>
          <a:p>
            <a:pPr marL="0" indent="0">
              <a:spcBef>
                <a:spcPts val="300"/>
              </a:spcBef>
              <a:buSzTx/>
              <a:buNone/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pt-BR" dirty="0" smtClean="0"/>
              <a:t> Row(A=6, B=3, C=9, D=3, E=3),</a:t>
            </a:r>
          </a:p>
          <a:p>
            <a:pPr marL="0" indent="0">
              <a:spcBef>
                <a:spcPts val="300"/>
              </a:spcBef>
              <a:buSzTx/>
              <a:buNone/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pt-BR" dirty="0" smtClean="0"/>
              <a:t> Row(A=9, B=4, C=5, D=3, E=7)]</a:t>
            </a:r>
            <a:endParaRPr/>
          </a:p>
          <a:p>
            <a:pPr marL="0" indent="0">
              <a:spcBef>
                <a:spcPts val="3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spark_df.columns</a:t>
            </a:r>
          </a:p>
          <a:p>
            <a:pPr marL="0" indent="0">
              <a:spcBef>
                <a:spcPts val="300"/>
              </a:spcBef>
              <a:buSzTx/>
              <a:buNone/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['A', 'B', 'C', 'D', 'E']</a:t>
            </a:r>
          </a:p>
          <a:p>
            <a:pPr marL="0" indent="0">
              <a:spcBef>
                <a:spcPts val="3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type(spark_df)</a:t>
            </a:r>
          </a:p>
          <a:p>
            <a:pPr marL="0" indent="0">
              <a:spcBef>
                <a:spcPts val="300"/>
              </a:spcBef>
              <a:buSzTx/>
              <a:buNone/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pyspark.sql.dataframe.DataFrame</a:t>
            </a:r>
          </a:p>
        </p:txBody>
      </p:sp>
      <p:sp>
        <p:nvSpPr>
          <p:cNvPr id="175" name="Google Shape;185;p25"/>
          <p:cNvSpPr txBox="1">
            <a:spLocks noGrp="1"/>
          </p:cNvSpPr>
          <p:nvPr>
            <p:ph type="title"/>
          </p:nvPr>
        </p:nvSpPr>
        <p:spPr>
          <a:xfrm>
            <a:off x="0" y="10105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t>Spark DataFrame from Pandas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62829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36</a:t>
            </a:fld>
            <a:endParaRPr/>
          </a:p>
        </p:txBody>
      </p:sp>
      <p:sp>
        <p:nvSpPr>
          <p:cNvPr id="178" name="Google Shape;191;p26"/>
          <p:cNvSpPr txBox="1">
            <a:spLocks noGrp="1"/>
          </p:cNvSpPr>
          <p:nvPr>
            <p:ph type="body" sz="half" idx="1"/>
          </p:nvPr>
        </p:nvSpPr>
        <p:spPr>
          <a:xfrm>
            <a:off x="304799" y="959069"/>
            <a:ext cx="8610527" cy="26912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>
              <a:buSzTx/>
              <a:buNone/>
              <a:defRPr sz="2400"/>
            </a:lvl1pPr>
          </a:lstStyle>
          <a:p>
            <a:r>
              <a:rPr dirty="0"/>
              <a:t>However, generation of Spark SQL </a:t>
            </a:r>
            <a:r>
              <a:rPr dirty="0" err="1"/>
              <a:t>DataFrames</a:t>
            </a:r>
            <a:r>
              <a:rPr dirty="0"/>
              <a:t> are not as flexible as their pandas counterparts</a:t>
            </a:r>
            <a:r>
              <a:rPr/>
              <a:t>, </a:t>
            </a:r>
            <a:r>
              <a:rPr lang="en-US" dirty="0" smtClean="0"/>
              <a:t>because: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underlying RDD objects are immutable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Type checking is based on </a:t>
            </a:r>
            <a:r>
              <a:rPr lang="en-US" dirty="0" err="1" smtClean="0"/>
              <a:t>Scala’s</a:t>
            </a:r>
            <a:r>
              <a:rPr lang="en-US" dirty="0" smtClean="0"/>
              <a:t> strict typing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While Spark will attempt to infer </a:t>
            </a:r>
            <a:r>
              <a:rPr smtClean="0"/>
              <a:t>the schema</a:t>
            </a:r>
            <a:r>
              <a:rPr lang="en-US" dirty="0" smtClean="0"/>
              <a:t> upon creation of a </a:t>
            </a:r>
            <a:r>
              <a:rPr lang="en-US" dirty="0" err="1" smtClean="0"/>
              <a:t>DataFrame</a:t>
            </a:r>
            <a:r>
              <a:rPr lang="en-US" dirty="0" smtClean="0"/>
              <a:t>, this will not work, e.g., for the following:</a:t>
            </a:r>
            <a:endParaRPr dirty="0"/>
          </a:p>
        </p:txBody>
      </p:sp>
      <p:sp>
        <p:nvSpPr>
          <p:cNvPr id="179" name="Google Shape;192;p26"/>
          <p:cNvSpPr txBox="1">
            <a:spLocks noGrp="1"/>
          </p:cNvSpPr>
          <p:nvPr>
            <p:ph type="body" idx="13"/>
          </p:nvPr>
        </p:nvSpPr>
        <p:spPr>
          <a:xfrm>
            <a:off x="297484" y="3752697"/>
            <a:ext cx="8610527" cy="255451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# create pandas </a:t>
            </a:r>
            <a:r>
              <a:rPr dirty="0" err="1"/>
              <a:t>dataframe</a:t>
            </a:r>
            <a:endParaRPr dirty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df2_pd </a:t>
            </a:r>
            <a:r>
              <a:rPr/>
              <a:t>= </a:t>
            </a:r>
            <a:r>
              <a:rPr smtClean="0"/>
              <a:t>pd.read_csv</a:t>
            </a:r>
            <a:r>
              <a:rPr dirty="0"/>
              <a:t>("</a:t>
            </a:r>
            <a:r>
              <a:rPr dirty="0" err="1"/>
              <a:t>person_demo.csv</a:t>
            </a:r>
            <a:r>
              <a:rPr dirty="0"/>
              <a:t>")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df2_spark </a:t>
            </a:r>
            <a:r>
              <a:rPr/>
              <a:t>= </a:t>
            </a:r>
            <a:r>
              <a:rPr smtClean="0"/>
              <a:t>spark.createDataFrame(df2_pd</a:t>
            </a:r>
            <a:r>
              <a:rPr/>
              <a:t>) </a:t>
            </a: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# </a:t>
            </a:r>
            <a:r>
              <a:rPr lang="en-US" dirty="0" smtClean="0"/>
              <a:t>E</a:t>
            </a:r>
            <a:r>
              <a:rPr smtClean="0"/>
              <a:t>rror! </a:t>
            </a:r>
            <a:r>
              <a:rPr lang="en-US" dirty="0" smtClean="0"/>
              <a:t>Why?</a:t>
            </a:r>
            <a:endParaRPr dirty="0"/>
          </a:p>
        </p:txBody>
      </p:sp>
      <p:sp>
        <p:nvSpPr>
          <p:cNvPr id="180" name="Google Shape;193;p26"/>
          <p:cNvSpPr txBox="1">
            <a:spLocks noGrp="1"/>
          </p:cNvSpPr>
          <p:nvPr>
            <p:ph type="title"/>
          </p:nvPr>
        </p:nvSpPr>
        <p:spPr>
          <a:xfrm>
            <a:off x="0" y="122075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t>Schemas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62829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37</a:t>
            </a:fld>
            <a:endParaRPr/>
          </a:p>
        </p:txBody>
      </p:sp>
      <p:sp>
        <p:nvSpPr>
          <p:cNvPr id="178" name="Google Shape;191;p26"/>
          <p:cNvSpPr txBox="1">
            <a:spLocks noGrp="1"/>
          </p:cNvSpPr>
          <p:nvPr>
            <p:ph type="body" sz="half" idx="1"/>
          </p:nvPr>
        </p:nvSpPr>
        <p:spPr>
          <a:xfrm>
            <a:off x="304799" y="959069"/>
            <a:ext cx="8610527" cy="2691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2400"/>
            </a:lvl1pPr>
          </a:lstStyle>
          <a:p>
            <a:r>
              <a:rPr lang="en-US" dirty="0" smtClean="0"/>
              <a:t>There is missing data that was encoded by pandas using </a:t>
            </a:r>
            <a:r>
              <a:rPr lang="en-US" dirty="0" err="1" smtClean="0"/>
              <a:t>np.NaN</a:t>
            </a:r>
            <a:r>
              <a:rPr lang="en-US" dirty="0" smtClean="0"/>
              <a:t>, which is currently handled differently to the type-specific null used by Spark.</a:t>
            </a:r>
          </a:p>
          <a:p>
            <a:endParaRPr lang="en-US" dirty="0" smtClean="0"/>
          </a:p>
          <a:p>
            <a:r>
              <a:rPr lang="en-US" dirty="0" smtClean="0"/>
              <a:t>We could get around this by dropping the </a:t>
            </a:r>
            <a:r>
              <a:rPr lang="en-US" dirty="0" err="1" smtClean="0"/>
              <a:t>NaNs</a:t>
            </a:r>
            <a:r>
              <a:rPr lang="en-US" dirty="0" smtClean="0"/>
              <a:t> and then creating the Spark SQL </a:t>
            </a:r>
            <a:r>
              <a:rPr lang="en-US" dirty="0" err="1" smtClean="0"/>
              <a:t>DataFrame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179" name="Google Shape;192;p26"/>
          <p:cNvSpPr txBox="1">
            <a:spLocks noGrp="1"/>
          </p:cNvSpPr>
          <p:nvPr>
            <p:ph type="body" idx="13"/>
          </p:nvPr>
        </p:nvSpPr>
        <p:spPr>
          <a:xfrm>
            <a:off x="297484" y="3408883"/>
            <a:ext cx="8610527" cy="2898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40000" lnSpcReduction="2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4500" dirty="0" smtClean="0"/>
              <a:t>df2_pd.isnull().mean()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err="1" smtClean="0">
                <a:solidFill>
                  <a:srgbClr val="0070C0"/>
                </a:solidFill>
              </a:rPr>
              <a:t>Clust_id</a:t>
            </a:r>
            <a:r>
              <a:rPr lang="en-US" sz="2500" dirty="0" smtClean="0">
                <a:solidFill>
                  <a:srgbClr val="0070C0"/>
                </a:solidFill>
              </a:rPr>
              <a:t>         0.0000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err="1" smtClean="0">
                <a:solidFill>
                  <a:srgbClr val="0070C0"/>
                </a:solidFill>
              </a:rPr>
              <a:t>p_id</a:t>
            </a:r>
            <a:r>
              <a:rPr lang="en-US" sz="2500" dirty="0" smtClean="0">
                <a:solidFill>
                  <a:srgbClr val="0070C0"/>
                </a:solidFill>
              </a:rPr>
              <a:t>             0.0000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smtClean="0">
                <a:solidFill>
                  <a:srgbClr val="0070C0"/>
                </a:solidFill>
              </a:rPr>
              <a:t>Age              0.0040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err="1" smtClean="0">
                <a:solidFill>
                  <a:srgbClr val="0070C0"/>
                </a:solidFill>
              </a:rPr>
              <a:t>Baseline_date</a:t>
            </a:r>
            <a:r>
              <a:rPr lang="en-US" sz="2500" dirty="0" smtClean="0">
                <a:solidFill>
                  <a:srgbClr val="0070C0"/>
                </a:solidFill>
              </a:rPr>
              <a:t>    0.0053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smtClean="0">
                <a:solidFill>
                  <a:srgbClr val="0070C0"/>
                </a:solidFill>
              </a:rPr>
              <a:t>Gender           0.0041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smtClean="0">
                <a:solidFill>
                  <a:srgbClr val="0070C0"/>
                </a:solidFill>
              </a:rPr>
              <a:t>Income           0.0057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smtClean="0">
                <a:solidFill>
                  <a:srgbClr val="0070C0"/>
                </a:solidFill>
              </a:rPr>
              <a:t>Education        0.0151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smtClean="0">
                <a:solidFill>
                  <a:srgbClr val="0070C0"/>
                </a:solidFill>
              </a:rPr>
              <a:t>value_1          0.0070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smtClean="0">
                <a:solidFill>
                  <a:srgbClr val="0070C0"/>
                </a:solidFill>
              </a:rPr>
              <a:t>value_2          0.0043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smtClean="0">
                <a:solidFill>
                  <a:srgbClr val="0070C0"/>
                </a:solidFill>
              </a:rPr>
              <a:t>value_3          0.0045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500" dirty="0" smtClean="0">
                <a:solidFill>
                  <a:srgbClr val="0070C0"/>
                </a:solidFill>
              </a:rPr>
              <a:t>outcome          0.0000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4500" dirty="0" smtClean="0"/>
              <a:t>df2_spark_dropped = </a:t>
            </a:r>
            <a:r>
              <a:rPr lang="en-US" sz="4500" dirty="0" err="1" smtClean="0"/>
              <a:t>spark.createDataFrame</a:t>
            </a:r>
            <a:r>
              <a:rPr lang="en-US" sz="4500" dirty="0" smtClean="0"/>
              <a:t>(df2_pd.dropna())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4500" dirty="0" smtClean="0"/>
              <a:t># No error, but dropped any row with a piece of missing data</a:t>
            </a:r>
            <a:endParaRPr sz="4500" dirty="0"/>
          </a:p>
        </p:txBody>
      </p:sp>
      <p:sp>
        <p:nvSpPr>
          <p:cNvPr id="180" name="Google Shape;193;p26"/>
          <p:cNvSpPr txBox="1">
            <a:spLocks noGrp="1"/>
          </p:cNvSpPr>
          <p:nvPr>
            <p:ph type="title"/>
          </p:nvPr>
        </p:nvSpPr>
        <p:spPr>
          <a:xfrm>
            <a:off x="0" y="122075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Missing Data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Contrasting </a:t>
            </a:r>
            <a:r>
              <a:rPr lang="en-US" dirty="0" err="1" smtClean="0"/>
              <a:t>PySpark</a:t>
            </a:r>
            <a:r>
              <a:rPr lang="en-US" dirty="0" smtClean="0"/>
              <a:t> with pandas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concept of the data frame has become ubiquitous in Data Science</a:t>
            </a:r>
          </a:p>
          <a:p>
            <a:pPr algn="ctr">
              <a:buNone/>
            </a:pPr>
            <a:r>
              <a:rPr lang="en-US" b="1" dirty="0" smtClean="0"/>
              <a:t>Inspired by SQL — leveled up with R — stolen by pandas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Pandas is in-memory only, Spark SQL is distributed</a:t>
            </a:r>
          </a:p>
          <a:p>
            <a:r>
              <a:rPr lang="en-US" dirty="0" smtClean="0"/>
              <a:t>Pandas is tightly integrated into the Python scientific stack</a:t>
            </a:r>
          </a:p>
          <a:p>
            <a:r>
              <a:rPr lang="en-US" dirty="0" smtClean="0"/>
              <a:t>Spark is native to </a:t>
            </a:r>
            <a:r>
              <a:rPr lang="en-US" dirty="0" err="1" smtClean="0"/>
              <a:t>Scala</a:t>
            </a:r>
            <a:r>
              <a:rPr lang="en-US" dirty="0" smtClean="0"/>
              <a:t> and the Java stack</a:t>
            </a:r>
          </a:p>
          <a:p>
            <a:r>
              <a:rPr lang="en-US" dirty="0" smtClean="0"/>
              <a:t>The core data object in Spark (RDD) is immutable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Contrasting </a:t>
            </a:r>
            <a:r>
              <a:rPr lang="en-US" dirty="0" err="1" smtClean="0"/>
              <a:t>PySpark</a:t>
            </a:r>
            <a:r>
              <a:rPr lang="en-US" dirty="0" smtClean="0"/>
              <a:t> with pandas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686800" cy="68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comparative user experience feels a little like the following: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0277" y="2098430"/>
            <a:ext cx="3259016" cy="3774831"/>
            <a:chOff x="750277" y="2098430"/>
            <a:chExt cx="3259016" cy="3774831"/>
          </a:xfrm>
        </p:grpSpPr>
        <p:sp>
          <p:nvSpPr>
            <p:cNvPr id="4" name="Rounded Rectangle 3"/>
            <p:cNvSpPr/>
            <p:nvPr/>
          </p:nvSpPr>
          <p:spPr>
            <a:xfrm>
              <a:off x="750277" y="2098430"/>
              <a:ext cx="3259016" cy="3774831"/>
            </a:xfrm>
            <a:prstGeom prst="roundRect">
              <a:avLst/>
            </a:prstGeom>
            <a:solidFill>
              <a:schemeClr val="tx1"/>
            </a:solidFill>
            <a:ln w="25400" cap="flat">
              <a:solidFill>
                <a:srgbClr val="00B0F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6146" name="Picture 2" descr="D:\Shared\Webinars\PySpark\images\arnie_jumping_bike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9569" y="3399327"/>
              <a:ext cx="2886799" cy="192295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899138" y="2450123"/>
              <a:ext cx="961802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Georgia" pitchFamily="18" charset="0"/>
                  <a:sym typeface="Arial"/>
                </a:rPr>
                <a:t>Pandas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40216" y="2063262"/>
            <a:ext cx="3259016" cy="3774831"/>
            <a:chOff x="5240216" y="2145323"/>
            <a:chExt cx="3259016" cy="3774831"/>
          </a:xfrm>
        </p:grpSpPr>
        <p:sp>
          <p:nvSpPr>
            <p:cNvPr id="5" name="Rounded Rectangle 4"/>
            <p:cNvSpPr/>
            <p:nvPr/>
          </p:nvSpPr>
          <p:spPr>
            <a:xfrm>
              <a:off x="5240216" y="2145323"/>
              <a:ext cx="3259016" cy="3774831"/>
            </a:xfrm>
            <a:prstGeom prst="roundRect">
              <a:avLst/>
            </a:prstGeom>
            <a:solidFill>
              <a:schemeClr val="tx1"/>
            </a:solidFill>
            <a:ln w="25400" cap="flat">
              <a:solidFill>
                <a:srgbClr val="00B0F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6147" name="Picture 3" descr="D:\Shared\Webinars\PySpark\images\small-truck-big-load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2031" y="3449010"/>
              <a:ext cx="2786184" cy="1858907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295292" y="2426677"/>
              <a:ext cx="1106072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Georgia" pitchFamily="18" charset="0"/>
                  <a:sym typeface="Arial"/>
                </a:rPr>
                <a:t>PySpark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26758" y="6226419"/>
            <a:ext cx="203902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Left image: Universal Pictures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Shared\Webinars\PySpark\images\rock-climb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6342" y="900407"/>
            <a:ext cx="4220182" cy="36069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Scale?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437" y="4204853"/>
            <a:ext cx="8686800" cy="2251364"/>
          </a:xfrm>
        </p:spPr>
        <p:txBody>
          <a:bodyPr/>
          <a:lstStyle/>
          <a:p>
            <a:r>
              <a:rPr lang="en-US" dirty="0" smtClean="0"/>
              <a:t>Initially easier to scale </a:t>
            </a:r>
            <a:r>
              <a:rPr lang="en-US" i="1" dirty="0" smtClean="0"/>
              <a:t>vertically</a:t>
            </a:r>
          </a:p>
          <a:p>
            <a:r>
              <a:rPr lang="en-US" dirty="0" smtClean="0"/>
              <a:t>Data processing bottlenecks come in all flavors of the rainbow</a:t>
            </a:r>
          </a:p>
          <a:p>
            <a:r>
              <a:rPr lang="en-US" dirty="0" smtClean="0"/>
              <a:t>Usually a combination of compute and I/O bounds</a:t>
            </a:r>
          </a:p>
          <a:p>
            <a:r>
              <a:rPr lang="en-US" dirty="0" smtClean="0"/>
              <a:t>Always dependent on what you need the data for!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4624" y="6299200"/>
            <a:ext cx="246061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Image: University of Texas at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Austin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Contrasting </a:t>
            </a:r>
            <a:r>
              <a:rPr lang="en-US" dirty="0" err="1" smtClean="0"/>
              <a:t>PySpark</a:t>
            </a:r>
            <a:r>
              <a:rPr lang="en-US" dirty="0" smtClean="0"/>
              <a:t> with pandas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686800" cy="68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comparative user experience feels a little like the following: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50277" y="2098430"/>
            <a:ext cx="3259016" cy="3774831"/>
          </a:xfrm>
          <a:prstGeom prst="roundRect">
            <a:avLst/>
          </a:prstGeom>
          <a:solidFill>
            <a:schemeClr val="tx1"/>
          </a:solidFill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9138" y="2450123"/>
            <a:ext cx="96180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Pandas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40216" y="2063262"/>
            <a:ext cx="3259016" cy="3774831"/>
          </a:xfrm>
          <a:prstGeom prst="roundRect">
            <a:avLst/>
          </a:prstGeom>
          <a:solidFill>
            <a:schemeClr val="tx1"/>
          </a:solidFill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5292" y="2344616"/>
            <a:ext cx="110607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PySpark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7817" y="3259016"/>
            <a:ext cx="2040623" cy="1661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Fast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dirty="0" smtClean="0">
                <a:solidFill>
                  <a:schemeClr val="bg1"/>
                </a:solidFill>
                <a:latin typeface="Georgia" pitchFamily="18" charset="0"/>
              </a:rPr>
              <a:t>Flexible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Rapid visualization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dirty="0" err="1" smtClean="0">
                <a:solidFill>
                  <a:schemeClr val="bg1"/>
                </a:solidFill>
                <a:latin typeface="Georgia" pitchFamily="18" charset="0"/>
              </a:rPr>
              <a:t>Pythonic</a:t>
            </a:r>
            <a:endParaRPr lang="en-US" sz="1800" dirty="0" smtClean="0">
              <a:solidFill>
                <a:schemeClr val="bg1"/>
              </a:solidFill>
              <a:latin typeface="Georgia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Widely integrated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dirty="0" smtClean="0">
                <a:solidFill>
                  <a:schemeClr val="bg1"/>
                </a:solidFill>
                <a:latin typeface="Georgia" pitchFamily="18" charset="0"/>
              </a:rPr>
              <a:t>Not easily scalable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86" y="3118339"/>
            <a:ext cx="2590799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Performant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 at scale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dirty="0" smtClean="0">
                <a:solidFill>
                  <a:schemeClr val="bg1"/>
                </a:solidFill>
                <a:latin typeface="Georgia" pitchFamily="18" charset="0"/>
              </a:rPr>
              <a:t>Fault tolerant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Powerful data warehousing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dirty="0" smtClean="0">
                <a:solidFill>
                  <a:schemeClr val="bg1"/>
                </a:solidFill>
                <a:latin typeface="Georgia" pitchFamily="18" charset="0"/>
              </a:rPr>
              <a:t>Stream-capable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Machine learning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dirty="0" smtClean="0">
                <a:solidFill>
                  <a:schemeClr val="bg1"/>
                </a:solidFill>
                <a:latin typeface="Georgia" pitchFamily="18" charset="0"/>
              </a:rPr>
              <a:t>Mostly un-</a:t>
            </a:r>
            <a:r>
              <a:rPr lang="en-US" sz="1800" dirty="0" err="1" smtClean="0">
                <a:solidFill>
                  <a:schemeClr val="bg1"/>
                </a:solidFill>
                <a:latin typeface="Georgia" pitchFamily="18" charset="0"/>
              </a:rPr>
              <a:t>Pythonic</a:t>
            </a:r>
            <a:endParaRPr lang="en-US" sz="1800" dirty="0" smtClean="0">
              <a:solidFill>
                <a:schemeClr val="bg1"/>
              </a:solidFill>
              <a:latin typeface="Georgia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eorgia" pitchFamily="18" charset="0"/>
                <a:sym typeface="Arial"/>
              </a:rPr>
              <a:t>Slow with UDFs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83851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41</a:t>
            </a:fld>
            <a:endParaRPr dirty="0"/>
          </a:p>
        </p:txBody>
      </p:sp>
      <p:sp>
        <p:nvSpPr>
          <p:cNvPr id="282" name="Google Shape;355;p46"/>
          <p:cNvSpPr txBox="1">
            <a:spLocks noGrp="1"/>
          </p:cNvSpPr>
          <p:nvPr>
            <p:ph type="body" sz="quarter" idx="1"/>
          </p:nvPr>
        </p:nvSpPr>
        <p:spPr>
          <a:xfrm>
            <a:off x="304799" y="969580"/>
            <a:ext cx="8610527" cy="8579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If you register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as a table, you may </a:t>
            </a:r>
            <a:r>
              <a:rPr lang="en-US" sz="2400" dirty="0" err="1" smtClean="0"/>
              <a:t>i</a:t>
            </a:r>
            <a:r>
              <a:rPr sz="2400" smtClean="0"/>
              <a:t>nteract </a:t>
            </a:r>
            <a:r>
              <a:rPr sz="2400" dirty="0"/>
              <a:t>with the table using SQL queries</a:t>
            </a:r>
          </a:p>
        </p:txBody>
      </p:sp>
      <p:sp>
        <p:nvSpPr>
          <p:cNvPr id="283" name="Google Shape;356;p46"/>
          <p:cNvSpPr txBox="1">
            <a:spLocks noGrp="1"/>
          </p:cNvSpPr>
          <p:nvPr>
            <p:ph type="body" idx="13"/>
          </p:nvPr>
        </p:nvSpPr>
        <p:spPr>
          <a:xfrm>
            <a:off x="304798" y="2078472"/>
            <a:ext cx="8555293" cy="42592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transactions_df.createOrReplaceTempView</a:t>
            </a:r>
            <a:r>
              <a:rPr lang="en-US" dirty="0" smtClean="0"/>
              <a:t>('transactions')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query = 'SELECT </a:t>
            </a:r>
            <a:r>
              <a:rPr lang="en-US" dirty="0" err="1" smtClean="0"/>
              <a:t>corr</a:t>
            </a:r>
            <a:r>
              <a:rPr lang="en-US" dirty="0" smtClean="0"/>
              <a:t>(</a:t>
            </a:r>
            <a:r>
              <a:rPr lang="en-US" dirty="0" err="1" smtClean="0"/>
              <a:t>account_balance</a:t>
            </a:r>
            <a:r>
              <a:rPr lang="en-US" dirty="0" smtClean="0"/>
              <a:t>, </a:t>
            </a:r>
            <a:r>
              <a:rPr lang="en-US" dirty="0" err="1" smtClean="0"/>
              <a:t>transaction_amount</a:t>
            </a:r>
            <a:r>
              <a:rPr lang="en-US" dirty="0" smtClean="0"/>
              <a:t>) AS </a:t>
            </a:r>
            <a:r>
              <a:rPr lang="en-US" dirty="0" err="1" smtClean="0"/>
              <a:t>corr</a:t>
            </a:r>
            <a:r>
              <a:rPr lang="en-US" dirty="0" smtClean="0"/>
              <a:t> FROM transactions '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query += 'WHERE </a:t>
            </a:r>
            <a:r>
              <a:rPr lang="en-US" dirty="0" err="1" smtClean="0"/>
              <a:t>transaction_date</a:t>
            </a:r>
            <a:r>
              <a:rPr lang="en-US" dirty="0" smtClean="0"/>
              <a:t> &gt; "2019-06-01"'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spark.sql(query).show()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>
                <a:solidFill>
                  <a:srgbClr val="0070C0"/>
                </a:solidFill>
              </a:rPr>
              <a:t>+------------------+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>
                <a:solidFill>
                  <a:srgbClr val="0070C0"/>
                </a:solidFill>
              </a:rPr>
              <a:t>|              </a:t>
            </a:r>
            <a:r>
              <a:rPr lang="en-US" dirty="0" err="1" smtClean="0">
                <a:solidFill>
                  <a:srgbClr val="0070C0"/>
                </a:solidFill>
              </a:rPr>
              <a:t>corr</a:t>
            </a:r>
            <a:r>
              <a:rPr lang="en-US" dirty="0" smtClean="0">
                <a:solidFill>
                  <a:srgbClr val="0070C0"/>
                </a:solidFill>
              </a:rPr>
              <a:t>|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>
                <a:solidFill>
                  <a:srgbClr val="0070C0"/>
                </a:solidFill>
              </a:rPr>
              <a:t>+------------------+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>
                <a:solidFill>
                  <a:srgbClr val="0070C0"/>
                </a:solidFill>
              </a:rPr>
              <a:t>|0.8867978680229694|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>
                <a:solidFill>
                  <a:srgbClr val="0070C0"/>
                </a:solidFill>
              </a:rPr>
              <a:t>+------------------+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84" name="Google Shape;357;p46"/>
          <p:cNvSpPr txBox="1">
            <a:spLocks noGrp="1"/>
          </p:cNvSpPr>
          <p:nvPr>
            <p:ph type="title"/>
          </p:nvPr>
        </p:nvSpPr>
        <p:spPr>
          <a:xfrm>
            <a:off x="0" y="11156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Spark SQL: For the SQL Lovers!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File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 (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Parquet</a:t>
            </a:r>
          </a:p>
          <a:p>
            <a:r>
              <a:rPr lang="en-US" dirty="0" smtClean="0"/>
              <a:t>ORC (Optimized Row Columnar)</a:t>
            </a:r>
          </a:p>
          <a:p>
            <a:r>
              <a:rPr lang="en-US" dirty="0" smtClean="0"/>
              <a:t>Avro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Like </a:t>
            </a:r>
            <a:r>
              <a:rPr lang="en-US" dirty="0" err="1" smtClean="0"/>
              <a:t>Hadoop</a:t>
            </a:r>
            <a:r>
              <a:rPr lang="en-US" dirty="0" smtClean="0"/>
              <a:t> itself, HDFS is distributed and fault-tolerant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Avro is optimized for row serialization and carries its schema around with it, allowing for schema evolution (good for changing data)</a:t>
            </a:r>
          </a:p>
          <a:p>
            <a:pPr>
              <a:buNone/>
            </a:pPr>
            <a:r>
              <a:rPr lang="en-US" dirty="0" smtClean="0"/>
              <a:t>Parquet is column-optimized, which is great for selecting variables and accessing aggregate functions</a:t>
            </a:r>
          </a:p>
          <a:p>
            <a:pPr>
              <a:buNone/>
            </a:pPr>
            <a:r>
              <a:rPr lang="en-US" dirty="0" smtClean="0"/>
              <a:t>ORC can process rows in parallel and stores vital statistics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Shared\Webinars\PySpark\images\terminator_poster.jf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1877" y="1336432"/>
            <a:ext cx="3141784" cy="47126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5556738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Machine learning </a:t>
            </a:r>
            <a:r>
              <a:rPr lang="en-US" dirty="0" smtClean="0"/>
              <a:t>(ML) primarily </a:t>
            </a:r>
            <a:r>
              <a:rPr lang="en-US" dirty="0" smtClean="0"/>
              <a:t>concerned with </a:t>
            </a:r>
            <a:r>
              <a:rPr lang="en-US" i="1" dirty="0" smtClean="0"/>
              <a:t>prediction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I don’t have time to cover ML theory in these five minutes!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“Prediction is hard — especially about the future” </a:t>
            </a:r>
            <a:r>
              <a:rPr lang="en-US" dirty="0" smtClean="0"/>
              <a:t>— Yogi Berra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“Every model is broken — some are more useful than others” — </a:t>
            </a:r>
            <a:r>
              <a:rPr lang="en-US" dirty="0" smtClean="0"/>
              <a:t>John </a:t>
            </a:r>
            <a:r>
              <a:rPr lang="en-US" dirty="0" err="1" smtClean="0"/>
              <a:t>Tukey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8666" y="6273311"/>
            <a:ext cx="1235916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Universal Pictures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Key Ingredients for 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Although there are a dizzying array of machine learning algorithms and architectures available, every machine learning model requires the following four ingredients, in order of importance:</a:t>
            </a:r>
          </a:p>
          <a:p>
            <a:pPr>
              <a:buNone/>
            </a:pPr>
            <a:endParaRPr lang="en-US" dirty="0" smtClean="0"/>
          </a:p>
          <a:p>
            <a:pPr marL="476250" indent="-457200">
              <a:buFont typeface="+mj-lt"/>
              <a:buAutoNum type="arabicPeriod"/>
            </a:pPr>
            <a:r>
              <a:rPr lang="en-US" sz="2800" dirty="0" smtClean="0"/>
              <a:t>Data</a:t>
            </a:r>
          </a:p>
          <a:p>
            <a:pPr marL="476250" indent="-457200">
              <a:buFont typeface="+mj-lt"/>
              <a:buAutoNum type="arabicPeriod"/>
            </a:pPr>
            <a:r>
              <a:rPr lang="en-US" sz="2800" dirty="0" smtClean="0"/>
              <a:t>Algorithm</a:t>
            </a:r>
          </a:p>
          <a:p>
            <a:pPr marL="476250" indent="-457200">
              <a:buFont typeface="+mj-lt"/>
              <a:buAutoNum type="arabicPeriod"/>
            </a:pPr>
            <a:r>
              <a:rPr lang="en-US" sz="2800" dirty="0" smtClean="0"/>
              <a:t>Loss (accuracy) function</a:t>
            </a:r>
          </a:p>
          <a:p>
            <a:pPr marL="476250" indent="-457200">
              <a:buFont typeface="+mj-lt"/>
              <a:buAutoNum type="arabicPeriod"/>
            </a:pPr>
            <a:r>
              <a:rPr lang="en-US" sz="2800" dirty="0" smtClean="0"/>
              <a:t>Optimization scheme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ML Strategy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2908" y="3006970"/>
          <a:ext cx="660595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977"/>
                <a:gridCol w="3302977"/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Continuous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Discrete/categorical</a:t>
                      </a:r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Regression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Classification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990600"/>
            <a:ext cx="8686800" cy="373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342900" marR="0" lvl="0" indent="-3238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C5184"/>
              </a:buClr>
              <a:buSzPts val="3200"/>
              <a:buFont typeface="Arial"/>
              <a:buChar char="•"/>
              <a:tabLst/>
              <a:defRPr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ssential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identify the key variable, or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target of prediction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238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C5184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This dictates your choice of algorithm</a:t>
            </a:r>
          </a:p>
          <a:p>
            <a:pPr marL="342900" marR="0" lvl="0" indent="-3238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C5184"/>
              </a:buClr>
              <a:buSzPts val="3200"/>
              <a:buFont typeface="Arial"/>
              <a:buChar char="•"/>
              <a:tabLst/>
              <a:defRPr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 labels: you must choose an unsupervised algorithm</a:t>
            </a:r>
          </a:p>
          <a:p>
            <a:pPr marL="342900" marR="0" lvl="0" indent="-3238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C5184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Labels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you must consider the nature of your target variable: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dirty="0" err="1" smtClean="0"/>
              <a:t>vs</a:t>
            </a:r>
            <a:r>
              <a:rPr lang="en-US" dirty="0" smtClean="0"/>
              <a:t> Unsupervised 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4432" y="1377460"/>
            <a:ext cx="7924800" cy="4724400"/>
            <a:chOff x="457200" y="1295400"/>
            <a:chExt cx="7924800" cy="4724400"/>
          </a:xfrm>
        </p:grpSpPr>
        <p:sp>
          <p:nvSpPr>
            <p:cNvPr id="5" name="Rectangle 4"/>
            <p:cNvSpPr/>
            <p:nvPr/>
          </p:nvSpPr>
          <p:spPr>
            <a:xfrm>
              <a:off x="457200" y="1295400"/>
              <a:ext cx="3962400" cy="4724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457200" y="1295400"/>
              <a:ext cx="7924800" cy="4724400"/>
              <a:chOff x="457200" y="1295400"/>
              <a:chExt cx="7924800" cy="4724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19600" y="1295400"/>
                <a:ext cx="3962400" cy="472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" name="Rectangle 3"/>
              <p:cNvSpPr/>
              <p:nvPr/>
            </p:nvSpPr>
            <p:spPr>
              <a:xfrm>
                <a:off x="457200" y="1295400"/>
                <a:ext cx="3962400" cy="12954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Supervised</a:t>
                </a:r>
                <a:endParaRPr lang="en-US" sz="32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19600" y="1295400"/>
                <a:ext cx="3962400" cy="1295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Unsupervised</a:t>
                </a:r>
                <a:endParaRPr lang="en-US" sz="3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90600" y="2819400"/>
                <a:ext cx="3200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Has labels or targets</a:t>
                </a:r>
              </a:p>
              <a:p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2000" y="2743200"/>
                <a:ext cx="3733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No explicit labeling (no ‘ground truth’)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5800" y="3657600"/>
                <a:ext cx="3619261" cy="2185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2000" dirty="0" smtClean="0"/>
                  <a:t>Linear/logistic regression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000" dirty="0" smtClean="0"/>
                  <a:t>Random forest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000" dirty="0" smtClean="0"/>
                  <a:t>Support vector machines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000" dirty="0" smtClean="0"/>
                  <a:t>Artificial neural networks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000" dirty="0" smtClean="0"/>
                  <a:t>Gradient-boosted decision trees</a:t>
                </a:r>
              </a:p>
              <a:p>
                <a:pPr>
                  <a:buFont typeface="Arial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48200" y="3733800"/>
                <a:ext cx="3352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2000" dirty="0" smtClean="0"/>
                  <a:t>Dimensionality reduction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dirty="0" smtClean="0"/>
                  <a:t>PCA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dirty="0" smtClean="0"/>
                  <a:t>Factor Analysis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000" dirty="0" smtClean="0"/>
                  <a:t>Clustering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dirty="0" smtClean="0"/>
                  <a:t>K-means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dirty="0" smtClean="0"/>
                  <a:t>DBSCAN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</a:t>
            </a:r>
            <a:r>
              <a:rPr lang="en-US" dirty="0" err="1" smtClean="0"/>
              <a:t>vs</a:t>
            </a:r>
            <a:r>
              <a:rPr lang="en-US" dirty="0" smtClean="0"/>
              <a:t> Unsupervised 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295400"/>
            <a:ext cx="7924800" cy="4724400"/>
            <a:chOff x="457200" y="1295400"/>
            <a:chExt cx="7924800" cy="4724400"/>
          </a:xfrm>
        </p:grpSpPr>
        <p:sp>
          <p:nvSpPr>
            <p:cNvPr id="5" name="Rectangle 4"/>
            <p:cNvSpPr/>
            <p:nvPr/>
          </p:nvSpPr>
          <p:spPr>
            <a:xfrm>
              <a:off x="4419600" y="1295400"/>
              <a:ext cx="3962400" cy="472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1295400"/>
              <a:ext cx="3962400" cy="4724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1295400"/>
              <a:ext cx="3962400" cy="1295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Supervised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1295400"/>
              <a:ext cx="3962400" cy="1295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Unsupervised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0600" y="2819400"/>
              <a:ext cx="3200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Has labels or targets</a:t>
              </a:r>
            </a:p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2743200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 explicit labeling (no ‘ground truth’)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800" y="3657600"/>
              <a:ext cx="3619261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000" dirty="0" smtClean="0"/>
                <a:t>Linear/logistic regression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/>
                <a:t>Random forest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/>
                <a:t>Support vector machines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/>
                <a:t>Artificial neural networks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/>
                <a:t>Gradient-boosted decision trees</a:t>
              </a:r>
            </a:p>
            <a:p>
              <a:pPr>
                <a:buFont typeface="Arial" pitchFamily="34" charset="0"/>
                <a:buChar char="•"/>
              </a:pPr>
              <a:endParaRPr lang="en-US" dirty="0" smtClean="0"/>
            </a:p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8200" y="3733800"/>
              <a:ext cx="33528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000" dirty="0" smtClean="0"/>
                <a:t>Dimensionality reduction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2000" dirty="0" smtClean="0"/>
                <a:t>PCA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2000" dirty="0" smtClean="0"/>
                <a:t>Factor Analysis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/>
                <a:t>Clustering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2000" dirty="0" smtClean="0"/>
                <a:t>K-means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2000" dirty="0" smtClean="0"/>
                <a:t>DBSCAN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3429000"/>
              <a:ext cx="5486400" cy="24384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3429000"/>
              <a:ext cx="5486400" cy="838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Reinforcement Learning</a:t>
              </a:r>
              <a:endParaRPr 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1800" y="4648200"/>
              <a:ext cx="32780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000" dirty="0" smtClean="0"/>
                <a:t>Markov-chain Monte Carlo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000" dirty="0" smtClean="0"/>
                <a:t>Deep reinforcement learning</a:t>
              </a:r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and Spark </a:t>
            </a:r>
            <a:r>
              <a:rPr lang="en-US" dirty="0" smtClean="0"/>
              <a:t>— </a:t>
            </a:r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Spark’s unified API(s) to machine learning</a:t>
            </a:r>
          </a:p>
          <a:p>
            <a:r>
              <a:rPr lang="en-US" dirty="0" smtClean="0"/>
              <a:t>Confusingly, there 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spark.ml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spark.mllib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The official name is ‘</a:t>
            </a:r>
            <a:r>
              <a:rPr lang="en-US" dirty="0" err="1" smtClean="0"/>
              <a:t>MLlib</a:t>
            </a:r>
            <a:r>
              <a:rPr lang="en-US" dirty="0" smtClean="0"/>
              <a:t>,’ but we will only deal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spark.ml</a:t>
            </a:r>
            <a:r>
              <a:rPr lang="en-US" dirty="0" smtClean="0"/>
              <a:t> imports</a:t>
            </a:r>
          </a:p>
          <a:p>
            <a:r>
              <a:rPr lang="en-US" dirty="0" smtClean="0"/>
              <a:t>Similar features to </a:t>
            </a:r>
            <a:r>
              <a:rPr lang="en-US" dirty="0" err="1" smtClean="0"/>
              <a:t>scikit</a:t>
            </a:r>
            <a:r>
              <a:rPr lang="en-US" dirty="0" smtClean="0"/>
              <a:t>-learn (your one-stop shop for all your traditional machine learning needs™)</a:t>
            </a:r>
          </a:p>
          <a:p>
            <a:r>
              <a:rPr lang="en-US" dirty="0" smtClean="0"/>
              <a:t>Documentation online: </a:t>
            </a:r>
            <a:r>
              <a:rPr lang="en-US" dirty="0" smtClean="0">
                <a:hlinkClick r:id="rId2"/>
              </a:rPr>
              <a:t>https://spark.apache.org/mllib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917801" y="6583851"/>
            <a:ext cx="150000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49</a:t>
            </a:fld>
            <a:endParaRPr dirty="0"/>
          </a:p>
        </p:txBody>
      </p:sp>
      <p:sp>
        <p:nvSpPr>
          <p:cNvPr id="107" name="Google Shape;78;p12"/>
          <p:cNvSpPr txBox="1">
            <a:spLocks noGrp="1"/>
          </p:cNvSpPr>
          <p:nvPr>
            <p:ph type="body" sz="half" idx="1"/>
          </p:nvPr>
        </p:nvSpPr>
        <p:spPr>
          <a:xfrm>
            <a:off x="304799" y="990595"/>
            <a:ext cx="8610527" cy="1543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None/>
            </a:lvl1pPr>
          </a:lstStyle>
          <a:p>
            <a:r>
              <a:rPr sz="2400" dirty="0"/>
              <a:t>As is common with machine learning libraries, a lot of data preparation is required to be properly ingested by the various libraries. </a:t>
            </a:r>
            <a:r>
              <a:rPr sz="2400"/>
              <a:t>Spark </a:t>
            </a:r>
            <a:r>
              <a:rPr sz="2400" smtClean="0"/>
              <a:t>ML</a:t>
            </a:r>
            <a:r>
              <a:rPr lang="en-US" sz="2400" dirty="0" smtClean="0"/>
              <a:t>lib</a:t>
            </a:r>
            <a:r>
              <a:rPr sz="2400" smtClean="0"/>
              <a:t> </a:t>
            </a:r>
            <a:r>
              <a:rPr sz="2400" dirty="0"/>
              <a:t>has convenience functions for this purpose. We will need to </a:t>
            </a:r>
            <a:r>
              <a:rPr sz="2400"/>
              <a:t>prepare </a:t>
            </a:r>
            <a:r>
              <a:rPr sz="2400" smtClean="0"/>
              <a:t>CNC </a:t>
            </a:r>
            <a:r>
              <a:rPr sz="2400" dirty="0"/>
              <a:t>mill data to have features and labels:</a:t>
            </a:r>
          </a:p>
        </p:txBody>
      </p:sp>
      <p:sp>
        <p:nvSpPr>
          <p:cNvPr id="108" name="Google Shape;79;p12"/>
          <p:cNvSpPr txBox="1">
            <a:spLocks noGrp="1"/>
          </p:cNvSpPr>
          <p:nvPr>
            <p:ph type="body" idx="13"/>
          </p:nvPr>
        </p:nvSpPr>
        <p:spPr>
          <a:xfrm>
            <a:off x="304799" y="3257550"/>
            <a:ext cx="8610527" cy="2343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# To generate labels column from categorical data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from pyspark.ml.feature </a:t>
            </a:r>
            <a:r>
              <a:rPr/>
              <a:t>import </a:t>
            </a:r>
            <a:r>
              <a:rPr smtClean="0"/>
              <a:t>OneHotEncoder, </a:t>
            </a:r>
            <a:r>
              <a:t>StringIndexer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# To generate features vector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from pyspark.ml.linalg import Vectors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from pyspark.ml.feature import VectorAssembler</a:t>
            </a:r>
          </a:p>
        </p:txBody>
      </p:sp>
      <p:sp>
        <p:nvSpPr>
          <p:cNvPr id="109" name="Google Shape;80;p12"/>
          <p:cNvSpPr txBox="1">
            <a:spLocks noGrp="1"/>
          </p:cNvSpPr>
          <p:nvPr>
            <p:ph type="title"/>
          </p:nvPr>
        </p:nvSpPr>
        <p:spPr>
          <a:xfrm>
            <a:off x="0" y="11156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Data Preparation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Vs of 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four main  factors determining whether it is time to scale </a:t>
            </a:r>
            <a:r>
              <a:rPr lang="en-US" i="1" dirty="0" smtClean="0"/>
              <a:t>horizontally</a:t>
            </a:r>
            <a:r>
              <a:rPr lang="en-US" dirty="0" smtClean="0"/>
              <a:t> — i.e. to adopt distributed computing: </a:t>
            </a:r>
          </a:p>
          <a:p>
            <a:endParaRPr lang="en-US" dirty="0" smtClean="0"/>
          </a:p>
          <a:p>
            <a:pPr marL="476250" indent="-457200">
              <a:buFont typeface="+mj-lt"/>
              <a:buAutoNum type="arabicPeriod"/>
            </a:pPr>
            <a:r>
              <a:rPr lang="en-US" b="1" dirty="0" smtClean="0"/>
              <a:t>Volume</a:t>
            </a:r>
          </a:p>
          <a:p>
            <a:pPr marL="476250" indent="-457200">
              <a:buFont typeface="+mj-lt"/>
              <a:buAutoNum type="arabicPeriod"/>
            </a:pPr>
            <a:r>
              <a:rPr lang="en-US" b="1" dirty="0" smtClean="0"/>
              <a:t>Velocity</a:t>
            </a:r>
          </a:p>
          <a:p>
            <a:pPr marL="476250" indent="-457200">
              <a:buFont typeface="+mj-lt"/>
              <a:buAutoNum type="arabicPeriod"/>
            </a:pPr>
            <a:r>
              <a:rPr lang="en-US" b="1" dirty="0" smtClean="0"/>
              <a:t>Variety</a:t>
            </a:r>
          </a:p>
          <a:p>
            <a:pPr marL="476250" indent="-457200">
              <a:buFont typeface="+mj-lt"/>
              <a:buAutoNum type="arabicPeriod"/>
            </a:pPr>
            <a:r>
              <a:rPr lang="en-US" b="1" dirty="0" smtClean="0"/>
              <a:t>Veracity</a:t>
            </a:r>
            <a:endParaRPr 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917801" y="6583851"/>
            <a:ext cx="150000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50</a:t>
            </a:fld>
            <a:endParaRPr dirty="0"/>
          </a:p>
        </p:txBody>
      </p:sp>
      <p:sp>
        <p:nvSpPr>
          <p:cNvPr id="112" name="Google Shape;94;p14"/>
          <p:cNvSpPr txBox="1">
            <a:spLocks noGrp="1"/>
          </p:cNvSpPr>
          <p:nvPr>
            <p:ph type="body" sz="half" idx="1"/>
          </p:nvPr>
        </p:nvSpPr>
        <p:spPr>
          <a:xfrm>
            <a:off x="304799" y="1022133"/>
            <a:ext cx="8610527" cy="154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r>
              <a:rPr sz="2400" dirty="0"/>
              <a:t>Import the data</a:t>
            </a:r>
          </a:p>
        </p:txBody>
      </p:sp>
      <p:sp>
        <p:nvSpPr>
          <p:cNvPr id="113" name="Google Shape;95;p14"/>
          <p:cNvSpPr txBox="1">
            <a:spLocks noGrp="1"/>
          </p:cNvSpPr>
          <p:nvPr>
            <p:ph type="body" idx="13"/>
          </p:nvPr>
        </p:nvSpPr>
        <p:spPr>
          <a:xfrm>
            <a:off x="304799" y="2700502"/>
            <a:ext cx="8610527" cy="33345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from pyspark.sql import SparkSession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spark = SparkSession.builder.appName('spark_ml').</a:t>
            </a:r>
            <a:r>
              <a:rPr/>
              <a:t>getOrCreate</a:t>
            </a:r>
            <a:r>
              <a:rPr smtClean="0"/>
              <a:t>()</a:t>
            </a: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DATA_DIR = "../data" #or wherever this </a:t>
            </a:r>
            <a:r>
              <a:rPr/>
              <a:t>might </a:t>
            </a:r>
            <a:r>
              <a:rPr smtClean="0"/>
              <a:t>be</a:t>
            </a: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FILE_PATH = </a:t>
            </a:r>
            <a:r>
              <a:rPr lang="en-US" dirty="0" err="1" smtClean="0"/>
              <a:t>os.path.join</a:t>
            </a:r>
            <a:r>
              <a:rPr lang="en-US" dirty="0" smtClean="0"/>
              <a:t>(DATA_DIR, "manufacturing", "</a:t>
            </a:r>
            <a:r>
              <a:rPr lang="en-US" dirty="0" err="1" smtClean="0"/>
              <a:t>CNC_Tool_Wear</a:t>
            </a:r>
            <a:r>
              <a:rPr lang="en-US" dirty="0" smtClean="0"/>
              <a:t>", "cnc_experiments_all.csv") 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cnc_data </a:t>
            </a:r>
            <a:r>
              <a:rPr/>
              <a:t>= </a:t>
            </a:r>
            <a:r>
              <a:rPr smtClean="0"/>
              <a:t>spark.read.csv(</a:t>
            </a:r>
            <a:r>
              <a:rPr lang="en-US" dirty="0" smtClean="0"/>
              <a:t>FILE_PATH, </a:t>
            </a:r>
            <a:r>
              <a:rPr smtClean="0"/>
              <a:t>header=True</a:t>
            </a:r>
            <a:r>
              <a:rPr/>
              <a:t>, </a:t>
            </a:r>
            <a:r>
              <a:rPr lang="en-US" dirty="0" smtClean="0"/>
              <a:t>							</a:t>
            </a:r>
            <a:r>
              <a:rPr smtClean="0"/>
              <a:t>inferSchema=True</a:t>
            </a:r>
            <a:r>
              <a:t>)</a:t>
            </a:r>
          </a:p>
        </p:txBody>
      </p:sp>
      <p:sp>
        <p:nvSpPr>
          <p:cNvPr id="114" name="Google Shape;96;p14"/>
          <p:cNvSpPr txBox="1">
            <a:spLocks noGrp="1"/>
          </p:cNvSpPr>
          <p:nvPr>
            <p:ph type="title"/>
          </p:nvPr>
        </p:nvSpPr>
        <p:spPr>
          <a:xfrm>
            <a:off x="0" y="12207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t>Import the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917801" y="6583851"/>
            <a:ext cx="150000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51</a:t>
            </a:fld>
            <a:endParaRPr dirty="0"/>
          </a:p>
        </p:txBody>
      </p:sp>
      <p:sp>
        <p:nvSpPr>
          <p:cNvPr id="117" name="Google Shape;102;p15"/>
          <p:cNvSpPr txBox="1">
            <a:spLocks noGrp="1"/>
          </p:cNvSpPr>
          <p:nvPr>
            <p:ph type="body" idx="1"/>
          </p:nvPr>
        </p:nvSpPr>
        <p:spPr>
          <a:xfrm>
            <a:off x="304799" y="1022133"/>
            <a:ext cx="8610527" cy="287217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rPr sz="2200" dirty="0"/>
              <a:t>Can we predict the tool condition on a CNC mill, given a whole lot of sensor data? We have labels for </a:t>
            </a:r>
            <a:r>
              <a:rPr sz="2200" dirty="0" err="1"/>
              <a:t>tool_condition</a:t>
            </a:r>
            <a:r>
              <a:rPr sz="2200" dirty="0"/>
              <a:t>, namely 'worn' and 'unworn'. We need to convert these to a numerical format.</a:t>
            </a:r>
            <a:endParaRPr lang="en-US" sz="2200" dirty="0"/>
          </a:p>
          <a:p>
            <a:pPr marL="0" indent="0">
              <a:buSzTx/>
              <a:buNone/>
            </a:pPr>
            <a:endParaRPr sz="2200" dirty="0"/>
          </a:p>
          <a:p>
            <a:pPr marL="0" indent="0">
              <a:buSzTx/>
              <a:buNone/>
            </a:pPr>
            <a:r>
              <a:rPr sz="2200" dirty="0"/>
              <a:t>NOTE: the off-the-shelf classifiers in </a:t>
            </a:r>
            <a:r>
              <a:rPr sz="2200"/>
              <a:t>Spark </a:t>
            </a:r>
            <a:r>
              <a:rPr sz="2200" smtClean="0"/>
              <a:t>ML</a:t>
            </a:r>
            <a:r>
              <a:rPr lang="en-US" sz="2200" dirty="0" smtClean="0"/>
              <a:t>lib</a:t>
            </a:r>
            <a:r>
              <a:rPr sz="2200" smtClean="0"/>
              <a:t> </a:t>
            </a:r>
            <a:r>
              <a:rPr sz="2200" dirty="0"/>
              <a:t>tend to have default names of the features ('features') and the class labels ('label'). We could alter these with </a:t>
            </a:r>
            <a:r>
              <a:rPr sz="2200" dirty="0" err="1">
                <a:latin typeface="Courier New" pitchFamily="49" charset="0"/>
                <a:cs typeface="Courier New" pitchFamily="49" charset="0"/>
              </a:rPr>
              <a:t>featuresCol</a:t>
            </a:r>
            <a:r>
              <a:rPr sz="2200" dirty="0">
                <a:latin typeface="Courier New" pitchFamily="49" charset="0"/>
                <a:cs typeface="Courier New" pitchFamily="49" charset="0"/>
              </a:rPr>
              <a:t>='features'</a:t>
            </a:r>
            <a:r>
              <a:rPr sz="2200" dirty="0">
                <a:latin typeface="+mn-lt"/>
                <a:cs typeface="Courier New" pitchFamily="49" charset="0"/>
              </a:rPr>
              <a:t>,</a:t>
            </a:r>
            <a:r>
              <a:rPr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dirty="0"/>
              <a:t>and </a:t>
            </a:r>
            <a:r>
              <a:rPr sz="2200" dirty="0" err="1">
                <a:latin typeface="Courier New" pitchFamily="49" charset="0"/>
                <a:cs typeface="Courier New" pitchFamily="49" charset="0"/>
              </a:rPr>
              <a:t>labelCol</a:t>
            </a:r>
            <a:r>
              <a:rPr sz="2200" dirty="0">
                <a:latin typeface="Courier New" pitchFamily="49" charset="0"/>
                <a:cs typeface="Courier New" pitchFamily="49" charset="0"/>
              </a:rPr>
              <a:t>='label'</a:t>
            </a:r>
            <a:r>
              <a:rPr sz="2200" dirty="0">
                <a:latin typeface="+mn-lt"/>
                <a:cs typeface="Courier New" pitchFamily="49" charset="0"/>
              </a:rPr>
              <a:t>;</a:t>
            </a:r>
            <a:r>
              <a:rPr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dirty="0"/>
              <a:t>we instead choose the default names hereafter.</a:t>
            </a:r>
          </a:p>
        </p:txBody>
      </p:sp>
      <p:sp>
        <p:nvSpPr>
          <p:cNvPr id="118" name="Google Shape;103;p15"/>
          <p:cNvSpPr txBox="1">
            <a:spLocks noGrp="1"/>
          </p:cNvSpPr>
          <p:nvPr>
            <p:ph type="body" idx="13"/>
          </p:nvPr>
        </p:nvSpPr>
        <p:spPr>
          <a:xfrm>
            <a:off x="304799" y="4299387"/>
            <a:ext cx="8610527" cy="15430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cnc_class_labels = StringIndexer(inputCol='tool_condition', outputCol=</a:t>
            </a:r>
            <a:r>
              <a:rPr/>
              <a:t>'label</a:t>
            </a:r>
            <a:r>
              <a:rPr smtClean="0"/>
              <a:t>')</a:t>
            </a:r>
            <a:endParaRPr lang="en-US" dirty="0" smtClean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cnc_data = cnc_class_labels.fit(cnc_data).transform(cnc_data)</a:t>
            </a:r>
          </a:p>
        </p:txBody>
      </p:sp>
      <p:sp>
        <p:nvSpPr>
          <p:cNvPr id="119" name="Google Shape;104;p15"/>
          <p:cNvSpPr txBox="1">
            <a:spLocks noGrp="1"/>
          </p:cNvSpPr>
          <p:nvPr>
            <p:ph type="title"/>
          </p:nvPr>
        </p:nvSpPr>
        <p:spPr>
          <a:xfrm>
            <a:off x="0" y="12207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t>CNC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52</a:t>
            </a:fld>
            <a:endParaRPr dirty="0"/>
          </a:p>
        </p:txBody>
      </p:sp>
      <p:sp>
        <p:nvSpPr>
          <p:cNvPr id="122" name="Google Shape;110;p16"/>
          <p:cNvSpPr txBox="1">
            <a:spLocks noGrp="1"/>
          </p:cNvSpPr>
          <p:nvPr>
            <p:ph type="body" sz="half" idx="1"/>
          </p:nvPr>
        </p:nvSpPr>
        <p:spPr>
          <a:xfrm>
            <a:off x="304799" y="964412"/>
            <a:ext cx="8610527" cy="969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r>
              <a:rPr sz="2400" dirty="0"/>
              <a:t>Convert the non-string features to a feature vector:</a:t>
            </a:r>
          </a:p>
        </p:txBody>
      </p:sp>
      <p:sp>
        <p:nvSpPr>
          <p:cNvPr id="123" name="Google Shape;111;p16"/>
          <p:cNvSpPr txBox="1">
            <a:spLocks noGrp="1"/>
          </p:cNvSpPr>
          <p:nvPr>
            <p:ph type="body" idx="13"/>
          </p:nvPr>
        </p:nvSpPr>
        <p:spPr>
          <a:xfrm>
            <a:off x="304799" y="2195925"/>
            <a:ext cx="5161052" cy="3404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cnc_feature_labels = cnc_data.columns[0:47] + cnc_data.columns[49:51]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050"/>
          </a:p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cnc_feature_vector = VectorAssembler(</a:t>
            </a:r>
          </a:p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inputCols=cnc_feature_labels,</a:t>
            </a:r>
          </a:p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outputCol="features</a:t>
            </a:r>
            <a:r>
              <a:rPr/>
              <a:t>")  </a:t>
            </a:r>
            <a:endParaRPr lang="en-US" dirty="0" smtClean="0"/>
          </a:p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# </a:t>
            </a:r>
            <a:r>
              <a:t>Note the strict naming convention here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050"/>
          </a:p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cnc_data = cnc_feature_vector.transform(cnc_data)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050"/>
          </a:p>
          <a:p>
            <a:pPr marL="0"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cnc_data.sample(0.001</a:t>
            </a:r>
            <a:r>
              <a:t>).select("features", "label").show(10)</a:t>
            </a:r>
          </a:p>
        </p:txBody>
      </p:sp>
      <p:sp>
        <p:nvSpPr>
          <p:cNvPr id="124" name="Google Shape;112;p16"/>
          <p:cNvSpPr txBox="1">
            <a:spLocks noGrp="1"/>
          </p:cNvSpPr>
          <p:nvPr>
            <p:ph type="title"/>
          </p:nvPr>
        </p:nvSpPr>
        <p:spPr>
          <a:xfrm>
            <a:off x="0" y="10105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Converting Features</a:t>
            </a:r>
          </a:p>
        </p:txBody>
      </p:sp>
      <p:sp>
        <p:nvSpPr>
          <p:cNvPr id="125" name="Google Shape;113;p16"/>
          <p:cNvSpPr txBox="1"/>
          <p:nvPr/>
        </p:nvSpPr>
        <p:spPr>
          <a:xfrm>
            <a:off x="5626969" y="2206652"/>
            <a:ext cx="3339450" cy="288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Converted features and labels for CNC wear dataset: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+--------------------+-----+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            features|label|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+--------------------+-----+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|(49,[0,3,6,7,8,10...|  1.0|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|(49,[0,3,6,7,8,11...|  1.0|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|(49,[0,3,6,7,8,11...|  1.0|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|[162.0,0.85,-113....|  1.0|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|[154.0,-18.0,-31....|  1.0|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|[141.0,0.075,25.0...|  1.0|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|(49,[0,3,6,7,8,9,...|  1.0|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|[153.0,6.25,56.3,...|  0.0|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|[145.0,-19.6,75.0...|  0.0|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|[159.0,-0.1,-56.3...|  0.0|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+--------------------+-----+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/>
              <a:t>only showing top 10 rows</a:t>
            </a:r>
          </a:p>
        </p:txBody>
      </p:sp>
      <p:sp>
        <p:nvSpPr>
          <p:cNvPr id="126" name="Google Shape;114;p16"/>
          <p:cNvSpPr/>
          <p:nvPr/>
        </p:nvSpPr>
        <p:spPr>
          <a:xfrm flipV="1">
            <a:off x="4550055" y="4190471"/>
            <a:ext cx="1128124" cy="483941"/>
          </a:xfrm>
          <a:prstGeom prst="line">
            <a:avLst/>
          </a:prstGeom>
          <a:ln w="28575">
            <a:solidFill>
              <a:srgbClr val="D1282E"/>
            </a:solidFill>
            <a:tailEnd type="triangle"/>
          </a:ln>
        </p:spPr>
        <p:txBody>
          <a:bodyPr lIns="0" tIns="0" rIns="0" bIns="0"/>
          <a:lstStyle/>
          <a:p>
            <a:endParaRPr sz="10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53</a:t>
            </a:fld>
            <a:endParaRPr dirty="0"/>
          </a:p>
        </p:txBody>
      </p:sp>
      <p:sp>
        <p:nvSpPr>
          <p:cNvPr id="129" name="Google Shape;120;p17"/>
          <p:cNvSpPr txBox="1">
            <a:spLocks noGrp="1"/>
          </p:cNvSpPr>
          <p:nvPr>
            <p:ph type="body" sz="quarter" idx="1"/>
          </p:nvPr>
        </p:nvSpPr>
        <p:spPr>
          <a:xfrm>
            <a:off x="304799" y="990601"/>
            <a:ext cx="8610527" cy="503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r>
              <a:rPr sz="2400" dirty="0"/>
              <a:t>Split the data into training and test sets at 75%</a:t>
            </a:r>
          </a:p>
        </p:txBody>
      </p:sp>
      <p:sp>
        <p:nvSpPr>
          <p:cNvPr id="130" name="Google Shape;121;p17"/>
          <p:cNvSpPr txBox="1">
            <a:spLocks noGrp="1"/>
          </p:cNvSpPr>
          <p:nvPr>
            <p:ph type="body" idx="13"/>
          </p:nvPr>
        </p:nvSpPr>
        <p:spPr>
          <a:xfrm>
            <a:off x="304799" y="2195926"/>
            <a:ext cx="8610527" cy="3404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cnc_train, cnc_test = cnc_data.randomSplit([0.75, 0.25</a:t>
            </a:r>
            <a:r>
              <a:rPr/>
              <a:t>], </a:t>
            </a:r>
            <a:r>
              <a:rPr lang="en-US" dirty="0" smtClean="0"/>
              <a:t>seed=</a:t>
            </a:r>
            <a:r>
              <a:rPr smtClean="0"/>
              <a:t>42</a:t>
            </a:r>
            <a:r>
              <a:t>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800"/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print(f"\nRows of data for training: {cnc_train.count()}, testing: {cnc_test.count()}\n")  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800"/>
          </a:p>
          <a:p>
            <a:pPr marL="0">
              <a:defRPr sz="24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Rows of data for training: 18948, testing: 6338</a:t>
            </a:r>
          </a:p>
        </p:txBody>
      </p:sp>
      <p:sp>
        <p:nvSpPr>
          <p:cNvPr id="131" name="Google Shape;122;p17"/>
          <p:cNvSpPr txBox="1">
            <a:spLocks noGrp="1"/>
          </p:cNvSpPr>
          <p:nvPr>
            <p:ph type="title"/>
          </p:nvPr>
        </p:nvSpPr>
        <p:spPr>
          <a:xfrm>
            <a:off x="0" y="10105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Splitting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4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54</a:t>
            </a:fld>
            <a:endParaRPr dirty="0"/>
          </a:p>
        </p:txBody>
      </p:sp>
      <p:sp>
        <p:nvSpPr>
          <p:cNvPr id="134" name="Google Shape;128;p18"/>
          <p:cNvSpPr txBox="1">
            <a:spLocks noGrp="1"/>
          </p:cNvSpPr>
          <p:nvPr>
            <p:ph type="body" sz="half" idx="1"/>
          </p:nvPr>
        </p:nvSpPr>
        <p:spPr>
          <a:xfrm>
            <a:off x="304799" y="980091"/>
            <a:ext cx="8610527" cy="16685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None/>
            </a:lvl1pPr>
          </a:lstStyle>
          <a:p>
            <a:r>
              <a:rPr sz="2400" dirty="0"/>
              <a:t>Once the data are prepared, it is relatively simple to apply the various algorithms in the </a:t>
            </a:r>
            <a:r>
              <a:rPr sz="2400"/>
              <a:t>Spark </a:t>
            </a:r>
            <a:r>
              <a:rPr sz="2400" smtClean="0"/>
              <a:t>ML</a:t>
            </a:r>
            <a:r>
              <a:rPr lang="en-US" sz="2400" dirty="0" smtClean="0"/>
              <a:t>lib</a:t>
            </a:r>
            <a:r>
              <a:rPr sz="2400" smtClean="0"/>
              <a:t> </a:t>
            </a:r>
            <a:r>
              <a:rPr sz="2400" dirty="0"/>
              <a:t>eco-system. We can easily produce a logistic regression classifier. We can even throw in an elastic net!:</a:t>
            </a:r>
          </a:p>
        </p:txBody>
      </p:sp>
      <p:sp>
        <p:nvSpPr>
          <p:cNvPr id="135" name="Google Shape;129;p18"/>
          <p:cNvSpPr txBox="1">
            <a:spLocks noGrp="1"/>
          </p:cNvSpPr>
          <p:nvPr>
            <p:ph type="body" idx="13"/>
          </p:nvPr>
        </p:nvSpPr>
        <p:spPr>
          <a:xfrm>
            <a:off x="304799" y="2875562"/>
            <a:ext cx="8610527" cy="3422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85000" lnSpcReduction="10000"/>
          </a:bodyPr>
          <a:lstStyle/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t>from pyspark.ml.classification import LogisticRegression</a:t>
            </a:r>
          </a:p>
          <a:p>
            <a:pPr marL="0" defTabSz="665226">
              <a:spcBef>
                <a:spcPts val="225"/>
              </a:spcBef>
              <a:defRPr sz="1940">
                <a:latin typeface="Consolas"/>
                <a:ea typeface="Consolas"/>
                <a:cs typeface="Consolas"/>
                <a:sym typeface="Consolas"/>
              </a:defRPr>
            </a:pPr>
            <a:endParaRPr sz="1746"/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t>logReg = LogisticRegression(maxIter=10, regParam=0.3, </a:t>
            </a:r>
            <a:r>
              <a:rPr/>
              <a:t>elasticNetParam=0.8</a:t>
            </a:r>
            <a:r>
              <a:rPr smtClean="0"/>
              <a:t>)</a:t>
            </a:r>
            <a:endParaRPr lang="en-US" dirty="0" smtClean="0"/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t>logRegModel = </a:t>
            </a:r>
            <a:r>
              <a:rPr/>
              <a:t>logReg.fit(cnc_train</a:t>
            </a:r>
            <a:r>
              <a:rPr smtClean="0"/>
              <a:t>)</a:t>
            </a:r>
            <a:endParaRPr lang="en-US" dirty="0" smtClean="0"/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t>print(f"Coefficients: {logRegModel.coefficients}; Intercept: {logRegModel.intercept}")</a:t>
            </a:r>
          </a:p>
          <a:p>
            <a:pPr marL="0" defTabSz="665226">
              <a:spcBef>
                <a:spcPts val="225"/>
              </a:spcBef>
              <a:defRPr sz="2328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 defTabSz="665226">
              <a:spcBef>
                <a:spcPts val="225"/>
              </a:spcBef>
              <a:defRPr sz="2328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Coefficients</a:t>
            </a:r>
            <a:r>
              <a:t>: (49,[],[]); Intercept</a:t>
            </a:r>
            <a:r>
              <a:rPr/>
              <a:t>: </a:t>
            </a:r>
            <a:r>
              <a:rPr lang="en-US" dirty="0" smtClean="0"/>
              <a:t>-</a:t>
            </a:r>
            <a:r>
              <a:rPr smtClean="0"/>
              <a:t>0.10946107408676813</a:t>
            </a:r>
            <a:endParaRPr/>
          </a:p>
        </p:txBody>
      </p:sp>
      <p:sp>
        <p:nvSpPr>
          <p:cNvPr id="136" name="Google Shape;130;p18"/>
          <p:cNvSpPr txBox="1">
            <a:spLocks noGrp="1"/>
          </p:cNvSpPr>
          <p:nvPr>
            <p:ph type="title"/>
          </p:nvPr>
        </p:nvSpPr>
        <p:spPr>
          <a:xfrm>
            <a:off x="0" y="111565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Fitting a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3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55</a:t>
            </a:fld>
            <a:endParaRPr dirty="0"/>
          </a:p>
        </p:txBody>
      </p:sp>
      <p:sp>
        <p:nvSpPr>
          <p:cNvPr id="139" name="Google Shape;136;p19"/>
          <p:cNvSpPr txBox="1">
            <a:spLocks noGrp="1"/>
          </p:cNvSpPr>
          <p:nvPr>
            <p:ph type="body" sz="half" idx="1"/>
          </p:nvPr>
        </p:nvSpPr>
        <p:spPr>
          <a:xfrm>
            <a:off x="304799" y="959071"/>
            <a:ext cx="8610527" cy="16264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None/>
            </a:lvl1pPr>
          </a:lstStyle>
          <a:p>
            <a:r>
              <a:rPr sz="2400" dirty="0"/>
              <a:t>Once the data are prepared, it is relatively simple to apply the various algorithms in the Spark ML eco-system. We can easily produce a logistic regression classifier. We can even throw in an elastic net!:</a:t>
            </a:r>
          </a:p>
        </p:txBody>
      </p:sp>
      <p:sp>
        <p:nvSpPr>
          <p:cNvPr id="140" name="Google Shape;137;p19"/>
          <p:cNvSpPr txBox="1">
            <a:spLocks noGrp="1"/>
          </p:cNvSpPr>
          <p:nvPr>
            <p:ph type="body" idx="13"/>
          </p:nvPr>
        </p:nvSpPr>
        <p:spPr>
          <a:xfrm>
            <a:off x="304799" y="2896583"/>
            <a:ext cx="8610527" cy="340911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/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t>from pyspark.ml.evaluation import BinaryClassificationEvaluator</a:t>
            </a:r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validation </a:t>
            </a:r>
            <a:r>
              <a:t>= </a:t>
            </a:r>
            <a:r>
              <a:rPr/>
              <a:t>logRegModel.transform(cnc_test</a:t>
            </a:r>
            <a:r>
              <a:rPr smtClean="0"/>
              <a:t>)</a:t>
            </a:r>
            <a:r>
              <a:rPr lang="en-US" dirty="0" smtClean="0"/>
              <a:t>\</a:t>
            </a:r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			</a:t>
            </a:r>
            <a:r>
              <a:rPr smtClean="0"/>
              <a:t>.</a:t>
            </a:r>
            <a:r>
              <a:t>select("rawPrediction", "label")</a:t>
            </a:r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evaluator </a:t>
            </a:r>
            <a:r>
              <a:t>= </a:t>
            </a:r>
            <a:r>
              <a:rPr/>
              <a:t>BinaryClassificationEvaluator</a:t>
            </a:r>
            <a:r>
              <a:rPr smtClean="0"/>
              <a:t>()</a:t>
            </a:r>
            <a:r>
              <a:rPr lang="en-US" dirty="0" smtClean="0"/>
              <a:t>\</a:t>
            </a:r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			</a:t>
            </a:r>
            <a:r>
              <a:rPr smtClean="0"/>
              <a:t>.</a:t>
            </a:r>
            <a:r>
              <a:t>setMetricName("areaUnderROC")</a:t>
            </a:r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 defTabSz="665226">
              <a:spcBef>
                <a:spcPts val="225"/>
              </a:spcBef>
              <a:defRPr sz="2328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print(f</a:t>
            </a:r>
            <a:r>
              <a:t>"\nValidation accuracy: {evaluator.evaluate(validation)*100}%\n" )  </a:t>
            </a:r>
          </a:p>
          <a:p>
            <a:pPr marL="0" defTabSz="665226">
              <a:spcBef>
                <a:spcPts val="225"/>
              </a:spcBef>
              <a:defRPr sz="2328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 defTabSz="665226">
              <a:spcBef>
                <a:spcPts val="225"/>
              </a:spcBef>
              <a:defRPr sz="2328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# Results</a:t>
            </a:r>
            <a:r>
              <a:rPr lang="en-US" dirty="0" smtClean="0"/>
              <a:t> (</a:t>
            </a:r>
            <a:r>
              <a:rPr lang="en-US" dirty="0" err="1" smtClean="0"/>
              <a:t>oof</a:t>
            </a:r>
            <a:r>
              <a:rPr lang="en-US" dirty="0" smtClean="0"/>
              <a:t>)</a:t>
            </a:r>
            <a:endParaRPr/>
          </a:p>
          <a:p>
            <a:pPr marL="0" defTabSz="665226">
              <a:spcBef>
                <a:spcPts val="225"/>
              </a:spcBef>
              <a:defRPr sz="2328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Validation accuracy: 50.0%</a:t>
            </a:r>
          </a:p>
        </p:txBody>
      </p:sp>
      <p:sp>
        <p:nvSpPr>
          <p:cNvPr id="141" name="Google Shape;138;p19"/>
          <p:cNvSpPr txBox="1">
            <a:spLocks noGrp="1"/>
          </p:cNvSpPr>
          <p:nvPr>
            <p:ph type="title"/>
          </p:nvPr>
        </p:nvSpPr>
        <p:spPr>
          <a:xfrm>
            <a:off x="0" y="13258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Evaluating a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54818" y="6583852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56</a:t>
            </a:fld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304799" y="1011623"/>
            <a:ext cx="8610527" cy="23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SzTx/>
              <a:buNone/>
            </a:pPr>
            <a:r>
              <a:rPr sz="2400" dirty="0"/>
              <a:t>This concrete data-set has compressive strength (in MPa) -- a continuous outcome -- of various concrete mixtures given a range of controlled conditions. This is a potentially promising application of linear regression.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sz="2400" dirty="0"/>
              <a:t>First, we import the data: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3"/>
          </p:nvPr>
        </p:nvSpPr>
        <p:spPr>
          <a:xfrm>
            <a:off x="304799" y="3416199"/>
            <a:ext cx="8610527" cy="284561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FILE_PATH = </a:t>
            </a:r>
            <a:r>
              <a:rPr lang="en-US" dirty="0" err="1" smtClean="0"/>
              <a:t>os.path.join</a:t>
            </a:r>
            <a:r>
              <a:rPr lang="en-US" dirty="0" smtClean="0"/>
              <a:t>(DATA_DIR, 		"manufacturing", "concrete”,                 	"concrete.csv")</a:t>
            </a:r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concrete_data </a:t>
            </a:r>
            <a:r>
              <a:rPr/>
              <a:t>= </a:t>
            </a:r>
            <a:r>
              <a:rPr smtClean="0"/>
              <a:t>spark.read.csv(</a:t>
            </a:r>
            <a:r>
              <a:rPr lang="en-US" dirty="0" smtClean="0"/>
              <a:t>FILE_PATH,</a:t>
            </a:r>
            <a:r>
              <a:rPr smtClean="0"/>
              <a:t>                  </a:t>
            </a:r>
            <a:r>
              <a:rPr lang="en-US" dirty="0" smtClean="0"/>
              <a:t>		</a:t>
            </a:r>
            <a:r>
              <a:rPr smtClean="0"/>
              <a:t>header=True, inferSchema=True</a:t>
            </a:r>
            <a:r>
              <a:t>)</a:t>
            </a:r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0" y="12207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Linear Regression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7333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57</a:t>
            </a:fld>
            <a:endParaRPr dirty="0"/>
          </a:p>
        </p:txBody>
      </p:sp>
      <p:sp>
        <p:nvSpPr>
          <p:cNvPr id="149" name="Google Shape;152;p21"/>
          <p:cNvSpPr txBox="1">
            <a:spLocks noGrp="1"/>
          </p:cNvSpPr>
          <p:nvPr>
            <p:ph type="body" sz="half" idx="1"/>
          </p:nvPr>
        </p:nvSpPr>
        <p:spPr>
          <a:xfrm>
            <a:off x="304799" y="1064175"/>
            <a:ext cx="8610527" cy="17813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22326" indent="-286511" defTabSz="644652">
              <a:spcBef>
                <a:spcPts val="300"/>
              </a:spcBef>
              <a:buSzPts val="2600"/>
              <a:defRPr sz="2632"/>
            </a:pPr>
            <a:r>
              <a:rPr dirty="0"/>
              <a:t>We rename the last column (compressive strength) to 'label':</a:t>
            </a:r>
          </a:p>
          <a:p>
            <a:pPr marL="322326" indent="-286511" defTabSz="644652">
              <a:spcBef>
                <a:spcPts val="0"/>
              </a:spcBef>
              <a:buSzPts val="2600"/>
              <a:defRPr sz="2632"/>
            </a:pPr>
            <a:r>
              <a:rPr dirty="0"/>
              <a:t>We would like to make the rest into a feature vector, and the rest of the logic is similar to that of the logistic regression example above</a:t>
            </a:r>
            <a:r>
              <a:rPr/>
              <a:t>. </a:t>
            </a:r>
            <a:endParaRPr lang="en-US" dirty="0" smtClean="0"/>
          </a:p>
          <a:p>
            <a:pPr marL="322326" indent="-286511" defTabSz="644652">
              <a:spcBef>
                <a:spcPts val="0"/>
              </a:spcBef>
              <a:buSzPts val="2600"/>
              <a:defRPr sz="2632"/>
            </a:pPr>
            <a:r>
              <a:rPr smtClean="0"/>
              <a:t>Once </a:t>
            </a:r>
            <a:r>
              <a:rPr dirty="0"/>
              <a:t>the logic is clear, we may wish to formalize this as a pipeline. This will apply each of the data transforms and model fits into a single operation.</a:t>
            </a:r>
          </a:p>
        </p:txBody>
      </p:sp>
      <p:sp>
        <p:nvSpPr>
          <p:cNvPr id="150" name="Google Shape;153;p21"/>
          <p:cNvSpPr txBox="1">
            <a:spLocks noGrp="1"/>
          </p:cNvSpPr>
          <p:nvPr>
            <p:ph type="body" idx="13"/>
          </p:nvPr>
        </p:nvSpPr>
        <p:spPr>
          <a:xfrm>
            <a:off x="304799" y="3065069"/>
            <a:ext cx="8610527" cy="31016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0" defTabSz="630935">
              <a:spcBef>
                <a:spcPts val="225"/>
              </a:spcBef>
              <a:defRPr sz="2208">
                <a:latin typeface="Consolas"/>
                <a:ea typeface="Consolas"/>
                <a:cs typeface="Consolas"/>
                <a:sym typeface="Consolas"/>
              </a:defRPr>
            </a:pPr>
            <a:r>
              <a:t>concrete_data </a:t>
            </a:r>
            <a:r>
              <a:rPr/>
              <a:t>= </a:t>
            </a:r>
            <a:r>
              <a:rPr smtClean="0"/>
              <a:t>concrete_data</a:t>
            </a:r>
            <a:r>
              <a:rPr lang="en-US" dirty="0" smtClean="0"/>
              <a:t>\</a:t>
            </a:r>
          </a:p>
          <a:p>
            <a:pPr marL="0" defTabSz="630935">
              <a:spcBef>
                <a:spcPts val="225"/>
              </a:spcBef>
              <a:defRPr sz="2208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.</a:t>
            </a:r>
            <a:r>
              <a:t>withColumnRenamed(concrete_data.columns[-1], "label")</a:t>
            </a:r>
          </a:p>
          <a:p>
            <a:pPr marL="0" defTabSz="630935">
              <a:spcBef>
                <a:spcPts val="225"/>
              </a:spcBef>
              <a:defRPr sz="2208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 defTabSz="630935">
              <a:spcBef>
                <a:spcPts val="225"/>
              </a:spcBef>
              <a:defRPr sz="2208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concrete_feature_labels </a:t>
            </a:r>
            <a:r>
              <a:t>= concrete_data.columns[0:8]</a:t>
            </a:r>
          </a:p>
          <a:p>
            <a:pPr marL="0" defTabSz="630935">
              <a:spcBef>
                <a:spcPts val="225"/>
              </a:spcBef>
              <a:defRPr sz="2208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 defTabSz="630935">
              <a:spcBef>
                <a:spcPts val="225"/>
              </a:spcBef>
              <a:defRPr sz="2208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concrete_feature_vector </a:t>
            </a:r>
            <a:r>
              <a:t>= VectorAssembler(</a:t>
            </a:r>
          </a:p>
          <a:p>
            <a:pPr marL="0" defTabSz="630935">
              <a:spcBef>
                <a:spcPts val="225"/>
              </a:spcBef>
              <a:defRPr sz="2208">
                <a:latin typeface="Consolas"/>
                <a:ea typeface="Consolas"/>
                <a:cs typeface="Consolas"/>
                <a:sym typeface="Consolas"/>
              </a:defRPr>
            </a:pPr>
            <a:r>
              <a:t>    inputCols=concrete_feature_labels,</a:t>
            </a:r>
          </a:p>
          <a:p>
            <a:pPr marL="0" defTabSz="630935">
              <a:spcBef>
                <a:spcPts val="225"/>
              </a:spcBef>
              <a:defRPr sz="2208">
                <a:latin typeface="Consolas"/>
                <a:ea typeface="Consolas"/>
                <a:cs typeface="Consolas"/>
                <a:sym typeface="Consolas"/>
              </a:defRPr>
            </a:pPr>
            <a:r>
              <a:t>    outputCol="features</a:t>
            </a:r>
            <a:r>
              <a:rPr/>
              <a:t>")  </a:t>
            </a:r>
            <a:endParaRPr lang="en-US" dirty="0" smtClean="0"/>
          </a:p>
          <a:p>
            <a:pPr marL="0" defTabSz="630935">
              <a:spcBef>
                <a:spcPts val="225"/>
              </a:spcBef>
              <a:defRPr sz="2208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# </a:t>
            </a:r>
            <a:r>
              <a:t>Note the strict naming convention here</a:t>
            </a:r>
          </a:p>
        </p:txBody>
      </p:sp>
      <p:sp>
        <p:nvSpPr>
          <p:cNvPr id="151" name="Google Shape;154;p21"/>
          <p:cNvSpPr txBox="1">
            <a:spLocks noGrp="1"/>
          </p:cNvSpPr>
          <p:nvPr>
            <p:ph type="title"/>
          </p:nvPr>
        </p:nvSpPr>
        <p:spPr>
          <a:xfrm>
            <a:off x="0" y="11156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t>Preparing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3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58</a:t>
            </a:fld>
            <a:endParaRPr dirty="0"/>
          </a:p>
        </p:txBody>
      </p:sp>
      <p:sp>
        <p:nvSpPr>
          <p:cNvPr id="154" name="Google Shape;160;p22"/>
          <p:cNvSpPr txBox="1">
            <a:spLocks noGrp="1"/>
          </p:cNvSpPr>
          <p:nvPr>
            <p:ph type="body" sz="half" idx="1"/>
          </p:nvPr>
        </p:nvSpPr>
        <p:spPr>
          <a:xfrm>
            <a:off x="304799" y="1600200"/>
            <a:ext cx="8610527" cy="1781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Produce a random split at 75%:</a:t>
            </a:r>
          </a:p>
        </p:txBody>
      </p:sp>
      <p:sp>
        <p:nvSpPr>
          <p:cNvPr id="155" name="Google Shape;161;p22"/>
          <p:cNvSpPr txBox="1">
            <a:spLocks noGrp="1"/>
          </p:cNvSpPr>
          <p:nvPr>
            <p:ph type="body" idx="13"/>
          </p:nvPr>
        </p:nvSpPr>
        <p:spPr>
          <a:xfrm>
            <a:off x="304799" y="2538374"/>
            <a:ext cx="8610527" cy="306232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concrete_train, concrete_test </a:t>
            </a:r>
            <a:r>
              <a:rPr/>
              <a:t>= </a:t>
            </a:r>
            <a:r>
              <a:rPr smtClean="0"/>
              <a:t>concrete_data</a:t>
            </a:r>
            <a:r>
              <a:rPr lang="en-US" dirty="0" smtClean="0"/>
              <a:t>\</a:t>
            </a:r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.</a:t>
            </a:r>
            <a:r>
              <a:t>randomSplit([0.75, 0.25</a:t>
            </a:r>
            <a:r>
              <a:rPr/>
              <a:t>], </a:t>
            </a:r>
            <a:r>
              <a:rPr lang="en-US" dirty="0" smtClean="0"/>
              <a:t>seed=</a:t>
            </a:r>
            <a:r>
              <a:rPr smtClean="0"/>
              <a:t>42)</a:t>
            </a:r>
            <a:endParaRPr lang="en-US" dirty="0" smtClean="0"/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print(f"\nRows of data for training: {concrete_train.count()}, testing: {concrete_test.count()}\n")  </a:t>
            </a:r>
          </a:p>
          <a:p>
            <a:pPr marL="0">
              <a:defRPr sz="24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4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Rows </a:t>
            </a:r>
            <a:r>
              <a:t>of data for training: 755, testing: 275</a:t>
            </a:r>
          </a:p>
        </p:txBody>
      </p:sp>
      <p:sp>
        <p:nvSpPr>
          <p:cNvPr id="156" name="Google Shape;162;p22"/>
          <p:cNvSpPr txBox="1">
            <a:spLocks noGrp="1"/>
          </p:cNvSpPr>
          <p:nvPr>
            <p:ph type="title"/>
          </p:nvPr>
        </p:nvSpPr>
        <p:spPr>
          <a:xfrm>
            <a:off x="0" y="111565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Split the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7333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59</a:t>
            </a:fld>
            <a:endParaRPr dirty="0"/>
          </a:p>
        </p:txBody>
      </p:sp>
      <p:sp>
        <p:nvSpPr>
          <p:cNvPr id="159" name="Google Shape;168;p23"/>
          <p:cNvSpPr txBox="1">
            <a:spLocks noGrp="1"/>
          </p:cNvSpPr>
          <p:nvPr>
            <p:ph type="body" sz="half" idx="1"/>
          </p:nvPr>
        </p:nvSpPr>
        <p:spPr>
          <a:xfrm>
            <a:off x="304799" y="1011623"/>
            <a:ext cx="8610527" cy="1543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Instantiate the model</a:t>
            </a:r>
          </a:p>
          <a:p>
            <a:pPr>
              <a:spcBef>
                <a:spcPts val="0"/>
              </a:spcBef>
            </a:pPr>
            <a:r>
              <a:rPr sz="2400" dirty="0"/>
              <a:t>Create the feature vector and fit the model (i.e. make it concrete) in a single pipeline:</a:t>
            </a:r>
          </a:p>
        </p:txBody>
      </p:sp>
      <p:sp>
        <p:nvSpPr>
          <p:cNvPr id="160" name="Google Shape;169;p23"/>
          <p:cNvSpPr txBox="1">
            <a:spLocks noGrp="1"/>
          </p:cNvSpPr>
          <p:nvPr>
            <p:ph type="body" idx="13"/>
          </p:nvPr>
        </p:nvSpPr>
        <p:spPr>
          <a:xfrm>
            <a:off x="304799" y="2538374"/>
            <a:ext cx="8610527" cy="370149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/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from </a:t>
            </a:r>
            <a:r>
              <a:t>pyspark.ml.regression import LinearRegression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err="1" smtClean="0"/>
              <a:t>linReg</a:t>
            </a:r>
            <a:r>
              <a:rPr lang="en-US" dirty="0" smtClean="0"/>
              <a:t> = </a:t>
            </a:r>
            <a:r>
              <a:rPr lang="en-US" dirty="0" err="1" smtClean="0"/>
              <a:t>LinearRegression</a:t>
            </a:r>
            <a:r>
              <a:rPr lang="en-US" dirty="0" smtClean="0"/>
              <a:t>(</a:t>
            </a:r>
            <a:r>
              <a:rPr lang="en-US" dirty="0" err="1" smtClean="0"/>
              <a:t>maxIter</a:t>
            </a:r>
            <a:r>
              <a:rPr lang="en-US" dirty="0" smtClean="0"/>
              <a:t>=10, 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                  </a:t>
            </a:r>
            <a:r>
              <a:rPr lang="en-US" dirty="0" err="1" smtClean="0"/>
              <a:t>regParam</a:t>
            </a:r>
            <a:r>
              <a:rPr lang="en-US" dirty="0" smtClean="0"/>
              <a:t>=0.3, 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                  </a:t>
            </a:r>
            <a:r>
              <a:rPr lang="en-US" dirty="0" err="1" smtClean="0"/>
              <a:t>elasticNetParam</a:t>
            </a:r>
            <a:r>
              <a:rPr lang="en-US" dirty="0" smtClean="0"/>
              <a:t>=0.8, 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                          solver='normal')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# </a:t>
            </a:r>
            <a:r>
              <a:rPr lang="en-US" dirty="0" smtClean="0"/>
              <a:t>Train the model: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from </a:t>
            </a:r>
            <a:r>
              <a:t>pyspark.ml.pipeline import Pipeline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lin_pipeline </a:t>
            </a:r>
            <a:r>
              <a:t>= Pipeline(stages=[concrete_feature_vector</a:t>
            </a:r>
            <a:r>
              <a:rPr/>
              <a:t>, </a:t>
            </a:r>
            <a:endParaRPr lang="en-US" dirty="0" smtClean="0"/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 smtClean="0"/>
              <a:t>					</a:t>
            </a:r>
            <a:r>
              <a:rPr smtClean="0"/>
              <a:t>linReg</a:t>
            </a:r>
            <a:r>
              <a:t>])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t>linRegModel = lin_pipeline.fit(concrete_train)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</p:txBody>
      </p:sp>
      <p:sp>
        <p:nvSpPr>
          <p:cNvPr id="161" name="Google Shape;170;p23"/>
          <p:cNvSpPr txBox="1">
            <a:spLocks noGrp="1"/>
          </p:cNvSpPr>
          <p:nvPr>
            <p:ph type="title"/>
          </p:nvPr>
        </p:nvSpPr>
        <p:spPr>
          <a:xfrm>
            <a:off x="0" y="12207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Instantiate the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Vs of Big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four main  factors determining whether it is time to scale </a:t>
            </a:r>
            <a:r>
              <a:rPr lang="en-US" i="1" dirty="0" smtClean="0"/>
              <a:t>horizontally</a:t>
            </a:r>
            <a:r>
              <a:rPr lang="en-US" dirty="0" smtClean="0"/>
              <a:t> — i.e. to adopt distributed computing: </a:t>
            </a:r>
          </a:p>
          <a:p>
            <a:endParaRPr lang="en-US" dirty="0" smtClean="0"/>
          </a:p>
          <a:p>
            <a:pPr marL="476250" indent="-457200">
              <a:buFont typeface="+mj-lt"/>
              <a:buAutoNum type="arabicPeriod"/>
            </a:pPr>
            <a:r>
              <a:rPr lang="en-US" b="1" dirty="0" smtClean="0"/>
              <a:t>Volume</a:t>
            </a:r>
            <a:r>
              <a:rPr lang="en-US" dirty="0" smtClean="0"/>
              <a:t>: “My dataset is over a </a:t>
            </a:r>
            <a:r>
              <a:rPr lang="en-US" dirty="0" err="1" smtClean="0"/>
              <a:t>bajillion</a:t>
            </a:r>
            <a:r>
              <a:rPr lang="en-US" dirty="0" smtClean="0"/>
              <a:t> gigabytes!”</a:t>
            </a:r>
          </a:p>
          <a:p>
            <a:pPr marL="476250" indent="-457200">
              <a:buFont typeface="+mj-lt"/>
              <a:buAutoNum type="arabicPeriod"/>
            </a:pPr>
            <a:r>
              <a:rPr lang="en-US" b="1" dirty="0" smtClean="0"/>
              <a:t>Velocity:</a:t>
            </a:r>
            <a:r>
              <a:rPr lang="en-US" dirty="0" smtClean="0"/>
              <a:t> “I need it </a:t>
            </a:r>
            <a:r>
              <a:rPr lang="en-US" u="sng" dirty="0" smtClean="0"/>
              <a:t>all</a:t>
            </a:r>
            <a:r>
              <a:rPr lang="en-US" dirty="0" smtClean="0"/>
              <a:t> ASAP!”</a:t>
            </a:r>
          </a:p>
          <a:p>
            <a:pPr marL="476250" indent="-457200">
              <a:buFont typeface="+mj-lt"/>
              <a:buAutoNum type="arabicPeriod"/>
            </a:pPr>
            <a:r>
              <a:rPr lang="en-US" b="1" dirty="0" smtClean="0"/>
              <a:t>Variety:</a:t>
            </a:r>
            <a:r>
              <a:rPr lang="en-US" dirty="0" smtClean="0"/>
              <a:t> “My data come from different places and are in different formats!”</a:t>
            </a:r>
          </a:p>
          <a:p>
            <a:pPr marL="476250" indent="-457200">
              <a:buFont typeface="+mj-lt"/>
              <a:buAutoNum type="arabicPeriod"/>
            </a:pPr>
            <a:r>
              <a:rPr lang="en-US" b="1" dirty="0" smtClean="0"/>
              <a:t>Veracity:</a:t>
            </a:r>
            <a:r>
              <a:rPr lang="en-US" dirty="0" smtClean="0"/>
              <a:t> “I </a:t>
            </a:r>
            <a:r>
              <a:rPr lang="en-US" u="sng" dirty="0" smtClean="0"/>
              <a:t>need</a:t>
            </a:r>
            <a:r>
              <a:rPr lang="en-US" dirty="0" smtClean="0"/>
              <a:t> to double-check every transaction!”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60</a:t>
            </a:fld>
            <a:endParaRPr/>
          </a:p>
        </p:txBody>
      </p:sp>
      <p:sp>
        <p:nvSpPr>
          <p:cNvPr id="164" name="Google Shape;176;p24"/>
          <p:cNvSpPr txBox="1">
            <a:spLocks noGrp="1"/>
          </p:cNvSpPr>
          <p:nvPr>
            <p:ph type="body" sz="half" idx="1"/>
          </p:nvPr>
        </p:nvSpPr>
        <p:spPr>
          <a:xfrm>
            <a:off x="304799" y="1011623"/>
            <a:ext cx="8610527" cy="1543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Print the coefficients and intercept. </a:t>
            </a:r>
          </a:p>
          <a:p>
            <a:pPr>
              <a:spcBef>
                <a:spcPts val="0"/>
              </a:spcBef>
            </a:pPr>
            <a:r>
              <a:rPr sz="2400" dirty="0"/>
              <a:t>Note our model is now part of a Pipeline object, so we have to access the particular stage:</a:t>
            </a:r>
          </a:p>
        </p:txBody>
      </p:sp>
      <p:sp>
        <p:nvSpPr>
          <p:cNvPr id="165" name="Google Shape;177;p24"/>
          <p:cNvSpPr txBox="1">
            <a:spLocks noGrp="1"/>
          </p:cNvSpPr>
          <p:nvPr>
            <p:ph type="body" idx="13"/>
          </p:nvPr>
        </p:nvSpPr>
        <p:spPr>
          <a:xfrm>
            <a:off x="304799" y="3257550"/>
            <a:ext cx="8610527" cy="23431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85000" lnSpcReduction="2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print(f"Coefficients: {linRegModel.stages[-1].coefficients}")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print(f"Intercept: {linRegModel.stages[-1].intercept}")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Results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Coefficients: [0.0936665960519165,0.06849622690485915,0.04590487140394453,-0.19188302288262057,0.35295136896926355,-0.00045596407641536747,-0.002703227695496029,0.10675020499988706]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Intercept</a:t>
            </a:r>
            <a:r>
              <a:rPr/>
              <a:t>: </a:t>
            </a:r>
            <a:r>
              <a:rPr lang="en-US" dirty="0" smtClean="0"/>
              <a:t>70.23881543887695</a:t>
            </a:r>
            <a:endParaRPr/>
          </a:p>
        </p:txBody>
      </p:sp>
      <p:sp>
        <p:nvSpPr>
          <p:cNvPr id="166" name="Google Shape;178;p24"/>
          <p:cNvSpPr txBox="1">
            <a:spLocks noGrp="1"/>
          </p:cNvSpPr>
          <p:nvPr>
            <p:ph type="title"/>
          </p:nvPr>
        </p:nvSpPr>
        <p:spPr>
          <a:xfrm>
            <a:off x="0" y="11156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Coefficients and Intercept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7333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61</a:t>
            </a:fld>
            <a:endParaRPr dirty="0"/>
          </a:p>
        </p:txBody>
      </p:sp>
      <p:sp>
        <p:nvSpPr>
          <p:cNvPr id="169" name="Google Shape;184;p25"/>
          <p:cNvSpPr txBox="1">
            <a:spLocks noGrp="1"/>
          </p:cNvSpPr>
          <p:nvPr>
            <p:ph type="body" sz="quarter" idx="1"/>
          </p:nvPr>
        </p:nvSpPr>
        <p:spPr>
          <a:xfrm>
            <a:off x="304799" y="980095"/>
            <a:ext cx="8610527" cy="4488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 dirty="0"/>
              <a:t>Summarize the model</a:t>
            </a:r>
          </a:p>
        </p:txBody>
      </p:sp>
      <p:sp>
        <p:nvSpPr>
          <p:cNvPr id="170" name="Google Shape;185;p25"/>
          <p:cNvSpPr txBox="1">
            <a:spLocks noGrp="1"/>
          </p:cNvSpPr>
          <p:nvPr>
            <p:ph type="body" idx="13"/>
          </p:nvPr>
        </p:nvSpPr>
        <p:spPr>
          <a:xfrm>
            <a:off x="304800" y="2049168"/>
            <a:ext cx="4334175" cy="355162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85000" lnSpcReduction="1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trainingSummary = linRegModel.stages[-1].summary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print(f"numIterations: {trainingSummary.totalIterations}")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print(f"objectiveHistory: {trainingSummary.objectiveHistory}")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trainingSummary.residuals.show(10)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print(f"RMSE: {trainingSummary.rootMeanSquaredError}")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print(f"r2: {trainingSummary.r2}") </a:t>
            </a:r>
          </a:p>
        </p:txBody>
      </p:sp>
      <p:sp>
        <p:nvSpPr>
          <p:cNvPr id="171" name="Google Shape;186;p25"/>
          <p:cNvSpPr txBox="1">
            <a:spLocks noGrp="1"/>
          </p:cNvSpPr>
          <p:nvPr>
            <p:ph type="title"/>
          </p:nvPr>
        </p:nvSpPr>
        <p:spPr>
          <a:xfrm>
            <a:off x="0" y="101057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Summarize the Model</a:t>
            </a:r>
          </a:p>
        </p:txBody>
      </p:sp>
      <p:sp>
        <p:nvSpPr>
          <p:cNvPr id="172" name="Google Shape;187;p25"/>
          <p:cNvSpPr txBox="1"/>
          <p:nvPr/>
        </p:nvSpPr>
        <p:spPr>
          <a:xfrm>
            <a:off x="4843107" y="1600202"/>
            <a:ext cx="4072276" cy="417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 err="1"/>
              <a:t>numIterations</a:t>
            </a:r>
            <a:r>
              <a:rPr sz="1050" dirty="0"/>
              <a:t>: 11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 err="1"/>
              <a:t>objectiveHistory</a:t>
            </a:r>
            <a:r>
              <a:rPr sz="1050" dirty="0"/>
              <a:t>: [0.5, 0.42945313726996776, 0.23856623783097589, 0.23521281729190635, 0.2374158720444947, 0.23130903077422738, 0.23078584407547983, 0.23016805290289782, 0.22962161678497606, 0.22927831795910597, 0.22888638669437644]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+-------------------+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          residuals|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+-------------------+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  -8.23426309945674|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 -9.722840003308011|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 -4.758138503307559|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  5.870555683694814|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  7.889798301701813|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 -9.325139420882834|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|-5.9427853408823825|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  4.073654158119989|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  6.130817956126993|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|-11.669990650086342|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+-------------------+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only showing top 10 rows</a:t>
            </a:r>
          </a:p>
          <a:p>
            <a:endParaRPr sz="1050" dirty="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RMSE: 10.688765723925156</a:t>
            </a:r>
          </a:p>
          <a:p>
            <a:pPr>
              <a:defRPr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1050" dirty="0"/>
              <a:t>r2: 0.5985691067028458</a:t>
            </a:r>
          </a:p>
        </p:txBody>
      </p:sp>
      <p:sp>
        <p:nvSpPr>
          <p:cNvPr id="173" name="Google Shape;188;p25"/>
          <p:cNvSpPr/>
          <p:nvPr/>
        </p:nvSpPr>
        <p:spPr>
          <a:xfrm>
            <a:off x="4284820" y="4863077"/>
            <a:ext cx="579812" cy="439651"/>
          </a:xfrm>
          <a:prstGeom prst="line">
            <a:avLst/>
          </a:prstGeom>
          <a:ln w="28575">
            <a:solidFill>
              <a:srgbClr val="D1282E"/>
            </a:solidFill>
            <a:tailEnd type="triangle"/>
          </a:ln>
        </p:spPr>
        <p:txBody>
          <a:bodyPr lIns="0" tIns="0" rIns="0" bIns="0"/>
          <a:lstStyle/>
          <a:p>
            <a:endParaRPr sz="1050"/>
          </a:p>
        </p:txBody>
      </p:sp>
      <p:sp>
        <p:nvSpPr>
          <p:cNvPr id="174" name="Google Shape;189;p25"/>
          <p:cNvSpPr/>
          <p:nvPr/>
        </p:nvSpPr>
        <p:spPr>
          <a:xfrm flipV="1">
            <a:off x="4306780" y="3612602"/>
            <a:ext cx="536327" cy="366059"/>
          </a:xfrm>
          <a:prstGeom prst="line">
            <a:avLst/>
          </a:prstGeom>
          <a:ln w="28575">
            <a:solidFill>
              <a:srgbClr val="D1282E"/>
            </a:solidFill>
            <a:tailEnd type="triangle"/>
          </a:ln>
        </p:spPr>
        <p:txBody>
          <a:bodyPr lIns="0" tIns="0" rIns="0" bIns="0"/>
          <a:lstStyle/>
          <a:p>
            <a:endParaRPr sz="1050"/>
          </a:p>
        </p:txBody>
      </p:sp>
      <p:sp>
        <p:nvSpPr>
          <p:cNvPr id="175" name="Google Shape;190;p25"/>
          <p:cNvSpPr/>
          <p:nvPr/>
        </p:nvSpPr>
        <p:spPr>
          <a:xfrm flipV="1">
            <a:off x="4328090" y="1802158"/>
            <a:ext cx="568643" cy="1036013"/>
          </a:xfrm>
          <a:prstGeom prst="line">
            <a:avLst/>
          </a:prstGeom>
          <a:ln w="28575">
            <a:solidFill>
              <a:srgbClr val="D1282E"/>
            </a:solidFill>
            <a:tailEnd type="triangle"/>
          </a:ln>
        </p:spPr>
        <p:txBody>
          <a:bodyPr lIns="0" tIns="0" rIns="0" bIns="0"/>
          <a:lstStyle/>
          <a:p>
            <a:endParaRPr sz="10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3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62</a:t>
            </a:fld>
            <a:endParaRPr dirty="0"/>
          </a:p>
        </p:txBody>
      </p:sp>
      <p:sp>
        <p:nvSpPr>
          <p:cNvPr id="178" name="Google Shape;196;p26"/>
          <p:cNvSpPr txBox="1">
            <a:spLocks noGrp="1"/>
          </p:cNvSpPr>
          <p:nvPr>
            <p:ph type="body" sz="quarter" idx="1"/>
          </p:nvPr>
        </p:nvSpPr>
        <p:spPr>
          <a:xfrm>
            <a:off x="304799" y="980093"/>
            <a:ext cx="8610527" cy="4488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 dirty="0"/>
              <a:t>Alternatively, we can use the regression evaluator</a:t>
            </a:r>
          </a:p>
        </p:txBody>
      </p:sp>
      <p:sp>
        <p:nvSpPr>
          <p:cNvPr id="179" name="Google Shape;197;p26"/>
          <p:cNvSpPr txBox="1">
            <a:spLocks noGrp="1"/>
          </p:cNvSpPr>
          <p:nvPr>
            <p:ph type="body" idx="13"/>
          </p:nvPr>
        </p:nvSpPr>
        <p:spPr>
          <a:xfrm>
            <a:off x="304800" y="2049168"/>
            <a:ext cx="8554275" cy="355162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from pyspark.ml.evaluation import RegressionEvaluator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concrete_test = concrete_feature_vector.transform(concrete_test)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validation = linRegModel.stages[-1].transform(concrete_test).select("prediction", "label")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evaluator = RegressionEvaluator()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print(f"\nRMSE: {evaluator.evaluate(validation)}\n" )  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Results</a:t>
            </a:r>
          </a:p>
          <a:p>
            <a:pPr marL="0">
              <a:defRPr sz="20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RMSE: 9.764103640724203</a:t>
            </a:r>
          </a:p>
        </p:txBody>
      </p:sp>
      <p:sp>
        <p:nvSpPr>
          <p:cNvPr id="180" name="Google Shape;198;p26"/>
          <p:cNvSpPr txBox="1">
            <a:spLocks noGrp="1"/>
          </p:cNvSpPr>
          <p:nvPr>
            <p:ph type="title"/>
          </p:nvPr>
        </p:nvSpPr>
        <p:spPr>
          <a:xfrm>
            <a:off x="0" y="11156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Regression Evaluator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4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63</a:t>
            </a:fld>
            <a:endParaRPr/>
          </a:p>
        </p:txBody>
      </p:sp>
      <p:sp>
        <p:nvSpPr>
          <p:cNvPr id="183" name="Google Shape;204;p27"/>
          <p:cNvSpPr txBox="1">
            <a:spLocks noGrp="1"/>
          </p:cNvSpPr>
          <p:nvPr>
            <p:ph type="body" idx="1"/>
          </p:nvPr>
        </p:nvSpPr>
        <p:spPr>
          <a:xfrm>
            <a:off x="546536" y="990600"/>
            <a:ext cx="7882759" cy="5410200"/>
          </a:xfrm>
          <a:prstGeom prst="rect">
            <a:avLst/>
          </a:prstGeom>
        </p:spPr>
        <p:txBody>
          <a:bodyPr/>
          <a:lstStyle/>
          <a:p>
            <a:r>
              <a:rPr dirty="0"/>
              <a:t>We quite arbitrarily chose the hyperparameters </a:t>
            </a:r>
            <a:r>
              <a:rPr dirty="0" err="1"/>
              <a:t>regParam</a:t>
            </a:r>
            <a:r>
              <a:rPr dirty="0"/>
              <a:t> (or  𝛼 ) and </a:t>
            </a:r>
            <a:r>
              <a:rPr dirty="0" err="1"/>
              <a:t>elasticNetParam</a:t>
            </a:r>
            <a:r>
              <a:rPr dirty="0"/>
              <a:t> ( 𝜆 ) to have the values 0.3 and 0.8 respectively. How do we know this model is optimal?</a:t>
            </a:r>
            <a:r>
              <a:rPr lang="en-US" dirty="0"/>
              <a:t/>
            </a:r>
            <a:br>
              <a:rPr lang="en-US" dirty="0"/>
            </a:br>
            <a:endParaRPr dirty="0"/>
          </a:p>
          <a:p>
            <a:pPr>
              <a:spcBef>
                <a:spcPts val="0"/>
              </a:spcBef>
            </a:pPr>
            <a:r>
              <a:rPr dirty="0"/>
              <a:t>There are a handful of viable approaches. Spark ML has a tuning library to help address this issue.</a:t>
            </a:r>
          </a:p>
        </p:txBody>
      </p:sp>
      <p:sp>
        <p:nvSpPr>
          <p:cNvPr id="184" name="Google Shape;205;p27"/>
          <p:cNvSpPr txBox="1">
            <a:spLocks noGrp="1"/>
          </p:cNvSpPr>
          <p:nvPr>
            <p:ph type="title"/>
          </p:nvPr>
        </p:nvSpPr>
        <p:spPr>
          <a:xfrm>
            <a:off x="0" y="10105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Hyperparameter Tuning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4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64</a:t>
            </a:fld>
            <a:endParaRPr dirty="0"/>
          </a:p>
        </p:txBody>
      </p:sp>
      <p:sp>
        <p:nvSpPr>
          <p:cNvPr id="199" name="Google Shape;232;p31"/>
          <p:cNvSpPr txBox="1">
            <a:spLocks noGrp="1"/>
          </p:cNvSpPr>
          <p:nvPr>
            <p:ph type="body" sz="half" idx="1"/>
          </p:nvPr>
        </p:nvSpPr>
        <p:spPr>
          <a:xfrm>
            <a:off x="304799" y="990602"/>
            <a:ext cx="8610527" cy="174208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 dirty="0"/>
              <a:t>One possibility is to split a single validation set at random from the training data and select the best model, from a given range of hyperparameters (grid search), according to some evaluation metric. This is the purpose of </a:t>
            </a:r>
            <a:r>
              <a:rPr sz="2400" dirty="0" err="1"/>
              <a:t>TrainValidationSplit</a:t>
            </a:r>
            <a:r>
              <a:rPr sz="2400" dirty="0"/>
              <a:t>:</a:t>
            </a:r>
          </a:p>
        </p:txBody>
      </p:sp>
      <p:sp>
        <p:nvSpPr>
          <p:cNvPr id="200" name="Google Shape;233;p31"/>
          <p:cNvSpPr txBox="1">
            <a:spLocks noGrp="1"/>
          </p:cNvSpPr>
          <p:nvPr>
            <p:ph type="body" idx="13"/>
          </p:nvPr>
        </p:nvSpPr>
        <p:spPr>
          <a:xfrm>
            <a:off x="304800" y="3198132"/>
            <a:ext cx="8554275" cy="24025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85000" lnSpcReduction="1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from </a:t>
            </a:r>
            <a:r>
              <a:rPr dirty="0" err="1"/>
              <a:t>pyspark.ml.tuning</a:t>
            </a:r>
            <a:r>
              <a:rPr dirty="0"/>
              <a:t> import </a:t>
            </a:r>
            <a:r>
              <a:rPr dirty="0" err="1"/>
              <a:t>ParamGridBuilder</a:t>
            </a:r>
            <a:r>
              <a:rPr dirty="0"/>
              <a:t>, </a:t>
            </a:r>
            <a:r>
              <a:rPr dirty="0" err="1"/>
              <a:t>TrainValidationSplit</a:t>
            </a:r>
            <a:endParaRPr dirty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paramGrid</a:t>
            </a:r>
            <a:r>
              <a:rPr dirty="0"/>
              <a:t> = </a:t>
            </a:r>
            <a:r>
              <a:rPr dirty="0" err="1"/>
              <a:t>ParamGridBuilder</a:t>
            </a:r>
            <a:r>
              <a:rPr dirty="0"/>
              <a:t>()\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.</a:t>
            </a:r>
            <a:r>
              <a:rPr dirty="0" err="1"/>
              <a:t>addGrid</a:t>
            </a:r>
            <a:r>
              <a:rPr dirty="0"/>
              <a:t>(</a:t>
            </a:r>
            <a:r>
              <a:rPr dirty="0" err="1"/>
              <a:t>linReg.regParam</a:t>
            </a:r>
            <a:r>
              <a:rPr dirty="0"/>
              <a:t>, [0.1, 0.01, 5.0])\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.</a:t>
            </a:r>
            <a:r>
              <a:rPr dirty="0" err="1"/>
              <a:t>addGrid</a:t>
            </a:r>
            <a:r>
              <a:rPr dirty="0"/>
              <a:t>(</a:t>
            </a:r>
            <a:r>
              <a:rPr dirty="0" err="1"/>
              <a:t>linReg.elasticNetParam</a:t>
            </a:r>
            <a:r>
              <a:rPr dirty="0"/>
              <a:t>, </a:t>
            </a:r>
            <a:r>
              <a:rPr dirty="0" err="1"/>
              <a:t>np.arange</a:t>
            </a:r>
            <a:r>
              <a:rPr dirty="0"/>
              <a:t>(0.0, 1.25, 0.25))\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.</a:t>
            </a:r>
            <a:r>
              <a:rPr dirty="0" err="1"/>
              <a:t>addGrid</a:t>
            </a:r>
            <a:r>
              <a:rPr dirty="0"/>
              <a:t>(</a:t>
            </a:r>
            <a:r>
              <a:rPr dirty="0" err="1"/>
              <a:t>linReg.fitIntercept</a:t>
            </a:r>
            <a:r>
              <a:rPr dirty="0"/>
              <a:t>, [False, True])\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.build() </a:t>
            </a:r>
          </a:p>
        </p:txBody>
      </p:sp>
      <p:sp>
        <p:nvSpPr>
          <p:cNvPr id="201" name="Google Shape;234;p31"/>
          <p:cNvSpPr txBox="1">
            <a:spLocks noGrp="1"/>
          </p:cNvSpPr>
          <p:nvPr>
            <p:ph type="title"/>
          </p:nvPr>
        </p:nvSpPr>
        <p:spPr>
          <a:xfrm>
            <a:off x="0" y="11156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Single Validation Split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65</a:t>
            </a:fld>
            <a:endParaRPr/>
          </a:p>
        </p:txBody>
      </p:sp>
      <p:sp>
        <p:nvSpPr>
          <p:cNvPr id="204" name="Google Shape;240;p32"/>
          <p:cNvSpPr txBox="1">
            <a:spLocks noGrp="1"/>
          </p:cNvSpPr>
          <p:nvPr>
            <p:ph type="body" sz="half" idx="1"/>
          </p:nvPr>
        </p:nvSpPr>
        <p:spPr>
          <a:xfrm>
            <a:off x="304799" y="990600"/>
            <a:ext cx="8610527" cy="14924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18896" indent="-283464" defTabSz="637793">
              <a:spcBef>
                <a:spcPts val="300"/>
              </a:spcBef>
              <a:buSzPts val="2600"/>
              <a:defRPr sz="2604"/>
            </a:pPr>
            <a:r>
              <a:rPr sz="2400" dirty="0"/>
              <a:t>Then we will split off 25% of the training data to a single validation set. We'll make use of the </a:t>
            </a:r>
            <a:r>
              <a:rPr sz="2400" dirty="0" err="1"/>
              <a:t>linReg</a:t>
            </a:r>
            <a:r>
              <a:rPr sz="2400" dirty="0"/>
              <a:t> linear regressor and </a:t>
            </a:r>
            <a:r>
              <a:rPr sz="2400" dirty="0" err="1"/>
              <a:t>RegressionEvaluator</a:t>
            </a:r>
            <a:r>
              <a:rPr sz="2400" dirty="0"/>
              <a:t> we created above (which has an RMSE default output metric):</a:t>
            </a:r>
          </a:p>
          <a:p>
            <a:pPr marL="318896" indent="-283464" defTabSz="637793">
              <a:spcBef>
                <a:spcPts val="0"/>
              </a:spcBef>
              <a:buSzPts val="2600"/>
              <a:defRPr sz="2604"/>
            </a:pPr>
            <a:r>
              <a:rPr sz="2400" dirty="0"/>
              <a:t>We can then fit the best model, according to the evaluator, by exploring the hyperparameter grid:</a:t>
            </a:r>
          </a:p>
        </p:txBody>
      </p:sp>
      <p:sp>
        <p:nvSpPr>
          <p:cNvPr id="205" name="Google Shape;241;p32"/>
          <p:cNvSpPr txBox="1">
            <a:spLocks noGrp="1"/>
          </p:cNvSpPr>
          <p:nvPr>
            <p:ph type="body" idx="13"/>
          </p:nvPr>
        </p:nvSpPr>
        <p:spPr>
          <a:xfrm>
            <a:off x="304800" y="3702266"/>
            <a:ext cx="8554275" cy="21717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85000" lnSpcReduction="10000"/>
          </a:bodyPr>
          <a:lstStyle/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trainValSplit = TrainValidationSplit(estimator=linReg,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 estimatorParamMaps=paramGrid,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 evaluator=RegressionEvaluator(),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 trainRatio=0.75) 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concrete_train = concrete_feature_vector.transform(concrete_train)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linReg_tvs = trainValSplit.fit(concrete_train)</a:t>
            </a:r>
          </a:p>
        </p:txBody>
      </p:sp>
      <p:sp>
        <p:nvSpPr>
          <p:cNvPr id="206" name="Google Shape;242;p32"/>
          <p:cNvSpPr txBox="1">
            <a:spLocks noGrp="1"/>
          </p:cNvSpPr>
          <p:nvPr>
            <p:ph type="title"/>
          </p:nvPr>
        </p:nvSpPr>
        <p:spPr>
          <a:xfrm>
            <a:off x="0" y="122075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Single Validation Split cont’d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66</a:t>
            </a:fld>
            <a:endParaRPr dirty="0"/>
          </a:p>
        </p:txBody>
      </p:sp>
      <p:sp>
        <p:nvSpPr>
          <p:cNvPr id="209" name="Google Shape;248;p33"/>
          <p:cNvSpPr txBox="1">
            <a:spLocks noGrp="1"/>
          </p:cNvSpPr>
          <p:nvPr>
            <p:ph type="body" sz="half" idx="1"/>
          </p:nvPr>
        </p:nvSpPr>
        <p:spPr>
          <a:xfrm>
            <a:off x="304799" y="1022133"/>
            <a:ext cx="8610527" cy="8697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See how the model fares on the test (hold-out) set:</a:t>
            </a:r>
          </a:p>
        </p:txBody>
      </p:sp>
      <p:sp>
        <p:nvSpPr>
          <p:cNvPr id="210" name="Google Shape;249;p33"/>
          <p:cNvSpPr txBox="1">
            <a:spLocks noGrp="1"/>
          </p:cNvSpPr>
          <p:nvPr>
            <p:ph type="body" idx="13"/>
          </p:nvPr>
        </p:nvSpPr>
        <p:spPr>
          <a:xfrm>
            <a:off x="304800" y="2211171"/>
            <a:ext cx="8554275" cy="338962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linReg_tvs.transform</a:t>
            </a:r>
            <a:r>
              <a:rPr dirty="0"/>
              <a:t>(</a:t>
            </a:r>
            <a:r>
              <a:rPr dirty="0" err="1"/>
              <a:t>concrete_test</a:t>
            </a:r>
            <a:r>
              <a:rPr dirty="0"/>
              <a:t>)\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.select("features", "label", "prediction")\</a:t>
            </a:r>
          </a:p>
          <a:p>
            <a:pPr marL="0"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.show(10)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+--------------------+------------------+------------------+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            features|             label|        prediction|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+--------------------+------------------+------------------+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|[102.0,153.0,0.0,...|       7.675936308|11.887723568571928|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|[102.0,153.0,0.0,...|17.275510655999998|14.252651403160122|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|[102.0,153.0,0.0,...|25.460969728000002| 21.23481929575385|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|[122.6,183.9,0.0,...|10.354550567999999|14.652295072086943|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|[132.0,206.5,160....|33.306517131999996| 37.68101937780991|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|[135.0,105.0,193....|       21.91154728|28.022623766474318|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|[135.7,203.5,0.0,...|       18.19871902|23.174122032140367|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|[139.6,209.4,0.0,...|       28.23748958|22.090826382597918|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|[139.6,209.4,0.0,...|39.358047983999995|29.072994275191647|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|[143.6,0.0,174.9,...|       15.42357812| 28.92680820376973|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+--------------------+------------------+------------------+</a:t>
            </a:r>
          </a:p>
          <a:p>
            <a:pPr marL="0">
              <a:defRPr sz="12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only showing top 10 rows</a:t>
            </a:r>
          </a:p>
        </p:txBody>
      </p:sp>
      <p:sp>
        <p:nvSpPr>
          <p:cNvPr id="211" name="Google Shape;250;p33"/>
          <p:cNvSpPr txBox="1">
            <a:spLocks noGrp="1"/>
          </p:cNvSpPr>
          <p:nvPr>
            <p:ph type="title"/>
          </p:nvPr>
        </p:nvSpPr>
        <p:spPr>
          <a:xfrm>
            <a:off x="0" y="12207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Single Validation Split cont’d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3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67</a:t>
            </a:fld>
            <a:endParaRPr/>
          </a:p>
        </p:txBody>
      </p:sp>
      <p:sp>
        <p:nvSpPr>
          <p:cNvPr id="214" name="Google Shape;256;p34"/>
          <p:cNvSpPr txBox="1">
            <a:spLocks noGrp="1"/>
          </p:cNvSpPr>
          <p:nvPr>
            <p:ph type="body" sz="quarter" idx="1"/>
          </p:nvPr>
        </p:nvSpPr>
        <p:spPr>
          <a:xfrm>
            <a:off x="304799" y="1011623"/>
            <a:ext cx="8610527" cy="8041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15467" indent="-280416" defTabSz="630935">
              <a:spcBef>
                <a:spcPts val="300"/>
              </a:spcBef>
              <a:buSzPts val="2500"/>
              <a:defRPr sz="2576"/>
            </a:pPr>
            <a:r>
              <a:rPr sz="2400" dirty="0"/>
              <a:t>The default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RegressionEvaluator</a:t>
            </a:r>
            <a:r>
              <a:rPr sz="2400" dirty="0"/>
              <a:t> requires a prediction and a label column:</a:t>
            </a:r>
          </a:p>
          <a:p>
            <a:pPr marL="315467" indent="-280416" defTabSz="630935">
              <a:spcBef>
                <a:spcPts val="0"/>
              </a:spcBef>
              <a:buSzPts val="2500"/>
              <a:defRPr sz="2576"/>
            </a:pPr>
            <a:r>
              <a:rPr sz="2400" dirty="0"/>
              <a:t>We can see what coefficients were chosen</a:t>
            </a:r>
          </a:p>
        </p:txBody>
      </p:sp>
      <p:sp>
        <p:nvSpPr>
          <p:cNvPr id="215" name="Google Shape;257;p34"/>
          <p:cNvSpPr txBox="1">
            <a:spLocks noGrp="1"/>
          </p:cNvSpPr>
          <p:nvPr>
            <p:ph type="body" idx="13"/>
          </p:nvPr>
        </p:nvSpPr>
        <p:spPr>
          <a:xfrm>
            <a:off x="304800" y="2498943"/>
            <a:ext cx="8554275" cy="31963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85000" lnSpcReduction="10000"/>
          </a:bodyPr>
          <a:lstStyle/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linReg_valid</a:t>
            </a:r>
            <a:r>
              <a:rPr dirty="0"/>
              <a:t> = </a:t>
            </a:r>
            <a:r>
              <a:rPr dirty="0" err="1"/>
              <a:t>linReg_tvs.transform</a:t>
            </a:r>
            <a:r>
              <a:rPr dirty="0"/>
              <a:t>(</a:t>
            </a:r>
            <a:r>
              <a:rPr dirty="0" err="1"/>
              <a:t>concrete_test</a:t>
            </a:r>
            <a:r>
              <a:rPr dirty="0"/>
              <a:t>).select("prediction", "label")</a:t>
            </a:r>
          </a:p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evaluator = </a:t>
            </a:r>
            <a:r>
              <a:rPr dirty="0" err="1"/>
              <a:t>RegressionEvaluator</a:t>
            </a:r>
            <a:r>
              <a:rPr dirty="0"/>
              <a:t>()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350" dirty="0"/>
          </a:p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print(f"\</a:t>
            </a:r>
            <a:r>
              <a:rPr dirty="0" err="1"/>
              <a:t>nRMSE</a:t>
            </a:r>
            <a:r>
              <a:rPr dirty="0"/>
              <a:t>: {</a:t>
            </a:r>
            <a:r>
              <a:rPr dirty="0" err="1"/>
              <a:t>evaluator.evaluate</a:t>
            </a:r>
            <a:r>
              <a:rPr dirty="0"/>
              <a:t>(</a:t>
            </a:r>
            <a:r>
              <a:rPr dirty="0" err="1"/>
              <a:t>linReg_valid</a:t>
            </a:r>
            <a:r>
              <a:rPr dirty="0"/>
              <a:t>)}\n" ) </a:t>
            </a:r>
          </a:p>
          <a:p>
            <a:pPr marL="0"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RMSE: 9.755693708471133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350" dirty="0">
              <a:solidFill>
                <a:srgbClr val="1C4587"/>
              </a:solidFill>
            </a:endParaRPr>
          </a:p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print(</a:t>
            </a:r>
            <a:r>
              <a:rPr dirty="0" err="1"/>
              <a:t>f"Model</a:t>
            </a:r>
            <a:r>
              <a:rPr dirty="0"/>
              <a:t> coefficients: {</a:t>
            </a:r>
            <a:r>
              <a:rPr dirty="0" err="1"/>
              <a:t>linReg_tvs.bestModel.coefficients</a:t>
            </a:r>
            <a:r>
              <a:rPr dirty="0"/>
              <a:t>}")</a:t>
            </a:r>
          </a:p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print(</a:t>
            </a:r>
            <a:r>
              <a:rPr dirty="0" err="1"/>
              <a:t>f"Model</a:t>
            </a:r>
            <a:r>
              <a:rPr dirty="0"/>
              <a:t> intercept: {</a:t>
            </a:r>
            <a:r>
              <a:rPr dirty="0" err="1"/>
              <a:t>linReg_tvs.bestModel.intercept</a:t>
            </a:r>
            <a:r>
              <a:rPr dirty="0"/>
              <a:t>}")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350" dirty="0"/>
          </a:p>
          <a:p>
            <a:pPr marL="0"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Model coefficients: [0.09625488539648308,0.0756262560769295,0.05296609168869118,-0.2460377986689199,0.21939325569769869,-0.013659480718306126,-0.01583410333619682,0.11261561117086652]</a:t>
            </a:r>
          </a:p>
          <a:p>
            <a:pPr marL="0">
              <a:defRPr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Model intercept</a:t>
            </a:r>
            <a:r>
              <a:rPr/>
              <a:t>: </a:t>
            </a:r>
            <a:r>
              <a:rPr lang="en-US" dirty="0" smtClean="0"/>
              <a:t>54.26264613578681</a:t>
            </a:r>
            <a:endParaRPr dirty="0"/>
          </a:p>
        </p:txBody>
      </p:sp>
      <p:sp>
        <p:nvSpPr>
          <p:cNvPr id="216" name="Google Shape;258;p34"/>
          <p:cNvSpPr txBox="1">
            <a:spLocks noGrp="1"/>
          </p:cNvSpPr>
          <p:nvPr>
            <p:ph type="title"/>
          </p:nvPr>
        </p:nvSpPr>
        <p:spPr>
          <a:xfrm>
            <a:off x="0" y="12207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Single Validation Split cont’d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4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68</a:t>
            </a:fld>
            <a:endParaRPr dirty="0"/>
          </a:p>
        </p:txBody>
      </p:sp>
      <p:sp>
        <p:nvSpPr>
          <p:cNvPr id="219" name="Google Shape;264;p35"/>
          <p:cNvSpPr txBox="1">
            <a:spLocks noGrp="1"/>
          </p:cNvSpPr>
          <p:nvPr>
            <p:ph type="body" sz="quarter" idx="1"/>
          </p:nvPr>
        </p:nvSpPr>
        <p:spPr>
          <a:xfrm>
            <a:off x="304799" y="990601"/>
            <a:ext cx="8610527" cy="8041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 dirty="0"/>
              <a:t>Accessing the actual hyperparameters is currently an arcane process -- we have to query the underlying Java object:</a:t>
            </a:r>
          </a:p>
        </p:txBody>
      </p:sp>
      <p:sp>
        <p:nvSpPr>
          <p:cNvPr id="220" name="Google Shape;265;p35"/>
          <p:cNvSpPr txBox="1">
            <a:spLocks noGrp="1"/>
          </p:cNvSpPr>
          <p:nvPr>
            <p:ph type="body" idx="13"/>
          </p:nvPr>
        </p:nvSpPr>
        <p:spPr>
          <a:xfrm>
            <a:off x="304800" y="2404352"/>
            <a:ext cx="8554275" cy="31963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print(f"Chosen regularization parameter: {linReg_tvs.bestModel._java_obj.getRegParam()}")</a:t>
            </a:r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print(f"Chosen elastic net parameter: {linReg_tvs.bestModel._java_obj.getElasticNetParam()}") 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800"/>
          </a:p>
          <a:p>
            <a:pPr marL="0">
              <a:defRPr sz="24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Chosen regularization parameter: 0.01</a:t>
            </a:r>
          </a:p>
          <a:p>
            <a:pPr marL="0">
              <a:defRPr sz="24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Chosen elastic net parameter: 0.25</a:t>
            </a:r>
          </a:p>
        </p:txBody>
      </p:sp>
      <p:sp>
        <p:nvSpPr>
          <p:cNvPr id="221" name="Google Shape;266;p35"/>
          <p:cNvSpPr txBox="1">
            <a:spLocks noGrp="1"/>
          </p:cNvSpPr>
          <p:nvPr>
            <p:ph type="title"/>
          </p:nvPr>
        </p:nvSpPr>
        <p:spPr>
          <a:xfrm>
            <a:off x="0" y="122075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Single Validation Split cont’d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7333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69</a:t>
            </a:fld>
            <a:endParaRPr/>
          </a:p>
        </p:txBody>
      </p:sp>
      <p:sp>
        <p:nvSpPr>
          <p:cNvPr id="224" name="Google Shape;272;p36"/>
          <p:cNvSpPr txBox="1">
            <a:spLocks noGrp="1"/>
          </p:cNvSpPr>
          <p:nvPr>
            <p:ph type="body" idx="1"/>
          </p:nvPr>
        </p:nvSpPr>
        <p:spPr>
          <a:xfrm>
            <a:off x="304799" y="1011625"/>
            <a:ext cx="8610527" cy="2572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9183" indent="-292607" defTabSz="658367">
              <a:spcBef>
                <a:spcPts val="300"/>
              </a:spcBef>
              <a:buSzPts val="2600"/>
              <a:defRPr sz="2688"/>
            </a:pPr>
            <a:r>
              <a:rPr sz="2400" dirty="0"/>
              <a:t>We can potentially improve upon a single validation split by selecting a model by sequentially 'folding' out a small number ( 𝑘 ) of non-overlapping validation sets. Each fold is used once as a test set against the remainder of the training data. As with the single validation split approach above, the model hyperparameters are selected from a grid of values, according to an evaluation metric.</a:t>
            </a:r>
          </a:p>
          <a:p>
            <a:pPr marL="329183" indent="-292607" defTabSz="658367">
              <a:spcBef>
                <a:spcPts val="0"/>
              </a:spcBef>
              <a:buSzPts val="2600"/>
              <a:defRPr sz="2688"/>
            </a:pPr>
            <a:r>
              <a:rPr sz="2400" dirty="0"/>
              <a:t>This is straightforward to apply using the tuning library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CrossValidator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400" dirty="0"/>
              <a:t>class:</a:t>
            </a:r>
          </a:p>
        </p:txBody>
      </p:sp>
      <p:sp>
        <p:nvSpPr>
          <p:cNvPr id="225" name="Google Shape;273;p36"/>
          <p:cNvSpPr txBox="1">
            <a:spLocks noGrp="1"/>
          </p:cNvSpPr>
          <p:nvPr>
            <p:ph type="body" idx="13"/>
          </p:nvPr>
        </p:nvSpPr>
        <p:spPr>
          <a:xfrm>
            <a:off x="304800" y="4396136"/>
            <a:ext cx="8554275" cy="130972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from pyspark.ml.tuning import CrossValidator</a:t>
            </a:r>
          </a:p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crossValid = CrossValidator(estimator=linReg,</a:t>
            </a:r>
          </a:p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estimatorParamMaps=paramGrid,</a:t>
            </a:r>
          </a:p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evaluator=RegressionEvaluator(),</a:t>
            </a:r>
          </a:p>
          <a:p>
            <a:pPr marL="0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numFolds=5)  </a:t>
            </a:r>
          </a:p>
        </p:txBody>
      </p:sp>
      <p:sp>
        <p:nvSpPr>
          <p:cNvPr id="226" name="Google Shape;274;p36"/>
          <p:cNvSpPr txBox="1">
            <a:spLocks noGrp="1"/>
          </p:cNvSpPr>
          <p:nvPr>
            <p:ph type="title"/>
          </p:nvPr>
        </p:nvSpPr>
        <p:spPr>
          <a:xfrm>
            <a:off x="0" y="111565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t>K-fold Cross Validation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D:\Shared\Webinars\PySpark\images\Hadoo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02" y="2883876"/>
            <a:ext cx="5963822" cy="37083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Architectures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88" y="900209"/>
            <a:ext cx="86868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Two separate paradigms for distributed computing: </a:t>
            </a:r>
            <a:r>
              <a:rPr lang="en-US" b="1" dirty="0" smtClean="0"/>
              <a:t>HPC</a:t>
            </a:r>
            <a:r>
              <a:rPr lang="en-US" dirty="0" smtClean="0"/>
              <a:t> and </a:t>
            </a:r>
            <a:r>
              <a:rPr lang="en-US" b="1" dirty="0" err="1" smtClean="0"/>
              <a:t>Hadoop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353" y="2098431"/>
            <a:ext cx="3556212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sz="1800" b="1" dirty="0" smtClean="0"/>
              <a:t>High Performance Computing (HPC):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High-speed </a:t>
            </a:r>
            <a:r>
              <a:rPr lang="en-US" sz="1800" dirty="0" smtClean="0"/>
              <a:t>backplane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Specialized </a:t>
            </a:r>
            <a:r>
              <a:rPr lang="en-US" sz="1800" dirty="0" smtClean="0"/>
              <a:t>access to data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“Every node is sacred”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506" y="1735015"/>
            <a:ext cx="3634155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sz="1800" b="1" dirty="0" err="1" smtClean="0"/>
              <a:t>Hadoop</a:t>
            </a:r>
            <a:r>
              <a:rPr lang="en-US" sz="1800" b="1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No specialized hardware or data access (commodity hardware)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“Your machines aren’t pets — they’re cattle”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Notion of resilient computing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“Bring the compute to the data</a:t>
            </a:r>
            <a:r>
              <a:rPr lang="en-US" sz="1800" dirty="0" smtClean="0"/>
              <a:t>”</a:t>
            </a:r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70</a:t>
            </a:fld>
            <a:endParaRPr dirty="0"/>
          </a:p>
        </p:txBody>
      </p:sp>
      <p:sp>
        <p:nvSpPr>
          <p:cNvPr id="229" name="Google Shape;280;p37"/>
          <p:cNvSpPr txBox="1">
            <a:spLocks noGrp="1"/>
          </p:cNvSpPr>
          <p:nvPr>
            <p:ph type="body" sz="half" idx="1"/>
          </p:nvPr>
        </p:nvSpPr>
        <p:spPr>
          <a:xfrm>
            <a:off x="304799" y="948559"/>
            <a:ext cx="8610527" cy="18366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Here we have set  𝑘=5  and recycled the </a:t>
            </a:r>
            <a:r>
              <a:rPr sz="2400" dirty="0" err="1"/>
              <a:t>paramGrid</a:t>
            </a:r>
            <a:r>
              <a:rPr sz="2400" dirty="0"/>
              <a:t>, estimator and evaluator from above. This may take a while to train, depending on the parameter grid size and number of folds.</a:t>
            </a:r>
          </a:p>
          <a:p>
            <a:pPr>
              <a:spcBef>
                <a:spcPts val="0"/>
              </a:spcBef>
            </a:pPr>
            <a:r>
              <a:rPr sz="2400" dirty="0"/>
              <a:t>Again, assessing the performance of the model on the test set:</a:t>
            </a:r>
          </a:p>
        </p:txBody>
      </p:sp>
      <p:sp>
        <p:nvSpPr>
          <p:cNvPr id="230" name="Google Shape;281;p37"/>
          <p:cNvSpPr txBox="1">
            <a:spLocks noGrp="1"/>
          </p:cNvSpPr>
          <p:nvPr>
            <p:ph type="body" idx="13"/>
          </p:nvPr>
        </p:nvSpPr>
        <p:spPr>
          <a:xfrm>
            <a:off x="304800" y="3154980"/>
            <a:ext cx="8554275" cy="24984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marL="0" defTabSz="678941">
              <a:spcBef>
                <a:spcPts val="225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linReg_cv = crossValid.fit(concrete_train)</a:t>
            </a:r>
          </a:p>
          <a:p>
            <a:pPr marL="0" defTabSz="678941">
              <a:spcBef>
                <a:spcPts val="225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linReg_cv.transform(concrete_test)\</a:t>
            </a:r>
          </a:p>
          <a:p>
            <a:pPr marL="0" defTabSz="678941">
              <a:spcBef>
                <a:spcPts val="225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   .select("features", "label", "prediction")\</a:t>
            </a:r>
          </a:p>
          <a:p>
            <a:pPr marL="0" defTabSz="678941">
              <a:spcBef>
                <a:spcPts val="225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   .show()</a:t>
            </a:r>
          </a:p>
          <a:p>
            <a:pPr marL="0" defTabSz="678941">
              <a:spcBef>
                <a:spcPts val="225"/>
              </a:spcBef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+--------------------+------------------+------------------+</a:t>
            </a:r>
          </a:p>
          <a:p>
            <a:pPr marL="0" defTabSz="678941">
              <a:spcBef>
                <a:spcPts val="225"/>
              </a:spcBef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|            features|             label|        prediction|</a:t>
            </a:r>
          </a:p>
          <a:p>
            <a:pPr marL="0" defTabSz="678941">
              <a:spcBef>
                <a:spcPts val="225"/>
              </a:spcBef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+--------------------+------------------+------------------+</a:t>
            </a:r>
          </a:p>
          <a:p>
            <a:pPr marL="0" defTabSz="678941">
              <a:spcBef>
                <a:spcPts val="225"/>
              </a:spcBef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|[102.0,153.0,0.0,...|       7.675936308|11.562356043988999|</a:t>
            </a:r>
          </a:p>
          <a:p>
            <a:pPr marL="0" defTabSz="678941">
              <a:spcBef>
                <a:spcPts val="225"/>
              </a:spcBef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|[102.0,153.0,0.0,...|17.275510655999998|13.972489803035376|</a:t>
            </a:r>
          </a:p>
          <a:p>
            <a:pPr marL="0" defTabSz="678941">
              <a:spcBef>
                <a:spcPts val="225"/>
              </a:spcBef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|[102.0,153.0,0.0,...|25.460969728000002|21.088122805934212|</a:t>
            </a:r>
            <a:r>
              <a:rPr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31" name="Google Shape;282;p37"/>
          <p:cNvSpPr txBox="1">
            <a:spLocks noGrp="1"/>
          </p:cNvSpPr>
          <p:nvPr>
            <p:ph type="title"/>
          </p:nvPr>
        </p:nvSpPr>
        <p:spPr>
          <a:xfrm>
            <a:off x="0" y="11156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K-fold Cross Validation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7334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71</a:t>
            </a:fld>
            <a:endParaRPr/>
          </a:p>
        </p:txBody>
      </p:sp>
      <p:sp>
        <p:nvSpPr>
          <p:cNvPr id="239" name="Google Shape;296;p39"/>
          <p:cNvSpPr txBox="1">
            <a:spLocks noGrp="1"/>
          </p:cNvSpPr>
          <p:nvPr>
            <p:ph type="body" idx="1"/>
          </p:nvPr>
        </p:nvSpPr>
        <p:spPr>
          <a:xfrm>
            <a:off x="304800" y="1211128"/>
            <a:ext cx="8554275" cy="3958875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>
            <a:normAutofit fontScale="85000" lnSpcReduction="20000"/>
          </a:bodyPr>
          <a:lstStyle/>
          <a:p>
            <a:pPr marL="0" indent="0" defTabSz="678941">
              <a:spcBef>
                <a:spcPts val="225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validation = linReg_cv.transform(concrete_test).select("prediction", "label")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evaluator = RegressionEvaluator()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print(f"\nRMSE: {evaluator.evaluate(validation)}\n" )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979">
                <a:latin typeface="Consolas"/>
                <a:ea typeface="Consolas"/>
                <a:cs typeface="Consolas"/>
                <a:sym typeface="Consolas"/>
              </a:defRPr>
            </a:pPr>
            <a:endParaRPr sz="1337"/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validation = linReg_cv.transform(concrete_test).select("prediction", "label")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evaluator = RegressionEvaluator()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979">
                <a:latin typeface="Consolas"/>
                <a:ea typeface="Consolas"/>
                <a:cs typeface="Consolas"/>
                <a:sym typeface="Consolas"/>
              </a:defRPr>
            </a:pPr>
            <a:endParaRPr sz="1337">
              <a:solidFill>
                <a:srgbClr val="1C4587"/>
              </a:solidFill>
            </a:endParaRP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print(f"\nRMSE: {evaluator.evaluate(validation)}\n" )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print(f"Model coefficients: {linReg_tvs.bestModel.coefficients}")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print(f"Model intercept: {linReg_tvs.bestModel.intercept}")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Model coefficients: [0.09625488539648308,0.0756262560769295,0.05296609168869118,-0.2460377986689199,0.21939325569769869,-0.013659480718306126,-0.01583410333619682,0.11261561117086652]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Model intercept: 63.98154088443192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</a:p>
          <a:p>
            <a:pPr marL="0" indent="0" defTabSz="678941">
              <a:spcBef>
                <a:spcPts val="225"/>
              </a:spcBef>
              <a:buSzTx/>
              <a:buNone/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</a:t>
            </a:r>
          </a:p>
        </p:txBody>
      </p:sp>
      <p:sp>
        <p:nvSpPr>
          <p:cNvPr id="240" name="Google Shape;297;p39"/>
          <p:cNvSpPr txBox="1">
            <a:spLocks noGrp="1"/>
          </p:cNvSpPr>
          <p:nvPr>
            <p:ph type="title"/>
          </p:nvPr>
        </p:nvSpPr>
        <p:spPr>
          <a:xfrm>
            <a:off x="0" y="11156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K-fold Cross Validation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72</a:t>
            </a:fld>
            <a:endParaRPr/>
          </a:p>
        </p:txBody>
      </p:sp>
      <p:sp>
        <p:nvSpPr>
          <p:cNvPr id="243" name="Google Shape;303;p40"/>
          <p:cNvSpPr txBox="1">
            <a:spLocks noGrp="1"/>
          </p:cNvSpPr>
          <p:nvPr>
            <p:ph type="body" sz="half" idx="1"/>
          </p:nvPr>
        </p:nvSpPr>
        <p:spPr>
          <a:xfrm>
            <a:off x="304799" y="1011622"/>
            <a:ext cx="8610527" cy="158805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25195" indent="-377952" defTabSz="850391">
              <a:spcBef>
                <a:spcPts val="400"/>
              </a:spcBef>
              <a:buSzPts val="2600"/>
              <a:defRPr sz="2604"/>
            </a:lvl1pPr>
          </a:lstStyle>
          <a:p>
            <a:r>
              <a:rPr dirty="0"/>
              <a:t>It is interesting to note that the elastic net parameter,  𝜆  has a minimal value compared to the single validation split procedure. Performance, however, has only marginally improved. This is a tough set to perform a linear regression upon, and likely requires more feature engineering to improve further. </a:t>
            </a:r>
          </a:p>
        </p:txBody>
      </p:sp>
      <p:sp>
        <p:nvSpPr>
          <p:cNvPr id="244" name="Google Shape;304;p40"/>
          <p:cNvSpPr txBox="1">
            <a:spLocks noGrp="1"/>
          </p:cNvSpPr>
          <p:nvPr>
            <p:ph type="body" idx="13"/>
          </p:nvPr>
        </p:nvSpPr>
        <p:spPr>
          <a:xfrm>
            <a:off x="304800" y="3289306"/>
            <a:ext cx="8554275" cy="21118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marL="0" defTabSz="658367">
              <a:spcBef>
                <a:spcPts val="225"/>
              </a:spcBef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print(</a:t>
            </a:r>
            <a:r>
              <a:rPr dirty="0" err="1"/>
              <a:t>f'Best</a:t>
            </a:r>
            <a:r>
              <a:rPr dirty="0"/>
              <a:t> Param (</a:t>
            </a:r>
            <a:r>
              <a:rPr dirty="0" err="1"/>
              <a:t>regParam</a:t>
            </a:r>
            <a:r>
              <a:rPr dirty="0"/>
              <a:t>): {linReg_cv.</a:t>
            </a:r>
            <a:r>
              <a:rPr dirty="0" err="1"/>
              <a:t>bestModel</a:t>
            </a:r>
            <a:r>
              <a:rPr dirty="0"/>
              <a:t>._</a:t>
            </a:r>
            <a:r>
              <a:rPr dirty="0" err="1"/>
              <a:t>java_obj.getRegParam</a:t>
            </a:r>
            <a:r>
              <a:rPr dirty="0"/>
              <a:t>()}')</a:t>
            </a:r>
          </a:p>
          <a:p>
            <a:pPr marL="0" defTabSz="658367">
              <a:spcBef>
                <a:spcPts val="225"/>
              </a:spcBef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print(</a:t>
            </a:r>
            <a:r>
              <a:rPr dirty="0" err="1"/>
              <a:t>f'Best</a:t>
            </a:r>
            <a:r>
              <a:rPr dirty="0"/>
              <a:t> Param (</a:t>
            </a:r>
            <a:r>
              <a:rPr dirty="0" err="1"/>
              <a:t>elasticNetParam</a:t>
            </a:r>
            <a:r>
              <a:rPr dirty="0"/>
              <a:t>): {linReg_cv.</a:t>
            </a:r>
            <a:r>
              <a:rPr dirty="0" err="1"/>
              <a:t>bestModel</a:t>
            </a:r>
            <a:r>
              <a:rPr dirty="0"/>
              <a:t>._</a:t>
            </a:r>
            <a:r>
              <a:rPr dirty="0" err="1"/>
              <a:t>java_obj.getElasticNetParam</a:t>
            </a:r>
            <a:r>
              <a:rPr dirty="0"/>
              <a:t>()}')   </a:t>
            </a:r>
          </a:p>
          <a:p>
            <a:pPr marL="0" defTabSz="658367">
              <a:spcBef>
                <a:spcPts val="225"/>
              </a:spcBef>
              <a:defRPr sz="1919">
                <a:latin typeface="Consolas"/>
                <a:ea typeface="Consolas"/>
                <a:cs typeface="Consolas"/>
                <a:sym typeface="Consolas"/>
              </a:defRPr>
            </a:pPr>
            <a:endParaRPr sz="1728" dirty="0"/>
          </a:p>
          <a:p>
            <a:pPr marL="0" defTabSz="658367">
              <a:spcBef>
                <a:spcPts val="225"/>
              </a:spcBef>
              <a:defRPr sz="2304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Best Param (</a:t>
            </a:r>
            <a:r>
              <a:rPr dirty="0" err="1"/>
              <a:t>regParam</a:t>
            </a:r>
            <a:r>
              <a:rPr dirty="0"/>
              <a:t>): 0.01</a:t>
            </a:r>
          </a:p>
          <a:p>
            <a:pPr marL="0" defTabSz="658367">
              <a:spcBef>
                <a:spcPts val="225"/>
              </a:spcBef>
              <a:defRPr sz="2304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Best Param (</a:t>
            </a:r>
            <a:r>
              <a:rPr dirty="0" err="1"/>
              <a:t>elasticNetParam</a:t>
            </a:r>
            <a:r>
              <a:rPr dirty="0"/>
              <a:t>): 0.0</a:t>
            </a:r>
          </a:p>
        </p:txBody>
      </p:sp>
      <p:sp>
        <p:nvSpPr>
          <p:cNvPr id="245" name="Google Shape;305;p40"/>
          <p:cNvSpPr txBox="1">
            <a:spLocks noGrp="1"/>
          </p:cNvSpPr>
          <p:nvPr>
            <p:ph type="title"/>
          </p:nvPr>
        </p:nvSpPr>
        <p:spPr>
          <a:xfrm>
            <a:off x="0" y="111565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K-fold Cross Validation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73</a:t>
            </a:fld>
            <a:endParaRPr dirty="0"/>
          </a:p>
        </p:txBody>
      </p:sp>
      <p:sp>
        <p:nvSpPr>
          <p:cNvPr id="248" name="Google Shape;311;p41"/>
          <p:cNvSpPr txBox="1">
            <a:spLocks noGrp="1"/>
          </p:cNvSpPr>
          <p:nvPr>
            <p:ph type="body" sz="half" idx="1"/>
          </p:nvPr>
        </p:nvSpPr>
        <p:spPr>
          <a:xfrm>
            <a:off x="304799" y="990601"/>
            <a:ext cx="8610527" cy="221505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 dirty="0"/>
              <a:t>Spark ML has a Multilayer Perceptron (MLP) </a:t>
            </a:r>
            <a:r>
              <a:rPr sz="2400"/>
              <a:t>built-in </a:t>
            </a:r>
            <a:r>
              <a:rPr sz="2400" smtClean="0"/>
              <a:t>function</a:t>
            </a:r>
            <a:endParaRPr lang="en-US" sz="2400" dirty="0" smtClean="0"/>
          </a:p>
          <a:p>
            <a:r>
              <a:rPr lang="en-US" sz="2400" dirty="0" smtClean="0"/>
              <a:t>A</a:t>
            </a:r>
            <a:r>
              <a:rPr sz="2400" smtClean="0"/>
              <a:t> </a:t>
            </a:r>
            <a:r>
              <a:rPr sz="2400" dirty="0"/>
              <a:t>feed-forward artificial neural network, used in many classification problems</a:t>
            </a:r>
            <a:r>
              <a:rPr sz="2400"/>
              <a:t>. </a:t>
            </a:r>
            <a:endParaRPr lang="en-US" sz="2400" dirty="0" smtClean="0"/>
          </a:p>
          <a:p>
            <a:r>
              <a:rPr lang="en-US" sz="2400" dirty="0" smtClean="0"/>
              <a:t>Po</a:t>
            </a:r>
            <a:r>
              <a:rPr sz="2400" smtClean="0"/>
              <a:t>werful classifier</a:t>
            </a:r>
            <a:r>
              <a:rPr lang="en-US" sz="2400" dirty="0" smtClean="0"/>
              <a:t>/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r>
              <a:rPr lang="en-US" sz="2400" dirty="0" smtClean="0"/>
              <a:t>R</a:t>
            </a:r>
            <a:r>
              <a:rPr sz="2400" smtClean="0"/>
              <a:t>elatively </a:t>
            </a:r>
            <a:r>
              <a:rPr sz="2400" dirty="0"/>
              <a:t>simple to implement </a:t>
            </a:r>
            <a:r>
              <a:rPr sz="2400"/>
              <a:t>in </a:t>
            </a:r>
            <a:r>
              <a:rPr lang="en-US" sz="2400" dirty="0" err="1" smtClean="0"/>
              <a:t>Mllib</a:t>
            </a:r>
            <a:endParaRPr lang="en-US" sz="2400" dirty="0" smtClean="0"/>
          </a:p>
          <a:p>
            <a:r>
              <a:rPr lang="en-US" sz="2400" dirty="0" smtClean="0"/>
              <a:t>N</a:t>
            </a:r>
            <a:r>
              <a:rPr sz="2400" smtClean="0"/>
              <a:t>on-trivial </a:t>
            </a:r>
            <a:r>
              <a:rPr sz="2400" dirty="0"/>
              <a:t>models require a lot of computational power </a:t>
            </a:r>
            <a:r>
              <a:rPr sz="2400"/>
              <a:t>to </a:t>
            </a:r>
            <a:r>
              <a:rPr sz="2400" smtClean="0"/>
              <a:t>train</a:t>
            </a:r>
            <a:endParaRPr sz="2400" dirty="0"/>
          </a:p>
        </p:txBody>
      </p:sp>
      <p:sp>
        <p:nvSpPr>
          <p:cNvPr id="249" name="Google Shape;312;p41"/>
          <p:cNvSpPr txBox="1">
            <a:spLocks noGrp="1"/>
          </p:cNvSpPr>
          <p:nvPr>
            <p:ph type="body" idx="13"/>
          </p:nvPr>
        </p:nvSpPr>
        <p:spPr>
          <a:xfrm>
            <a:off x="304800" y="3657167"/>
            <a:ext cx="8554275" cy="21118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from </a:t>
            </a:r>
            <a:r>
              <a:rPr dirty="0" err="1"/>
              <a:t>pyspark.ml.classification</a:t>
            </a:r>
            <a:r>
              <a:rPr dirty="0"/>
              <a:t> import </a:t>
            </a:r>
            <a:r>
              <a:rPr dirty="0" err="1"/>
              <a:t>MultilayerPerceptronClassifier</a:t>
            </a:r>
            <a:endParaRPr dirty="0"/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rPr smtClean="0"/>
              <a:t>from </a:t>
            </a:r>
            <a:r>
              <a:rPr dirty="0" err="1"/>
              <a:t>pyspark.ml.evaluation</a:t>
            </a:r>
            <a:r>
              <a:rPr dirty="0"/>
              <a:t> import </a:t>
            </a:r>
            <a:r>
              <a:rPr dirty="0" err="1"/>
              <a:t>MulticlassClassificationEvaluator</a:t>
            </a:r>
            <a:endParaRPr dirty="0"/>
          </a:p>
        </p:txBody>
      </p:sp>
      <p:sp>
        <p:nvSpPr>
          <p:cNvPr id="250" name="Google Shape;313;p41"/>
          <p:cNvSpPr txBox="1">
            <a:spLocks noGrp="1"/>
          </p:cNvSpPr>
          <p:nvPr>
            <p:ph type="title"/>
          </p:nvPr>
        </p:nvSpPr>
        <p:spPr>
          <a:xfrm>
            <a:off x="0" y="122075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/>
              <a:t>Deep </a:t>
            </a:r>
            <a:r>
              <a:rPr smtClean="0"/>
              <a:t>Learning</a:t>
            </a:r>
            <a:r>
              <a:rPr lang="en-US" dirty="0" smtClean="0"/>
              <a:t>,</a:t>
            </a:r>
            <a:r>
              <a:rPr smtClean="0"/>
              <a:t> </a:t>
            </a:r>
            <a:r>
              <a:rPr/>
              <a:t>with </a:t>
            </a:r>
            <a:r>
              <a:rPr smtClean="0"/>
              <a:t>Spark</a:t>
            </a:r>
            <a:r>
              <a:rPr lang="en-US" dirty="0" smtClean="0"/>
              <a:t>, in One Line!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4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74</a:t>
            </a:fld>
            <a:endParaRPr dirty="0"/>
          </a:p>
        </p:txBody>
      </p:sp>
      <p:sp>
        <p:nvSpPr>
          <p:cNvPr id="253" name="Google Shape;319;p42"/>
          <p:cNvSpPr txBox="1">
            <a:spLocks noGrp="1"/>
          </p:cNvSpPr>
          <p:nvPr>
            <p:ph type="body" sz="half" idx="1"/>
          </p:nvPr>
        </p:nvSpPr>
        <p:spPr>
          <a:xfrm>
            <a:off x="304799" y="959069"/>
            <a:ext cx="8610527" cy="211185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 dirty="0"/>
              <a:t>Construct MLP architecture by specifying layers as a list:</a:t>
            </a:r>
          </a:p>
          <a:p>
            <a:pPr>
              <a:spcBef>
                <a:spcPts val="0"/>
              </a:spcBef>
            </a:pPr>
            <a:r>
              <a:rPr sz="2400" dirty="0"/>
              <a:t>The input layer must be the same as the number of features</a:t>
            </a:r>
          </a:p>
          <a:p>
            <a:pPr>
              <a:spcBef>
                <a:spcPts val="0"/>
              </a:spcBef>
            </a:pPr>
            <a:r>
              <a:rPr sz="2400" dirty="0"/>
              <a:t>The output layer must be the same as the number of classes (here: two)</a:t>
            </a:r>
          </a:p>
          <a:p>
            <a:pPr>
              <a:spcBef>
                <a:spcPts val="0"/>
              </a:spcBef>
            </a:pPr>
            <a:r>
              <a:rPr sz="2400" dirty="0"/>
              <a:t>We choose here two hidden layers, each of width 128.</a:t>
            </a:r>
          </a:p>
        </p:txBody>
      </p:sp>
      <p:sp>
        <p:nvSpPr>
          <p:cNvPr id="254" name="Google Shape;320;p42"/>
          <p:cNvSpPr txBox="1">
            <a:spLocks noGrp="1"/>
          </p:cNvSpPr>
          <p:nvPr>
            <p:ph type="body" idx="13"/>
          </p:nvPr>
        </p:nvSpPr>
        <p:spPr>
          <a:xfrm>
            <a:off x="304800" y="3489002"/>
            <a:ext cx="8554275" cy="21118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mlp_architecture = [len(cnc_feature_labels), 128, 128, 2]</a:t>
            </a:r>
          </a:p>
        </p:txBody>
      </p:sp>
      <p:sp>
        <p:nvSpPr>
          <p:cNvPr id="255" name="Google Shape;321;p42"/>
          <p:cNvSpPr txBox="1">
            <a:spLocks noGrp="1"/>
          </p:cNvSpPr>
          <p:nvPr>
            <p:ph type="title"/>
          </p:nvPr>
        </p:nvSpPr>
        <p:spPr>
          <a:xfrm>
            <a:off x="0" y="11156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Deep Learning with Spark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83851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75</a:t>
            </a:fld>
            <a:endParaRPr dirty="0"/>
          </a:p>
        </p:txBody>
      </p:sp>
      <p:sp>
        <p:nvSpPr>
          <p:cNvPr id="258" name="Google Shape;327;p43"/>
          <p:cNvSpPr txBox="1">
            <a:spLocks noGrp="1"/>
          </p:cNvSpPr>
          <p:nvPr>
            <p:ph type="body" sz="half" idx="1"/>
          </p:nvPr>
        </p:nvSpPr>
        <p:spPr>
          <a:xfrm>
            <a:off x="304799" y="927538"/>
            <a:ext cx="8610527" cy="17779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Instantiate the model</a:t>
            </a:r>
          </a:p>
          <a:p>
            <a:pPr>
              <a:spcBef>
                <a:spcPts val="0"/>
              </a:spcBef>
            </a:pPr>
            <a:r>
              <a:rPr sz="2400" dirty="0"/>
              <a:t>and train the model (fit)</a:t>
            </a:r>
          </a:p>
        </p:txBody>
      </p:sp>
      <p:sp>
        <p:nvSpPr>
          <p:cNvPr id="259" name="Google Shape;328;p43"/>
          <p:cNvSpPr txBox="1">
            <a:spLocks noGrp="1"/>
          </p:cNvSpPr>
          <p:nvPr>
            <p:ph type="body" idx="13"/>
          </p:nvPr>
        </p:nvSpPr>
        <p:spPr>
          <a:xfrm>
            <a:off x="304800" y="2595625"/>
            <a:ext cx="8554275" cy="31687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mlp_template = MultilayerPerceptronClassifier(</a:t>
            </a:r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maxIter=100, </a:t>
            </a:r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layers=mlp_architecture, </a:t>
            </a:r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blockSize=128, </a:t>
            </a:r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/>
              <a:t>seed=13579</a:t>
            </a:r>
            <a:r>
              <a:rPr smtClean="0"/>
              <a:t>)</a:t>
            </a:r>
            <a:endParaRPr lang="en-US" dirty="0" smtClean="0"/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mlp_model = mlp_template.fit(cnc_train)</a:t>
            </a:r>
          </a:p>
        </p:txBody>
      </p:sp>
      <p:sp>
        <p:nvSpPr>
          <p:cNvPr id="260" name="Google Shape;329;p43"/>
          <p:cNvSpPr txBox="1">
            <a:spLocks noGrp="1"/>
          </p:cNvSpPr>
          <p:nvPr>
            <p:ph type="title"/>
          </p:nvPr>
        </p:nvSpPr>
        <p:spPr>
          <a:xfrm>
            <a:off x="0" y="111564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OK, Maybe </a:t>
            </a:r>
            <a:r>
              <a:rPr lang="en-US" dirty="0" smtClean="0"/>
              <a:t>Two Lines…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4" y="6562829"/>
            <a:ext cx="207707" cy="23079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76</a:t>
            </a:fld>
            <a:endParaRPr/>
          </a:p>
        </p:txBody>
      </p:sp>
      <p:sp>
        <p:nvSpPr>
          <p:cNvPr id="263" name="Google Shape;335;p44"/>
          <p:cNvSpPr txBox="1">
            <a:spLocks noGrp="1"/>
          </p:cNvSpPr>
          <p:nvPr>
            <p:ph type="body" sz="quarter" idx="1"/>
          </p:nvPr>
        </p:nvSpPr>
        <p:spPr>
          <a:xfrm>
            <a:off x="304799" y="948560"/>
            <a:ext cx="8610527" cy="6070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Validate against the test data</a:t>
            </a:r>
          </a:p>
        </p:txBody>
      </p:sp>
      <p:sp>
        <p:nvSpPr>
          <p:cNvPr id="264" name="Google Shape;336;p44"/>
          <p:cNvSpPr txBox="1">
            <a:spLocks noGrp="1"/>
          </p:cNvSpPr>
          <p:nvPr>
            <p:ph type="body" idx="13"/>
          </p:nvPr>
        </p:nvSpPr>
        <p:spPr>
          <a:xfrm>
            <a:off x="304800" y="2217263"/>
            <a:ext cx="8554275" cy="25638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validation = mlp_model.transform(cnc_test).select("rawPrediction", "label")</a:t>
            </a:r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evaluator = BinaryClassificationEvaluator()</a:t>
            </a:r>
          </a:p>
          <a:p>
            <a:pPr marL="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endParaRPr sz="1800"/>
          </a:p>
          <a:p>
            <a:pPr marL="0"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print(f"\nValidation accuracy: {evaluator.evaluate(validation)*100}%\n" ) </a:t>
            </a:r>
          </a:p>
          <a:p>
            <a:pPr marL="0">
              <a:defRPr sz="24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Validation accuracy: 67.71074245241383% </a:t>
            </a:r>
          </a:p>
        </p:txBody>
      </p:sp>
      <p:sp>
        <p:nvSpPr>
          <p:cNvPr id="265" name="Google Shape;337;p44"/>
          <p:cNvSpPr txBox="1">
            <a:spLocks noGrp="1"/>
          </p:cNvSpPr>
          <p:nvPr>
            <p:ph type="title"/>
          </p:nvPr>
        </p:nvSpPr>
        <p:spPr>
          <a:xfrm>
            <a:off x="0" y="111563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Model Validation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ttps://www.tibco.com/blog/wp-content/uploads/2015/03/Fast-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3638" y="2025351"/>
            <a:ext cx="5295900" cy="30750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“Fast Data”: Streaming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94689"/>
            <a:ext cx="3364523" cy="4120662"/>
          </a:xfrm>
        </p:spPr>
        <p:txBody>
          <a:bodyPr/>
          <a:lstStyle/>
          <a:p>
            <a:r>
              <a:rPr lang="en-US" dirty="0" smtClean="0"/>
              <a:t>Stream </a:t>
            </a:r>
            <a:r>
              <a:rPr lang="en-US" dirty="0" smtClean="0"/>
              <a:t>processing: real-time </a:t>
            </a:r>
            <a:r>
              <a:rPr lang="en-US" dirty="0" smtClean="0"/>
              <a:t>processing of data continuously and concurrently</a:t>
            </a:r>
          </a:p>
          <a:p>
            <a:r>
              <a:rPr lang="en-US" dirty="0" smtClean="0"/>
              <a:t>High </a:t>
            </a:r>
            <a:r>
              <a:rPr lang="en-US" dirty="0" smtClean="0"/>
              <a:t>ratio of event throughput versus numbers of </a:t>
            </a:r>
            <a:r>
              <a:rPr lang="en-US" dirty="0" smtClean="0"/>
              <a:t>queries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, edge devices, financial systems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9076" y="6095999"/>
            <a:ext cx="249908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smtClean="0"/>
              <a:t>TIBCO/Lindsey </a:t>
            </a:r>
            <a:r>
              <a:rPr lang="en-US" dirty="0" err="1" smtClean="0"/>
              <a:t>Ashjian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Shared\Webinars\PySpark\images\kafka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9146" y="3446584"/>
            <a:ext cx="3114853" cy="311485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Streaming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4243754" cy="13657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Spark </a:t>
            </a:r>
            <a:r>
              <a:rPr lang="en-US" b="1" dirty="0" smtClean="0"/>
              <a:t>Streaming </a:t>
            </a:r>
          </a:p>
          <a:p>
            <a:r>
              <a:rPr lang="en-US" dirty="0" smtClean="0"/>
              <a:t>receives </a:t>
            </a:r>
            <a:r>
              <a:rPr lang="en-US" dirty="0" smtClean="0"/>
              <a:t>live input data </a:t>
            </a:r>
            <a:r>
              <a:rPr lang="en-US" dirty="0" smtClean="0"/>
              <a:t>streams, chunks </a:t>
            </a:r>
            <a:r>
              <a:rPr lang="en-US" dirty="0" smtClean="0"/>
              <a:t>into </a:t>
            </a:r>
            <a:r>
              <a:rPr lang="en-US" dirty="0" smtClean="0"/>
              <a:t>batches</a:t>
            </a:r>
            <a:r>
              <a:rPr lang="en-US" dirty="0" smtClean="0"/>
              <a:t> </a:t>
            </a:r>
            <a:r>
              <a:rPr lang="en-US" dirty="0" smtClean="0"/>
              <a:t>(micro-batches)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 smtClean="0"/>
              <a:t>rocessed </a:t>
            </a:r>
            <a:r>
              <a:rPr lang="en-US" dirty="0" smtClean="0"/>
              <a:t>by the Spark engine to generate </a:t>
            </a:r>
            <a:r>
              <a:rPr lang="en-US" dirty="0" smtClean="0"/>
              <a:t>results stream</a:t>
            </a:r>
            <a:endParaRPr lang="en-US" dirty="0"/>
          </a:p>
        </p:txBody>
      </p:sp>
      <p:pic>
        <p:nvPicPr>
          <p:cNvPr id="17410" name="Picture 2" descr="D:\Shared\Webinars\PySpark\images\spark_streaming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6867" y="1079304"/>
            <a:ext cx="2486025" cy="1838325"/>
          </a:xfrm>
          <a:prstGeom prst="rect">
            <a:avLst/>
          </a:prstGeom>
          <a:noFill/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46183" y="3780693"/>
            <a:ext cx="6037385" cy="2385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Autofit/>
          </a:bodyPr>
          <a:lstStyle/>
          <a:p>
            <a:pPr marL="342900" lvl="0" indent="-323850" defTabSz="685800" hangingPunct="1">
              <a:spcBef>
                <a:spcPts val="450"/>
              </a:spcBef>
              <a:buClr>
                <a:srgbClr val="3C5184"/>
              </a:buClr>
              <a:buSzPts val="3200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Kafka Streams </a:t>
            </a:r>
            <a:endParaRPr lang="en-US" sz="24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23850" defTabSz="685800" hangingPunct="1">
              <a:spcBef>
                <a:spcPts val="450"/>
              </a:spcBef>
              <a:buClr>
                <a:srgbClr val="3C5184"/>
              </a:buClr>
              <a:buSzPts val="3200"/>
              <a:buFont typeface="Arial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Event-at-a-time processing (not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micro-batch)</a:t>
            </a:r>
          </a:p>
          <a:p>
            <a:pPr marL="342900" lvl="0" indent="-323850" defTabSz="685800" hangingPunct="1">
              <a:spcBef>
                <a:spcPts val="450"/>
              </a:spcBef>
              <a:buClr>
                <a:srgbClr val="3C5184"/>
              </a:buClr>
              <a:buSzPts val="3200"/>
              <a:buFont typeface="Arial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illisecond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latency </a:t>
            </a:r>
          </a:p>
          <a:p>
            <a:pPr marL="342900" lvl="0" indent="-323850" defTabSz="685800" hangingPunct="1">
              <a:spcBef>
                <a:spcPts val="450"/>
              </a:spcBef>
              <a:buClr>
                <a:srgbClr val="3C5184"/>
              </a:buClr>
              <a:buSzPts val="3200"/>
              <a:buFont typeface="Arial"/>
              <a:buChar char="•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Distributed processing and fault-tolerance with fast failover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Producers, Consumers and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69" name="Picture 1" descr="D:\Shared\Webinars\PySpark\images\goa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049" y="1150794"/>
            <a:ext cx="7498549" cy="4985299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2098431" y="4595447"/>
            <a:ext cx="5087815" cy="1379401"/>
            <a:chOff x="2098431" y="4595447"/>
            <a:chExt cx="5087815" cy="1379401"/>
          </a:xfrm>
        </p:grpSpPr>
        <p:sp>
          <p:nvSpPr>
            <p:cNvPr id="5" name="Rounded Rectangle 4"/>
            <p:cNvSpPr/>
            <p:nvPr/>
          </p:nvSpPr>
          <p:spPr>
            <a:xfrm>
              <a:off x="5357445" y="5498122"/>
              <a:ext cx="1828801" cy="476726"/>
            </a:xfrm>
            <a:prstGeom prst="roundRect">
              <a:avLst/>
            </a:prstGeom>
            <a:solidFill>
              <a:srgbClr val="FFFFFF">
                <a:alpha val="61000"/>
              </a:srgbClr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eorgia" pitchFamily="18" charset="0"/>
                  <a:sym typeface="Arial"/>
                </a:rPr>
                <a:t>Producer</a:t>
              </a:r>
              <a:endPara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itchFamily="18" charset="0"/>
                <a:sym typeface="Arial"/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rot="5400000" flipH="1" flipV="1">
              <a:off x="6248400" y="4818184"/>
              <a:ext cx="703384" cy="656492"/>
            </a:xfrm>
            <a:prstGeom prst="straightConnector1">
              <a:avLst/>
            </a:prstGeom>
            <a:noFill/>
            <a:ln w="34925" cap="flat">
              <a:solidFill>
                <a:srgbClr val="7030A0"/>
              </a:solidFill>
              <a:prstDash val="solid"/>
              <a:round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Arrow Connector 8"/>
            <p:cNvCxnSpPr>
              <a:stCxn id="5" idx="0"/>
            </p:cNvCxnSpPr>
            <p:nvPr/>
          </p:nvCxnSpPr>
          <p:spPr>
            <a:xfrm rot="16200000" flipV="1">
              <a:off x="5650524" y="4876799"/>
              <a:ext cx="468922" cy="773723"/>
            </a:xfrm>
            <a:prstGeom prst="straightConnector1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>
              <a:off x="2098431" y="4595447"/>
              <a:ext cx="3259014" cy="1141039"/>
            </a:xfrm>
            <a:prstGeom prst="straightConnector1">
              <a:avLst/>
            </a:prstGeom>
            <a:noFill/>
            <a:ln w="38100" cap="flat">
              <a:solidFill>
                <a:srgbClr val="7030A0"/>
              </a:solidFill>
              <a:prstDash val="solid"/>
              <a:round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Rounded Rectangle 12"/>
          <p:cNvSpPr/>
          <p:nvPr/>
        </p:nvSpPr>
        <p:spPr>
          <a:xfrm>
            <a:off x="2637693" y="3634154"/>
            <a:ext cx="2039816" cy="476726"/>
          </a:xfrm>
          <a:prstGeom prst="roundRect">
            <a:avLst/>
          </a:prstGeom>
          <a:solidFill>
            <a:srgbClr val="FFFFFF">
              <a:alpha val="62000"/>
            </a:srgbClr>
          </a:solidFill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itchFamily="18" charset="0"/>
                <a:sym typeface="Arial"/>
              </a:rPr>
              <a:t>Consumer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60125" y="3910608"/>
            <a:ext cx="1336430" cy="306467"/>
          </a:xfrm>
          <a:prstGeom prst="roundRect">
            <a:avLst/>
          </a:prstGeom>
          <a:solidFill>
            <a:srgbClr val="FFFFFF">
              <a:alpha val="62000"/>
            </a:srgbClr>
          </a:solidFill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itchFamily="18" charset="0"/>
                <a:sym typeface="Arial"/>
              </a:rPr>
              <a:t>Consumer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0278" y="3992671"/>
            <a:ext cx="996460" cy="238363"/>
          </a:xfrm>
          <a:prstGeom prst="roundRect">
            <a:avLst/>
          </a:prstGeom>
          <a:solidFill>
            <a:srgbClr val="FFFFFF">
              <a:alpha val="62000"/>
            </a:srgbClr>
          </a:solidFill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itchFamily="18" charset="0"/>
                <a:sym typeface="Arial"/>
              </a:rPr>
              <a:t>Consumer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59723" y="2930769"/>
            <a:ext cx="1230923" cy="408623"/>
          </a:xfrm>
          <a:prstGeom prst="roundRect">
            <a:avLst/>
          </a:prstGeom>
          <a:solidFill>
            <a:srgbClr val="7030A0">
              <a:alpha val="56000"/>
            </a:srgbClr>
          </a:solidFill>
          <a:ln w="38100" cap="flat">
            <a:solidFill>
              <a:srgbClr val="FFC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itchFamily="18" charset="0"/>
                <a:sym typeface="Arial"/>
              </a:rPr>
              <a:t>Topic 1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35971" y="3317631"/>
            <a:ext cx="1113692" cy="340519"/>
          </a:xfrm>
          <a:prstGeom prst="roundRect">
            <a:avLst/>
          </a:prstGeom>
          <a:solidFill>
            <a:srgbClr val="7030A0">
              <a:alpha val="56000"/>
            </a:srgbClr>
          </a:solidFill>
          <a:ln w="38100" cap="flat">
            <a:solidFill>
              <a:srgbClr val="FFC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itchFamily="18" charset="0"/>
                <a:sym typeface="Arial"/>
              </a:rPr>
              <a:t>Topic 2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2339" y="3587263"/>
            <a:ext cx="844062" cy="272415"/>
          </a:xfrm>
          <a:prstGeom prst="roundRect">
            <a:avLst/>
          </a:prstGeom>
          <a:solidFill>
            <a:srgbClr val="7030A0">
              <a:alpha val="56000"/>
            </a:srgbClr>
          </a:solidFill>
          <a:ln w="38100" cap="flat">
            <a:solidFill>
              <a:srgbClr val="FFC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itchFamily="18" charset="0"/>
                <a:sym typeface="Arial"/>
              </a:rPr>
              <a:t>Topic 3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 pitchFamily="18" charset="0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5016" y="6248401"/>
            <a:ext cx="335508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Background i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mage: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InHabitat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/Cat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DiStasio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Shared\Webinars\PySpark\images\Hadoo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532" y="3286422"/>
            <a:ext cx="6429033" cy="336246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Architectures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88" y="900209"/>
            <a:ext cx="86868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Two separate paradigms for distributed computing: </a:t>
            </a:r>
            <a:r>
              <a:rPr lang="en-US" b="1" dirty="0" smtClean="0"/>
              <a:t>HPC</a:t>
            </a:r>
            <a:r>
              <a:rPr lang="en-US" dirty="0" smtClean="0"/>
              <a:t> and </a:t>
            </a:r>
            <a:r>
              <a:rPr lang="en-US" b="1" dirty="0" err="1" smtClean="0"/>
              <a:t>Hadoop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353" y="2098431"/>
            <a:ext cx="3556212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sz="1800" b="1" dirty="0" smtClean="0"/>
              <a:t>High Performance Computing (HPC):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High-speed </a:t>
            </a:r>
            <a:r>
              <a:rPr lang="en-US" sz="1800" dirty="0" smtClean="0"/>
              <a:t>backplane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Specialized </a:t>
            </a:r>
            <a:r>
              <a:rPr lang="en-US" sz="1800" dirty="0" smtClean="0"/>
              <a:t>access to data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“Every node is sacred”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506" y="1735015"/>
            <a:ext cx="3634155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sz="1800" b="1" dirty="0" err="1" smtClean="0"/>
              <a:t>Hadoop</a:t>
            </a:r>
            <a:r>
              <a:rPr lang="en-US" sz="1800" b="1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No specialized hardware or data access (commodity hardware)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“Your machines aren’t pets — they’re cattle”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Notion of resilient computing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“Bring the compute to the data</a:t>
            </a:r>
            <a:r>
              <a:rPr lang="en-US" sz="1800" dirty="0" smtClean="0"/>
              <a:t>”</a:t>
            </a:r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+ Kafka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D:\Shared\Webinars\PySpark\images\structured-streaming-kafka-blog-image-1-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3513"/>
            <a:ext cx="9144000" cy="405097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5481" y="5993027"/>
            <a:ext cx="253915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Image: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Databricks</a:t>
            </a:r>
            <a:r>
              <a:rPr lang="en-US" dirty="0" smtClean="0"/>
              <a:t>/Sunil </a:t>
            </a:r>
            <a:r>
              <a:rPr lang="en-US" dirty="0" err="1" smtClean="0"/>
              <a:t>Sitaula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three types of anomaly</a:t>
            </a:r>
            <a:r>
              <a:rPr lang="en-US" dirty="0" smtClean="0"/>
              <a:t>:</a:t>
            </a:r>
          </a:p>
          <a:p>
            <a:pPr marL="476250" indent="-457200">
              <a:buFont typeface="+mj-lt"/>
              <a:buAutoNum type="arabicPeriod"/>
            </a:pPr>
            <a:r>
              <a:rPr lang="en-US" dirty="0" smtClean="0"/>
              <a:t>Point — with respect to </a:t>
            </a:r>
            <a:r>
              <a:rPr lang="en-US" dirty="0" smtClean="0"/>
              <a:t>any </a:t>
            </a:r>
            <a:r>
              <a:rPr lang="en-US" dirty="0" smtClean="0"/>
              <a:t>other </a:t>
            </a:r>
            <a:r>
              <a:rPr lang="en-US" dirty="0" smtClean="0"/>
              <a:t>data element</a:t>
            </a:r>
          </a:p>
          <a:p>
            <a:pPr marL="476250" indent="-457200">
              <a:buFont typeface="+mj-lt"/>
              <a:buAutoNum type="arabicPeriod"/>
            </a:pPr>
            <a:r>
              <a:rPr lang="en-US" dirty="0" smtClean="0"/>
              <a:t>Contextual — within a given context or baseline</a:t>
            </a:r>
          </a:p>
          <a:p>
            <a:pPr marL="476250" indent="-457200">
              <a:buFont typeface="+mj-lt"/>
              <a:buAutoNum type="arabicPeriod"/>
            </a:pPr>
            <a:r>
              <a:rPr lang="en-US" dirty="0" smtClean="0"/>
              <a:t>Collective — anomalous in a grouped space</a:t>
            </a:r>
          </a:p>
          <a:p>
            <a:pPr marL="476250" indent="-457200">
              <a:buFont typeface="+mj-lt"/>
              <a:buAutoNum type="arabicPeriod"/>
            </a:pPr>
            <a:endParaRPr lang="en-US" dirty="0" smtClean="0"/>
          </a:p>
          <a:p>
            <a:pPr marL="476250" indent="-457200">
              <a:buNone/>
            </a:pPr>
            <a:r>
              <a:rPr lang="en-US" dirty="0" smtClean="0"/>
              <a:t>Outliers aren’t necessarily anomalies!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 descr="D:\Shared\Webinars\PySpark\images\anomal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5507" y="2917914"/>
            <a:ext cx="4244720" cy="340082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Interquartile</a:t>
            </a:r>
            <a:r>
              <a:rPr lang="en-US" dirty="0" smtClean="0"/>
              <a:t> Range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Interquartile</a:t>
            </a:r>
            <a:r>
              <a:rPr lang="en-US" dirty="0" smtClean="0"/>
              <a:t> Range (IQR) is a robust measure of statistical dispersion</a:t>
            </a:r>
          </a:p>
          <a:p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percentile – 25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r>
              <a:rPr lang="en-US" dirty="0" smtClean="0"/>
              <a:t>Common measure for extremity is 1.5xIQR, either side (thanks, John </a:t>
            </a:r>
            <a:r>
              <a:rPr lang="en-US" dirty="0" err="1" smtClean="0"/>
              <a:t>Tukey</a:t>
            </a:r>
            <a:r>
              <a:rPr lang="en-US" dirty="0" smtClean="0"/>
              <a:t>!)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Kafka/Spark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Spark: the Definitive Guide </a:t>
            </a:r>
            <a:r>
              <a:rPr lang="en-US" dirty="0" smtClean="0"/>
              <a:t>(Bill Chambers &amp;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) — O’Reilly</a:t>
            </a:r>
          </a:p>
          <a:p>
            <a:r>
              <a:rPr lang="en-US" b="1" dirty="0" smtClean="0"/>
              <a:t>Advanced Analytics with Spark </a:t>
            </a:r>
            <a:r>
              <a:rPr lang="en-US" dirty="0" smtClean="0"/>
              <a:t>(Sandy </a:t>
            </a:r>
            <a:r>
              <a:rPr lang="en-US" dirty="0" err="1" smtClean="0"/>
              <a:t>Ryza</a:t>
            </a:r>
            <a:r>
              <a:rPr lang="en-US" dirty="0" smtClean="0"/>
              <a:t>, Uri </a:t>
            </a:r>
            <a:r>
              <a:rPr lang="en-US" dirty="0" err="1" smtClean="0"/>
              <a:t>Laserson</a:t>
            </a:r>
            <a:r>
              <a:rPr lang="en-US" dirty="0" smtClean="0"/>
              <a:t>, Sean Owen, &amp; Josh Wills</a:t>
            </a:r>
            <a:r>
              <a:rPr lang="en-US" dirty="0" smtClean="0"/>
              <a:t>) </a:t>
            </a:r>
            <a:r>
              <a:rPr lang="en-US" dirty="0" smtClean="0"/>
              <a:t>— O’Reilly</a:t>
            </a:r>
          </a:p>
          <a:p>
            <a:r>
              <a:rPr lang="en-US" b="1" dirty="0" smtClean="0"/>
              <a:t>Kafka: The Definitive Guide </a:t>
            </a:r>
            <a:r>
              <a:rPr lang="en-US" dirty="0" smtClean="0"/>
              <a:t>(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Narkhede</a:t>
            </a:r>
            <a:r>
              <a:rPr lang="en-US" dirty="0" smtClean="0"/>
              <a:t>, Gwen </a:t>
            </a:r>
            <a:r>
              <a:rPr lang="en-US" dirty="0" err="1" smtClean="0"/>
              <a:t>Shapira</a:t>
            </a:r>
            <a:r>
              <a:rPr lang="en-US" dirty="0" smtClean="0"/>
              <a:t> &amp; Todd </a:t>
            </a:r>
            <a:r>
              <a:rPr lang="en-US" dirty="0" err="1" smtClean="0"/>
              <a:t>Palino</a:t>
            </a:r>
            <a:r>
              <a:rPr lang="en-US" dirty="0" smtClean="0"/>
              <a:t>)</a:t>
            </a:r>
            <a:r>
              <a:rPr lang="en-US" dirty="0" smtClean="0"/>
              <a:t> — </a:t>
            </a:r>
            <a:r>
              <a:rPr lang="en-US" dirty="0" smtClean="0"/>
              <a:t>O’Reilly</a:t>
            </a:r>
          </a:p>
          <a:p>
            <a:r>
              <a:rPr lang="en-US" b="1" dirty="0" err="1" smtClean="0"/>
              <a:t>Databricks</a:t>
            </a:r>
            <a:r>
              <a:rPr lang="en-US" b="1" dirty="0" smtClean="0"/>
              <a:t>’ blog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databricks.com/blog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Luminousmen</a:t>
            </a:r>
            <a:r>
              <a:rPr lang="en-US" b="1" dirty="0" smtClean="0"/>
              <a:t> blog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https://luminousmen.com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R</a:t>
            </a:r>
            <a:r>
              <a:rPr lang="en-US" b="1" dirty="0" smtClean="0"/>
              <a:t>ead the original paper (do it!):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 et al.: “Spark: Cluster Computing with Working Sets,” </a:t>
            </a:r>
            <a:r>
              <a:rPr lang="en-US" i="1" dirty="0" smtClean="0"/>
              <a:t>2</a:t>
            </a:r>
            <a:r>
              <a:rPr lang="en-US" i="1" baseline="30000" dirty="0" smtClean="0"/>
              <a:t>nd</a:t>
            </a:r>
            <a:r>
              <a:rPr lang="en-US" i="1" dirty="0" smtClean="0"/>
              <a:t> USENIX Workshop on Hot Topics in Cloud Computing</a:t>
            </a:r>
            <a:r>
              <a:rPr lang="en-US" dirty="0" smtClean="0"/>
              <a:t>, Boson MA (2010)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15;p1"/>
          <p:cNvSpPr txBox="1">
            <a:spLocks noGrp="1"/>
          </p:cNvSpPr>
          <p:nvPr>
            <p:ph type="sldNum" sz="quarter" idx="2"/>
          </p:nvPr>
        </p:nvSpPr>
        <p:spPr>
          <a:xfrm>
            <a:off x="8860092" y="6573339"/>
            <a:ext cx="207708" cy="2307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>
              <a:defRPr sz="900">
                <a:solidFill>
                  <a:srgbClr val="68131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85</a:t>
            </a:fld>
            <a:endParaRPr/>
          </a:p>
        </p:txBody>
      </p:sp>
      <p:sp>
        <p:nvSpPr>
          <p:cNvPr id="320" name="Google Shape;417;p54"/>
          <p:cNvSpPr txBox="1">
            <a:spLocks noGrp="1"/>
          </p:cNvSpPr>
          <p:nvPr>
            <p:ph type="title"/>
          </p:nvPr>
        </p:nvSpPr>
        <p:spPr>
          <a:xfrm>
            <a:off x="0" y="90541"/>
            <a:ext cx="9144000" cy="607052"/>
          </a:xfrm>
          <a:prstGeom prst="rect">
            <a:avLst/>
          </a:prstGeo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21" name="Google Shape;418;p54"/>
          <p:cNvSpPr txBox="1">
            <a:spLocks noGrp="1"/>
          </p:cNvSpPr>
          <p:nvPr>
            <p:ph type="body" idx="1"/>
          </p:nvPr>
        </p:nvSpPr>
        <p:spPr>
          <a:xfrm>
            <a:off x="304800" y="990601"/>
            <a:ext cx="8334703" cy="52105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678941">
              <a:spcBef>
                <a:spcPts val="375"/>
              </a:spcBef>
              <a:buSzTx/>
              <a:buNone/>
              <a:defRPr sz="2772"/>
            </a:pPr>
            <a:r>
              <a:rPr sz="2300">
                <a:latin typeface="Calibri" panose="020F0502020204030204" pitchFamily="34" charset="0"/>
              </a:rPr>
              <a:t>This </a:t>
            </a:r>
            <a:r>
              <a:rPr lang="en-US" sz="2300" dirty="0" smtClean="0">
                <a:latin typeface="Calibri" panose="020F0502020204030204" pitchFamily="34" charset="0"/>
              </a:rPr>
              <a:t>was </a:t>
            </a:r>
            <a:r>
              <a:rPr sz="2300" smtClean="0">
                <a:latin typeface="Calibri" panose="020F0502020204030204" pitchFamily="34" charset="0"/>
              </a:rPr>
              <a:t>an </a:t>
            </a:r>
            <a:r>
              <a:rPr sz="2300" dirty="0">
                <a:latin typeface="Calibri" panose="020F0502020204030204" pitchFamily="34" charset="0"/>
              </a:rPr>
              <a:t>overview </a:t>
            </a:r>
            <a:r>
              <a:rPr sz="2300">
                <a:latin typeface="Calibri" panose="020F0502020204030204" pitchFamily="34" charset="0"/>
              </a:rPr>
              <a:t>of </a:t>
            </a:r>
            <a:r>
              <a:rPr lang="en-US" sz="2300" dirty="0" smtClean="0">
                <a:latin typeface="Calibri" panose="020F0502020204030204" pitchFamily="34" charset="0"/>
              </a:rPr>
              <a:t>Big Data, </a:t>
            </a:r>
            <a:r>
              <a:rPr sz="2300" smtClean="0">
                <a:latin typeface="Calibri" panose="020F0502020204030204" pitchFamily="34" charset="0"/>
              </a:rPr>
              <a:t>Spark </a:t>
            </a:r>
            <a:r>
              <a:rPr lang="en-US" sz="2300" dirty="0" smtClean="0">
                <a:latin typeface="Calibri" panose="020F0502020204030204" pitchFamily="34" charset="0"/>
              </a:rPr>
              <a:t>and </a:t>
            </a:r>
            <a:r>
              <a:rPr lang="en-US" sz="2300" dirty="0" err="1" smtClean="0">
                <a:latin typeface="Calibri" panose="020F0502020204030204" pitchFamily="34" charset="0"/>
              </a:rPr>
              <a:t>PySpark</a:t>
            </a:r>
            <a:r>
              <a:rPr lang="en-US" sz="2300" dirty="0" smtClean="0">
                <a:latin typeface="Calibri" panose="020F0502020204030204" pitchFamily="34" charset="0"/>
              </a:rPr>
              <a:t>. </a:t>
            </a:r>
            <a:r>
              <a:rPr sz="2300" smtClean="0">
                <a:latin typeface="Calibri" panose="020F0502020204030204" pitchFamily="34" charset="0"/>
              </a:rPr>
              <a:t>We covered</a:t>
            </a:r>
            <a:r>
              <a:rPr sz="2300" dirty="0">
                <a:latin typeface="Calibri" panose="020F0502020204030204" pitchFamily="34" charset="0"/>
              </a:rPr>
              <a:t>:</a:t>
            </a:r>
          </a:p>
          <a:p>
            <a:pPr marL="339470" indent="-301752" defTabSz="678941">
              <a:spcBef>
                <a:spcPts val="0"/>
              </a:spcBef>
              <a:buSzPts val="2700"/>
              <a:defRPr sz="2772"/>
            </a:pPr>
            <a:endParaRPr sz="2300" dirty="0">
              <a:latin typeface="Calibri" panose="020F0502020204030204" pitchFamily="34" charset="0"/>
            </a:endParaRPr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What </a:t>
            </a:r>
            <a:r>
              <a:rPr lang="en-US" sz="2300" dirty="0" smtClean="0"/>
              <a:t>is Big Data?</a:t>
            </a:r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Where does Spark and </a:t>
            </a:r>
            <a:r>
              <a:rPr lang="en-US" sz="2300" dirty="0" err="1" smtClean="0"/>
              <a:t>PySpark</a:t>
            </a:r>
            <a:r>
              <a:rPr lang="en-US" sz="2300" dirty="0" smtClean="0"/>
              <a:t> come in?</a:t>
            </a:r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Data management with </a:t>
            </a:r>
            <a:r>
              <a:rPr lang="en-US" sz="2300" dirty="0" err="1" smtClean="0"/>
              <a:t>PySpark</a:t>
            </a:r>
            <a:endParaRPr lang="en-US" sz="2300" dirty="0" smtClean="0"/>
          </a:p>
          <a:p>
            <a:pPr marL="257175" indent="-219075">
              <a:buSzPts val="2400"/>
              <a:defRPr sz="2400"/>
            </a:pPr>
            <a:r>
              <a:rPr lang="en-US" sz="2300" dirty="0" smtClean="0">
                <a:latin typeface="Calibri" panose="020F0502020204030204" pitchFamily="34" charset="0"/>
              </a:rPr>
              <a:t>How to create, query and manipulate Spark SQL </a:t>
            </a:r>
            <a:r>
              <a:rPr lang="en-US" sz="2300" dirty="0" err="1" smtClean="0">
                <a:latin typeface="Calibri" panose="020F0502020204030204" pitchFamily="34" charset="0"/>
              </a:rPr>
              <a:t>DataFrames</a:t>
            </a:r>
            <a:endParaRPr lang="en-US" sz="2300" dirty="0" smtClean="0"/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Spark </a:t>
            </a:r>
            <a:r>
              <a:rPr lang="en-US" sz="2300" dirty="0" err="1" smtClean="0"/>
              <a:t>MLlib</a:t>
            </a:r>
            <a:r>
              <a:rPr lang="en-US" sz="2300" dirty="0" smtClean="0"/>
              <a:t>: machine learning at scale</a:t>
            </a:r>
          </a:p>
          <a:p>
            <a:pPr marL="257175" indent="-219075">
              <a:buSzPts val="2400"/>
              <a:defRPr sz="2400"/>
            </a:pPr>
            <a:r>
              <a:rPr lang="en-US" sz="2300" dirty="0" smtClean="0"/>
              <a:t>An overview of streaming in Kafka: Spark Streaming </a:t>
            </a:r>
            <a:r>
              <a:rPr lang="en-US" sz="2300" dirty="0" smtClean="0"/>
              <a:t>and Kafka</a:t>
            </a:r>
          </a:p>
          <a:p>
            <a:pPr marL="339470" indent="-301752" defTabSz="678941">
              <a:spcBef>
                <a:spcPts val="0"/>
              </a:spcBef>
              <a:buSzPts val="2700"/>
              <a:defRPr sz="2772"/>
            </a:pPr>
            <a:endParaRPr sz="2300" dirty="0">
              <a:latin typeface="Calibri" panose="020F0502020204030204" pitchFamily="34" charset="0"/>
            </a:endParaRPr>
          </a:p>
          <a:p>
            <a:pPr marL="0" indent="0" defTabSz="678941">
              <a:spcBef>
                <a:spcPts val="375"/>
              </a:spcBef>
              <a:buSzTx/>
              <a:buNone/>
              <a:defRPr sz="2772"/>
            </a:pPr>
            <a:r>
              <a:rPr sz="2300">
                <a:latin typeface="Calibri" panose="020F0502020204030204" pitchFamily="34" charset="0"/>
              </a:rPr>
              <a:t>This </a:t>
            </a:r>
            <a:r>
              <a:rPr lang="en-US" sz="2300" dirty="0" smtClean="0">
                <a:latin typeface="Calibri" panose="020F0502020204030204" pitchFamily="34" charset="0"/>
              </a:rPr>
              <a:t>hopefully </a:t>
            </a:r>
            <a:r>
              <a:rPr sz="2300" smtClean="0">
                <a:latin typeface="Calibri" panose="020F0502020204030204" pitchFamily="34" charset="0"/>
              </a:rPr>
              <a:t>gives </a:t>
            </a:r>
            <a:r>
              <a:rPr sz="2300">
                <a:latin typeface="Calibri" panose="020F0502020204030204" pitchFamily="34" charset="0"/>
              </a:rPr>
              <a:t>you </a:t>
            </a:r>
            <a:r>
              <a:rPr lang="en-US" sz="2300" dirty="0" smtClean="0">
                <a:latin typeface="Calibri" panose="020F0502020204030204" pitchFamily="34" charset="0"/>
              </a:rPr>
              <a:t>a taste</a:t>
            </a:r>
            <a:r>
              <a:rPr sz="2300" smtClean="0">
                <a:latin typeface="Calibri" panose="020F0502020204030204" pitchFamily="34" charset="0"/>
              </a:rPr>
              <a:t> </a:t>
            </a:r>
            <a:r>
              <a:rPr lang="en-US" sz="2300" dirty="0" smtClean="0">
                <a:latin typeface="Calibri" panose="020F0502020204030204" pitchFamily="34" charset="0"/>
              </a:rPr>
              <a:t>for </a:t>
            </a:r>
            <a:r>
              <a:rPr sz="2300" smtClean="0">
                <a:latin typeface="Calibri" panose="020F0502020204030204" pitchFamily="34" charset="0"/>
              </a:rPr>
              <a:t>explor</a:t>
            </a:r>
            <a:r>
              <a:rPr lang="en-US" sz="2300" dirty="0" err="1" smtClean="0">
                <a:latin typeface="Calibri" panose="020F0502020204030204" pitchFamily="34" charset="0"/>
              </a:rPr>
              <a:t>ing</a:t>
            </a:r>
            <a:r>
              <a:rPr sz="2300" smtClean="0">
                <a:latin typeface="Calibri" panose="020F0502020204030204" pitchFamily="34" charset="0"/>
              </a:rPr>
              <a:t> </a:t>
            </a:r>
            <a:r>
              <a:rPr sz="2300">
                <a:latin typeface="Calibri" panose="020F0502020204030204" pitchFamily="34" charset="0"/>
              </a:rPr>
              <a:t>the </a:t>
            </a:r>
            <a:r>
              <a:rPr lang="en-US" sz="2300" dirty="0" smtClean="0">
                <a:latin typeface="Calibri" panose="020F0502020204030204" pitchFamily="34" charset="0"/>
              </a:rPr>
              <a:t>Spark and </a:t>
            </a:r>
            <a:r>
              <a:rPr sz="2300" smtClean="0">
                <a:latin typeface="Calibri" panose="020F0502020204030204" pitchFamily="34" charset="0"/>
              </a:rPr>
              <a:t>PySpark </a:t>
            </a:r>
            <a:r>
              <a:rPr lang="en-US" sz="2300" dirty="0" smtClean="0">
                <a:latin typeface="Calibri" panose="020F0502020204030204" pitchFamily="34" charset="0"/>
              </a:rPr>
              <a:t>landscape</a:t>
            </a:r>
            <a:r>
              <a:rPr sz="2300" smtClean="0">
                <a:latin typeface="Calibri" panose="020F0502020204030204" pitchFamily="34" charset="0"/>
              </a:rPr>
              <a:t> further</a:t>
            </a:r>
            <a:r>
              <a:rPr lang="en-US" sz="2300" dirty="0" smtClean="0">
                <a:latin typeface="Calibri" panose="020F0502020204030204" pitchFamily="34" charset="0"/>
              </a:rPr>
              <a:t>!</a:t>
            </a:r>
            <a:endParaRPr lang="en-US" sz="2300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3015" y="5519036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78941">
              <a:spcBef>
                <a:spcPts val="375"/>
              </a:spcBef>
              <a:defRPr sz="2772"/>
            </a:pPr>
            <a:r>
              <a:rPr lang="en-US" sz="2400" dirty="0" smtClean="0">
                <a:latin typeface="Calibri" panose="020F0502020204030204" pitchFamily="34" charset="0"/>
              </a:rPr>
              <a:t>Get these slides and the code here: </a:t>
            </a:r>
            <a:r>
              <a:rPr lang="en-US" sz="2400" dirty="0" smtClean="0">
                <a:latin typeface="Calibri" panose="020F0502020204030204" pitchFamily="34" charset="0"/>
                <a:hlinkClick r:id="rId2"/>
              </a:rPr>
              <a:t>https://github.com/RaInta/PySparkWebinar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5138" y="2532185"/>
            <a:ext cx="6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686800" cy="2694709"/>
          </a:xfrm>
        </p:spPr>
        <p:txBody>
          <a:bodyPr/>
          <a:lstStyle/>
          <a:p>
            <a:r>
              <a:rPr lang="en-US" dirty="0" smtClean="0"/>
              <a:t>Was the premier Big Data tool from ~2006 until the mid-2010s</a:t>
            </a:r>
          </a:p>
          <a:p>
            <a:r>
              <a:rPr lang="en-US" dirty="0" smtClean="0"/>
              <a:t>B</a:t>
            </a:r>
            <a:r>
              <a:rPr lang="en-US" dirty="0" smtClean="0"/>
              <a:t>oth a data storage model (HDFS) and a compute model (</a:t>
            </a:r>
            <a:r>
              <a:rPr lang="en-US" dirty="0" err="1" smtClean="0"/>
              <a:t>MapReduce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Highly scalable</a:t>
            </a:r>
          </a:p>
          <a:p>
            <a:r>
              <a:rPr lang="en-US" dirty="0" smtClean="0"/>
              <a:t>C</a:t>
            </a:r>
            <a:r>
              <a:rPr lang="en-US" dirty="0" smtClean="0"/>
              <a:t>ost-effective </a:t>
            </a:r>
          </a:p>
          <a:p>
            <a:r>
              <a:rPr lang="en-US" dirty="0" smtClean="0"/>
              <a:t>F</a:t>
            </a:r>
            <a:r>
              <a:rPr lang="en-US" dirty="0" smtClean="0"/>
              <a:t>ault-tolerant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7320" y="4802237"/>
            <a:ext cx="3887283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H</a:t>
            </a: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owever…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MapReduce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is a blunt instrument! 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6939</TotalTime>
  <Words>5269</Words>
  <Application>Microsoft Macintosh PowerPoint</Application>
  <PresentationFormat>On-screen Show (4:3)</PresentationFormat>
  <Paragraphs>865</Paragraphs>
  <Slides>85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Big Data, Fast Data Using Spark and PySpark to Scale Data Insights</vt:lpstr>
      <vt:lpstr>The Big Picture</vt:lpstr>
      <vt:lpstr>What is Big Data?</vt:lpstr>
      <vt:lpstr>How to Scale?</vt:lpstr>
      <vt:lpstr>The Four Vs of Big Data</vt:lpstr>
      <vt:lpstr>The Four Vs of Big Data</vt:lpstr>
      <vt:lpstr>Big Data Architectures</vt:lpstr>
      <vt:lpstr>Big Data Architectures</vt:lpstr>
      <vt:lpstr>Hadoop</vt:lpstr>
      <vt:lpstr>Problems with MapReduce</vt:lpstr>
      <vt:lpstr>Apache Spark</vt:lpstr>
      <vt:lpstr>The Heart of Sparkness: The RDD</vt:lpstr>
      <vt:lpstr>How Spark Achieves Resilience</vt:lpstr>
      <vt:lpstr>How Spark Achieves Resilience</vt:lpstr>
      <vt:lpstr>How Spark Achieves Resilience</vt:lpstr>
      <vt:lpstr>Tenets of Spark </vt:lpstr>
      <vt:lpstr>The Spark Eco-system</vt:lpstr>
      <vt:lpstr>PySpark</vt:lpstr>
      <vt:lpstr>PySpark Interactive Shell</vt:lpstr>
      <vt:lpstr>Spark Session and Context</vt:lpstr>
      <vt:lpstr>“Hello World” in Big-data-ese</vt:lpstr>
      <vt:lpstr>“Hello World” in Big-data-ese</vt:lpstr>
      <vt:lpstr>Monitor Jobs with Spark UI</vt:lpstr>
      <vt:lpstr>Spark SQL</vt:lpstr>
      <vt:lpstr>Spark DataFrames</vt:lpstr>
      <vt:lpstr>Typical Data Management</vt:lpstr>
      <vt:lpstr>Loading Data</vt:lpstr>
      <vt:lpstr>Data</vt:lpstr>
      <vt:lpstr>Variables</vt:lpstr>
      <vt:lpstr>Seeing the Data</vt:lpstr>
      <vt:lpstr>Data Warehousing: Extract, Transform, Load</vt:lpstr>
      <vt:lpstr>Lazy Evaluation in Spark</vt:lpstr>
      <vt:lpstr>Lazy Evaluation in Spark</vt:lpstr>
      <vt:lpstr>Spark SQL Optimization Engines</vt:lpstr>
      <vt:lpstr>Spark DataFrame from Pandas</vt:lpstr>
      <vt:lpstr>Schemas</vt:lpstr>
      <vt:lpstr>Missing Data</vt:lpstr>
      <vt:lpstr>Contrasting PySpark with pandas </vt:lpstr>
      <vt:lpstr>Contrasting PySpark with pandas </vt:lpstr>
      <vt:lpstr>Contrasting PySpark with pandas </vt:lpstr>
      <vt:lpstr>Spark SQL: For the SQL Lovers!</vt:lpstr>
      <vt:lpstr>Big Data File Formats</vt:lpstr>
      <vt:lpstr>Machine Learning</vt:lpstr>
      <vt:lpstr>The Four Key Ingredients for ML</vt:lpstr>
      <vt:lpstr>Choosing an ML Strategy</vt:lpstr>
      <vt:lpstr>Supervised vs Unsupervised ML</vt:lpstr>
      <vt:lpstr>Supervised vs Unsupervised ML</vt:lpstr>
      <vt:lpstr>Machine Learning and Spark — Spark MLlib</vt:lpstr>
      <vt:lpstr>Data Preparation</vt:lpstr>
      <vt:lpstr>Import the data</vt:lpstr>
      <vt:lpstr>CNC data</vt:lpstr>
      <vt:lpstr>Converting Features</vt:lpstr>
      <vt:lpstr>Splitting Data</vt:lpstr>
      <vt:lpstr>Fitting a Model</vt:lpstr>
      <vt:lpstr>Evaluating a Model</vt:lpstr>
      <vt:lpstr>Linear Regression</vt:lpstr>
      <vt:lpstr>Preparing Data</vt:lpstr>
      <vt:lpstr>Split the Data</vt:lpstr>
      <vt:lpstr>Instantiate the Model</vt:lpstr>
      <vt:lpstr>Coefficients and Intercept</vt:lpstr>
      <vt:lpstr>Summarize the Model</vt:lpstr>
      <vt:lpstr>Regression Evaluator</vt:lpstr>
      <vt:lpstr>Hyperparameter Tuning</vt:lpstr>
      <vt:lpstr>Single Validation Split</vt:lpstr>
      <vt:lpstr>Single Validation Split cont’d</vt:lpstr>
      <vt:lpstr>Single Validation Split cont’d</vt:lpstr>
      <vt:lpstr>Single Validation Split cont’d</vt:lpstr>
      <vt:lpstr>Single Validation Split cont’d</vt:lpstr>
      <vt:lpstr>K-fold Cross Validation</vt:lpstr>
      <vt:lpstr>K-fold Cross Validation</vt:lpstr>
      <vt:lpstr>K-fold Cross Validation</vt:lpstr>
      <vt:lpstr>K-fold Cross Validation</vt:lpstr>
      <vt:lpstr>Deep Learning, with Spark, in One Line!</vt:lpstr>
      <vt:lpstr>Deep Learning with Spark</vt:lpstr>
      <vt:lpstr>OK, Maybe Two Lines…</vt:lpstr>
      <vt:lpstr>Model Validation</vt:lpstr>
      <vt:lpstr>Introduction to “Fast Data”: Streaming</vt:lpstr>
      <vt:lpstr>Two Streaming Frameworks</vt:lpstr>
      <vt:lpstr>Producers, Consumers and Topics</vt:lpstr>
      <vt:lpstr>Spark + Kafka</vt:lpstr>
      <vt:lpstr>Anomaly Detection</vt:lpstr>
      <vt:lpstr>Interquartile Range Method</vt:lpstr>
      <vt:lpstr>Kafka/Spark Demo</vt:lpstr>
      <vt:lpstr>Further Resources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 Part I</dc:title>
  <cp:lastModifiedBy>Ra _</cp:lastModifiedBy>
  <cp:revision>27</cp:revision>
  <dcterms:modified xsi:type="dcterms:W3CDTF">2021-03-31T16:44:11Z</dcterms:modified>
</cp:coreProperties>
</file>