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624" autoAdjust="0"/>
  </p:normalViewPr>
  <p:slideViewPr>
    <p:cSldViewPr>
      <p:cViewPr varScale="1">
        <p:scale>
          <a:sx n="66" d="100"/>
          <a:sy n="66" d="100"/>
        </p:scale>
        <p:origin x="12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64AD4-D0C1-47F4-AAF5-5DEF6F4F1D78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9B21B-6A27-4CDD-AE6A-311C954F6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3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F5553A-1F2D-4AB6-8CEE-650C8089FDE3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35843C-DD00-43A3-A867-436947663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5553A-1F2D-4AB6-8CEE-650C8089FDE3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35843C-DD00-43A3-A867-436947663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5553A-1F2D-4AB6-8CEE-650C8089FDE3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35843C-DD00-43A3-A867-436947663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5553A-1F2D-4AB6-8CEE-650C8089FDE3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35843C-DD00-43A3-A867-4369476632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5553A-1F2D-4AB6-8CEE-650C8089FDE3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35843C-DD00-43A3-A867-4369476632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5553A-1F2D-4AB6-8CEE-650C8089FDE3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35843C-DD00-43A3-A867-4369476632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5553A-1F2D-4AB6-8CEE-650C8089FDE3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35843C-DD00-43A3-A867-436947663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5553A-1F2D-4AB6-8CEE-650C8089FDE3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35843C-DD00-43A3-A867-4369476632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5553A-1F2D-4AB6-8CEE-650C8089FDE3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35843C-DD00-43A3-A867-436947663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F5553A-1F2D-4AB6-8CEE-650C8089FDE3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35843C-DD00-43A3-A867-436947663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F5553A-1F2D-4AB6-8CEE-650C8089FDE3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35843C-DD00-43A3-A867-4369476632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F5553A-1F2D-4AB6-8CEE-650C8089FDE3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A35843C-DD00-43A3-A867-436947663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48993" y="656137"/>
            <a:ext cx="7772400" cy="7131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992" y="700477"/>
            <a:ext cx="7772400" cy="6244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PROJECT TITLE : PUNERI PRAVAS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5551" y="1714672"/>
            <a:ext cx="6048672" cy="434814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GROUP NUMBER : </a:t>
            </a:r>
            <a:r>
              <a:rPr lang="en-US" dirty="0" smtClean="0">
                <a:latin typeface="Arial Rounded MT Bold" panose="020F0704030504030204" pitchFamily="34" charset="0"/>
              </a:rPr>
              <a:t>10</a:t>
            </a:r>
          </a:p>
          <a:p>
            <a:pPr algn="ctr"/>
            <a:endParaRPr lang="en-US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Guided </a:t>
            </a:r>
            <a:r>
              <a:rPr lang="en-US" dirty="0" smtClean="0">
                <a:latin typeface="Arial Rounded MT Bold" panose="020F0704030504030204" pitchFamily="34" charset="0"/>
              </a:rPr>
              <a:t>By:-</a:t>
            </a:r>
            <a:r>
              <a:rPr lang="en-US" dirty="0" err="1" smtClean="0">
                <a:latin typeface="Arial Rounded MT Bold" panose="020F0704030504030204" pitchFamily="34" charset="0"/>
              </a:rPr>
              <a:t>Gauri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Mathad</a:t>
            </a:r>
            <a:r>
              <a:rPr lang="en-US" dirty="0" smtClean="0">
                <a:latin typeface="Arial Rounded MT Bold" panose="020F0704030504030204" pitchFamily="34" charset="0"/>
              </a:rPr>
              <a:t> ma’am </a:t>
            </a:r>
          </a:p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Project based learning , AIML Department,</a:t>
            </a:r>
          </a:p>
          <a:p>
            <a:pPr algn="ctr"/>
            <a:r>
              <a:rPr lang="en-US" dirty="0" err="1" smtClean="0">
                <a:latin typeface="Arial Rounded MT Bold" panose="020F0704030504030204" pitchFamily="34" charset="0"/>
              </a:rPr>
              <a:t>P.E.S.Modern</a:t>
            </a:r>
            <a:r>
              <a:rPr lang="en-US" dirty="0" smtClean="0">
                <a:latin typeface="Arial Rounded MT Bold" panose="020F0704030504030204" pitchFamily="34" charset="0"/>
              </a:rPr>
              <a:t> College Of Engineering,Shivajinagar,Pune-05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439" y="212505"/>
            <a:ext cx="777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Rounded MT Bold" panose="020F0704030504030204" pitchFamily="34" charset="0"/>
              </a:rPr>
              <a:t>PROJECT BASED LEARNING PRESENTATION (REVIEW </a:t>
            </a:r>
            <a:r>
              <a:rPr lang="en-US" dirty="0" smtClean="0">
                <a:latin typeface="Arial Rounded MT Bold" panose="020F0704030504030204" pitchFamily="34" charset="0"/>
              </a:rPr>
              <a:t>1)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1"/>
          <a:stretch/>
        </p:blipFill>
        <p:spPr>
          <a:xfrm>
            <a:off x="5841883" y="1103452"/>
            <a:ext cx="2592288" cy="2443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1"/>
          <a:stretch/>
        </p:blipFill>
        <p:spPr>
          <a:xfrm>
            <a:off x="5839251" y="2728068"/>
            <a:ext cx="3304749" cy="2443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9772" y="485463"/>
            <a:ext cx="4104456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Bahnschrift" panose="020B0502040204020203" pitchFamily="34" charset="0"/>
              </a:rPr>
              <a:t>CONCLUSIONS  </a:t>
            </a:r>
            <a:endParaRPr lang="en-US" sz="4400" b="1" dirty="0"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700808"/>
            <a:ext cx="3672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000000"/>
                </a:solidFill>
                <a:latin typeface="Bahnschrift" panose="020B0502040204020203" pitchFamily="34" charset="0"/>
              </a:rPr>
              <a:t>By our website we can conclude that the virtual tour is finally available in your pocket.</a:t>
            </a:r>
            <a:endParaRPr lang="en-IN" sz="3200" dirty="0">
              <a:latin typeface="Bahnschrif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92" y="1268760"/>
            <a:ext cx="4061347" cy="3690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7864" y="620688"/>
            <a:ext cx="244827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Bahnschrift" panose="020B0502040204020203" pitchFamily="34" charset="0"/>
              </a:rPr>
              <a:t>REFERANCES </a:t>
            </a:r>
            <a:endParaRPr lang="en-US" sz="2800" b="1" dirty="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71900" y="1556792"/>
            <a:ext cx="1800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671900" y="1556792"/>
            <a:ext cx="1800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1) W3 schools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09882" y="2406370"/>
            <a:ext cx="212423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2) Google Maps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329862" y="3255948"/>
            <a:ext cx="24842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3) Software Engineer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824917" y="4105526"/>
            <a:ext cx="14941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)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419872" y="4955104"/>
            <a:ext cx="221424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5) Google Images  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23362"/>
            <a:ext cx="1196752" cy="1196752"/>
          </a:xfrm>
          <a:prstGeom prst="roundRect">
            <a:avLst>
              <a:gd name="adj" fmla="val 2861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44" y="2017332"/>
            <a:ext cx="1232756" cy="1232756"/>
          </a:xfrm>
          <a:prstGeom prst="roundRect">
            <a:avLst>
              <a:gd name="adj" fmla="val 2716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8" b="39046"/>
          <a:stretch/>
        </p:blipFill>
        <p:spPr>
          <a:xfrm>
            <a:off x="6028072" y="4002160"/>
            <a:ext cx="1844824" cy="576064"/>
          </a:xfrm>
          <a:prstGeom prst="roundRect">
            <a:avLst>
              <a:gd name="adj" fmla="val 35914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2" y="2877085"/>
            <a:ext cx="1067663" cy="1253344"/>
          </a:xfrm>
          <a:prstGeom prst="roundRect">
            <a:avLst>
              <a:gd name="adj" fmla="val 20394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2" y="4587400"/>
            <a:ext cx="1233753" cy="1104739"/>
          </a:xfrm>
          <a:prstGeom prst="roundRect">
            <a:avLst>
              <a:gd name="adj" fmla="val 36404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16632"/>
            <a:ext cx="626469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Project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54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Members</a:t>
            </a:r>
            <a:endParaRPr lang="en-IN" sz="54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476672" y="1196752"/>
            <a:ext cx="77048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arenR"/>
            </a:pPr>
            <a:r>
              <a:rPr lang="en-US" sz="28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Aditya </a:t>
            </a:r>
            <a:r>
              <a:rPr lang="en-US" sz="2800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Garje</a:t>
            </a:r>
            <a:r>
              <a:rPr lang="en-US" sz="28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(2321)</a:t>
            </a:r>
          </a:p>
          <a:p>
            <a:pPr marL="514350" indent="-514350" algn="ctr">
              <a:buAutoNum type="arabicParenR"/>
            </a:pPr>
            <a:endParaRPr lang="en-US" sz="2800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514350" indent="-514350" algn="ctr">
              <a:buAutoNum type="arabicParenR"/>
            </a:pPr>
            <a:r>
              <a:rPr lang="en-US" sz="2800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Alok</a:t>
            </a:r>
            <a:r>
              <a:rPr lang="en-US" sz="28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Ahirrao</a:t>
            </a:r>
            <a:r>
              <a:rPr lang="en-US" sz="28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(2305)</a:t>
            </a:r>
          </a:p>
          <a:p>
            <a:pPr marL="514350" indent="-514350" algn="ctr">
              <a:buAutoNum type="arabicParenR"/>
            </a:pPr>
            <a:endParaRPr lang="en-US" sz="2800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514350" indent="-514350" algn="ctr">
              <a:buAutoNum type="arabicParenR"/>
            </a:pPr>
            <a:r>
              <a:rPr lang="en-US" sz="28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Raj </a:t>
            </a:r>
            <a:r>
              <a:rPr lang="en-US" sz="2800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Dalvi</a:t>
            </a:r>
            <a:r>
              <a:rPr lang="en-US" sz="28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(2317)</a:t>
            </a:r>
          </a:p>
          <a:p>
            <a:pPr marL="514350" indent="-514350" algn="ctr">
              <a:buAutoNum type="arabicParenR"/>
            </a:pPr>
            <a:endParaRPr lang="en-US" sz="2800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514350" indent="-514350" algn="ctr">
              <a:buAutoNum type="arabicParenR"/>
            </a:pPr>
            <a:r>
              <a:rPr lang="en-US" sz="2800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Utkarsh</a:t>
            </a:r>
            <a:r>
              <a:rPr lang="en-US" sz="28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Barge (2311)</a:t>
            </a:r>
          </a:p>
          <a:p>
            <a:pPr marL="514350" indent="-514350" algn="ctr">
              <a:buAutoNum type="arabicParenR"/>
            </a:pPr>
            <a:endParaRPr lang="en-US" sz="2800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514350" indent="-514350" algn="ctr">
              <a:buAutoNum type="arabicParenR"/>
            </a:pPr>
            <a:r>
              <a:rPr lang="en-US" sz="2800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Mitisha</a:t>
            </a:r>
            <a:r>
              <a:rPr lang="en-US" sz="28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Chawla (2315)</a:t>
            </a:r>
          </a:p>
          <a:p>
            <a:pPr marL="514350" indent="-514350" algn="ctr">
              <a:buAutoNum type="arabicParenR"/>
            </a:pPr>
            <a:endParaRPr lang="en-US" sz="2800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514350" indent="-514350" algn="ctr">
              <a:buAutoNum type="arabicParenR"/>
            </a:pPr>
            <a:r>
              <a:rPr lang="en-US" sz="28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Sumer </a:t>
            </a:r>
            <a:r>
              <a:rPr lang="en-US" sz="2800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Awsekar</a:t>
            </a:r>
            <a:r>
              <a:rPr lang="en-US" sz="2800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(2309)</a:t>
            </a:r>
          </a:p>
          <a:p>
            <a:pPr marL="514350" indent="-514350" algn="ctr">
              <a:buAutoNum type="arabicParenR"/>
            </a:pPr>
            <a:endParaRPr lang="en-IN" sz="24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16309"/>
            <a:ext cx="1080443" cy="1080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10" b="91784" l="13605" r="85930">
                        <a14:foregroundMark x1="19767" y1="22244" x2="19767" y2="22244"/>
                        <a14:foregroundMark x1="19186" y1="18437" x2="19186" y2="18437"/>
                        <a14:foregroundMark x1="37791" y1="22044" x2="37791" y2="22044"/>
                        <a14:foregroundMark x1="37907" y1="11423" x2="37907" y2="11423"/>
                        <a14:foregroundMark x1="29767" y1="15030" x2="29767" y2="15030"/>
                        <a14:foregroundMark x1="53256" y1="22846" x2="53256" y2="22846"/>
                        <a14:foregroundMark x1="55233" y1="22645" x2="55233" y2="22645"/>
                        <a14:foregroundMark x1="66512" y1="24248" x2="66512" y2="24248"/>
                        <a14:foregroundMark x1="74302" y1="20240" x2="74302" y2="20240"/>
                        <a14:foregroundMark x1="76977" y1="31463" x2="76977" y2="31463"/>
                        <a14:foregroundMark x1="76163" y1="26653" x2="76163" y2="26653"/>
                        <a14:foregroundMark x1="83837" y1="40281" x2="83837" y2="40281"/>
                        <a14:foregroundMark x1="78953" y1="60721" x2="78953" y2="60721"/>
                        <a14:foregroundMark x1="73372" y1="77355" x2="73372" y2="77355"/>
                        <a14:foregroundMark x1="80116" y1="51503" x2="80116" y2="51503"/>
                        <a14:foregroundMark x1="74651" y1="66934" x2="74651" y2="66934"/>
                        <a14:foregroundMark x1="59070" y1="73547" x2="59070" y2="73547"/>
                        <a14:foregroundMark x1="60000" y1="72345" x2="60000" y2="72345"/>
                        <a14:foregroundMark x1="60000" y1="67735" x2="60000" y2="67735"/>
                        <a14:foregroundMark x1="57209" y1="67735" x2="57209" y2="67735"/>
                        <a14:foregroundMark x1="56512" y1="71142" x2="56512" y2="71142"/>
                        <a14:foregroundMark x1="58023" y1="68537" x2="58023" y2="68537"/>
                        <a14:foregroundMark x1="62674" y1="74549" x2="62674" y2="74549"/>
                        <a14:foregroundMark x1="63372" y1="73948" x2="63372" y2="73948"/>
                        <a14:foregroundMark x1="63721" y1="71543" x2="63721" y2="71543"/>
                        <a14:foregroundMark x1="60930" y1="77355" x2="60930" y2="77355"/>
                        <a14:foregroundMark x1="57442" y1="78758" x2="57442" y2="78758"/>
                        <a14:foregroundMark x1="57558" y1="77355" x2="57558" y2="77355"/>
                        <a14:foregroundMark x1="34186" y1="40281" x2="34186" y2="40281"/>
                        <a14:foregroundMark x1="31977" y1="38076" x2="31977" y2="38076"/>
                        <a14:foregroundMark x1="30349" y1="37475" x2="30349" y2="37475"/>
                        <a14:foregroundMark x1="35000" y1="39880" x2="35000" y2="39880"/>
                        <a14:foregroundMark x1="36279" y1="39880" x2="36279" y2="39880"/>
                        <a14:foregroundMark x1="34535" y1="37074" x2="34535" y2="37074"/>
                        <a14:foregroundMark x1="26512" y1="36673" x2="26512" y2="36673"/>
                        <a14:foregroundMark x1="59767" y1="34068" x2="59767" y2="34068"/>
                        <a14:foregroundMark x1="59419" y1="35070" x2="59419" y2="35070"/>
                        <a14:foregroundMark x1="72791" y1="16834" x2="72791" y2="16834"/>
                        <a14:foregroundMark x1="17209" y1="23447" x2="17209" y2="23447"/>
                        <a14:foregroundMark x1="16163" y1="23447" x2="16163" y2="23447"/>
                        <a14:foregroundMark x1="19302" y1="29058" x2="19302" y2="29058"/>
                        <a14:foregroundMark x1="34419" y1="33868" x2="34419" y2="33868"/>
                        <a14:foregroundMark x1="20930" y1="48096" x2="20930" y2="48096"/>
                        <a14:foregroundMark x1="27442" y1="45291" x2="27442" y2="45291"/>
                        <a14:foregroundMark x1="21512" y1="72345" x2="21512" y2="72345"/>
                        <a14:foregroundMark x1="21163" y1="65331" x2="21163" y2="65331"/>
                        <a14:foregroundMark x1="31628" y1="72144" x2="31628" y2="72144"/>
                        <a14:foregroundMark x1="33837" y1="76754" x2="33837" y2="76754"/>
                        <a14:foregroundMark x1="33721" y1="66132" x2="33721" y2="66132"/>
                        <a14:foregroundMark x1="67442" y1="54509" x2="67442" y2="54509"/>
                        <a14:foregroundMark x1="77674" y1="39880" x2="77674" y2="39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23" t="6158" r="14174" b="9230"/>
          <a:stretch/>
        </p:blipFill>
        <p:spPr>
          <a:xfrm>
            <a:off x="4328804" y="1556791"/>
            <a:ext cx="4815195" cy="3269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1800" y="404664"/>
            <a:ext cx="3384376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MOTIVATION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44041" y="1343090"/>
            <a:ext cx="54006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1.Tour operators can add multiple tour details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2.Upcoming tours details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3.Virtual tour option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4.Upload Destination details with HD images</a:t>
            </a:r>
            <a:r>
              <a:rPr lang="en-US" sz="2400" dirty="0" smtClean="0">
                <a:latin typeface="Arial Rounded MT Bold" panose="020F0704030504030204" pitchFamily="34" charset="0"/>
              </a:rPr>
              <a:t>.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5.People can also order famous foods in </a:t>
            </a:r>
            <a:r>
              <a:rPr lang="en-US" sz="2400" dirty="0" err="1">
                <a:latin typeface="Arial Rounded MT Bold" panose="020F0704030504030204" pitchFamily="34" charset="0"/>
              </a:rPr>
              <a:t>pune</a:t>
            </a:r>
            <a:r>
              <a:rPr lang="en-US" sz="2400" dirty="0">
                <a:latin typeface="Arial Rounded MT Bold" panose="020F0704030504030204" pitchFamily="34" charset="0"/>
              </a:rPr>
              <a:t> from our website.</a:t>
            </a:r>
          </a:p>
          <a:p>
            <a:r>
              <a:rPr lang="en-IN" sz="2400" dirty="0">
                <a:latin typeface="Arial Rounded MT Bold" panose="020F0704030504030204" pitchFamily="34" charset="0"/>
              </a:rPr>
              <a:t> </a:t>
            </a:r>
            <a:endParaRPr lang="en-US" sz="2400" dirty="0">
              <a:latin typeface="Arial Rounded MT Bold" panose="020F0704030504030204" pitchFamily="34" charset="0"/>
            </a:endParaRP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endParaRPr lang="en-IN" sz="2400" dirty="0" smtClean="0">
              <a:latin typeface="Arial Rounded MT Bold" panose="020F0704030504030204" pitchFamily="34" charset="0"/>
            </a:endParaRP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Arial Rounded MT Bold" panose="020F0704030504030204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41" y="2132856"/>
            <a:ext cx="3366167" cy="3366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0"/>
            <a:ext cx="1374372" cy="1374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476672"/>
            <a:ext cx="6408712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PROBLEM STATEMENT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44824"/>
            <a:ext cx="57241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 Rounded MT Bold" panose="020F0704030504030204" pitchFamily="34" charset="0"/>
              </a:rPr>
              <a:t>Our website can solve the problem of handicapped tourist peoples , senior citizens who have wish to travel various places but can’t visit due to their </a:t>
            </a:r>
            <a:r>
              <a:rPr lang="en-US" sz="2400" dirty="0" smtClean="0">
                <a:latin typeface="Arial Rounded MT Bold" panose="020F0704030504030204" pitchFamily="34" charset="0"/>
              </a:rPr>
              <a:t>problems.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Our </a:t>
            </a:r>
            <a:r>
              <a:rPr lang="en-US" sz="2400" dirty="0">
                <a:latin typeface="Arial Rounded MT Bold" panose="020F0704030504030204" pitchFamily="34" charset="0"/>
              </a:rPr>
              <a:t>Team Provides the option of the virtual tour by which the handicapped tourist peoples , senior citizens can enjoy the tourism only with the help of the smart phone and our website.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88">
                        <a14:foregroundMark x1="35000" y1="5000" x2="19375" y2="14063"/>
                        <a14:foregroundMark x1="19063" y1="14063" x2="12812" y2="2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89083"/>
            <a:ext cx="1544618" cy="1544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04" y="2544370"/>
            <a:ext cx="2386560" cy="238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2656"/>
            <a:ext cx="9108504" cy="1446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AIM AND OBJECTIVES OF </a:t>
            </a:r>
            <a:endParaRPr lang="en-US" sz="4400" b="1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THE 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PROJECT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147" y="1844824"/>
            <a:ext cx="62891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Aim:-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</a:rPr>
              <a:t>  	My </a:t>
            </a:r>
            <a:r>
              <a:rPr lang="en-US" sz="2400" dirty="0">
                <a:latin typeface="Arial Rounded MT Bold" panose="020F0704030504030204" pitchFamily="34" charset="0"/>
              </a:rPr>
              <a:t>long term objectives are to create as much high quality </a:t>
            </a:r>
            <a:r>
              <a:rPr lang="en-US" sz="2400" dirty="0" smtClean="0">
                <a:latin typeface="Arial Rounded MT Bold" panose="020F0704030504030204" pitchFamily="34" charset="0"/>
              </a:rPr>
              <a:t>	content</a:t>
            </a:r>
            <a:r>
              <a:rPr lang="en-US" sz="2400" dirty="0">
                <a:latin typeface="Arial Rounded MT Bold" panose="020F0704030504030204" pitchFamily="34" charset="0"/>
              </a:rPr>
              <a:t>, covering as many places around the world </a:t>
            </a:r>
            <a:r>
              <a:rPr lang="en-US" sz="2400" dirty="0" smtClean="0">
                <a:latin typeface="Arial Rounded MT Bold" panose="020F0704030504030204" pitchFamily="34" charset="0"/>
              </a:rPr>
              <a:t>as possible</a:t>
            </a:r>
            <a:r>
              <a:rPr lang="en-US" sz="2400" dirty="0">
                <a:latin typeface="Arial Rounded MT Bold" panose="020F0704030504030204" pitchFamily="34" charset="0"/>
              </a:rPr>
              <a:t>. 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 Rounded MT Bold" panose="020F0704030504030204" pitchFamily="34" charset="0"/>
              </a:rPr>
              <a:t>Objectives:- 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 smtClean="0">
                <a:latin typeface="Arial Rounded MT Bold" panose="020F0704030504030204" pitchFamily="34" charset="0"/>
              </a:rPr>
              <a:t>       Our </a:t>
            </a:r>
            <a:r>
              <a:rPr lang="en-US" sz="2400" dirty="0">
                <a:latin typeface="Arial Rounded MT Bold" panose="020F0704030504030204" pitchFamily="34" charset="0"/>
              </a:rPr>
              <a:t>website can solve the problem of </a:t>
            </a:r>
            <a:r>
              <a:rPr lang="en-US" sz="2400" dirty="0" smtClean="0">
                <a:latin typeface="Arial Rounded MT Bold" panose="020F0704030504030204" pitchFamily="34" charset="0"/>
              </a:rPr>
              <a:t>handicapped </a:t>
            </a:r>
            <a:r>
              <a:rPr lang="en-US" sz="2400" dirty="0">
                <a:latin typeface="Arial Rounded MT Bold" panose="020F0704030504030204" pitchFamily="34" charset="0"/>
              </a:rPr>
              <a:t>tourist peoples , senior citizens </a:t>
            </a:r>
            <a:r>
              <a:rPr lang="en-US" sz="2400" dirty="0" smtClean="0">
                <a:latin typeface="Arial Rounded MT Bold" panose="020F0704030504030204" pitchFamily="34" charset="0"/>
              </a:rPr>
              <a:t> who </a:t>
            </a:r>
            <a:r>
              <a:rPr lang="en-US" sz="2400" dirty="0">
                <a:latin typeface="Arial Rounded MT Bold" panose="020F0704030504030204" pitchFamily="34" charset="0"/>
              </a:rPr>
              <a:t>have </a:t>
            </a:r>
            <a:r>
              <a:rPr lang="en-US" sz="2400" dirty="0" smtClean="0">
                <a:latin typeface="Arial Rounded MT Bold" panose="020F0704030504030204" pitchFamily="34" charset="0"/>
              </a:rPr>
              <a:t>wish </a:t>
            </a:r>
            <a:r>
              <a:rPr lang="en-US" sz="2400" dirty="0">
                <a:latin typeface="Arial Rounded MT Bold" panose="020F0704030504030204" pitchFamily="34" charset="0"/>
              </a:rPr>
              <a:t>to travel various places </a:t>
            </a:r>
            <a:r>
              <a:rPr lang="en-US" sz="2400" dirty="0" smtClean="0">
                <a:latin typeface="Arial Rounded MT Bold" panose="020F0704030504030204" pitchFamily="34" charset="0"/>
              </a:rPr>
              <a:t>but can’t </a:t>
            </a:r>
            <a:r>
              <a:rPr lang="en-US" sz="2400" dirty="0">
                <a:latin typeface="Arial Rounded MT Bold" panose="020F0704030504030204" pitchFamily="34" charset="0"/>
              </a:rPr>
              <a:t>visit due to their problems.</a:t>
            </a:r>
            <a:endParaRPr lang="en-US" sz="2400" dirty="0" smtClean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39" y="2636912"/>
            <a:ext cx="2588565" cy="2464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129820"/>
            <a:ext cx="4248472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INTRODUCTION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54973" y="1196752"/>
            <a:ext cx="907957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latin typeface="Arial Rounded MT Bold" panose="020F0704030504030204" pitchFamily="34" charset="0"/>
              </a:rPr>
              <a:t>Tourism </a:t>
            </a:r>
            <a:r>
              <a:rPr lang="en-US" sz="2400" dirty="0">
                <a:latin typeface="Arial Rounded MT Bold" panose="020F0704030504030204" pitchFamily="34" charset="0"/>
              </a:rPr>
              <a:t>has turned out to be an </a:t>
            </a:r>
            <a:r>
              <a:rPr lang="en-US" sz="2400" dirty="0" smtClean="0">
                <a:latin typeface="Arial Rounded MT Bold" panose="020F0704030504030204" pitchFamily="34" charset="0"/>
              </a:rPr>
              <a:t>economic  booster </a:t>
            </a:r>
            <a:r>
              <a:rPr lang="en-US" sz="2400" dirty="0">
                <a:latin typeface="Arial Rounded MT Bold" panose="020F0704030504030204" pitchFamily="34" charset="0"/>
              </a:rPr>
              <a:t>contributing to the economic development of many countries over the last few </a:t>
            </a:r>
            <a:r>
              <a:rPr lang="en-US" sz="2400" dirty="0" smtClean="0">
                <a:latin typeface="Arial Rounded MT Bold" panose="020F0704030504030204" pitchFamily="34" charset="0"/>
              </a:rPr>
              <a:t>decades.</a:t>
            </a:r>
          </a:p>
          <a:p>
            <a:pPr marL="457200" indent="-457200">
              <a:buAutoNum type="arabicParenR"/>
            </a:pPr>
            <a:endParaRPr lang="en-US" sz="2400" dirty="0" smtClean="0">
              <a:latin typeface="Arial Rounded MT Bold" panose="020F0704030504030204" pitchFamily="34" charset="0"/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latin typeface="Arial Rounded MT Bold" panose="020F0704030504030204" pitchFamily="34" charset="0"/>
              </a:rPr>
              <a:t>People </a:t>
            </a:r>
            <a:r>
              <a:rPr lang="en-US" sz="2400" dirty="0">
                <a:latin typeface="Arial Rounded MT Bold" panose="020F0704030504030204" pitchFamily="34" charset="0"/>
              </a:rPr>
              <a:t>see holidays as a necessity, and not as </a:t>
            </a:r>
            <a:r>
              <a:rPr lang="en-US" sz="2400" dirty="0" smtClean="0">
                <a:latin typeface="Arial Rounded MT Bold" panose="020F0704030504030204" pitchFamily="34" charset="0"/>
              </a:rPr>
              <a:t>       luxury </a:t>
            </a:r>
            <a:r>
              <a:rPr lang="en-US" sz="2400" dirty="0">
                <a:latin typeface="Arial Rounded MT Bold" panose="020F0704030504030204" pitchFamily="34" charset="0"/>
              </a:rPr>
              <a:t>in the present </a:t>
            </a:r>
            <a:r>
              <a:rPr lang="en-US" sz="2400" dirty="0" smtClean="0">
                <a:latin typeface="Arial Rounded MT Bold" panose="020F0704030504030204" pitchFamily="34" charset="0"/>
              </a:rPr>
              <a:t>scenario.</a:t>
            </a:r>
          </a:p>
          <a:p>
            <a:pPr marL="457200" indent="-457200">
              <a:buAutoNum type="arabicParenR"/>
            </a:pPr>
            <a:endParaRPr lang="en-US" sz="2400" dirty="0" smtClean="0">
              <a:latin typeface="Arial Rounded MT Bold" panose="020F0704030504030204" pitchFamily="34" charset="0"/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latin typeface="Arial Rounded MT Bold" panose="020F0704030504030204" pitchFamily="34" charset="0"/>
              </a:rPr>
              <a:t>Tourism </a:t>
            </a:r>
            <a:r>
              <a:rPr lang="en-US" sz="2400" dirty="0">
                <a:latin typeface="Arial Rounded MT Bold" panose="020F0704030504030204" pitchFamily="34" charset="0"/>
              </a:rPr>
              <a:t>calls for coordination and cooperation between travel agents, tour operators, and </a:t>
            </a:r>
            <a:r>
              <a:rPr lang="en-US" sz="2400" dirty="0" smtClean="0">
                <a:latin typeface="Arial Rounded MT Bold" panose="020F0704030504030204" pitchFamily="34" charset="0"/>
              </a:rPr>
              <a:t>tourists.</a:t>
            </a:r>
          </a:p>
          <a:p>
            <a:pPr marL="457200" indent="-457200">
              <a:buAutoNum type="arabicParenR"/>
            </a:pPr>
            <a:endParaRPr lang="en-US" sz="2400" dirty="0" smtClean="0">
              <a:latin typeface="Arial Rounded MT Bold" panose="020F0704030504030204" pitchFamily="34" charset="0"/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latin typeface="Arial Rounded MT Bold" panose="020F0704030504030204" pitchFamily="34" charset="0"/>
              </a:rPr>
              <a:t>Tourism </a:t>
            </a:r>
            <a:r>
              <a:rPr lang="en-US" sz="2400" dirty="0">
                <a:latin typeface="Arial Rounded MT Bold" panose="020F0704030504030204" pitchFamily="34" charset="0"/>
              </a:rPr>
              <a:t>has a few major elements − destinations, attractions, sites, accommodation, and all ancillary services.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84837"/>
            <a:ext cx="1332317" cy="1332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4664"/>
            <a:ext cx="9144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BACKGROUND AND EXISTING SYSTEM PROBLEMS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79512" y="1608441"/>
            <a:ext cx="51169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imes New Roman" pitchFamily="18" charset="0"/>
              </a:rPr>
              <a:t>We faced many problems while creating our website. Some of the Major Problems are Mentioning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imes New Roman" pitchFamily="18" charset="0"/>
              </a:rPr>
              <a:t>Below:-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i="0" u="sng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imes New Roman" pitchFamily="18" charset="0"/>
              </a:rPr>
              <a:t>Browser</a:t>
            </a:r>
            <a:r>
              <a:rPr kumimoji="0" lang="en-US" sz="2000" i="0" u="sng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imes New Roman" pitchFamily="18" charset="0"/>
              </a:rPr>
              <a:t>: -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imes New Roman" pitchFamily="18" charset="0"/>
              </a:rPr>
              <a:t>Some Functions of our website work on some Browser while some not working on some browsers.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i="0" u="sng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imes New Roman" pitchFamily="18" charset="0"/>
              </a:rPr>
              <a:t>Image Editing:-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imes New Roman" pitchFamily="18" charset="0"/>
              </a:rPr>
              <a:t>We faced many issues while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libri" pitchFamily="34" charset="0"/>
                <a:cs typeface="Times New Roman" pitchFamily="18" charset="0"/>
              </a:rPr>
              <a:t>inserting images and Videos but Resolved with the help of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libri" pitchFamily="34" charset="0"/>
                <a:cs typeface="Times New Roman" pitchFamily="18" charset="0"/>
              </a:rPr>
              <a:t>canva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libri" pitchFamily="34" charset="0"/>
                <a:cs typeface="Times New Roman" pitchFamily="18" charset="0"/>
              </a:rPr>
              <a:t> and Adobe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libri" pitchFamily="34" charset="0"/>
                <a:cs typeface="Times New Roman" pitchFamily="18" charset="0"/>
              </a:rPr>
              <a:t>Photoshop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i="0" u="sng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imes New Roman" pitchFamily="18" charset="0"/>
              </a:rPr>
              <a:t>Responsiveness:-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imes New Roman" pitchFamily="18" charset="0"/>
              </a:rPr>
              <a:t>We faced the issues related to Responsiveness because of the dimensions ratio vary from laptop to laptop.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 Rounded MT Bold" panose="020F0704030504030204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238559"/>
            <a:ext cx="3140968" cy="3140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276872"/>
            <a:ext cx="4789380" cy="2448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55776" y="620688"/>
            <a:ext cx="4032448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latin typeface="Bahnschrift" panose="020B0502040204020203" pitchFamily="34" charset="0"/>
              </a:rPr>
              <a:t>METHODOLOGY</a:t>
            </a:r>
            <a:endParaRPr lang="en-US" sz="4400" b="1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84784"/>
            <a:ext cx="4644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latin typeface="Bahnschrift" panose="020B0502040204020203" pitchFamily="34" charset="0"/>
              </a:rPr>
              <a:t>Language </a:t>
            </a:r>
            <a:r>
              <a:rPr lang="en-IN" sz="2400" b="1" dirty="0" smtClean="0">
                <a:latin typeface="Bahnschrift" panose="020B0502040204020203" pitchFamily="34" charset="0"/>
              </a:rPr>
              <a:t>used:- </a:t>
            </a:r>
            <a:r>
              <a:rPr lang="en-US" sz="2400" dirty="0" smtClean="0">
                <a:latin typeface="Bahnschrift" panose="020B0502040204020203" pitchFamily="34" charset="0"/>
              </a:rPr>
              <a:t>We </a:t>
            </a:r>
            <a:r>
              <a:rPr lang="en-US" sz="2400" dirty="0">
                <a:latin typeface="Bahnschrift" panose="020B0502040204020203" pitchFamily="34" charset="0"/>
              </a:rPr>
              <a:t>have used the HTML Language and </a:t>
            </a:r>
            <a:r>
              <a:rPr lang="en-US" sz="2400" dirty="0" smtClean="0">
                <a:latin typeface="Bahnschrift" panose="020B0502040204020203" pitchFamily="34" charset="0"/>
              </a:rPr>
              <a:t>CSS.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 smtClean="0">
                <a:latin typeface="Bahnschrift" panose="020B0502040204020203" pitchFamily="34" charset="0"/>
              </a:rPr>
              <a:t>Software used:-</a:t>
            </a:r>
            <a:r>
              <a:rPr lang="en-US" sz="2400" dirty="0">
                <a:latin typeface="Bahnschrift" panose="020B0502040204020203" pitchFamily="34" charset="0"/>
              </a:rPr>
              <a:t>We have used the visual studio code and sublime text editor </a:t>
            </a:r>
            <a:r>
              <a:rPr lang="en-US" sz="2400" dirty="0" smtClean="0">
                <a:latin typeface="Bahnschrift" panose="020B0502040204020203" pitchFamily="34" charset="0"/>
              </a:rPr>
              <a:t>software.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 smtClean="0">
                <a:latin typeface="Bahnschrift" panose="020B0502040204020203" pitchFamily="34" charset="0"/>
              </a:rPr>
              <a:t>Sections Created:-</a:t>
            </a:r>
            <a:r>
              <a:rPr lang="en-IN" sz="2400" dirty="0">
                <a:latin typeface="Bahnschrift" panose="020B0502040204020203" pitchFamily="34" charset="0"/>
              </a:rPr>
              <a:t>Home</a:t>
            </a:r>
            <a:r>
              <a:rPr lang="en-IN" sz="2400" dirty="0" smtClean="0">
                <a:latin typeface="Bahnschrift" panose="020B0502040204020203" pitchFamily="34" charset="0"/>
              </a:rPr>
              <a:t>, Historical, Devotional, Educational, IT </a:t>
            </a:r>
            <a:r>
              <a:rPr lang="en-IN" sz="2400" dirty="0">
                <a:latin typeface="Bahnschrift" panose="020B0502040204020203" pitchFamily="34" charset="0"/>
              </a:rPr>
              <a:t>Park</a:t>
            </a:r>
            <a:r>
              <a:rPr lang="en-IN" sz="2400" dirty="0" smtClean="0">
                <a:latin typeface="Bahnschrift" panose="020B0502040204020203" pitchFamily="34" charset="0"/>
              </a:rPr>
              <a:t>, Cuisine </a:t>
            </a:r>
            <a:r>
              <a:rPr lang="en-IN" sz="2400" dirty="0">
                <a:latin typeface="Bahnschrift" panose="020B0502040204020203" pitchFamily="34" charset="0"/>
              </a:rPr>
              <a:t>and shopping.</a:t>
            </a:r>
            <a:endParaRPr lang="en-US" sz="2400" dirty="0" smtClean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00042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1" b="5201"/>
          <a:stretch/>
        </p:blipFill>
        <p:spPr>
          <a:xfrm>
            <a:off x="0" y="2204864"/>
            <a:ext cx="9144000" cy="43924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23350"/>
            <a:ext cx="9144000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SCREENSHOTS OF WEB PAGE  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1667" l="327" r="100000">
                        <a14:foregroundMark x1="21078" y1="41176" x2="39706" y2="17320"/>
                        <a14:foregroundMark x1="41667" y1="17320" x2="65033" y2="29739"/>
                        <a14:foregroundMark x1="26797" y1="38072" x2="6699" y2="41667"/>
                        <a14:foregroundMark x1="3105" y1="45261" x2="14869" y2="88562"/>
                        <a14:foregroundMark x1="15359" y1="87092" x2="14379" y2="91667"/>
                        <a14:foregroundMark x1="14379" y1="91667" x2="93791" y2="74673"/>
                        <a14:foregroundMark x1="93791" y1="74673" x2="85131" y2="28268"/>
                        <a14:foregroundMark x1="21569" y1="40033" x2="83497" y2="26634"/>
                        <a14:foregroundMark x1="42320" y1="47876" x2="24183" y2="56046"/>
                        <a14:foregroundMark x1="46895" y1="72059" x2="30882" y2="72059"/>
                        <a14:foregroundMark x1="15359" y1="54575" x2="8660" y2="58660"/>
                        <a14:foregroundMark x1="40686" y1="15033" x2="42810" y2="13889"/>
                        <a14:foregroundMark x1="41013" y1="14379" x2="39379" y2="16013"/>
                        <a14:foregroundMark x1="41993" y1="13562" x2="39052" y2="14052"/>
                        <a14:foregroundMark x1="85294" y1="41667" x2="11275" y2="53431"/>
                        <a14:foregroundMark x1="86275" y1="62255" x2="20098" y2="75490"/>
                        <a14:foregroundMark x1="3758" y1="43137" x2="8007" y2="63562"/>
                        <a14:foregroundMark x1="4085" y1="42647" x2="8007" y2="41013"/>
                        <a14:foregroundMark x1="9477" y1="44444" x2="5719" y2="50980"/>
                        <a14:foregroundMark x1="4902" y1="44608" x2="8660" y2="58333"/>
                        <a14:foregroundMark x1="10621" y1="44608" x2="3595" y2="44608"/>
                        <a14:foregroundMark x1="3595" y1="44608" x2="3595" y2="44608"/>
                        <a14:foregroundMark x1="3595" y1="44608" x2="7190" y2="46732"/>
                        <a14:foregroundMark x1="6536" y1="45915" x2="4248" y2="48856"/>
                        <a14:foregroundMark x1="4248" y1="46405" x2="8497" y2="60458"/>
                        <a14:foregroundMark x1="8497" y1="60458" x2="5392" y2="54248"/>
                        <a14:foregroundMark x1="8987" y1="50327" x2="5229" y2="53922"/>
                        <a14:foregroundMark x1="9804" y1="53268" x2="6046" y2="57843"/>
                        <a14:foregroundMark x1="7026" y1="45261" x2="4739" y2="49346"/>
                        <a14:foregroundMark x1="4412" y1="45098" x2="7680" y2="52288"/>
                        <a14:foregroundMark x1="29085" y1="37255" x2="60458" y2="30882"/>
                        <a14:foregroundMark x1="5882" y1="44771" x2="5882" y2="46078"/>
                        <a14:foregroundMark x1="5882" y1="45752" x2="6373" y2="47222"/>
                        <a14:foregroundMark x1="5229" y1="44118" x2="6863" y2="48529"/>
                        <a14:foregroundMark x1="5392" y1="46732" x2="5719" y2="45098"/>
                        <a14:foregroundMark x1="5392" y1="44608" x2="5719" y2="43464"/>
                        <a14:foregroundMark x1="7190" y1="44118" x2="6699" y2="46569"/>
                        <a14:foregroundMark x1="6373" y1="49346" x2="6863" y2="49020"/>
                        <a14:foregroundMark x1="73529" y1="36438" x2="83170" y2="45588"/>
                        <a14:foregroundMark x1="15359" y1="49837" x2="83007" y2="48039"/>
                        <a14:foregroundMark x1="19444" y1="66830" x2="87092" y2="70588"/>
                        <a14:foregroundMark x1="66176" y1="38072" x2="39542" y2="59477"/>
                        <a14:foregroundMark x1="54575" y1="40196" x2="25817" y2="59804"/>
                        <a14:foregroundMark x1="41667" y1="43137" x2="19608" y2="59477"/>
                        <a14:foregroundMark x1="79085" y1="36275" x2="68464" y2="50817"/>
                        <a14:foregroundMark x1="76797" y1="53758" x2="59477" y2="77451"/>
                        <a14:foregroundMark x1="78431" y1="58170" x2="72549" y2="71405"/>
                        <a14:foregroundMark x1="87582" y1="59967" x2="75490" y2="74673"/>
                        <a14:foregroundMark x1="63889" y1="60458" x2="45261" y2="76471"/>
                        <a14:foregroundMark x1="55392" y1="62745" x2="31046" y2="75000"/>
                        <a14:foregroundMark x1="49020" y1="63399" x2="20752" y2="76797"/>
                        <a14:foregroundMark x1="32190" y1="64869" x2="17484" y2="74673"/>
                        <a14:foregroundMark x1="8660" y1="69444" x2="13072" y2="90523"/>
                        <a14:foregroundMark x1="3105" y1="45752" x2="9804" y2="72222"/>
                        <a14:foregroundMark x1="8170" y1="58660" x2="4085" y2="49183"/>
                        <a14:foregroundMark x1="7353" y1="50654" x2="6699" y2="61438"/>
                        <a14:foregroundMark x1="6536" y1="47059" x2="7190" y2="57680"/>
                        <a14:foregroundMark x1="6536" y1="46078" x2="6863" y2="57516"/>
                        <a14:foregroundMark x1="5719" y1="45752" x2="8007" y2="55229"/>
                        <a14:foregroundMark x1="5882" y1="48366" x2="7680" y2="53922"/>
                        <a14:foregroundMark x1="5229" y1="50000" x2="5882" y2="49183"/>
                        <a14:foregroundMark x1="5065" y1="47059" x2="5556" y2="48366"/>
                        <a14:foregroundMark x1="6699" y1="52124" x2="6699" y2="52124"/>
                        <a14:backgroundMark x1="4575" y1="38072" x2="11765" y2="92157"/>
                        <a14:backgroundMark x1="88235" y1="31863" x2="95425" y2="76634"/>
                        <a14:backgroundMark x1="39216" y1="18954" x2="27941" y2="36438"/>
                        <a14:backgroundMark x1="27941" y1="36438" x2="61275" y2="30392"/>
                        <a14:backgroundMark x1="65033" y1="29739" x2="71078" y2="28922"/>
                        <a14:backgroundMark x1="5229" y1="45588" x2="3758" y2="60948"/>
                        <a14:backgroundMark x1="3922" y1="47549" x2="1144" y2="54412"/>
                        <a14:backgroundMark x1="5556" y1="48693" x2="4085" y2="53595"/>
                        <a14:backgroundMark x1="2778" y1="45098" x2="6536" y2="59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605" y="49375"/>
            <a:ext cx="6808625" cy="6808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1918</TotalTime>
  <Words>426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Rounded MT Bold</vt:lpstr>
      <vt:lpstr>Bahnschrift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PROJECT TITLE : PUNERI PRAVAS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26</cp:revision>
  <dcterms:created xsi:type="dcterms:W3CDTF">2022-06-14T18:02:20Z</dcterms:created>
  <dcterms:modified xsi:type="dcterms:W3CDTF">2022-06-23T12:24:18Z</dcterms:modified>
</cp:coreProperties>
</file>