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90651C3A-4460-11DB-9652-00E08161165F}">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798" y="-96"/>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3E7575-FF99-4D7F-A9C3-342926E8CF75}" type="datetimeFigureOut">
              <a:rPr lang="en-IN" smtClean="0"/>
              <a:pPr/>
              <a:t>06-12-2024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839B-19BB-44CC-B1BD-D3E4109C12E1}" type="slidenum">
              <a:rPr lang="en-IN" smtClean="0"/>
              <a:pPr/>
              <a:t>‹#›</a:t>
            </a:fld>
            <a:endParaRPr lang="en-IN" dirty="0"/>
          </a:p>
        </p:txBody>
      </p:sp>
    </p:spTree>
    <p:extLst>
      <p:ext uri="{BB962C8B-B14F-4D97-AF65-F5344CB8AC3E}">
        <p14:creationId xmlns:p14="http://schemas.microsoft.com/office/powerpoint/2010/main" xmlns="" val="59411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5E80CE9-0672-4DA1-8CC6-DB7499889AC5}" type="datetime1">
              <a:rPr lang="en-IN" smtClean="0"/>
              <a:pPr/>
              <a:t>06-12-2024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pPr/>
              <a:t>‹#›</a:t>
            </a:fld>
            <a:endParaRPr lang="en-IN" dirty="0"/>
          </a:p>
        </p:txBody>
      </p:sp>
    </p:spTree>
    <p:extLst>
      <p:ext uri="{BB962C8B-B14F-4D97-AF65-F5344CB8AC3E}">
        <p14:creationId xmlns:p14="http://schemas.microsoft.com/office/powerpoint/2010/main" xmlns="" val="2584144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5AB5556-AF3A-414C-B2C3-202EE24804CB}" type="datetime1">
              <a:rPr lang="en-IN" smtClean="0"/>
              <a:pPr/>
              <a:t>06-12-2024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pPr/>
              <a:t>‹#›</a:t>
            </a:fld>
            <a:endParaRPr lang="en-IN" dirty="0"/>
          </a:p>
        </p:txBody>
      </p:sp>
    </p:spTree>
    <p:extLst>
      <p:ext uri="{BB962C8B-B14F-4D97-AF65-F5344CB8AC3E}">
        <p14:creationId xmlns:p14="http://schemas.microsoft.com/office/powerpoint/2010/main" xmlns="" val="1612701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6AF8648-5174-4940-83FF-D926A08FCBF2}" type="datetime1">
              <a:rPr lang="en-IN" smtClean="0"/>
              <a:pPr/>
              <a:t>06-12-2024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pPr/>
              <a:t>‹#›</a:t>
            </a:fld>
            <a:endParaRPr lang="en-IN" dirty="0"/>
          </a:p>
        </p:txBody>
      </p:sp>
    </p:spTree>
    <p:extLst>
      <p:ext uri="{BB962C8B-B14F-4D97-AF65-F5344CB8AC3E}">
        <p14:creationId xmlns:p14="http://schemas.microsoft.com/office/powerpoint/2010/main" xmlns="" val="562103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2BC4001-87A7-4542-972D-92AC266D5003}" type="datetime1">
              <a:rPr lang="en-IN" smtClean="0"/>
              <a:pPr/>
              <a:t>06-12-2024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pPr/>
              <a:t>‹#›</a:t>
            </a:fld>
            <a:endParaRPr lang="en-IN" dirty="0"/>
          </a:p>
        </p:txBody>
      </p:sp>
    </p:spTree>
    <p:extLst>
      <p:ext uri="{BB962C8B-B14F-4D97-AF65-F5344CB8AC3E}">
        <p14:creationId xmlns:p14="http://schemas.microsoft.com/office/powerpoint/2010/main" xmlns="" val="3459300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E655B4-4D88-4EC1-AF99-7726194EA1BB}" type="datetime1">
              <a:rPr lang="en-IN" smtClean="0"/>
              <a:pPr/>
              <a:t>06-12-2024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pPr/>
              <a:t>‹#›</a:t>
            </a:fld>
            <a:endParaRPr lang="en-IN" dirty="0"/>
          </a:p>
        </p:txBody>
      </p:sp>
    </p:spTree>
    <p:extLst>
      <p:ext uri="{BB962C8B-B14F-4D97-AF65-F5344CB8AC3E}">
        <p14:creationId xmlns:p14="http://schemas.microsoft.com/office/powerpoint/2010/main" xmlns="" val="2232225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7500EC4-C332-4005-8640-679338D6D72F}" type="datetime1">
              <a:rPr lang="en-IN" smtClean="0"/>
              <a:pPr/>
              <a:t>06-12-2024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pPr/>
              <a:t>‹#›</a:t>
            </a:fld>
            <a:endParaRPr lang="en-IN" dirty="0"/>
          </a:p>
        </p:txBody>
      </p:sp>
    </p:spTree>
    <p:extLst>
      <p:ext uri="{BB962C8B-B14F-4D97-AF65-F5344CB8AC3E}">
        <p14:creationId xmlns:p14="http://schemas.microsoft.com/office/powerpoint/2010/main" xmlns="" val="3791838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23FE5DD-1CD9-4C6E-A623-7EE0B14F5D11}" type="datetime1">
              <a:rPr lang="en-IN" smtClean="0"/>
              <a:pPr/>
              <a:t>06-12-2024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672DB9CA-C85A-4E11-ADC0-8193E41C1656}" type="slidenum">
              <a:rPr lang="en-IN" smtClean="0"/>
              <a:pPr/>
              <a:t>‹#›</a:t>
            </a:fld>
            <a:endParaRPr lang="en-IN" dirty="0"/>
          </a:p>
        </p:txBody>
      </p:sp>
    </p:spTree>
    <p:extLst>
      <p:ext uri="{BB962C8B-B14F-4D97-AF65-F5344CB8AC3E}">
        <p14:creationId xmlns:p14="http://schemas.microsoft.com/office/powerpoint/2010/main" xmlns="" val="2420569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9C3D4D1-CD6E-453C-8CE8-C4BF38A87F99}" type="datetime1">
              <a:rPr lang="en-IN" smtClean="0"/>
              <a:pPr/>
              <a:t>06-12-2024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672DB9CA-C85A-4E11-ADC0-8193E41C1656}" type="slidenum">
              <a:rPr lang="en-IN" smtClean="0"/>
              <a:pPr/>
              <a:t>‹#›</a:t>
            </a:fld>
            <a:endParaRPr lang="en-IN" dirty="0"/>
          </a:p>
        </p:txBody>
      </p:sp>
    </p:spTree>
    <p:extLst>
      <p:ext uri="{BB962C8B-B14F-4D97-AF65-F5344CB8AC3E}">
        <p14:creationId xmlns:p14="http://schemas.microsoft.com/office/powerpoint/2010/main" xmlns="" val="1177872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CD2ADD-B891-4312-ADE7-001F44FD2BA3}" type="datetime1">
              <a:rPr lang="en-IN" smtClean="0"/>
              <a:pPr/>
              <a:t>06-12-2024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672DB9CA-C85A-4E11-ADC0-8193E41C1656}" type="slidenum">
              <a:rPr lang="en-IN" smtClean="0"/>
              <a:pPr/>
              <a:t>‹#›</a:t>
            </a:fld>
            <a:endParaRPr lang="en-IN" dirty="0"/>
          </a:p>
        </p:txBody>
      </p:sp>
    </p:spTree>
    <p:extLst>
      <p:ext uri="{BB962C8B-B14F-4D97-AF65-F5344CB8AC3E}">
        <p14:creationId xmlns:p14="http://schemas.microsoft.com/office/powerpoint/2010/main" xmlns="" val="1773610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4CFD40-5B3F-48CA-9E91-F177A4F9F956}" type="datetime1">
              <a:rPr lang="en-IN" smtClean="0"/>
              <a:pPr/>
              <a:t>06-12-2024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pPr/>
              <a:t>‹#›</a:t>
            </a:fld>
            <a:endParaRPr lang="en-IN" dirty="0"/>
          </a:p>
        </p:txBody>
      </p:sp>
    </p:spTree>
    <p:extLst>
      <p:ext uri="{BB962C8B-B14F-4D97-AF65-F5344CB8AC3E}">
        <p14:creationId xmlns:p14="http://schemas.microsoft.com/office/powerpoint/2010/main" xmlns="" val="3948925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308BCC-6910-4A61-97EF-6597F85AF1CF}" type="datetime1">
              <a:rPr lang="en-IN" smtClean="0"/>
              <a:pPr/>
              <a:t>06-12-2024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pPr/>
              <a:t>‹#›</a:t>
            </a:fld>
            <a:endParaRPr lang="en-IN" dirty="0"/>
          </a:p>
        </p:txBody>
      </p:sp>
    </p:spTree>
    <p:extLst>
      <p:ext uri="{BB962C8B-B14F-4D97-AF65-F5344CB8AC3E}">
        <p14:creationId xmlns:p14="http://schemas.microsoft.com/office/powerpoint/2010/main" xmlns="" val="2163482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46283B-F6D4-485C-8717-981EE02556F3}" type="datetime1">
              <a:rPr lang="en-IN" smtClean="0"/>
              <a:pPr/>
              <a:t>06-12-2024</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2DB9CA-C85A-4E11-ADC0-8193E41C1656}" type="slidenum">
              <a:rPr lang="en-IN" smtClean="0"/>
              <a:pPr/>
              <a:t>‹#›</a:t>
            </a:fld>
            <a:endParaRPr lang="en-IN" dirty="0"/>
          </a:p>
        </p:txBody>
      </p:sp>
    </p:spTree>
    <p:extLst>
      <p:ext uri="{BB962C8B-B14F-4D97-AF65-F5344CB8AC3E}">
        <p14:creationId xmlns:p14="http://schemas.microsoft.com/office/powerpoint/2010/main" xmlns="" val="58577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ieeexplore.ieee.org/author/37088974377" TargetMode="External"/><Relationship Id="rId2" Type="http://schemas.openxmlformats.org/officeDocument/2006/relationships/hyperlink" Target="https://ieeexplore.ieee.org/author/37088973277" TargetMode="External"/><Relationship Id="rId1" Type="http://schemas.openxmlformats.org/officeDocument/2006/relationships/slideLayout" Target="../slideLayouts/slideLayout2.xml"/><Relationship Id="rId5" Type="http://schemas.openxmlformats.org/officeDocument/2006/relationships/hyperlink" Target="https://ieeexplore.ieee.org/author/37088893406" TargetMode="External"/><Relationship Id="rId4" Type="http://schemas.openxmlformats.org/officeDocument/2006/relationships/hyperlink" Target="https://ieeexplore.ieee.org/author/37088974376"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67B37B9-2026-DD6B-FAB8-09EE4F67146F}"/>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xmlns="" id="{30BB8833-2822-6B1C-FBFC-2674156E0116}"/>
              </a:ext>
            </a:extLst>
          </p:cNvPr>
          <p:cNvSpPr>
            <a:spLocks noGrp="1"/>
          </p:cNvSpPr>
          <p:nvPr>
            <p:ph idx="1"/>
          </p:nvPr>
        </p:nvSpPr>
        <p:spPr>
          <a:xfrm>
            <a:off x="137160" y="2015497"/>
            <a:ext cx="11894343" cy="4604067"/>
          </a:xfrm>
        </p:spPr>
        <p:txBody>
          <a:bodyPr>
            <a:noAutofit/>
          </a:bodyPr>
          <a:lstStyle/>
          <a:p>
            <a:pPr marL="0" indent="0" algn="ctr"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DEPARTMENT OF  </a:t>
            </a:r>
          </a:p>
          <a:p>
            <a:pPr marL="0" indent="0" algn="ctr"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COMPUTER SCIENCE AND ENGINEERING</a:t>
            </a:r>
          </a:p>
          <a:p>
            <a:pPr marL="0" indent="0" algn="ctr" rtl="0">
              <a:spcBef>
                <a:spcPts val="1000"/>
              </a:spcBef>
              <a:buNone/>
            </a:pPr>
            <a:endParaRPr lang="en-US" sz="3200" dirty="0">
              <a:latin typeface="Times New Roman" panose="02020603050405020304" pitchFamily="18" charset="0"/>
              <a:cs typeface="Times New Roman" panose="02020603050405020304" pitchFamily="18" charset="0"/>
            </a:endParaRPr>
          </a:p>
          <a:p>
            <a:pPr marL="0" indent="0" algn="ctr" rtl="0">
              <a:spcBef>
                <a:spcPts val="1000"/>
              </a:spcBef>
              <a:buNone/>
            </a:pPr>
            <a:r>
              <a:rPr lang="en-US" sz="4400" b="1" i="0" u="none" strike="noStrike" dirty="0">
                <a:solidFill>
                  <a:srgbClr val="000000"/>
                </a:solidFill>
                <a:effectLst/>
                <a:latin typeface="Times New Roman" panose="02020603050405020304" pitchFamily="18" charset="0"/>
                <a:cs typeface="Times New Roman" panose="02020603050405020304" pitchFamily="18" charset="0"/>
              </a:rPr>
              <a:t>20CS5501 - DESIGN PROJECT-1</a:t>
            </a:r>
          </a:p>
          <a:p>
            <a:pPr marL="0" indent="0" algn="ctr" rtl="0">
              <a:spcBef>
                <a:spcPts val="1000"/>
              </a:spcBef>
              <a:buNone/>
            </a:pPr>
            <a:r>
              <a:rPr lang="en-US" sz="3200" b="0" i="0" u="none" strike="noStrike" dirty="0">
                <a:solidFill>
                  <a:srgbClr val="000000"/>
                </a:solidFill>
                <a:effectLst/>
                <a:latin typeface="Times New Roman" panose="02020603050405020304" pitchFamily="18" charset="0"/>
                <a:cs typeface="Times New Roman" panose="02020603050405020304" pitchFamily="18" charset="0"/>
              </a:rPr>
              <a:t/>
            </a:r>
            <a:br>
              <a:rPr lang="en-US" sz="3200" b="0" i="0" u="none" strike="noStrike" dirty="0">
                <a:solidFill>
                  <a:srgbClr val="000000"/>
                </a:solidFill>
                <a:effectLst/>
                <a:latin typeface="Times New Roman" panose="02020603050405020304" pitchFamily="18" charset="0"/>
                <a:cs typeface="Times New Roman" panose="02020603050405020304" pitchFamily="18" charset="0"/>
              </a:rPr>
            </a:br>
            <a:r>
              <a:rPr lang="en-US" sz="3200" b="1" i="0" u="none" strike="noStrike" dirty="0">
                <a:solidFill>
                  <a:srgbClr val="000000"/>
                </a:solidFill>
                <a:effectLst/>
                <a:latin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a:p>
            <a:pPr marL="0" indent="0"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Batch No. : </a:t>
            </a:r>
            <a:r>
              <a:rPr lang="en-US" sz="3200" b="1" dirty="0">
                <a:solidFill>
                  <a:srgbClr val="000000"/>
                </a:solidFill>
                <a:latin typeface="Times New Roman" panose="02020603050405020304" pitchFamily="18" charset="0"/>
                <a:cs typeface="Times New Roman" panose="02020603050405020304" pitchFamily="18" charset="0"/>
              </a:rPr>
              <a:t>13</a:t>
            </a:r>
            <a:endParaRPr lang="en-US" sz="3200" b="1" i="0" u="none" strike="noStrike" dirty="0">
              <a:solidFill>
                <a:srgbClr val="000000"/>
              </a:solidFill>
              <a:effectLst/>
              <a:latin typeface="Times New Roman" panose="02020603050405020304" pitchFamily="18" charset="0"/>
              <a:cs typeface="Times New Roman" panose="02020603050405020304" pitchFamily="18" charset="0"/>
            </a:endParaRPr>
          </a:p>
          <a:p>
            <a:pPr marL="0" indent="0" rtl="0">
              <a:spcBef>
                <a:spcPts val="1000"/>
              </a:spcBef>
              <a:buNone/>
            </a:pPr>
            <a:r>
              <a:rPr lang="en-US" sz="3200" b="1" dirty="0">
                <a:solidFill>
                  <a:srgbClr val="000000"/>
                </a:solidFill>
                <a:latin typeface="Times New Roman" panose="02020603050405020304" pitchFamily="18" charset="0"/>
                <a:cs typeface="Times New Roman" panose="02020603050405020304" pitchFamily="18" charset="0"/>
              </a:rPr>
              <a:t>D</a:t>
            </a:r>
            <a:r>
              <a:rPr lang="en-US" sz="3200" b="1" i="0" u="none" strike="noStrike" dirty="0">
                <a:solidFill>
                  <a:srgbClr val="000000"/>
                </a:solidFill>
                <a:effectLst/>
                <a:latin typeface="Times New Roman" panose="02020603050405020304" pitchFamily="18" charset="0"/>
                <a:cs typeface="Times New Roman" panose="02020603050405020304" pitchFamily="18" charset="0"/>
              </a:rPr>
              <a:t>ate          : 06.12.2024</a:t>
            </a:r>
            <a:endPar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xmlns="" id="{D96F88E8-C50B-0A33-52E6-4AE978D4F38F}"/>
              </a:ext>
            </a:extLst>
          </p:cNvPr>
          <p:cNvSpPr>
            <a:spLocks noGrp="1"/>
          </p:cNvSpPr>
          <p:nvPr>
            <p:ph type="sldNum" sz="quarter" idx="12"/>
          </p:nvPr>
        </p:nvSpPr>
        <p:spPr>
          <a:xfrm>
            <a:off x="9311640" y="6437002"/>
            <a:ext cx="2743200" cy="365125"/>
          </a:xfrm>
        </p:spPr>
        <p:txBody>
          <a:bodyPr/>
          <a:lstStyle/>
          <a:p>
            <a:fld id="{672DB9CA-C85A-4E11-ADC0-8193E41C1656}" type="slidenum">
              <a:rPr lang="en-IN" b="1" smtClean="0">
                <a:solidFill>
                  <a:schemeClr val="tx1"/>
                </a:solidFill>
                <a:latin typeface="Times New Roman" panose="02020603050405020304" pitchFamily="18" charset="0"/>
                <a:cs typeface="Times New Roman" panose="02020603050405020304" pitchFamily="18" charset="0"/>
              </a:rPr>
              <a:pPr/>
              <a:t>1</a:t>
            </a:fld>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7" name="Picture 3">
            <a:extLst>
              <a:ext uri="{FF2B5EF4-FFF2-40B4-BE49-F238E27FC236}">
                <a16:creationId xmlns:a16="http://schemas.microsoft.com/office/drawing/2014/main" xmlns="" id="{19FFFA7C-A65A-6E5C-3DEF-5244AEB82319}"/>
              </a:ext>
            </a:extLst>
          </p:cNvPr>
          <p:cNvPicPr>
            <a:picLocks noChangeAspect="1"/>
          </p:cNvPicPr>
          <p:nvPr/>
        </p:nvPicPr>
        <p:blipFill>
          <a:blip r:embed="rId2"/>
          <a:stretch>
            <a:fillRect/>
          </a:stretch>
        </p:blipFill>
        <p:spPr>
          <a:xfrm>
            <a:off x="286544" y="307337"/>
            <a:ext cx="1066800" cy="1057275"/>
          </a:xfrm>
          <a:prstGeom prst="rect">
            <a:avLst/>
          </a:prstGeom>
          <a:noFill/>
          <a:ln w="9525">
            <a:noFill/>
          </a:ln>
        </p:spPr>
      </p:pic>
      <p:pic>
        <p:nvPicPr>
          <p:cNvPr id="8" name="Picture 5">
            <a:extLst>
              <a:ext uri="{FF2B5EF4-FFF2-40B4-BE49-F238E27FC236}">
                <a16:creationId xmlns:a16="http://schemas.microsoft.com/office/drawing/2014/main" xmlns="" id="{AF824101-4335-B951-7D97-9CFD12345E5A}"/>
              </a:ext>
            </a:extLst>
          </p:cNvPr>
          <p:cNvPicPr>
            <a:picLocks noChangeAspect="1"/>
          </p:cNvPicPr>
          <p:nvPr/>
        </p:nvPicPr>
        <p:blipFill>
          <a:blip r:embed="rId3"/>
          <a:stretch>
            <a:fillRect/>
          </a:stretch>
        </p:blipFill>
        <p:spPr>
          <a:xfrm>
            <a:off x="10807700" y="332101"/>
            <a:ext cx="1154112" cy="1103312"/>
          </a:xfrm>
          <a:prstGeom prst="rect">
            <a:avLst/>
          </a:prstGeom>
          <a:noFill/>
          <a:ln w="9525">
            <a:noFill/>
          </a:ln>
        </p:spPr>
      </p:pic>
      <p:sp>
        <p:nvSpPr>
          <p:cNvPr id="9" name="Rectangle 4">
            <a:extLst>
              <a:ext uri="{FF2B5EF4-FFF2-40B4-BE49-F238E27FC236}">
                <a16:creationId xmlns:a16="http://schemas.microsoft.com/office/drawing/2014/main" xmlns="" id="{429C6D29-4ADE-E7C5-AA96-67EC7C0B9918}"/>
              </a:ext>
            </a:extLst>
          </p:cNvPr>
          <p:cNvSpPr/>
          <p:nvPr/>
        </p:nvSpPr>
        <p:spPr>
          <a:xfrm>
            <a:off x="1382713" y="236538"/>
            <a:ext cx="9424987" cy="1198875"/>
          </a:xfrm>
          <a:prstGeom prst="rect">
            <a:avLst/>
          </a:prstGeom>
          <a:noFill/>
          <a:ln w="9525">
            <a:noFill/>
          </a:ln>
        </p:spPr>
        <p:txBody>
          <a:bodyPr lIns="90000" tIns="45000" rIns="90000" bIns="45000">
            <a:spAutoFit/>
          </a:bodyPr>
          <a:lstStyle/>
          <a:p>
            <a:pPr algn="ctr" defTabSz="457200" eaLnBrk="1" hangingPunct="1">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3600" b="1" dirty="0">
                <a:solidFill>
                  <a:srgbClr val="FF0066"/>
                </a:solidFill>
                <a:latin typeface="Arial Narrow" panose="020B0606020202030204" pitchFamily="34" charset="0"/>
                <a:cs typeface="Arial" panose="020B0604020202020204" pitchFamily="34" charset="0"/>
              </a:rPr>
              <a:t>K.RAMAKRISHNAN COLLEGE OF TECHNOLOGY</a:t>
            </a:r>
          </a:p>
          <a:p>
            <a:pPr algn="ctr" defTabSz="457200" eaLnBrk="1" hangingPunct="1">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3600" b="1" dirty="0">
                <a:solidFill>
                  <a:srgbClr val="FF0066"/>
                </a:solidFill>
                <a:latin typeface="Arial Narrow" panose="020B0606020202030204" pitchFamily="34" charset="0"/>
                <a:cs typeface="Arial" panose="020B0604020202020204" pitchFamily="34" charset="0"/>
              </a:rPr>
              <a:t>(AUTONOMOUS), TRICHY.</a:t>
            </a:r>
            <a:endParaRPr lang="en-US" altLang="en-US" sz="3600" b="1" dirty="0">
              <a:solidFill>
                <a:srgbClr val="0000FF"/>
              </a:solidFill>
              <a:latin typeface="Arial Narrow" panose="020B0606020202030204" pitchFamily="34" charset="0"/>
              <a:ea typeface="Arial" panose="020B0604020202020204" pitchFamily="34" charset="0"/>
            </a:endParaRPr>
          </a:p>
        </p:txBody>
      </p:sp>
      <p:sp>
        <p:nvSpPr>
          <p:cNvPr id="11" name="Title 1">
            <a:extLst>
              <a:ext uri="{FF2B5EF4-FFF2-40B4-BE49-F238E27FC236}">
                <a16:creationId xmlns:a16="http://schemas.microsoft.com/office/drawing/2014/main" xmlns="" id="{61D90308-8127-FE3D-A70A-A27A0F42EB87}"/>
              </a:ext>
            </a:extLst>
          </p:cNvPr>
          <p:cNvSpPr txBox="1">
            <a:spLocks/>
          </p:cNvSpPr>
          <p:nvPr/>
        </p:nvSpPr>
        <p:spPr>
          <a:xfrm>
            <a:off x="0" y="2494915"/>
            <a:ext cx="12180887" cy="11379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001831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MODULE-1</a:t>
            </a:r>
            <a:endParaRPr lang="en-IN"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lgn="just">
              <a:buClr>
                <a:srgbClr val="FF0000"/>
              </a:buClr>
              <a:buNone/>
            </a:pPr>
            <a:r>
              <a:rPr lang="en-IN" b="1" dirty="0">
                <a:solidFill>
                  <a:srgbClr val="FF0000"/>
                </a:solidFill>
              </a:rPr>
              <a:t>    Data Collection and </a:t>
            </a:r>
            <a:r>
              <a:rPr lang="en-IN" b="1" dirty="0" smtClean="0">
                <a:solidFill>
                  <a:srgbClr val="FF0000"/>
                </a:solidFill>
              </a:rPr>
              <a:t>Pre-processing</a:t>
            </a:r>
          </a:p>
          <a:p>
            <a:pPr marL="0" indent="0" algn="just">
              <a:buClr>
                <a:srgbClr val="FF0000"/>
              </a:buClr>
              <a:buNone/>
            </a:pPr>
            <a:endParaRPr lang="en-IN" b="1" dirty="0">
              <a:solidFill>
                <a:srgbClr val="FF0000"/>
              </a:solidFill>
            </a:endParaRPr>
          </a:p>
          <a:p>
            <a:pPr marL="0" indent="0" algn="just">
              <a:buClr>
                <a:srgbClr val="FF0000"/>
              </a:buClr>
              <a:buNone/>
            </a:pPr>
            <a:r>
              <a:rPr lang="en-IN" b="1" dirty="0">
                <a:solidFill>
                  <a:srgbClr val="FF0000"/>
                </a:solidFill>
                <a:latin typeface="Times New Roman" panose="02020603050405020304" pitchFamily="18" charset="0"/>
                <a:cs typeface="Times New Roman" panose="02020603050405020304" pitchFamily="18" charset="0"/>
              </a:rPr>
              <a:t> </a:t>
            </a:r>
            <a:r>
              <a:rPr lang="en-IN" b="1" dirty="0" smtClean="0">
                <a:solidFill>
                  <a:srgbClr val="FF0000"/>
                </a:solidFill>
                <a:latin typeface="Times New Roman" panose="02020603050405020304" pitchFamily="18" charset="0"/>
                <a:cs typeface="Times New Roman" panose="02020603050405020304" pitchFamily="18" charset="0"/>
              </a:rPr>
              <a:t>	</a:t>
            </a:r>
            <a:r>
              <a:rPr lang="en-US" dirty="0" smtClean="0">
                <a:latin typeface="Times New Roman" pitchFamily="18" charset="0"/>
                <a:cs typeface="Times New Roman" pitchFamily="18" charset="0"/>
              </a:rPr>
              <a:t>In </a:t>
            </a:r>
            <a:r>
              <a:rPr lang="en-US" dirty="0">
                <a:latin typeface="Times New Roman" pitchFamily="18" charset="0"/>
                <a:cs typeface="Times New Roman" pitchFamily="18" charset="0"/>
              </a:rPr>
              <a:t>this project, images of diseased leaves were collected from real-time or recorded CCTV footage, making it a critical step. The collected images underwent pre-processing to enhance their clarity, including renaming, resizing, and labeling. This preparation ensures the images are ready for training a deep learning model. Proper pre-processing is essential to derive meaningful insights. The final processed images will be used to train and optimize the model for effective disease detection.</a:t>
            </a:r>
          </a:p>
          <a:p>
            <a:pPr marL="0" indent="0" algn="just">
              <a:buClr>
                <a:srgbClr val="FF0000"/>
              </a:buClr>
              <a:buNone/>
            </a:pPr>
            <a:endParaRPr lang="en-US" dirty="0">
              <a:latin typeface="Times New Roman" pitchFamily="18" charset="0"/>
              <a:cs typeface="Times New Roman" pitchFamily="18" charset="0"/>
            </a:endParaRPr>
          </a:p>
        </p:txBody>
      </p:sp>
      <p:sp>
        <p:nvSpPr>
          <p:cNvPr id="5" name="Slide Number Placeholder 4">
            <a:extLst>
              <a:ext uri="{FF2B5EF4-FFF2-40B4-BE49-F238E27FC236}">
                <a16:creationId xmlns:a16="http://schemas.microsoft.com/office/drawing/2014/main" xmlns="" id="{5E8604BA-62E1-6B15-4EC2-F7F28ED2049F}"/>
              </a:ext>
            </a:extLst>
          </p:cNvPr>
          <p:cNvSpPr>
            <a:spLocks noGrp="1"/>
          </p:cNvSpPr>
          <p:nvPr>
            <p:ph type="sldNum" sz="quarter" idx="12"/>
          </p:nvPr>
        </p:nvSpPr>
        <p:spPr/>
        <p:txBody>
          <a:bodyPr/>
          <a:lstStyle/>
          <a:p>
            <a:fld id="{672DB9CA-C85A-4E11-ADC0-8193E41C1656}" type="slidenum">
              <a:rPr lang="en-IN" b="1" smtClean="0">
                <a:solidFill>
                  <a:schemeClr val="tx1"/>
                </a:solidFill>
              </a:rPr>
              <a:pPr/>
              <a:t>10</a:t>
            </a:fld>
            <a:endParaRPr lang="en-IN" b="1">
              <a:solidFill>
                <a:schemeClr val="tx1"/>
              </a:solidFill>
            </a:endParaRPr>
          </a:p>
        </p:txBody>
      </p:sp>
    </p:spTree>
    <p:extLst>
      <p:ext uri="{BB962C8B-B14F-4D97-AF65-F5344CB8AC3E}">
        <p14:creationId xmlns:p14="http://schemas.microsoft.com/office/powerpoint/2010/main" xmlns="" val="2785781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MODULE-2</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lvl="0" indent="0" algn="just">
              <a:buClr>
                <a:srgbClr val="FF0000"/>
              </a:buClr>
              <a:buNone/>
            </a:pPr>
            <a:r>
              <a:rPr lang="en-US" dirty="0">
                <a:latin typeface="Times New Roman" pitchFamily="18" charset="0"/>
                <a:cs typeface="Times New Roman" pitchFamily="18" charset="0"/>
              </a:rPr>
              <a:t> </a:t>
            </a:r>
            <a:r>
              <a:rPr lang="en-US" dirty="0">
                <a:solidFill>
                  <a:srgbClr val="FF0000"/>
                </a:solidFill>
                <a:latin typeface="Times New Roman" pitchFamily="18" charset="0"/>
                <a:cs typeface="Times New Roman" pitchFamily="18" charset="0"/>
              </a:rPr>
              <a:t>Model development </a:t>
            </a:r>
            <a:endParaRPr lang="en-US" dirty="0" smtClean="0">
              <a:solidFill>
                <a:srgbClr val="FF0000"/>
              </a:solidFill>
              <a:latin typeface="Times New Roman" pitchFamily="18" charset="0"/>
              <a:cs typeface="Times New Roman" pitchFamily="18" charset="0"/>
            </a:endParaRPr>
          </a:p>
          <a:p>
            <a:pPr marL="0" lvl="0" indent="0" algn="just">
              <a:buClr>
                <a:srgbClr val="FF0000"/>
              </a:buClr>
              <a:buNone/>
            </a:pPr>
            <a:endParaRPr lang="en-IN" dirty="0">
              <a:solidFill>
                <a:srgbClr val="FF0000"/>
              </a:solidFill>
              <a:latin typeface="Times New Roman" pitchFamily="18" charset="0"/>
              <a:cs typeface="Times New Roman" pitchFamily="18" charset="0"/>
            </a:endParaRPr>
          </a:p>
          <a:p>
            <a:pPr marL="0" indent="0" algn="just">
              <a:buClr>
                <a:srgbClr val="FF0000"/>
              </a:buClr>
              <a:buNone/>
            </a:pPr>
            <a:r>
              <a:rPr lang="en-US" dirty="0">
                <a:latin typeface="Times New Roman" pitchFamily="18" charset="0"/>
                <a:cs typeface="Times New Roman" pitchFamily="18" charset="0"/>
              </a:rPr>
              <a:t>During CNN training, the network is fed a large dataset of labeled images. It processes each image using randomly initialized weights, predicts a class, and compares its prediction with the actual label. This comparison calculates the error, which is used to update the network’s weights, improving accuracy over time.</a:t>
            </a:r>
          </a:p>
        </p:txBody>
      </p:sp>
      <p:sp>
        <p:nvSpPr>
          <p:cNvPr id="5" name="Slide Number Placeholder 4">
            <a:extLst>
              <a:ext uri="{FF2B5EF4-FFF2-40B4-BE49-F238E27FC236}">
                <a16:creationId xmlns:a16="http://schemas.microsoft.com/office/drawing/2014/main" xmlns="" id="{02BFD95C-0E04-8654-9A33-27307CCD2A0A}"/>
              </a:ext>
            </a:extLst>
          </p:cNvPr>
          <p:cNvSpPr>
            <a:spLocks noGrp="1"/>
          </p:cNvSpPr>
          <p:nvPr>
            <p:ph type="sldNum" sz="quarter" idx="12"/>
          </p:nvPr>
        </p:nvSpPr>
        <p:spPr/>
        <p:txBody>
          <a:bodyPr/>
          <a:lstStyle/>
          <a:p>
            <a:fld id="{672DB9CA-C85A-4E11-ADC0-8193E41C1656}" type="slidenum">
              <a:rPr lang="en-IN" b="1" smtClean="0">
                <a:solidFill>
                  <a:schemeClr val="tx1"/>
                </a:solidFill>
              </a:rPr>
              <a:pPr/>
              <a:t>11</a:t>
            </a:fld>
            <a:endParaRPr lang="en-IN" b="1" dirty="0">
              <a:solidFill>
                <a:schemeClr val="tx1"/>
              </a:solidFill>
            </a:endParaRPr>
          </a:p>
        </p:txBody>
      </p:sp>
    </p:spTree>
    <p:extLst>
      <p:ext uri="{BB962C8B-B14F-4D97-AF65-F5344CB8AC3E}">
        <p14:creationId xmlns:p14="http://schemas.microsoft.com/office/powerpoint/2010/main" xmlns="" val="278012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9E15A6BB-47CA-0FB1-DBF0-FD6C563FC1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9F185F7A-14AA-E4E7-B8DE-23B1DBE837DD}"/>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MODULE-3</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BA3943E6-05D1-A13E-8F7B-9F4C77FB10EE}"/>
              </a:ext>
            </a:extLst>
          </p:cNvPr>
          <p:cNvSpPr>
            <a:spLocks noGrp="1"/>
          </p:cNvSpPr>
          <p:nvPr>
            <p:ph idx="1"/>
          </p:nvPr>
        </p:nvSpPr>
        <p:spPr/>
        <p:txBody>
          <a:bodyPr/>
          <a:lstStyle/>
          <a:p>
            <a:pPr marL="0" indent="0">
              <a:buClr>
                <a:srgbClr val="FF0000"/>
              </a:buClr>
              <a:buNone/>
            </a:pPr>
            <a:r>
              <a:rPr lang="en-US"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User </a:t>
            </a:r>
            <a:r>
              <a:rPr lang="en-US"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Interface</a:t>
            </a:r>
          </a:p>
          <a:p>
            <a:pPr marL="0" indent="0" algn="just">
              <a:buClr>
                <a:srgbClr val="FF0000"/>
              </a:buClr>
              <a:buNone/>
            </a:pPr>
            <a:endParaRPr lang="en-US" dirty="0">
              <a:solidFill>
                <a:srgbClr val="FF0000"/>
              </a:solidFill>
              <a:latin typeface="Times New Roman" panose="02020603050405020304" pitchFamily="18" charset="0"/>
              <a:cs typeface="Times New Roman" panose="02020603050405020304" pitchFamily="18" charset="0"/>
            </a:endParaRPr>
          </a:p>
          <a:p>
            <a:pPr marL="0" indent="0" algn="just">
              <a:buClr>
                <a:srgbClr val="FF0000"/>
              </a:buClr>
              <a:buNone/>
            </a:pPr>
            <a:r>
              <a:rPr lang="en-US" dirty="0">
                <a:latin typeface="Times New Roman" panose="02020603050405020304" pitchFamily="18" charset="0"/>
                <a:cs typeface="Times New Roman" panose="02020603050405020304" pitchFamily="18" charset="0"/>
              </a:rPr>
              <a:t>The UI module of the Plant Pulse project, built with </a:t>
            </a:r>
            <a:r>
              <a:rPr lang="en-US" dirty="0" err="1">
                <a:latin typeface="Times New Roman" panose="02020603050405020304" pitchFamily="18" charset="0"/>
                <a:cs typeface="Times New Roman" panose="02020603050405020304" pitchFamily="18" charset="0"/>
              </a:rPr>
              <a:t>Streamlit</a:t>
            </a:r>
            <a:r>
              <a:rPr lang="en-US" dirty="0">
                <a:latin typeface="Times New Roman" panose="02020603050405020304" pitchFamily="18" charset="0"/>
                <a:cs typeface="Times New Roman" panose="02020603050405020304" pitchFamily="18" charset="0"/>
              </a:rPr>
              <a:t>, provides a simple and intuitive interface for users to upload plant leaf images for analysis. The system processes the image and displays the diagnosis, including the disease and its severity. Designed for accessibility, the UI ensures ease of use for farmers, agricultural experts, and researchers, offering clear feedback to help manage plant health effectively.</a:t>
            </a:r>
          </a:p>
        </p:txBody>
      </p:sp>
      <p:sp>
        <p:nvSpPr>
          <p:cNvPr id="5" name="Slide Number Placeholder 4">
            <a:extLst>
              <a:ext uri="{FF2B5EF4-FFF2-40B4-BE49-F238E27FC236}">
                <a16:creationId xmlns:a16="http://schemas.microsoft.com/office/drawing/2014/main" xmlns="" id="{E18EDCE8-32B6-397B-0564-D5DA8173D36A}"/>
              </a:ext>
            </a:extLst>
          </p:cNvPr>
          <p:cNvSpPr>
            <a:spLocks noGrp="1"/>
          </p:cNvSpPr>
          <p:nvPr>
            <p:ph type="sldNum" sz="quarter" idx="12"/>
          </p:nvPr>
        </p:nvSpPr>
        <p:spPr/>
        <p:txBody>
          <a:bodyPr/>
          <a:lstStyle/>
          <a:p>
            <a:fld id="{672DB9CA-C85A-4E11-ADC0-8193E41C1656}" type="slidenum">
              <a:rPr lang="en-IN" b="1" smtClean="0">
                <a:solidFill>
                  <a:schemeClr val="tx1"/>
                </a:solidFill>
              </a:rPr>
              <a:pPr/>
              <a:t>12</a:t>
            </a:fld>
            <a:endParaRPr lang="en-IN" b="1" dirty="0">
              <a:solidFill>
                <a:schemeClr val="tx1"/>
              </a:solidFill>
            </a:endParaRPr>
          </a:p>
        </p:txBody>
      </p:sp>
    </p:spTree>
    <p:extLst>
      <p:ext uri="{BB962C8B-B14F-4D97-AF65-F5344CB8AC3E}">
        <p14:creationId xmlns:p14="http://schemas.microsoft.com/office/powerpoint/2010/main" xmlns="" val="2521962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FB1B1614-42A2-D2CE-10AF-EAF9259090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94C6874F-381A-C207-B399-45B338633622}"/>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MODULE-4</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3859FCB8-D3B7-9E06-FB2B-B78B0EE52522}"/>
              </a:ext>
            </a:extLst>
          </p:cNvPr>
          <p:cNvSpPr>
            <a:spLocks noGrp="1"/>
          </p:cNvSpPr>
          <p:nvPr>
            <p:ph idx="1"/>
          </p:nvPr>
        </p:nvSpPr>
        <p:spPr/>
        <p:txBody>
          <a:bodyPr/>
          <a:lstStyle/>
          <a:p>
            <a:pPr marL="0" indent="0">
              <a:buClr>
                <a:srgbClr val="FF0000"/>
              </a:buClr>
              <a:buNone/>
            </a:pPr>
            <a:r>
              <a:rPr lang="en-US"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Ethical </a:t>
            </a:r>
            <a:r>
              <a:rPr lang="en-US"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Consideration</a:t>
            </a:r>
          </a:p>
          <a:p>
            <a:pPr marL="0" indent="0">
              <a:buClr>
                <a:srgbClr val="FF0000"/>
              </a:buClr>
              <a:buNone/>
            </a:pPr>
            <a:endParaRPr lang="en-US"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buClr>
                <a:srgbClr val="FF0000"/>
              </a:buClr>
              <a:buNone/>
            </a:pPr>
            <a:r>
              <a:rPr lang="en-US" dirty="0">
                <a:latin typeface="Times New Roman" panose="02020603050405020304" pitchFamily="18" charset="0"/>
                <a:cs typeface="Times New Roman" panose="02020603050405020304" pitchFamily="18" charset="0"/>
              </a:rPr>
              <a:t>The ethical considerations module of the Plant Pulse project ensures responsible use of data and technology by prioritizing user consent, data privacy, and confidentiality. It safeguards personal and plant health data, adheres to privacy regulations, and promotes transparency, fairness, and accountability. This builds trust with users and supports sustainable agricultural practices.</a:t>
            </a:r>
          </a:p>
        </p:txBody>
      </p:sp>
      <p:sp>
        <p:nvSpPr>
          <p:cNvPr id="5" name="Slide Number Placeholder 4">
            <a:extLst>
              <a:ext uri="{FF2B5EF4-FFF2-40B4-BE49-F238E27FC236}">
                <a16:creationId xmlns:a16="http://schemas.microsoft.com/office/drawing/2014/main" xmlns="" id="{191DF9B0-1A13-B121-8024-278161501104}"/>
              </a:ext>
            </a:extLst>
          </p:cNvPr>
          <p:cNvSpPr>
            <a:spLocks noGrp="1"/>
          </p:cNvSpPr>
          <p:nvPr>
            <p:ph type="sldNum" sz="quarter" idx="12"/>
          </p:nvPr>
        </p:nvSpPr>
        <p:spPr/>
        <p:txBody>
          <a:bodyPr/>
          <a:lstStyle/>
          <a:p>
            <a:fld id="{672DB9CA-C85A-4E11-ADC0-8193E41C1656}" type="slidenum">
              <a:rPr lang="en-IN" b="1" smtClean="0">
                <a:solidFill>
                  <a:schemeClr val="tx1"/>
                </a:solidFill>
              </a:rPr>
              <a:pPr/>
              <a:t>13</a:t>
            </a:fld>
            <a:endParaRPr lang="en-IN" b="1" dirty="0">
              <a:solidFill>
                <a:schemeClr val="tx1"/>
              </a:solidFill>
            </a:endParaRPr>
          </a:p>
        </p:txBody>
      </p:sp>
    </p:spTree>
    <p:extLst>
      <p:ext uri="{BB962C8B-B14F-4D97-AF65-F5344CB8AC3E}">
        <p14:creationId xmlns:p14="http://schemas.microsoft.com/office/powerpoint/2010/main" xmlns="" val="2855988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52E0A52-D6D8-CA5C-E873-4B538C4426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0807302D-DA4B-9D23-3059-458992115FE1}"/>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MODULE-5</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6F37B505-64D6-E4A3-BD37-21FFF33342AE}"/>
              </a:ext>
            </a:extLst>
          </p:cNvPr>
          <p:cNvSpPr>
            <a:spLocks noGrp="1"/>
          </p:cNvSpPr>
          <p:nvPr>
            <p:ph idx="1"/>
          </p:nvPr>
        </p:nvSpPr>
        <p:spPr>
          <a:xfrm>
            <a:off x="881026" y="1785926"/>
            <a:ext cx="10515600" cy="4351338"/>
          </a:xfrm>
        </p:spPr>
        <p:txBody>
          <a:bodyPr/>
          <a:lstStyle/>
          <a:p>
            <a:pPr marL="0" indent="0">
              <a:buClr>
                <a:srgbClr val="FF0000"/>
              </a:buClr>
              <a:buNone/>
            </a:pPr>
            <a:r>
              <a:rPr lang="en-US"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Development</a:t>
            </a: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and</a:t>
            </a: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sustainability</a:t>
            </a:r>
          </a:p>
          <a:p>
            <a:pPr marL="0" indent="0">
              <a:buClr>
                <a:srgbClr val="FF0000"/>
              </a:buClr>
              <a:buNone/>
            </a:pP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just">
              <a:buClr>
                <a:srgbClr val="FF0000"/>
              </a:buClr>
              <a:buNone/>
            </a:pPr>
            <a:r>
              <a:rPr lang="en-US" dirty="0" smtClean="0">
                <a:latin typeface="Times New Roman" panose="02020603050405020304" pitchFamily="18" charset="0"/>
                <a:cs typeface="Times New Roman" panose="02020603050405020304" pitchFamily="18" charset="0"/>
              </a:rPr>
              <a:t>This module ensures the long-term viability and scalability of the Plant Pulse system by developing a robust, adaptable deep learning model and flexible infrastructure. It emphasizes eco-friendly technologies, cost-effectiveness, and accessibility to enhance agricultural productivity and support global food security. Designed for deployment in diverse agricultural settings, the system promotes sustainability and scalability while minimizing resource </a:t>
            </a:r>
            <a:r>
              <a:rPr lang="en-US" dirty="0">
                <a:latin typeface="Times New Roman" panose="02020603050405020304" pitchFamily="18" charset="0"/>
                <a:cs typeface="Times New Roman" panose="02020603050405020304" pitchFamily="18" charset="0"/>
              </a:rPr>
              <a:t>requirements.</a:t>
            </a:r>
          </a:p>
        </p:txBody>
      </p:sp>
      <p:sp>
        <p:nvSpPr>
          <p:cNvPr id="5" name="Slide Number Placeholder 4">
            <a:extLst>
              <a:ext uri="{FF2B5EF4-FFF2-40B4-BE49-F238E27FC236}">
                <a16:creationId xmlns:a16="http://schemas.microsoft.com/office/drawing/2014/main" xmlns="" id="{60D8CA42-9B5A-DCA4-CF9B-63E0CB3C0181}"/>
              </a:ext>
            </a:extLst>
          </p:cNvPr>
          <p:cNvSpPr>
            <a:spLocks noGrp="1"/>
          </p:cNvSpPr>
          <p:nvPr>
            <p:ph type="sldNum" sz="quarter" idx="12"/>
          </p:nvPr>
        </p:nvSpPr>
        <p:spPr/>
        <p:txBody>
          <a:bodyPr/>
          <a:lstStyle/>
          <a:p>
            <a:fld id="{672DB9CA-C85A-4E11-ADC0-8193E41C1656}" type="slidenum">
              <a:rPr lang="en-IN" b="1" smtClean="0">
                <a:solidFill>
                  <a:schemeClr val="tx1"/>
                </a:solidFill>
              </a:rPr>
              <a:pPr/>
              <a:t>14</a:t>
            </a:fld>
            <a:endParaRPr lang="en-IN" b="1" dirty="0">
              <a:solidFill>
                <a:schemeClr val="tx1"/>
              </a:solidFill>
            </a:endParaRPr>
          </a:p>
        </p:txBody>
      </p:sp>
    </p:spTree>
    <p:extLst>
      <p:ext uri="{BB962C8B-B14F-4D97-AF65-F5344CB8AC3E}">
        <p14:creationId xmlns:p14="http://schemas.microsoft.com/office/powerpoint/2010/main" xmlns="" val="206589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04356E-6FC8-683E-D337-621A4419C54E}"/>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RESULTS AND DISCUSSION</a:t>
            </a:r>
          </a:p>
        </p:txBody>
      </p:sp>
      <p:sp>
        <p:nvSpPr>
          <p:cNvPr id="5" name="Slide Number Placeholder 4">
            <a:extLst>
              <a:ext uri="{FF2B5EF4-FFF2-40B4-BE49-F238E27FC236}">
                <a16:creationId xmlns:a16="http://schemas.microsoft.com/office/drawing/2014/main" xmlns="" id="{BA6CD300-6FEA-6D2C-C5B2-700E7B4A8206}"/>
              </a:ext>
            </a:extLst>
          </p:cNvPr>
          <p:cNvSpPr>
            <a:spLocks noGrp="1"/>
          </p:cNvSpPr>
          <p:nvPr>
            <p:ph type="sldNum" sz="quarter" idx="12"/>
          </p:nvPr>
        </p:nvSpPr>
        <p:spPr/>
        <p:txBody>
          <a:bodyPr/>
          <a:lstStyle/>
          <a:p>
            <a:fld id="{672DB9CA-C85A-4E11-ADC0-8193E41C1656}" type="slidenum">
              <a:rPr lang="en-IN" b="1" smtClean="0">
                <a:solidFill>
                  <a:schemeClr val="tx1"/>
                </a:solidFill>
              </a:rPr>
              <a:pPr/>
              <a:t>15</a:t>
            </a:fld>
            <a:endParaRPr lang="en-IN" b="1" dirty="0">
              <a:solidFill>
                <a:schemeClr val="tx1"/>
              </a:solidFill>
            </a:endParaRPr>
          </a:p>
        </p:txBody>
      </p:sp>
      <p:sp>
        <p:nvSpPr>
          <p:cNvPr id="4" name="TextBox 3">
            <a:extLst>
              <a:ext uri="{FF2B5EF4-FFF2-40B4-BE49-F238E27FC236}">
                <a16:creationId xmlns:a16="http://schemas.microsoft.com/office/drawing/2014/main" xmlns="" id="{2E0021B8-BDF7-DE11-420C-D62D41088EB5}"/>
              </a:ext>
            </a:extLst>
          </p:cNvPr>
          <p:cNvSpPr txBox="1"/>
          <p:nvPr/>
        </p:nvSpPr>
        <p:spPr>
          <a:xfrm>
            <a:off x="1166778" y="1214422"/>
            <a:ext cx="9806023" cy="5693866"/>
          </a:xfrm>
          <a:prstGeom prst="rect">
            <a:avLst/>
          </a:prstGeom>
          <a:noFill/>
        </p:spPr>
        <p:txBody>
          <a:bodyPr wrap="square">
            <a:spAutoFit/>
          </a:bodyPr>
          <a:lstStyle/>
          <a:p>
            <a:pPr algn="just">
              <a:buFont typeface="Arial" pitchFamily="34" charset="0"/>
              <a:buChar char="•"/>
            </a:pPr>
            <a:r>
              <a:rPr lang="en-US" sz="2800" dirty="0" smtClean="0">
                <a:latin typeface="Times New Roman" pitchFamily="18" charset="0"/>
                <a:cs typeface="Times New Roman" pitchFamily="18" charset="0"/>
              </a:rPr>
              <a:t>The Plant Pulse system accurately diagnoses plant diseases using deep learning models, providing clear feedback on disease type and severity.</a:t>
            </a:r>
            <a:endParaRPr lang="en-US" sz="2800" smtClean="0">
              <a:latin typeface="Times New Roman" pitchFamily="18" charset="0"/>
              <a:cs typeface="Times New Roman" pitchFamily="18" charset="0"/>
            </a:endParaRPr>
          </a:p>
          <a:p>
            <a:pPr algn="just"/>
            <a:endParaRPr lang="en-US" sz="2800" smtClean="0">
              <a:latin typeface="Times New Roman" pitchFamily="18" charset="0"/>
              <a:cs typeface="Times New Roman" pitchFamily="18" charset="0"/>
            </a:endParaRPr>
          </a:p>
          <a:p>
            <a:pPr algn="just">
              <a:buFont typeface="Arial" pitchFamily="34" charset="0"/>
              <a:buChar char="•"/>
            </a:pPr>
            <a:r>
              <a:rPr lang="en-US" sz="2800" dirty="0" smtClean="0">
                <a:latin typeface="Times New Roman" pitchFamily="18" charset="0"/>
                <a:cs typeface="Times New Roman" pitchFamily="18" charset="0"/>
              </a:rPr>
              <a:t> Data augmentation and image processing techniques improved model performance, while an intuitive user interface enables easy uploads and real-time diagnoses.</a:t>
            </a:r>
          </a:p>
          <a:p>
            <a:pPr algn="just"/>
            <a:endParaRPr lang="en-US" sz="2800" dirty="0" smtClean="0">
              <a:latin typeface="Times New Roman" pitchFamily="18" charset="0"/>
              <a:cs typeface="Times New Roman" pitchFamily="18" charset="0"/>
            </a:endParaRPr>
          </a:p>
          <a:p>
            <a:pPr algn="just">
              <a:buFont typeface="Arial" pitchFamily="34" charset="0"/>
              <a:buChar char="•"/>
            </a:pPr>
            <a:r>
              <a:rPr lang="en-US" sz="2800" dirty="0" smtClean="0">
                <a:latin typeface="Times New Roman" pitchFamily="18" charset="0"/>
                <a:cs typeface="Times New Roman" pitchFamily="18" charset="0"/>
              </a:rPr>
              <a:t> Plant Pulse shows promise in automating plant disease detection, supporting sustainable agriculture. </a:t>
            </a:r>
          </a:p>
          <a:p>
            <a:pPr algn="just"/>
            <a:endParaRPr lang="en-US" sz="2800" dirty="0" smtClean="0">
              <a:latin typeface="Times New Roman" pitchFamily="18" charset="0"/>
              <a:cs typeface="Times New Roman" pitchFamily="18" charset="0"/>
            </a:endParaRPr>
          </a:p>
          <a:p>
            <a:pPr algn="just">
              <a:buFont typeface="Arial" pitchFamily="34" charset="0"/>
              <a:buChar char="•"/>
            </a:pPr>
            <a:r>
              <a:rPr lang="en-US" sz="2800" dirty="0" smtClean="0">
                <a:latin typeface="Times New Roman" pitchFamily="18" charset="0"/>
                <a:cs typeface="Times New Roman" pitchFamily="18" charset="0"/>
              </a:rPr>
              <a:t>The system is scalable, cost-effective, and supports global food security.</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xmlns="" val="42141167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56"/>
            <a:ext cx="12192000" cy="662782"/>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endParaRPr lang="en-IN"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algn="just">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a:t>
            </a:r>
            <a:r>
              <a:rPr lang="en-US" dirty="0" smtClean="0">
                <a:latin typeface="Times New Roman" panose="02020603050405020304" pitchFamily="18" charset="0"/>
                <a:cs typeface="Times New Roman" panose="02020603050405020304" pitchFamily="18" charset="0"/>
              </a:rPr>
              <a:t>Plant Pulse </a:t>
            </a:r>
            <a:r>
              <a:rPr lang="en-US" dirty="0">
                <a:latin typeface="Times New Roman" panose="02020603050405020304" pitchFamily="18" charset="0"/>
                <a:cs typeface="Times New Roman" panose="02020603050405020304" pitchFamily="18" charset="0"/>
              </a:rPr>
              <a:t>project successfully leverages advanced deep learning (DL) techniques to provide an efficient and user-friendly system for detecting and classifying leaf diseases. 
By integrating tools like </a:t>
            </a:r>
            <a:r>
              <a:rPr lang="en-US" dirty="0" err="1">
                <a:latin typeface="Times New Roman" panose="02020603050405020304" pitchFamily="18" charset="0"/>
                <a:cs typeface="Times New Roman" panose="02020603050405020304" pitchFamily="18" charset="0"/>
              </a:rPr>
              <a:t>Keras</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TensorFlow</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Plant Pulse </a:t>
            </a:r>
            <a:r>
              <a:rPr lang="en-US" dirty="0">
                <a:latin typeface="Times New Roman" panose="02020603050405020304" pitchFamily="18" charset="0"/>
                <a:cs typeface="Times New Roman" panose="02020603050405020304" pitchFamily="18" charset="0"/>
              </a:rPr>
              <a:t>ensures high accuracy in disease detection, helping farmers and agricultural experts monitor plant health in real-time. 
This project supports sustainable agriculture and global food security by reducing the reliance on manual disease identification, offering scalable solutions for improved crop management. Overall, </a:t>
            </a:r>
            <a:r>
              <a:rPr lang="en-US" dirty="0" smtClean="0">
                <a:latin typeface="Times New Roman" panose="02020603050405020304" pitchFamily="18" charset="0"/>
                <a:cs typeface="Times New Roman" panose="02020603050405020304" pitchFamily="18" charset="0"/>
              </a:rPr>
              <a:t>Plant Pulse </a:t>
            </a:r>
            <a:r>
              <a:rPr lang="en-US" dirty="0">
                <a:latin typeface="Times New Roman" panose="02020603050405020304" pitchFamily="18" charset="0"/>
                <a:cs typeface="Times New Roman" panose="02020603050405020304" pitchFamily="18" charset="0"/>
              </a:rPr>
              <a:t>demonstrates how technology can significantly contribute to the future </a:t>
            </a: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of agriculture. </a:t>
            </a: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xmlns="" id="{730D2D25-F808-2E84-D9B9-AFDF4295C52A}"/>
              </a:ext>
            </a:extLst>
          </p:cNvPr>
          <p:cNvSpPr>
            <a:spLocks noGrp="1"/>
          </p:cNvSpPr>
          <p:nvPr>
            <p:ph type="sldNum" sz="quarter" idx="12"/>
          </p:nvPr>
        </p:nvSpPr>
        <p:spPr/>
        <p:txBody>
          <a:bodyPr/>
          <a:lstStyle/>
          <a:p>
            <a:fld id="{672DB9CA-C85A-4E11-ADC0-8193E41C1656}" type="slidenum">
              <a:rPr lang="en-IN" b="1" smtClean="0">
                <a:solidFill>
                  <a:schemeClr val="tx1"/>
                </a:solidFill>
              </a:rPr>
              <a:pPr/>
              <a:t>16</a:t>
            </a:fld>
            <a:endParaRPr lang="en-IN" b="1" dirty="0">
              <a:solidFill>
                <a:schemeClr val="tx1"/>
              </a:solidFill>
            </a:endParaRPr>
          </a:p>
        </p:txBody>
      </p:sp>
    </p:spTree>
    <p:extLst>
      <p:ext uri="{BB962C8B-B14F-4D97-AF65-F5344CB8AC3E}">
        <p14:creationId xmlns:p14="http://schemas.microsoft.com/office/powerpoint/2010/main" xmlns="" val="23152117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936" y="2746016"/>
            <a:ext cx="10515600" cy="1325563"/>
          </a:xfrm>
        </p:spPr>
        <p:txBody>
          <a:bodyPr>
            <a:noAutofit/>
          </a:bodyPr>
          <a:lstStyle/>
          <a:p>
            <a:pPr algn="ctr"/>
            <a:r>
              <a:rPr lang="en-US" sz="9600" b="1" dirty="0">
                <a:solidFill>
                  <a:srgbClr val="FF0000"/>
                </a:solidFill>
                <a:effectLst>
                  <a:outerShdw blurRad="38100" dist="38100" dir="2700000" algn="tl">
                    <a:srgbClr val="000000">
                      <a:alpha val="43137"/>
                    </a:srgbClr>
                  </a:outerShdw>
                </a:effectLst>
              </a:rPr>
              <a:t>THANK YOU</a:t>
            </a:r>
            <a:endParaRPr lang="en-IN" sz="9600" b="1" dirty="0">
              <a:solidFill>
                <a:srgbClr val="FF0000"/>
              </a:solidFill>
              <a:effectLst>
                <a:outerShdw blurRad="38100" dist="38100" dir="2700000" algn="tl">
                  <a:srgbClr val="000000">
                    <a:alpha val="43137"/>
                  </a:srgbClr>
                </a:outerShdw>
              </a:effectLst>
            </a:endParaRPr>
          </a:p>
        </p:txBody>
      </p:sp>
      <p:sp>
        <p:nvSpPr>
          <p:cNvPr id="4" name="Slide Number Placeholder 3">
            <a:extLst>
              <a:ext uri="{FF2B5EF4-FFF2-40B4-BE49-F238E27FC236}">
                <a16:creationId xmlns:a16="http://schemas.microsoft.com/office/drawing/2014/main" xmlns="" id="{A4DB402E-B753-B603-33B2-F32A456D19BC}"/>
              </a:ext>
            </a:extLst>
          </p:cNvPr>
          <p:cNvSpPr>
            <a:spLocks noGrp="1"/>
          </p:cNvSpPr>
          <p:nvPr>
            <p:ph type="sldNum" sz="quarter" idx="12"/>
          </p:nvPr>
        </p:nvSpPr>
        <p:spPr>
          <a:xfrm>
            <a:off x="9448800" y="6492875"/>
            <a:ext cx="2743200" cy="365125"/>
          </a:xfrm>
        </p:spPr>
        <p:txBody>
          <a:bodyPr/>
          <a:lstStyle/>
          <a:p>
            <a:fld id="{672DB9CA-C85A-4E11-ADC0-8193E41C1656}" type="slidenum">
              <a:rPr lang="en-IN" b="1" smtClean="0">
                <a:solidFill>
                  <a:schemeClr val="tx1"/>
                </a:solidFill>
              </a:rPr>
              <a:pPr/>
              <a:t>17</a:t>
            </a:fld>
            <a:endParaRPr lang="en-IN" b="1" dirty="0">
              <a:solidFill>
                <a:schemeClr val="tx1"/>
              </a:solidFill>
            </a:endParaRPr>
          </a:p>
        </p:txBody>
      </p:sp>
    </p:spTree>
    <p:extLst>
      <p:ext uri="{BB962C8B-B14F-4D97-AF65-F5344CB8AC3E}">
        <p14:creationId xmlns:p14="http://schemas.microsoft.com/office/powerpoint/2010/main" xmlns="" val="3329782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452398" y="3837960"/>
            <a:ext cx="11358642" cy="2014853"/>
          </a:xfrm>
        </p:spPr>
        <p:txBody>
          <a:bodyPr>
            <a:normAutofit/>
          </a:bodyPr>
          <a:lstStyle/>
          <a:p>
            <a:pPr marL="0" indent="0">
              <a:buNone/>
            </a:pPr>
            <a:r>
              <a:rPr lang="en-US" sz="2400" b="1" dirty="0">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Guided by</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Team</a:t>
            </a:r>
          </a:p>
          <a:p>
            <a:pPr marL="0" indent="0">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Mrs. </a:t>
            </a:r>
            <a:r>
              <a:rPr lang="en-US"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A.Thenmozhi</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                                    </a:t>
            </a:r>
            <a:r>
              <a:rPr lang="en-US"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Madhuvadhani</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S(811722104985) </a:t>
            </a:r>
          </a:p>
          <a:p>
            <a:pPr marL="0" indent="0">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Assistant Professor, CSE 			 Rakshana G(811722104119)</a:t>
            </a:r>
          </a:p>
          <a:p>
            <a:pPr marL="0" indent="0">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Ranjani</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 (811722104121)</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xmlns="" id="{BF565CA9-DAD9-64ED-2AB9-0930232FCD31}"/>
              </a:ext>
            </a:extLst>
          </p:cNvPr>
          <p:cNvSpPr>
            <a:spLocks noGrp="1"/>
          </p:cNvSpPr>
          <p:nvPr>
            <p:ph type="sldNum" sz="quarter" idx="12"/>
          </p:nvPr>
        </p:nvSpPr>
        <p:spPr>
          <a:xfrm>
            <a:off x="9311640" y="6437002"/>
            <a:ext cx="2743200" cy="365125"/>
          </a:xfrm>
        </p:spPr>
        <p:txBody>
          <a:bodyPr/>
          <a:lstStyle/>
          <a:p>
            <a:fld id="{672DB9CA-C85A-4E11-ADC0-8193E41C1656}" type="slidenum">
              <a:rPr lang="en-IN" b="1" smtClean="0">
                <a:solidFill>
                  <a:schemeClr val="tx1"/>
                </a:solidFill>
                <a:latin typeface="Times New Roman" panose="02020603050405020304" pitchFamily="18" charset="0"/>
                <a:cs typeface="Times New Roman" panose="02020603050405020304" pitchFamily="18" charset="0"/>
              </a:rPr>
              <a:pPr/>
              <a:t>2</a:t>
            </a:fld>
            <a:endParaRPr lang="en-IN" b="1" dirty="0">
              <a:solidFill>
                <a:schemeClr val="tx1"/>
              </a:solidFill>
              <a:latin typeface="Times New Roman" panose="02020603050405020304" pitchFamily="18" charset="0"/>
              <a:cs typeface="Times New Roman" panose="02020603050405020304" pitchFamily="18" charset="0"/>
            </a:endParaRPr>
          </a:p>
        </p:txBody>
      </p:sp>
      <p:sp>
        <p:nvSpPr>
          <p:cNvPr id="11" name="Title 1">
            <a:extLst>
              <a:ext uri="{FF2B5EF4-FFF2-40B4-BE49-F238E27FC236}">
                <a16:creationId xmlns:a16="http://schemas.microsoft.com/office/drawing/2014/main" xmlns="" id="{AF97A502-958A-FC6B-BDB0-7D11A34701C7}"/>
              </a:ext>
            </a:extLst>
          </p:cNvPr>
          <p:cNvSpPr txBox="1">
            <a:spLocks/>
          </p:cNvSpPr>
          <p:nvPr/>
        </p:nvSpPr>
        <p:spPr>
          <a:xfrm>
            <a:off x="0" y="1143635"/>
            <a:ext cx="12192000" cy="11379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PLANT PULSE</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441403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41679"/>
          </a:xfrm>
        </p:spPr>
        <p:txBody>
          <a:bodyPr>
            <a:normAutofit fontScale="90000"/>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 OF THE PROJECT</a:t>
            </a:r>
            <a:endParaRPr lang="en-IN" sz="3600" dirty="0">
              <a:solidFill>
                <a:srgbClr val="FF0000"/>
              </a:solidFill>
            </a:endParaRPr>
          </a:p>
        </p:txBody>
      </p:sp>
      <p:sp>
        <p:nvSpPr>
          <p:cNvPr id="3" name="Content Placeholder 2"/>
          <p:cNvSpPr>
            <a:spLocks noGrp="1"/>
          </p:cNvSpPr>
          <p:nvPr>
            <p:ph idx="1"/>
          </p:nvPr>
        </p:nvSpPr>
        <p:spPr>
          <a:xfrm>
            <a:off x="690880" y="1290320"/>
            <a:ext cx="10662920" cy="3931940"/>
          </a:xfrm>
        </p:spPr>
        <p:txBody>
          <a:bodyPr>
            <a:normAutofit lnSpcReduction="10000"/>
          </a:bodyPr>
          <a:lstStyle/>
          <a:p>
            <a:pPr algn="just">
              <a:buClr>
                <a:srgbClr val="FF0000"/>
              </a:buClr>
              <a:buNone/>
            </a:pPr>
            <a:r>
              <a:rPr lang="en-IN" dirty="0"/>
              <a:t> </a:t>
            </a:r>
            <a:r>
              <a:rPr lang="en-US" dirty="0"/>
              <a:t> </a:t>
            </a:r>
            <a:r>
              <a:rPr lang="en-IN" dirty="0"/>
              <a:t> </a:t>
            </a:r>
          </a:p>
          <a:p>
            <a:pPr algn="just">
              <a:buClr>
                <a:srgbClr val="FF0000"/>
              </a:buClr>
            </a:pPr>
            <a:endParaRPr lang="en-US" dirty="0"/>
          </a:p>
          <a:p>
            <a:pPr algn="just">
              <a:buClr>
                <a:srgbClr val="FF0000"/>
              </a:buClr>
            </a:pPr>
            <a:r>
              <a:rPr lang="en-US" dirty="0">
                <a:latin typeface="Times New Roman" pitchFamily="18" charset="0"/>
                <a:cs typeface="Times New Roman" pitchFamily="18" charset="0"/>
              </a:rPr>
              <a:t>The primary objective of </a:t>
            </a:r>
            <a:r>
              <a:rPr lang="en-US" dirty="0" smtClean="0">
                <a:latin typeface="Times New Roman" pitchFamily="18" charset="0"/>
                <a:cs typeface="Times New Roman" pitchFamily="18" charset="0"/>
              </a:rPr>
              <a:t>Plant Pulse </a:t>
            </a:r>
            <a:r>
              <a:rPr lang="en-US" dirty="0">
                <a:latin typeface="Times New Roman" pitchFamily="18" charset="0"/>
                <a:cs typeface="Times New Roman" pitchFamily="18" charset="0"/>
              </a:rPr>
              <a:t>is to enhance agricultural productivity by streamlining the process of leaf disease detection. </a:t>
            </a:r>
          </a:p>
          <a:p>
            <a:pPr algn="just">
              <a:buClr>
                <a:srgbClr val="FF0000"/>
              </a:buClr>
            </a:pPr>
            <a:r>
              <a:rPr lang="en-US" dirty="0">
                <a:latin typeface="Times New Roman" pitchFamily="18" charset="0"/>
                <a:cs typeface="Times New Roman" pitchFamily="18" charset="0"/>
              </a:rPr>
              <a:t>This project aims to provide a real-time, scalable, and accessible solution that reduces the reliance on manual methods. 
Additionally, </a:t>
            </a:r>
            <a:r>
              <a:rPr lang="en-US" dirty="0" smtClean="0">
                <a:latin typeface="Times New Roman" pitchFamily="18" charset="0"/>
                <a:cs typeface="Times New Roman" pitchFamily="18" charset="0"/>
              </a:rPr>
              <a:t>Plant Pulse </a:t>
            </a:r>
            <a:r>
              <a:rPr lang="en-US" dirty="0">
                <a:latin typeface="Times New Roman" pitchFamily="18" charset="0"/>
                <a:cs typeface="Times New Roman" pitchFamily="18" charset="0"/>
              </a:rPr>
              <a:t>emphasizes the importance of ethical data handling by ensuring transparency, consent, and compliance with data privacy regulations throughout its development and deployment.</a:t>
            </a:r>
            <a:endParaRPr lang="en-IN" dirty="0">
              <a:latin typeface="Times New Roman" pitchFamily="18" charset="0"/>
              <a:cs typeface="Times New Roman" pitchFamily="18" charset="0"/>
            </a:endParaRPr>
          </a:p>
          <a:p>
            <a:pPr marL="0" indent="0" algn="just">
              <a:buClr>
                <a:srgbClr val="FF0000"/>
              </a:buClr>
              <a:buNone/>
            </a:pPr>
            <a:endParaRPr lang="en-IN" dirty="0"/>
          </a:p>
          <a:p>
            <a:pPr marL="0" indent="0" algn="just">
              <a:buClr>
                <a:srgbClr val="FF0000"/>
              </a:buClr>
              <a:buNone/>
            </a:pPr>
            <a:endParaRPr lang="en-IN" dirty="0"/>
          </a:p>
          <a:p>
            <a:pPr marL="0" indent="0" algn="just">
              <a:buClr>
                <a:srgbClr val="FF0000"/>
              </a:buClr>
              <a:buNone/>
            </a:pPr>
            <a:endParaRPr lang="en-IN" dirty="0"/>
          </a:p>
        </p:txBody>
      </p:sp>
      <p:sp>
        <p:nvSpPr>
          <p:cNvPr id="5" name="Slide Number Placeholder 4">
            <a:extLst>
              <a:ext uri="{FF2B5EF4-FFF2-40B4-BE49-F238E27FC236}">
                <a16:creationId xmlns:a16="http://schemas.microsoft.com/office/drawing/2014/main" xmlns="" id="{DD0719CA-84EC-48A5-22A6-771E02128899}"/>
              </a:ext>
            </a:extLst>
          </p:cNvPr>
          <p:cNvSpPr>
            <a:spLocks noGrp="1"/>
          </p:cNvSpPr>
          <p:nvPr>
            <p:ph type="sldNum" sz="quarter" idx="12"/>
          </p:nvPr>
        </p:nvSpPr>
        <p:spPr/>
        <p:txBody>
          <a:bodyPr/>
          <a:lstStyle/>
          <a:p>
            <a:fld id="{672DB9CA-C85A-4E11-ADC0-8193E41C1656}" type="slidenum">
              <a:rPr lang="en-IN" b="1" smtClean="0">
                <a:solidFill>
                  <a:schemeClr val="tx1"/>
                </a:solidFill>
              </a:rPr>
              <a:pPr/>
              <a:t>3</a:t>
            </a:fld>
            <a:endParaRPr lang="en-IN" b="1" dirty="0">
              <a:solidFill>
                <a:schemeClr val="tx1"/>
              </a:solidFill>
            </a:endParaRPr>
          </a:p>
        </p:txBody>
      </p:sp>
    </p:spTree>
    <p:extLst>
      <p:ext uri="{BB962C8B-B14F-4D97-AF65-F5344CB8AC3E}">
        <p14:creationId xmlns:p14="http://schemas.microsoft.com/office/powerpoint/2010/main" xmlns="" val="142051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FC48DD8C-1D8F-B9DE-4B9C-20A58B885B5A}"/>
              </a:ext>
            </a:extLst>
          </p:cNvPr>
          <p:cNvSpPr>
            <a:spLocks noGrp="1"/>
          </p:cNvSpPr>
          <p:nvPr>
            <p:ph type="sldNum" sz="quarter" idx="12"/>
          </p:nvPr>
        </p:nvSpPr>
        <p:spPr/>
        <p:txBody>
          <a:bodyPr/>
          <a:lstStyle/>
          <a:p>
            <a:fld id="{672DB9CA-C85A-4E11-ADC0-8193E41C1656}" type="slidenum">
              <a:rPr lang="en-IN" b="1" smtClean="0">
                <a:solidFill>
                  <a:schemeClr val="tx1"/>
                </a:solidFill>
              </a:rPr>
              <a:pPr/>
              <a:t>4</a:t>
            </a:fld>
            <a:endParaRPr lang="en-IN" b="1">
              <a:solidFill>
                <a:schemeClr val="tx1"/>
              </a:solidFill>
            </a:endParaRPr>
          </a:p>
        </p:txBody>
      </p:sp>
      <p:sp>
        <p:nvSpPr>
          <p:cNvPr id="2" name="Title 1">
            <a:extLst>
              <a:ext uri="{FF2B5EF4-FFF2-40B4-BE49-F238E27FC236}">
                <a16:creationId xmlns:a16="http://schemas.microsoft.com/office/drawing/2014/main" xmlns="" id="{2998B144-E1E7-CE6B-C627-835A3E9237B8}"/>
              </a:ext>
            </a:extLst>
          </p:cNvPr>
          <p:cNvSpPr>
            <a:spLocks noGrp="1"/>
          </p:cNvSpPr>
          <p:nvPr>
            <p:ph type="title" idx="4294967295"/>
          </p:nvPr>
        </p:nvSpPr>
        <p:spPr>
          <a:xfrm>
            <a:off x="0" y="136525"/>
            <a:ext cx="12192000" cy="777875"/>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ABSTRACT</a:t>
            </a:r>
          </a:p>
        </p:txBody>
      </p:sp>
      <p:sp>
        <p:nvSpPr>
          <p:cNvPr id="3" name="TextBox 2">
            <a:extLst>
              <a:ext uri="{FF2B5EF4-FFF2-40B4-BE49-F238E27FC236}">
                <a16:creationId xmlns:a16="http://schemas.microsoft.com/office/drawing/2014/main" xmlns="" id="{0B1DA94A-25BE-8561-A477-448C42926A5A}"/>
              </a:ext>
            </a:extLst>
          </p:cNvPr>
          <p:cNvSpPr txBox="1"/>
          <p:nvPr/>
        </p:nvSpPr>
        <p:spPr>
          <a:xfrm>
            <a:off x="809588" y="1001038"/>
            <a:ext cx="10544213" cy="5478423"/>
          </a:xfrm>
          <a:prstGeom prst="rect">
            <a:avLst/>
          </a:prstGeom>
          <a:noFill/>
        </p:spPr>
        <p:txBody>
          <a:bodyPr wrap="square" rtlCol="0">
            <a:spAutoFit/>
          </a:bodyPr>
          <a:lstStyle/>
          <a:p>
            <a:pPr algn="l"/>
            <a:endParaRPr lang="en-US" dirty="0"/>
          </a:p>
          <a:p>
            <a:pPr algn="just">
              <a:buFont typeface="Arial" pitchFamily="34" charset="0"/>
              <a:buChar char="•"/>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PlantPulse</a:t>
            </a:r>
            <a:r>
              <a:rPr lang="en-US" sz="28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uses Deep Learning to accurately detect leaf diseases, improving agricultural productivity. </a:t>
            </a:r>
          </a:p>
          <a:p>
            <a:pPr algn="just">
              <a:buFont typeface="Arial" pitchFamily="34" charset="0"/>
              <a:buChar char="•"/>
            </a:pPr>
            <a:endParaRPr lang="en-US" sz="2800" dirty="0" smtClean="0">
              <a:latin typeface="Times New Roman" pitchFamily="18" charset="0"/>
              <a:cs typeface="Times New Roman" pitchFamily="18" charset="0"/>
            </a:endParaRPr>
          </a:p>
          <a:p>
            <a:pPr algn="just">
              <a:buFont typeface="Arial" pitchFamily="34" charset="0"/>
              <a:buChar char="•"/>
            </a:pPr>
            <a:r>
              <a:rPr lang="en-US" sz="2800" dirty="0" smtClean="0">
                <a:latin typeface="Times New Roman" pitchFamily="18" charset="0"/>
                <a:cs typeface="Times New Roman" pitchFamily="18" charset="0"/>
              </a:rPr>
              <a:t>  It integrates CNN (</a:t>
            </a:r>
            <a:r>
              <a:rPr lang="en-US" sz="2800" dirty="0" err="1" smtClean="0">
                <a:latin typeface="Times New Roman" pitchFamily="18" charset="0"/>
                <a:cs typeface="Times New Roman" pitchFamily="18" charset="0"/>
              </a:rPr>
              <a:t>Convolutional</a:t>
            </a:r>
            <a:r>
              <a:rPr lang="en-US" sz="2800" dirty="0" smtClean="0">
                <a:latin typeface="Times New Roman" pitchFamily="18" charset="0"/>
                <a:cs typeface="Times New Roman" pitchFamily="18" charset="0"/>
              </a:rPr>
              <a:t> Neural Network) model and is evaluated using metrics like precision, and accuracy. </a:t>
            </a:r>
          </a:p>
          <a:p>
            <a:pPr algn="just">
              <a:buFont typeface="Arial" pitchFamily="34" charset="0"/>
              <a:buChar char="•"/>
            </a:pPr>
            <a:endParaRPr lang="en-US" sz="2800" dirty="0" smtClean="0">
              <a:latin typeface="Times New Roman" pitchFamily="18" charset="0"/>
              <a:cs typeface="Times New Roman" pitchFamily="18" charset="0"/>
            </a:endParaRPr>
          </a:p>
          <a:p>
            <a:pPr algn="just">
              <a:buFont typeface="Arial" pitchFamily="34" charset="0"/>
              <a:buChar char="•"/>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PlantPulse</a:t>
            </a:r>
            <a:r>
              <a:rPr lang="en-US" sz="2800" dirty="0" smtClean="0">
                <a:latin typeface="Times New Roman" pitchFamily="18" charset="0"/>
                <a:cs typeface="Times New Roman" pitchFamily="18" charset="0"/>
              </a:rPr>
              <a:t> aims to streamline disease detection, providing real-time, scalable solutions for sustainable agriculture and global food security.</a:t>
            </a:r>
          </a:p>
          <a:p>
            <a:pPr algn="l"/>
            <a:r>
              <a:rPr lang="en-US" dirty="0"/>
              <a:t>
</a:t>
            </a:r>
          </a:p>
          <a:p>
            <a:pPr algn="l"/>
            <a:endParaRPr lang="en-US" dirty="0"/>
          </a:p>
          <a:p>
            <a:pPr algn="l"/>
            <a:endParaRPr lang="en-US" dirty="0"/>
          </a:p>
          <a:p>
            <a:pPr algn="l"/>
            <a:r>
              <a:rPr lang="en-US" dirty="0"/>
              <a:t> </a:t>
            </a:r>
          </a:p>
          <a:p>
            <a:pPr algn="l"/>
            <a:endParaRPr lang="en-US" dirty="0"/>
          </a:p>
        </p:txBody>
      </p:sp>
    </p:spTree>
    <p:extLst>
      <p:ext uri="{BB962C8B-B14F-4D97-AF65-F5344CB8AC3E}">
        <p14:creationId xmlns:p14="http://schemas.microsoft.com/office/powerpoint/2010/main" xmlns="" val="2064180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2">
            <a:extLst>
              <a:ext uri="{FF2B5EF4-FFF2-40B4-BE49-F238E27FC236}">
                <a16:creationId xmlns:a16="http://schemas.microsoft.com/office/drawing/2014/main" xmlns="" id="{51458D68-90BE-78C0-2D1F-5F06A014E9AE}"/>
              </a:ext>
            </a:extLst>
          </p:cNvPr>
          <p:cNvSpPr>
            <a:spLocks noGrp="1"/>
          </p:cNvSpPr>
          <p:nvPr/>
        </p:nvSpPr>
        <p:spPr>
          <a:xfrm>
            <a:off x="8753993" y="62420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
        <p:nvSpPr>
          <p:cNvPr id="3" name="Slide Number Placeholder 2">
            <a:extLst>
              <a:ext uri="{FF2B5EF4-FFF2-40B4-BE49-F238E27FC236}">
                <a16:creationId xmlns:a16="http://schemas.microsoft.com/office/drawing/2014/main" xmlns="" id="{DA96CADC-10C3-2DD9-AD6B-3084811AC52C}"/>
              </a:ext>
            </a:extLst>
          </p:cNvPr>
          <p:cNvSpPr>
            <a:spLocks noGrp="1"/>
          </p:cNvSpPr>
          <p:nvPr>
            <p:ph type="sldNum" sz="quarter" idx="12"/>
          </p:nvPr>
        </p:nvSpPr>
        <p:spPr/>
        <p:txBody>
          <a:bodyPr/>
          <a:lstStyle/>
          <a:p>
            <a:fld id="{672DB9CA-C85A-4E11-ADC0-8193E41C1656}" type="slidenum">
              <a:rPr lang="en-IN" b="1" smtClean="0">
                <a:solidFill>
                  <a:schemeClr val="tx1"/>
                </a:solidFill>
              </a:rPr>
              <a:pPr/>
              <a:t>5</a:t>
            </a:fld>
            <a:endParaRPr lang="en-IN" b="1" dirty="0">
              <a:solidFill>
                <a:schemeClr val="tx1"/>
              </a:solidFill>
            </a:endParaRPr>
          </a:p>
        </p:txBody>
      </p:sp>
      <p:sp>
        <p:nvSpPr>
          <p:cNvPr id="10" name="Rectangle 9">
            <a:extLst>
              <a:ext uri="{FF2B5EF4-FFF2-40B4-BE49-F238E27FC236}">
                <a16:creationId xmlns:a16="http://schemas.microsoft.com/office/drawing/2014/main" xmlns="" id="{484444ED-5485-8FAF-9816-CC5770D0B3F8}"/>
              </a:ext>
            </a:extLst>
          </p:cNvPr>
          <p:cNvSpPr/>
          <p:nvPr/>
        </p:nvSpPr>
        <p:spPr>
          <a:xfrm>
            <a:off x="3389307" y="0"/>
            <a:ext cx="5199693" cy="646331"/>
          </a:xfrm>
          <a:prstGeom prst="rect">
            <a:avLst/>
          </a:prstGeom>
          <a:noFill/>
        </p:spPr>
        <p:txBody>
          <a:bodyPr wrap="none" lIns="91440" tIns="45720" rIns="91440" bIns="45720">
            <a:spAutoFit/>
          </a:bodyPr>
          <a:lstStyle/>
          <a:p>
            <a:pPr algn="ctr"/>
            <a:r>
              <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LITERATURE SURVEY</a:t>
            </a:r>
          </a:p>
        </p:txBody>
      </p:sp>
      <p:graphicFrame>
        <p:nvGraphicFramePr>
          <p:cNvPr id="6" name="Google Shape;121;p5"/>
          <p:cNvGraphicFramePr/>
          <p:nvPr>
            <p:extLst>
              <p:ext uri="{D42A27DB-BD31-4B8C-83A1-F6EECF244321}">
                <p14:modId xmlns:p14="http://schemas.microsoft.com/office/powerpoint/2010/main" xmlns="" val="215813546"/>
              </p:ext>
            </p:extLst>
          </p:nvPr>
        </p:nvGraphicFramePr>
        <p:xfrm>
          <a:off x="0" y="876509"/>
          <a:ext cx="12178601" cy="6499360"/>
        </p:xfrm>
        <a:graphic>
          <a:graphicData uri="http://schemas.openxmlformats.org/drawingml/2006/table">
            <a:tbl>
              <a:tblPr firstRow="1" bandRow="1">
                <a:tableStyleId>{10A1B5D5-9B99-4C35-A422-299274C87663}</a:tableStyleId>
              </a:tblPr>
              <a:tblGrid>
                <a:gridCol w="2422390">
                  <a:extLst>
                    <a:ext uri="{9D8B030D-6E8A-4147-A177-3AD203B41FA5}">
                      <a16:colId xmlns:a16="http://schemas.microsoft.com/office/drawing/2014/main" xmlns="" val="20000"/>
                    </a:ext>
                  </a:extLst>
                </a:gridCol>
                <a:gridCol w="2422390">
                  <a:extLst>
                    <a:ext uri="{9D8B030D-6E8A-4147-A177-3AD203B41FA5}">
                      <a16:colId xmlns:a16="http://schemas.microsoft.com/office/drawing/2014/main" xmlns="" val="20001"/>
                    </a:ext>
                  </a:extLst>
                </a:gridCol>
                <a:gridCol w="2422390">
                  <a:extLst>
                    <a:ext uri="{9D8B030D-6E8A-4147-A177-3AD203B41FA5}">
                      <a16:colId xmlns:a16="http://schemas.microsoft.com/office/drawing/2014/main" xmlns="" val="20002"/>
                    </a:ext>
                  </a:extLst>
                </a:gridCol>
                <a:gridCol w="2422390">
                  <a:extLst>
                    <a:ext uri="{9D8B030D-6E8A-4147-A177-3AD203B41FA5}">
                      <a16:colId xmlns:a16="http://schemas.microsoft.com/office/drawing/2014/main" xmlns="" val="20003"/>
                    </a:ext>
                  </a:extLst>
                </a:gridCol>
                <a:gridCol w="2489041">
                  <a:extLst>
                    <a:ext uri="{9D8B030D-6E8A-4147-A177-3AD203B41FA5}">
                      <a16:colId xmlns:a16="http://schemas.microsoft.com/office/drawing/2014/main" xmlns="" val="20004"/>
                    </a:ext>
                  </a:extLst>
                </a:gridCol>
              </a:tblGrid>
              <a:tr h="772824">
                <a:tc>
                  <a:txBody>
                    <a:bodyPr/>
                    <a:lstStyle/>
                    <a:p>
                      <a:pPr marL="0" marR="0" lvl="0" indent="0" algn="ctr" rtl="0">
                        <a:spcBef>
                          <a:spcPts val="0"/>
                        </a:spcBef>
                        <a:spcAft>
                          <a:spcPts val="0"/>
                        </a:spcAft>
                        <a:buNone/>
                      </a:pPr>
                      <a:r>
                        <a:rPr lang="en-US" sz="2400" u="none" strike="noStrike" cap="none" dirty="0">
                          <a:sym typeface="Times New Roman"/>
                        </a:rPr>
                        <a:t>TITLE </a:t>
                      </a:r>
                      <a:r>
                        <a:rPr lang="en-US" sz="2400" dirty="0">
                          <a:sym typeface="Times New Roman"/>
                        </a:rPr>
                        <a:t>OF THE PAPER</a:t>
                      </a:r>
                      <a:endParaRPr sz="2400" u="none" strike="noStrike" cap="none" dirty="0">
                        <a:solidFill>
                          <a:schemeClr val="dk1"/>
                        </a:solidFill>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2400">
                          <a:sym typeface="Times New Roman"/>
                        </a:rPr>
                        <a:t>AUTHORS</a:t>
                      </a:r>
                      <a:endParaRPr sz="2400" u="none" strike="noStrike" cap="none">
                        <a:solidFill>
                          <a:schemeClr val="dk1"/>
                        </a:solidFill>
                        <a:latin typeface="Times New Roman"/>
                        <a:ea typeface="Times New Roman"/>
                        <a:cs typeface="Times New Roman"/>
                        <a:sym typeface="Times New Roman"/>
                      </a:endParaRPr>
                    </a:p>
                  </a:txBody>
                  <a:tcPr marL="91450" marR="91450" marT="45725" marB="45725"/>
                </a:tc>
                <a:tc>
                  <a:txBody>
                    <a:bodyPr/>
                    <a:lstStyle/>
                    <a:p>
                      <a:pPr marL="0" lvl="0" indent="0" algn="ctr" rtl="0">
                        <a:spcBef>
                          <a:spcPts val="0"/>
                        </a:spcBef>
                        <a:spcAft>
                          <a:spcPts val="0"/>
                        </a:spcAft>
                        <a:buClr>
                          <a:schemeClr val="dk1"/>
                        </a:buClr>
                        <a:buFont typeface="Arial"/>
                        <a:buNone/>
                      </a:pPr>
                      <a:r>
                        <a:rPr lang="en-US" sz="2400">
                          <a:sym typeface="Times New Roman"/>
                        </a:rPr>
                        <a:t>PUBLISHER</a:t>
                      </a:r>
                      <a:endParaRPr sz="2400" u="none" strike="noStrike" cap="none">
                        <a:solidFill>
                          <a:schemeClr val="dk1"/>
                        </a:solidFill>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2400">
                          <a:sym typeface="Times New Roman"/>
                        </a:rPr>
                        <a:t>PAPER GIST</a:t>
                      </a:r>
                      <a:endParaRPr sz="2400" u="none" strike="noStrike" cap="none">
                        <a:solidFill>
                          <a:schemeClr val="dk1"/>
                        </a:solidFill>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2400" u="none" strike="noStrike" cap="none">
                          <a:sym typeface="Times New Roman"/>
                        </a:rPr>
                        <a:t>TECHNOLOGY USED</a:t>
                      </a:r>
                      <a:endParaRPr sz="2400" u="none" strike="noStrike" cap="none">
                        <a:solidFill>
                          <a:schemeClr val="dk1"/>
                        </a:solidFill>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xmlns="" val="10000"/>
                  </a:ext>
                </a:extLst>
              </a:tr>
              <a:tr h="1526812">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000" u="none" strike="noStrike" cap="none" dirty="0">
                          <a:sym typeface="Arial"/>
                        </a:rPr>
                        <a:t>Leaf disease</a:t>
                      </a:r>
                      <a:r>
                        <a:rPr lang="en-US" sz="2000" u="none" strike="noStrike" cap="none" baseline="0" dirty="0">
                          <a:sym typeface="Arial"/>
                        </a:rPr>
                        <a:t> detection using Deep Learning</a:t>
                      </a:r>
                      <a:endParaRPr lang="en-US" sz="1600" u="none" strike="noStrike" cap="none" dirty="0">
                        <a:sym typeface="Arial"/>
                      </a:endParaRPr>
                    </a:p>
                    <a:p>
                      <a:pPr marL="0" marR="0" lvl="0" indent="0" algn="ctr" rtl="0">
                        <a:spcBef>
                          <a:spcPts val="0"/>
                        </a:spcBef>
                        <a:spcAft>
                          <a:spcPts val="0"/>
                        </a:spcAft>
                        <a:buNone/>
                      </a:pPr>
                      <a:endParaRPr sz="2800" u="none" strike="noStrike" cap="none" dirty="0">
                        <a:solidFill>
                          <a:schemeClr val="dk1"/>
                        </a:solidFill>
                        <a:latin typeface="Times New Roman"/>
                        <a:ea typeface="Times New Roman"/>
                        <a:cs typeface="Times New Roman"/>
                        <a:sym typeface="Times New Roman"/>
                      </a:endParaRPr>
                    </a:p>
                  </a:txBody>
                  <a:tcPr marL="91450" marR="91450" marT="45725" marB="45725"/>
                </a:tc>
                <a:tc>
                  <a:txBody>
                    <a:bodyPr/>
                    <a:lstStyle/>
                    <a:p>
                      <a:r>
                        <a:rPr kumimoji="0" lang="fi-FI" sz="1600" u="none" strike="noStrike" kern="1200" cap="none" dirty="0">
                          <a:sym typeface="Arial"/>
                          <a:hlinkClick r:id="rId2"/>
                        </a:rPr>
                        <a:t>Teenu Sahasra M</a:t>
                      </a:r>
                      <a:endParaRPr kumimoji="0" lang="fi-FI" sz="1600" u="none" strike="noStrike" kern="1200" cap="none" dirty="0">
                        <a:sym typeface="Arial"/>
                      </a:endParaRPr>
                    </a:p>
                    <a:p>
                      <a:r>
                        <a:rPr kumimoji="0" lang="fi-FI" sz="1600" u="none" strike="noStrike" kern="1200" cap="none" dirty="0">
                          <a:sym typeface="Arial"/>
                        </a:rPr>
                        <a:t> </a:t>
                      </a:r>
                      <a:r>
                        <a:rPr kumimoji="0" lang="fi-FI" sz="1600" u="none" strike="noStrike" kern="1200" cap="none" dirty="0">
                          <a:sym typeface="Arial"/>
                          <a:hlinkClick r:id="rId3"/>
                        </a:rPr>
                        <a:t>Sai Kumari S</a:t>
                      </a:r>
                      <a:endParaRPr kumimoji="0" lang="fi-FI" sz="1600" u="none" strike="noStrike" kern="1200" cap="none" dirty="0">
                        <a:sym typeface="Arial"/>
                      </a:endParaRPr>
                    </a:p>
                    <a:p>
                      <a:r>
                        <a:rPr kumimoji="0" lang="fi-FI" sz="1600" u="none" strike="noStrike" kern="1200" cap="none" dirty="0">
                          <a:sym typeface="Arial"/>
                        </a:rPr>
                        <a:t> </a:t>
                      </a:r>
                      <a:r>
                        <a:rPr kumimoji="0" lang="fi-FI" sz="1600" u="none" strike="noStrike" kern="1200" cap="none" dirty="0">
                          <a:sym typeface="Arial"/>
                          <a:hlinkClick r:id="rId4"/>
                        </a:rPr>
                        <a:t>Sai Meghana S</a:t>
                      </a:r>
                      <a:endParaRPr kumimoji="0" lang="fi-FI" sz="1600" u="none" strike="noStrike" kern="1200" cap="none" dirty="0">
                        <a:sym typeface="Arial"/>
                      </a:endParaRPr>
                    </a:p>
                    <a:p>
                      <a:r>
                        <a:rPr kumimoji="0" lang="fi-FI" sz="1600" u="none" strike="noStrike" kern="1200" cap="none" dirty="0">
                          <a:sym typeface="Arial"/>
                        </a:rPr>
                        <a:t> </a:t>
                      </a:r>
                      <a:r>
                        <a:rPr kumimoji="0" lang="fi-FI" sz="1600" u="sng" strike="noStrike" kern="1200" cap="none" dirty="0">
                          <a:sym typeface="Arial"/>
                          <a:hlinkClick r:id="rId5"/>
                        </a:rPr>
                        <a:t>P. Rama Devi</a:t>
                      </a:r>
                      <a:endParaRPr lang="en-US" sz="1600" u="none" strike="noStrike" cap="none" dirty="0">
                        <a:sym typeface="Arial"/>
                      </a:endParaRPr>
                    </a:p>
                    <a:p>
                      <a:pPr marL="0" marR="0" lvl="0" indent="0" algn="ctr" rtl="0">
                        <a:spcBef>
                          <a:spcPts val="0"/>
                        </a:spcBef>
                        <a:spcAft>
                          <a:spcPts val="0"/>
                        </a:spcAft>
                        <a:buNone/>
                      </a:pPr>
                      <a:endParaRPr sz="2800" u="none" strike="noStrike" cap="none" dirty="0">
                        <a:solidFill>
                          <a:schemeClr val="dk1"/>
                        </a:solidFill>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1600" u="none" strike="noStrike" cap="none" baseline="0" dirty="0">
                          <a:sym typeface="Arial"/>
                        </a:rPr>
                        <a:t>IEEE Xplore, 2021</a:t>
                      </a:r>
                      <a:endParaRPr sz="1600" u="none" strike="noStrike" cap="none" dirty="0">
                        <a:solidFill>
                          <a:schemeClr val="dk1"/>
                        </a:solidFill>
                        <a:latin typeface="Times New Roman"/>
                        <a:ea typeface="Times New Roman"/>
                        <a:cs typeface="Times New Roman"/>
                        <a:sym typeface="Times New Roman"/>
                      </a:endParaRPr>
                    </a:p>
                  </a:txBody>
                  <a:tcPr marL="91450" marR="91450" marT="45725" marB="45725"/>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u="none" strike="noStrike" cap="none" dirty="0">
                          <a:sym typeface="Arial"/>
                        </a:rPr>
                        <a:t>Provides insights on the factors</a:t>
                      </a:r>
                      <a:r>
                        <a:rPr lang="en-US" sz="1600" u="none" strike="noStrike" cap="none" baseline="0" dirty="0">
                          <a:sym typeface="Arial"/>
                        </a:rPr>
                        <a:t> affecting agriculture</a:t>
                      </a:r>
                      <a:endParaRPr lang="en-US" sz="1600" u="none" strike="noStrike" cap="none" dirty="0">
                        <a:sym typeface="Arial"/>
                      </a:endParaRPr>
                    </a:p>
                    <a:p>
                      <a:pPr marL="0" marR="0" lvl="0" indent="0" algn="ctr" rtl="0">
                        <a:spcBef>
                          <a:spcPts val="0"/>
                        </a:spcBef>
                        <a:spcAft>
                          <a:spcPts val="0"/>
                        </a:spcAft>
                        <a:buNone/>
                      </a:pPr>
                      <a:endParaRPr sz="2800" u="none" strike="noStrike" cap="none" dirty="0">
                        <a:solidFill>
                          <a:schemeClr val="dk1"/>
                        </a:solidFill>
                        <a:latin typeface="Times New Roman"/>
                        <a:ea typeface="Times New Roman"/>
                        <a:cs typeface="Times New Roman"/>
                        <a:sym typeface="Times New Roman"/>
                      </a:endParaRPr>
                    </a:p>
                  </a:txBody>
                  <a:tcPr marL="91450" marR="91450" marT="45725" marB="45725"/>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t>Custom Rules, Python</a:t>
                      </a:r>
                      <a:endParaRPr lang="en-US" sz="1600" u="none" strike="noStrike" cap="none" dirty="0">
                        <a:sym typeface="Times New Roman"/>
                      </a:endParaRPr>
                    </a:p>
                    <a:p>
                      <a:pPr marL="0" marR="0" lvl="0" indent="0" algn="ctr" rtl="0">
                        <a:spcBef>
                          <a:spcPts val="0"/>
                        </a:spcBef>
                        <a:spcAft>
                          <a:spcPts val="0"/>
                        </a:spcAft>
                        <a:buNone/>
                      </a:pPr>
                      <a:endParaRPr sz="1600" u="none" strike="noStrike" cap="none" dirty="0">
                        <a:solidFill>
                          <a:schemeClr val="dk1"/>
                        </a:solidFill>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xmlns="" val="10001"/>
                  </a:ext>
                </a:extLst>
              </a:tr>
              <a:tr h="1560031">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t>Deep learning models for plant disease detection and diagnosis</a:t>
                      </a:r>
                    </a:p>
                    <a:p>
                      <a:pPr marL="0" marR="0" lvl="0" indent="0" algn="ctr" rtl="0">
                        <a:spcBef>
                          <a:spcPts val="0"/>
                        </a:spcBef>
                        <a:spcAft>
                          <a:spcPts val="0"/>
                        </a:spcAft>
                        <a:buNone/>
                      </a:pPr>
                      <a:endParaRPr sz="1600" u="none" strike="noStrike" cap="none" dirty="0">
                        <a:solidFill>
                          <a:schemeClr val="dk1"/>
                        </a:solidFill>
                        <a:latin typeface="Times New Roman"/>
                        <a:ea typeface="Times New Roman"/>
                        <a:cs typeface="Times New Roman"/>
                        <a:sym typeface="Times New Roman"/>
                      </a:endParaRPr>
                    </a:p>
                  </a:txBody>
                  <a:tcPr marL="91450" marR="91450" marT="45725" marB="45725"/>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u="none" strike="noStrike" cap="none" dirty="0" err="1">
                          <a:sym typeface="Arial"/>
                        </a:rPr>
                        <a:t>Ferentinos</a:t>
                      </a:r>
                      <a:r>
                        <a:rPr lang="en-US" sz="1600" u="none" strike="noStrike" cap="none" dirty="0">
                          <a:sym typeface="Arial"/>
                        </a:rPr>
                        <a:t> K.P</a:t>
                      </a:r>
                      <a:endParaRPr lang="en-US" sz="1600" b="0" i="0" u="none" strike="noStrike" cap="none" dirty="0">
                        <a:solidFill>
                          <a:schemeClr val="dk1"/>
                        </a:solidFill>
                        <a:latin typeface="Calibri"/>
                        <a:ea typeface="Calibri"/>
                        <a:cs typeface="Calibri" pitchFamily="34" charset="0"/>
                        <a:sym typeface="Arial"/>
                      </a:endParaRPr>
                    </a:p>
                  </a:txBody>
                  <a:tcPr marL="91450" marR="91450" marT="45725" marB="45725"/>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t>Computers and Electronics in Agriculture (2018)</a:t>
                      </a:r>
                    </a:p>
                    <a:p>
                      <a:pPr marL="0" marR="0" lvl="0" indent="0" algn="ctr" rtl="0">
                        <a:spcBef>
                          <a:spcPts val="0"/>
                        </a:spcBef>
                        <a:spcAft>
                          <a:spcPts val="0"/>
                        </a:spcAft>
                        <a:buNone/>
                      </a:pPr>
                      <a:endParaRPr sz="1600" u="none" strike="noStrike" cap="none" dirty="0">
                        <a:solidFill>
                          <a:schemeClr val="dk1"/>
                        </a:solidFill>
                        <a:latin typeface="Times New Roman"/>
                        <a:ea typeface="Times New Roman"/>
                        <a:cs typeface="Times New Roman"/>
                        <a:sym typeface="Times New Roman"/>
                      </a:endParaRPr>
                    </a:p>
                  </a:txBody>
                  <a:tcPr marL="91450" marR="91450" marT="45725" marB="45725"/>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t>Utilized various deep learning models, including CNNs, to diagnose plant diseases</a:t>
                      </a:r>
                    </a:p>
                    <a:p>
                      <a:pPr marL="0" marR="0" lvl="0" indent="0" algn="ctr" rtl="0">
                        <a:spcBef>
                          <a:spcPts val="0"/>
                        </a:spcBef>
                        <a:spcAft>
                          <a:spcPts val="0"/>
                        </a:spcAft>
                        <a:buNone/>
                      </a:pPr>
                      <a:endParaRPr sz="1600" u="none" strike="noStrike" cap="none" dirty="0">
                        <a:solidFill>
                          <a:schemeClr val="dk1"/>
                        </a:solidFill>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1600" dirty="0"/>
                        <a:t>Random Forest, k-NN</a:t>
                      </a:r>
                      <a:endParaRPr sz="1600" u="none" strike="noStrike" cap="none" dirty="0">
                        <a:solidFill>
                          <a:schemeClr val="dk1"/>
                        </a:solidFill>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xmlns="" val="10002"/>
                  </a:ext>
                </a:extLst>
              </a:tr>
              <a:tr h="1339857">
                <a:tc>
                  <a:txBody>
                    <a:bodyPr/>
                    <a:lstStyle/>
                    <a:p>
                      <a:pPr algn="ctr"/>
                      <a:r>
                        <a:rPr lang="en-US" sz="1600" dirty="0"/>
                        <a:t>Deep       </a:t>
                      </a:r>
                    </a:p>
                    <a:p>
                      <a:pPr algn="ctr"/>
                      <a:r>
                        <a:rPr lang="en-US" sz="1600" dirty="0"/>
                        <a:t>Learning</a:t>
                      </a:r>
                    </a:p>
                    <a:p>
                      <a:pPr marL="0" marR="0" lvl="0" indent="0" algn="ctr" rtl="0">
                        <a:spcBef>
                          <a:spcPts val="0"/>
                        </a:spcBef>
                        <a:spcAft>
                          <a:spcPts val="0"/>
                        </a:spcAft>
                        <a:buNone/>
                      </a:pPr>
                      <a:endParaRPr sz="1600" u="none" strike="noStrike" cap="none" dirty="0">
                        <a:solidFill>
                          <a:schemeClr val="dk1"/>
                        </a:solidFill>
                        <a:latin typeface="Times New Roman"/>
                        <a:ea typeface="Times New Roman"/>
                        <a:cs typeface="Times New Roman"/>
                        <a:sym typeface="Times New Roman"/>
                      </a:endParaRPr>
                    </a:p>
                  </a:txBody>
                  <a:tcPr marL="91450" marR="91450" marT="45725" marB="45725"/>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t>Goodfellow, I., Bengio, Y., &amp; Courville, A.</a:t>
                      </a:r>
                    </a:p>
                    <a:p>
                      <a:pPr marL="0" marR="0" lvl="0" indent="0" algn="ctr" rtl="0">
                        <a:spcBef>
                          <a:spcPts val="0"/>
                        </a:spcBef>
                        <a:spcAft>
                          <a:spcPts val="0"/>
                        </a:spcAft>
                        <a:buNone/>
                      </a:pPr>
                      <a:endParaRPr sz="1600" u="none" strike="noStrike" cap="none" dirty="0">
                        <a:solidFill>
                          <a:schemeClr val="dk1"/>
                        </a:solidFill>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1600" dirty="0"/>
                        <a:t>Deep Learning (2016)</a:t>
                      </a:r>
                      <a:endParaRPr sz="1600" u="none" strike="noStrike" cap="none" dirty="0">
                        <a:solidFill>
                          <a:schemeClr val="dk1"/>
                        </a:solidFill>
                        <a:latin typeface="Times New Roman"/>
                        <a:ea typeface="Times New Roman"/>
                        <a:cs typeface="Times New Roman"/>
                        <a:sym typeface="Times New Roman"/>
                      </a:endParaRPr>
                    </a:p>
                  </a:txBody>
                  <a:tcPr marL="91450" marR="91450" marT="45725" marB="45725"/>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t>Provides foundational understanding of DL techniques; Useful for developing new models</a:t>
                      </a:r>
                    </a:p>
                    <a:p>
                      <a:pPr marL="0" marR="0" lvl="0" indent="0" algn="ctr" rtl="0">
                        <a:spcBef>
                          <a:spcPts val="0"/>
                        </a:spcBef>
                        <a:spcAft>
                          <a:spcPts val="0"/>
                        </a:spcAft>
                        <a:buNone/>
                      </a:pPr>
                      <a:endParaRPr sz="1600" u="none" strike="noStrike" cap="none" dirty="0">
                        <a:solidFill>
                          <a:schemeClr val="dk1"/>
                        </a:solidFill>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1600" u="none" strike="noStrike" cap="none" dirty="0">
                          <a:sym typeface="Times New Roman"/>
                        </a:rPr>
                        <a:t>CNN</a:t>
                      </a:r>
                      <a:endParaRPr sz="160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Times New Roman"/>
                      </a:endParaRPr>
                    </a:p>
                  </a:txBody>
                  <a:tcPr marL="91450" marR="91450" marT="45725" marB="45725"/>
                </a:tc>
                <a:extLst>
                  <a:ext uri="{0D108BD9-81ED-4DB2-BD59-A6C34878D82A}">
                    <a16:rowId xmlns:a16="http://schemas.microsoft.com/office/drawing/2014/main" xmlns="" val="10003"/>
                  </a:ext>
                </a:extLst>
              </a:tr>
              <a:tr h="759215">
                <a:tc>
                  <a:txBody>
                    <a:bodyPr/>
                    <a:lstStyle/>
                    <a:p>
                      <a:pPr marL="0" marR="0" lvl="0" indent="0" algn="ctr" rtl="0">
                        <a:spcBef>
                          <a:spcPts val="0"/>
                        </a:spcBef>
                        <a:spcAft>
                          <a:spcPts val="0"/>
                        </a:spcAft>
                        <a:buNone/>
                      </a:pPr>
                      <a:r>
                        <a:rPr lang="en-US" sz="1600" dirty="0"/>
                        <a:t>Frontiers in Plant Science </a:t>
                      </a:r>
                      <a:endParaRPr sz="1600" u="none" strike="noStrike" cap="none" dirty="0">
                        <a:solidFill>
                          <a:schemeClr val="dk1"/>
                        </a:solidFill>
                        <a:latin typeface="Times New Roman"/>
                        <a:ea typeface="Times New Roman"/>
                        <a:cs typeface="Times New Roman"/>
                        <a:sym typeface="Times New Roman"/>
                      </a:endParaRPr>
                    </a:p>
                  </a:txBody>
                  <a:tcPr marL="91450" marR="91450" marT="45725" marB="45725"/>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t>Mohanty, S. P., Hughes, D. P., </a:t>
                      </a:r>
                    </a:p>
                    <a:p>
                      <a:pPr marL="0" marR="0" lvl="0" indent="0" algn="ctr" rtl="0">
                        <a:spcBef>
                          <a:spcPts val="0"/>
                        </a:spcBef>
                        <a:spcAft>
                          <a:spcPts val="0"/>
                        </a:spcAft>
                        <a:buNone/>
                      </a:pPr>
                      <a:endParaRPr sz="2800" u="none" strike="noStrike" cap="none" dirty="0">
                        <a:solidFill>
                          <a:schemeClr val="dk1"/>
                        </a:solidFill>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1600" u="none" strike="noStrike" cap="none" dirty="0">
                          <a:sym typeface="Times New Roman"/>
                        </a:rPr>
                        <a:t>IEEE Xplore</a:t>
                      </a:r>
                    </a:p>
                    <a:p>
                      <a:pPr marL="0" marR="0" lvl="0" indent="0" algn="ctr" rtl="0">
                        <a:spcBef>
                          <a:spcPts val="0"/>
                        </a:spcBef>
                        <a:spcAft>
                          <a:spcPts val="0"/>
                        </a:spcAft>
                        <a:buNone/>
                      </a:pPr>
                      <a:r>
                        <a:rPr lang="en-US" sz="1600" u="none" strike="noStrike" cap="none" dirty="0">
                          <a:sym typeface="Times New Roman"/>
                        </a:rPr>
                        <a:t>(2016)</a:t>
                      </a:r>
                      <a:endParaRPr sz="160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Times New Roman"/>
                      </a:endParaRPr>
                    </a:p>
                  </a:txBody>
                  <a:tcPr marL="91450" marR="91450" marT="45725" marB="45725"/>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t>Using deep learning for image-based plant disease detection</a:t>
                      </a:r>
                    </a:p>
                    <a:p>
                      <a:pPr marL="0" marR="0" lvl="0" indent="0" algn="ctr" rtl="0">
                        <a:spcBef>
                          <a:spcPts val="0"/>
                        </a:spcBef>
                        <a:spcAft>
                          <a:spcPts val="0"/>
                        </a:spcAft>
                        <a:buNone/>
                      </a:pPr>
                      <a:endParaRPr sz="2800" u="none" strike="noStrike" cap="none" dirty="0">
                        <a:solidFill>
                          <a:schemeClr val="dk1"/>
                        </a:solidFill>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1600" dirty="0"/>
                        <a:t>SVM, OpenCV</a:t>
                      </a:r>
                      <a:endParaRPr sz="1600" u="none" strike="noStrike" cap="none" dirty="0">
                        <a:solidFill>
                          <a:schemeClr val="dk1"/>
                        </a:solidFill>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xmlns="" val="3742487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D9035ECD-8932-B902-C9D9-589184D1C151}"/>
              </a:ext>
            </a:extLst>
          </p:cNvPr>
          <p:cNvSpPr>
            <a:spLocks noGrp="1"/>
          </p:cNvSpPr>
          <p:nvPr>
            <p:ph type="sldNum" sz="quarter" idx="12"/>
          </p:nvPr>
        </p:nvSpPr>
        <p:spPr/>
        <p:txBody>
          <a:bodyPr/>
          <a:lstStyle/>
          <a:p>
            <a:fld id="{672DB9CA-C85A-4E11-ADC0-8193E41C1656}" type="slidenum">
              <a:rPr lang="en-IN" b="1" smtClean="0">
                <a:solidFill>
                  <a:schemeClr val="tx1"/>
                </a:solidFill>
              </a:rPr>
              <a:pPr/>
              <a:t>6</a:t>
            </a:fld>
            <a:endParaRPr lang="en-IN" b="1">
              <a:solidFill>
                <a:schemeClr val="tx1"/>
              </a:solidFill>
            </a:endParaRPr>
          </a:p>
        </p:txBody>
      </p:sp>
      <p:sp>
        <p:nvSpPr>
          <p:cNvPr id="4" name="Rectangle 3">
            <a:extLst>
              <a:ext uri="{FF2B5EF4-FFF2-40B4-BE49-F238E27FC236}">
                <a16:creationId xmlns:a16="http://schemas.microsoft.com/office/drawing/2014/main" xmlns="" id="{23A7221F-C7A6-90E9-6D9A-3385F58D0F8F}"/>
              </a:ext>
            </a:extLst>
          </p:cNvPr>
          <p:cNvSpPr/>
          <p:nvPr/>
        </p:nvSpPr>
        <p:spPr>
          <a:xfrm>
            <a:off x="1682946" y="80010"/>
            <a:ext cx="8571769" cy="646331"/>
          </a:xfrm>
          <a:prstGeom prst="rect">
            <a:avLst/>
          </a:prstGeom>
          <a:noFill/>
        </p:spPr>
        <p:txBody>
          <a:bodyPr wrap="none" lIns="91440" tIns="45720" rIns="91440" bIns="45720">
            <a:spAutoFit/>
          </a:bodyPr>
          <a:lstStyle/>
          <a:p>
            <a:pPr algn="ctr"/>
            <a:r>
              <a:rPr lang="en-US" sz="3600" b="1"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PROPOSED SYSTEM ARCHITECTURE</a:t>
            </a:r>
            <a:endPar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F2F77085-8F78-E7D2-B282-52F785207A0A}"/>
              </a:ext>
            </a:extLst>
          </p:cNvPr>
          <p:cNvPicPr>
            <a:picLocks noChangeAspect="1"/>
          </p:cNvPicPr>
          <p:nvPr/>
        </p:nvPicPr>
        <p:blipFill>
          <a:blip r:embed="rId2"/>
          <a:stretch>
            <a:fillRect/>
          </a:stretch>
        </p:blipFill>
        <p:spPr>
          <a:xfrm>
            <a:off x="362744" y="1498352"/>
            <a:ext cx="5229200" cy="5040560"/>
          </a:xfrm>
          <a:prstGeom prst="rect">
            <a:avLst/>
          </a:prstGeom>
        </p:spPr>
      </p:pic>
      <p:pic>
        <p:nvPicPr>
          <p:cNvPr id="6" name="Picture 5">
            <a:extLst>
              <a:ext uri="{FF2B5EF4-FFF2-40B4-BE49-F238E27FC236}">
                <a16:creationId xmlns:a16="http://schemas.microsoft.com/office/drawing/2014/main" xmlns="" id="{1792E418-D04E-5684-413A-7614A61CB893}"/>
              </a:ext>
            </a:extLst>
          </p:cNvPr>
          <p:cNvPicPr>
            <a:picLocks noChangeAspect="1"/>
          </p:cNvPicPr>
          <p:nvPr/>
        </p:nvPicPr>
        <p:blipFill>
          <a:blip r:embed="rId3"/>
          <a:stretch>
            <a:fillRect/>
          </a:stretch>
        </p:blipFill>
        <p:spPr>
          <a:xfrm>
            <a:off x="6524628" y="1419225"/>
            <a:ext cx="4929222" cy="5224485"/>
          </a:xfrm>
          <a:prstGeom prst="rect">
            <a:avLst/>
          </a:prstGeom>
        </p:spPr>
      </p:pic>
    </p:spTree>
    <p:extLst>
      <p:ext uri="{BB962C8B-B14F-4D97-AF65-F5344CB8AC3E}">
        <p14:creationId xmlns:p14="http://schemas.microsoft.com/office/powerpoint/2010/main" xmlns="" val="687476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7042" y="0"/>
            <a:ext cx="8315290" cy="646331"/>
          </a:xfrm>
          <a:prstGeom prst="rect">
            <a:avLst/>
          </a:prstGeom>
          <a:noFill/>
        </p:spPr>
        <p:txBody>
          <a:bodyPr wrap="none" lIns="91440" tIns="45720" rIns="91440" bIns="45720">
            <a:spAutoFit/>
          </a:bodyPr>
          <a:lstStyle/>
          <a:p>
            <a:pPr algn="ctr"/>
            <a:r>
              <a:rPr lang="en-US" sz="3600" b="1"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EXISTING SYSTEM ARCHITECTURE</a:t>
            </a:r>
            <a:endPar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xmlns="" id="{D47A4D33-F4E6-A882-5A00-649031D75E00}"/>
              </a:ext>
            </a:extLst>
          </p:cNvPr>
          <p:cNvSpPr>
            <a:spLocks noGrp="1"/>
          </p:cNvSpPr>
          <p:nvPr>
            <p:ph type="sldNum" sz="quarter" idx="12"/>
          </p:nvPr>
        </p:nvSpPr>
        <p:spPr/>
        <p:txBody>
          <a:bodyPr/>
          <a:lstStyle/>
          <a:p>
            <a:fld id="{672DB9CA-C85A-4E11-ADC0-8193E41C1656}" type="slidenum">
              <a:rPr lang="en-IN" b="1" smtClean="0">
                <a:solidFill>
                  <a:schemeClr val="tx1"/>
                </a:solidFill>
              </a:rPr>
              <a:pPr/>
              <a:t>7</a:t>
            </a:fld>
            <a:endParaRPr lang="en-IN" b="1">
              <a:solidFill>
                <a:schemeClr val="tx1"/>
              </a:solidFill>
            </a:endParaRPr>
          </a:p>
        </p:txBody>
      </p:sp>
      <p:pic>
        <p:nvPicPr>
          <p:cNvPr id="4" name="Picture 3">
            <a:extLst>
              <a:ext uri="{FF2B5EF4-FFF2-40B4-BE49-F238E27FC236}">
                <a16:creationId xmlns:a16="http://schemas.microsoft.com/office/drawing/2014/main" xmlns="" id="{BDC2290B-9BA6-4E48-FFF9-9500BFD12EAA}"/>
              </a:ext>
            </a:extLst>
          </p:cNvPr>
          <p:cNvPicPr>
            <a:picLocks noChangeAspect="1"/>
          </p:cNvPicPr>
          <p:nvPr/>
        </p:nvPicPr>
        <p:blipFill>
          <a:blip r:embed="rId2"/>
          <a:stretch>
            <a:fillRect/>
          </a:stretch>
        </p:blipFill>
        <p:spPr>
          <a:xfrm>
            <a:off x="2001671" y="1000108"/>
            <a:ext cx="8188657" cy="5357850"/>
          </a:xfrm>
          <a:prstGeom prst="rect">
            <a:avLst/>
          </a:prstGeom>
        </p:spPr>
      </p:pic>
    </p:spTree>
    <p:extLst>
      <p:ext uri="{BB962C8B-B14F-4D97-AF65-F5344CB8AC3E}">
        <p14:creationId xmlns:p14="http://schemas.microsoft.com/office/powerpoint/2010/main" xmlns="" val="3182798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960"/>
            <a:ext cx="12192000" cy="539115"/>
          </a:xfrm>
        </p:spPr>
        <p:txBody>
          <a:bodyPr>
            <a:no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SOFTWARE AND HARDWARE REQUIREMENTS </a:t>
            </a:r>
            <a:endParaRPr lang="en-IN" sz="36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normAutofit/>
          </a:bodyPr>
          <a:lstStyle/>
          <a:p>
            <a:pPr algn="ctr"/>
            <a:r>
              <a:rPr lang="en-US" sz="2800" dirty="0">
                <a:solidFill>
                  <a:srgbClr val="00B050"/>
                </a:solidFill>
                <a:latin typeface="Times New Roman" panose="02020603050405020304" pitchFamily="18" charset="0"/>
                <a:cs typeface="Times New Roman" panose="02020603050405020304" pitchFamily="18" charset="0"/>
              </a:rPr>
              <a:t>HARDWARE</a:t>
            </a:r>
            <a:endParaRPr lang="en-IN" sz="2800" dirty="0">
              <a:solidFill>
                <a:srgbClr val="00B050"/>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1014413" y="2671762"/>
            <a:ext cx="5157787" cy="3684588"/>
          </a:xfrm>
        </p:spPr>
        <p:txBody>
          <a:bodyPr>
            <a:normAutofit fontScale="25000" lnSpcReduction="20000"/>
          </a:bodyPr>
          <a:lstStyle/>
          <a:p>
            <a:pPr marL="457200" indent="-342900">
              <a:buSzPts val="1800"/>
              <a:buNone/>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en-US" dirty="0"/>
          </a:p>
          <a:p>
            <a:pPr>
              <a:buClr>
                <a:srgbClr val="FF0000"/>
              </a:buClr>
            </a:pP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457200" indent="-342900">
              <a:buSzPts val="1800"/>
              <a:buNone/>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en-US" dirty="0"/>
          </a:p>
          <a:p>
            <a:pPr lvl="0">
              <a:buClr>
                <a:srgbClr val="FF0000"/>
              </a:buClr>
            </a:pPr>
            <a:endParaRPr lang="en-US" dirty="0"/>
          </a:p>
          <a:p>
            <a:pPr lvl="0">
              <a:buClr>
                <a:srgbClr val="FF0000"/>
              </a:buClr>
            </a:pPr>
            <a:r>
              <a:rPr lang="en-US" sz="10400" dirty="0">
                <a:latin typeface="Times New Roman" pitchFamily="18" charset="0"/>
                <a:cs typeface="Times New Roman" pitchFamily="18" charset="0"/>
              </a:rPr>
              <a:t> RAM </a:t>
            </a:r>
            <a:r>
              <a:rPr lang="en-US" sz="10400" b="1" dirty="0">
                <a:latin typeface="Times New Roman" pitchFamily="18" charset="0"/>
                <a:cs typeface="Times New Roman" pitchFamily="18" charset="0"/>
              </a:rPr>
              <a:t>: </a:t>
            </a:r>
            <a:r>
              <a:rPr lang="en-US" sz="10400" dirty="0">
                <a:latin typeface="Times New Roman" pitchFamily="18" charset="0"/>
                <a:cs typeface="Times New Roman" pitchFamily="18" charset="0"/>
              </a:rPr>
              <a:t> 8 GB or more</a:t>
            </a:r>
          </a:p>
          <a:p>
            <a:pPr lvl="0">
              <a:buClr>
                <a:srgbClr val="FF0000"/>
              </a:buClr>
            </a:pPr>
            <a:r>
              <a:rPr lang="en-US" sz="10400" dirty="0">
                <a:latin typeface="Times New Roman" pitchFamily="18" charset="0"/>
                <a:cs typeface="Times New Roman" pitchFamily="18" charset="0"/>
              </a:rPr>
              <a:t> Storage : Minimum 128 GB</a:t>
            </a:r>
          </a:p>
          <a:p>
            <a:pPr>
              <a:buClr>
                <a:srgbClr val="FF0000"/>
              </a:buClr>
            </a:pPr>
            <a:r>
              <a:rPr lang="en-US" sz="10400" dirty="0">
                <a:latin typeface="Times New Roman" pitchFamily="18" charset="0"/>
                <a:cs typeface="Times New Roman" pitchFamily="18" charset="0"/>
              </a:rPr>
              <a:t>Stable internet </a:t>
            </a:r>
            <a:r>
              <a:rPr lang="en-US" sz="11200" dirty="0">
                <a:latin typeface="Times New Roman" pitchFamily="18" charset="0"/>
                <a:cs typeface="Times New Roman" pitchFamily="18" charset="0"/>
              </a:rPr>
              <a:t>connection</a:t>
            </a:r>
          </a:p>
          <a:p>
            <a:pPr lvl="0">
              <a:buClr>
                <a:srgbClr val="FF0000"/>
              </a:buClr>
            </a:pPr>
            <a:r>
              <a:rPr lang="en-US" sz="11200" dirty="0">
                <a:latin typeface="Times New Roman" pitchFamily="18" charset="0"/>
                <a:cs typeface="Times New Roman" pitchFamily="18" charset="0"/>
              </a:rPr>
              <a:t>Camera or </a:t>
            </a:r>
            <a:r>
              <a:rPr lang="en-US" sz="11200" dirty="0" err="1">
                <a:latin typeface="Times New Roman" pitchFamily="18" charset="0"/>
                <a:cs typeface="Times New Roman" pitchFamily="18" charset="0"/>
              </a:rPr>
              <a:t>smartphone</a:t>
            </a:r>
            <a:endParaRPr lang="en-US" sz="11200" dirty="0">
              <a:latin typeface="Times New Roman" pitchFamily="18" charset="0"/>
              <a:cs typeface="Times New Roman" pitchFamily="18" charset="0"/>
            </a:endParaRPr>
          </a:p>
          <a:p>
            <a:pPr lvl="0">
              <a:buClr>
                <a:srgbClr val="FF0000"/>
              </a:buClr>
            </a:pPr>
            <a:r>
              <a:rPr lang="en-US" sz="10400" dirty="0">
                <a:latin typeface="Times New Roman" pitchFamily="18" charset="0"/>
                <a:cs typeface="Times New Roman" pitchFamily="18" charset="0"/>
              </a:rPr>
              <a:t>Processor: </a:t>
            </a:r>
            <a:r>
              <a:rPr lang="en-US" sz="10400" dirty="0" err="1">
                <a:latin typeface="Times New Roman" pitchFamily="18" charset="0"/>
                <a:cs typeface="Times New Roman" pitchFamily="18" charset="0"/>
              </a:rPr>
              <a:t>intel</a:t>
            </a:r>
            <a:r>
              <a:rPr lang="en-US" sz="10400" dirty="0">
                <a:latin typeface="Times New Roman" pitchFamily="18" charset="0"/>
                <a:cs typeface="Times New Roman" pitchFamily="18" charset="0"/>
              </a:rPr>
              <a:t> core i5</a:t>
            </a:r>
          </a:p>
          <a:p>
            <a:pPr marL="457200" lvl="0" indent="-342900">
              <a:buSzPts val="1800"/>
              <a:buNone/>
            </a:pPr>
            <a:endParaRPr lang="en-US" dirty="0"/>
          </a:p>
          <a:p>
            <a:pPr lvl="0">
              <a:buClr>
                <a:srgbClr val="FF0000"/>
              </a:buClr>
            </a:pPr>
            <a:endParaRPr lang="en-US" dirty="0"/>
          </a:p>
          <a:p>
            <a:pPr marL="457200" indent="-342900">
              <a:buSzPts val="1800"/>
              <a:buNone/>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en-US" dirty="0"/>
          </a:p>
          <a:p>
            <a:pPr>
              <a:buClr>
                <a:srgbClr val="FF0000"/>
              </a:buClr>
            </a:pP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Clr>
                <a:srgbClr val="FF0000"/>
              </a:buClr>
              <a:buNone/>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a:buClr>
                <a:srgbClr val="FF0000"/>
              </a:buClr>
              <a:buNone/>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p:txBody>
      </p:sp>
      <p:sp>
        <p:nvSpPr>
          <p:cNvPr id="5" name="Text Placeholder 4"/>
          <p:cNvSpPr>
            <a:spLocks noGrp="1"/>
          </p:cNvSpPr>
          <p:nvPr>
            <p:ph type="body" sz="quarter" idx="3"/>
          </p:nvPr>
        </p:nvSpPr>
        <p:spPr/>
        <p:txBody>
          <a:bodyPr>
            <a:normAutofit/>
          </a:bodyPr>
          <a:lstStyle/>
          <a:p>
            <a:pPr algn="ctr"/>
            <a:r>
              <a:rPr lang="en-US" sz="2800" dirty="0">
                <a:solidFill>
                  <a:srgbClr val="00B050"/>
                </a:solidFill>
                <a:latin typeface="Times New Roman" panose="02020603050405020304" pitchFamily="18" charset="0"/>
                <a:cs typeface="Times New Roman" panose="02020603050405020304" pitchFamily="18" charset="0"/>
              </a:rPr>
              <a:t>SOFTWARE</a:t>
            </a:r>
            <a:endParaRPr lang="en-IN" sz="2800" dirty="0">
              <a:solidFill>
                <a:srgbClr val="00B050"/>
              </a:solidFill>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quarter" idx="4"/>
          </p:nvPr>
        </p:nvSpPr>
        <p:spPr>
          <a:xfrm>
            <a:off x="6738942" y="2671762"/>
            <a:ext cx="5183188" cy="3669614"/>
          </a:xfrm>
        </p:spPr>
        <p:txBody>
          <a:bodyPr>
            <a:normAutofit fontScale="92500" lnSpcReduction="10000"/>
          </a:bodyPr>
          <a:lstStyle/>
          <a:p>
            <a:pPr marL="457200" lvl="0" indent="-342900">
              <a:buSzPts val="1800"/>
              <a:buNone/>
            </a:pPr>
            <a:endParaRPr lang="en-US" dirty="0">
              <a:solidFill>
                <a:schemeClr val="bg2">
                  <a:lumMod val="10000"/>
                </a:schemeClr>
              </a:solidFill>
            </a:endParaRPr>
          </a:p>
          <a:p>
            <a:pPr>
              <a:buClr>
                <a:srgbClr val="FF0000"/>
              </a:buClr>
            </a:pPr>
            <a:r>
              <a:rPr lang="en-IN" dirty="0">
                <a:solidFill>
                  <a:schemeClr val="bg2">
                    <a:lumMod val="10000"/>
                  </a:schemeClr>
                </a:solidFill>
                <a:latin typeface="Times New Roman" panose="02020603050405020304" pitchFamily="18" charset="0"/>
                <a:cs typeface="Times New Roman" panose="02020603050405020304" pitchFamily="18" charset="0"/>
              </a:rPr>
              <a:t> programming </a:t>
            </a:r>
            <a:r>
              <a:rPr lang="en-IN" dirty="0" err="1">
                <a:solidFill>
                  <a:schemeClr val="bg2">
                    <a:lumMod val="10000"/>
                  </a:schemeClr>
                </a:solidFill>
                <a:latin typeface="Times New Roman" panose="02020603050405020304" pitchFamily="18" charset="0"/>
                <a:cs typeface="Times New Roman" panose="02020603050405020304" pitchFamily="18" charset="0"/>
              </a:rPr>
              <a:t>language:python</a:t>
            </a:r>
            <a:r>
              <a:rPr lang="en-IN" dirty="0">
                <a:solidFill>
                  <a:schemeClr val="bg2">
                    <a:lumMod val="10000"/>
                  </a:schemeClr>
                </a:solidFill>
                <a:latin typeface="Times New Roman" panose="02020603050405020304" pitchFamily="18" charset="0"/>
                <a:cs typeface="Times New Roman" panose="02020603050405020304" pitchFamily="18" charset="0"/>
              </a:rPr>
              <a:t> 3.7     or above </a:t>
            </a:r>
          </a:p>
          <a:p>
            <a:pPr>
              <a:buClr>
                <a:srgbClr val="FF0000"/>
              </a:buClr>
            </a:pPr>
            <a:r>
              <a:rPr lang="en-IN" dirty="0">
                <a:solidFill>
                  <a:schemeClr val="bg2">
                    <a:lumMod val="10000"/>
                  </a:schemeClr>
                </a:solidFill>
                <a:latin typeface="Times New Roman" panose="02020603050405020304" pitchFamily="18" charset="0"/>
                <a:cs typeface="Times New Roman" panose="02020603050405020304" pitchFamily="18" charset="0"/>
              </a:rPr>
              <a:t>Libraries and Framework: </a:t>
            </a:r>
            <a:r>
              <a:rPr lang="en-IN" dirty="0" err="1">
                <a:solidFill>
                  <a:schemeClr val="bg2">
                    <a:lumMod val="10000"/>
                  </a:schemeClr>
                </a:solidFill>
                <a:latin typeface="Times New Roman" panose="02020603050405020304" pitchFamily="18" charset="0"/>
                <a:cs typeface="Times New Roman" panose="02020603050405020304" pitchFamily="18" charset="0"/>
              </a:rPr>
              <a:t>Tensorflow</a:t>
            </a:r>
            <a:r>
              <a:rPr lang="en-IN" dirty="0">
                <a:solidFill>
                  <a:schemeClr val="bg2">
                    <a:lumMod val="10000"/>
                  </a:schemeClr>
                </a:solidFill>
                <a:latin typeface="Times New Roman" panose="02020603050405020304" pitchFamily="18" charset="0"/>
                <a:cs typeface="Times New Roman" panose="02020603050405020304" pitchFamily="18" charset="0"/>
              </a:rPr>
              <a:t> ,</a:t>
            </a:r>
            <a:r>
              <a:rPr lang="en-IN" dirty="0" err="1">
                <a:solidFill>
                  <a:schemeClr val="bg2">
                    <a:lumMod val="10000"/>
                  </a:schemeClr>
                </a:solidFill>
                <a:latin typeface="Times New Roman" panose="02020603050405020304" pitchFamily="18" charset="0"/>
                <a:cs typeface="Times New Roman" panose="02020603050405020304" pitchFamily="18" charset="0"/>
              </a:rPr>
              <a:t>keras</a:t>
            </a:r>
            <a:r>
              <a:rPr lang="en-IN" dirty="0">
                <a:solidFill>
                  <a:schemeClr val="bg2">
                    <a:lumMod val="10000"/>
                  </a:schemeClr>
                </a:solidFill>
                <a:latin typeface="Times New Roman" panose="02020603050405020304" pitchFamily="18" charset="0"/>
                <a:cs typeface="Times New Roman" panose="02020603050405020304" pitchFamily="18" charset="0"/>
              </a:rPr>
              <a:t>, pandas</a:t>
            </a:r>
          </a:p>
          <a:p>
            <a:pPr>
              <a:buClr>
                <a:srgbClr val="FF0000"/>
              </a:buClr>
            </a:pPr>
            <a:r>
              <a:rPr lang="en-IN" dirty="0">
                <a:solidFill>
                  <a:schemeClr val="bg2">
                    <a:lumMod val="10000"/>
                  </a:schemeClr>
                </a:solidFill>
                <a:latin typeface="Times New Roman" panose="02020603050405020304" pitchFamily="18" charset="0"/>
                <a:cs typeface="Times New Roman" panose="02020603050405020304" pitchFamily="18" charset="0"/>
              </a:rPr>
              <a:t> Development Environment: </a:t>
            </a:r>
            <a:r>
              <a:rPr lang="en-IN" dirty="0" err="1">
                <a:solidFill>
                  <a:schemeClr val="bg2">
                    <a:lumMod val="10000"/>
                  </a:schemeClr>
                </a:solidFill>
                <a:latin typeface="Times New Roman" panose="02020603050405020304" pitchFamily="18" charset="0"/>
                <a:cs typeface="Times New Roman" panose="02020603050405020304" pitchFamily="18" charset="0"/>
              </a:rPr>
              <a:t>vs</a:t>
            </a:r>
            <a:r>
              <a:rPr lang="en-IN" dirty="0">
                <a:solidFill>
                  <a:schemeClr val="bg2">
                    <a:lumMod val="10000"/>
                  </a:schemeClr>
                </a:solidFill>
                <a:latin typeface="Times New Roman" panose="02020603050405020304" pitchFamily="18" charset="0"/>
                <a:cs typeface="Times New Roman" panose="02020603050405020304" pitchFamily="18" charset="0"/>
              </a:rPr>
              <a:t> code</a:t>
            </a:r>
          </a:p>
          <a:p>
            <a:pPr>
              <a:buClr>
                <a:srgbClr val="FF0000"/>
              </a:buClr>
            </a:pPr>
            <a:r>
              <a:rPr lang="en-IN" dirty="0">
                <a:solidFill>
                  <a:schemeClr val="bg2">
                    <a:lumMod val="10000"/>
                  </a:schemeClr>
                </a:solidFill>
                <a:latin typeface="Times New Roman" panose="02020603050405020304" pitchFamily="18" charset="0"/>
                <a:cs typeface="Times New Roman" panose="02020603050405020304" pitchFamily="18" charset="0"/>
              </a:rPr>
              <a:t>GUI Framework: </a:t>
            </a:r>
            <a:r>
              <a:rPr lang="en-IN" dirty="0" err="1">
                <a:solidFill>
                  <a:schemeClr val="bg2">
                    <a:lumMod val="10000"/>
                  </a:schemeClr>
                </a:solidFill>
                <a:latin typeface="Times New Roman" panose="02020603050405020304" pitchFamily="18" charset="0"/>
                <a:cs typeface="Times New Roman" panose="02020603050405020304" pitchFamily="18" charset="0"/>
              </a:rPr>
              <a:t>streamlit</a:t>
            </a:r>
            <a:r>
              <a:rPr lang="en-IN" dirty="0">
                <a:solidFill>
                  <a:schemeClr val="bg2">
                    <a:lumMod val="10000"/>
                  </a:schemeClr>
                </a:solidFill>
                <a:latin typeface="Times New Roman" panose="02020603050405020304" pitchFamily="18" charset="0"/>
                <a:cs typeface="Times New Roman" panose="02020603050405020304" pitchFamily="18" charset="0"/>
              </a:rPr>
              <a:t> </a:t>
            </a:r>
          </a:p>
          <a:p>
            <a:pPr>
              <a:buClr>
                <a:srgbClr val="FF0000"/>
              </a:buClr>
              <a:buNone/>
            </a:pPr>
            <a:r>
              <a:rPr lang="en-IN" dirty="0">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p:txBody>
      </p:sp>
      <p:sp>
        <p:nvSpPr>
          <p:cNvPr id="8" name="Slide Number Placeholder 7">
            <a:extLst>
              <a:ext uri="{FF2B5EF4-FFF2-40B4-BE49-F238E27FC236}">
                <a16:creationId xmlns:a16="http://schemas.microsoft.com/office/drawing/2014/main" xmlns="" id="{1610F224-1ECA-5609-500D-C405C45A3791}"/>
              </a:ext>
            </a:extLst>
          </p:cNvPr>
          <p:cNvSpPr>
            <a:spLocks noGrp="1"/>
          </p:cNvSpPr>
          <p:nvPr>
            <p:ph type="sldNum" sz="quarter" idx="12"/>
          </p:nvPr>
        </p:nvSpPr>
        <p:spPr/>
        <p:txBody>
          <a:bodyPr/>
          <a:lstStyle/>
          <a:p>
            <a:fld id="{672DB9CA-C85A-4E11-ADC0-8193E41C1656}" type="slidenum">
              <a:rPr lang="en-IN" b="1" smtClean="0">
                <a:solidFill>
                  <a:schemeClr val="tx1"/>
                </a:solidFill>
              </a:rPr>
              <a:pPr/>
              <a:t>8</a:t>
            </a:fld>
            <a:endParaRPr lang="en-IN" b="1">
              <a:solidFill>
                <a:schemeClr val="tx1"/>
              </a:solidFill>
            </a:endParaRPr>
          </a:p>
        </p:txBody>
      </p:sp>
    </p:spTree>
    <p:extLst>
      <p:ext uri="{BB962C8B-B14F-4D97-AF65-F5344CB8AC3E}">
        <p14:creationId xmlns:p14="http://schemas.microsoft.com/office/powerpoint/2010/main" xmlns="" val="627870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56"/>
            <a:ext cx="12192000" cy="662782"/>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MODULES </a:t>
            </a:r>
            <a:endParaRPr lang="en-IN" sz="3600" dirty="0">
              <a:solidFill>
                <a:srgbClr val="FF0000"/>
              </a:solidFill>
            </a:endParaRPr>
          </a:p>
        </p:txBody>
      </p:sp>
      <p:sp>
        <p:nvSpPr>
          <p:cNvPr id="3" name="Content Placeholder 2"/>
          <p:cNvSpPr>
            <a:spLocks noGrp="1"/>
          </p:cNvSpPr>
          <p:nvPr>
            <p:ph idx="1"/>
          </p:nvPr>
        </p:nvSpPr>
        <p:spPr/>
        <p:txBody>
          <a:bodyPr/>
          <a:lstStyle/>
          <a:p>
            <a:pPr marL="457200" lvl="0" indent="-342900">
              <a:buSzPts val="1800"/>
              <a:buFont typeface="Courier New" pitchFamily="49" charset="0"/>
              <a:buChar char="o"/>
            </a:pPr>
            <a:r>
              <a:rPr lang="en-US" dirty="0">
                <a:latin typeface="Times New Roman"/>
                <a:ea typeface="Times New Roman"/>
                <a:cs typeface="Times New Roman"/>
                <a:sym typeface="Times New Roman"/>
              </a:rPr>
              <a:t>Data collection and Preprocessing</a:t>
            </a:r>
          </a:p>
          <a:p>
            <a:pPr marL="457200" lvl="0" indent="-342900">
              <a:buSzPts val="1800"/>
              <a:buFont typeface="Courier New" pitchFamily="49" charset="0"/>
              <a:buChar char="o"/>
            </a:pPr>
            <a:r>
              <a:rPr lang="en-US" dirty="0">
                <a:latin typeface="Times New Roman"/>
                <a:ea typeface="Times New Roman"/>
                <a:cs typeface="Times New Roman"/>
                <a:sym typeface="Times New Roman"/>
              </a:rPr>
              <a:t>Model development</a:t>
            </a:r>
          </a:p>
          <a:p>
            <a:pPr marL="457200" lvl="0" indent="-342900">
              <a:buSzPts val="1800"/>
              <a:buFont typeface="Courier New" pitchFamily="49" charset="0"/>
              <a:buChar char="o"/>
            </a:pPr>
            <a:r>
              <a:rPr lang="en-US" dirty="0">
                <a:latin typeface="Times New Roman"/>
                <a:ea typeface="Times New Roman"/>
                <a:cs typeface="Times New Roman"/>
                <a:sym typeface="Times New Roman"/>
              </a:rPr>
              <a:t>User Interface</a:t>
            </a:r>
          </a:p>
          <a:p>
            <a:pPr marL="457200" lvl="0" indent="-342900">
              <a:buSzPts val="1800"/>
              <a:buFont typeface="Courier New" pitchFamily="49" charset="0"/>
              <a:buChar char="o"/>
            </a:pPr>
            <a:r>
              <a:rPr lang="en-US" dirty="0">
                <a:latin typeface="Times New Roman"/>
                <a:ea typeface="Times New Roman"/>
                <a:cs typeface="Times New Roman"/>
                <a:sym typeface="Times New Roman"/>
              </a:rPr>
              <a:t>Ethical Considerations</a:t>
            </a:r>
          </a:p>
          <a:p>
            <a:pPr marL="457200" indent="-342900">
              <a:buSzPts val="1800"/>
              <a:buFont typeface="Courier New" pitchFamily="49" charset="0"/>
              <a:buChar char="o"/>
            </a:pPr>
            <a:r>
              <a:rPr lang="en-US" dirty="0">
                <a:latin typeface="Times New Roman"/>
                <a:ea typeface="Times New Roman"/>
                <a:cs typeface="Times New Roman"/>
                <a:sym typeface="Times New Roman"/>
              </a:rPr>
              <a:t>Development and Sustainability</a:t>
            </a:r>
          </a:p>
        </p:txBody>
      </p:sp>
      <p:sp>
        <p:nvSpPr>
          <p:cNvPr id="5" name="Slide Number Placeholder 4">
            <a:extLst>
              <a:ext uri="{FF2B5EF4-FFF2-40B4-BE49-F238E27FC236}">
                <a16:creationId xmlns:a16="http://schemas.microsoft.com/office/drawing/2014/main" xmlns="" id="{2344A904-3DA7-8604-6824-D849FE782BD7}"/>
              </a:ext>
            </a:extLst>
          </p:cNvPr>
          <p:cNvSpPr>
            <a:spLocks noGrp="1"/>
          </p:cNvSpPr>
          <p:nvPr>
            <p:ph type="sldNum" sz="quarter" idx="12"/>
          </p:nvPr>
        </p:nvSpPr>
        <p:spPr/>
        <p:txBody>
          <a:bodyPr/>
          <a:lstStyle/>
          <a:p>
            <a:fld id="{672DB9CA-C85A-4E11-ADC0-8193E41C1656}" type="slidenum">
              <a:rPr lang="en-IN" b="1" smtClean="0">
                <a:solidFill>
                  <a:schemeClr val="tx1"/>
                </a:solidFill>
              </a:rPr>
              <a:pPr/>
              <a:t>9</a:t>
            </a:fld>
            <a:endParaRPr lang="en-IN" b="1">
              <a:solidFill>
                <a:schemeClr val="tx1"/>
              </a:solidFill>
            </a:endParaRPr>
          </a:p>
        </p:txBody>
      </p:sp>
    </p:spTree>
    <p:extLst>
      <p:ext uri="{BB962C8B-B14F-4D97-AF65-F5344CB8AC3E}">
        <p14:creationId xmlns:p14="http://schemas.microsoft.com/office/powerpoint/2010/main" xmlns="" val="1958778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TotalTime>
  <Words>756</Words>
  <Application>Microsoft Office PowerPoint</Application>
  <PresentationFormat>Custom</PresentationFormat>
  <Paragraphs>142</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Slide 1</vt:lpstr>
      <vt:lpstr>Slide 2</vt:lpstr>
      <vt:lpstr> OBJECTIVE OF THE PROJECT</vt:lpstr>
      <vt:lpstr>ABSTRACT</vt:lpstr>
      <vt:lpstr>Slide 5</vt:lpstr>
      <vt:lpstr>Slide 6</vt:lpstr>
      <vt:lpstr>Slide 7</vt:lpstr>
      <vt:lpstr>SOFTWARE AND HARDWARE REQUIREMENTS </vt:lpstr>
      <vt:lpstr>MODULES </vt:lpstr>
      <vt:lpstr>SUMMARY OF MODULE-1</vt:lpstr>
      <vt:lpstr>SUMMARY OF MODULE-2</vt:lpstr>
      <vt:lpstr>SUMMARY OF MODULE-3</vt:lpstr>
      <vt:lpstr>SUMMARY OF MODULE-4</vt:lpstr>
      <vt:lpstr>SUMMARY OF MODULE-5</vt:lpstr>
      <vt:lpstr>RESULTS AND DISCUSSION</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ADMIN</cp:lastModifiedBy>
  <cp:revision>10</cp:revision>
  <dcterms:modified xsi:type="dcterms:W3CDTF">2024-12-06T04:57:20Z</dcterms:modified>
</cp:coreProperties>
</file>