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9" r:id="rId5"/>
    <p:sldId id="257" r:id="rId6"/>
    <p:sldId id="258" r:id="rId7"/>
    <p:sldId id="259" r:id="rId8"/>
    <p:sldId id="274" r:id="rId9"/>
    <p:sldId id="276" r:id="rId10"/>
    <p:sldId id="272" r:id="rId11"/>
    <p:sldId id="261" r:id="rId12"/>
    <p:sldId id="277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B09BA-8CE2-478E-BE3E-77F3343DBC6B}" v="993" dt="2023-07-04T14:45:12.196"/>
    <p1510:client id="{14C48AE3-B102-446A-8165-0F7AECAB8B43}" v="1" dt="2023-07-05T09:36:31.290"/>
    <p1510:client id="{1949929B-3268-49C7-8BF7-7AE40508DFEF}" v="33" dt="2023-07-05T09:13:03.349"/>
    <p1510:client id="{1966C592-E1C5-4F4E-A081-C0753B6F48E7}" v="94" dt="2023-07-05T09:46:44.005"/>
    <p1510:client id="{1BE1DC47-E59A-42CA-B511-FD263DCD5F3C}" v="139" dt="2023-07-05T12:13:08.708"/>
    <p1510:client id="{1C4B5024-5757-4E6B-8E04-0D7D0AF080F2}" v="55" dt="2023-07-05T09:50:55.069"/>
    <p1510:client id="{2332E0B4-7459-46CA-BB85-0B1E9B47B27B}" v="1" dt="2023-07-05T08:34:43.528"/>
    <p1510:client id="{2EB43FAC-24D0-4A80-933D-107D7A2A7C8D}" v="438" dt="2023-07-05T10:25:45.366"/>
    <p1510:client id="{40CF0814-11D0-4426-BBB0-A047C95418F2}" v="176" dt="2023-07-05T11:55:16.479"/>
    <p1510:client id="{4F04E85B-2067-4A43-B407-3FDEE2F66E88}" v="17" dt="2023-07-05T07:29:36.264"/>
    <p1510:client id="{51BA2710-BE21-4266-952E-2C43A3426B06}" v="80" dt="2023-07-05T07:49:30.225"/>
    <p1510:client id="{6EBA72D4-BA64-4F6F-89CE-E9E59E33734C}" v="1" dt="2023-07-05T09:47:13.277"/>
    <p1510:client id="{7B10059C-F976-4FC5-9FDA-E8911F3BDBB2}" v="332" dt="2023-07-05T09:33:21.438"/>
    <p1510:client id="{7DECCFB6-1B47-4936-9F5B-1F56F7823DCD}" v="101" dt="2023-07-03T07:47:57.231"/>
    <p1510:client id="{7FFE3745-54A6-4C4A-898F-8EF138D5B4AB}" v="81" dt="2023-07-05T08:44:16.117"/>
    <p1510:client id="{87AEBBCF-1512-4DB5-A39B-C43259302C3C}" v="39" dt="2023-07-05T09:27:51.837"/>
    <p1510:client id="{A998964A-18E5-4EE3-9C3F-D2AC5BEFD191}" v="235" dt="2023-07-04T14:04:54.190"/>
    <p1510:client id="{AA58FD53-D68A-4423-8C9E-FEC68AF540F3}" v="192" dt="2023-07-05T08:28:03.905"/>
    <p1510:client id="{B07E1ED9-99AD-4B94-A592-754F8F60EA3A}" v="121" dt="2023-07-05T07:57:50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 sz="5600" b="1">
                <a:cs typeface="Calibri Light"/>
              </a:rPr>
              <a:t>Etude sur les produits alimentaires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/>
          </a:p>
          <a:p>
            <a:r>
              <a:rPr lang="fr-FR" b="1">
                <a:cs typeface="Calibri"/>
              </a:rPr>
              <a:t>UFC-Que Choisir</a:t>
            </a:r>
          </a:p>
          <a:p>
            <a:r>
              <a:rPr lang="fr-FR">
                <a:cs typeface="Calibri"/>
              </a:rPr>
              <a:t>Chloé - Raphaël - Amir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BF2676-5A76-819C-8F0F-EFF1D626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Q4 // Quelles </a:t>
            </a:r>
            <a:r>
              <a:rPr lang="en-US" sz="3200" b="1" err="1">
                <a:ea typeface="+mj-lt"/>
                <a:cs typeface="+mj-lt"/>
              </a:rPr>
              <a:t>sont</a:t>
            </a:r>
            <a:r>
              <a:rPr lang="en-US" sz="3200" b="1">
                <a:ea typeface="+mj-lt"/>
                <a:cs typeface="+mj-lt"/>
              </a:rPr>
              <a:t> les marques qui </a:t>
            </a:r>
            <a:r>
              <a:rPr lang="en-US" sz="3200" b="1" err="1">
                <a:ea typeface="+mj-lt"/>
                <a:cs typeface="+mj-lt"/>
              </a:rPr>
              <a:t>jouent</a:t>
            </a:r>
            <a:r>
              <a:rPr lang="en-US" sz="3200" b="1">
                <a:ea typeface="+mj-lt"/>
                <a:cs typeface="+mj-lt"/>
              </a:rPr>
              <a:t> le jeu et </a:t>
            </a:r>
            <a:r>
              <a:rPr lang="en-US" sz="3200" b="1" err="1">
                <a:ea typeface="+mj-lt"/>
                <a:cs typeface="+mj-lt"/>
              </a:rPr>
              <a:t>affichent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l'ecosore</a:t>
            </a:r>
            <a:r>
              <a:rPr lang="en-US" sz="3200" b="1">
                <a:ea typeface="+mj-lt"/>
                <a:cs typeface="+mj-lt"/>
              </a:rPr>
              <a:t> ? </a:t>
            </a:r>
            <a:r>
              <a:rPr lang="en-US" sz="3200" b="1" err="1">
                <a:ea typeface="+mj-lt"/>
                <a:cs typeface="+mj-lt"/>
              </a:rPr>
              <a:t>Lesquelles</a:t>
            </a:r>
            <a:r>
              <a:rPr lang="en-US" sz="3200" b="1">
                <a:ea typeface="+mj-lt"/>
                <a:cs typeface="+mj-lt"/>
              </a:rPr>
              <a:t> ne le font pas?</a:t>
            </a:r>
            <a:endParaRPr lang="en-US" sz="3200" b="1">
              <a:cs typeface="Calibri Light"/>
            </a:endParaRPr>
          </a:p>
        </p:txBody>
      </p:sp>
      <p:pic>
        <p:nvPicPr>
          <p:cNvPr id="2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4B8AA6D-9CDC-73BE-8CEF-1C9D4951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75" y="1760310"/>
            <a:ext cx="10841597" cy="39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D581-836D-9678-5BCB-E9BEA2C5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Q5 // Quelles </a:t>
            </a:r>
            <a:r>
              <a:rPr lang="en-US" sz="3200" b="1" err="1">
                <a:ea typeface="+mj-lt"/>
                <a:cs typeface="+mj-lt"/>
              </a:rPr>
              <a:t>sont</a:t>
            </a:r>
            <a:r>
              <a:rPr lang="en-US" sz="3200" b="1">
                <a:ea typeface="+mj-lt"/>
                <a:cs typeface="+mj-lt"/>
              </a:rPr>
              <a:t> les marques qui </a:t>
            </a:r>
            <a:r>
              <a:rPr lang="en-US" sz="3200" b="1" err="1">
                <a:ea typeface="+mj-lt"/>
                <a:cs typeface="+mj-lt"/>
              </a:rPr>
              <a:t>semblent</a:t>
            </a:r>
            <a:r>
              <a:rPr lang="en-US" sz="3200" b="1">
                <a:ea typeface="+mj-lt"/>
                <a:cs typeface="+mj-lt"/>
              </a:rPr>
              <a:t> le plus </a:t>
            </a:r>
            <a:r>
              <a:rPr lang="en-US" sz="3200" b="1" err="1">
                <a:ea typeface="+mj-lt"/>
                <a:cs typeface="+mj-lt"/>
              </a:rPr>
              <a:t>respectueuses</a:t>
            </a:r>
            <a:r>
              <a:rPr lang="en-US" sz="3200" b="1">
                <a:ea typeface="+mj-lt"/>
                <a:cs typeface="+mj-lt"/>
              </a:rPr>
              <a:t> de </a:t>
            </a:r>
            <a:r>
              <a:rPr lang="en-US" sz="3200" b="1" err="1">
                <a:ea typeface="+mj-lt"/>
                <a:cs typeface="+mj-lt"/>
              </a:rPr>
              <a:t>l'environnement</a:t>
            </a:r>
            <a:r>
              <a:rPr lang="en-US" sz="3200" b="1">
                <a:ea typeface="+mj-lt"/>
                <a:cs typeface="+mj-lt"/>
              </a:rPr>
              <a:t> ?</a:t>
            </a:r>
            <a:endParaRPr lang="en-US" sz="3200" b="1"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D70558-B7FD-9691-76DF-FEB77B9ABB6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FEA93A-D62F-B69F-652D-38EE9C4A30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age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2AAD487-3189-8F4F-507B-0E13A8CC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75" y="1805803"/>
            <a:ext cx="11149519" cy="40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1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D581-836D-9678-5BCB-E9BEA2C5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Q6 // Quelles </a:t>
            </a:r>
            <a:r>
              <a:rPr lang="en-US" sz="3200" b="1" err="1">
                <a:ea typeface="+mj-lt"/>
                <a:cs typeface="+mj-lt"/>
              </a:rPr>
              <a:t>sont</a:t>
            </a:r>
            <a:r>
              <a:rPr lang="en-US" sz="3200" b="1">
                <a:ea typeface="+mj-lt"/>
                <a:cs typeface="+mj-lt"/>
              </a:rPr>
              <a:t> les marques qui </a:t>
            </a:r>
            <a:r>
              <a:rPr lang="en-US" sz="3200" b="1" err="1">
                <a:ea typeface="+mj-lt"/>
                <a:cs typeface="+mj-lt"/>
              </a:rPr>
              <a:t>proposent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essentiellement</a:t>
            </a:r>
            <a:r>
              <a:rPr lang="en-US" sz="3200" b="1">
                <a:ea typeface="+mj-lt"/>
                <a:cs typeface="+mj-lt"/>
              </a:rPr>
              <a:t> des </a:t>
            </a:r>
            <a:r>
              <a:rPr lang="en-US" sz="3200" b="1" err="1">
                <a:ea typeface="+mj-lt"/>
                <a:cs typeface="+mj-lt"/>
              </a:rPr>
              <a:t>produits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biologiques</a:t>
            </a:r>
            <a:r>
              <a:rPr lang="en-US" sz="3200" b="1">
                <a:ea typeface="+mj-lt"/>
                <a:cs typeface="+mj-lt"/>
              </a:rPr>
              <a:t> ?</a:t>
            </a:r>
            <a:endParaRPr lang="fr-FR" b="1">
              <a:ea typeface="+mj-lt"/>
              <a:cs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D70558-B7FD-9691-76DF-FEB77B9ABB6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FEA93A-D62F-B69F-652D-38EE9C4A30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age 3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7984B201-3901-A3E4-1BF4-565D74EE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8" y="1703444"/>
            <a:ext cx="11330641" cy="4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9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7E87-9ECF-A9C3-B2AC-CDD3E16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Q7 // Observe-t-on </a:t>
            </a:r>
            <a:r>
              <a:rPr lang="en-US" sz="3200" b="1" err="1">
                <a:ea typeface="+mj-lt"/>
                <a:cs typeface="+mj-lt"/>
              </a:rPr>
              <a:t>une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corrélation</a:t>
            </a:r>
            <a:r>
              <a:rPr lang="en-US" sz="3200" b="1">
                <a:ea typeface="+mj-lt"/>
                <a:cs typeface="+mj-lt"/>
              </a:rPr>
              <a:t> entre le </a:t>
            </a:r>
            <a:r>
              <a:rPr lang="en-US" sz="3200" b="1" err="1">
                <a:ea typeface="+mj-lt"/>
                <a:cs typeface="+mj-lt"/>
              </a:rPr>
              <a:t>caratère</a:t>
            </a:r>
            <a:r>
              <a:rPr lang="en-US" sz="3200" b="1">
                <a:ea typeface="+mj-lt"/>
                <a:cs typeface="+mj-lt"/>
              </a:rPr>
              <a:t> bio des </a:t>
            </a:r>
            <a:r>
              <a:rPr lang="en-US" sz="3200" b="1" err="1">
                <a:ea typeface="+mj-lt"/>
                <a:cs typeface="+mj-lt"/>
              </a:rPr>
              <a:t>produits</a:t>
            </a:r>
            <a:r>
              <a:rPr lang="en-US" sz="3200" b="1">
                <a:ea typeface="+mj-lt"/>
                <a:cs typeface="+mj-lt"/>
              </a:rPr>
              <a:t> et la </a:t>
            </a:r>
            <a:r>
              <a:rPr lang="en-US" sz="3200" b="1" err="1">
                <a:ea typeface="+mj-lt"/>
                <a:cs typeface="+mj-lt"/>
              </a:rPr>
              <a:t>qualité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nutritionnelle</a:t>
            </a:r>
            <a:r>
              <a:rPr lang="en-US" sz="3200" b="1">
                <a:ea typeface="+mj-lt"/>
                <a:cs typeface="+mj-lt"/>
              </a:rPr>
              <a:t> ? </a:t>
            </a:r>
            <a:endParaRPr lang="en-US" sz="3200" b="1"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8C6FC6-A24A-4626-8DD6-AE115395287B}"/>
              </a:ext>
            </a:extLst>
          </p:cNvPr>
          <p:cNvSpPr txBox="1"/>
          <p:nvPr/>
        </p:nvSpPr>
        <p:spPr>
          <a:xfrm>
            <a:off x="1706089" y="6070270"/>
            <a:ext cx="9066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=&gt; Forte </a:t>
            </a:r>
            <a:r>
              <a:rPr lang="en-US" err="1"/>
              <a:t>corrélation</a:t>
            </a:r>
            <a:r>
              <a:rPr lang="en-US"/>
              <a:t> entre le </a:t>
            </a:r>
            <a:r>
              <a:rPr lang="en-US" err="1"/>
              <a:t>nutriscore</a:t>
            </a:r>
            <a:r>
              <a:rPr lang="en-US"/>
              <a:t> A et les </a:t>
            </a:r>
            <a:r>
              <a:rPr lang="en-US" err="1"/>
              <a:t>produits</a:t>
            </a:r>
            <a:r>
              <a:rPr lang="en-US"/>
              <a:t> bio</a:t>
            </a:r>
            <a:endParaRPr lang="fr-FR"/>
          </a:p>
        </p:txBody>
      </p:sp>
      <p:pic>
        <p:nvPicPr>
          <p:cNvPr id="5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11C9C56-4F35-FCC1-C9BF-B9580D27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1" y="1811654"/>
            <a:ext cx="5167745" cy="39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E506-273C-2CF5-7569-D6E14C2F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Q8 // Observe-t-on </a:t>
            </a:r>
            <a:r>
              <a:rPr lang="en-US" sz="3200" b="1" err="1">
                <a:ea typeface="+mj-lt"/>
                <a:cs typeface="+mj-lt"/>
              </a:rPr>
              <a:t>une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corrélation</a:t>
            </a:r>
            <a:r>
              <a:rPr lang="en-US" sz="3200" b="1">
                <a:ea typeface="+mj-lt"/>
                <a:cs typeface="+mj-lt"/>
              </a:rPr>
              <a:t> entre le </a:t>
            </a:r>
            <a:r>
              <a:rPr lang="en-US" sz="3200" b="1" err="1">
                <a:ea typeface="+mj-lt"/>
                <a:cs typeface="+mj-lt"/>
              </a:rPr>
              <a:t>caratère</a:t>
            </a:r>
            <a:r>
              <a:rPr lang="en-US" sz="3200" b="1">
                <a:ea typeface="+mj-lt"/>
                <a:cs typeface="+mj-lt"/>
              </a:rPr>
              <a:t> bio des </a:t>
            </a:r>
            <a:r>
              <a:rPr lang="en-US" sz="3200" b="1" err="1">
                <a:ea typeface="+mj-lt"/>
                <a:cs typeface="+mj-lt"/>
              </a:rPr>
              <a:t>produits</a:t>
            </a:r>
            <a:r>
              <a:rPr lang="en-US" sz="3200" b="1">
                <a:ea typeface="+mj-lt"/>
                <a:cs typeface="+mj-lt"/>
              </a:rPr>
              <a:t> et </a:t>
            </a:r>
            <a:r>
              <a:rPr lang="en-US" sz="3200" b="1" err="1">
                <a:ea typeface="+mj-lt"/>
                <a:cs typeface="+mj-lt"/>
              </a:rPr>
              <a:t>l'aspect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envionnemental</a:t>
            </a:r>
            <a:r>
              <a:rPr lang="en-US" sz="3200" b="1">
                <a:ea typeface="+mj-lt"/>
                <a:cs typeface="+mj-lt"/>
              </a:rPr>
              <a:t> ?</a:t>
            </a:r>
            <a:endParaRPr lang="en-US" sz="3200" b="1"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BC0134-BA28-7BB0-0C13-7B091A91CBAC}"/>
              </a:ext>
            </a:extLst>
          </p:cNvPr>
          <p:cNvSpPr txBox="1"/>
          <p:nvPr/>
        </p:nvSpPr>
        <p:spPr>
          <a:xfrm>
            <a:off x="1706089" y="6070270"/>
            <a:ext cx="9066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=&gt; Forte </a:t>
            </a:r>
            <a:r>
              <a:rPr lang="en-US" err="1"/>
              <a:t>corrélation</a:t>
            </a:r>
            <a:r>
              <a:rPr lang="en-US"/>
              <a:t> entre </a:t>
            </a:r>
            <a:r>
              <a:rPr lang="en-US" err="1"/>
              <a:t>l'écoscore</a:t>
            </a:r>
            <a:r>
              <a:rPr lang="en-US"/>
              <a:t> A et les </a:t>
            </a:r>
            <a:r>
              <a:rPr lang="en-US" err="1"/>
              <a:t>produits</a:t>
            </a:r>
            <a:r>
              <a:rPr lang="en-US"/>
              <a:t> bio</a:t>
            </a:r>
          </a:p>
          <a:p>
            <a:r>
              <a:rPr lang="en-US">
                <a:cs typeface="Calibri"/>
              </a:rPr>
              <a:t>=&gt; </a:t>
            </a:r>
            <a:r>
              <a:rPr lang="en-US" err="1">
                <a:cs typeface="Calibri"/>
              </a:rPr>
              <a:t>Corrélation</a:t>
            </a:r>
            <a:r>
              <a:rPr lang="en-US">
                <a:cs typeface="Calibri"/>
              </a:rPr>
              <a:t> pour les </a:t>
            </a:r>
            <a:r>
              <a:rPr lang="en-US" err="1">
                <a:cs typeface="Calibri"/>
              </a:rPr>
              <a:t>produits</a:t>
            </a:r>
            <a:r>
              <a:rPr lang="en-US">
                <a:cs typeface="Calibri"/>
              </a:rPr>
              <a:t> bio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général</a:t>
            </a:r>
          </a:p>
        </p:txBody>
      </p:sp>
      <p:pic>
        <p:nvPicPr>
          <p:cNvPr id="4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049D9D7-2AE8-AD3A-FB97-04C85D66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8" y="1702982"/>
            <a:ext cx="5167744" cy="42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7C8F-F593-EE55-A5A8-584D3D28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Q9 // Observe-t-on </a:t>
            </a:r>
            <a:r>
              <a:rPr lang="en-US" sz="3200" b="1" err="1">
                <a:ea typeface="+mj-lt"/>
                <a:cs typeface="+mj-lt"/>
              </a:rPr>
              <a:t>une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corrélation</a:t>
            </a:r>
            <a:r>
              <a:rPr lang="en-US" sz="3200" b="1">
                <a:ea typeface="+mj-lt"/>
                <a:cs typeface="+mj-lt"/>
              </a:rPr>
              <a:t> entre la </a:t>
            </a:r>
            <a:r>
              <a:rPr lang="en-US" sz="3200" b="1" err="1">
                <a:ea typeface="+mj-lt"/>
                <a:cs typeface="+mj-lt"/>
              </a:rPr>
              <a:t>la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qualité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nutritionnelle</a:t>
            </a:r>
            <a:r>
              <a:rPr lang="en-US" sz="3200" b="1">
                <a:ea typeface="+mj-lt"/>
                <a:cs typeface="+mj-lt"/>
              </a:rPr>
              <a:t> et </a:t>
            </a:r>
            <a:r>
              <a:rPr lang="en-US" sz="3200" b="1" err="1">
                <a:ea typeface="+mj-lt"/>
                <a:cs typeface="+mj-lt"/>
              </a:rPr>
              <a:t>l'aspect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envionnemental</a:t>
            </a:r>
            <a:r>
              <a:rPr lang="en-US" sz="3200" b="1">
                <a:ea typeface="+mj-lt"/>
                <a:cs typeface="+mj-lt"/>
              </a:rPr>
              <a:t> ?</a:t>
            </a:r>
            <a:endParaRPr lang="en-US" sz="3200" b="1"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496FE-7501-AF80-2463-437A04D33C92}"/>
              </a:ext>
            </a:extLst>
          </p:cNvPr>
          <p:cNvSpPr txBox="1"/>
          <p:nvPr/>
        </p:nvSpPr>
        <p:spPr>
          <a:xfrm>
            <a:off x="1262744" y="6070270"/>
            <a:ext cx="10856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=&gt; Forte </a:t>
            </a:r>
            <a:r>
              <a:rPr lang="en-US" err="1"/>
              <a:t>corrélation</a:t>
            </a:r>
            <a:r>
              <a:rPr lang="en-US"/>
              <a:t> entre les </a:t>
            </a:r>
            <a:r>
              <a:rPr lang="en-US" err="1"/>
              <a:t>écoscores</a:t>
            </a:r>
            <a:r>
              <a:rPr lang="en-US"/>
              <a:t> A et B et le nutriscore </a:t>
            </a:r>
            <a:endParaRPr lang="en-US">
              <a:cs typeface="Calibri"/>
            </a:endParaRPr>
          </a:p>
        </p:txBody>
      </p:sp>
      <p:pic>
        <p:nvPicPr>
          <p:cNvPr id="4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DF29B9-95AB-947A-11DB-94A514D9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699908"/>
            <a:ext cx="4987635" cy="41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20D7-2A61-B8E2-FF2E-63FDDC6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 Light"/>
              </a:rPr>
              <a:t>En conclusion: </a:t>
            </a:r>
            <a:r>
              <a:rPr lang="en-US" sz="3200">
                <a:ea typeface="+mj-lt"/>
                <a:cs typeface="+mj-lt"/>
              </a:rPr>
              <a:t>Quelles marques faut-il </a:t>
            </a:r>
            <a:r>
              <a:rPr lang="en-US" sz="3200" err="1">
                <a:ea typeface="+mj-lt"/>
                <a:cs typeface="+mj-lt"/>
              </a:rPr>
              <a:t>recommander</a:t>
            </a:r>
            <a:r>
              <a:rPr lang="en-US" sz="3200">
                <a:ea typeface="+mj-lt"/>
                <a:cs typeface="+mj-lt"/>
              </a:rPr>
              <a:t> ?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2A5880-1EC3-2365-A0DA-46B6F15A8214}"/>
              </a:ext>
            </a:extLst>
          </p:cNvPr>
          <p:cNvSpPr txBox="1"/>
          <p:nvPr/>
        </p:nvSpPr>
        <p:spPr>
          <a:xfrm>
            <a:off x="511790" y="1825388"/>
            <a:ext cx="111735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cs typeface="Calibri"/>
              </a:rPr>
              <a:t>Sur la base des critères étudiés:</a:t>
            </a:r>
          </a:p>
          <a:p>
            <a:pPr marL="285750" indent="-285750">
              <a:buFont typeface="Calibri"/>
              <a:buChar char="-"/>
            </a:pPr>
            <a:r>
              <a:rPr lang="fr-FR" sz="2400">
                <a:cs typeface="Calibri"/>
              </a:rPr>
              <a:t>Les marques distributeurs bio comme Carrefour Bio, U bio ou Bio Village de Leclerc</a:t>
            </a:r>
          </a:p>
          <a:p>
            <a:pPr marL="285750" indent="-285750">
              <a:buFont typeface="Calibri"/>
              <a:buChar char="-"/>
            </a:pPr>
            <a:endParaRPr lang="fr-F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13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AA1F-F5B8-8BE0-6714-2FBABCDD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+mj-lt"/>
                <a:cs typeface="+mj-lt"/>
              </a:rPr>
              <a:t>En conclusion: Quelles marques ne faut-il surtout pas </a:t>
            </a:r>
            <a:r>
              <a:rPr lang="en-US" sz="3200" err="1">
                <a:ea typeface="+mj-lt"/>
                <a:cs typeface="+mj-lt"/>
              </a:rPr>
              <a:t>recommander</a:t>
            </a:r>
            <a:r>
              <a:rPr lang="en-US" sz="3200">
                <a:ea typeface="+mj-lt"/>
                <a:cs typeface="+mj-lt"/>
              </a:rPr>
              <a:t> ?</a:t>
            </a:r>
            <a:endParaRPr lang="en-US" sz="32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BED1B6-0AC2-FDDD-05C6-12125CBF149F}"/>
              </a:ext>
            </a:extLst>
          </p:cNvPr>
          <p:cNvSpPr txBox="1"/>
          <p:nvPr/>
        </p:nvSpPr>
        <p:spPr>
          <a:xfrm>
            <a:off x="511790" y="1825388"/>
            <a:ext cx="1006522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cs typeface="Calibri"/>
              </a:rPr>
              <a:t>Sur la base des critères étudiés:</a:t>
            </a:r>
          </a:p>
          <a:p>
            <a:pPr marL="285750" indent="-285750">
              <a:buFont typeface="Calibri"/>
              <a:buChar char="-"/>
            </a:pPr>
            <a:r>
              <a:rPr lang="fr-FR" sz="2400" dirty="0">
                <a:cs typeface="Calibri"/>
              </a:rPr>
              <a:t>Certaines marques spécialisées: Maggi, Ducros, Palais des Thés, </a:t>
            </a:r>
            <a:r>
              <a:rPr lang="fr-FR" sz="2400" dirty="0" err="1">
                <a:cs typeface="Calibri"/>
              </a:rPr>
              <a:t>MyProtein</a:t>
            </a:r>
          </a:p>
          <a:p>
            <a:endParaRPr lang="fr-FR" sz="2400" dirty="0">
              <a:cs typeface="Calibri"/>
            </a:endParaRPr>
          </a:p>
          <a:p>
            <a:pPr>
              <a:buFont typeface="Calibri"/>
            </a:pPr>
            <a:r>
              <a:rPr lang="fr-FR" sz="2400" dirty="0">
                <a:cs typeface="Calibri"/>
              </a:rPr>
              <a:t>=&gt; Selon UFC-</a:t>
            </a:r>
            <a:r>
              <a:rPr lang="fr-FR" sz="2400" dirty="0" err="1">
                <a:cs typeface="Calibri"/>
              </a:rPr>
              <a:t>QueChoisir</a:t>
            </a:r>
            <a:r>
              <a:rPr lang="fr-FR" sz="2400" dirty="0">
                <a:cs typeface="Calibri"/>
              </a:rPr>
              <a:t>: entre 80 et 90 % des marques des catégories "Sauces condimentaires", "Biscuits et gâteaux industriels", "barres et goûters chocolatés" ne jouent pas le jeu du Nutri-Score</a:t>
            </a:r>
          </a:p>
          <a:p>
            <a:pPr marL="285750" indent="-285750">
              <a:buFont typeface="Calibri"/>
              <a:buChar char="-"/>
            </a:pPr>
            <a:endParaRPr lang="fr-FR" sz="2400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 sz="2400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5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6E889-AEDF-62A5-5D47-B75D75FD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INTRODUCTION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D90B-AF94-B9C3-7451-A2790854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780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b="1" err="1">
                <a:cs typeface="Calibri"/>
              </a:rPr>
              <a:t>Nutriscore</a:t>
            </a:r>
            <a:r>
              <a:rPr lang="fr-FR">
                <a:cs typeface="Calibri"/>
              </a:rPr>
              <a:t>: "informe sur la qualité nutritionnelle des produits sous forme simplifiée et complémentaire à la déclaration nutritionnelle obligatoire (réglementation européenne)" </a:t>
            </a:r>
            <a:r>
              <a:rPr lang="fr-FR" sz="2400">
                <a:cs typeface="Calibri"/>
              </a:rPr>
              <a:t>- </a:t>
            </a:r>
            <a:r>
              <a:rPr lang="fr-FR" sz="2400" i="1">
                <a:cs typeface="Calibri"/>
              </a:rPr>
              <a:t>source: Santé publique France</a:t>
            </a:r>
          </a:p>
          <a:p>
            <a:pPr marL="0" indent="0">
              <a:buNone/>
            </a:pPr>
            <a:r>
              <a:rPr lang="fr-FR" sz="2400">
                <a:cs typeface="Calibri"/>
              </a:rPr>
              <a:t>=&gt; pour 100g ou 100 ml d'un produit, attribue sur la base d'un score:</a:t>
            </a:r>
          </a:p>
          <a:p>
            <a:pPr marL="0" indent="0">
              <a:buNone/>
            </a:pPr>
            <a:r>
              <a:rPr lang="fr-FR" sz="2400">
                <a:cs typeface="Calibri"/>
              </a:rPr>
              <a:t>-&gt; la teneur en nutriments et aliments à favoriser (comme fibres ou les protéines)</a:t>
            </a:r>
          </a:p>
          <a:p>
            <a:pPr marL="0" indent="0">
              <a:buNone/>
            </a:pPr>
            <a:r>
              <a:rPr lang="fr-FR" sz="2400">
                <a:cs typeface="Calibri"/>
              </a:rPr>
              <a:t>-&gt; la teneur en nutriments à limiter (sucres, sel, etc.)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=&gt; sur la base du volontariat des entreprises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=&gt; Objectif: accessibilité pour tous, pour réduire les inégalités sociales de santé</a:t>
            </a:r>
          </a:p>
        </p:txBody>
      </p:sp>
      <p:pic>
        <p:nvPicPr>
          <p:cNvPr id="4" name="Image 4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D233A917-DF31-329E-3D03-388A0C9A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1" y="290151"/>
            <a:ext cx="2743200" cy="14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E37D9F3-9B9C-D8F2-027C-D9CC0B13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722225"/>
            <a:ext cx="9379528" cy="55655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err="1">
                <a:ea typeface="+mn-lt"/>
                <a:cs typeface="+mn-lt"/>
              </a:rPr>
              <a:t>Ecoscore</a:t>
            </a:r>
            <a:r>
              <a:rPr lang="fr-FR">
                <a:ea typeface="+mn-lt"/>
                <a:cs typeface="+mn-lt"/>
              </a:rPr>
              <a:t>: "attribue un score environnemental aux produits" - </a:t>
            </a:r>
            <a:r>
              <a:rPr lang="fr-FR" sz="2400" i="1">
                <a:ea typeface="+mn-lt"/>
                <a:cs typeface="+mn-lt"/>
              </a:rPr>
              <a:t>source: Agence de la transition écologique (ADEME)</a:t>
            </a:r>
            <a:endParaRPr lang="fr-FR"/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=&gt; impact environnemental selon plusieurs facteurs de la pollution de l'air, des eaux, des océans, du sol et les impacts sur la biosphère</a:t>
            </a:r>
            <a:endParaRPr lang="fr-FR"/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=&gt; calcul selon l'Analyse du Cycle de Vie: "méthodologie d'évaluation normée, </a:t>
            </a:r>
            <a:r>
              <a:rPr lang="fr-FR" err="1">
                <a:ea typeface="+mn-lt"/>
                <a:cs typeface="+mn-lt"/>
              </a:rPr>
              <a:t>multi-critères</a:t>
            </a:r>
            <a:r>
              <a:rPr lang="fr-FR">
                <a:ea typeface="+mn-lt"/>
                <a:cs typeface="+mn-lt"/>
              </a:rPr>
              <a:t> et multi-étapes"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=&gt; s'appuie sur le projet </a:t>
            </a:r>
            <a:r>
              <a:rPr lang="fr-FR" err="1">
                <a:ea typeface="+mn-lt"/>
                <a:cs typeface="+mn-lt"/>
              </a:rPr>
              <a:t>Agribalyse</a:t>
            </a:r>
            <a:r>
              <a:rPr lang="fr-FR">
                <a:ea typeface="+mn-lt"/>
                <a:cs typeface="+mn-lt"/>
              </a:rPr>
              <a:t> de l'ADEME</a:t>
            </a:r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=&gt; inclut d'autres indicateurs complémentaires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=&gt; limites: inclut peu de facteurs liés à la biodiversité</a:t>
            </a:r>
          </a:p>
        </p:txBody>
      </p:sp>
      <p:pic>
        <p:nvPicPr>
          <p:cNvPr id="4" name="Image 5" descr="Une image contenant Police, symbole, logo, texte&#10;&#10;Description générée automatiquement">
            <a:extLst>
              <a:ext uri="{FF2B5EF4-FFF2-40B4-BE49-F238E27FC236}">
                <a16:creationId xmlns:a16="http://schemas.microsoft.com/office/drawing/2014/main" id="{7BE29EE7-CDD7-DF68-ADEB-431B9E91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528" y="200607"/>
            <a:ext cx="13811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2143F0-3606-117E-A45F-7C20ACB0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722225"/>
            <a:ext cx="10543309" cy="55655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cs typeface="Calibri"/>
              </a:rPr>
              <a:t>Label Bio: </a:t>
            </a:r>
            <a:r>
              <a:rPr lang="fr-FR" dirty="0">
                <a:cs typeface="Calibri"/>
              </a:rPr>
              <a:t>"répond aux exigences de la législation européenne: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aucune utilisation de produits chimiques de synthèse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Aucune utilisation d'OGM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Respect du bien-être animal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Pour les produits transformés: au moins 95 % des ingrédients issus de l'agriculture biologique" - </a:t>
            </a:r>
            <a:r>
              <a:rPr lang="fr-FR" sz="2400" i="1" dirty="0">
                <a:cs typeface="Calibri"/>
              </a:rPr>
              <a:t>source: Ministère de l'Economie et des </a:t>
            </a:r>
            <a:r>
              <a:rPr lang="fr-FR" sz="2400" i="1" dirty="0" err="1">
                <a:cs typeface="Calibri"/>
              </a:rPr>
              <a:t>FInances</a:t>
            </a:r>
          </a:p>
          <a:p>
            <a:pPr marL="0" indent="0">
              <a:buNone/>
            </a:pPr>
            <a:endParaRPr lang="fr-FR" sz="2400" i="1" dirty="0"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8 organismes certificateurs en France: Ecocert est le principal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-&gt; visite annuelle des </a:t>
            </a:r>
            <a:r>
              <a:rPr lang="fr-FR" dirty="0">
                <a:cs typeface="Calibri"/>
              </a:rPr>
              <a:t>demandeurs du label bio</a:t>
            </a:r>
          </a:p>
        </p:txBody>
      </p:sp>
      <p:pic>
        <p:nvPicPr>
          <p:cNvPr id="7" name="Image 7" descr="Une image contenant texte, Police, logo, vert&#10;&#10;Description générée automatiquement">
            <a:extLst>
              <a:ext uri="{FF2B5EF4-FFF2-40B4-BE49-F238E27FC236}">
                <a16:creationId xmlns:a16="http://schemas.microsoft.com/office/drawing/2014/main" id="{51AE141C-6E9E-FDF6-396B-816F362C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24" y="167120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EA1D-6A7B-EEB3-E2AD-B448EC71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Q1 // Quelles </a:t>
            </a:r>
            <a:r>
              <a:rPr lang="en-US" sz="3200" b="1" err="1">
                <a:ea typeface="+mj-lt"/>
                <a:cs typeface="+mj-lt"/>
              </a:rPr>
              <a:t>sont</a:t>
            </a:r>
            <a:r>
              <a:rPr lang="en-US" sz="3200" b="1">
                <a:ea typeface="+mj-lt"/>
                <a:cs typeface="+mj-lt"/>
              </a:rPr>
              <a:t> les marques qui </a:t>
            </a:r>
            <a:r>
              <a:rPr lang="en-US" sz="3200" b="1" err="1">
                <a:ea typeface="+mj-lt"/>
                <a:cs typeface="+mj-lt"/>
              </a:rPr>
              <a:t>jouent</a:t>
            </a:r>
            <a:r>
              <a:rPr lang="en-US" sz="3200" b="1">
                <a:ea typeface="+mj-lt"/>
                <a:cs typeface="+mj-lt"/>
              </a:rPr>
              <a:t> le jeu et </a:t>
            </a:r>
            <a:r>
              <a:rPr lang="en-US" sz="3200" b="1" err="1">
                <a:ea typeface="+mj-lt"/>
                <a:cs typeface="+mj-lt"/>
              </a:rPr>
              <a:t>affichent</a:t>
            </a:r>
            <a:r>
              <a:rPr lang="en-US" sz="3200" b="1">
                <a:ea typeface="+mj-lt"/>
                <a:cs typeface="+mj-lt"/>
              </a:rPr>
              <a:t> le </a:t>
            </a:r>
            <a:r>
              <a:rPr lang="en-US" sz="3200" b="1" err="1">
                <a:ea typeface="+mj-lt"/>
                <a:cs typeface="+mj-lt"/>
              </a:rPr>
              <a:t>nutriscore</a:t>
            </a:r>
            <a:r>
              <a:rPr lang="en-US" sz="3200" b="1">
                <a:ea typeface="+mj-lt"/>
                <a:cs typeface="+mj-lt"/>
              </a:rPr>
              <a:t> ?</a:t>
            </a:r>
            <a:endParaRPr lang="en-US" sz="3200" b="1"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3B3CE5-1B09-A44D-4AE9-A291FBCCA569}"/>
              </a:ext>
            </a:extLst>
          </p:cNvPr>
          <p:cNvSpPr txBox="1"/>
          <p:nvPr/>
        </p:nvSpPr>
        <p:spPr>
          <a:xfrm>
            <a:off x="-1698171" y="52983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A7673E-AB92-8D02-47EE-D014BA4B7E78}"/>
              </a:ext>
            </a:extLst>
          </p:cNvPr>
          <p:cNvSpPr txBox="1"/>
          <p:nvPr/>
        </p:nvSpPr>
        <p:spPr>
          <a:xfrm>
            <a:off x="939373" y="5346098"/>
            <a:ext cx="104158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Calibri"/>
              </a:rPr>
              <a:t>ratio_NC</a:t>
            </a:r>
            <a:r>
              <a:rPr lang="fr-FR">
                <a:cs typeface="Calibri" panose="020F0502020204030204"/>
              </a:rPr>
              <a:t> = c'est ratio de produit sans </a:t>
            </a:r>
            <a:r>
              <a:rPr lang="fr-FR" err="1">
                <a:cs typeface="Calibri" panose="020F0502020204030204"/>
              </a:rPr>
              <a:t>nutri_score</a:t>
            </a:r>
            <a:r>
              <a:rPr lang="fr-FR">
                <a:cs typeface="Calibri" panose="020F0502020204030204"/>
              </a:rPr>
              <a:t> par rapport au nombre total de produit de la marque (All)</a:t>
            </a:r>
          </a:p>
          <a:p>
            <a:r>
              <a:rPr lang="fr-FR">
                <a:cs typeface="Calibri" panose="020F0502020204030204"/>
              </a:rPr>
              <a:t>Donc un faible Ratio veut dire</a:t>
            </a:r>
          </a:p>
        </p:txBody>
      </p:sp>
      <p:pic>
        <p:nvPicPr>
          <p:cNvPr id="3" name="Image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DAF6C019-C69A-33D3-CD9A-EDFF8282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1" y="1637602"/>
            <a:ext cx="11881513" cy="34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743-8B82-F8A1-1E85-FEE47BE7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ea typeface="+mj-lt"/>
                <a:cs typeface="+mj-lt"/>
              </a:rPr>
              <a:t>Q2 // Quelles </a:t>
            </a:r>
            <a:r>
              <a:rPr lang="en-US" sz="3200" b="1" err="1">
                <a:ea typeface="+mj-lt"/>
                <a:cs typeface="+mj-lt"/>
              </a:rPr>
              <a:t>sont</a:t>
            </a:r>
            <a:r>
              <a:rPr lang="en-US" sz="3200" b="1">
                <a:ea typeface="+mj-lt"/>
                <a:cs typeface="+mj-lt"/>
              </a:rPr>
              <a:t> les marques qui </a:t>
            </a:r>
            <a:r>
              <a:rPr lang="en-US" sz="3200" b="1" err="1">
                <a:ea typeface="+mj-lt"/>
                <a:cs typeface="+mj-lt"/>
              </a:rPr>
              <a:t>ont</a:t>
            </a:r>
            <a:r>
              <a:rPr lang="en-US" sz="3200" b="1">
                <a:ea typeface="+mj-lt"/>
                <a:cs typeface="+mj-lt"/>
              </a:rPr>
              <a:t> le plus </a:t>
            </a:r>
            <a:r>
              <a:rPr lang="en-US" sz="3200" b="1" err="1">
                <a:ea typeface="+mj-lt"/>
                <a:cs typeface="+mj-lt"/>
              </a:rPr>
              <a:t>recours</a:t>
            </a:r>
            <a:r>
              <a:rPr lang="en-US" sz="3200" b="1">
                <a:ea typeface="+mj-lt"/>
                <a:cs typeface="+mj-lt"/>
              </a:rPr>
              <a:t> aux </a:t>
            </a:r>
            <a:r>
              <a:rPr lang="en-US" sz="3200" b="1" err="1">
                <a:ea typeface="+mj-lt"/>
                <a:cs typeface="+mj-lt"/>
              </a:rPr>
              <a:t>additifs</a:t>
            </a:r>
            <a:r>
              <a:rPr lang="en-US" sz="3200" b="1">
                <a:ea typeface="+mj-lt"/>
                <a:cs typeface="+mj-lt"/>
              </a:rPr>
              <a:t> </a:t>
            </a:r>
            <a:r>
              <a:rPr lang="en-US" sz="3200" b="1" err="1">
                <a:ea typeface="+mj-lt"/>
                <a:cs typeface="+mj-lt"/>
              </a:rPr>
              <a:t>nocifs</a:t>
            </a:r>
            <a:r>
              <a:rPr lang="en-US" sz="3200" b="1">
                <a:ea typeface="+mj-lt"/>
                <a:cs typeface="+mj-lt"/>
              </a:rPr>
              <a:t>?</a:t>
            </a:r>
            <a:endParaRPr lang="en-US" sz="3200" b="1"/>
          </a:p>
        </p:txBody>
      </p:sp>
      <p:pic>
        <p:nvPicPr>
          <p:cNvPr id="4" name="Image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D44850D-4401-20A6-B2A5-2CE7F748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15" y="1456821"/>
            <a:ext cx="6553199" cy="50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9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82129-BEF5-B20A-8CBA-FBBF2B26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0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err="1">
                <a:solidFill>
                  <a:srgbClr val="FFFFFF"/>
                </a:solidFill>
                <a:cs typeface="Calibri Light"/>
              </a:rPr>
              <a:t>Méthode</a:t>
            </a:r>
            <a:r>
              <a:rPr lang="en-US" sz="3700" b="1">
                <a:solidFill>
                  <a:srgbClr val="FFFFFF"/>
                </a:solidFill>
                <a:cs typeface="Calibri Light"/>
              </a:rPr>
              <a:t> de</a:t>
            </a:r>
            <a:br>
              <a:rPr lang="en-US" b="1"/>
            </a:br>
            <a:r>
              <a:rPr lang="en-US" sz="3700" b="1">
                <a:solidFill>
                  <a:srgbClr val="FFFFFF"/>
                </a:solidFill>
                <a:cs typeface="Calibri Light"/>
              </a:rPr>
              <a:t>scoring</a:t>
            </a:r>
          </a:p>
        </p:txBody>
      </p:sp>
      <p:sp>
        <p:nvSpPr>
          <p:cNvPr id="1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D425E9-2E51-E7C7-A8DD-05052EB3765A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Le ratio est pondéré en fonction de son grade associé. La pondération est définie comme suit : </a:t>
            </a:r>
            <a:br>
              <a:rPr lang="en-US"/>
            </a:br>
            <a:r>
              <a:rPr lang="en-US"/>
              <a:t>A = 5 points, B = 4 points, C = 3 points, D = 2 points, E = 1 point.</a:t>
            </a:r>
            <a:br>
              <a:rPr lang="en-US"/>
            </a:br>
            <a:r>
              <a:rPr lang="en-US"/>
              <a:t>Les notes pondérées pour chaque grade sont calculées en multipliant le ratio correspondant par le nombre de points attribué à ce grade.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Enfin, une colonne supplémentaire appelée "Note_Ratio" est ajoutée à "quest_3". Cette colonne contient la somme des notes pondérées pour chaque grade. Elle représente la note attribuée à chaque élément du tableau en fonction de ses ratios de grades.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 utilisant cette méthode de scoring, chaque élément du tableau "quest_3" recevra une note basée sur ses ratios de grades. Cela permet d'évaluer et de comparer les éléments en fonction de leur répartition dans les différents grades.</a:t>
            </a:r>
          </a:p>
        </p:txBody>
      </p:sp>
    </p:spTree>
    <p:extLst>
      <p:ext uri="{BB962C8B-B14F-4D97-AF65-F5344CB8AC3E}">
        <p14:creationId xmlns:p14="http://schemas.microsoft.com/office/powerpoint/2010/main" val="12566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AFC6E-A85A-CF06-8F39-28EF3F4E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ea typeface="+mj-lt"/>
                <a:cs typeface="+mj-lt"/>
              </a:rPr>
              <a:t>Q3 // Quelles sont les marques qui présentent des produits avec la meilleure qualité nutritionnelle ? Les pires ?</a:t>
            </a:r>
            <a:endParaRPr lang="fr-FR" b="1">
              <a:cs typeface="Calibri Light"/>
            </a:endParaRPr>
          </a:p>
        </p:txBody>
      </p:sp>
      <p:pic>
        <p:nvPicPr>
          <p:cNvPr id="4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C015CB9-5CE9-4191-A602-7A7D7002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912"/>
            <a:ext cx="10515600" cy="3659033"/>
          </a:xfr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C283A3B-45B2-6141-693F-3CA3E5F11BA9}"/>
              </a:ext>
            </a:extLst>
          </p:cNvPr>
          <p:cNvSpPr/>
          <p:nvPr/>
        </p:nvSpPr>
        <p:spPr>
          <a:xfrm>
            <a:off x="664723" y="2691318"/>
            <a:ext cx="10846340" cy="151093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C5871A-93FD-D14E-0C62-E9C44B236921}"/>
              </a:ext>
            </a:extLst>
          </p:cNvPr>
          <p:cNvSpPr/>
          <p:nvPr/>
        </p:nvSpPr>
        <p:spPr>
          <a:xfrm>
            <a:off x="664722" y="4247743"/>
            <a:ext cx="10846340" cy="1556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1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72BD27BE-CE4A-38AA-A599-F374C729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1" y="966127"/>
            <a:ext cx="11783269" cy="42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1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Etude sur les produits alimentaires</vt:lpstr>
      <vt:lpstr>INTRODUCTION</vt:lpstr>
      <vt:lpstr>Présentation PowerPoint</vt:lpstr>
      <vt:lpstr>Présentation PowerPoint</vt:lpstr>
      <vt:lpstr>Q1 // Quelles sont les marques qui jouent le jeu et affichent le nutriscore ?</vt:lpstr>
      <vt:lpstr>Q2 // Quelles sont les marques qui ont le plus recours aux additifs nocifs?</vt:lpstr>
      <vt:lpstr>Méthode de scoring</vt:lpstr>
      <vt:lpstr>Q3 // Quelles sont les marques qui présentent des produits avec la meilleure qualité nutritionnelle ? Les pires ?</vt:lpstr>
      <vt:lpstr>Présentation PowerPoint</vt:lpstr>
      <vt:lpstr>Q4 // Quelles sont les marques qui jouent le jeu et affichent l'ecosore ? Lesquelles ne le font pas?</vt:lpstr>
      <vt:lpstr>Q5 // Quelles sont les marques qui semblent le plus respectueuses de l'environnement ?</vt:lpstr>
      <vt:lpstr>Q6 // Quelles sont les marques qui proposent essentiellement des produits biologiques ?</vt:lpstr>
      <vt:lpstr>Q7 // Observe-t-on une corrélation entre le caratère bio des produits et la qualité nutritionnelle ? </vt:lpstr>
      <vt:lpstr>Q8 // Observe-t-on une corrélation entre le caratère bio des produits et l'aspect envionnemental ?</vt:lpstr>
      <vt:lpstr>Q9 // Observe-t-on une corrélation entre la la qualité nutritionnelle et l'aspect envionnemental ?</vt:lpstr>
      <vt:lpstr>En conclusion: Quelles marques faut-il recommander ? </vt:lpstr>
      <vt:lpstr>En conclusion: Quelles marques ne faut-il surtout pas recommander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</cp:revision>
  <dcterms:created xsi:type="dcterms:W3CDTF">2023-07-03T07:40:23Z</dcterms:created>
  <dcterms:modified xsi:type="dcterms:W3CDTF">2023-07-05T12:24:54Z</dcterms:modified>
</cp:coreProperties>
</file>