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81" r:id="rId3"/>
    <p:sldId id="260" r:id="rId4"/>
    <p:sldId id="261" r:id="rId5"/>
    <p:sldId id="264" r:id="rId6"/>
    <p:sldId id="263" r:id="rId7"/>
    <p:sldId id="262" r:id="rId8"/>
    <p:sldId id="265" r:id="rId9"/>
    <p:sldId id="266" r:id="rId10"/>
    <p:sldId id="268" r:id="rId11"/>
    <p:sldId id="269" r:id="rId12"/>
    <p:sldId id="270" r:id="rId13"/>
    <p:sldId id="271" r:id="rId14"/>
    <p:sldId id="258" r:id="rId15"/>
    <p:sldId id="273" r:id="rId16"/>
    <p:sldId id="274" r:id="rId17"/>
    <p:sldId id="272" r:id="rId18"/>
    <p:sldId id="276" r:id="rId19"/>
    <p:sldId id="277" r:id="rId20"/>
    <p:sldId id="278" r:id="rId21"/>
    <p:sldId id="259" r:id="rId22"/>
    <p:sldId id="279" r:id="rId23"/>
    <p:sldId id="286" r:id="rId24"/>
    <p:sldId id="287" r:id="rId25"/>
    <p:sldId id="288"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76A86-6679-47B6-B1DF-A08C991C460D}" type="doc">
      <dgm:prSet loTypeId="urn:microsoft.com/office/officeart/2005/8/layout/cycle3" loCatId="cycle" qsTypeId="urn:microsoft.com/office/officeart/2005/8/quickstyle/3d3" qsCatId="3D" csTypeId="urn:microsoft.com/office/officeart/2005/8/colors/colorful1" csCatId="colorful" phldr="1"/>
      <dgm:spPr/>
      <dgm:t>
        <a:bodyPr/>
        <a:lstStyle/>
        <a:p>
          <a:endParaRPr lang="en-US"/>
        </a:p>
      </dgm:t>
    </dgm:pt>
    <dgm:pt modelId="{6BC65CB4-BC59-4CE5-9CFA-ED1BE7D85152}">
      <dgm:prSet phldrT="[Text]" custT="1"/>
      <dgm:spPr/>
      <dgm:t>
        <a:bodyPr/>
        <a:lstStyle/>
        <a:p>
          <a:r>
            <a:rPr lang="en-US" sz="1400" b="1" dirty="0" smtClean="0"/>
            <a:t>New Strategy</a:t>
          </a:r>
          <a:endParaRPr lang="en-US" sz="1400" b="1" dirty="0"/>
        </a:p>
      </dgm:t>
    </dgm:pt>
    <dgm:pt modelId="{B034CC8F-2F74-4912-B4E8-B3AA83FD17AE}" type="parTrans" cxnId="{F3017623-4B6D-4144-A614-A85669E15501}">
      <dgm:prSet/>
      <dgm:spPr/>
      <dgm:t>
        <a:bodyPr/>
        <a:lstStyle/>
        <a:p>
          <a:endParaRPr lang="en-US" sz="1400" b="1"/>
        </a:p>
      </dgm:t>
    </dgm:pt>
    <dgm:pt modelId="{C36AA4C7-18B1-4FD5-B7D6-FAC10A99BE16}" type="sibTrans" cxnId="{F3017623-4B6D-4144-A614-A85669E15501}">
      <dgm:prSet/>
      <dgm:spPr/>
      <dgm:t>
        <a:bodyPr/>
        <a:lstStyle/>
        <a:p>
          <a:endParaRPr lang="en-US" sz="1400" b="1"/>
        </a:p>
      </dgm:t>
    </dgm:pt>
    <dgm:pt modelId="{19BFEC2B-03A9-4A4B-B837-6FC5A49AE24D}">
      <dgm:prSet phldrT="[Text]" custT="1"/>
      <dgm:spPr/>
      <dgm:t>
        <a:bodyPr/>
        <a:lstStyle/>
        <a:p>
          <a:r>
            <a:rPr lang="en-US" sz="1400" b="1" dirty="0" smtClean="0"/>
            <a:t>New Administrative Problems</a:t>
          </a:r>
          <a:endParaRPr lang="en-US" sz="1400" b="1" dirty="0"/>
        </a:p>
      </dgm:t>
    </dgm:pt>
    <dgm:pt modelId="{29166E7C-075A-4711-9836-B5B8F20D006F}" type="parTrans" cxnId="{DD4C8F0C-5791-4E2F-8F25-9F3D718BD6C4}">
      <dgm:prSet/>
      <dgm:spPr/>
      <dgm:t>
        <a:bodyPr/>
        <a:lstStyle/>
        <a:p>
          <a:endParaRPr lang="en-US" sz="1400" b="1"/>
        </a:p>
      </dgm:t>
    </dgm:pt>
    <dgm:pt modelId="{E0CBC7CE-2713-47A7-A249-713B06A51C45}" type="sibTrans" cxnId="{DD4C8F0C-5791-4E2F-8F25-9F3D718BD6C4}">
      <dgm:prSet/>
      <dgm:spPr/>
      <dgm:t>
        <a:bodyPr/>
        <a:lstStyle/>
        <a:p>
          <a:endParaRPr lang="en-US" sz="1400" b="1"/>
        </a:p>
      </dgm:t>
    </dgm:pt>
    <dgm:pt modelId="{3EF6F800-208F-4735-9239-C5D6C7FD5A51}">
      <dgm:prSet phldrT="[Text]" custT="1"/>
      <dgm:spPr/>
      <dgm:t>
        <a:bodyPr/>
        <a:lstStyle/>
        <a:p>
          <a:r>
            <a:rPr lang="en-US" sz="1400" b="1" dirty="0" smtClean="0"/>
            <a:t>Organization Performance</a:t>
          </a:r>
        </a:p>
        <a:p>
          <a:r>
            <a:rPr lang="en-US" sz="1400" b="1" dirty="0" smtClean="0"/>
            <a:t>Declines</a:t>
          </a:r>
          <a:endParaRPr lang="en-US" sz="1400" b="1" dirty="0"/>
        </a:p>
      </dgm:t>
    </dgm:pt>
    <dgm:pt modelId="{8A57C5C2-30DA-4C15-8E34-246CBD7AB459}" type="parTrans" cxnId="{9D52A975-7DE3-456E-A37F-E8970A1E00EC}">
      <dgm:prSet/>
      <dgm:spPr/>
      <dgm:t>
        <a:bodyPr/>
        <a:lstStyle/>
        <a:p>
          <a:endParaRPr lang="en-US" sz="1400" b="1"/>
        </a:p>
      </dgm:t>
    </dgm:pt>
    <dgm:pt modelId="{62A95CFA-C726-4A44-8F8D-DC4D69D52E05}" type="sibTrans" cxnId="{9D52A975-7DE3-456E-A37F-E8970A1E00EC}">
      <dgm:prSet/>
      <dgm:spPr/>
      <dgm:t>
        <a:bodyPr/>
        <a:lstStyle/>
        <a:p>
          <a:endParaRPr lang="en-US" sz="1400" b="1"/>
        </a:p>
      </dgm:t>
    </dgm:pt>
    <dgm:pt modelId="{0572320A-61FE-41B6-BCA8-120A29E5C11C}">
      <dgm:prSet phldrT="[Text]" custT="1"/>
      <dgm:spPr/>
      <dgm:t>
        <a:bodyPr/>
        <a:lstStyle/>
        <a:p>
          <a:r>
            <a:rPr lang="en-US" sz="1400" b="1" dirty="0" smtClean="0"/>
            <a:t>New Organizational Structure </a:t>
          </a:r>
          <a:endParaRPr lang="en-US" sz="1400" b="1" dirty="0"/>
        </a:p>
      </dgm:t>
    </dgm:pt>
    <dgm:pt modelId="{0E6B4F2C-8AD2-4D29-B892-498ADCA3F4C4}" type="parTrans" cxnId="{ADCE0E44-AEB1-4379-9BE6-3DC8A1E8E3CD}">
      <dgm:prSet/>
      <dgm:spPr/>
      <dgm:t>
        <a:bodyPr/>
        <a:lstStyle/>
        <a:p>
          <a:endParaRPr lang="en-US" sz="1400" b="1"/>
        </a:p>
      </dgm:t>
    </dgm:pt>
    <dgm:pt modelId="{B9A8FC28-2C19-4B08-A360-E4BD315824EE}" type="sibTrans" cxnId="{ADCE0E44-AEB1-4379-9BE6-3DC8A1E8E3CD}">
      <dgm:prSet/>
      <dgm:spPr/>
      <dgm:t>
        <a:bodyPr/>
        <a:lstStyle/>
        <a:p>
          <a:endParaRPr lang="en-US" sz="1400" b="1"/>
        </a:p>
      </dgm:t>
    </dgm:pt>
    <dgm:pt modelId="{7B00F25C-A7E1-4071-BF0A-4E130B22F4BE}">
      <dgm:prSet phldrT="[Text]" custT="1"/>
      <dgm:spPr/>
      <dgm:t>
        <a:bodyPr/>
        <a:lstStyle/>
        <a:p>
          <a:r>
            <a:rPr lang="en-US" sz="1400" b="1" dirty="0" smtClean="0"/>
            <a:t>Organization Performance Improves</a:t>
          </a:r>
          <a:endParaRPr lang="en-US" sz="1400" b="1" dirty="0"/>
        </a:p>
      </dgm:t>
    </dgm:pt>
    <dgm:pt modelId="{0C5A4BD0-0A6F-448D-BCEE-105D820709A8}" type="parTrans" cxnId="{BBC4772D-0E38-4327-ADCF-8A1B710CA4F2}">
      <dgm:prSet/>
      <dgm:spPr/>
      <dgm:t>
        <a:bodyPr/>
        <a:lstStyle/>
        <a:p>
          <a:endParaRPr lang="en-US" sz="1400" b="1"/>
        </a:p>
      </dgm:t>
    </dgm:pt>
    <dgm:pt modelId="{93083212-E94A-4A04-B8DE-B5C603F6A33F}" type="sibTrans" cxnId="{BBC4772D-0E38-4327-ADCF-8A1B710CA4F2}">
      <dgm:prSet/>
      <dgm:spPr/>
      <dgm:t>
        <a:bodyPr/>
        <a:lstStyle/>
        <a:p>
          <a:endParaRPr lang="en-US" sz="1400" b="1"/>
        </a:p>
      </dgm:t>
    </dgm:pt>
    <dgm:pt modelId="{C94F527E-1DF9-49A1-B0C1-5FA71E51E325}" type="pres">
      <dgm:prSet presAssocID="{31276A86-6679-47B6-B1DF-A08C991C460D}" presName="Name0" presStyleCnt="0">
        <dgm:presLayoutVars>
          <dgm:dir/>
          <dgm:resizeHandles val="exact"/>
        </dgm:presLayoutVars>
      </dgm:prSet>
      <dgm:spPr/>
      <dgm:t>
        <a:bodyPr/>
        <a:lstStyle/>
        <a:p>
          <a:endParaRPr lang="en-US"/>
        </a:p>
      </dgm:t>
    </dgm:pt>
    <dgm:pt modelId="{487956F9-9B5E-4D57-BA04-8D349862DC65}" type="pres">
      <dgm:prSet presAssocID="{31276A86-6679-47B6-B1DF-A08C991C460D}" presName="cycle" presStyleCnt="0"/>
      <dgm:spPr/>
    </dgm:pt>
    <dgm:pt modelId="{7A4456A1-3AC8-4EBC-80FF-C1A643B96AF8}" type="pres">
      <dgm:prSet presAssocID="{6BC65CB4-BC59-4CE5-9CFA-ED1BE7D85152}" presName="nodeFirstNode" presStyleLbl="node1" presStyleIdx="0" presStyleCnt="5">
        <dgm:presLayoutVars>
          <dgm:bulletEnabled val="1"/>
        </dgm:presLayoutVars>
      </dgm:prSet>
      <dgm:spPr/>
      <dgm:t>
        <a:bodyPr/>
        <a:lstStyle/>
        <a:p>
          <a:endParaRPr lang="en-US"/>
        </a:p>
      </dgm:t>
    </dgm:pt>
    <dgm:pt modelId="{E1A2CB53-672D-432A-A4BC-84D22765D801}" type="pres">
      <dgm:prSet presAssocID="{C36AA4C7-18B1-4FD5-B7D6-FAC10A99BE16}" presName="sibTransFirstNode" presStyleLbl="bgShp" presStyleIdx="0" presStyleCnt="1"/>
      <dgm:spPr/>
      <dgm:t>
        <a:bodyPr/>
        <a:lstStyle/>
        <a:p>
          <a:endParaRPr lang="en-US"/>
        </a:p>
      </dgm:t>
    </dgm:pt>
    <dgm:pt modelId="{BF13EE2A-E6A3-444E-9F21-E41CD3551FCA}" type="pres">
      <dgm:prSet presAssocID="{19BFEC2B-03A9-4A4B-B837-6FC5A49AE24D}" presName="nodeFollowingNodes" presStyleLbl="node1" presStyleIdx="1" presStyleCnt="5">
        <dgm:presLayoutVars>
          <dgm:bulletEnabled val="1"/>
        </dgm:presLayoutVars>
      </dgm:prSet>
      <dgm:spPr/>
      <dgm:t>
        <a:bodyPr/>
        <a:lstStyle/>
        <a:p>
          <a:endParaRPr lang="en-US"/>
        </a:p>
      </dgm:t>
    </dgm:pt>
    <dgm:pt modelId="{F47AC74C-9FF9-472E-A53D-B2B8C4D34AD2}" type="pres">
      <dgm:prSet presAssocID="{3EF6F800-208F-4735-9239-C5D6C7FD5A51}" presName="nodeFollowingNodes" presStyleLbl="node1" presStyleIdx="2" presStyleCnt="5" custRadScaleRad="109064" custRadScaleInc="-38671">
        <dgm:presLayoutVars>
          <dgm:bulletEnabled val="1"/>
        </dgm:presLayoutVars>
      </dgm:prSet>
      <dgm:spPr/>
      <dgm:t>
        <a:bodyPr/>
        <a:lstStyle/>
        <a:p>
          <a:endParaRPr lang="en-US"/>
        </a:p>
      </dgm:t>
    </dgm:pt>
    <dgm:pt modelId="{566E4690-45E4-48DE-B983-BB0839EAFF6B}" type="pres">
      <dgm:prSet presAssocID="{0572320A-61FE-41B6-BCA8-120A29E5C11C}" presName="nodeFollowingNodes" presStyleLbl="node1" presStyleIdx="3" presStyleCnt="5" custScaleX="109159" custRadScaleRad="97660" custRadScaleInc="29724">
        <dgm:presLayoutVars>
          <dgm:bulletEnabled val="1"/>
        </dgm:presLayoutVars>
      </dgm:prSet>
      <dgm:spPr/>
      <dgm:t>
        <a:bodyPr/>
        <a:lstStyle/>
        <a:p>
          <a:endParaRPr lang="en-US"/>
        </a:p>
      </dgm:t>
    </dgm:pt>
    <dgm:pt modelId="{FD65E71A-0BB1-4D89-A54A-1CB941CC68C4}" type="pres">
      <dgm:prSet presAssocID="{7B00F25C-A7E1-4071-BF0A-4E130B22F4BE}" presName="nodeFollowingNodes" presStyleLbl="node1" presStyleIdx="4" presStyleCnt="5">
        <dgm:presLayoutVars>
          <dgm:bulletEnabled val="1"/>
        </dgm:presLayoutVars>
      </dgm:prSet>
      <dgm:spPr/>
      <dgm:t>
        <a:bodyPr/>
        <a:lstStyle/>
        <a:p>
          <a:endParaRPr lang="en-US"/>
        </a:p>
      </dgm:t>
    </dgm:pt>
  </dgm:ptLst>
  <dgm:cxnLst>
    <dgm:cxn modelId="{F3017623-4B6D-4144-A614-A85669E15501}" srcId="{31276A86-6679-47B6-B1DF-A08C991C460D}" destId="{6BC65CB4-BC59-4CE5-9CFA-ED1BE7D85152}" srcOrd="0" destOrd="0" parTransId="{B034CC8F-2F74-4912-B4E8-B3AA83FD17AE}" sibTransId="{C36AA4C7-18B1-4FD5-B7D6-FAC10A99BE16}"/>
    <dgm:cxn modelId="{28F27732-E2B7-4EFE-921F-BB04CC1444B5}" type="presOf" srcId="{7B00F25C-A7E1-4071-BF0A-4E130B22F4BE}" destId="{FD65E71A-0BB1-4D89-A54A-1CB941CC68C4}" srcOrd="0" destOrd="0" presId="urn:microsoft.com/office/officeart/2005/8/layout/cycle3"/>
    <dgm:cxn modelId="{84E148C8-F2C0-4BEC-A6AB-F2F0BC83A306}" type="presOf" srcId="{19BFEC2B-03A9-4A4B-B837-6FC5A49AE24D}" destId="{BF13EE2A-E6A3-444E-9F21-E41CD3551FCA}" srcOrd="0" destOrd="0" presId="urn:microsoft.com/office/officeart/2005/8/layout/cycle3"/>
    <dgm:cxn modelId="{38D205E0-5628-400E-B2AF-3B181FD8E63A}" type="presOf" srcId="{0572320A-61FE-41B6-BCA8-120A29E5C11C}" destId="{566E4690-45E4-48DE-B983-BB0839EAFF6B}" srcOrd="0" destOrd="0" presId="urn:microsoft.com/office/officeart/2005/8/layout/cycle3"/>
    <dgm:cxn modelId="{95EB333E-692C-4C94-876E-DB871438E11F}" type="presOf" srcId="{C36AA4C7-18B1-4FD5-B7D6-FAC10A99BE16}" destId="{E1A2CB53-672D-432A-A4BC-84D22765D801}" srcOrd="0" destOrd="0" presId="urn:microsoft.com/office/officeart/2005/8/layout/cycle3"/>
    <dgm:cxn modelId="{DD4C8F0C-5791-4E2F-8F25-9F3D718BD6C4}" srcId="{31276A86-6679-47B6-B1DF-A08C991C460D}" destId="{19BFEC2B-03A9-4A4B-B837-6FC5A49AE24D}" srcOrd="1" destOrd="0" parTransId="{29166E7C-075A-4711-9836-B5B8F20D006F}" sibTransId="{E0CBC7CE-2713-47A7-A249-713B06A51C45}"/>
    <dgm:cxn modelId="{00A5DCBA-DAAB-47D1-9248-05752D40C0B3}" type="presOf" srcId="{3EF6F800-208F-4735-9239-C5D6C7FD5A51}" destId="{F47AC74C-9FF9-472E-A53D-B2B8C4D34AD2}" srcOrd="0" destOrd="0" presId="urn:microsoft.com/office/officeart/2005/8/layout/cycle3"/>
    <dgm:cxn modelId="{02BD3E5A-24BC-4D92-B3D9-BFA266431A74}" type="presOf" srcId="{6BC65CB4-BC59-4CE5-9CFA-ED1BE7D85152}" destId="{7A4456A1-3AC8-4EBC-80FF-C1A643B96AF8}" srcOrd="0" destOrd="0" presId="urn:microsoft.com/office/officeart/2005/8/layout/cycle3"/>
    <dgm:cxn modelId="{21EDFBAE-A9DE-4916-BC34-85F039C97A04}" type="presOf" srcId="{31276A86-6679-47B6-B1DF-A08C991C460D}" destId="{C94F527E-1DF9-49A1-B0C1-5FA71E51E325}" srcOrd="0" destOrd="0" presId="urn:microsoft.com/office/officeart/2005/8/layout/cycle3"/>
    <dgm:cxn modelId="{ADCE0E44-AEB1-4379-9BE6-3DC8A1E8E3CD}" srcId="{31276A86-6679-47B6-B1DF-A08C991C460D}" destId="{0572320A-61FE-41B6-BCA8-120A29E5C11C}" srcOrd="3" destOrd="0" parTransId="{0E6B4F2C-8AD2-4D29-B892-498ADCA3F4C4}" sibTransId="{B9A8FC28-2C19-4B08-A360-E4BD315824EE}"/>
    <dgm:cxn modelId="{9D52A975-7DE3-456E-A37F-E8970A1E00EC}" srcId="{31276A86-6679-47B6-B1DF-A08C991C460D}" destId="{3EF6F800-208F-4735-9239-C5D6C7FD5A51}" srcOrd="2" destOrd="0" parTransId="{8A57C5C2-30DA-4C15-8E34-246CBD7AB459}" sibTransId="{62A95CFA-C726-4A44-8F8D-DC4D69D52E05}"/>
    <dgm:cxn modelId="{BBC4772D-0E38-4327-ADCF-8A1B710CA4F2}" srcId="{31276A86-6679-47B6-B1DF-A08C991C460D}" destId="{7B00F25C-A7E1-4071-BF0A-4E130B22F4BE}" srcOrd="4" destOrd="0" parTransId="{0C5A4BD0-0A6F-448D-BCEE-105D820709A8}" sibTransId="{93083212-E94A-4A04-B8DE-B5C603F6A33F}"/>
    <dgm:cxn modelId="{CFBBBA92-8BEB-4246-BCFA-01A6D0EF5778}" type="presParOf" srcId="{C94F527E-1DF9-49A1-B0C1-5FA71E51E325}" destId="{487956F9-9B5E-4D57-BA04-8D349862DC65}" srcOrd="0" destOrd="0" presId="urn:microsoft.com/office/officeart/2005/8/layout/cycle3"/>
    <dgm:cxn modelId="{76BA4F06-3E68-4170-B38E-5C86B8B1FE72}" type="presParOf" srcId="{487956F9-9B5E-4D57-BA04-8D349862DC65}" destId="{7A4456A1-3AC8-4EBC-80FF-C1A643B96AF8}" srcOrd="0" destOrd="0" presId="urn:microsoft.com/office/officeart/2005/8/layout/cycle3"/>
    <dgm:cxn modelId="{914809A0-14B8-4D84-81EC-F587B871E184}" type="presParOf" srcId="{487956F9-9B5E-4D57-BA04-8D349862DC65}" destId="{E1A2CB53-672D-432A-A4BC-84D22765D801}" srcOrd="1" destOrd="0" presId="urn:microsoft.com/office/officeart/2005/8/layout/cycle3"/>
    <dgm:cxn modelId="{65568C57-E076-4FB8-AB28-937336B6F4DB}" type="presParOf" srcId="{487956F9-9B5E-4D57-BA04-8D349862DC65}" destId="{BF13EE2A-E6A3-444E-9F21-E41CD3551FCA}" srcOrd="2" destOrd="0" presId="urn:microsoft.com/office/officeart/2005/8/layout/cycle3"/>
    <dgm:cxn modelId="{28B3E9A3-5FD2-4A69-9215-7C199E608B0A}" type="presParOf" srcId="{487956F9-9B5E-4D57-BA04-8D349862DC65}" destId="{F47AC74C-9FF9-472E-A53D-B2B8C4D34AD2}" srcOrd="3" destOrd="0" presId="urn:microsoft.com/office/officeart/2005/8/layout/cycle3"/>
    <dgm:cxn modelId="{83BD118B-62DB-41F6-8A93-2D3363E1756A}" type="presParOf" srcId="{487956F9-9B5E-4D57-BA04-8D349862DC65}" destId="{566E4690-45E4-48DE-B983-BB0839EAFF6B}" srcOrd="4" destOrd="0" presId="urn:microsoft.com/office/officeart/2005/8/layout/cycle3"/>
    <dgm:cxn modelId="{B8B50F46-0412-4C37-89F6-4D28B1B6AE49}" type="presParOf" srcId="{487956F9-9B5E-4D57-BA04-8D349862DC65}" destId="{FD65E71A-0BB1-4D89-A54A-1CB941CC68C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2CB53-672D-432A-A4BC-84D22765D801}">
      <dsp:nvSpPr>
        <dsp:cNvPr id="0" name=""/>
        <dsp:cNvSpPr/>
      </dsp:nvSpPr>
      <dsp:spPr>
        <a:xfrm>
          <a:off x="1461736" y="-17325"/>
          <a:ext cx="3116120" cy="3116120"/>
        </a:xfrm>
        <a:prstGeom prst="circularArrow">
          <a:avLst>
            <a:gd name="adj1" fmla="val 5544"/>
            <a:gd name="adj2" fmla="val 330680"/>
            <a:gd name="adj3" fmla="val 13817013"/>
            <a:gd name="adj4" fmla="val 17361009"/>
            <a:gd name="adj5" fmla="val 5757"/>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A4456A1-3AC8-4EBC-80FF-C1A643B96AF8}">
      <dsp:nvSpPr>
        <dsp:cNvPr id="0" name=""/>
        <dsp:cNvSpPr/>
      </dsp:nvSpPr>
      <dsp:spPr>
        <a:xfrm>
          <a:off x="2303184" y="750"/>
          <a:ext cx="1433223" cy="716611"/>
        </a:xfrm>
        <a:prstGeom prst="roundRect">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New Strategy</a:t>
          </a:r>
          <a:endParaRPr lang="en-US" sz="1400" b="1" kern="1200" dirty="0"/>
        </a:p>
      </dsp:txBody>
      <dsp:txXfrm>
        <a:off x="2338166" y="35732"/>
        <a:ext cx="1363259" cy="646647"/>
      </dsp:txXfrm>
    </dsp:sp>
    <dsp:sp modelId="{BF13EE2A-E6A3-444E-9F21-E41CD3551FCA}">
      <dsp:nvSpPr>
        <dsp:cNvPr id="0" name=""/>
        <dsp:cNvSpPr/>
      </dsp:nvSpPr>
      <dsp:spPr>
        <a:xfrm>
          <a:off x="3566982" y="918953"/>
          <a:ext cx="1433223" cy="716611"/>
        </a:xfrm>
        <a:prstGeom prst="roundRect">
          <a:avLst/>
        </a:prstGeom>
        <a:solidFill>
          <a:schemeClr val="accent3">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New Administrative Problems</a:t>
          </a:r>
          <a:endParaRPr lang="en-US" sz="1400" b="1" kern="1200" dirty="0"/>
        </a:p>
      </dsp:txBody>
      <dsp:txXfrm>
        <a:off x="3601964" y="953935"/>
        <a:ext cx="1363259" cy="646647"/>
      </dsp:txXfrm>
    </dsp:sp>
    <dsp:sp modelId="{F47AC74C-9FF9-472E-A53D-B2B8C4D34AD2}">
      <dsp:nvSpPr>
        <dsp:cNvPr id="0" name=""/>
        <dsp:cNvSpPr/>
      </dsp:nvSpPr>
      <dsp:spPr>
        <a:xfrm>
          <a:off x="3548093" y="2071624"/>
          <a:ext cx="1433223" cy="716611"/>
        </a:xfrm>
        <a:prstGeom prst="roundRect">
          <a:avLst/>
        </a:prstGeom>
        <a:solidFill>
          <a:schemeClr val="accent4">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Organization Performance</a:t>
          </a:r>
        </a:p>
        <a:p>
          <a:pPr lvl="0" algn="ctr" defTabSz="622300">
            <a:lnSpc>
              <a:spcPct val="90000"/>
            </a:lnSpc>
            <a:spcBef>
              <a:spcPct val="0"/>
            </a:spcBef>
            <a:spcAft>
              <a:spcPct val="35000"/>
            </a:spcAft>
          </a:pPr>
          <a:r>
            <a:rPr lang="en-US" sz="1400" b="1" kern="1200" dirty="0" smtClean="0"/>
            <a:t>Declines</a:t>
          </a:r>
          <a:endParaRPr lang="en-US" sz="1400" b="1" kern="1200" dirty="0"/>
        </a:p>
      </dsp:txBody>
      <dsp:txXfrm>
        <a:off x="3583075" y="2106606"/>
        <a:ext cx="1363259" cy="646647"/>
      </dsp:txXfrm>
    </dsp:sp>
    <dsp:sp modelId="{566E4690-45E4-48DE-B983-BB0839EAFF6B}">
      <dsp:nvSpPr>
        <dsp:cNvPr id="0" name=""/>
        <dsp:cNvSpPr/>
      </dsp:nvSpPr>
      <dsp:spPr>
        <a:xfrm>
          <a:off x="1189864" y="2095411"/>
          <a:ext cx="1564492" cy="716611"/>
        </a:xfrm>
        <a:prstGeom prst="roundRect">
          <a:avLst/>
        </a:prstGeom>
        <a:solidFill>
          <a:schemeClr val="accent5">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New Organizational Structure </a:t>
          </a:r>
          <a:endParaRPr lang="en-US" sz="1400" b="1" kern="1200" dirty="0"/>
        </a:p>
      </dsp:txBody>
      <dsp:txXfrm>
        <a:off x="1224846" y="2130393"/>
        <a:ext cx="1494528" cy="646647"/>
      </dsp:txXfrm>
    </dsp:sp>
    <dsp:sp modelId="{FD65E71A-0BB1-4D89-A54A-1CB941CC68C4}">
      <dsp:nvSpPr>
        <dsp:cNvPr id="0" name=""/>
        <dsp:cNvSpPr/>
      </dsp:nvSpPr>
      <dsp:spPr>
        <a:xfrm>
          <a:off x="1039386" y="918953"/>
          <a:ext cx="1433223" cy="716611"/>
        </a:xfrm>
        <a:prstGeom prst="roundRect">
          <a:avLst/>
        </a:prstGeom>
        <a:solidFill>
          <a:schemeClr val="accent6">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Organization Performance Improves</a:t>
          </a:r>
          <a:endParaRPr lang="en-US" sz="1400" b="1" kern="1200" dirty="0"/>
        </a:p>
      </dsp:txBody>
      <dsp:txXfrm>
        <a:off x="1074368" y="953935"/>
        <a:ext cx="1363259" cy="64664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4/18/2017</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4/18/2017</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4/18/2017</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4/18/2017</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4/18/2017</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2068" y="1125920"/>
            <a:ext cx="4132217" cy="1371600"/>
          </a:xfrm>
        </p:spPr>
        <p:txBody>
          <a:bodyPr/>
          <a:lstStyle/>
          <a:p>
            <a:r>
              <a:rPr lang="en-US" sz="4400" dirty="0" smtClean="0">
                <a:latin typeface="Lucida Handwriting" panose="03010101010101010101" pitchFamily="66" charset="0"/>
              </a:rPr>
              <a:t>VoyagEase</a:t>
            </a:r>
            <a:br>
              <a:rPr lang="en-US" sz="4400" dirty="0" smtClean="0">
                <a:latin typeface="Lucida Handwriting" panose="03010101010101010101" pitchFamily="66" charset="0"/>
              </a:rPr>
            </a:br>
            <a:r>
              <a:rPr lang="en-US" sz="4400" dirty="0" smtClean="0">
                <a:latin typeface="Lucida Handwriting" panose="03010101010101010101" pitchFamily="66" charset="0"/>
              </a:rPr>
              <a:t>    </a:t>
            </a:r>
            <a:r>
              <a:rPr lang="en-US" sz="1800" dirty="0" smtClean="0"/>
              <a:t>Voyages Made Easy</a:t>
            </a:r>
            <a:endParaRPr lang="en-US" sz="1800" dirty="0"/>
          </a:p>
        </p:txBody>
      </p:sp>
      <p:sp>
        <p:nvSpPr>
          <p:cNvPr id="3" name="Subtitle 2"/>
          <p:cNvSpPr>
            <a:spLocks noGrp="1"/>
          </p:cNvSpPr>
          <p:nvPr>
            <p:ph idx="1"/>
          </p:nvPr>
        </p:nvSpPr>
        <p:spPr>
          <a:xfrm>
            <a:off x="261257" y="2847703"/>
            <a:ext cx="11756572" cy="3762102"/>
          </a:xfrm>
        </p:spPr>
        <p:txBody>
          <a:bodyPr>
            <a:normAutofit/>
          </a:bodyPr>
          <a:lstStyle/>
          <a:p>
            <a:pPr marL="0" indent="0" algn="ctr">
              <a:buNone/>
            </a:pPr>
            <a:r>
              <a:rPr lang="en-US" dirty="0" smtClean="0"/>
              <a:t>FINAL PRESENTATION ON BUSINESS STUDY VENTURE </a:t>
            </a:r>
          </a:p>
          <a:p>
            <a:pPr marL="0" indent="0" algn="ctr">
              <a:buNone/>
            </a:pPr>
            <a:r>
              <a:rPr lang="en-US" b="1" dirty="0" smtClean="0"/>
              <a:t>Group 1</a:t>
            </a:r>
          </a:p>
          <a:p>
            <a:pPr marL="0" indent="0" algn="ctr">
              <a:buNone/>
            </a:pPr>
            <a:r>
              <a:rPr lang="en-US" dirty="0" smtClean="0"/>
              <a:t>STRATEGIC MANAGEMENT </a:t>
            </a:r>
          </a:p>
          <a:p>
            <a:pPr marL="0" indent="0" algn="ctr">
              <a:buNone/>
            </a:pPr>
            <a:r>
              <a:rPr lang="en-US" dirty="0" smtClean="0"/>
              <a:t>JAN-MAY 2017  </a:t>
            </a:r>
          </a:p>
          <a:p>
            <a:pPr marL="0" indent="0" algn="ctr">
              <a:buNone/>
            </a:pPr>
            <a:r>
              <a:rPr lang="en-US" dirty="0" smtClean="0"/>
              <a:t>IISc BANGALORE  </a:t>
            </a:r>
          </a:p>
          <a:p>
            <a:pPr marL="0" indent="0" algn="l">
              <a:buNone/>
            </a:pPr>
            <a:r>
              <a:rPr lang="en-US" dirty="0" smtClean="0"/>
              <a:t>By:</a:t>
            </a:r>
            <a:br>
              <a:rPr lang="en-US" dirty="0" smtClean="0"/>
            </a:br>
            <a:r>
              <a:rPr lang="en-US" b="1" dirty="0" smtClean="0"/>
              <a:t>							                             Under the guidance of  ANANDA HARUGERI							Prof. </a:t>
            </a:r>
            <a:r>
              <a:rPr lang="en-US" b="1" dirty="0" err="1" smtClean="0"/>
              <a:t>Parameshwar</a:t>
            </a:r>
            <a:r>
              <a:rPr lang="en-US" b="1" dirty="0" smtClean="0"/>
              <a:t> </a:t>
            </a:r>
            <a:r>
              <a:rPr lang="en-US" b="1" dirty="0"/>
              <a:t>P. </a:t>
            </a:r>
            <a:r>
              <a:rPr lang="en-US" b="1" dirty="0" smtClean="0"/>
              <a:t>IYER</a:t>
            </a:r>
          </a:p>
          <a:p>
            <a:pPr marL="0" indent="0" algn="l">
              <a:buNone/>
            </a:pPr>
            <a:r>
              <a:rPr lang="en-US" b="1" dirty="0" smtClean="0"/>
              <a:t>REDDY NAGA VISHWAS						   Department of Management Studies</a:t>
            </a:r>
          </a:p>
          <a:p>
            <a:pPr marL="0" indent="0" algn="l">
              <a:buNone/>
            </a:pPr>
            <a:r>
              <a:rPr lang="en-US" b="1" dirty="0" smtClean="0"/>
              <a:t>SWARUP BOSE								        IISc, Bangalore</a:t>
            </a:r>
          </a:p>
        </p:txBody>
      </p:sp>
      <p:pic>
        <p:nvPicPr>
          <p:cNvPr id="4" name="Picture 3"/>
          <p:cNvPicPr>
            <a:picLocks noChangeAspect="1"/>
          </p:cNvPicPr>
          <p:nvPr/>
        </p:nvPicPr>
        <p:blipFill>
          <a:blip r:embed="rId2"/>
          <a:stretch>
            <a:fillRect/>
          </a:stretch>
        </p:blipFill>
        <p:spPr>
          <a:xfrm>
            <a:off x="9251039" y="241993"/>
            <a:ext cx="2766790" cy="2605710"/>
          </a:xfrm>
          <a:prstGeom prst="rect">
            <a:avLst/>
          </a:prstGeom>
        </p:spPr>
      </p:pic>
    </p:spTree>
    <p:extLst>
      <p:ext uri="{BB962C8B-B14F-4D97-AF65-F5344CB8AC3E}">
        <p14:creationId xmlns:p14="http://schemas.microsoft.com/office/powerpoint/2010/main" val="2350772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 y="267375"/>
            <a:ext cx="11212286" cy="2913018"/>
          </a:xfrm>
        </p:spPr>
        <p:txBody>
          <a:bodyPr/>
          <a:lstStyle/>
          <a:p>
            <a:pPr marL="0" indent="0">
              <a:buNone/>
            </a:pPr>
            <a:r>
              <a:rPr lang="en-US" b="1" dirty="0" smtClean="0"/>
              <a:t>Specifics</a:t>
            </a:r>
          </a:p>
          <a:p>
            <a:r>
              <a:rPr lang="en-US" dirty="0"/>
              <a:t>In </a:t>
            </a:r>
            <a:r>
              <a:rPr lang="en-US" dirty="0" smtClean="0"/>
              <a:t>2015, Indian travelers </a:t>
            </a:r>
            <a:r>
              <a:rPr lang="en-US" dirty="0"/>
              <a:t>were from 35-44 years age group (21%), followed by the age groups of 45-54 years (20.1%) and </a:t>
            </a:r>
            <a:r>
              <a:rPr lang="en-US" b="1" dirty="0"/>
              <a:t>25-34 years (18.9%)</a:t>
            </a:r>
            <a:r>
              <a:rPr lang="en-US" dirty="0"/>
              <a:t>. The lowest number </a:t>
            </a:r>
            <a:r>
              <a:rPr lang="en-US" dirty="0" smtClean="0"/>
              <a:t>during </a:t>
            </a:r>
            <a:r>
              <a:rPr lang="en-US" dirty="0"/>
              <a:t>the same period occurred in the age-group of 65 &amp; above (8.3%). </a:t>
            </a:r>
            <a:endParaRPr lang="en-US" b="1" dirty="0"/>
          </a:p>
          <a:p>
            <a:r>
              <a:rPr lang="en-US" b="1" dirty="0"/>
              <a:t>When we spoke to our customers who are ready for this service we found the average user being 62% are male, with an average age of 32.5 years.</a:t>
            </a:r>
          </a:p>
          <a:p>
            <a:endParaRPr lang="en-US"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634" y="1947433"/>
            <a:ext cx="4685020" cy="47290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75" y="2206675"/>
            <a:ext cx="6135064" cy="1999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75" y="4311959"/>
            <a:ext cx="4615543" cy="2472931"/>
          </a:xfrm>
          <a:prstGeom prst="rect">
            <a:avLst/>
          </a:prstGeom>
        </p:spPr>
      </p:pic>
    </p:spTree>
    <p:extLst>
      <p:ext uri="{BB962C8B-B14F-4D97-AF65-F5344CB8AC3E}">
        <p14:creationId xmlns:p14="http://schemas.microsoft.com/office/powerpoint/2010/main" val="3698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02" y="224583"/>
            <a:ext cx="8120615" cy="1079782"/>
          </a:xfrm>
        </p:spPr>
        <p:txBody>
          <a:bodyPr>
            <a:normAutofit/>
          </a:bodyPr>
          <a:lstStyle/>
          <a:p>
            <a:r>
              <a:rPr lang="en-US" sz="3200" dirty="0" smtClean="0"/>
              <a:t>Why We need Strategic Management?</a:t>
            </a:r>
            <a:endParaRPr lang="en-US" sz="3200" dirty="0"/>
          </a:p>
        </p:txBody>
      </p:sp>
      <p:sp>
        <p:nvSpPr>
          <p:cNvPr id="3" name="Content Placeholder 2"/>
          <p:cNvSpPr>
            <a:spLocks noGrp="1"/>
          </p:cNvSpPr>
          <p:nvPr>
            <p:ph idx="1"/>
          </p:nvPr>
        </p:nvSpPr>
        <p:spPr>
          <a:xfrm>
            <a:off x="256903" y="1188719"/>
            <a:ext cx="11708674" cy="5408023"/>
          </a:xfrm>
        </p:spPr>
        <p:txBody>
          <a:bodyPr>
            <a:normAutofit fontScale="92500" lnSpcReduction="10000"/>
          </a:bodyPr>
          <a:lstStyle/>
          <a:p>
            <a:endParaRPr lang="en-US" dirty="0" smtClean="0"/>
          </a:p>
          <a:p>
            <a:r>
              <a:rPr lang="en-US" dirty="0" smtClean="0"/>
              <a:t>Our </a:t>
            </a:r>
            <a:r>
              <a:rPr lang="en-US" dirty="0"/>
              <a:t>BSV, VoyagEase, needs strategic management as under strategic planning, the first step is to set the goals or objectives of a business concern. Strategic decisions are taken under strategic management help the smooth sailing of an enterprise. The major areas where we need Strategic Management for our BSV is</a:t>
            </a:r>
          </a:p>
          <a:p>
            <a:pPr marL="0" indent="0" fontAlgn="base">
              <a:buNone/>
            </a:pPr>
            <a:r>
              <a:rPr lang="en-US" dirty="0" smtClean="0"/>
              <a:t>(a</a:t>
            </a:r>
            <a:r>
              <a:rPr lang="en-US" dirty="0"/>
              <a:t>) </a:t>
            </a:r>
            <a:r>
              <a:rPr lang="en-US" b="1" dirty="0"/>
              <a:t>Marketing opportunity: Products, prices, sales potential and sales promotion</a:t>
            </a:r>
            <a:r>
              <a:rPr lang="en-US" dirty="0"/>
              <a:t>.</a:t>
            </a:r>
          </a:p>
          <a:p>
            <a:pPr marL="0" indent="0" fontAlgn="base">
              <a:buNone/>
            </a:pPr>
            <a:r>
              <a:rPr lang="en-US" dirty="0"/>
              <a:t>	-  Since our product is Time Sharing and in India if we do not market our product and make people aware of it then we will never attract the owner and consumer. </a:t>
            </a:r>
          </a:p>
          <a:p>
            <a:pPr marL="0" indent="0" fontAlgn="base">
              <a:buNone/>
            </a:pPr>
            <a:r>
              <a:rPr lang="en-US" dirty="0"/>
              <a:t>	- Pricing right is one of our major concern as the competition in the market to provide the service competitive rates than the Hotels and the other Time Sharing competitors of the market </a:t>
            </a:r>
          </a:p>
          <a:p>
            <a:pPr marL="0" indent="0" fontAlgn="base">
              <a:buNone/>
            </a:pPr>
            <a:r>
              <a:rPr lang="en-US" dirty="0"/>
              <a:t> </a:t>
            </a:r>
            <a:endParaRPr lang="en-US" dirty="0" smtClean="0"/>
          </a:p>
          <a:p>
            <a:pPr marL="0" indent="0" fontAlgn="base">
              <a:buNone/>
            </a:pPr>
            <a:r>
              <a:rPr lang="en-US" dirty="0" smtClean="0"/>
              <a:t>(</a:t>
            </a:r>
            <a:r>
              <a:rPr lang="en-US" dirty="0"/>
              <a:t>b) </a:t>
            </a:r>
            <a:r>
              <a:rPr lang="en-US" b="1" dirty="0"/>
              <a:t>Available distribution channel and costs</a:t>
            </a:r>
            <a:r>
              <a:rPr lang="en-US" b="1" dirty="0" smtClean="0"/>
              <a:t>.</a:t>
            </a:r>
            <a:endParaRPr lang="en-US" b="1" u="sng" dirty="0" smtClean="0"/>
          </a:p>
          <a:p>
            <a:pPr marL="0" indent="0" fontAlgn="base">
              <a:buNone/>
            </a:pPr>
            <a:r>
              <a:rPr lang="en-US" b="1" u="sng" dirty="0" smtClean="0"/>
              <a:t>Distribution </a:t>
            </a:r>
            <a:r>
              <a:rPr lang="en-US" b="1" u="sng" dirty="0"/>
              <a:t>Channel</a:t>
            </a:r>
            <a:endParaRPr lang="en-US" dirty="0"/>
          </a:p>
          <a:p>
            <a:pPr marL="0" indent="0" fontAlgn="base">
              <a:buNone/>
            </a:pPr>
            <a:r>
              <a:rPr lang="en-US" dirty="0"/>
              <a:t>1&gt; The product is a service platform and doesn’t involve any physical logistics related to services</a:t>
            </a:r>
            <a:r>
              <a:rPr lang="en-US" dirty="0" smtClean="0"/>
              <a:t>.</a:t>
            </a:r>
            <a:r>
              <a:rPr lang="en-US" dirty="0"/>
              <a:t> </a:t>
            </a:r>
          </a:p>
          <a:p>
            <a:pPr marL="0" indent="0" fontAlgn="base">
              <a:buNone/>
            </a:pPr>
            <a:r>
              <a:rPr lang="en-US" dirty="0"/>
              <a:t>2&gt;-However the distribution is required to capture the customer base both in the view point of host and visitor.</a:t>
            </a:r>
          </a:p>
          <a:p>
            <a:pPr marL="0" indent="0">
              <a:buNone/>
            </a:pPr>
            <a:r>
              <a:rPr lang="en-US" dirty="0"/>
              <a:t>3&gt;An ideal platform for distribution to operate the product is through internet portal via the website and mobile applications</a:t>
            </a:r>
          </a:p>
          <a:p>
            <a:pPr marL="0" indent="0" fontAlgn="base">
              <a:buNone/>
            </a:pPr>
            <a:r>
              <a:rPr lang="en-US" dirty="0"/>
              <a:t>	</a:t>
            </a:r>
          </a:p>
          <a:p>
            <a:endParaRPr lang="en-US" dirty="0"/>
          </a:p>
        </p:txBody>
      </p:sp>
    </p:spTree>
    <p:extLst>
      <p:ext uri="{BB962C8B-B14F-4D97-AF65-F5344CB8AC3E}">
        <p14:creationId xmlns:p14="http://schemas.microsoft.com/office/powerpoint/2010/main" val="2784780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9256" y="888274"/>
            <a:ext cx="4005943" cy="5146766"/>
          </a:xfrm>
        </p:spPr>
        <p:txBody>
          <a:bodyPr/>
          <a:lstStyle/>
          <a:p>
            <a:pPr fontAlgn="base"/>
            <a:r>
              <a:rPr lang="en-US" b="1" u="sng" dirty="0"/>
              <a:t>Costs</a:t>
            </a:r>
            <a:endParaRPr lang="en-US" dirty="0"/>
          </a:p>
          <a:p>
            <a:pPr marL="0" indent="0" fontAlgn="base">
              <a:buNone/>
            </a:pPr>
            <a:r>
              <a:rPr lang="en-US" dirty="0" smtClean="0"/>
              <a:t> </a:t>
            </a:r>
            <a:r>
              <a:rPr lang="en-US" dirty="0"/>
              <a:t>1&gt; Initial Investment</a:t>
            </a:r>
          </a:p>
          <a:p>
            <a:pPr marL="0" indent="0" fontAlgn="base">
              <a:buNone/>
            </a:pPr>
            <a:r>
              <a:rPr lang="en-US" dirty="0"/>
              <a:t> 2&gt; Running Cost</a:t>
            </a:r>
          </a:p>
          <a:p>
            <a:pPr marL="0" indent="0" fontAlgn="base">
              <a:buNone/>
            </a:pPr>
            <a:r>
              <a:rPr lang="en-US" dirty="0"/>
              <a:t> </a:t>
            </a:r>
          </a:p>
          <a:p>
            <a:endParaRPr lang="en-US" dirty="0"/>
          </a:p>
        </p:txBody>
      </p:sp>
      <p:sp>
        <p:nvSpPr>
          <p:cNvPr id="12" name="Rectangle 3"/>
          <p:cNvSpPr>
            <a:spLocks noChangeArrowheads="1"/>
          </p:cNvSpPr>
          <p:nvPr/>
        </p:nvSpPr>
        <p:spPr bwMode="auto">
          <a:xfrm>
            <a:off x="720350" y="6366794"/>
            <a:ext cx="84568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*All costs are in INR.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84178201"/>
              </p:ext>
            </p:extLst>
          </p:nvPr>
        </p:nvGraphicFramePr>
        <p:xfrm>
          <a:off x="497512" y="470924"/>
          <a:ext cx="5916352" cy="2546596"/>
        </p:xfrm>
        <a:graphic>
          <a:graphicData uri="http://schemas.openxmlformats.org/drawingml/2006/table">
            <a:tbl>
              <a:tblPr firstRow="1" firstCol="1" bandRow="1">
                <a:tableStyleId>{5C22544A-7EE6-4342-B048-85BDC9FD1C3A}</a:tableStyleId>
              </a:tblPr>
              <a:tblGrid>
                <a:gridCol w="2958176">
                  <a:extLst>
                    <a:ext uri="{9D8B030D-6E8A-4147-A177-3AD203B41FA5}">
                      <a16:colId xmlns:a16="http://schemas.microsoft.com/office/drawing/2014/main" val="16981956"/>
                    </a:ext>
                  </a:extLst>
                </a:gridCol>
                <a:gridCol w="2958176">
                  <a:extLst>
                    <a:ext uri="{9D8B030D-6E8A-4147-A177-3AD203B41FA5}">
                      <a16:colId xmlns:a16="http://schemas.microsoft.com/office/drawing/2014/main" val="3881761463"/>
                    </a:ext>
                  </a:extLst>
                </a:gridCol>
              </a:tblGrid>
              <a:tr h="302619">
                <a:tc>
                  <a:txBody>
                    <a:bodyPr/>
                    <a:lstStyle/>
                    <a:p>
                      <a:pPr marL="0" marR="0" algn="just" fontAlgn="base">
                        <a:lnSpc>
                          <a:spcPct val="107000"/>
                        </a:lnSpc>
                        <a:spcBef>
                          <a:spcPts val="0"/>
                        </a:spcBef>
                        <a:spcAft>
                          <a:spcPts val="0"/>
                        </a:spcAft>
                      </a:pPr>
                      <a:r>
                        <a:rPr lang="en-US" sz="1200" dirty="0">
                          <a:effectLst/>
                        </a:rPr>
                        <a:t>Initial Investment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a:effectLst/>
                        </a:rPr>
                        <a:t>Approximate 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088536"/>
                  </a:ext>
                </a:extLst>
              </a:tr>
              <a:tr h="302826">
                <a:tc>
                  <a:txBody>
                    <a:bodyPr/>
                    <a:lstStyle/>
                    <a:p>
                      <a:pPr marL="0" marR="0" algn="just" fontAlgn="base">
                        <a:lnSpc>
                          <a:spcPct val="107000"/>
                        </a:lnSpc>
                        <a:spcBef>
                          <a:spcPts val="0"/>
                        </a:spcBef>
                        <a:spcAft>
                          <a:spcPts val="0"/>
                        </a:spcAft>
                      </a:pPr>
                      <a:r>
                        <a:rPr lang="en-US" sz="1200" dirty="0">
                          <a:effectLst/>
                        </a:rPr>
                        <a:t>Information Technology Platform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smtClean="0">
                          <a:effectLst/>
                        </a:rPr>
                        <a:t>50</a:t>
                      </a:r>
                      <a:r>
                        <a:rPr lang="en-US" sz="1200" baseline="0" dirty="0" smtClean="0">
                          <a:effectLst/>
                        </a:rPr>
                        <a:t> </a:t>
                      </a:r>
                      <a:r>
                        <a:rPr lang="en-US" sz="1200" dirty="0" smtClean="0">
                          <a:effectLst/>
                        </a:rPr>
                        <a:t>lakhs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64216"/>
                  </a:ext>
                </a:extLst>
              </a:tr>
              <a:tr h="530715">
                <a:tc>
                  <a:txBody>
                    <a:bodyPr/>
                    <a:lstStyle/>
                    <a:p>
                      <a:pPr marL="0" marR="0" algn="just" fontAlgn="base">
                        <a:lnSpc>
                          <a:spcPct val="107000"/>
                        </a:lnSpc>
                        <a:spcBef>
                          <a:spcPts val="0"/>
                        </a:spcBef>
                        <a:spcAft>
                          <a:spcPts val="0"/>
                        </a:spcAft>
                      </a:pPr>
                      <a:r>
                        <a:rPr lang="en-US" sz="1200">
                          <a:effectLst/>
                        </a:rPr>
                        <a:t>Human Resource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base" latinLnBrk="0" hangingPunct="1">
                        <a:lnSpc>
                          <a:spcPct val="107000"/>
                        </a:lnSpc>
                        <a:spcBef>
                          <a:spcPts val="0"/>
                        </a:spcBef>
                        <a:spcAft>
                          <a:spcPts val="0"/>
                        </a:spcAft>
                        <a:buClrTx/>
                        <a:buSzTx/>
                        <a:buFontTx/>
                        <a:buNone/>
                        <a:tabLst/>
                        <a:defRPr/>
                      </a:pPr>
                      <a:r>
                        <a:rPr lang="en-US" sz="1200" dirty="0" smtClean="0">
                          <a:effectLst/>
                        </a:rPr>
                        <a:t>15 people = 75</a:t>
                      </a:r>
                      <a:r>
                        <a:rPr lang="en-US" sz="1200" baseline="0" dirty="0" smtClean="0">
                          <a:effectLst/>
                        </a:rPr>
                        <a:t> </a:t>
                      </a:r>
                      <a:r>
                        <a:rPr lang="en-US" sz="1200" dirty="0" smtClean="0">
                          <a:effectLst/>
                        </a:rPr>
                        <a:t>lakhs</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8012080"/>
                  </a:ext>
                </a:extLst>
              </a:tr>
              <a:tr h="553805">
                <a:tc>
                  <a:txBody>
                    <a:bodyPr/>
                    <a:lstStyle/>
                    <a:p>
                      <a:pPr marL="0" marR="0" algn="just" fontAlgn="base">
                        <a:lnSpc>
                          <a:spcPct val="107000"/>
                        </a:lnSpc>
                        <a:spcBef>
                          <a:spcPts val="0"/>
                        </a:spcBef>
                        <a:spcAft>
                          <a:spcPts val="0"/>
                        </a:spcAft>
                      </a:pPr>
                      <a:r>
                        <a:rPr lang="en-US" sz="1200">
                          <a:effectLst/>
                        </a:rPr>
                        <a:t>Marketing and Sales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base" latinLnBrk="0" hangingPunct="1">
                        <a:lnSpc>
                          <a:spcPct val="107000"/>
                        </a:lnSpc>
                        <a:spcBef>
                          <a:spcPts val="0"/>
                        </a:spcBef>
                        <a:spcAft>
                          <a:spcPts val="0"/>
                        </a:spcAft>
                        <a:buClrTx/>
                        <a:buSzTx/>
                        <a:buFontTx/>
                        <a:buNone/>
                        <a:tabLst/>
                        <a:defRPr/>
                      </a:pPr>
                      <a:r>
                        <a:rPr lang="en-US" sz="1200" dirty="0" smtClean="0">
                          <a:effectLst/>
                        </a:rPr>
                        <a:t>50</a:t>
                      </a:r>
                      <a:r>
                        <a:rPr lang="en-US" sz="1200" baseline="0" dirty="0" smtClean="0">
                          <a:effectLst/>
                        </a:rPr>
                        <a:t> </a:t>
                      </a:r>
                      <a:r>
                        <a:rPr lang="en-US" sz="1200" dirty="0" smtClean="0">
                          <a:effectLst/>
                        </a:rPr>
                        <a:t>lakhs</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030087"/>
                  </a:ext>
                </a:extLst>
              </a:tr>
              <a:tr h="302826">
                <a:tc>
                  <a:txBody>
                    <a:bodyPr/>
                    <a:lstStyle/>
                    <a:p>
                      <a:pPr marL="0" marR="0" algn="just" fontAlgn="base">
                        <a:lnSpc>
                          <a:spcPct val="107000"/>
                        </a:lnSpc>
                        <a:spcBef>
                          <a:spcPts val="0"/>
                        </a:spcBef>
                        <a:spcAft>
                          <a:spcPts val="0"/>
                        </a:spcAft>
                      </a:pPr>
                      <a:r>
                        <a:rPr lang="en-US" sz="1200">
                          <a:effectLst/>
                        </a:rPr>
                        <a:t>Office and Furnishing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smtClean="0">
                          <a:effectLst/>
                          <a:latin typeface="+mn-lt"/>
                          <a:ea typeface="+mn-ea"/>
                          <a:cs typeface="+mn-cs"/>
                        </a:rPr>
                        <a:t>25</a:t>
                      </a:r>
                      <a:r>
                        <a:rPr lang="en-US" sz="1200" baseline="0" dirty="0" smtClean="0">
                          <a:effectLst/>
                          <a:latin typeface="+mn-lt"/>
                          <a:ea typeface="+mn-ea"/>
                          <a:cs typeface="+mn-cs"/>
                        </a:rPr>
                        <a:t> lakhs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467618"/>
                  </a:ext>
                </a:extLst>
              </a:tr>
              <a:tr h="553805">
                <a:tc>
                  <a:txBody>
                    <a:bodyPr/>
                    <a:lstStyle/>
                    <a:p>
                      <a:pPr marL="0" marR="0" algn="just" fontAlgn="base">
                        <a:lnSpc>
                          <a:spcPct val="107000"/>
                        </a:lnSpc>
                        <a:spcBef>
                          <a:spcPts val="0"/>
                        </a:spcBef>
                        <a:spcAft>
                          <a:spcPts val="0"/>
                        </a:spcAft>
                      </a:pPr>
                      <a:r>
                        <a:rPr lang="en-US" sz="1200">
                          <a:effectLst/>
                        </a:rPr>
                        <a:t>Establishment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a:effectLst/>
                        </a:rPr>
                        <a:t>Legal:10lakh</a:t>
                      </a:r>
                      <a:endParaRPr lang="en-US" sz="1100" dirty="0">
                        <a:effectLst/>
                      </a:endParaRPr>
                    </a:p>
                    <a:p>
                      <a:pPr marL="0" marR="0" algn="just" fontAlgn="base">
                        <a:lnSpc>
                          <a:spcPct val="107000"/>
                        </a:lnSpc>
                        <a:spcBef>
                          <a:spcPts val="0"/>
                        </a:spcBef>
                        <a:spcAft>
                          <a:spcPts val="0"/>
                        </a:spcAft>
                      </a:pPr>
                      <a:r>
                        <a:rPr lang="en-US" sz="1200" dirty="0">
                          <a:effectLst/>
                        </a:rPr>
                        <a:t>Intellectual Property: 10Lakh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211257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3653723"/>
              </p:ext>
            </p:extLst>
          </p:nvPr>
        </p:nvGraphicFramePr>
        <p:xfrm>
          <a:off x="497514" y="3346673"/>
          <a:ext cx="5916350" cy="2688367"/>
        </p:xfrm>
        <a:graphic>
          <a:graphicData uri="http://schemas.openxmlformats.org/drawingml/2006/table">
            <a:tbl>
              <a:tblPr firstRow="1" firstCol="1" bandRow="1">
                <a:tableStyleId>{5C22544A-7EE6-4342-B048-85BDC9FD1C3A}</a:tableStyleId>
              </a:tblPr>
              <a:tblGrid>
                <a:gridCol w="2958175">
                  <a:extLst>
                    <a:ext uri="{9D8B030D-6E8A-4147-A177-3AD203B41FA5}">
                      <a16:colId xmlns:a16="http://schemas.microsoft.com/office/drawing/2014/main" val="2829729482"/>
                    </a:ext>
                  </a:extLst>
                </a:gridCol>
                <a:gridCol w="2958175">
                  <a:extLst>
                    <a:ext uri="{9D8B030D-6E8A-4147-A177-3AD203B41FA5}">
                      <a16:colId xmlns:a16="http://schemas.microsoft.com/office/drawing/2014/main" val="3679699679"/>
                    </a:ext>
                  </a:extLst>
                </a:gridCol>
              </a:tblGrid>
              <a:tr h="722980">
                <a:tc>
                  <a:txBody>
                    <a:bodyPr/>
                    <a:lstStyle/>
                    <a:p>
                      <a:pPr marL="0" marR="0" algn="just" fontAlgn="base">
                        <a:lnSpc>
                          <a:spcPct val="107000"/>
                        </a:lnSpc>
                        <a:spcBef>
                          <a:spcPts val="0"/>
                        </a:spcBef>
                        <a:spcAft>
                          <a:spcPts val="0"/>
                        </a:spcAft>
                      </a:pPr>
                      <a:r>
                        <a:rPr lang="en-US" sz="1200" dirty="0">
                          <a:effectLst/>
                        </a:rPr>
                        <a:t>Running Cost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a:effectLst/>
                        </a:rPr>
                        <a:t>Approximate </a:t>
                      </a:r>
                      <a:r>
                        <a:rPr lang="en-US" sz="1200" dirty="0" smtClean="0">
                          <a:effectLst/>
                        </a:rPr>
                        <a:t>Cost  P.A</a:t>
                      </a:r>
                      <a:r>
                        <a:rPr lang="en-US" sz="1200" baseline="0" dirty="0" smtClean="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9459920"/>
                  </a:ext>
                </a:extLst>
              </a:tr>
              <a:tr h="470870">
                <a:tc>
                  <a:txBody>
                    <a:bodyPr/>
                    <a:lstStyle/>
                    <a:p>
                      <a:pPr marL="0" marR="0" algn="just" fontAlgn="base">
                        <a:lnSpc>
                          <a:spcPct val="107000"/>
                        </a:lnSpc>
                        <a:spcBef>
                          <a:spcPts val="0"/>
                        </a:spcBef>
                        <a:spcAft>
                          <a:spcPts val="0"/>
                        </a:spcAft>
                      </a:pPr>
                      <a:r>
                        <a:rPr lang="en-US" sz="1200" dirty="0">
                          <a:effectLst/>
                        </a:rPr>
                        <a:t>IT Operations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smtClean="0">
                          <a:effectLst/>
                        </a:rPr>
                        <a:t>10</a:t>
                      </a:r>
                      <a:r>
                        <a:rPr lang="en-US" sz="1200" baseline="0" dirty="0" smtClean="0">
                          <a:effectLst/>
                        </a:rPr>
                        <a:t> </a:t>
                      </a:r>
                      <a:r>
                        <a:rPr lang="en-US" sz="1200" dirty="0" smtClean="0">
                          <a:effectLst/>
                        </a:rPr>
                        <a:t>Lakhs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516064"/>
                  </a:ext>
                </a:extLst>
              </a:tr>
              <a:tr h="394046">
                <a:tc>
                  <a:txBody>
                    <a:bodyPr/>
                    <a:lstStyle/>
                    <a:p>
                      <a:pPr marL="0" marR="0" algn="just" fontAlgn="base">
                        <a:lnSpc>
                          <a:spcPct val="107000"/>
                        </a:lnSpc>
                        <a:spcBef>
                          <a:spcPts val="0"/>
                        </a:spcBef>
                        <a:spcAft>
                          <a:spcPts val="0"/>
                        </a:spcAft>
                      </a:pPr>
                      <a:r>
                        <a:rPr lang="en-US" sz="1200">
                          <a:effectLst/>
                        </a:rPr>
                        <a:t>HR Operations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baseline="0" dirty="0" smtClean="0">
                          <a:effectLst/>
                          <a:latin typeface="+mn-lt"/>
                          <a:ea typeface="+mn-ea"/>
                          <a:cs typeface="+mn-cs"/>
                        </a:rPr>
                        <a:t>20 Lakhs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6651030"/>
                  </a:ext>
                </a:extLst>
              </a:tr>
              <a:tr h="587501">
                <a:tc>
                  <a:txBody>
                    <a:bodyPr/>
                    <a:lstStyle/>
                    <a:p>
                      <a:pPr marL="0" marR="0" algn="just" fontAlgn="base">
                        <a:lnSpc>
                          <a:spcPct val="107000"/>
                        </a:lnSpc>
                        <a:spcBef>
                          <a:spcPts val="0"/>
                        </a:spcBef>
                        <a:spcAft>
                          <a:spcPts val="0"/>
                        </a:spcAft>
                      </a:pPr>
                      <a:r>
                        <a:rPr lang="en-US" sz="1200" dirty="0">
                          <a:effectLst/>
                        </a:rPr>
                        <a:t>Marketing and Sales Operations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smtClean="0">
                          <a:effectLst/>
                        </a:rPr>
                        <a:t>50</a:t>
                      </a:r>
                      <a:r>
                        <a:rPr lang="en-US" sz="1200" baseline="0" dirty="0" smtClean="0">
                          <a:effectLst/>
                        </a:rPr>
                        <a:t> lakhs (Incentive &amp; promotions, tie ups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11973"/>
                  </a:ext>
                </a:extLst>
              </a:tr>
              <a:tr h="512970">
                <a:tc>
                  <a:txBody>
                    <a:bodyPr/>
                    <a:lstStyle/>
                    <a:p>
                      <a:pPr marL="0" marR="0" algn="just" fontAlgn="base">
                        <a:lnSpc>
                          <a:spcPct val="107000"/>
                        </a:lnSpc>
                        <a:spcBef>
                          <a:spcPts val="0"/>
                        </a:spcBef>
                        <a:spcAft>
                          <a:spcPts val="0"/>
                        </a:spcAft>
                      </a:pPr>
                      <a:r>
                        <a:rPr lang="en-US" sz="1200">
                          <a:effectLst/>
                        </a:rPr>
                        <a:t>Host Management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pPr>
                      <a:r>
                        <a:rPr lang="en-US" sz="1200" dirty="0" smtClean="0">
                          <a:effectLst/>
                        </a:rPr>
                        <a:t>50</a:t>
                      </a:r>
                      <a:r>
                        <a:rPr lang="en-US" sz="1200" baseline="0" dirty="0" smtClean="0">
                          <a:effectLst/>
                        </a:rPr>
                        <a:t> lakhs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757874"/>
                  </a:ext>
                </a:extLst>
              </a:tr>
            </a:tbl>
          </a:graphicData>
        </a:graphic>
      </p:graphicFrame>
    </p:spTree>
    <p:extLst>
      <p:ext uri="{BB962C8B-B14F-4D97-AF65-F5344CB8AC3E}">
        <p14:creationId xmlns:p14="http://schemas.microsoft.com/office/powerpoint/2010/main" val="1644542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509451"/>
            <a:ext cx="10694126" cy="5525589"/>
          </a:xfrm>
        </p:spPr>
        <p:txBody>
          <a:bodyPr>
            <a:normAutofit/>
          </a:bodyPr>
          <a:lstStyle/>
          <a:p>
            <a:pPr marL="0" indent="0" fontAlgn="base">
              <a:buNone/>
            </a:pPr>
            <a:r>
              <a:rPr lang="en-US" b="1" dirty="0" smtClean="0"/>
              <a:t>c)The </a:t>
            </a:r>
            <a:r>
              <a:rPr lang="en-US" b="1" dirty="0"/>
              <a:t>scale of company operations</a:t>
            </a:r>
            <a:r>
              <a:rPr lang="en-US" dirty="0"/>
              <a:t>.</a:t>
            </a:r>
          </a:p>
          <a:p>
            <a:pPr marL="0" indent="0" fontAlgn="base">
              <a:buNone/>
            </a:pPr>
            <a:r>
              <a:rPr lang="en-US" dirty="0"/>
              <a:t>	</a:t>
            </a:r>
            <a:br>
              <a:rPr lang="en-US" dirty="0"/>
            </a:br>
            <a:r>
              <a:rPr lang="en-US" dirty="0" smtClean="0"/>
              <a:t>- </a:t>
            </a:r>
            <a:r>
              <a:rPr lang="en-US" dirty="0"/>
              <a:t>The initial focus of operations would be top 10 tourist destination states within India catering the needs of the domestic and international customer. Currently, there are 143 crores of domestic and 2.3 crores of International tourist visits in these top 10 states of India. Considering this the scale of operations is expected to cover more than </a:t>
            </a:r>
            <a:r>
              <a:rPr lang="en-US" b="1" dirty="0"/>
              <a:t>140 crores travel visits every year in India.</a:t>
            </a:r>
            <a:endParaRPr lang="en-US" dirty="0"/>
          </a:p>
          <a:p>
            <a:pPr marL="0" indent="0" fontAlgn="base">
              <a:buNone/>
            </a:pPr>
            <a:r>
              <a:rPr lang="en-US" dirty="0"/>
              <a:t> </a:t>
            </a:r>
          </a:p>
          <a:p>
            <a:pPr marL="0" indent="0" fontAlgn="base">
              <a:buNone/>
            </a:pPr>
            <a:r>
              <a:rPr lang="en-US" dirty="0"/>
              <a:t>(d)</a:t>
            </a:r>
            <a:r>
              <a:rPr lang="en-US" b="1" dirty="0"/>
              <a:t> The planned rate of growth.</a:t>
            </a:r>
            <a:endParaRPr lang="en-US" dirty="0"/>
          </a:p>
          <a:p>
            <a:pPr marL="0" indent="0" fontAlgn="base">
              <a:buNone/>
            </a:pPr>
            <a:r>
              <a:rPr lang="en-US" dirty="0" smtClean="0"/>
              <a:t>Considering </a:t>
            </a:r>
            <a:r>
              <a:rPr lang="en-US" dirty="0"/>
              <a:t>the year on year growth rate about 10 % in the tourism sector in India, the company also expects to grow at this rate and plans to expand to the international market.  </a:t>
            </a:r>
          </a:p>
          <a:p>
            <a:pPr marL="0" indent="0" fontAlgn="base">
              <a:buNone/>
            </a:pPr>
            <a:r>
              <a:rPr lang="en-US" dirty="0"/>
              <a:t> </a:t>
            </a:r>
            <a:r>
              <a:rPr lang="en-US" dirty="0" smtClean="0"/>
              <a:t>Considering </a:t>
            </a:r>
            <a:r>
              <a:rPr lang="en-US" dirty="0"/>
              <a:t>the above aspects of this initiation the strategic management approach is required for initial establishment and effective operations.</a:t>
            </a:r>
          </a:p>
          <a:p>
            <a:endParaRPr lang="en-US" dirty="0"/>
          </a:p>
        </p:txBody>
      </p:sp>
    </p:spTree>
    <p:extLst>
      <p:ext uri="{BB962C8B-B14F-4D97-AF65-F5344CB8AC3E}">
        <p14:creationId xmlns:p14="http://schemas.microsoft.com/office/powerpoint/2010/main" val="3496525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91" y="247898"/>
            <a:ext cx="10058400" cy="613063"/>
          </a:xfrm>
        </p:spPr>
        <p:txBody>
          <a:bodyPr>
            <a:normAutofit fontScale="90000"/>
          </a:bodyPr>
          <a:lstStyle/>
          <a:p>
            <a:r>
              <a:rPr lang="en-US" dirty="0" smtClean="0"/>
              <a:t/>
            </a:r>
            <a:br>
              <a:rPr lang="en-US" dirty="0" smtClean="0"/>
            </a:br>
            <a:r>
              <a:rPr lang="en-US" sz="5300" dirty="0" smtClean="0"/>
              <a:t>Vision &amp; Mission- VoyagEase </a:t>
            </a:r>
            <a:endParaRPr lang="en-US" sz="5300" dirty="0"/>
          </a:p>
        </p:txBody>
      </p:sp>
      <p:sp>
        <p:nvSpPr>
          <p:cNvPr id="3" name="Content Placeholder 2"/>
          <p:cNvSpPr>
            <a:spLocks noGrp="1"/>
          </p:cNvSpPr>
          <p:nvPr>
            <p:ph idx="1"/>
          </p:nvPr>
        </p:nvSpPr>
        <p:spPr>
          <a:xfrm>
            <a:off x="391885" y="1745673"/>
            <a:ext cx="11508377" cy="4746567"/>
          </a:xfrm>
        </p:spPr>
        <p:txBody>
          <a:bodyPr>
            <a:normAutofit/>
          </a:bodyPr>
          <a:lstStyle/>
          <a:p>
            <a:r>
              <a:rPr lang="en-US" sz="2400" b="1" dirty="0"/>
              <a:t>Vision Statement</a:t>
            </a:r>
          </a:p>
          <a:p>
            <a:pPr marL="0" indent="0">
              <a:buNone/>
            </a:pPr>
            <a:r>
              <a:rPr lang="en-US" dirty="0"/>
              <a:t>To build a </a:t>
            </a:r>
            <a:r>
              <a:rPr lang="en-US" b="1" i="1" dirty="0"/>
              <a:t>world class community-driven hospitality company</a:t>
            </a:r>
            <a:r>
              <a:rPr lang="en-US" dirty="0"/>
              <a:t> that makes voyagers feel like they belong to anywhere. </a:t>
            </a:r>
            <a:endParaRPr lang="en-US" dirty="0" smtClean="0"/>
          </a:p>
          <a:p>
            <a:pPr marL="0" indent="0">
              <a:buNone/>
            </a:pPr>
            <a:endParaRPr lang="en-US" dirty="0"/>
          </a:p>
          <a:p>
            <a:pPr marL="0" indent="0">
              <a:buNone/>
            </a:pPr>
            <a:r>
              <a:rPr lang="en-US" dirty="0"/>
              <a:t> </a:t>
            </a:r>
            <a:endParaRPr lang="en-US" sz="2400" b="1" dirty="0"/>
          </a:p>
          <a:p>
            <a:r>
              <a:rPr lang="en-US" sz="2400" b="1" dirty="0"/>
              <a:t>Mission Statement</a:t>
            </a:r>
          </a:p>
          <a:p>
            <a:pPr marL="0" indent="0">
              <a:buNone/>
            </a:pPr>
            <a:r>
              <a:rPr lang="en-US" dirty="0"/>
              <a:t>Create a </a:t>
            </a:r>
            <a:r>
              <a:rPr lang="en-US" b="1" i="1" dirty="0"/>
              <a:t>customer focused platform</a:t>
            </a:r>
            <a:r>
              <a:rPr lang="en-US" dirty="0"/>
              <a:t> where voyagers can belong anywhere and can </a:t>
            </a:r>
            <a:r>
              <a:rPr lang="en-US" i="1" dirty="0"/>
              <a:t>live</a:t>
            </a:r>
            <a:r>
              <a:rPr lang="en-US" dirty="0"/>
              <a:t> in a place, instead of just travelling to it. </a:t>
            </a:r>
          </a:p>
          <a:p>
            <a:pPr marL="0" indent="0">
              <a:buNone/>
            </a:pPr>
            <a:r>
              <a:rPr lang="en-US" dirty="0"/>
              <a:t>Offer </a:t>
            </a:r>
            <a:r>
              <a:rPr lang="en-US" b="1" i="1" dirty="0"/>
              <a:t>hospitality at competitive price</a:t>
            </a:r>
            <a:r>
              <a:rPr lang="en-US" dirty="0"/>
              <a:t> where both host and voyager at benefited. </a:t>
            </a:r>
          </a:p>
          <a:p>
            <a:pPr marL="0" indent="0">
              <a:buNone/>
            </a:pPr>
            <a:r>
              <a:rPr lang="en-US" dirty="0"/>
              <a:t>Facilitate </a:t>
            </a:r>
            <a:r>
              <a:rPr lang="en-US" b="1" i="1" dirty="0"/>
              <a:t>cross-cultural exchanges</a:t>
            </a:r>
            <a:r>
              <a:rPr lang="en-US" dirty="0"/>
              <a:t> by providing voyagers with a safe place to call home and an insider experience of local life</a:t>
            </a:r>
            <a:endParaRPr lang="en-US" sz="2400" dirty="0" smtClean="0"/>
          </a:p>
        </p:txBody>
      </p:sp>
    </p:spTree>
    <p:extLst>
      <p:ext uri="{BB962C8B-B14F-4D97-AF65-F5344CB8AC3E}">
        <p14:creationId xmlns:p14="http://schemas.microsoft.com/office/powerpoint/2010/main" val="4100525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2" y="378821"/>
            <a:ext cx="8190413" cy="6191796"/>
          </a:xfrm>
        </p:spPr>
        <p:txBody>
          <a:bodyPr>
            <a:normAutofit fontScale="77500" lnSpcReduction="20000"/>
          </a:bodyPr>
          <a:lstStyle/>
          <a:p>
            <a:pPr marL="0" indent="0">
              <a:buNone/>
            </a:pPr>
            <a:r>
              <a:rPr lang="en-US" b="1" dirty="0"/>
              <a:t>System Inputs:</a:t>
            </a:r>
            <a:endParaRPr lang="en-US" dirty="0"/>
          </a:p>
          <a:p>
            <a:pPr lvl="0"/>
            <a:r>
              <a:rPr lang="en-US" dirty="0"/>
              <a:t>No. of Personnel to be housed in a location need to be finalized based on which the accommodation requirements at specified location shall be </a:t>
            </a:r>
            <a:r>
              <a:rPr lang="en-US" dirty="0" err="1"/>
              <a:t>freezed</a:t>
            </a:r>
            <a:r>
              <a:rPr lang="en-US" dirty="0"/>
              <a:t>.</a:t>
            </a:r>
          </a:p>
          <a:p>
            <a:r>
              <a:rPr lang="en-US" dirty="0"/>
              <a:t>2. Project Finance: Sufficient availability of funds to complete the project in the specified period</a:t>
            </a:r>
          </a:p>
          <a:p>
            <a:pPr marL="0" indent="0">
              <a:buNone/>
            </a:pPr>
            <a:endParaRPr lang="en-US" dirty="0"/>
          </a:p>
          <a:p>
            <a:pPr marL="0" indent="0">
              <a:buNone/>
            </a:pPr>
            <a:r>
              <a:rPr lang="en-US" b="1" dirty="0"/>
              <a:t>System Outputs:</a:t>
            </a:r>
            <a:endParaRPr lang="en-US" dirty="0"/>
          </a:p>
          <a:p>
            <a:r>
              <a:rPr lang="en-US" dirty="0"/>
              <a:t>An online marketplace and homestay network enabling people to list or rent short-term lodging in residential properties, with the cost of such accommodation set by the property owner. The company receives percentage service fees from both guests and hosts in conjunction with every booking</a:t>
            </a:r>
            <a:r>
              <a:rPr lang="en-US" dirty="0" smtClean="0"/>
              <a:t>.</a:t>
            </a:r>
          </a:p>
          <a:p>
            <a:endParaRPr lang="en-US" dirty="0"/>
          </a:p>
          <a:p>
            <a:pPr marL="0" indent="0">
              <a:buNone/>
            </a:pPr>
            <a:r>
              <a:rPr lang="en-US" b="1" dirty="0" smtClean="0"/>
              <a:t>System </a:t>
            </a:r>
            <a:r>
              <a:rPr lang="en-US" b="1" dirty="0"/>
              <a:t>Parameters:  </a:t>
            </a:r>
            <a:endParaRPr lang="en-US" dirty="0"/>
          </a:p>
          <a:p>
            <a:r>
              <a:rPr lang="en-US" dirty="0"/>
              <a:t>The system parameters are the components of the system </a:t>
            </a:r>
          </a:p>
          <a:p>
            <a:pPr lvl="0"/>
            <a:r>
              <a:rPr lang="en-US" dirty="0"/>
              <a:t>Locations / Availability of the Homes</a:t>
            </a:r>
          </a:p>
          <a:p>
            <a:pPr lvl="0"/>
            <a:r>
              <a:rPr lang="en-US" dirty="0"/>
              <a:t>Design development and Approvals </a:t>
            </a:r>
          </a:p>
          <a:p>
            <a:pPr lvl="0"/>
            <a:r>
              <a:rPr lang="en-US" dirty="0"/>
              <a:t>Cost Estimates</a:t>
            </a:r>
          </a:p>
          <a:p>
            <a:pPr lvl="0"/>
            <a:r>
              <a:rPr lang="en-US" dirty="0"/>
              <a:t>Project Finance</a:t>
            </a:r>
          </a:p>
          <a:p>
            <a:pPr lvl="0"/>
            <a:r>
              <a:rPr lang="en-US" dirty="0"/>
              <a:t>Web and Mobile Applications Development</a:t>
            </a:r>
          </a:p>
          <a:p>
            <a:pPr lvl="0"/>
            <a:r>
              <a:rPr lang="en-US" dirty="0"/>
              <a:t>Third Party Inspection</a:t>
            </a:r>
          </a:p>
          <a:p>
            <a:pPr marL="0" indent="0">
              <a:buNone/>
            </a:pPr>
            <a:r>
              <a:rPr lang="en-US" dirty="0" smtClean="0"/>
              <a:t>     Payments </a:t>
            </a:r>
            <a:r>
              <a:rPr lang="en-US" dirty="0"/>
              <a:t>&amp; Certifications </a:t>
            </a:r>
          </a:p>
          <a:p>
            <a:r>
              <a:rPr lang="en-US" dirty="0" smtClean="0"/>
              <a:t>Regulatory </a:t>
            </a:r>
            <a:r>
              <a:rPr lang="en-US" dirty="0"/>
              <a:t>approvals and</a:t>
            </a:r>
          </a:p>
          <a:p>
            <a:r>
              <a:rPr lang="en-US" dirty="0" smtClean="0"/>
              <a:t>Maintenance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606" y="3189408"/>
            <a:ext cx="4383054" cy="2414558"/>
          </a:xfrm>
          <a:prstGeom prst="rect">
            <a:avLst/>
          </a:prstGeom>
        </p:spPr>
      </p:pic>
    </p:spTree>
    <p:extLst>
      <p:ext uri="{BB962C8B-B14F-4D97-AF65-F5344CB8AC3E}">
        <p14:creationId xmlns:p14="http://schemas.microsoft.com/office/powerpoint/2010/main" val="2153163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783" y="418011"/>
            <a:ext cx="9239794" cy="5473338"/>
          </a:xfrm>
        </p:spPr>
        <p:txBody>
          <a:bodyPr/>
          <a:lstStyle/>
          <a:p>
            <a:endParaRPr lang="en-US" dirty="0"/>
          </a:p>
          <a:p>
            <a:pPr marL="0" indent="0">
              <a:buNone/>
            </a:pPr>
            <a:r>
              <a:rPr lang="en-US" b="1" dirty="0"/>
              <a:t>Environmental Parameters</a:t>
            </a:r>
            <a:endParaRPr lang="en-US" dirty="0"/>
          </a:p>
          <a:p>
            <a:pPr lvl="0"/>
            <a:r>
              <a:rPr lang="en-US" dirty="0"/>
              <a:t>Political Stability</a:t>
            </a:r>
          </a:p>
          <a:p>
            <a:pPr lvl="0"/>
            <a:r>
              <a:rPr lang="en-US" dirty="0"/>
              <a:t>Funding </a:t>
            </a:r>
          </a:p>
          <a:p>
            <a:pPr lvl="0"/>
            <a:r>
              <a:rPr lang="en-US" dirty="0"/>
              <a:t>Availability of host at all required locations.</a:t>
            </a:r>
          </a:p>
          <a:p>
            <a:pPr lvl="0"/>
            <a:r>
              <a:rPr lang="en-US" dirty="0"/>
              <a:t>Availability of Supervisory personnel.</a:t>
            </a:r>
          </a:p>
          <a:p>
            <a:pPr lvl="0"/>
            <a:r>
              <a:rPr lang="en-US" dirty="0"/>
              <a:t>Server and Software malfunctions</a:t>
            </a:r>
          </a:p>
          <a:p>
            <a:pPr lvl="0"/>
            <a:r>
              <a:rPr lang="en-US" dirty="0"/>
              <a:t>Cyber-attack on the website or database</a:t>
            </a:r>
          </a:p>
          <a:p>
            <a:pPr lvl="0"/>
            <a:r>
              <a:rPr lang="en-US" dirty="0"/>
              <a:t>Opposition by cultural groups in locations wherein cultural impact is significant.</a:t>
            </a:r>
          </a:p>
          <a:p>
            <a:pPr lvl="0"/>
            <a:r>
              <a:rPr lang="en-US" dirty="0"/>
              <a:t>Force Majeure in case of natural disasters such as earthquakes, floods and landslides.</a:t>
            </a:r>
          </a:p>
          <a:p>
            <a:endParaRPr lang="en-US" dirty="0"/>
          </a:p>
        </p:txBody>
      </p:sp>
    </p:spTree>
    <p:extLst>
      <p:ext uri="{BB962C8B-B14F-4D97-AF65-F5344CB8AC3E}">
        <p14:creationId xmlns:p14="http://schemas.microsoft.com/office/powerpoint/2010/main" val="319125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195" y="653143"/>
            <a:ext cx="4219302" cy="830997"/>
          </a:xfrm>
          <a:prstGeom prst="rect">
            <a:avLst/>
          </a:prstGeom>
          <a:noFill/>
        </p:spPr>
        <p:txBody>
          <a:bodyPr wrap="square" rtlCol="0">
            <a:spAutoFit/>
          </a:bodyPr>
          <a:lstStyle/>
          <a:p>
            <a:r>
              <a:rPr lang="en-US" sz="2400" dirty="0" smtClean="0"/>
              <a:t>WORK-BREAKDOWN STRUCTURE</a:t>
            </a:r>
            <a:endParaRPr lang="en-US" sz="2400" dirty="0"/>
          </a:p>
        </p:txBody>
      </p:sp>
      <p:pic>
        <p:nvPicPr>
          <p:cNvPr id="7" name="Picture 6"/>
          <p:cNvPicPr>
            <a:picLocks noChangeAspect="1"/>
          </p:cNvPicPr>
          <p:nvPr/>
        </p:nvPicPr>
        <p:blipFill>
          <a:blip r:embed="rId2"/>
          <a:stretch>
            <a:fillRect/>
          </a:stretch>
        </p:blipFill>
        <p:spPr>
          <a:xfrm>
            <a:off x="2357846" y="228045"/>
            <a:ext cx="9843439" cy="6368698"/>
          </a:xfrm>
          <a:prstGeom prst="rect">
            <a:avLst/>
          </a:prstGeom>
        </p:spPr>
      </p:pic>
    </p:spTree>
    <p:extLst>
      <p:ext uri="{BB962C8B-B14F-4D97-AF65-F5344CB8AC3E}">
        <p14:creationId xmlns:p14="http://schemas.microsoft.com/office/powerpoint/2010/main" val="902380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282159076"/>
              </p:ext>
            </p:extLst>
          </p:nvPr>
        </p:nvGraphicFramePr>
        <p:xfrm>
          <a:off x="747729" y="523072"/>
          <a:ext cx="10934050" cy="6334928"/>
        </p:xfrm>
        <a:graphic>
          <a:graphicData uri="http://schemas.openxmlformats.org/presentationml/2006/ole">
            <mc:AlternateContent xmlns:mc="http://schemas.openxmlformats.org/markup-compatibility/2006">
              <mc:Choice xmlns:v="urn:schemas-microsoft-com:vml" Requires="v">
                <p:oleObj spid="_x0000_s5155" name="Document" r:id="rId3" imgW="9159854" imgH="5307526" progId="Word.Document.12">
                  <p:embed/>
                </p:oleObj>
              </mc:Choice>
              <mc:Fallback>
                <p:oleObj name="Document" r:id="rId3" imgW="9159854" imgH="5307526" progId="Word.Document.12">
                  <p:embed/>
                  <p:pic>
                    <p:nvPicPr>
                      <p:cNvPr id="0" name=""/>
                      <p:cNvPicPr/>
                      <p:nvPr/>
                    </p:nvPicPr>
                    <p:blipFill>
                      <a:blip r:embed="rId4"/>
                      <a:stretch>
                        <a:fillRect/>
                      </a:stretch>
                    </p:blipFill>
                    <p:spPr>
                      <a:xfrm>
                        <a:off x="747729" y="523072"/>
                        <a:ext cx="10934050" cy="6334928"/>
                      </a:xfrm>
                      <a:prstGeom prst="rect">
                        <a:avLst/>
                      </a:prstGeom>
                    </p:spPr>
                  </p:pic>
                </p:oleObj>
              </mc:Fallback>
            </mc:AlternateContent>
          </a:graphicData>
        </a:graphic>
      </p:graphicFrame>
    </p:spTree>
    <p:extLst>
      <p:ext uri="{BB962C8B-B14F-4D97-AF65-F5344CB8AC3E}">
        <p14:creationId xmlns:p14="http://schemas.microsoft.com/office/powerpoint/2010/main" val="321729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6" y="274320"/>
            <a:ext cx="11717383" cy="6309360"/>
          </a:xfrm>
        </p:spPr>
        <p:txBody>
          <a:bodyPr>
            <a:normAutofit fontScale="92500" lnSpcReduction="20000"/>
          </a:bodyPr>
          <a:lstStyle/>
          <a:p>
            <a:pPr marL="0" indent="0">
              <a:buNone/>
            </a:pPr>
            <a:r>
              <a:rPr lang="en-US" b="1" dirty="0"/>
              <a:t>Market Research of Our BSV :</a:t>
            </a:r>
          </a:p>
          <a:p>
            <a:pPr marL="0" indent="0">
              <a:buNone/>
            </a:pPr>
            <a:r>
              <a:rPr lang="en-US" b="1" dirty="0" smtClean="0"/>
              <a:t>Outcomes </a:t>
            </a:r>
            <a:r>
              <a:rPr lang="en-US" b="1" dirty="0"/>
              <a:t>of discussions with host: </a:t>
            </a:r>
            <a:endParaRPr lang="en-US" dirty="0"/>
          </a:p>
          <a:p>
            <a:pPr marL="342900" indent="-342900">
              <a:buFont typeface="+mj-lt"/>
              <a:buAutoNum type="arabicPeriod"/>
            </a:pPr>
            <a:r>
              <a:rPr lang="en-US" dirty="0"/>
              <a:t>Towards this task, the team engaged discussions with about 30 hosts in various categories. The host raised initial concerns regarding the payment modality, security and the related agreements. </a:t>
            </a:r>
            <a:endParaRPr lang="en-US" dirty="0" smtClean="0"/>
          </a:p>
          <a:p>
            <a:pPr marL="342900" indent="-342900">
              <a:buFont typeface="+mj-lt"/>
              <a:buAutoNum type="arabicPeriod"/>
            </a:pPr>
            <a:r>
              <a:rPr lang="en-US" dirty="0" smtClean="0"/>
              <a:t>The </a:t>
            </a:r>
            <a:r>
              <a:rPr lang="en-US" dirty="0"/>
              <a:t>payment modality concerns associated with post were clarified by informing them that the payment would be made up front at the beginning of the contract</a:t>
            </a:r>
            <a:r>
              <a:rPr lang="en-US" dirty="0" smtClean="0"/>
              <a:t>.</a:t>
            </a:r>
          </a:p>
          <a:p>
            <a:pPr marL="342900" indent="-342900">
              <a:buFont typeface="+mj-lt"/>
              <a:buAutoNum type="arabicPeriod"/>
            </a:pPr>
            <a:r>
              <a:rPr lang="en-US" dirty="0" smtClean="0"/>
              <a:t> </a:t>
            </a:r>
            <a:r>
              <a:rPr lang="en-US" dirty="0"/>
              <a:t>The security concerns associated with the host were taken care by ensuring that them off the standard insurance process and by verification of the background of the visitors</a:t>
            </a:r>
            <a:r>
              <a:rPr lang="en-US" dirty="0" smtClean="0"/>
              <a:t>.</a:t>
            </a:r>
          </a:p>
          <a:p>
            <a:pPr marL="342900" indent="-342900">
              <a:buFont typeface="+mj-lt"/>
              <a:buAutoNum type="arabicPeriod"/>
            </a:pPr>
            <a:r>
              <a:rPr lang="en-US" dirty="0" smtClean="0"/>
              <a:t> </a:t>
            </a:r>
            <a:r>
              <a:rPr lang="en-US" dirty="0"/>
              <a:t>The hosts was informed that the agreements will be considering local regulations and related requirements. The host were also explained regarding the cancellation policy its associated payments and prioritization of their premises during the next opportunity so that their association with this business venture is valued.</a:t>
            </a:r>
          </a:p>
          <a:p>
            <a:pPr marL="0" indent="0">
              <a:buNone/>
            </a:pPr>
            <a:r>
              <a:rPr lang="en-US" b="1" dirty="0"/>
              <a:t>Outcomes of the discussions with visitors: </a:t>
            </a:r>
            <a:endParaRPr lang="en-US" dirty="0"/>
          </a:p>
          <a:p>
            <a:pPr marL="342900" indent="-342900">
              <a:buFont typeface="+mj-lt"/>
              <a:buAutoNum type="arabicPeriod"/>
            </a:pPr>
            <a:r>
              <a:rPr lang="en-US" dirty="0"/>
              <a:t>The team discussed regarding this business venture with 15 potential visitors. Visitors were interested in knowing the available options, related cost, cancellation policy, security and the differentiated services</a:t>
            </a:r>
            <a:r>
              <a:rPr lang="en-US" dirty="0" smtClean="0"/>
              <a:t>.</a:t>
            </a:r>
          </a:p>
          <a:p>
            <a:pPr marL="342900" indent="-342900">
              <a:buFont typeface="+mj-lt"/>
              <a:buAutoNum type="arabicPeriod"/>
            </a:pPr>
            <a:r>
              <a:rPr lang="en-US" dirty="0" smtClean="0"/>
              <a:t> </a:t>
            </a:r>
            <a:r>
              <a:rPr lang="en-US" dirty="0"/>
              <a:t>The visitors were informed of the available options from the venture like paying guests, hostels, homestays, hotels, dormitories and long stay homes</a:t>
            </a:r>
            <a:r>
              <a:rPr lang="en-US" dirty="0" smtClean="0"/>
              <a:t>.</a:t>
            </a:r>
          </a:p>
          <a:p>
            <a:pPr marL="342900" indent="-342900">
              <a:buFont typeface="+mj-lt"/>
              <a:buAutoNum type="arabicPeriod"/>
            </a:pPr>
            <a:r>
              <a:rPr lang="en-US" dirty="0" smtClean="0"/>
              <a:t> </a:t>
            </a:r>
            <a:r>
              <a:rPr lang="en-US" dirty="0"/>
              <a:t>The visitors were assured of the competitive cost offered by this business venture. During the discussions, the visitors were happy to hear that no cancellation fee would be applied if they do not occupy the host promises per their plan. </a:t>
            </a:r>
            <a:endParaRPr lang="en-US" dirty="0" smtClean="0"/>
          </a:p>
          <a:p>
            <a:pPr marL="342900" indent="-342900">
              <a:buFont typeface="+mj-lt"/>
              <a:buAutoNum type="arabicPeriod"/>
            </a:pPr>
            <a:r>
              <a:rPr lang="en-US" dirty="0" smtClean="0"/>
              <a:t>Considering </a:t>
            </a:r>
            <a:r>
              <a:rPr lang="en-US" dirty="0"/>
              <a:t>the security concerns raised by the visitors they were educated regarding the various insurance policies that they can opt during their stay and also they were assured of the background verification process of hosts. The key services offered by VoyagEase were explained and highlighted to visitors with the comparing the key features of the competition and the benefits of this business venture.</a:t>
            </a:r>
          </a:p>
          <a:p>
            <a:pPr marL="0" indent="0">
              <a:buNone/>
            </a:pPr>
            <a:endParaRPr lang="en-US" dirty="0"/>
          </a:p>
        </p:txBody>
      </p:sp>
    </p:spTree>
    <p:extLst>
      <p:ext uri="{BB962C8B-B14F-4D97-AF65-F5344CB8AC3E}">
        <p14:creationId xmlns:p14="http://schemas.microsoft.com/office/powerpoint/2010/main" val="1962245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9" y="300446"/>
            <a:ext cx="11691257" cy="6330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430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0" y="483326"/>
            <a:ext cx="10341429" cy="3879668"/>
          </a:xfrm>
        </p:spPr>
        <p:txBody>
          <a:bodyPr/>
          <a:lstStyle/>
          <a:p>
            <a:pPr marL="0" indent="0">
              <a:buNone/>
            </a:pPr>
            <a:r>
              <a:rPr lang="en-US" b="1" dirty="0" smtClean="0"/>
              <a:t>Outcomes </a:t>
            </a:r>
            <a:r>
              <a:rPr lang="en-US" b="1" dirty="0"/>
              <a:t>of the discussion with the team:</a:t>
            </a:r>
            <a:endParaRPr lang="en-US" dirty="0"/>
          </a:p>
          <a:p>
            <a:pPr marL="342900" indent="-342900">
              <a:buFont typeface="+mj-lt"/>
              <a:buAutoNum type="arabicPeriod"/>
            </a:pPr>
            <a:r>
              <a:rPr lang="en-US" dirty="0"/>
              <a:t>The team engaged two brainstorming sessions regarding the business venture. </a:t>
            </a:r>
            <a:endParaRPr lang="en-US" dirty="0" smtClean="0"/>
          </a:p>
          <a:p>
            <a:pPr marL="342900" indent="-342900">
              <a:buFont typeface="+mj-lt"/>
              <a:buAutoNum type="arabicPeriod"/>
            </a:pPr>
            <a:r>
              <a:rPr lang="en-US" dirty="0" smtClean="0"/>
              <a:t>The </a:t>
            </a:r>
            <a:r>
              <a:rPr lang="en-US" dirty="0"/>
              <a:t>team raised issues regarding fraud hosts and visitors, capital investment, indemnity, scope of services, and standards for background verification</a:t>
            </a:r>
            <a:r>
              <a:rPr lang="en-US" dirty="0" smtClean="0"/>
              <a:t>.</a:t>
            </a:r>
          </a:p>
          <a:p>
            <a:pPr marL="342900" indent="-342900">
              <a:buFont typeface="+mj-lt"/>
              <a:buAutoNum type="arabicPeriod"/>
            </a:pPr>
            <a:r>
              <a:rPr lang="en-US" dirty="0" smtClean="0"/>
              <a:t> </a:t>
            </a:r>
            <a:r>
              <a:rPr lang="en-US" dirty="0"/>
              <a:t>The team also narrowed down from various solutions to realistically adoptable aspects like, fire wall for the technology platform, investment through venture capitalists, focused services towards Indian hosts and tourists, and background verification adopting the </a:t>
            </a:r>
            <a:r>
              <a:rPr lang="en-US" dirty="0" err="1"/>
              <a:t>Aadhar</a:t>
            </a:r>
            <a:r>
              <a:rPr lang="en-US" dirty="0"/>
              <a:t> and passport photo identity proofs with blacklist of fraudsters</a:t>
            </a:r>
          </a:p>
          <a:p>
            <a:pPr marL="342900" indent="-342900">
              <a:buFont typeface="+mj-lt"/>
              <a:buAutoNum type="arabicPeriod"/>
            </a:pPr>
            <a:endParaRPr lang="en-US" dirty="0"/>
          </a:p>
        </p:txBody>
      </p:sp>
    </p:spTree>
    <p:extLst>
      <p:ext uri="{BB962C8B-B14F-4D97-AF65-F5344CB8AC3E}">
        <p14:creationId xmlns:p14="http://schemas.microsoft.com/office/powerpoint/2010/main" val="441078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3682"/>
            <a:ext cx="10058400" cy="384463"/>
          </a:xfrm>
        </p:spPr>
        <p:txBody>
          <a:bodyPr>
            <a:noAutofit/>
          </a:bodyPr>
          <a:lstStyle/>
          <a:p>
            <a:r>
              <a:rPr lang="en-US" sz="3600" dirty="0" smtClean="0"/>
              <a:t>External Factor Evaluation: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787369"/>
              </p:ext>
            </p:extLst>
          </p:nvPr>
        </p:nvGraphicFramePr>
        <p:xfrm>
          <a:off x="581891" y="955959"/>
          <a:ext cx="7315200" cy="5379158"/>
        </p:xfrm>
        <a:graphic>
          <a:graphicData uri="http://schemas.openxmlformats.org/drawingml/2006/table">
            <a:tbl>
              <a:tblPr firstRow="1" firstCol="1" bandRow="1">
                <a:tableStyleId>{5C22544A-7EE6-4342-B048-85BDC9FD1C3A}</a:tableStyleId>
              </a:tblPr>
              <a:tblGrid>
                <a:gridCol w="405397">
                  <a:extLst>
                    <a:ext uri="{9D8B030D-6E8A-4147-A177-3AD203B41FA5}">
                      <a16:colId xmlns:a16="http://schemas.microsoft.com/office/drawing/2014/main" val="20000"/>
                    </a:ext>
                  </a:extLst>
                </a:gridCol>
                <a:gridCol w="3252203">
                  <a:extLst>
                    <a:ext uri="{9D8B030D-6E8A-4147-A177-3AD203B41FA5}">
                      <a16:colId xmlns:a16="http://schemas.microsoft.com/office/drawing/2014/main" val="20001"/>
                    </a:ext>
                  </a:extLst>
                </a:gridCol>
                <a:gridCol w="1406770">
                  <a:extLst>
                    <a:ext uri="{9D8B030D-6E8A-4147-A177-3AD203B41FA5}">
                      <a16:colId xmlns:a16="http://schemas.microsoft.com/office/drawing/2014/main" val="20002"/>
                    </a:ext>
                  </a:extLst>
                </a:gridCol>
                <a:gridCol w="1045484">
                  <a:extLst>
                    <a:ext uri="{9D8B030D-6E8A-4147-A177-3AD203B41FA5}">
                      <a16:colId xmlns:a16="http://schemas.microsoft.com/office/drawing/2014/main" val="20003"/>
                    </a:ext>
                  </a:extLst>
                </a:gridCol>
                <a:gridCol w="1205346">
                  <a:extLst>
                    <a:ext uri="{9D8B030D-6E8A-4147-A177-3AD203B41FA5}">
                      <a16:colId xmlns:a16="http://schemas.microsoft.com/office/drawing/2014/main" val="20004"/>
                    </a:ext>
                  </a:extLst>
                </a:gridCol>
              </a:tblGrid>
              <a:tr h="356899">
                <a:tc gridSpan="2">
                  <a:txBody>
                    <a:bodyPr/>
                    <a:lstStyle/>
                    <a:p>
                      <a:pPr marL="0" marR="0" algn="just">
                        <a:lnSpc>
                          <a:spcPct val="115000"/>
                        </a:lnSpc>
                        <a:spcBef>
                          <a:spcPts val="0"/>
                        </a:spcBef>
                        <a:spcAft>
                          <a:spcPts val="0"/>
                        </a:spcAft>
                      </a:pPr>
                      <a:r>
                        <a:rPr lang="en-US" sz="1200" dirty="0">
                          <a:effectLst/>
                        </a:rPr>
                        <a:t>Factor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hMerge="1">
                  <a:txBody>
                    <a:bodyPr/>
                    <a:lstStyle/>
                    <a:p>
                      <a:endParaRPr lang="en-US"/>
                    </a:p>
                  </a:txBody>
                  <a:tcPr/>
                </a:tc>
                <a:tc>
                  <a:txBody>
                    <a:bodyPr/>
                    <a:lstStyle/>
                    <a:p>
                      <a:pPr marL="0" marR="0" algn="just">
                        <a:lnSpc>
                          <a:spcPct val="115000"/>
                        </a:lnSpc>
                        <a:spcBef>
                          <a:spcPts val="0"/>
                        </a:spcBef>
                        <a:spcAft>
                          <a:spcPts val="0"/>
                        </a:spcAft>
                      </a:pPr>
                      <a:r>
                        <a:rPr lang="en-US" sz="1200">
                          <a:effectLst/>
                        </a:rPr>
                        <a:t>Weightage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Weighted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0"/>
                  </a:ext>
                </a:extLst>
              </a:tr>
              <a:tr h="209286">
                <a:tc gridSpan="3">
                  <a:txBody>
                    <a:bodyPr/>
                    <a:lstStyle/>
                    <a:p>
                      <a:pPr marL="0" marR="0" algn="just">
                        <a:lnSpc>
                          <a:spcPct val="115000"/>
                        </a:lnSpc>
                        <a:spcBef>
                          <a:spcPts val="0"/>
                        </a:spcBef>
                        <a:spcAft>
                          <a:spcPts val="0"/>
                        </a:spcAft>
                      </a:pPr>
                      <a:r>
                        <a:rPr lang="en-US" sz="1200">
                          <a:effectLst/>
                        </a:rPr>
                        <a:t>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hMerge="1">
                  <a:txBody>
                    <a:bodyPr/>
                    <a:lstStyle/>
                    <a:p>
                      <a:endParaRPr lang="en-US"/>
                    </a:p>
                  </a:txBody>
                  <a:tcPr/>
                </a:tc>
                <a:tc hMerge="1">
                  <a:txBody>
                    <a:bodyPr/>
                    <a:lstStyle/>
                    <a:p>
                      <a:endParaRPr lang="en-US"/>
                    </a:p>
                  </a:txBody>
                  <a:tcPr/>
                </a:tc>
                <a:tc>
                  <a:txBody>
                    <a:bodyPr/>
                    <a:lstStyle/>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1"/>
                  </a:ext>
                </a:extLst>
              </a:tr>
              <a:tr h="209286">
                <a:tc>
                  <a:txBody>
                    <a:bodyPr/>
                    <a:lstStyle/>
                    <a:p>
                      <a:pPr marL="0" marR="0" algn="just">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Tourists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2"/>
                  </a:ext>
                </a:extLst>
              </a:tr>
              <a:tr h="209286">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Hosts offering their premises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3"/>
                  </a:ext>
                </a:extLst>
              </a:tr>
              <a:tr h="209286">
                <a:tc>
                  <a:txBody>
                    <a:bodyPr/>
                    <a:lstStyle/>
                    <a:p>
                      <a:pPr marL="0" marR="0" algn="just">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Political stability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4"/>
                  </a:ext>
                </a:extLst>
              </a:tr>
              <a:tr h="357010">
                <a:tc>
                  <a:txBody>
                    <a:bodyPr/>
                    <a:lstStyle/>
                    <a:p>
                      <a:pPr marL="0" marR="0" algn="just">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Start-up India promotion by government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5"/>
                  </a:ext>
                </a:extLst>
              </a:tr>
              <a:tr h="209286">
                <a:tc>
                  <a:txBody>
                    <a:bodyPr/>
                    <a:lstStyle/>
                    <a:p>
                      <a:pPr marL="0" marR="0" algn="just">
                        <a:lnSpc>
                          <a:spcPct val="115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Tourism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6"/>
                  </a:ext>
                </a:extLst>
              </a:tr>
              <a:tr h="357010">
                <a:tc>
                  <a:txBody>
                    <a:bodyPr/>
                    <a:lstStyle/>
                    <a:p>
                      <a:pPr marL="0" marR="0" algn="just">
                        <a:lnSpc>
                          <a:spcPct val="115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Increasing internet users for booking stay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7"/>
                  </a:ext>
                </a:extLst>
              </a:tr>
              <a:tr h="209286">
                <a:tc>
                  <a:txBody>
                    <a:bodyPr/>
                    <a:lstStyle/>
                    <a:p>
                      <a:pPr marL="0" marR="0" algn="just">
                        <a:lnSpc>
                          <a:spcPct val="115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Social 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8"/>
                  </a:ext>
                </a:extLst>
              </a:tr>
              <a:tr h="209286">
                <a:tc gridSpan="3">
                  <a:txBody>
                    <a:bodyPr/>
                    <a:lstStyle/>
                    <a:p>
                      <a:pPr marL="0" marR="0" algn="just">
                        <a:lnSpc>
                          <a:spcPct val="115000"/>
                        </a:lnSpc>
                        <a:spcBef>
                          <a:spcPts val="0"/>
                        </a:spcBef>
                        <a:spcAft>
                          <a:spcPts val="0"/>
                        </a:spcAft>
                      </a:pPr>
                      <a:r>
                        <a:rPr lang="en-US" sz="1200">
                          <a:effectLst/>
                        </a:rPr>
                        <a:t>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hMerge="1">
                  <a:txBody>
                    <a:bodyPr/>
                    <a:lstStyle/>
                    <a:p>
                      <a:endParaRPr lang="en-US"/>
                    </a:p>
                  </a:txBody>
                  <a:tcPr/>
                </a:tc>
                <a:tc hMerge="1">
                  <a:txBody>
                    <a:bodyPr/>
                    <a:lstStyle/>
                    <a:p>
                      <a:endParaRPr lang="en-US"/>
                    </a:p>
                  </a:txBody>
                  <a:tcPr/>
                </a:tc>
                <a:tc>
                  <a:txBody>
                    <a:bodyPr/>
                    <a:lstStyle/>
                    <a:p>
                      <a:pPr marL="0" marR="0" algn="just">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09"/>
                  </a:ext>
                </a:extLst>
              </a:tr>
              <a:tr h="209286">
                <a:tc>
                  <a:txBody>
                    <a:bodyPr/>
                    <a:lstStyle/>
                    <a:p>
                      <a:pPr marL="0" marR="0" algn="just">
                        <a:lnSpc>
                          <a:spcPct val="115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Competition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0"/>
                  </a:ext>
                </a:extLst>
              </a:tr>
              <a:tr h="209286">
                <a:tc>
                  <a:txBody>
                    <a:bodyPr/>
                    <a:lstStyle/>
                    <a:p>
                      <a:pPr marL="0" marR="0" algn="just">
                        <a:lnSpc>
                          <a:spcPct val="115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Security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1"/>
                  </a:ext>
                </a:extLst>
              </a:tr>
              <a:tr h="356899">
                <a:tc>
                  <a:txBody>
                    <a:bodyPr/>
                    <a:lstStyle/>
                    <a:p>
                      <a:pPr marL="0" marR="0" algn="just">
                        <a:lnSpc>
                          <a:spcPct val="115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Quality perception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2"/>
                  </a:ext>
                </a:extLst>
              </a:tr>
              <a:tr h="356899">
                <a:tc>
                  <a:txBody>
                    <a:bodyPr/>
                    <a:lstStyle/>
                    <a:p>
                      <a:pPr marL="0" marR="0" algn="just">
                        <a:lnSpc>
                          <a:spcPct val="115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dirty="0">
                          <a:effectLst/>
                        </a:rPr>
                        <a:t>Cyber attack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3"/>
                  </a:ext>
                </a:extLst>
              </a:tr>
              <a:tr h="356899">
                <a:tc>
                  <a:txBody>
                    <a:bodyPr/>
                    <a:lstStyle/>
                    <a:p>
                      <a:pPr marL="0" marR="0" algn="just">
                        <a:lnSpc>
                          <a:spcPct val="115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Seasonal variation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4"/>
                  </a:ext>
                </a:extLst>
              </a:tr>
              <a:tr h="356899">
                <a:tc>
                  <a:txBody>
                    <a:bodyPr/>
                    <a:lstStyle/>
                    <a:p>
                      <a:pPr marL="0" marR="0" algn="just">
                        <a:lnSpc>
                          <a:spcPct val="115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Infrastructure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5"/>
                  </a:ext>
                </a:extLst>
              </a:tr>
              <a:tr h="356899">
                <a:tc>
                  <a:txBody>
                    <a:bodyPr/>
                    <a:lstStyle/>
                    <a:p>
                      <a:pPr marL="0" marR="0" algn="just">
                        <a:lnSpc>
                          <a:spcPct val="115000"/>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Legal environment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6"/>
                  </a:ext>
                </a:extLst>
              </a:tr>
              <a:tr h="356899">
                <a:tc>
                  <a:txBody>
                    <a:bodyPr/>
                    <a:lstStyle/>
                    <a:p>
                      <a:pPr marL="0" marR="0" algn="just">
                        <a:lnSpc>
                          <a:spcPct val="115000"/>
                        </a:lnSpc>
                        <a:spcBef>
                          <a:spcPts val="0"/>
                        </a:spcBef>
                        <a:spcAft>
                          <a:spcPts val="0"/>
                        </a:spcAft>
                      </a:pPr>
                      <a:r>
                        <a:rPr lang="en-US"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Social 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7"/>
                  </a:ext>
                </a:extLst>
              </a:tr>
              <a:tr h="209286">
                <a:tc>
                  <a:txBody>
                    <a:bodyPr/>
                    <a:lstStyle/>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b="1" dirty="0">
                          <a:effectLst/>
                        </a:rPr>
                        <a:t>1.00</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tc>
                  <a:txBody>
                    <a:bodyPr/>
                    <a:lstStyle/>
                    <a:p>
                      <a:pPr marL="0" marR="0" algn="just">
                        <a:lnSpc>
                          <a:spcPct val="115000"/>
                        </a:lnSpc>
                        <a:spcBef>
                          <a:spcPts val="0"/>
                        </a:spcBef>
                        <a:spcAft>
                          <a:spcPts val="0"/>
                        </a:spcAft>
                      </a:pPr>
                      <a:r>
                        <a:rPr lang="en-US" sz="1200" b="1" dirty="0">
                          <a:effectLst/>
                        </a:rPr>
                        <a:t>2.64</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5" marR="66045" marT="0" marB="0"/>
                </a:tc>
                <a:extLst>
                  <a:ext uri="{0D108BD9-81ED-4DB2-BD59-A6C34878D82A}">
                    <a16:rowId xmlns:a16="http://schemas.microsoft.com/office/drawing/2014/main" val="10018"/>
                  </a:ext>
                </a:extLst>
              </a:tr>
            </a:tbl>
          </a:graphicData>
        </a:graphic>
      </p:graphicFrame>
      <p:sp>
        <p:nvSpPr>
          <p:cNvPr id="6" name="Rounded Rectangle 5"/>
          <p:cNvSpPr/>
          <p:nvPr/>
        </p:nvSpPr>
        <p:spPr>
          <a:xfrm>
            <a:off x="8406246" y="1818409"/>
            <a:ext cx="3314700" cy="3823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VoyagEase scores 2.64 in EFE matrix which is above than standard score of 2.5. We would be working towards aspiring for a better score. Venture needs to take opportunity of the market potential as well as work towards security, seasonal variation and legal environment.</a:t>
            </a:r>
          </a:p>
        </p:txBody>
      </p:sp>
    </p:spTree>
    <p:extLst>
      <p:ext uri="{BB962C8B-B14F-4D97-AF65-F5344CB8AC3E}">
        <p14:creationId xmlns:p14="http://schemas.microsoft.com/office/powerpoint/2010/main" val="3162916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73142"/>
          </a:xfrm>
        </p:spPr>
        <p:txBody>
          <a:bodyPr>
            <a:normAutofit/>
          </a:bodyPr>
          <a:lstStyle/>
          <a:p>
            <a:r>
              <a:rPr lang="en-US" sz="2800" dirty="0" smtClean="0"/>
              <a:t>Internal Factor Evaluation </a:t>
            </a:r>
            <a:endParaRPr lang="en-US" sz="2800" dirty="0"/>
          </a:p>
        </p:txBody>
      </p:sp>
      <p:sp>
        <p:nvSpPr>
          <p:cNvPr id="6" name="Rounded Rectangle 5"/>
          <p:cNvSpPr/>
          <p:nvPr/>
        </p:nvSpPr>
        <p:spPr>
          <a:xfrm>
            <a:off x="7824355" y="1974273"/>
            <a:ext cx="3408218" cy="2982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VoyagEase scores 2.65 in </a:t>
            </a:r>
            <a:r>
              <a:rPr lang="en-US" dirty="0"/>
              <a:t>I</a:t>
            </a:r>
            <a:r>
              <a:rPr lang="en-US" dirty="0" smtClean="0"/>
              <a:t>FE matrix which is little above to standard score of 2.5 . We would be working towards creating a niche in the market and productize our service offering as well as attract investors to improve our internal strength.</a:t>
            </a:r>
          </a:p>
        </p:txBody>
      </p:sp>
      <p:graphicFrame>
        <p:nvGraphicFramePr>
          <p:cNvPr id="8" name="Content Placeholder 7"/>
          <p:cNvGraphicFramePr>
            <a:graphicFrameLocks noGrp="1"/>
          </p:cNvGraphicFramePr>
          <p:nvPr>
            <p:ph idx="1"/>
            <p:extLst/>
          </p:nvPr>
        </p:nvGraphicFramePr>
        <p:xfrm>
          <a:off x="1156710" y="1288474"/>
          <a:ext cx="5877935" cy="4073234"/>
        </p:xfrm>
        <a:graphic>
          <a:graphicData uri="http://schemas.openxmlformats.org/drawingml/2006/table">
            <a:tbl>
              <a:tblPr firstRow="1" firstCol="1" bandRow="1">
                <a:tableStyleId>{5C22544A-7EE6-4342-B048-85BDC9FD1C3A}</a:tableStyleId>
              </a:tblPr>
              <a:tblGrid>
                <a:gridCol w="2511425">
                  <a:extLst>
                    <a:ext uri="{9D8B030D-6E8A-4147-A177-3AD203B41FA5}">
                      <a16:colId xmlns:a16="http://schemas.microsoft.com/office/drawing/2014/main" val="20000"/>
                    </a:ext>
                  </a:extLst>
                </a:gridCol>
                <a:gridCol w="1090901">
                  <a:extLst>
                    <a:ext uri="{9D8B030D-6E8A-4147-A177-3AD203B41FA5}">
                      <a16:colId xmlns:a16="http://schemas.microsoft.com/office/drawing/2014/main" val="20001"/>
                    </a:ext>
                  </a:extLst>
                </a:gridCol>
                <a:gridCol w="841664">
                  <a:extLst>
                    <a:ext uri="{9D8B030D-6E8A-4147-A177-3AD203B41FA5}">
                      <a16:colId xmlns:a16="http://schemas.microsoft.com/office/drawing/2014/main" val="20002"/>
                    </a:ext>
                  </a:extLst>
                </a:gridCol>
                <a:gridCol w="1433945">
                  <a:extLst>
                    <a:ext uri="{9D8B030D-6E8A-4147-A177-3AD203B41FA5}">
                      <a16:colId xmlns:a16="http://schemas.microsoft.com/office/drawing/2014/main" val="20003"/>
                    </a:ext>
                  </a:extLst>
                </a:gridCol>
              </a:tblGrid>
              <a:tr h="500882">
                <a:tc>
                  <a:txBody>
                    <a:bodyPr/>
                    <a:lstStyle/>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tabLst>
                          <a:tab pos="1609725" algn="l"/>
                        </a:tabLst>
                      </a:pPr>
                      <a:r>
                        <a:rPr lang="en-US" sz="1200" dirty="0">
                          <a:effectLst/>
                        </a:rPr>
                        <a:t>                        Factor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02870" marR="0">
                        <a:lnSpc>
                          <a:spcPct val="107000"/>
                        </a:lnSpc>
                        <a:spcBef>
                          <a:spcPts val="0"/>
                        </a:spcBef>
                        <a:spcAft>
                          <a:spcPts val="0"/>
                        </a:spcAft>
                      </a:pPr>
                      <a:r>
                        <a:rPr lang="en-US" sz="1200" dirty="0">
                          <a:effectLst/>
                        </a:rPr>
                        <a:t>                    Weightage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p>
                    <a:p>
                      <a:pPr marL="0" marR="0">
                        <a:lnSpc>
                          <a:spcPct val="107000"/>
                        </a:lnSpc>
                        <a:spcBef>
                          <a:spcPts val="0"/>
                        </a:spcBef>
                        <a:spcAft>
                          <a:spcPts val="0"/>
                        </a:spcAft>
                      </a:pPr>
                      <a:r>
                        <a:rPr lang="en-US" sz="1200">
                          <a:effectLst/>
                        </a:rPr>
                        <a:t>    Rank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p>
                    <a:p>
                      <a:pPr marL="0" marR="0">
                        <a:lnSpc>
                          <a:spcPct val="107000"/>
                        </a:lnSpc>
                        <a:spcBef>
                          <a:spcPts val="0"/>
                        </a:spcBef>
                        <a:spcAft>
                          <a:spcPts val="0"/>
                        </a:spcAft>
                      </a:pPr>
                      <a:r>
                        <a:rPr lang="en-US" sz="1200">
                          <a:effectLst/>
                        </a:rPr>
                        <a:t>  Weighted Score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6544">
                <a:tc>
                  <a:txBody>
                    <a:bodyPr/>
                    <a:lstStyle/>
                    <a:p>
                      <a:pPr marL="0" marR="0">
                        <a:lnSpc>
                          <a:spcPct val="107000"/>
                        </a:lnSpc>
                        <a:spcBef>
                          <a:spcPts val="0"/>
                        </a:spcBef>
                        <a:spcAft>
                          <a:spcPts val="0"/>
                        </a:spcAft>
                      </a:pPr>
                      <a:r>
                        <a:rPr lang="en-US" sz="1200" dirty="0">
                          <a:effectLst/>
                        </a:rPr>
                        <a:t>Strengths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46544">
                <a:tc>
                  <a:txBody>
                    <a:bodyPr/>
                    <a:lstStyle/>
                    <a:p>
                      <a:pPr marL="0" marR="0">
                        <a:lnSpc>
                          <a:spcPct val="107000"/>
                        </a:lnSpc>
                        <a:spcBef>
                          <a:spcPts val="0"/>
                        </a:spcBef>
                        <a:spcAft>
                          <a:spcPts val="0"/>
                        </a:spcAft>
                      </a:pPr>
                      <a:r>
                        <a:rPr lang="en-US" sz="1200" b="0" dirty="0">
                          <a:solidFill>
                            <a:schemeClr val="tx1"/>
                          </a:solidFill>
                          <a:effectLst/>
                        </a:rPr>
                        <a:t>Strong technical &amp; financial </a:t>
                      </a:r>
                      <a:r>
                        <a:rPr lang="en-US" sz="1200" b="0" dirty="0" smtClean="0">
                          <a:solidFill>
                            <a:schemeClr val="tx1"/>
                          </a:solidFill>
                          <a:effectLst/>
                        </a:rPr>
                        <a:t>promoters </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46544">
                <a:tc>
                  <a:txBody>
                    <a:bodyPr/>
                    <a:lstStyle/>
                    <a:p>
                      <a:pPr marL="0" marR="0">
                        <a:lnSpc>
                          <a:spcPct val="107000"/>
                        </a:lnSpc>
                        <a:spcBef>
                          <a:spcPts val="0"/>
                        </a:spcBef>
                        <a:spcAft>
                          <a:spcPts val="0"/>
                        </a:spcAft>
                      </a:pPr>
                      <a:r>
                        <a:rPr lang="en-US" sz="1200" b="0" dirty="0">
                          <a:solidFill>
                            <a:schemeClr val="tx1"/>
                          </a:solidFill>
                          <a:effectLst/>
                        </a:rPr>
                        <a:t>Unique service </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46544">
                <a:tc>
                  <a:txBody>
                    <a:bodyPr/>
                    <a:lstStyle/>
                    <a:p>
                      <a:pPr marL="0" marR="0">
                        <a:lnSpc>
                          <a:spcPct val="107000"/>
                        </a:lnSpc>
                        <a:spcBef>
                          <a:spcPts val="0"/>
                        </a:spcBef>
                        <a:spcAft>
                          <a:spcPts val="0"/>
                        </a:spcAft>
                      </a:pPr>
                      <a:r>
                        <a:rPr lang="en-US" sz="1200" b="0" dirty="0">
                          <a:solidFill>
                            <a:schemeClr val="tx1"/>
                          </a:solidFill>
                          <a:effectLst/>
                        </a:rPr>
                        <a:t>Networking of the promoters </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46544">
                <a:tc>
                  <a:txBody>
                    <a:bodyPr/>
                    <a:lstStyle/>
                    <a:p>
                      <a:pPr marL="0" marR="0">
                        <a:lnSpc>
                          <a:spcPct val="107000"/>
                        </a:lnSpc>
                        <a:spcBef>
                          <a:spcPts val="0"/>
                        </a:spcBef>
                        <a:spcAft>
                          <a:spcPts val="0"/>
                        </a:spcAft>
                      </a:pPr>
                      <a:r>
                        <a:rPr lang="en-US" sz="1200">
                          <a:effectLst/>
                        </a:rPr>
                        <a:t>Weakness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46544">
                <a:tc>
                  <a:txBody>
                    <a:bodyPr/>
                    <a:lstStyle/>
                    <a:p>
                      <a:pPr marL="0" marR="0">
                        <a:lnSpc>
                          <a:spcPct val="107000"/>
                        </a:lnSpc>
                        <a:spcBef>
                          <a:spcPts val="0"/>
                        </a:spcBef>
                        <a:spcAft>
                          <a:spcPts val="0"/>
                        </a:spcAft>
                      </a:pPr>
                      <a:r>
                        <a:rPr lang="en-US" sz="1200" b="0" dirty="0">
                          <a:solidFill>
                            <a:schemeClr val="tx1"/>
                          </a:solidFill>
                          <a:effectLst/>
                        </a:rPr>
                        <a:t>Yet to be funded </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46544">
                <a:tc>
                  <a:txBody>
                    <a:bodyPr/>
                    <a:lstStyle/>
                    <a:p>
                      <a:pPr marL="0" marR="0">
                        <a:lnSpc>
                          <a:spcPct val="107000"/>
                        </a:lnSpc>
                        <a:spcBef>
                          <a:spcPts val="0"/>
                        </a:spcBef>
                        <a:spcAft>
                          <a:spcPts val="0"/>
                        </a:spcAft>
                      </a:pPr>
                      <a:r>
                        <a:rPr lang="en-US" sz="1200" b="0" dirty="0">
                          <a:solidFill>
                            <a:schemeClr val="tx1"/>
                          </a:solidFill>
                          <a:effectLst/>
                        </a:rPr>
                        <a:t>First venture of promoters </a:t>
                      </a:r>
                      <a:endPar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46544">
                <a:tc>
                  <a:txBody>
                    <a:bodyPr/>
                    <a:lstStyle/>
                    <a:p>
                      <a:pPr marL="0" marR="0">
                        <a:lnSpc>
                          <a:spcPct val="107000"/>
                        </a:lnSpc>
                        <a:spcBef>
                          <a:spcPts val="0"/>
                        </a:spcBef>
                        <a:spcAft>
                          <a:spcPts val="0"/>
                        </a:spcAft>
                      </a:pPr>
                      <a:r>
                        <a:rPr lang="en-US" sz="1200">
                          <a:effectLst/>
                        </a:rPr>
                        <a:t>Total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1.00</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2.65</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75184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5" y="252629"/>
            <a:ext cx="9959789" cy="590519"/>
          </a:xfrm>
        </p:spPr>
        <p:txBody>
          <a:bodyPr>
            <a:normAutofit fontScale="90000"/>
          </a:bodyPr>
          <a:lstStyle/>
          <a:p>
            <a:r>
              <a:rPr lang="en-US" sz="3600" b="1" dirty="0" smtClean="0"/>
              <a:t>Strategies </a:t>
            </a:r>
            <a:r>
              <a:rPr lang="en-US" dirty="0" smtClean="0"/>
              <a:t> </a:t>
            </a:r>
            <a:endParaRPr lang="en-US" dirty="0"/>
          </a:p>
        </p:txBody>
      </p:sp>
      <p:sp>
        <p:nvSpPr>
          <p:cNvPr id="3" name="Content Placeholder 2"/>
          <p:cNvSpPr>
            <a:spLocks noGrp="1"/>
          </p:cNvSpPr>
          <p:nvPr>
            <p:ph idx="1"/>
          </p:nvPr>
        </p:nvSpPr>
        <p:spPr>
          <a:xfrm>
            <a:off x="712519" y="2505692"/>
            <a:ext cx="10950563" cy="4017701"/>
          </a:xfrm>
        </p:spPr>
        <p:txBody>
          <a:bodyPr>
            <a:normAutofit lnSpcReduction="10000"/>
          </a:bodyPr>
          <a:lstStyle/>
          <a:p>
            <a:pPr marL="342900" indent="-342900">
              <a:buFont typeface="+mj-lt"/>
              <a:buAutoNum type="arabicPeriod"/>
            </a:pPr>
            <a:r>
              <a:rPr lang="en-US" sz="1600" b="1" dirty="0" smtClean="0"/>
              <a:t>Build a user friendly web and mobile application based platform linked with Social Media.      </a:t>
            </a:r>
          </a:p>
          <a:p>
            <a:pPr marL="342900" indent="-342900">
              <a:buFont typeface="+mj-lt"/>
              <a:buAutoNum type="arabicPeriod"/>
            </a:pPr>
            <a:endParaRPr lang="en-US" sz="1600" b="1" dirty="0" smtClean="0"/>
          </a:p>
          <a:p>
            <a:pPr marL="342900" indent="-342900">
              <a:buFont typeface="+mj-lt"/>
              <a:buAutoNum type="arabicPeriod"/>
            </a:pPr>
            <a:r>
              <a:rPr lang="en-US" sz="1600" b="1" dirty="0" smtClean="0"/>
              <a:t>Quickly Capture majority of Local Hosts and Guests by giving incentive of NO VOYAGEASE charges on the first two transactions and referral bonuses.</a:t>
            </a:r>
          </a:p>
          <a:p>
            <a:pPr marL="342900" indent="-342900">
              <a:buFont typeface="+mj-lt"/>
              <a:buAutoNum type="arabicPeriod"/>
            </a:pPr>
            <a:endParaRPr lang="en-US" sz="1600" b="1" dirty="0" smtClean="0"/>
          </a:p>
          <a:p>
            <a:pPr marL="342900" indent="-342900">
              <a:buFont typeface="+mj-lt"/>
              <a:buAutoNum type="arabicPeriod"/>
            </a:pPr>
            <a:r>
              <a:rPr lang="en-US" sz="1600" b="1" dirty="0" smtClean="0"/>
              <a:t>Integration of Tours and Travel Service providers, Credit Service providers , Tourist spots &amp; Shopping Centers, and Local restaurants.</a:t>
            </a:r>
          </a:p>
          <a:p>
            <a:pPr marL="342900" indent="-342900">
              <a:buFont typeface="+mj-lt"/>
              <a:buAutoNum type="arabicPeriod"/>
            </a:pPr>
            <a:endParaRPr lang="en-US" sz="1600" b="1" dirty="0" smtClean="0"/>
          </a:p>
          <a:p>
            <a:pPr marL="342900" indent="-342900">
              <a:buFont typeface="+mj-lt"/>
              <a:buAutoNum type="arabicPeriod"/>
            </a:pPr>
            <a:r>
              <a:rPr lang="en-US" sz="1600" b="1" dirty="0" smtClean="0"/>
              <a:t>Aggressive market penetration through offers for Large Local and Social Communities, College and University Students , Sales and Marketing Organizations and Loyalty Rewards.</a:t>
            </a:r>
          </a:p>
          <a:p>
            <a:pPr marL="342900" indent="-342900">
              <a:buFont typeface="+mj-lt"/>
              <a:buAutoNum type="arabicPeriod"/>
            </a:pPr>
            <a:endParaRPr lang="en-US" sz="1600" b="1" dirty="0" smtClean="0"/>
          </a:p>
          <a:p>
            <a:pPr marL="342900" indent="-342900">
              <a:buFont typeface="+mj-lt"/>
              <a:buAutoNum type="arabicPeriod"/>
            </a:pPr>
            <a:r>
              <a:rPr lang="en-US" sz="1600" b="1" dirty="0" smtClean="0"/>
              <a:t>Value addition to the product through continuous improvement of the platform based on customer feedback and needs. </a:t>
            </a:r>
          </a:p>
          <a:p>
            <a:pPr marL="342900" indent="-342900">
              <a:buFont typeface="+mj-lt"/>
              <a:buAutoNum type="arabicPeriod"/>
            </a:pPr>
            <a:endParaRPr lang="en-US" b="1" dirty="0"/>
          </a:p>
        </p:txBody>
      </p:sp>
      <p:sp>
        <p:nvSpPr>
          <p:cNvPr id="4" name="TextBox 3"/>
          <p:cNvSpPr txBox="1"/>
          <p:nvPr/>
        </p:nvSpPr>
        <p:spPr>
          <a:xfrm>
            <a:off x="354105" y="843148"/>
            <a:ext cx="11580596" cy="1477328"/>
          </a:xfrm>
          <a:prstGeom prst="rect">
            <a:avLst/>
          </a:prstGeom>
          <a:noFill/>
        </p:spPr>
        <p:txBody>
          <a:bodyPr wrap="square" rtlCol="0">
            <a:spAutoFit/>
          </a:bodyPr>
          <a:lstStyle/>
          <a:p>
            <a:pPr marL="285750" indent="-285750">
              <a:buFont typeface="Arial" panose="020B0604020202020204" pitchFamily="34" charset="0"/>
              <a:buChar char="•"/>
            </a:pPr>
            <a:r>
              <a:rPr lang="en-US" b="1" i="1" dirty="0"/>
              <a:t>Tools </a:t>
            </a:r>
            <a:r>
              <a:rPr lang="en-US" b="1" i="1" dirty="0" smtClean="0"/>
              <a:t>Used for Strategy </a:t>
            </a:r>
            <a:r>
              <a:rPr lang="en-US" b="1" i="1" dirty="0"/>
              <a:t>Formulation </a:t>
            </a:r>
            <a:r>
              <a:rPr lang="en-US" i="1" dirty="0" smtClean="0"/>
              <a:t>: TOWS</a:t>
            </a:r>
            <a:r>
              <a:rPr lang="en-US" i="1" dirty="0"/>
              <a:t>, Internal External </a:t>
            </a:r>
            <a:r>
              <a:rPr lang="en-US" i="1" dirty="0" smtClean="0"/>
              <a:t>Matrix, SPACE Matrix and BCG Matrix</a:t>
            </a:r>
          </a:p>
          <a:p>
            <a:pPr marL="285750" indent="-285750">
              <a:buFont typeface="Arial" panose="020B0604020202020204" pitchFamily="34" charset="0"/>
              <a:buChar char="•"/>
            </a:pPr>
            <a:endParaRPr lang="en-US" i="1" dirty="0" smtClean="0"/>
          </a:p>
          <a:p>
            <a:pPr marL="285750" indent="-285750">
              <a:buFont typeface="Arial" panose="020B0604020202020204" pitchFamily="34" charset="0"/>
              <a:buChar char="•"/>
            </a:pPr>
            <a:r>
              <a:rPr lang="en-US" b="1" i="1" dirty="0" smtClean="0"/>
              <a:t>Outcome: </a:t>
            </a:r>
            <a:r>
              <a:rPr lang="en-US" i="1" dirty="0" smtClean="0"/>
              <a:t>Internal External Matrix Suggest that VOYAGEASE is Aggressive or can be categorized under the STARS in the BCG Matrix. Hence we can grow and build the ‘Strengths-Opportunities (SO)’ strategy for VOYAGEASE</a:t>
            </a:r>
            <a:endParaRPr lang="en-US" i="1" dirty="0"/>
          </a:p>
        </p:txBody>
      </p:sp>
    </p:spTree>
    <p:extLst>
      <p:ext uri="{BB962C8B-B14F-4D97-AF65-F5344CB8AC3E}">
        <p14:creationId xmlns:p14="http://schemas.microsoft.com/office/powerpoint/2010/main" val="61722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1" y="198841"/>
            <a:ext cx="11045031" cy="1160587"/>
          </a:xfrm>
        </p:spPr>
        <p:txBody>
          <a:bodyPr>
            <a:normAutofit/>
          </a:bodyPr>
          <a:lstStyle/>
          <a:p>
            <a:r>
              <a:rPr lang="en-US" sz="3200" b="1" dirty="0" smtClean="0"/>
              <a:t>Strategy Selection: </a:t>
            </a:r>
            <a:r>
              <a:rPr lang="en-US" sz="3200" dirty="0" smtClean="0"/>
              <a:t/>
            </a:r>
            <a:br>
              <a:rPr lang="en-US" sz="3200" dirty="0" smtClean="0"/>
            </a:br>
            <a:r>
              <a:rPr lang="en-US" sz="3200" dirty="0" smtClean="0"/>
              <a:t>Quantitative Strategic Planning Matrix</a:t>
            </a:r>
            <a:endParaRPr lang="en-US" sz="3200" dirty="0"/>
          </a:p>
        </p:txBody>
      </p:sp>
      <p:pic>
        <p:nvPicPr>
          <p:cNvPr id="7" name="Picture 6"/>
          <p:cNvPicPr>
            <a:picLocks noChangeAspect="1"/>
          </p:cNvPicPr>
          <p:nvPr/>
        </p:nvPicPr>
        <p:blipFill>
          <a:blip r:embed="rId2"/>
          <a:stretch>
            <a:fillRect/>
          </a:stretch>
        </p:blipFill>
        <p:spPr>
          <a:xfrm>
            <a:off x="1667435" y="1359428"/>
            <a:ext cx="8431304" cy="5097827"/>
          </a:xfrm>
          <a:prstGeom prst="rect">
            <a:avLst/>
          </a:prstGeom>
        </p:spPr>
      </p:pic>
    </p:spTree>
    <p:extLst>
      <p:ext uri="{BB962C8B-B14F-4D97-AF65-F5344CB8AC3E}">
        <p14:creationId xmlns:p14="http://schemas.microsoft.com/office/powerpoint/2010/main" val="274616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12" y="286334"/>
            <a:ext cx="10816442" cy="936824"/>
          </a:xfrm>
        </p:spPr>
        <p:txBody>
          <a:bodyPr>
            <a:noAutofit/>
          </a:bodyPr>
          <a:lstStyle/>
          <a:p>
            <a:r>
              <a:rPr lang="en-US" sz="4000" b="1" dirty="0" smtClean="0"/>
              <a:t>Challenges in Strategy implementation</a:t>
            </a:r>
            <a:endParaRPr lang="en-US" sz="4000" b="1" dirty="0"/>
          </a:p>
        </p:txBody>
      </p:sp>
      <p:sp>
        <p:nvSpPr>
          <p:cNvPr id="3" name="Content Placeholder 2"/>
          <p:cNvSpPr>
            <a:spLocks noGrp="1"/>
          </p:cNvSpPr>
          <p:nvPr>
            <p:ph idx="1"/>
          </p:nvPr>
        </p:nvSpPr>
        <p:spPr>
          <a:xfrm>
            <a:off x="475012" y="1235034"/>
            <a:ext cx="11319163" cy="4227616"/>
          </a:xfrm>
        </p:spPr>
        <p:txBody>
          <a:bodyPr>
            <a:normAutofit fontScale="85000" lnSpcReduction="20000"/>
          </a:bodyPr>
          <a:lstStyle/>
          <a:p>
            <a:r>
              <a:rPr lang="en-US" b="1" dirty="0" smtClean="0"/>
              <a:t>Management issues</a:t>
            </a:r>
            <a:r>
              <a:rPr lang="en-US" dirty="0" smtClean="0"/>
              <a:t>: </a:t>
            </a:r>
          </a:p>
          <a:p>
            <a:pPr lvl="1"/>
            <a:r>
              <a:rPr lang="en-US" dirty="0" smtClean="0"/>
              <a:t>Annual Objectives by directly involving all managers</a:t>
            </a:r>
          </a:p>
          <a:p>
            <a:pPr lvl="1"/>
            <a:r>
              <a:rPr lang="en-US" dirty="0" smtClean="0"/>
              <a:t>Constant communication</a:t>
            </a:r>
          </a:p>
          <a:p>
            <a:endParaRPr lang="en-US" dirty="0" smtClean="0"/>
          </a:p>
          <a:p>
            <a:r>
              <a:rPr lang="en-US" b="1" dirty="0" smtClean="0"/>
              <a:t>Resources Allocation</a:t>
            </a:r>
            <a:r>
              <a:rPr lang="en-US" dirty="0" smtClean="0"/>
              <a:t>:</a:t>
            </a:r>
          </a:p>
          <a:p>
            <a:pPr lvl="1"/>
            <a:r>
              <a:rPr lang="en-US" b="1" dirty="0" smtClean="0"/>
              <a:t>Financial</a:t>
            </a:r>
            <a:r>
              <a:rPr lang="en-US" dirty="0" smtClean="0"/>
              <a:t> – Initially to build platform, aggressive marketing and further value addition</a:t>
            </a:r>
          </a:p>
          <a:p>
            <a:pPr lvl="1"/>
            <a:r>
              <a:rPr lang="en-US" b="1" dirty="0" smtClean="0"/>
              <a:t>Human</a:t>
            </a:r>
            <a:r>
              <a:rPr lang="en-US" dirty="0" smtClean="0"/>
              <a:t> – 50% Sales and Marketing, 20% Customer Support, 15% Technology Service, 10% Administrative and 5% Management</a:t>
            </a:r>
          </a:p>
          <a:p>
            <a:pPr lvl="1"/>
            <a:r>
              <a:rPr lang="en-US" b="1" dirty="0" smtClean="0"/>
              <a:t>Technological upkeep </a:t>
            </a:r>
            <a:r>
              <a:rPr lang="en-US" dirty="0" smtClean="0"/>
              <a:t>– Constant innovation</a:t>
            </a:r>
          </a:p>
          <a:p>
            <a:pPr lvl="1"/>
            <a:r>
              <a:rPr lang="en-US" b="1" dirty="0" smtClean="0"/>
              <a:t>Physical</a:t>
            </a:r>
            <a:r>
              <a:rPr lang="en-US" dirty="0" smtClean="0"/>
              <a:t> – Operate with limited physical assets and allocation to only staff in need.</a:t>
            </a:r>
            <a:endParaRPr lang="en-US" dirty="0"/>
          </a:p>
          <a:p>
            <a:endParaRPr lang="en-US" dirty="0" smtClean="0"/>
          </a:p>
          <a:p>
            <a:r>
              <a:rPr lang="en-US" b="1" dirty="0" smtClean="0"/>
              <a:t>Conflicts Management:</a:t>
            </a:r>
          </a:p>
          <a:p>
            <a:pPr lvl="1"/>
            <a:r>
              <a:rPr lang="en-US" dirty="0" smtClean="0"/>
              <a:t>Standard policies</a:t>
            </a:r>
          </a:p>
          <a:p>
            <a:pPr lvl="1"/>
            <a:r>
              <a:rPr lang="en-US" dirty="0" smtClean="0"/>
              <a:t>Avoidance/Diffusion/Confrontation</a:t>
            </a:r>
            <a:endParaRPr lang="en-US" dirty="0"/>
          </a:p>
          <a:p>
            <a:endParaRPr lang="en-US" dirty="0" smtClean="0"/>
          </a:p>
          <a:p>
            <a:r>
              <a:rPr lang="en-US" b="1" dirty="0" smtClean="0"/>
              <a:t>Organizational Structure:</a:t>
            </a:r>
          </a:p>
          <a:p>
            <a:pPr lvl="1"/>
            <a:endParaRPr lang="en-US" dirty="0"/>
          </a:p>
        </p:txBody>
      </p:sp>
      <p:graphicFrame>
        <p:nvGraphicFramePr>
          <p:cNvPr id="4" name="Diagram 3"/>
          <p:cNvGraphicFramePr/>
          <p:nvPr>
            <p:extLst/>
          </p:nvPr>
        </p:nvGraphicFramePr>
        <p:xfrm>
          <a:off x="5883233" y="3586348"/>
          <a:ext cx="6039593" cy="312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31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75012" y="1094909"/>
            <a:ext cx="8673353" cy="5080000"/>
          </a:xfrm>
          <a:prstGeom prst="rect">
            <a:avLst/>
          </a:prstGeom>
        </p:spPr>
      </p:pic>
    </p:spTree>
    <p:extLst>
      <p:ext uri="{BB962C8B-B14F-4D97-AF65-F5344CB8AC3E}">
        <p14:creationId xmlns:p14="http://schemas.microsoft.com/office/powerpoint/2010/main" val="24092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03" y="404309"/>
            <a:ext cx="11434354" cy="783772"/>
          </a:xfrm>
        </p:spPr>
        <p:txBody>
          <a:bodyPr>
            <a:normAutofit/>
          </a:bodyPr>
          <a:lstStyle/>
          <a:p>
            <a:r>
              <a:rPr lang="en-US" sz="3200" dirty="0" smtClean="0"/>
              <a:t>What is VoyagEase?</a:t>
            </a:r>
            <a:endParaRPr lang="en-US" sz="3200" dirty="0"/>
          </a:p>
        </p:txBody>
      </p:sp>
      <p:sp>
        <p:nvSpPr>
          <p:cNvPr id="3" name="Content Placeholder 2"/>
          <p:cNvSpPr>
            <a:spLocks noGrp="1"/>
          </p:cNvSpPr>
          <p:nvPr>
            <p:ph idx="1"/>
          </p:nvPr>
        </p:nvSpPr>
        <p:spPr>
          <a:xfrm>
            <a:off x="256903" y="1080584"/>
            <a:ext cx="11434354" cy="783772"/>
          </a:xfrm>
        </p:spPr>
        <p:txBody>
          <a:bodyPr/>
          <a:lstStyle/>
          <a:p>
            <a:r>
              <a:rPr lang="en-US" dirty="0" smtClean="0"/>
              <a:t>VoyagEase </a:t>
            </a:r>
            <a:r>
              <a:rPr lang="en-US" b="1" dirty="0" smtClean="0"/>
              <a:t>is online portal with one simple and focused goal to make travelling easy </a:t>
            </a:r>
            <a:r>
              <a:rPr lang="en-US" dirty="0" smtClean="0"/>
              <a:t>and a destinations best experiences available at one simple click.</a:t>
            </a:r>
          </a:p>
          <a:p>
            <a:endParaRPr lang="en-US" dirty="0" smtClean="0"/>
          </a:p>
          <a:p>
            <a:pPr marL="0" indent="0">
              <a:buNone/>
            </a:pPr>
            <a:endParaRPr lang="en-US" dirty="0" smtClean="0"/>
          </a:p>
        </p:txBody>
      </p:sp>
      <p:sp>
        <p:nvSpPr>
          <p:cNvPr id="4" name="TextBox 3"/>
          <p:cNvSpPr txBox="1"/>
          <p:nvPr/>
        </p:nvSpPr>
        <p:spPr>
          <a:xfrm>
            <a:off x="256903" y="1864356"/>
            <a:ext cx="8233954" cy="584775"/>
          </a:xfrm>
          <a:prstGeom prst="rect">
            <a:avLst/>
          </a:prstGeom>
          <a:noFill/>
        </p:spPr>
        <p:txBody>
          <a:bodyPr wrap="square" rtlCol="0">
            <a:spAutoFit/>
          </a:bodyPr>
          <a:lstStyle/>
          <a:p>
            <a:r>
              <a:rPr lang="en-US" sz="3200" dirty="0" smtClean="0"/>
              <a:t>How we plan to achieve it?</a:t>
            </a:r>
            <a:endParaRPr lang="en-US" sz="3200" dirty="0"/>
          </a:p>
        </p:txBody>
      </p:sp>
      <p:sp>
        <p:nvSpPr>
          <p:cNvPr id="6" name="TextBox 5"/>
          <p:cNvSpPr txBox="1"/>
          <p:nvPr/>
        </p:nvSpPr>
        <p:spPr>
          <a:xfrm>
            <a:off x="139337" y="2583519"/>
            <a:ext cx="11669486" cy="923330"/>
          </a:xfrm>
          <a:prstGeom prst="rect">
            <a:avLst/>
          </a:prstGeom>
          <a:noFill/>
        </p:spPr>
        <p:txBody>
          <a:bodyPr wrap="square" rtlCol="0">
            <a:spAutoFit/>
          </a:bodyPr>
          <a:lstStyle/>
          <a:p>
            <a:pPr marL="285750" indent="-285750">
              <a:buSzPct val="60000"/>
              <a:buFont typeface="Courier New" panose="02070309020205020404" pitchFamily="49" charset="0"/>
              <a:buChar char="o"/>
            </a:pPr>
            <a:r>
              <a:rPr lang="en-US" b="1" dirty="0" smtClean="0"/>
              <a:t>Creating </a:t>
            </a:r>
            <a:r>
              <a:rPr lang="en-US" b="1" dirty="0"/>
              <a:t>an online market place for those who have adequate space to rent &amp; earn an extra living  and make available to those who want to explore new places in a unique way</a:t>
            </a:r>
            <a:r>
              <a:rPr lang="en-US" dirty="0"/>
              <a:t>( not traditional travel)attended by local hosts. It’s lot more </a:t>
            </a:r>
            <a:r>
              <a:rPr lang="en-US" b="1" dirty="0"/>
              <a:t>flexible and affordable</a:t>
            </a:r>
          </a:p>
        </p:txBody>
      </p:sp>
      <p:sp>
        <p:nvSpPr>
          <p:cNvPr id="7" name="TextBox 6"/>
          <p:cNvSpPr txBox="1"/>
          <p:nvPr/>
        </p:nvSpPr>
        <p:spPr>
          <a:xfrm>
            <a:off x="256903" y="3564791"/>
            <a:ext cx="11787052" cy="3293209"/>
          </a:xfrm>
          <a:prstGeom prst="rect">
            <a:avLst/>
          </a:prstGeom>
          <a:noFill/>
        </p:spPr>
        <p:txBody>
          <a:bodyPr wrap="square" rtlCol="0">
            <a:spAutoFit/>
          </a:bodyPr>
          <a:lstStyle/>
          <a:p>
            <a:r>
              <a:rPr lang="en-US" sz="3200" dirty="0" smtClean="0"/>
              <a:t>When?</a:t>
            </a:r>
          </a:p>
          <a:p>
            <a:pPr marL="285750" indent="-285750">
              <a:buSzPct val="50000"/>
              <a:buFont typeface="Courier New" panose="02070309020205020404" pitchFamily="49" charset="0"/>
              <a:buChar char="o"/>
            </a:pPr>
            <a:r>
              <a:rPr lang="en-US" b="1" dirty="0"/>
              <a:t>Tourism in India</a:t>
            </a:r>
            <a:r>
              <a:rPr lang="en-US" dirty="0"/>
              <a:t> is economically important and is growing rapidly. The </a:t>
            </a:r>
            <a:r>
              <a:rPr lang="en-US" b="1" u="sng" dirty="0"/>
              <a:t>World Travel &amp; Tourism </a:t>
            </a:r>
            <a:r>
              <a:rPr lang="en-US" u="sng" dirty="0"/>
              <a:t>Council </a:t>
            </a:r>
            <a:r>
              <a:rPr lang="en-US" dirty="0"/>
              <a:t>calculated that tourism generated </a:t>
            </a:r>
            <a:r>
              <a:rPr lang="en-US" b="1" dirty="0"/>
              <a:t>₹8.31 lakh crore (US$120 billion) or 6.3% of the nation's GDP in 2015 and supported 37.315 million jobs, 8.7% of its total employment</a:t>
            </a:r>
            <a:r>
              <a:rPr lang="en-US" dirty="0"/>
              <a:t>. </a:t>
            </a:r>
          </a:p>
          <a:p>
            <a:pPr marL="285750" indent="-285750">
              <a:buSzPct val="50000"/>
              <a:buFont typeface="Courier New" panose="02070309020205020404" pitchFamily="49" charset="0"/>
              <a:buChar char="o"/>
            </a:pPr>
            <a:r>
              <a:rPr lang="en-US" dirty="0" smtClean="0"/>
              <a:t>The </a:t>
            </a:r>
            <a:r>
              <a:rPr lang="en-US" dirty="0"/>
              <a:t>sector is predicted to grow at an average annual rate of 7.5% to ₹18.36 lakh crore (US$270 billion) by 2025 (7.2% of GDP</a:t>
            </a:r>
            <a:r>
              <a:rPr lang="en-US" dirty="0" smtClean="0"/>
              <a:t>).</a:t>
            </a:r>
            <a:endParaRPr lang="en-US" dirty="0"/>
          </a:p>
          <a:p>
            <a:pPr marL="285750" indent="-285750">
              <a:buFont typeface="Arial" panose="020B0604020202020204" pitchFamily="34" charset="0"/>
              <a:buChar char="•"/>
            </a:pPr>
            <a:r>
              <a:rPr lang="en-US" dirty="0"/>
              <a:t> With such high demand, the prices of accommodation becoming high there is an opportunity and huge market to attract. Our model will be the right solution for the current and future need.</a:t>
            </a:r>
          </a:p>
          <a:p>
            <a:endParaRPr lang="en-US" dirty="0"/>
          </a:p>
          <a:p>
            <a:pPr marL="457200" indent="-457200">
              <a:buSzPct val="50000"/>
              <a:buFont typeface="Courier New" panose="02070309020205020404" pitchFamily="49" charset="0"/>
              <a:buChar char="o"/>
            </a:pPr>
            <a:endParaRPr lang="en-US" sz="3200" dirty="0"/>
          </a:p>
        </p:txBody>
      </p:sp>
    </p:spTree>
    <p:extLst>
      <p:ext uri="{BB962C8B-B14F-4D97-AF65-F5344CB8AC3E}">
        <p14:creationId xmlns:p14="http://schemas.microsoft.com/office/powerpoint/2010/main" val="4113288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52" y="80891"/>
            <a:ext cx="8665028" cy="1016388"/>
          </a:xfrm>
        </p:spPr>
        <p:txBody>
          <a:bodyPr>
            <a:normAutofit/>
          </a:bodyPr>
          <a:lstStyle/>
          <a:p>
            <a:r>
              <a:rPr lang="en-US" sz="3200" dirty="0" smtClean="0"/>
              <a:t>Why?</a:t>
            </a:r>
            <a:endParaRPr lang="en-US" sz="3200" dirty="0"/>
          </a:p>
        </p:txBody>
      </p:sp>
      <p:sp>
        <p:nvSpPr>
          <p:cNvPr id="3" name="Content Placeholder 2"/>
          <p:cNvSpPr>
            <a:spLocks noGrp="1"/>
          </p:cNvSpPr>
          <p:nvPr>
            <p:ph idx="1"/>
          </p:nvPr>
        </p:nvSpPr>
        <p:spPr>
          <a:xfrm>
            <a:off x="204652" y="862147"/>
            <a:ext cx="11800114" cy="5799909"/>
          </a:xfrm>
        </p:spPr>
        <p:txBody>
          <a:bodyPr>
            <a:normAutofit fontScale="85000" lnSpcReduction="10000"/>
          </a:bodyPr>
          <a:lstStyle/>
          <a:p>
            <a:pPr marL="0" indent="0">
              <a:buNone/>
            </a:pPr>
            <a:r>
              <a:rPr lang="en-US" dirty="0" smtClean="0"/>
              <a:t>We saw</a:t>
            </a:r>
          </a:p>
          <a:p>
            <a:pPr marL="0" indent="0">
              <a:buNone/>
            </a:pPr>
            <a:r>
              <a:rPr lang="en-US" dirty="0" smtClean="0"/>
              <a:t>A </a:t>
            </a:r>
            <a:r>
              <a:rPr lang="en-US" b="1" dirty="0" smtClean="0"/>
              <a:t>PROBLEM</a:t>
            </a:r>
          </a:p>
          <a:p>
            <a:pPr marL="0" indent="0">
              <a:buNone/>
            </a:pPr>
            <a:r>
              <a:rPr lang="en-US" dirty="0" smtClean="0"/>
              <a:t>A </a:t>
            </a:r>
            <a:r>
              <a:rPr lang="en-US" b="1" dirty="0" smtClean="0"/>
              <a:t>SOLUTION </a:t>
            </a:r>
            <a:r>
              <a:rPr lang="en-US" dirty="0" smtClean="0"/>
              <a:t>to the problem</a:t>
            </a:r>
          </a:p>
          <a:p>
            <a:pPr marL="0" indent="0">
              <a:buNone/>
            </a:pPr>
            <a:r>
              <a:rPr lang="en-US" dirty="0" smtClean="0"/>
              <a:t>A </a:t>
            </a:r>
            <a:r>
              <a:rPr lang="en-US" b="1" dirty="0"/>
              <a:t>C</a:t>
            </a:r>
            <a:r>
              <a:rPr lang="en-US" b="1" dirty="0" smtClean="0"/>
              <a:t>USTOMER</a:t>
            </a:r>
            <a:r>
              <a:rPr lang="en-US" dirty="0" smtClean="0"/>
              <a:t> willing to pay for the solution</a:t>
            </a:r>
          </a:p>
          <a:p>
            <a:pPr marL="0" indent="0">
              <a:buNone/>
            </a:pPr>
            <a:endParaRPr lang="en-US" dirty="0"/>
          </a:p>
          <a:p>
            <a:pPr marL="0" indent="0">
              <a:buNone/>
            </a:pPr>
            <a:r>
              <a:rPr lang="en-US" b="1" dirty="0" smtClean="0"/>
              <a:t>Problem</a:t>
            </a:r>
            <a:r>
              <a:rPr lang="en-US" dirty="0" smtClean="0"/>
              <a:t> – </a:t>
            </a:r>
            <a:r>
              <a:rPr lang="en-US" b="1" dirty="0" smtClean="0"/>
              <a:t>CUSTOMER SIDE – </a:t>
            </a:r>
          </a:p>
          <a:p>
            <a:pPr marL="342900" indent="-342900">
              <a:buFont typeface="+mj-lt"/>
              <a:buAutoNum type="arabicPeriod"/>
            </a:pPr>
            <a:r>
              <a:rPr lang="en-US" dirty="0" smtClean="0"/>
              <a:t>When a person is travelling </a:t>
            </a:r>
            <a:r>
              <a:rPr lang="en-US" dirty="0" err="1" smtClean="0"/>
              <a:t>He/She</a:t>
            </a:r>
            <a:r>
              <a:rPr lang="en-US" dirty="0" smtClean="0"/>
              <a:t> needs an accommodation, the cost of accommodation varies from place to place and season to season which becomes one the biggest reason for a person to avoid or make adjustments in the vacation plans. </a:t>
            </a:r>
            <a:r>
              <a:rPr lang="en-US" b="1" dirty="0" smtClean="0"/>
              <a:t>The travelers either spends high amount for the hotel in the prime area or spends more amount on the travel from his hotel to the vacation destinations</a:t>
            </a:r>
            <a:r>
              <a:rPr lang="en-US" dirty="0" smtClean="0"/>
              <a:t>.</a:t>
            </a:r>
          </a:p>
          <a:p>
            <a:pPr marL="342900" indent="-342900">
              <a:buFont typeface="+mj-lt"/>
              <a:buAutoNum type="arabicPeriod"/>
            </a:pPr>
            <a:r>
              <a:rPr lang="en-US" b="1" dirty="0" smtClean="0"/>
              <a:t>Accommodation </a:t>
            </a:r>
            <a:r>
              <a:rPr lang="en-US" b="1" dirty="0"/>
              <a:t>took up 36 % of tourism expenditure, while transport accounted for 32 % and miscellaneous other costs for 32 % </a:t>
            </a:r>
            <a:endParaRPr lang="en-US" b="1" dirty="0" smtClean="0"/>
          </a:p>
          <a:p>
            <a:pPr marL="0" indent="0">
              <a:buNone/>
            </a:pPr>
            <a:endParaRPr lang="en-US" b="1" dirty="0" smtClean="0"/>
          </a:p>
          <a:p>
            <a:pPr marL="0" indent="0">
              <a:buNone/>
            </a:pPr>
            <a:r>
              <a:rPr lang="en-US" b="1" dirty="0" smtClean="0"/>
              <a:t>PROBLEM -MARKET SIDE</a:t>
            </a:r>
          </a:p>
          <a:p>
            <a:pPr marL="342900" indent="-342900">
              <a:buFont typeface="+mj-lt"/>
              <a:buAutoNum type="arabicPeriod"/>
            </a:pPr>
            <a:r>
              <a:rPr lang="en-US" b="1" dirty="0" smtClean="0"/>
              <a:t>It </a:t>
            </a:r>
            <a:r>
              <a:rPr lang="en-US" b="1" dirty="0"/>
              <a:t>is expected that the hotels industry is expected to fall short of meeting the long term demands of an economy growing at 7-9% p.a</a:t>
            </a:r>
            <a:r>
              <a:rPr lang="en-US" dirty="0"/>
              <a:t>. Regarding the supply from foreign nations, around 40 international brands are said to enter the country in the next five years (as per Cygnus estimates</a:t>
            </a:r>
            <a:r>
              <a:rPr lang="en-US" dirty="0" smtClean="0"/>
              <a:t>).</a:t>
            </a:r>
          </a:p>
          <a:p>
            <a:pPr marL="342900" indent="-342900">
              <a:buFont typeface="+mj-lt"/>
              <a:buAutoNum type="arabicPeriod"/>
            </a:pPr>
            <a:r>
              <a:rPr lang="en-US" dirty="0"/>
              <a:t> At present, 1 in every 11 people worldwide are employed by the tourism sector, with the industry generating US$ 7.2 trillion or 9.8% of the global GDP in 2015</a:t>
            </a:r>
            <a:r>
              <a:rPr lang="en-US" dirty="0" smtClean="0"/>
              <a:t>.</a:t>
            </a:r>
          </a:p>
          <a:p>
            <a:pPr marL="342900" indent="-342900">
              <a:buFont typeface="+mj-lt"/>
              <a:buAutoNum type="arabicPeriod"/>
            </a:pPr>
            <a:r>
              <a:rPr lang="en-US" b="1" dirty="0" smtClean="0"/>
              <a:t>India </a:t>
            </a:r>
            <a:r>
              <a:rPr lang="en-US" b="1" dirty="0"/>
              <a:t>currently has over 200,000 hotel rooms spread across hotel categories and guest-houses and is still facing a shortfall of over 100,000 rooms (source: FHRAI).</a:t>
            </a:r>
          </a:p>
          <a:p>
            <a:pPr marL="342900" indent="-342900">
              <a:buFont typeface="+mj-lt"/>
              <a:buAutoNum type="arabicPeriod"/>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605695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79535597"/>
              </p:ext>
            </p:extLst>
          </p:nvPr>
        </p:nvGraphicFramePr>
        <p:xfrm>
          <a:off x="621211" y="705398"/>
          <a:ext cx="11213739" cy="3624102"/>
        </p:xfrm>
        <a:graphic>
          <a:graphicData uri="http://schemas.openxmlformats.org/drawingml/2006/table">
            <a:tbl>
              <a:tblPr firstRow="1" bandRow="1">
                <a:tableStyleId>{5C22544A-7EE6-4342-B048-85BDC9FD1C3A}</a:tableStyleId>
              </a:tblPr>
              <a:tblGrid>
                <a:gridCol w="3737913">
                  <a:extLst>
                    <a:ext uri="{9D8B030D-6E8A-4147-A177-3AD203B41FA5}">
                      <a16:colId xmlns:a16="http://schemas.microsoft.com/office/drawing/2014/main" val="3315586803"/>
                    </a:ext>
                  </a:extLst>
                </a:gridCol>
                <a:gridCol w="3737913">
                  <a:extLst>
                    <a:ext uri="{9D8B030D-6E8A-4147-A177-3AD203B41FA5}">
                      <a16:colId xmlns:a16="http://schemas.microsoft.com/office/drawing/2014/main" val="4039035328"/>
                    </a:ext>
                  </a:extLst>
                </a:gridCol>
                <a:gridCol w="3737913">
                  <a:extLst>
                    <a:ext uri="{9D8B030D-6E8A-4147-A177-3AD203B41FA5}">
                      <a16:colId xmlns:a16="http://schemas.microsoft.com/office/drawing/2014/main" val="1851526921"/>
                    </a:ext>
                  </a:extLst>
                </a:gridCol>
              </a:tblGrid>
              <a:tr h="547844">
                <a:tc>
                  <a:txBody>
                    <a:bodyPr/>
                    <a:lstStyle/>
                    <a:p>
                      <a:r>
                        <a:rPr lang="en-US" b="1" dirty="0"/>
                        <a:t>Hotel category</a:t>
                      </a:r>
                      <a:r>
                        <a:rPr lang="en-US" dirty="0"/>
                        <a:t/>
                      </a:r>
                      <a:br>
                        <a:rPr lang="en-US" dirty="0"/>
                      </a:br>
                      <a:endParaRPr lang="en-US" dirty="0"/>
                    </a:p>
                  </a:txBody>
                  <a:tcPr marL="28575" marR="28575" marT="28575" marB="28575" anchor="ctr"/>
                </a:tc>
                <a:tc>
                  <a:txBody>
                    <a:bodyPr/>
                    <a:lstStyle/>
                    <a:p>
                      <a:r>
                        <a:rPr lang="en-US" b="1"/>
                        <a:t>No. of Hotels</a:t>
                      </a:r>
                      <a:r>
                        <a:rPr lang="en-US"/>
                        <a:t> </a:t>
                      </a:r>
                      <a:br>
                        <a:rPr lang="en-US"/>
                      </a:br>
                      <a:endParaRPr lang="en-US"/>
                    </a:p>
                  </a:txBody>
                  <a:tcPr marL="28575" marR="28575" marT="28575" marB="28575" anchor="ctr"/>
                </a:tc>
                <a:tc>
                  <a:txBody>
                    <a:bodyPr/>
                    <a:lstStyle/>
                    <a:p>
                      <a:r>
                        <a:rPr lang="en-US" b="1"/>
                        <a:t>No. of Rooms</a:t>
                      </a:r>
                      <a:endParaRPr lang="en-US"/>
                    </a:p>
                  </a:txBody>
                  <a:tcPr marL="28575" marR="28575" marT="28575" marB="28575" anchor="ctr"/>
                </a:tc>
                <a:extLst>
                  <a:ext uri="{0D108BD9-81ED-4DB2-BD59-A6C34878D82A}">
                    <a16:rowId xmlns:a16="http://schemas.microsoft.com/office/drawing/2014/main" val="3464078816"/>
                  </a:ext>
                </a:extLst>
              </a:tr>
              <a:tr h="335368">
                <a:tc>
                  <a:txBody>
                    <a:bodyPr/>
                    <a:lstStyle/>
                    <a:p>
                      <a:r>
                        <a:rPr lang="en-US"/>
                        <a:t>5 star deluxe/5 star</a:t>
                      </a:r>
                    </a:p>
                  </a:txBody>
                  <a:tcPr marL="28575" marR="28575" marT="28575" marB="28575" anchor="ctr"/>
                </a:tc>
                <a:tc>
                  <a:txBody>
                    <a:bodyPr/>
                    <a:lstStyle/>
                    <a:p>
                      <a:r>
                        <a:rPr lang="en-US"/>
                        <a:t>165</a:t>
                      </a:r>
                    </a:p>
                  </a:txBody>
                  <a:tcPr marL="28575" marR="28575" marT="28575" marB="28575" anchor="ctr"/>
                </a:tc>
                <a:tc>
                  <a:txBody>
                    <a:bodyPr/>
                    <a:lstStyle/>
                    <a:p>
                      <a:r>
                        <a:rPr lang="en-US"/>
                        <a:t>43, 965</a:t>
                      </a:r>
                    </a:p>
                  </a:txBody>
                  <a:tcPr marL="28575" marR="28575" marT="28575" marB="28575" anchor="ctr"/>
                </a:tc>
                <a:extLst>
                  <a:ext uri="{0D108BD9-81ED-4DB2-BD59-A6C34878D82A}">
                    <a16:rowId xmlns:a16="http://schemas.microsoft.com/office/drawing/2014/main" val="1476712482"/>
                  </a:ext>
                </a:extLst>
              </a:tr>
              <a:tr h="335368">
                <a:tc>
                  <a:txBody>
                    <a:bodyPr/>
                    <a:lstStyle/>
                    <a:p>
                      <a:r>
                        <a:rPr lang="en-US"/>
                        <a:t>4 Star</a:t>
                      </a:r>
                    </a:p>
                  </a:txBody>
                  <a:tcPr marL="28575" marR="28575" marT="28575" marB="28575" anchor="ctr"/>
                </a:tc>
                <a:tc>
                  <a:txBody>
                    <a:bodyPr/>
                    <a:lstStyle/>
                    <a:p>
                      <a:r>
                        <a:rPr lang="en-US"/>
                        <a:t>134</a:t>
                      </a:r>
                    </a:p>
                  </a:txBody>
                  <a:tcPr marL="28575" marR="28575" marT="28575" marB="28575" anchor="ctr"/>
                </a:tc>
                <a:tc>
                  <a:txBody>
                    <a:bodyPr/>
                    <a:lstStyle/>
                    <a:p>
                      <a:r>
                        <a:rPr lang="en-US"/>
                        <a:t>20, 770</a:t>
                      </a:r>
                    </a:p>
                  </a:txBody>
                  <a:tcPr marL="28575" marR="28575" marT="28575" marB="28575" anchor="ctr"/>
                </a:tc>
                <a:extLst>
                  <a:ext uri="{0D108BD9-81ED-4DB2-BD59-A6C34878D82A}">
                    <a16:rowId xmlns:a16="http://schemas.microsoft.com/office/drawing/2014/main" val="197825265"/>
                  </a:ext>
                </a:extLst>
              </a:tr>
              <a:tr h="335368">
                <a:tc>
                  <a:txBody>
                    <a:bodyPr/>
                    <a:lstStyle/>
                    <a:p>
                      <a:r>
                        <a:rPr lang="en-US"/>
                        <a:t>3 Star</a:t>
                      </a:r>
                    </a:p>
                  </a:txBody>
                  <a:tcPr marL="28575" marR="28575" marT="28575" marB="28575" anchor="ctr"/>
                </a:tc>
                <a:tc>
                  <a:txBody>
                    <a:bodyPr/>
                    <a:lstStyle/>
                    <a:p>
                      <a:r>
                        <a:rPr lang="en-US"/>
                        <a:t>505</a:t>
                      </a:r>
                    </a:p>
                  </a:txBody>
                  <a:tcPr marL="28575" marR="28575" marT="28575" marB="28575" anchor="ctr"/>
                </a:tc>
                <a:tc>
                  <a:txBody>
                    <a:bodyPr/>
                    <a:lstStyle/>
                    <a:p>
                      <a:r>
                        <a:rPr lang="en-US"/>
                        <a:t>30,100</a:t>
                      </a:r>
                    </a:p>
                  </a:txBody>
                  <a:tcPr marL="28575" marR="28575" marT="28575" marB="28575" anchor="ctr"/>
                </a:tc>
                <a:extLst>
                  <a:ext uri="{0D108BD9-81ED-4DB2-BD59-A6C34878D82A}">
                    <a16:rowId xmlns:a16="http://schemas.microsoft.com/office/drawing/2014/main" val="1620773473"/>
                  </a:ext>
                </a:extLst>
              </a:tr>
              <a:tr h="335368">
                <a:tc>
                  <a:txBody>
                    <a:bodyPr/>
                    <a:lstStyle/>
                    <a:p>
                      <a:r>
                        <a:rPr lang="en-US"/>
                        <a:t>2 Star</a:t>
                      </a:r>
                    </a:p>
                  </a:txBody>
                  <a:tcPr marL="28575" marR="28575" marT="28575" marB="28575" anchor="ctr"/>
                </a:tc>
                <a:tc>
                  <a:txBody>
                    <a:bodyPr/>
                    <a:lstStyle/>
                    <a:p>
                      <a:r>
                        <a:rPr lang="en-US"/>
                        <a:t>495</a:t>
                      </a:r>
                    </a:p>
                  </a:txBody>
                  <a:tcPr marL="28575" marR="28575" marT="28575" marB="28575" anchor="ctr"/>
                </a:tc>
                <a:tc>
                  <a:txBody>
                    <a:bodyPr/>
                    <a:lstStyle/>
                    <a:p>
                      <a:r>
                        <a:rPr lang="en-US"/>
                        <a:t>22,950</a:t>
                      </a:r>
                    </a:p>
                  </a:txBody>
                  <a:tcPr marL="28575" marR="28575" marT="28575" marB="28575" anchor="ctr"/>
                </a:tc>
                <a:extLst>
                  <a:ext uri="{0D108BD9-81ED-4DB2-BD59-A6C34878D82A}">
                    <a16:rowId xmlns:a16="http://schemas.microsoft.com/office/drawing/2014/main" val="2526366345"/>
                  </a:ext>
                </a:extLst>
              </a:tr>
              <a:tr h="335368">
                <a:tc>
                  <a:txBody>
                    <a:bodyPr/>
                    <a:lstStyle/>
                    <a:p>
                      <a:r>
                        <a:rPr lang="en-US"/>
                        <a:t>1 Star</a:t>
                      </a:r>
                    </a:p>
                  </a:txBody>
                  <a:tcPr marL="28575" marR="28575" marT="28575" marB="28575" anchor="ctr"/>
                </a:tc>
                <a:tc>
                  <a:txBody>
                    <a:bodyPr/>
                    <a:lstStyle/>
                    <a:p>
                      <a:r>
                        <a:rPr lang="en-US"/>
                        <a:t>260</a:t>
                      </a:r>
                    </a:p>
                  </a:txBody>
                  <a:tcPr marL="28575" marR="28575" marT="28575" marB="28575" anchor="ctr"/>
                </a:tc>
                <a:tc>
                  <a:txBody>
                    <a:bodyPr/>
                    <a:lstStyle/>
                    <a:p>
                      <a:r>
                        <a:rPr lang="en-US"/>
                        <a:t>10,900</a:t>
                      </a:r>
                    </a:p>
                  </a:txBody>
                  <a:tcPr marL="28575" marR="28575" marT="28575" marB="28575" anchor="ctr"/>
                </a:tc>
                <a:extLst>
                  <a:ext uri="{0D108BD9-81ED-4DB2-BD59-A6C34878D82A}">
                    <a16:rowId xmlns:a16="http://schemas.microsoft.com/office/drawing/2014/main" val="3269714589"/>
                  </a:ext>
                </a:extLst>
              </a:tr>
              <a:tr h="335368">
                <a:tc>
                  <a:txBody>
                    <a:bodyPr/>
                    <a:lstStyle/>
                    <a:p>
                      <a:r>
                        <a:rPr lang="en-US"/>
                        <a:t>Heritage</a:t>
                      </a:r>
                    </a:p>
                  </a:txBody>
                  <a:tcPr marL="28575" marR="28575" marT="28575" marB="28575" anchor="ctr"/>
                </a:tc>
                <a:tc>
                  <a:txBody>
                    <a:bodyPr/>
                    <a:lstStyle/>
                    <a:p>
                      <a:r>
                        <a:rPr lang="en-US"/>
                        <a:t>70</a:t>
                      </a:r>
                    </a:p>
                  </a:txBody>
                  <a:tcPr marL="28575" marR="28575" marT="28575" marB="28575" anchor="ctr"/>
                </a:tc>
                <a:tc>
                  <a:txBody>
                    <a:bodyPr/>
                    <a:lstStyle/>
                    <a:p>
                      <a:r>
                        <a:rPr lang="en-US"/>
                        <a:t>4,200</a:t>
                      </a:r>
                    </a:p>
                  </a:txBody>
                  <a:tcPr marL="28575" marR="28575" marT="28575" marB="28575" anchor="ctr"/>
                </a:tc>
                <a:extLst>
                  <a:ext uri="{0D108BD9-81ED-4DB2-BD59-A6C34878D82A}">
                    <a16:rowId xmlns:a16="http://schemas.microsoft.com/office/drawing/2014/main" val="3110545527"/>
                  </a:ext>
                </a:extLst>
              </a:tr>
              <a:tr h="335368">
                <a:tc>
                  <a:txBody>
                    <a:bodyPr/>
                    <a:lstStyle/>
                    <a:p>
                      <a:r>
                        <a:rPr lang="en-US"/>
                        <a:t>Uncategorised</a:t>
                      </a:r>
                    </a:p>
                  </a:txBody>
                  <a:tcPr marL="28575" marR="28575" marT="28575" marB="28575" anchor="ctr"/>
                </a:tc>
                <a:tc>
                  <a:txBody>
                    <a:bodyPr/>
                    <a:lstStyle/>
                    <a:p>
                      <a:r>
                        <a:rPr lang="en-US"/>
                        <a:t>7,078</a:t>
                      </a:r>
                    </a:p>
                  </a:txBody>
                  <a:tcPr marL="28575" marR="28575" marT="28575" marB="28575" anchor="ctr"/>
                </a:tc>
                <a:tc>
                  <a:txBody>
                    <a:bodyPr/>
                    <a:lstStyle/>
                    <a:p>
                      <a:r>
                        <a:rPr lang="en-US"/>
                        <a:t>-</a:t>
                      </a:r>
                    </a:p>
                  </a:txBody>
                  <a:tcPr marL="28575" marR="28575" marT="28575" marB="28575" anchor="ctr"/>
                </a:tc>
                <a:extLst>
                  <a:ext uri="{0D108BD9-81ED-4DB2-BD59-A6C34878D82A}">
                    <a16:rowId xmlns:a16="http://schemas.microsoft.com/office/drawing/2014/main" val="4287820531"/>
                  </a:ext>
                </a:extLst>
              </a:tr>
              <a:tr h="335368">
                <a:tc>
                  <a:txBody>
                    <a:bodyPr/>
                    <a:lstStyle/>
                    <a:p>
                      <a:r>
                        <a:rPr lang="en-US" b="1"/>
                        <a:t>Total</a:t>
                      </a:r>
                      <a:endParaRPr lang="en-US"/>
                    </a:p>
                  </a:txBody>
                  <a:tcPr marL="28575" marR="28575" marT="28575" marB="28575" anchor="ctr"/>
                </a:tc>
                <a:tc>
                  <a:txBody>
                    <a:bodyPr/>
                    <a:lstStyle/>
                    <a:p>
                      <a:r>
                        <a:rPr lang="en-US" b="1"/>
                        <a:t>8,707</a:t>
                      </a:r>
                      <a:endParaRPr lang="en-US"/>
                    </a:p>
                  </a:txBody>
                  <a:tcPr marL="28575" marR="28575" marT="28575" marB="28575" anchor="ctr"/>
                </a:tc>
                <a:tc>
                  <a:txBody>
                    <a:bodyPr/>
                    <a:lstStyle/>
                    <a:p>
                      <a:r>
                        <a:rPr lang="en-US" b="1"/>
                        <a:t>1,32,885</a:t>
                      </a:r>
                      <a:endParaRPr lang="en-US"/>
                    </a:p>
                  </a:txBody>
                  <a:tcPr marL="28575" marR="28575" marT="28575" marB="28575" anchor="ctr"/>
                </a:tc>
                <a:extLst>
                  <a:ext uri="{0D108BD9-81ED-4DB2-BD59-A6C34878D82A}">
                    <a16:rowId xmlns:a16="http://schemas.microsoft.com/office/drawing/2014/main" val="3403097927"/>
                  </a:ext>
                </a:extLst>
              </a:tr>
              <a:tr h="335368">
                <a:tc>
                  <a:txBody>
                    <a:bodyPr/>
                    <a:lstStyle/>
                    <a:p>
                      <a:r>
                        <a:rPr lang="en-US"/>
                        <a:t>Restaurants</a:t>
                      </a:r>
                    </a:p>
                  </a:txBody>
                  <a:tcPr marL="28575" marR="28575" marT="28575" marB="28575" anchor="ctr"/>
                </a:tc>
                <a:tc>
                  <a:txBody>
                    <a:bodyPr/>
                    <a:lstStyle/>
                    <a:p>
                      <a:r>
                        <a:rPr lang="en-US"/>
                        <a:t>12,750</a:t>
                      </a:r>
                    </a:p>
                  </a:txBody>
                  <a:tcPr marL="28575" marR="28575" marT="28575" marB="28575" anchor="ctr"/>
                </a:tc>
                <a:tc>
                  <a:txBody>
                    <a:bodyPr/>
                    <a:lstStyle/>
                    <a:p>
                      <a:r>
                        <a:rPr lang="en-US" dirty="0"/>
                        <a:t> </a:t>
                      </a:r>
                    </a:p>
                  </a:txBody>
                  <a:tcPr marL="28575" marR="28575" marT="28575" marB="28575" anchor="ctr"/>
                </a:tc>
                <a:extLst>
                  <a:ext uri="{0D108BD9-81ED-4DB2-BD59-A6C34878D82A}">
                    <a16:rowId xmlns:a16="http://schemas.microsoft.com/office/drawing/2014/main" val="3006147116"/>
                  </a:ext>
                </a:extLst>
              </a:tr>
            </a:tbl>
          </a:graphicData>
        </a:graphic>
      </p:graphicFrame>
      <p:sp>
        <p:nvSpPr>
          <p:cNvPr id="6" name="TextBox 5"/>
          <p:cNvSpPr txBox="1"/>
          <p:nvPr/>
        </p:nvSpPr>
        <p:spPr>
          <a:xfrm>
            <a:off x="621211" y="4676502"/>
            <a:ext cx="9575074" cy="1477328"/>
          </a:xfrm>
          <a:prstGeom prst="rect">
            <a:avLst/>
          </a:prstGeom>
          <a:noFill/>
        </p:spPr>
        <p:txBody>
          <a:bodyPr wrap="square" rtlCol="0">
            <a:spAutoFit/>
          </a:bodyPr>
          <a:lstStyle/>
          <a:p>
            <a:r>
              <a:rPr lang="en-US" dirty="0"/>
              <a:t>Dorm bed: ₹400-600</a:t>
            </a:r>
          </a:p>
          <a:p>
            <a:r>
              <a:rPr lang="en-US" dirty="0"/>
              <a:t>Double hotel room: ₹1500–5000</a:t>
            </a:r>
          </a:p>
          <a:p>
            <a:r>
              <a:rPr lang="en-US" dirty="0"/>
              <a:t>Deluxe hotel room: ₹</a:t>
            </a:r>
            <a:r>
              <a:rPr lang="en-US" dirty="0" smtClean="0"/>
              <a:t>5000–22,000</a:t>
            </a:r>
          </a:p>
          <a:p>
            <a:endParaRPr lang="en-US" dirty="0"/>
          </a:p>
          <a:p>
            <a:r>
              <a:rPr lang="en-US" dirty="0" smtClean="0"/>
              <a:t>All the charges excluding food and tax services.</a:t>
            </a:r>
            <a:endParaRPr lang="en-US" dirty="0"/>
          </a:p>
        </p:txBody>
      </p:sp>
    </p:spTree>
    <p:extLst>
      <p:ext uri="{BB962C8B-B14F-4D97-AF65-F5344CB8AC3E}">
        <p14:creationId xmlns:p14="http://schemas.microsoft.com/office/powerpoint/2010/main" val="76575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137" y="237646"/>
            <a:ext cx="4637315" cy="3668478"/>
          </a:xfrm>
          <a:prstGeom prst="rect">
            <a:avLst/>
          </a:prstGeom>
        </p:spPr>
      </p:pic>
      <p:sp>
        <p:nvSpPr>
          <p:cNvPr id="2" name="Title 1"/>
          <p:cNvSpPr>
            <a:spLocks noGrp="1"/>
          </p:cNvSpPr>
          <p:nvPr>
            <p:ph type="title"/>
          </p:nvPr>
        </p:nvSpPr>
        <p:spPr>
          <a:xfrm>
            <a:off x="243840" y="237646"/>
            <a:ext cx="10058400" cy="1371600"/>
          </a:xfrm>
        </p:spPr>
        <p:txBody>
          <a:bodyPr>
            <a:normAutofit/>
          </a:bodyPr>
          <a:lstStyle/>
          <a:p>
            <a:r>
              <a:rPr lang="en-US" sz="3200" dirty="0" smtClean="0"/>
              <a:t>Our Solution :How it works? </a:t>
            </a:r>
            <a:endParaRPr lang="en-US" sz="3200" dirty="0"/>
          </a:p>
        </p:txBody>
      </p:sp>
      <p:sp>
        <p:nvSpPr>
          <p:cNvPr id="3" name="Content Placeholder 2"/>
          <p:cNvSpPr>
            <a:spLocks noGrp="1"/>
          </p:cNvSpPr>
          <p:nvPr>
            <p:ph idx="1"/>
          </p:nvPr>
        </p:nvSpPr>
        <p:spPr>
          <a:xfrm>
            <a:off x="243840" y="1280160"/>
            <a:ext cx="7058297" cy="4598126"/>
          </a:xfrm>
        </p:spPr>
        <p:txBody>
          <a:bodyPr>
            <a:normAutofit fontScale="92500"/>
          </a:bodyPr>
          <a:lstStyle/>
          <a:p>
            <a:pPr marL="0" indent="0">
              <a:buNone/>
            </a:pPr>
            <a:endParaRPr lang="en-US" dirty="0" smtClean="0"/>
          </a:p>
          <a:p>
            <a:r>
              <a:rPr lang="en-US" dirty="0" smtClean="0"/>
              <a:t>Through </a:t>
            </a:r>
            <a:r>
              <a:rPr lang="en-US" dirty="0"/>
              <a:t>information technologies, especially Web 2.0, mobile technology and social </a:t>
            </a:r>
            <a:r>
              <a:rPr lang="en-US" dirty="0" smtClean="0"/>
              <a:t>media,</a:t>
            </a:r>
            <a:r>
              <a:rPr lang="en-US" dirty="0"/>
              <a:t> </a:t>
            </a:r>
            <a:r>
              <a:rPr lang="en-US" b="1" dirty="0" smtClean="0"/>
              <a:t>Time </a:t>
            </a:r>
            <a:r>
              <a:rPr lang="en-US" b="1" dirty="0"/>
              <a:t>Sharing</a:t>
            </a:r>
            <a:r>
              <a:rPr lang="en-US" dirty="0"/>
              <a:t>: A hybrid form of ownership. A </a:t>
            </a:r>
            <a:r>
              <a:rPr lang="en-US" b="1" dirty="0"/>
              <a:t>time share is the right to occupy a unit of real estate property, such as a condominium or vacation home, during a specified number of separate time periods</a:t>
            </a:r>
            <a:r>
              <a:rPr lang="en-US" dirty="0"/>
              <a:t>. Each time period is for a certain duration, </a:t>
            </a:r>
            <a:r>
              <a:rPr lang="en-US" b="1" dirty="0"/>
              <a:t>such as one or two weeks. Time-sharing allows multiple purchasers to buy interests in the same real </a:t>
            </a:r>
            <a:r>
              <a:rPr lang="en-US" b="1" dirty="0" smtClean="0"/>
              <a:t>estate</a:t>
            </a:r>
          </a:p>
          <a:p>
            <a:endParaRPr lang="en-US" dirty="0" smtClean="0"/>
          </a:p>
          <a:p>
            <a:r>
              <a:rPr lang="en-US" b="1" dirty="0" smtClean="0"/>
              <a:t>In </a:t>
            </a:r>
            <a:r>
              <a:rPr lang="en-US" b="1" dirty="0"/>
              <a:t>our Business Study Venture, we use this concept as an online marketplace and homestay network enabling people to list or rent short-term lodging in residential properties, with the cost of such accommodation set by the property owner</a:t>
            </a:r>
            <a:r>
              <a:rPr lang="en-US" dirty="0"/>
              <a:t>. The company receives percentage service fees from both guests and hosts in conjunction with every booking</a:t>
            </a:r>
            <a:r>
              <a:rPr lang="en-US" dirty="0" smtClean="0"/>
              <a:t>.</a:t>
            </a:r>
          </a:p>
          <a:p>
            <a:endParaRPr lang="en-US" dirty="0"/>
          </a:p>
          <a:p>
            <a:endParaRPr lang="en-US" dirty="0"/>
          </a:p>
        </p:txBody>
      </p:sp>
    </p:spTree>
    <p:extLst>
      <p:ext uri="{BB962C8B-B14F-4D97-AF65-F5344CB8AC3E}">
        <p14:creationId xmlns:p14="http://schemas.microsoft.com/office/powerpoint/2010/main" val="53118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75211" y="391886"/>
            <a:ext cx="10646229" cy="6087291"/>
          </a:xfrm>
          <a:prstGeom prst="rect">
            <a:avLst/>
          </a:prstGeom>
        </p:spPr>
      </p:pic>
      <p:sp>
        <p:nvSpPr>
          <p:cNvPr id="6" name="Rounded Rectangle 5"/>
          <p:cNvSpPr/>
          <p:nvPr/>
        </p:nvSpPr>
        <p:spPr>
          <a:xfrm>
            <a:off x="5107577" y="391886"/>
            <a:ext cx="2220686" cy="64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VoyagEase</a:t>
            </a:r>
            <a:endParaRPr lang="en-US" dirty="0"/>
          </a:p>
        </p:txBody>
      </p:sp>
      <p:sp>
        <p:nvSpPr>
          <p:cNvPr id="7" name="Rectangle 6"/>
          <p:cNvSpPr/>
          <p:nvPr/>
        </p:nvSpPr>
        <p:spPr>
          <a:xfrm>
            <a:off x="5695406" y="4415246"/>
            <a:ext cx="1031966"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VoyagEase</a:t>
            </a:r>
            <a:endParaRPr lang="en-US" sz="1000" dirty="0"/>
          </a:p>
        </p:txBody>
      </p:sp>
    </p:spTree>
    <p:extLst>
      <p:ext uri="{BB962C8B-B14F-4D97-AF65-F5344CB8AC3E}">
        <p14:creationId xmlns:p14="http://schemas.microsoft.com/office/powerpoint/2010/main" val="542724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02" y="250708"/>
            <a:ext cx="5046618" cy="807383"/>
          </a:xfrm>
        </p:spPr>
        <p:txBody>
          <a:bodyPr>
            <a:normAutofit/>
          </a:bodyPr>
          <a:lstStyle/>
          <a:p>
            <a:r>
              <a:rPr lang="en-US" sz="3200" dirty="0" smtClean="0"/>
              <a:t>Who are our customers?</a:t>
            </a:r>
            <a:endParaRPr lang="en-US" sz="3200" dirty="0"/>
          </a:p>
        </p:txBody>
      </p:sp>
      <p:pic>
        <p:nvPicPr>
          <p:cNvPr id="4" name="Picture 3"/>
          <p:cNvPicPr>
            <a:picLocks noChangeAspect="1"/>
          </p:cNvPicPr>
          <p:nvPr/>
        </p:nvPicPr>
        <p:blipFill>
          <a:blip r:embed="rId2"/>
          <a:stretch>
            <a:fillRect/>
          </a:stretch>
        </p:blipFill>
        <p:spPr>
          <a:xfrm>
            <a:off x="256902" y="1476103"/>
            <a:ext cx="5053401" cy="4781006"/>
          </a:xfrm>
          <a:prstGeom prst="rect">
            <a:avLst/>
          </a:prstGeom>
        </p:spPr>
      </p:pic>
      <p:pic>
        <p:nvPicPr>
          <p:cNvPr id="1026" name="Picture 2" descr="for-vistir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40" y="1046400"/>
            <a:ext cx="5081451" cy="564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0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237645"/>
            <a:ext cx="7437120" cy="872698"/>
          </a:xfrm>
        </p:spPr>
        <p:txBody>
          <a:bodyPr>
            <a:normAutofit/>
          </a:bodyPr>
          <a:lstStyle/>
          <a:p>
            <a:r>
              <a:rPr lang="en-US" sz="3200" dirty="0" smtClean="0"/>
              <a:t>Our Customer and the Market Size</a:t>
            </a:r>
            <a:endParaRPr lang="en-US" sz="3200" dirty="0"/>
          </a:p>
        </p:txBody>
      </p:sp>
      <p:sp>
        <p:nvSpPr>
          <p:cNvPr id="3" name="Content Placeholder 2"/>
          <p:cNvSpPr>
            <a:spLocks noGrp="1"/>
          </p:cNvSpPr>
          <p:nvPr>
            <p:ph idx="1"/>
          </p:nvPr>
        </p:nvSpPr>
        <p:spPr>
          <a:xfrm>
            <a:off x="243840" y="1306286"/>
            <a:ext cx="11695611" cy="5251268"/>
          </a:xfrm>
        </p:spPr>
        <p:txBody>
          <a:bodyPr/>
          <a:lstStyle/>
          <a:p>
            <a:r>
              <a:rPr lang="en-US" b="1" dirty="0"/>
              <a:t>Tourism in India</a:t>
            </a:r>
            <a:r>
              <a:rPr lang="en-US" dirty="0"/>
              <a:t> is economically important and is growing rapidly. The </a:t>
            </a:r>
            <a:r>
              <a:rPr lang="en-US" u="sng" dirty="0"/>
              <a:t>World Travel &amp; Tourism Council </a:t>
            </a:r>
            <a:r>
              <a:rPr lang="en-US" dirty="0"/>
              <a:t>calculated that </a:t>
            </a:r>
            <a:r>
              <a:rPr lang="en-US" b="1" dirty="0">
                <a:solidFill>
                  <a:srgbClr val="FF0000"/>
                </a:solidFill>
              </a:rPr>
              <a:t>tourism generated ₹8.31 lakh crore (US$120 billion) or 6.3% of the nation's GDP in 2015 and supported 37.315 million jobs, 8.7% of its total employment</a:t>
            </a:r>
            <a:r>
              <a:rPr lang="en-US" dirty="0" smtClean="0"/>
              <a:t>.</a:t>
            </a:r>
            <a:endParaRPr lang="en-US" dirty="0"/>
          </a:p>
          <a:p>
            <a:r>
              <a:rPr lang="en-US" dirty="0"/>
              <a:t>The sector is predicted to grow at an average annual rate of 7.5% to ₹18.36 lakh crore (US$270 billion) by 2025 (7.2% of GDP).</a:t>
            </a:r>
          </a:p>
          <a:p>
            <a:r>
              <a:rPr lang="en-US" dirty="0"/>
              <a:t> In October 2015,</a:t>
            </a:r>
            <a:r>
              <a:rPr lang="en-US" b="1" dirty="0"/>
              <a:t> India's medical tourism sector was estimated to be worth US$3 billion. It is projected to grow to $7–8 billion by 2020</a:t>
            </a:r>
            <a:r>
              <a:rPr lang="en-US" dirty="0"/>
              <a:t>. In 2014, </a:t>
            </a:r>
            <a:r>
              <a:rPr lang="en-US" b="1" dirty="0"/>
              <a:t>184,298 foreign patients traveled to India to seek medical treatment. </a:t>
            </a:r>
            <a:r>
              <a:rPr lang="en-US" dirty="0"/>
              <a:t>About 88.90 lakh (8.89 million) foreign tourists arrived in India in 2016 compared to 80.27 lakh (8.027 million) in 2015, recording a growth of 10.7%. </a:t>
            </a:r>
            <a:endParaRPr lang="en-US" dirty="0" smtClean="0"/>
          </a:p>
          <a:p>
            <a:r>
              <a:rPr lang="en-US" dirty="0" smtClean="0"/>
              <a:t>Domestic </a:t>
            </a:r>
            <a:r>
              <a:rPr lang="en-US" dirty="0"/>
              <a:t>tourist visits to all states and Union Territories numbered 1,036.35 million in 2012, an increase of 16.5% from </a:t>
            </a:r>
            <a:r>
              <a:rPr lang="en-US" dirty="0" smtClean="0"/>
              <a:t>2011.</a:t>
            </a:r>
          </a:p>
          <a:p>
            <a:r>
              <a:rPr lang="en-US" b="1" dirty="0">
                <a:solidFill>
                  <a:srgbClr val="FF0000"/>
                </a:solidFill>
              </a:rPr>
              <a:t>the sharing economy, represented a global market worth 15 billion dollars, in 2014; 29 billion dollars, in 2015; and are expected to reach 335 billion dollars, by 2025</a:t>
            </a:r>
            <a:r>
              <a:rPr lang="en-US" dirty="0"/>
              <a:t>.</a:t>
            </a:r>
          </a:p>
          <a:p>
            <a:endParaRPr lang="en-US" dirty="0" smtClean="0"/>
          </a:p>
        </p:txBody>
      </p:sp>
    </p:spTree>
    <p:extLst>
      <p:ext uri="{BB962C8B-B14F-4D97-AF65-F5344CB8AC3E}">
        <p14:creationId xmlns:p14="http://schemas.microsoft.com/office/powerpoint/2010/main" val="419283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1647</TotalTime>
  <Words>1623</Words>
  <Application>Microsoft Office PowerPoint</Application>
  <PresentationFormat>Widescreen</PresentationFormat>
  <Paragraphs>355</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Century Gothic</vt:lpstr>
      <vt:lpstr>Courier New</vt:lpstr>
      <vt:lpstr>Garamond</vt:lpstr>
      <vt:lpstr>Lucida Handwriting</vt:lpstr>
      <vt:lpstr>Times New Roman</vt:lpstr>
      <vt:lpstr>Savon</vt:lpstr>
      <vt:lpstr>Document</vt:lpstr>
      <vt:lpstr>VoyagEase     Voyages Made Easy</vt:lpstr>
      <vt:lpstr>PowerPoint Presentation</vt:lpstr>
      <vt:lpstr>What is VoyagEase?</vt:lpstr>
      <vt:lpstr>Why?</vt:lpstr>
      <vt:lpstr>PowerPoint Presentation</vt:lpstr>
      <vt:lpstr>Our Solution :How it works? </vt:lpstr>
      <vt:lpstr>PowerPoint Presentation</vt:lpstr>
      <vt:lpstr>Who are our customers?</vt:lpstr>
      <vt:lpstr>Our Customer and the Market Size</vt:lpstr>
      <vt:lpstr>PowerPoint Presentation</vt:lpstr>
      <vt:lpstr>Why We need Strategic Management?</vt:lpstr>
      <vt:lpstr>PowerPoint Presentation</vt:lpstr>
      <vt:lpstr>PowerPoint Presentation</vt:lpstr>
      <vt:lpstr> Vision &amp; Mission- VoyagEase </vt:lpstr>
      <vt:lpstr>PowerPoint Presentation</vt:lpstr>
      <vt:lpstr>PowerPoint Presentation</vt:lpstr>
      <vt:lpstr>PowerPoint Presentation</vt:lpstr>
      <vt:lpstr>PowerPoint Presentation</vt:lpstr>
      <vt:lpstr>PowerPoint Presentation</vt:lpstr>
      <vt:lpstr>PowerPoint Presentation</vt:lpstr>
      <vt:lpstr>External Factor Evaluation:</vt:lpstr>
      <vt:lpstr>Internal Factor Evaluation </vt:lpstr>
      <vt:lpstr>Strategies  </vt:lpstr>
      <vt:lpstr>Strategy Selection:  Quantitative Strategic Planning Matrix</vt:lpstr>
      <vt:lpstr>Challenges in Strategy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Voyage Ease</dc:title>
  <dc:creator>Gauri</dc:creator>
  <cp:lastModifiedBy>Reddy Vishwas</cp:lastModifiedBy>
  <cp:revision>73</cp:revision>
  <dcterms:created xsi:type="dcterms:W3CDTF">2017-04-15T07:12:56Z</dcterms:created>
  <dcterms:modified xsi:type="dcterms:W3CDTF">2017-04-18T11:32:47Z</dcterms:modified>
</cp:coreProperties>
</file>