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102"/>
    <a:srgbClr val="FF9D00"/>
    <a:srgbClr val="FF6702"/>
    <a:srgbClr val="FF3305"/>
    <a:srgbClr val="CF3E00"/>
    <a:srgbClr val="236F7A"/>
    <a:srgbClr val="EEB42D"/>
    <a:srgbClr val="570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0" autoAdjust="0"/>
    <p:restoredTop sz="94600" autoAdjust="0"/>
  </p:normalViewPr>
  <p:slideViewPr>
    <p:cSldViewPr>
      <p:cViewPr varScale="1">
        <p:scale>
          <a:sx n="75" d="100"/>
          <a:sy n="75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0"/>
            <a:ext cx="7467600" cy="1371600"/>
          </a:xfrm>
        </p:spPr>
        <p:txBody>
          <a:bodyPr/>
          <a:lstStyle>
            <a:lvl1pPr algn="r">
              <a:lnSpc>
                <a:spcPct val="80000"/>
              </a:lnSpc>
              <a:defRPr sz="5600"/>
            </a:lvl1pPr>
          </a:lstStyle>
          <a:p>
            <a:pPr lvl="0"/>
            <a:r>
              <a:rPr lang="es-ES" altLang="es-ES" noProof="0" smtClean="0"/>
              <a:t>Haga clic para modificar el estilo de título del patrón</a:t>
            </a:r>
            <a:endParaRPr lang="en-GB" altLang="es-E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4038600"/>
            <a:ext cx="5410200" cy="10668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s-ES" altLang="es-ES" noProof="0" smtClean="0"/>
              <a:t>Haga clic para modificar el estilo de subtítulo del patrón</a:t>
            </a:r>
            <a:endParaRPr lang="en-GB" altLang="es-E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1722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66D0D5-DF63-4802-8B92-BC1929CF87ED}" type="slidenum">
              <a:rPr lang="en-GB" altLang="es-ES"/>
              <a:pPr/>
              <a:t>‹Nº›</a:t>
            </a:fld>
            <a:endParaRPr lang="en-GB" alt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C0589-3C07-4721-AE4A-70746A44787A}" type="slidenum">
              <a:rPr lang="en-GB" altLang="es-ES"/>
              <a:pPr/>
              <a:t>‹Nº›</a:t>
            </a:fld>
            <a:endParaRPr lang="en-GB" altLang="es-ES" dirty="0"/>
          </a:p>
        </p:txBody>
      </p:sp>
    </p:spTree>
    <p:extLst>
      <p:ext uri="{BB962C8B-B14F-4D97-AF65-F5344CB8AC3E}">
        <p14:creationId xmlns:p14="http://schemas.microsoft.com/office/powerpoint/2010/main" val="78784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419850" y="304800"/>
            <a:ext cx="1885950" cy="5715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5505450" cy="5715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34EEF-1AAA-442C-B186-5F3C58D6069A}" type="slidenum">
              <a:rPr lang="en-GB" altLang="es-ES"/>
              <a:pPr/>
              <a:t>‹Nº›</a:t>
            </a:fld>
            <a:endParaRPr lang="en-GB" altLang="es-ES" dirty="0"/>
          </a:p>
        </p:txBody>
      </p:sp>
    </p:spTree>
    <p:extLst>
      <p:ext uri="{BB962C8B-B14F-4D97-AF65-F5344CB8AC3E}">
        <p14:creationId xmlns:p14="http://schemas.microsoft.com/office/powerpoint/2010/main" val="279197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B28FF-938E-4CC9-895B-064CAD256015}" type="slidenum">
              <a:rPr lang="en-GB" altLang="es-ES"/>
              <a:pPr/>
              <a:t>‹Nº›</a:t>
            </a:fld>
            <a:endParaRPr lang="en-GB" altLang="es-ES" dirty="0"/>
          </a:p>
        </p:txBody>
      </p:sp>
    </p:spTree>
    <p:extLst>
      <p:ext uri="{BB962C8B-B14F-4D97-AF65-F5344CB8AC3E}">
        <p14:creationId xmlns:p14="http://schemas.microsoft.com/office/powerpoint/2010/main" val="194725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17506-3C53-4AC3-9DF3-F2FEAD4E4B66}" type="slidenum">
              <a:rPr lang="en-GB" altLang="es-ES"/>
              <a:pPr/>
              <a:t>‹Nº›</a:t>
            </a:fld>
            <a:endParaRPr lang="en-GB" altLang="es-ES" dirty="0"/>
          </a:p>
        </p:txBody>
      </p:sp>
    </p:spTree>
    <p:extLst>
      <p:ext uri="{BB962C8B-B14F-4D97-AF65-F5344CB8AC3E}">
        <p14:creationId xmlns:p14="http://schemas.microsoft.com/office/powerpoint/2010/main" val="197094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4F4B7-B8D0-4C13-8A12-39851E75F88E}" type="slidenum">
              <a:rPr lang="en-GB" altLang="es-ES"/>
              <a:pPr/>
              <a:t>‹Nº›</a:t>
            </a:fld>
            <a:endParaRPr lang="en-GB" altLang="es-ES" dirty="0"/>
          </a:p>
        </p:txBody>
      </p:sp>
    </p:spTree>
    <p:extLst>
      <p:ext uri="{BB962C8B-B14F-4D97-AF65-F5344CB8AC3E}">
        <p14:creationId xmlns:p14="http://schemas.microsoft.com/office/powerpoint/2010/main" val="146069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FFB98-C4C3-4FD6-A0C3-402B09EEDA6F}" type="slidenum">
              <a:rPr lang="en-GB" altLang="es-ES"/>
              <a:pPr/>
              <a:t>‹Nº›</a:t>
            </a:fld>
            <a:endParaRPr lang="en-GB" altLang="es-ES" dirty="0"/>
          </a:p>
        </p:txBody>
      </p:sp>
    </p:spTree>
    <p:extLst>
      <p:ext uri="{BB962C8B-B14F-4D97-AF65-F5344CB8AC3E}">
        <p14:creationId xmlns:p14="http://schemas.microsoft.com/office/powerpoint/2010/main" val="33091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2CB3B-2E0E-4EE4-9F4D-34B346F44203}" type="slidenum">
              <a:rPr lang="en-GB" altLang="es-ES"/>
              <a:pPr/>
              <a:t>‹Nº›</a:t>
            </a:fld>
            <a:endParaRPr lang="en-GB" altLang="es-ES" dirty="0"/>
          </a:p>
        </p:txBody>
      </p:sp>
    </p:spTree>
    <p:extLst>
      <p:ext uri="{BB962C8B-B14F-4D97-AF65-F5344CB8AC3E}">
        <p14:creationId xmlns:p14="http://schemas.microsoft.com/office/powerpoint/2010/main" val="6701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6B30C-7FED-47F4-8B53-2D8048FDD66C}" type="slidenum">
              <a:rPr lang="en-GB" altLang="es-ES"/>
              <a:pPr/>
              <a:t>‹Nº›</a:t>
            </a:fld>
            <a:endParaRPr lang="en-GB" altLang="es-ES" dirty="0"/>
          </a:p>
        </p:txBody>
      </p:sp>
    </p:spTree>
    <p:extLst>
      <p:ext uri="{BB962C8B-B14F-4D97-AF65-F5344CB8AC3E}">
        <p14:creationId xmlns:p14="http://schemas.microsoft.com/office/powerpoint/2010/main" val="315906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73FEC-0827-426F-AE8E-B44CA50D17E1}" type="slidenum">
              <a:rPr lang="en-GB" altLang="es-ES"/>
              <a:pPr/>
              <a:t>‹Nº›</a:t>
            </a:fld>
            <a:endParaRPr lang="en-GB" altLang="es-ES" dirty="0"/>
          </a:p>
        </p:txBody>
      </p:sp>
    </p:spTree>
    <p:extLst>
      <p:ext uri="{BB962C8B-B14F-4D97-AF65-F5344CB8AC3E}">
        <p14:creationId xmlns:p14="http://schemas.microsoft.com/office/powerpoint/2010/main" val="62257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3693E-A38D-4481-9594-549AF5C7BE96}" type="slidenum">
              <a:rPr lang="en-GB" altLang="es-ES"/>
              <a:pPr/>
              <a:t>‹Nº›</a:t>
            </a:fld>
            <a:endParaRPr lang="en-GB" altLang="es-ES" dirty="0"/>
          </a:p>
        </p:txBody>
      </p:sp>
    </p:spTree>
    <p:extLst>
      <p:ext uri="{BB962C8B-B14F-4D97-AF65-F5344CB8AC3E}">
        <p14:creationId xmlns:p14="http://schemas.microsoft.com/office/powerpoint/2010/main" val="428513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Haga clic para modificar estilo de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543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Haga clic para modificar estilos de título</a:t>
            </a:r>
          </a:p>
          <a:p>
            <a:pPr lvl="1"/>
            <a:r>
              <a:rPr lang="en-GB" altLang="es-ES" smtClean="0"/>
              <a:t>Segundo nivel</a:t>
            </a:r>
          </a:p>
          <a:p>
            <a:pPr lvl="2"/>
            <a:r>
              <a:rPr lang="en-GB" altLang="es-ES" smtClean="0"/>
              <a:t>Tercer nivel</a:t>
            </a:r>
          </a:p>
          <a:p>
            <a:pPr lvl="3"/>
            <a:r>
              <a:rPr lang="en-GB" altLang="es-ES" smtClean="0"/>
              <a:t>Cuarto nivel</a:t>
            </a:r>
          </a:p>
          <a:p>
            <a:pPr lvl="4"/>
            <a:r>
              <a:rPr lang="en-GB" alt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90800" y="6096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GB" alt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0960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GB" alt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096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C006028-C05C-4725-B39A-892928F04467}" type="slidenum">
              <a:rPr lang="en-GB" altLang="es-ES"/>
              <a:pPr/>
              <a:t>‹Nº›</a:t>
            </a:fld>
            <a:endParaRPr lang="en-GB" altLang="es-E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" TargetMode="External"/><Relationship Id="rId2" Type="http://schemas.openxmlformats.org/officeDocument/2006/relationships/hyperlink" Target="http://www.securityartwork.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kalilinux.foroactivo.com/t44-manual-nikto-para-kali-linux" TargetMode="External"/><Relationship Id="rId4" Type="http://schemas.openxmlformats.org/officeDocument/2006/relationships/hyperlink" Target="https://cirt.net/nikto2-doc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s-ES" dirty="0" smtClean="0"/>
              <a:t>Escáner de Vulnerabilidad Web</a:t>
            </a:r>
            <a:endParaRPr lang="es-ES" altLang="es-E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s-ES" dirty="0" smtClean="0"/>
              <a:t>Nikto</a:t>
            </a:r>
            <a:endParaRPr lang="es-ES" alt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251520" y="530120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Pedro J. Ramos</a:t>
            </a:r>
          </a:p>
          <a:p>
            <a:r>
              <a:rPr lang="es-ES" dirty="0" smtClean="0"/>
              <a:t>2º DAW</a:t>
            </a:r>
          </a:p>
          <a:p>
            <a:r>
              <a:rPr lang="es-ES" dirty="0" smtClean="0"/>
              <a:t>2015-2016</a:t>
            </a:r>
            <a:endParaRPr lang="es-E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3863" y="2492896"/>
            <a:ext cx="7543800" cy="1143000"/>
          </a:xfrm>
        </p:spPr>
        <p:txBody>
          <a:bodyPr/>
          <a:lstStyle/>
          <a:p>
            <a:r>
              <a:rPr lang="es-ES" dirty="0" smtClean="0"/>
              <a:t>Nikto: Práctica en directo</a:t>
            </a:r>
            <a:endParaRPr lang="es-ES" dirty="0"/>
          </a:p>
        </p:txBody>
      </p:sp>
      <p:pic>
        <p:nvPicPr>
          <p:cNvPr id="99330" name="Picture 2" descr="alienlogo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04" y="4725144"/>
            <a:ext cx="1465119" cy="169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844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Nikto: 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000" u="sng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2400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http://www.securityartwork.es</a:t>
            </a:r>
            <a:r>
              <a:rPr lang="es-ES" sz="24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/</a:t>
            </a:r>
            <a:endParaRPr lang="es-ES" sz="2400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s-E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2400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</a:t>
            </a:r>
            <a:r>
              <a:rPr lang="es-ES" sz="24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en.wikipedia.org</a:t>
            </a:r>
            <a:endParaRPr lang="es-ES" sz="2400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s-E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2400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https://cirt.net/nikto2-docs/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(Ayuda del propio Nikto</a:t>
            </a:r>
            <a:r>
              <a:rPr lang="es-E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0"/>
            <a:endParaRPr lang="es-E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2400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http://kalilinux.foroactivo.com/t44-manual-nikto-para-kali-linux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(Manual nikto para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Kali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Linux)</a:t>
            </a:r>
          </a:p>
          <a:p>
            <a:endParaRPr lang="es-E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9330" name="Picture 2" descr="alienlogo_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04" y="4725144"/>
            <a:ext cx="1465119" cy="169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348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339752" y="2708920"/>
            <a:ext cx="12177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500" dirty="0" smtClean="0">
                <a:latin typeface="Wingdings" panose="05000000000000000000" pitchFamily="2" charset="2"/>
              </a:rPr>
              <a:t>FIN</a:t>
            </a:r>
            <a:endParaRPr lang="es-ES" sz="8800" dirty="0">
              <a:latin typeface="Wingdings" panose="05000000000000000000" pitchFamily="2" charset="2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7" y="1340768"/>
            <a:ext cx="2086266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0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Nikto: ¿Qué es?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>
                <a:latin typeface="+mn-lt"/>
                <a:ea typeface="+mn-ea"/>
                <a:cs typeface="+mn-cs"/>
              </a:rPr>
              <a:t>Nikto es un escáner de vulnerabilidades web gratuito de tipo Open Source, con licencia </a:t>
            </a:r>
            <a:r>
              <a:rPr lang="es-ES" sz="2000" dirty="0" smtClean="0">
                <a:latin typeface="+mn-lt"/>
                <a:ea typeface="+mn-ea"/>
                <a:cs typeface="+mn-cs"/>
              </a:rPr>
              <a:t>GPL:</a:t>
            </a:r>
            <a:endParaRPr lang="es-ES" sz="2000" dirty="0">
              <a:latin typeface="+mn-lt"/>
              <a:ea typeface="+mn-ea"/>
              <a:cs typeface="+mn-cs"/>
            </a:endParaRPr>
          </a:p>
          <a:p>
            <a:pPr lvl="0"/>
            <a:r>
              <a:rPr lang="es-ES" sz="2000" dirty="0">
                <a:latin typeface="+mn-lt"/>
                <a:ea typeface="+mn-ea"/>
                <a:cs typeface="+mn-cs"/>
              </a:rPr>
              <a:t>Comprueba la existencia de elementos desfasados en un servidor.</a:t>
            </a:r>
          </a:p>
          <a:p>
            <a:pPr lvl="0"/>
            <a:r>
              <a:rPr lang="es-ES" sz="2000" dirty="0">
                <a:latin typeface="+mn-lt"/>
                <a:ea typeface="+mn-ea"/>
                <a:cs typeface="+mn-cs"/>
              </a:rPr>
              <a:t>Tiene una configuración para usarse a través de un proxy.</a:t>
            </a:r>
          </a:p>
          <a:p>
            <a:pPr lvl="0"/>
            <a:r>
              <a:rPr lang="es-ES" sz="2000" dirty="0">
                <a:latin typeface="+mn-lt"/>
                <a:ea typeface="+mn-ea"/>
                <a:cs typeface="+mn-cs"/>
              </a:rPr>
              <a:t>Puede exportar un informe en formato csv, html o xml.</a:t>
            </a:r>
          </a:p>
          <a:p>
            <a:pPr lvl="0"/>
            <a:r>
              <a:rPr lang="es-ES" sz="2000" dirty="0">
                <a:latin typeface="+mn-lt"/>
                <a:ea typeface="+mn-ea"/>
                <a:cs typeface="+mn-cs"/>
              </a:rPr>
              <a:t>Permite escanear los puertos de un servidor a través de nmap.</a:t>
            </a:r>
          </a:p>
          <a:p>
            <a:pPr lvl="0"/>
            <a:r>
              <a:rPr lang="es-ES" sz="2000" dirty="0">
                <a:latin typeface="+mn-lt"/>
                <a:ea typeface="+mn-ea"/>
                <a:cs typeface="+mn-cs"/>
              </a:rPr>
              <a:t>Se puede configurar el escaneado para centrarnos en lo que nos interesa excluyendo las vulnerabilidades que no nos interesan.</a:t>
            </a:r>
          </a:p>
          <a:p>
            <a:pPr lvl="0"/>
            <a:r>
              <a:rPr lang="es-ES" sz="2000" dirty="0">
                <a:latin typeface="+mn-lt"/>
                <a:ea typeface="+mn-ea"/>
                <a:cs typeface="+mn-cs"/>
              </a:rPr>
              <a:t>Su desarrollo sigue en estatus activo</a:t>
            </a:r>
          </a:p>
          <a:p>
            <a:pPr lvl="0"/>
            <a:r>
              <a:rPr lang="es-ES" sz="2000" dirty="0">
                <a:latin typeface="+mn-lt"/>
                <a:ea typeface="+mn-ea"/>
                <a:cs typeface="+mn-cs"/>
              </a:rPr>
              <a:t>Está escrito en lenguaje Perl</a:t>
            </a:r>
          </a:p>
          <a:p>
            <a:pPr lvl="0"/>
            <a:r>
              <a:rPr lang="es-ES" sz="2000" dirty="0">
                <a:latin typeface="+mn-lt"/>
                <a:ea typeface="+mn-ea"/>
                <a:cs typeface="+mn-cs"/>
              </a:rPr>
              <a:t>Sólo disponible en </a:t>
            </a:r>
            <a:r>
              <a:rPr lang="es-ES" sz="2000" dirty="0" smtClean="0">
                <a:latin typeface="+mn-lt"/>
                <a:ea typeface="+mn-ea"/>
                <a:cs typeface="+mn-cs"/>
              </a:rPr>
              <a:t>inglés</a:t>
            </a:r>
            <a:endParaRPr lang="es-E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99330" name="Picture 2" descr="alienlogo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04" y="4725144"/>
            <a:ext cx="1465119" cy="169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412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Nikto: Versiones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Linux: Nikto </a:t>
            </a:r>
            <a:r>
              <a:rPr lang="es-E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2.1.5</a:t>
            </a:r>
            <a:endParaRPr lang="es-E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Mac: </a:t>
            </a:r>
            <a:r>
              <a:rPr lang="es-E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MacNikto</a:t>
            </a:r>
            <a:endParaRPr lang="es-E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Windows: Wikto</a:t>
            </a:r>
          </a:p>
          <a:p>
            <a:pPr marL="0" indent="0">
              <a:buNone/>
            </a:pPr>
            <a:endParaRPr lang="es-E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s-ES" sz="2000" dirty="0"/>
          </a:p>
          <a:p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su correcto funcionamiento nuestro sistema debe de contar con:</a:t>
            </a:r>
          </a:p>
          <a:p>
            <a:pPr lvl="0"/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Perl</a:t>
            </a:r>
          </a:p>
          <a:p>
            <a:pPr lvl="0"/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Openssl</a:t>
            </a:r>
          </a:p>
          <a:p>
            <a:pPr lvl="0"/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Libnet-ssleay-perl</a:t>
            </a:r>
          </a:p>
          <a:p>
            <a:pPr lvl="0"/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Nmap</a:t>
            </a:r>
          </a:p>
          <a:p>
            <a:pPr marL="0" indent="0">
              <a:buNone/>
            </a:pPr>
            <a:endParaRPr lang="es-E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 bwMode="auto">
          <a:xfrm>
            <a:off x="755576" y="2996952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s-ES" kern="0" dirty="0" smtClean="0"/>
              <a:t>Requisitos Necesarios</a:t>
            </a:r>
            <a:endParaRPr lang="es-ES" kern="0" dirty="0"/>
          </a:p>
        </p:txBody>
      </p:sp>
      <p:pic>
        <p:nvPicPr>
          <p:cNvPr id="6" name="Picture 2" descr="alienlogo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04" y="4725144"/>
            <a:ext cx="1465119" cy="169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49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Nikto: Instalación 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apt-get install perl </a:t>
            </a:r>
            <a:endParaRPr lang="es-E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2000" i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20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apt-get </a:t>
            </a:r>
            <a:r>
              <a:rPr lang="es-E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 libnet-ssleay-perl </a:t>
            </a:r>
            <a:endParaRPr lang="es-E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2000" i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20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apt-get </a:t>
            </a:r>
            <a:r>
              <a:rPr lang="es-E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 openssl</a:t>
            </a:r>
            <a:endParaRPr lang="es-E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2000" i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20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apt-get </a:t>
            </a:r>
            <a:r>
              <a:rPr lang="es-E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 nmap</a:t>
            </a:r>
            <a:endParaRPr lang="es-E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9330" name="Picture 2" descr="alienlogo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04" y="4725144"/>
            <a:ext cx="1465119" cy="169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63217"/>
            <a:ext cx="5553850" cy="23815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99751"/>
            <a:ext cx="6630325" cy="23815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91" y="4293096"/>
            <a:ext cx="6630325" cy="23815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35" y="5455700"/>
            <a:ext cx="543953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Nikto: Instalación 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Descargamos </a:t>
            </a:r>
            <a:r>
              <a:rPr lang="es-E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archivos de nikto </a:t>
            </a:r>
            <a:r>
              <a:rPr lang="es-E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 </a:t>
            </a:r>
            <a:r>
              <a:rPr lang="es-ES" sz="20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wget</a:t>
            </a:r>
            <a:endParaRPr lang="es-ES" sz="2000" i="1" u="sng" dirty="0"/>
          </a:p>
          <a:p>
            <a:endParaRPr lang="es-ES" sz="2000" i="1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2000" i="1" u="sng" dirty="0"/>
          </a:p>
          <a:p>
            <a:endParaRPr lang="es-ES" sz="2000" i="1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2000" i="1" u="sng" dirty="0"/>
          </a:p>
          <a:p>
            <a:endParaRPr lang="es-ES" sz="2000" i="1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2000" i="1" u="sng" dirty="0"/>
          </a:p>
          <a:p>
            <a:endParaRPr lang="es-ES" sz="2000" i="1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2000" dirty="0" smtClean="0"/>
              <a:t>Descomprimimos los archivos de nikto</a:t>
            </a:r>
            <a:endParaRPr lang="es-E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9330" name="Picture 2" descr="alienlogo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04" y="4725144"/>
            <a:ext cx="1465119" cy="169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2" y="2060848"/>
            <a:ext cx="6916115" cy="2162477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02" y="5017488"/>
            <a:ext cx="605874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86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Nikto: Archivo Configuración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s-E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contenido del archivo de configuración es:</a:t>
            </a:r>
          </a:p>
          <a:p>
            <a:pPr lvl="0"/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SKIPPORTS=21 111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Puertos que nunca van a ser escaneados</a:t>
            </a:r>
          </a:p>
          <a:p>
            <a:pPr lvl="0"/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DEFAULTHTTPVER=1.0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Versión de HTTP que nikto usará</a:t>
            </a:r>
          </a:p>
          <a:p>
            <a:pPr lvl="0"/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PROXYHOST=127.0.0.1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Dirección IP del proxy</a:t>
            </a:r>
          </a:p>
          <a:p>
            <a:pPr lvl="0"/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PROXYPORT=8080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Puerto del proxy</a:t>
            </a:r>
          </a:p>
          <a:p>
            <a:pPr lvl="0"/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PROXYUSER=proxyuserid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Usuario del proxy</a:t>
            </a:r>
          </a:p>
          <a:p>
            <a:pPr lvl="0"/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PROXYPASS=proxypassword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Contraseña del usuario del proxy</a:t>
            </a:r>
          </a:p>
          <a:p>
            <a:pPr lvl="0"/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STATIC-COOKIE=cookie1=cookie1value; cookie2=cookie2value;</a:t>
            </a:r>
          </a:p>
          <a:p>
            <a:r>
              <a:rPr lang="es-ES" sz="2000" dirty="0" smtClean="0"/>
              <a:t>…y más</a:t>
            </a:r>
          </a:p>
        </p:txBody>
      </p:sp>
      <p:pic>
        <p:nvPicPr>
          <p:cNvPr id="99330" name="Picture 2" descr="alienlogo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04" y="4725144"/>
            <a:ext cx="1465119" cy="169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85" y="1488426"/>
            <a:ext cx="6230219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53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Nikto: Opciones de Uso 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maxtime n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Máximo tiempo de ejecución por host, expresado en n segundos (lo podemos cambiar a un valor más alto).</a:t>
            </a:r>
          </a:p>
          <a:p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 tenemos otro archivo de configuración, le podemos indicar la ruta.</a:t>
            </a:r>
          </a:p>
          <a:p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Cgidirs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Escanea los directorios CGI. Con “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escanea todos los directorios, o “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para ninguno.</a:t>
            </a:r>
          </a:p>
          <a:p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</a:t>
            </a:r>
            <a:r>
              <a:rPr lang="es-E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(1, 2, 3, 4, D, P </a:t>
            </a:r>
            <a:r>
              <a:rPr lang="es-E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ó</a:t>
            </a:r>
            <a:r>
              <a:rPr lang="es-E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V)</a:t>
            </a:r>
          </a:p>
          <a:p>
            <a:r>
              <a:rPr lang="es-ES" sz="2000" dirty="0" smtClean="0"/>
              <a:t>-</a:t>
            </a:r>
            <a:r>
              <a:rPr lang="es-ES" sz="2000" dirty="0" err="1" smtClean="0"/>
              <a:t>Evasion</a:t>
            </a:r>
            <a:r>
              <a:rPr lang="es-ES" sz="2000" dirty="0" smtClean="0"/>
              <a:t> (1, 2, 3, 4, 5, 6, 7 o 8)</a:t>
            </a:r>
          </a:p>
          <a:p>
            <a:r>
              <a:rPr lang="es-E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s-ES" sz="2000" dirty="0" smtClean="0"/>
              <a:t>:</a:t>
            </a:r>
          </a:p>
          <a:p>
            <a:pPr lvl="1"/>
            <a:r>
              <a:rPr lang="es-E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csv – una lista separada por Separado.</a:t>
            </a:r>
          </a:p>
          <a:p>
            <a:pPr lvl="1"/>
            <a:r>
              <a:rPr lang="es-E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</a:t>
            </a:r>
            <a:r>
              <a:rPr lang="es-E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un informe HTML.</a:t>
            </a:r>
          </a:p>
          <a:p>
            <a:pPr lvl="1"/>
            <a:r>
              <a:rPr lang="es-E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msf</a:t>
            </a:r>
            <a:r>
              <a:rPr lang="es-E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Ingresar a </a:t>
            </a:r>
            <a:r>
              <a:rPr lang="es-E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Metasploit</a:t>
            </a:r>
            <a:r>
              <a:rPr lang="es-E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s-E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</a:t>
            </a:r>
            <a:r>
              <a:rPr lang="es-E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un informe de texto.</a:t>
            </a:r>
          </a:p>
          <a:p>
            <a:pPr lvl="1"/>
            <a:r>
              <a:rPr lang="es-E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 – un informe XML</a:t>
            </a:r>
          </a:p>
          <a:p>
            <a:pPr marL="0" indent="0">
              <a:buNone/>
            </a:pPr>
            <a:endParaRPr lang="es-E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9330" name="Picture 2" descr="alienlogo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04" y="4725144"/>
            <a:ext cx="1465119" cy="169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021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Nikto: Opciones de Uso 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 dirty="0" smtClean="0"/>
              <a:t>-</a:t>
            </a:r>
            <a:r>
              <a:rPr lang="es-ES" sz="2000" b="1" dirty="0" err="1" smtClean="0"/>
              <a:t>mutate</a:t>
            </a:r>
            <a:r>
              <a:rPr lang="es-ES" sz="2000" b="1" dirty="0" smtClean="0"/>
              <a:t> (1, 2, 3, 4, 5 o 6)</a:t>
            </a:r>
          </a:p>
          <a:p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mutate-options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usará el fichero dado para tratar de adivinar los nombres de directorio. Las listas de los directorios comunes se pueden encontrar en el proyecto 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DirBuster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OWASP.</a:t>
            </a:r>
          </a:p>
          <a:p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nocache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Desactivar la caché de respuesta</a:t>
            </a:r>
          </a:p>
          <a:p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nossl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utilizar SSL para conectarse al servidor.</a:t>
            </a:r>
          </a:p>
          <a:p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-no404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Desactivar la comprobación 404 (archivo no encontrado)</a:t>
            </a:r>
          </a:p>
          <a:p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especifica el puerto a escanear, se pueden usar varios: 80,443.</a:t>
            </a:r>
          </a:p>
          <a:p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Plugins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Selecciona el 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se va a ejecutar: 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plugin-name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[( 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[: 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], [ 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])]</a:t>
            </a:r>
            <a:endParaRPr lang="es-E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9330" name="Picture 2" descr="alienlogo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04" y="4725144"/>
            <a:ext cx="1465119" cy="169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579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Nikto: Opciones de Uso III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Antepone el valor especificado al principio de cada solicitud. Esto es útil para aplicaciones de prueba o servidores web que tienen todos sus archivos bajo un directorio determinado.</a:t>
            </a:r>
          </a:p>
          <a:p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ssl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Sólo probar SSL en los puertos especificados..</a:t>
            </a:r>
          </a:p>
          <a:p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-Single 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Único modo de respuesta</a:t>
            </a:r>
          </a:p>
          <a:p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Tuning</a:t>
            </a:r>
            <a:r>
              <a:rPr lang="es-E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(0, 1, 2, 3, 4, 5, 6, 7, 8, 9, a, b, c, x)</a:t>
            </a:r>
          </a:p>
          <a:p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Actualización de los 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plugins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bases de datos directamente desde cirt.net.</a:t>
            </a:r>
          </a:p>
          <a:p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vhost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Especifica el encabezado de host que se enviará.</a:t>
            </a:r>
          </a:p>
          <a:p>
            <a:endParaRPr lang="es-E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9330" name="Picture 2" descr="alienlogo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04" y="4725144"/>
            <a:ext cx="1465119" cy="169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223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green cave design template">
  <a:themeElements>
    <a:clrScheme name="Tema de Office 11">
      <a:dk1>
        <a:srgbClr val="005A58"/>
      </a:dk1>
      <a:lt1>
        <a:srgbClr val="FFFFFF"/>
      </a:lt1>
      <a:dk2>
        <a:srgbClr val="33CCCC"/>
      </a:dk2>
      <a:lt2>
        <a:srgbClr val="FFFF99"/>
      </a:lt2>
      <a:accent1>
        <a:srgbClr val="006462"/>
      </a:accent1>
      <a:accent2>
        <a:srgbClr val="6D6FC7"/>
      </a:accent2>
      <a:accent3>
        <a:srgbClr val="ADE2E2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Tema de Offic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DCEBE6"/>
        </a:dk1>
        <a:lt1>
          <a:srgbClr val="FFFFFF"/>
        </a:lt1>
        <a:dk2>
          <a:srgbClr val="000000"/>
        </a:dk2>
        <a:lt2>
          <a:srgbClr val="333333"/>
        </a:lt2>
        <a:accent1>
          <a:srgbClr val="3374A1"/>
        </a:accent1>
        <a:accent2>
          <a:srgbClr val="3B2E8A"/>
        </a:accent2>
        <a:accent3>
          <a:srgbClr val="FFFFFF"/>
        </a:accent3>
        <a:accent4>
          <a:srgbClr val="BCC9C4"/>
        </a:accent4>
        <a:accent5>
          <a:srgbClr val="ADBCCD"/>
        </a:accent5>
        <a:accent6>
          <a:srgbClr val="35297D"/>
        </a:accent6>
        <a:hlink>
          <a:srgbClr val="00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3E3E5C"/>
        </a:dk1>
        <a:lt1>
          <a:srgbClr val="FFFFFF"/>
        </a:lt1>
        <a:dk2>
          <a:srgbClr val="B9B9D7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D9D9E8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8">
        <a:dk1>
          <a:srgbClr val="CCCC99"/>
        </a:dk1>
        <a:lt1>
          <a:srgbClr val="FFFFCC"/>
        </a:lt1>
        <a:dk2>
          <a:srgbClr val="DFD293"/>
        </a:dk2>
        <a:lt2>
          <a:srgbClr val="5C1F00"/>
        </a:lt2>
        <a:accent1>
          <a:srgbClr val="78783C"/>
        </a:accent1>
        <a:accent2>
          <a:srgbClr val="FFFFCC"/>
        </a:accent2>
        <a:accent3>
          <a:srgbClr val="FFFFE2"/>
        </a:accent3>
        <a:accent4>
          <a:srgbClr val="AEAE82"/>
        </a:accent4>
        <a:accent5>
          <a:srgbClr val="BEBEAF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9">
        <a:dk1>
          <a:srgbClr val="2D2015"/>
        </a:dk1>
        <a:lt1>
          <a:srgbClr val="D2D2D2"/>
        </a:lt1>
        <a:dk2>
          <a:srgbClr val="CCCCA5"/>
        </a:dk2>
        <a:lt2>
          <a:srgbClr val="DFC08D"/>
        </a:lt2>
        <a:accent1>
          <a:srgbClr val="666666"/>
        </a:accent1>
        <a:accent2>
          <a:srgbClr val="0066FF"/>
        </a:accent2>
        <a:accent3>
          <a:srgbClr val="E2E2CF"/>
        </a:accent3>
        <a:accent4>
          <a:srgbClr val="B3B3B3"/>
        </a:accent4>
        <a:accent5>
          <a:srgbClr val="B8B8B8"/>
        </a:accent5>
        <a:accent6>
          <a:srgbClr val="005CE7"/>
        </a:accent6>
        <a:hlink>
          <a:srgbClr val="66CCFF"/>
        </a:hlink>
        <a:folHlink>
          <a:srgbClr val="FAF0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0">
        <a:dk1>
          <a:srgbClr val="2D2015"/>
        </a:dk1>
        <a:lt1>
          <a:srgbClr val="D2D2D2"/>
        </a:lt1>
        <a:dk2>
          <a:srgbClr val="73CDFF"/>
        </a:dk2>
        <a:lt2>
          <a:srgbClr val="DFC08D"/>
        </a:lt2>
        <a:accent1>
          <a:srgbClr val="666666"/>
        </a:accent1>
        <a:accent2>
          <a:srgbClr val="0066FF"/>
        </a:accent2>
        <a:accent3>
          <a:srgbClr val="BCE3FF"/>
        </a:accent3>
        <a:accent4>
          <a:srgbClr val="B3B3B3"/>
        </a:accent4>
        <a:accent5>
          <a:srgbClr val="B8B8B8"/>
        </a:accent5>
        <a:accent6>
          <a:srgbClr val="005CE7"/>
        </a:accent6>
        <a:hlink>
          <a:srgbClr val="66CCFF"/>
        </a:hlink>
        <a:folHlink>
          <a:srgbClr val="FAF0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1">
        <a:dk1>
          <a:srgbClr val="005A58"/>
        </a:dk1>
        <a:lt1>
          <a:srgbClr val="FFFFFF"/>
        </a:lt1>
        <a:dk2>
          <a:srgbClr val="33CCCC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DE2E2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2">
        <a:dk1>
          <a:srgbClr val="003366"/>
        </a:dk1>
        <a:lt1>
          <a:srgbClr val="FFFFFF"/>
        </a:lt1>
        <a:dk2>
          <a:srgbClr val="0000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B8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Blue-green cave design template</Template>
  <TotalTime>34</TotalTime>
  <Words>592</Words>
  <Application>Microsoft Office PowerPoint</Application>
  <PresentationFormat>Presentación en pantalla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Arial Black</vt:lpstr>
      <vt:lpstr>Blue-green cave design template</vt:lpstr>
      <vt:lpstr>Escáner de Vulnerabilidad Web</vt:lpstr>
      <vt:lpstr>Nikto: ¿Qué es?</vt:lpstr>
      <vt:lpstr>Nikto: Versiones</vt:lpstr>
      <vt:lpstr>Nikto: Instalación I</vt:lpstr>
      <vt:lpstr>Nikto: Instalación II</vt:lpstr>
      <vt:lpstr>Nikto: Archivo Configuración</vt:lpstr>
      <vt:lpstr>Nikto: Opciones de Uso I</vt:lpstr>
      <vt:lpstr>Nikto: Opciones de Uso II</vt:lpstr>
      <vt:lpstr>Nikto: Opciones de Uso III</vt:lpstr>
      <vt:lpstr>Nikto: Práctica en directo</vt:lpstr>
      <vt:lpstr>Nikto: Bibliografía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Escáner de Vulnerabilidad Web</dc:title>
  <dc:creator>PJX</dc:creator>
  <cp:lastModifiedBy>PJX</cp:lastModifiedBy>
  <cp:revision>10</cp:revision>
  <dcterms:created xsi:type="dcterms:W3CDTF">2016-03-10T10:57:29Z</dcterms:created>
  <dcterms:modified xsi:type="dcterms:W3CDTF">2016-03-10T11:31:51Z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TC010721213082</vt:lpwstr>
  </property>
</Properties>
</file>